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3"/>
    <p:sldId id="257" r:id="rId4"/>
    <p:sldId id="267" r:id="rId5"/>
    <p:sldId id="268" r:id="rId6"/>
    <p:sldId id="261" r:id="rId7"/>
    <p:sldId id="379" r:id="rId8"/>
    <p:sldId id="376" r:id="rId9"/>
    <p:sldId id="272" r:id="rId10"/>
    <p:sldId id="380" r:id="rId11"/>
    <p:sldId id="274" r:id="rId12"/>
    <p:sldId id="382" r:id="rId13"/>
    <p:sldId id="381" r:id="rId14"/>
    <p:sldId id="377" r:id="rId15"/>
    <p:sldId id="387" r:id="rId16"/>
    <p:sldId id="258" r:id="rId17"/>
    <p:sldId id="276" r:id="rId18"/>
    <p:sldId id="383" r:id="rId19"/>
    <p:sldId id="355" r:id="rId20"/>
    <p:sldId id="385" r:id="rId21"/>
    <p:sldId id="384" r:id="rId22"/>
    <p:sldId id="356" r:id="rId23"/>
    <p:sldId id="386" r:id="rId24"/>
    <p:sldId id="336" r:id="rId25"/>
    <p:sldId id="368" r:id="rId26"/>
    <p:sldId id="369" r:id="rId27"/>
    <p:sldId id="370" r:id="rId29"/>
    <p:sldId id="339" r:id="rId30"/>
  </p:sldIdLst>
  <p:sldSz cx="18288000" cy="10287000"/>
  <p:notesSz cx="6858000" cy="9144000"/>
  <p:embeddedFontLst>
    <p:embeddedFont>
      <p:font typeface="Calibri" panose="020F050202020403020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09C"/>
    <a:srgbClr val="F4B183"/>
    <a:srgbClr val="FFEBB3"/>
    <a:srgbClr val="F8FDFE"/>
    <a:srgbClr val="EBF9FB"/>
    <a:srgbClr val="FFD762"/>
    <a:srgbClr val="5C8236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22" autoAdjust="0"/>
  </p:normalViewPr>
  <p:slideViewPr>
    <p:cSldViewPr showGuides="1">
      <p:cViewPr varScale="1">
        <p:scale>
          <a:sx n="44" d="100"/>
          <a:sy n="44" d="100"/>
        </p:scale>
        <p:origin x="7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1FC5B-6939-4728-ABC6-58DFF6FD140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3E89F-EDB2-4E3E-9959-C03DFEFF1D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3E89F-EDB2-4E3E-9959-C03DFEFF1D0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-634180" y="-199102"/>
            <a:ext cx="18922180" cy="10685204"/>
            <a:chOff x="-317090" y="-99551"/>
            <a:chExt cx="9461090" cy="5342602"/>
          </a:xfrm>
        </p:grpSpPr>
        <p:pic>
          <p:nvPicPr>
            <p:cNvPr id="6" name="Imagen 5" descr="Forma, Flecha&#10;&#10;Descripción generada automáticamente"/>
            <p:cNvPicPr>
              <a:picLocks noChangeAspect="1"/>
            </p:cNvPicPr>
            <p:nvPr/>
          </p:nvPicPr>
          <p:blipFill rotWithShape="1">
            <a:blip r:embed="rId2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1" t="31782" r="-9552" b="8928"/>
            <a:stretch>
              <a:fillRect/>
            </a:stretch>
          </p:blipFill>
          <p:spPr>
            <a:xfrm>
              <a:off x="-317090" y="-99551"/>
              <a:ext cx="9144000" cy="5342602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6866234" y="0"/>
              <a:ext cx="2277766" cy="216396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>
              <a:fillRect/>
            </a:stretch>
          </p:blipFill>
          <p:spPr>
            <a:xfrm>
              <a:off x="6469994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3226669"/>
            <a:ext cx="7941600" cy="552688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447800" y="1104900"/>
            <a:ext cx="15392400" cy="1431132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2486521"/>
            <a:ext cx="15392400" cy="53139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microsoft.com/office/2007/relationships/hdphoto" Target="../media/image42.wdp"/><Relationship Id="rId2" Type="http://schemas.openxmlformats.org/officeDocument/2006/relationships/image" Target="../media/image4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402" t="28098" b="1692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86997">
            <a:off x="6255831" y="1112022"/>
            <a:ext cx="5950288" cy="35160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21457" flipH="1">
            <a:off x="-2624289" y="4160684"/>
            <a:ext cx="21825884" cy="5320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91794">
            <a:off x="-5218247" y="7372417"/>
            <a:ext cx="11583100" cy="2823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35930">
            <a:off x="6936885" y="-282672"/>
            <a:ext cx="14650784" cy="3571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53789" y="3112895"/>
            <a:ext cx="3394963" cy="242086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65"/>
              </a:lnSpc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035543">
            <a:off x="12913689" y="270366"/>
            <a:ext cx="3186965" cy="475666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3069379" y="-438082"/>
            <a:ext cx="6429134" cy="11316961"/>
            <a:chOff x="13069379" y="-438082"/>
            <a:chExt cx="6429134" cy="1131696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-2263347">
              <a:off x="17077486" y="1247933"/>
              <a:ext cx="2421027" cy="324425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831524">
              <a:off x="16939720" y="3408326"/>
              <a:ext cx="656145" cy="8201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6595396">
              <a:off x="17168233" y="-459225"/>
              <a:ext cx="977786" cy="136039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rcRect t="8268" b="8268"/>
            <a:stretch>
              <a:fillRect/>
            </a:stretch>
          </p:blipFill>
          <p:spPr>
            <a:xfrm rot="11659766">
              <a:off x="13098878" y="3604857"/>
              <a:ext cx="804673" cy="93441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-1549289">
              <a:off x="15864694" y="8605296"/>
              <a:ext cx="2983379" cy="227358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-2787718">
              <a:off x="15107723" y="4856725"/>
              <a:ext cx="2991402" cy="335955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1230385">
              <a:off x="13570466" y="7189616"/>
              <a:ext cx="2192856" cy="3677746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-8462719">
              <a:off x="13672301" y="-438082"/>
              <a:ext cx="1084669" cy="113577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3352992" y="8491527"/>
              <a:ext cx="653674" cy="7667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 rot="2700000">
              <a:off x="15305658" y="458593"/>
              <a:ext cx="1528382" cy="183589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14993413" y="-205344"/>
              <a:ext cx="915580" cy="85263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 rot="-6751377">
              <a:off x="13282979" y="5146934"/>
              <a:ext cx="1708803" cy="2136004"/>
            </a:xfrm>
            <a:prstGeom prst="rect">
              <a:avLst/>
            </a:prstGeom>
          </p:spPr>
        </p:pic>
      </p:grpSp>
      <p:sp>
        <p:nvSpPr>
          <p:cNvPr id="30" name="TextBox 7"/>
          <p:cNvSpPr txBox="1"/>
          <p:nvPr/>
        </p:nvSpPr>
        <p:spPr>
          <a:xfrm>
            <a:off x="656198" y="3266412"/>
            <a:ext cx="11993002" cy="363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8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CÁC EM ĐẾN VỚI BÀI </a:t>
            </a:r>
            <a:r>
              <a:rPr lang="en-US" sz="8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MỚI</a:t>
            </a:r>
            <a:endParaRPr lang="en-US" sz="8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2038350" y="1290170"/>
            <a:ext cx="14211300" cy="7706659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21375" y="1840496"/>
            <a:ext cx="9382659" cy="1596904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b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(Lô-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nô-xốp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La-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voa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-ê)</a:t>
            </a:r>
            <a:endParaRPr lang="en-US" sz="4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3065" y="3348017"/>
            <a:ext cx="12725400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457200" y="342900"/>
            <a:ext cx="2049678" cy="20738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2038350" y="1290170"/>
            <a:ext cx="14211300" cy="7706659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52665" y="1673778"/>
            <a:ext cx="9382659" cy="11454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5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30400" y="6801316"/>
            <a:ext cx="2454117" cy="2691279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57200" y="342900"/>
            <a:ext cx="2049678" cy="2073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1294" y="2835058"/>
            <a:ext cx="12725400" cy="436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phản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hoá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liên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phản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fr-FR" sz="3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461010"/>
            <a:ext cx="17259300" cy="936498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7" name="Group 6"/>
          <p:cNvGrpSpPr/>
          <p:nvPr/>
        </p:nvGrpSpPr>
        <p:grpSpPr>
          <a:xfrm>
            <a:off x="3200400" y="1257300"/>
            <a:ext cx="5046193" cy="1390433"/>
            <a:chOff x="1295400" y="922088"/>
            <a:chExt cx="5046193" cy="1390433"/>
          </a:xfrm>
        </p:grpSpPr>
        <p:sp>
          <p:nvSpPr>
            <p:cNvPr id="8" name="Rectangle 7"/>
            <p:cNvSpPr/>
            <p:nvPr/>
          </p:nvSpPr>
          <p:spPr>
            <a:xfrm>
              <a:off x="2537346" y="1247973"/>
              <a:ext cx="380424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THÍ NGHIỆM 2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95400" y="922088"/>
              <a:ext cx="1088014" cy="139043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112493" y="3167457"/>
            <a:ext cx="1226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bọt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492" y="4013065"/>
            <a:ext cx="14924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Sodium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hydrogencarbonate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(NaHCO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acetic acid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(CH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COOH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4263" y="5189686"/>
            <a:ext cx="1490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Sodium acetate (CH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COONa)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Carbon dioxide (CO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(H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781531"/>
            <a:ext cx="1226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573865"/>
            <a:ext cx="161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hydrogencarbonate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acetic acid           Sodium acetate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 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763000" y="6866252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5697200" cy="2400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4610100"/>
            <a:ext cx="5285371" cy="36696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715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KIỂM ĐÁNH GIÁ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21447" y="1866901"/>
          <a:ext cx="15799752" cy="6953250"/>
        </p:xfrm>
        <a:graphic>
          <a:graphicData uri="http://schemas.openxmlformats.org/drawingml/2006/table">
            <a:tbl>
              <a:tblPr firstRow="1" firstCol="1" bandRow="1"/>
              <a:tblGrid>
                <a:gridCol w="10922953"/>
                <a:gridCol w="2514600"/>
                <a:gridCol w="2362199"/>
              </a:tblGrid>
              <a:tr h="929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tiêu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chí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1-Hình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thức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(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hình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ảnh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đẹp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âm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thanh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rõ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ràng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)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2-Thực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được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thao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tác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cơ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hành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thí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nghiệm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(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bước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hành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đảm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bảo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an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toàn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vệ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sinh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)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3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3-Nêu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được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tượng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hóa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xảy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ra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giải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thích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3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4-Rút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ra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kết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luận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sau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khi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hành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thí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5-Hợp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tác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6-Phản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/>
          <p:cNvSpPr txBox="1"/>
          <p:nvPr/>
        </p:nvSpPr>
        <p:spPr>
          <a:xfrm>
            <a:off x="304800" y="3813289"/>
            <a:ext cx="11811000" cy="29180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6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II. ÁP DỤNG ĐỊNH LUẬT </a:t>
            </a:r>
            <a:endParaRPr lang="en-US" sz="6500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6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BẢO TOÀN KHỐI LƯỢNG</a:t>
            </a:r>
            <a:endParaRPr lang="vi-VN" sz="6500" b="1" dirty="0">
              <a:solidFill>
                <a:schemeClr val="accent5">
                  <a:lumMod val="20000"/>
                  <a:lumOff val="80000"/>
                </a:schemeClr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49200" y="2346038"/>
            <a:ext cx="5106344" cy="58525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1714500"/>
            <a:ext cx="17259300" cy="811149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378213" y="36326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Phương trình bảo toàn khối lượng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19980" y="3627623"/>
            <a:ext cx="5248040" cy="677677"/>
            <a:chOff x="4419600" y="2628900"/>
            <a:chExt cx="5248040" cy="677677"/>
          </a:xfrm>
        </p:grpSpPr>
        <p:sp>
          <p:nvSpPr>
            <p:cNvPr id="10" name="Rectangle 9"/>
            <p:cNvSpPr/>
            <p:nvPr/>
          </p:nvSpPr>
          <p:spPr>
            <a:xfrm>
              <a:off x="4419600" y="2628900"/>
              <a:ext cx="19382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3800" b="1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charset="0"/>
                  <a:cs typeface="Arial" panose="020B0604020202020204" pitchFamily="34" charset="0"/>
                </a:rPr>
                <a:t>A + B</a:t>
              </a:r>
              <a:endParaRPr lang="en-US" sz="3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357820" y="2967454"/>
              <a:ext cx="1371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729420" y="2629469"/>
              <a:ext cx="19382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3800" b="1" i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charset="0"/>
                  <a:cs typeface="Arial" panose="020B0604020202020204" pitchFamily="34" charset="0"/>
                </a:rPr>
                <a:t>C + D</a:t>
              </a:r>
              <a:endParaRPr lang="en-US" sz="3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16"/>
          <p:cNvPicPr>
            <a:picLocks noChangeAspect="1"/>
          </p:cNvPicPr>
          <p:nvPr/>
        </p:nvPicPr>
        <p:blipFill rotWithShape="1">
          <a:blip r:embed="rId2"/>
          <a:srcRect l="3037"/>
          <a:stretch>
            <a:fillRect/>
          </a:stretch>
        </p:blipFill>
        <p:spPr>
          <a:xfrm>
            <a:off x="514350" y="2223762"/>
            <a:ext cx="2286000" cy="19608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76975" y="2476500"/>
            <a:ext cx="8934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Viết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phương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trình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bảo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toàn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khối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lượng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1714500"/>
            <a:ext cx="17259300" cy="811149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378213" y="36326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Phương trình bảo toàn khối lượng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16"/>
          <p:cNvPicPr>
            <a:picLocks noChangeAspect="1"/>
          </p:cNvPicPr>
          <p:nvPr/>
        </p:nvPicPr>
        <p:blipFill rotWithShape="1">
          <a:blip r:embed="rId2"/>
          <a:srcRect l="3037"/>
          <a:stretch>
            <a:fillRect/>
          </a:stretch>
        </p:blipFill>
        <p:spPr>
          <a:xfrm>
            <a:off x="514350" y="2223762"/>
            <a:ext cx="2286000" cy="19608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25914" y="2223762"/>
            <a:ext cx="12264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Phương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trình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định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luật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bảo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toàn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khối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1600" y="3064411"/>
            <a:ext cx="4876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fr-FR" sz="3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fr-FR" sz="3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m</a:t>
            </a:r>
            <a:r>
              <a:rPr kumimoji="0" lang="fr-FR" sz="3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fr-FR" sz="3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fr-FR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5200" y="4198431"/>
            <a:ext cx="8729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fr-FR" sz="3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fr-FR" sz="3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fr-FR" sz="3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fr-FR" sz="3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fr-FR" sz="3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1714500"/>
            <a:ext cx="17259300" cy="811149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378213" y="36326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Áp dụng định luật bảo toàn khối lượng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9700" y="2171700"/>
            <a:ext cx="154686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Bài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tập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1: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phản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thí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nghiệm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1,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biết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BaCl</a:t>
            </a:r>
            <a:r>
              <a:rPr lang="fr-FR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2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Na</a:t>
            </a:r>
            <a:r>
              <a:rPr lang="fr-FR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2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SO</a:t>
            </a:r>
            <a:r>
              <a:rPr lang="fr-FR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4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tham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gia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phản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lần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lượt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là 10,4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gam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7,1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gam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BaSO</a:t>
            </a:r>
            <a:r>
              <a:rPr lang="fr-FR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4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là 11,65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gam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NaCl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1714500"/>
            <a:ext cx="17259300" cy="811149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378213" y="36326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Áp dụng định luật bảo toàn khối lượng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171700"/>
            <a:ext cx="165354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tập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2: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cháy theo phản ứng hóa học: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+ khí Oxygen → khí Carbon dioxide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khối lượng của carbon là 4,5 kg, khối lượng khí oxygen là 12 kg.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khối lượng khí Carbon dioxide tạo thành?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8213" y="647700"/>
            <a:ext cx="17531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875" y="1740307"/>
            <a:ext cx="17297400" cy="8229600"/>
            <a:chOff x="457200" y="2171700"/>
            <a:chExt cx="17297400" cy="8229600"/>
          </a:xfrm>
        </p:grpSpPr>
        <p:sp>
          <p:nvSpPr>
            <p:cNvPr id="13" name="Freeform 3"/>
            <p:cNvSpPr/>
            <p:nvPr/>
          </p:nvSpPr>
          <p:spPr>
            <a:xfrm>
              <a:off x="6324600" y="2171700"/>
              <a:ext cx="11430000" cy="7239000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034" y="0"/>
                  </a:moveTo>
                  <a:lnTo>
                    <a:pt x="4254692" y="0"/>
                  </a:lnTo>
                  <a:cubicBezTo>
                    <a:pt x="4265756" y="0"/>
                    <a:pt x="4274726" y="8969"/>
                    <a:pt x="4274726" y="20034"/>
                  </a:cubicBezTo>
                  <a:lnTo>
                    <a:pt x="4274726" y="2147433"/>
                  </a:lnTo>
                  <a:cubicBezTo>
                    <a:pt x="4274726" y="2158497"/>
                    <a:pt x="4265756" y="2167467"/>
                    <a:pt x="4254692" y="2167467"/>
                  </a:cubicBezTo>
                  <a:lnTo>
                    <a:pt x="20034" y="2167467"/>
                  </a:lnTo>
                  <a:cubicBezTo>
                    <a:pt x="14721" y="2167467"/>
                    <a:pt x="9625" y="2165356"/>
                    <a:pt x="5868" y="2161599"/>
                  </a:cubicBezTo>
                  <a:cubicBezTo>
                    <a:pt x="2111" y="2157842"/>
                    <a:pt x="0" y="2152746"/>
                    <a:pt x="0" y="2147433"/>
                  </a:cubicBezTo>
                  <a:lnTo>
                    <a:pt x="0" y="20034"/>
                  </a:lnTo>
                  <a:cubicBezTo>
                    <a:pt x="0" y="8969"/>
                    <a:pt x="8969" y="0"/>
                    <a:pt x="20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pic>
          <p:nvPicPr>
            <p:cNvPr id="12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57200" y="5068634"/>
              <a:ext cx="7086600" cy="533266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638925" y="2483311"/>
            <a:ext cx="1080135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914" y="5309671"/>
            <a:ext cx="5285371" cy="36696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1714500"/>
            <a:ext cx="17259300" cy="811149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378213" y="36326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2223762"/>
            <a:ext cx="156210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rong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1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phản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ứng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hoá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học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(bao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gồm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tham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gia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phản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ứng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sản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phẩm</a:t>
            </a:r>
            <a:r>
              <a:rPr lang="fr-F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), n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ếu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khối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lượng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(n-1)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thì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tính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khối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lượng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còn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fr-FR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lại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1714500"/>
            <a:ext cx="17259300" cy="811149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378213" y="36326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Áp dụng định luật bảo toàn khối lượng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9700" y="2171700"/>
            <a:ext cx="15468600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Giải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quyết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tình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huống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(</a:t>
            </a: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Bài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vận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dụng</a:t>
            </a: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2/23 SGK): </a:t>
            </a:r>
            <a:endParaRPr lang="fr-FR" sz="3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a. Khi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đốt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cháy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hoàn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toàn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mẩu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gỗ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, ta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tro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nhẹ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mẩu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gỗ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ban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. Theo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em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thay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mâu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thuẫn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luật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toàn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700" y="5820644"/>
            <a:ext cx="1546860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Đề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bước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tiến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thí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nghiệm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kiểm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luật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toàn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huống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1714500"/>
            <a:ext cx="17259300" cy="811149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378213" y="36326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9700" y="2171700"/>
            <a:ext cx="1546860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Tìm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hiểu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và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viết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một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bài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thuyết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trình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(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khoảng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200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từ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)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về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thân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thế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và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sự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nghiệp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kho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học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của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hai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nhà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bác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học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Lô-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mô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-nô-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xốp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và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La-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voa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-</a:t>
            </a:r>
            <a:r>
              <a:rPr kumimoji="0" lang="fr-FR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di-ê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8213" y="498777"/>
            <a:ext cx="1753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1745830"/>
            <a:ext cx="17900260" cy="67710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khẳng định đúng về định luật bảo toàn khối lượng: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1143000" y="3180104"/>
            <a:ext cx="7620000" cy="3113604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khối lượng sản phẩm nhỏ hơn tổng khối lượng các chất tham gia phản ứng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1143000" y="6754296"/>
            <a:ext cx="7620000" cy="3113604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khối lượng sản phẩm lớn hơn tổng khối lượng các chất tham gia phản ứng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448800" y="3368842"/>
            <a:ext cx="7620000" cy="3113604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khối lượng sản phẩm bằng tổng khối lượng các chất tham gia phản ứng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9448800" y="6754296"/>
            <a:ext cx="7924800" cy="3113604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khối lượng sản phẩm nhỏ hơn hoặc bằng tổng khối lượng các chất tham gia phản ứng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9437914" y="3368842"/>
            <a:ext cx="7924800" cy="3113604"/>
          </a:xfrm>
          <a:prstGeom prst="plaque">
            <a:avLst/>
          </a:prstGeom>
          <a:solidFill>
            <a:srgbClr val="F6C0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khối lượng sản phẩm bằng tổng khối lượng các chất tham gia phản ứng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27" descr="Imagen que contiene interior, béisbol, pequeño, plástico&#10;&#10;Descripción generada automáticamente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5" y="340410"/>
            <a:ext cx="2165318" cy="16219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7739" y="621894"/>
            <a:ext cx="1753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6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371600" y="1581998"/>
                <a:ext cx="1616671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nl-NL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phản ứng hóa học sau: A + B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nl-NL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+ D. </a:t>
                </a:r>
                <a:endParaRPr lang="nl-N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 đáp án đúng về định luật bảo toàn khối lượng?</a:t>
                </a:r>
                <a:endPara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81998"/>
                <a:ext cx="16166713" cy="1905843"/>
              </a:xfrm>
              <a:prstGeom prst="rect">
                <a:avLst/>
              </a:prstGeom>
              <a:blipFill rotWithShape="1">
                <a:blip r:embed="rId2"/>
                <a:stretch>
                  <a:fillRect t="-11" r="2" b="-55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laque 18"/>
          <p:cNvSpPr/>
          <p:nvPr/>
        </p:nvSpPr>
        <p:spPr>
          <a:xfrm>
            <a:off x="1371600" y="4008828"/>
            <a:ext cx="7162800" cy="2734872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1371600" y="7133028"/>
            <a:ext cx="7162800" cy="2734872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677400" y="4008828"/>
            <a:ext cx="7162800" cy="2734872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9677400" y="7133028"/>
            <a:ext cx="7162800" cy="2734872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1371600" y="3994888"/>
            <a:ext cx="7162800" cy="2734872"/>
          </a:xfrm>
          <a:prstGeom prst="plaque">
            <a:avLst/>
          </a:prstGeom>
          <a:solidFill>
            <a:srgbClr val="F6C0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nl-NL" sz="4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27" descr="Imagen que contiene interior, béisbol, pequeño, plástico&#10;&#10;Descripción generada automáticamente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5" y="340410"/>
            <a:ext cx="2165318" cy="16219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7739" y="621894"/>
            <a:ext cx="1753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6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2303502"/>
            <a:ext cx="14630400" cy="676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khi nung đá vôi thì khối lượng giảm?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1371600" y="3695700"/>
            <a:ext cx="7162800" cy="2819400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có phương trình </a:t>
            </a:r>
            <a:endParaRPr lang="nl-N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học xảy ra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1371600" y="6972300"/>
            <a:ext cx="7162800" cy="2819400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có sự tham gia của oxygen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677400" y="3695700"/>
            <a:ext cx="7162800" cy="2819400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xuất hiện vôi sống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9677400" y="6972300"/>
            <a:ext cx="7162800" cy="2819400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xuất hiện khí carbon dioxide bay hơi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9699170" y="6972300"/>
            <a:ext cx="7162801" cy="2819400"/>
          </a:xfrm>
          <a:prstGeom prst="plaque">
            <a:avLst/>
          </a:prstGeom>
          <a:solidFill>
            <a:srgbClr val="F6C0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xuất hiện khí carbon dioxide bay hơi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27" descr="Imagen que contiene interior, béisbol, pequeño, plástico&#10;&#10;Descripción generada automáticamente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5" y="340410"/>
            <a:ext cx="2165318" cy="1621940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694566">
            <a:off x="16387364" y="248109"/>
            <a:ext cx="1652225" cy="24257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7739" y="621894"/>
            <a:ext cx="1753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6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1726338"/>
            <a:ext cx="14630400" cy="203136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 </a:t>
            </a:r>
            <a:r>
              <a:rPr lang="nl-NL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6 </a:t>
            </a: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 carbon trong khí oxygen, ta thu </a:t>
            </a:r>
            <a:r>
              <a:rPr lang="nl-NL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22 </a:t>
            </a: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 khí carbon dioxide. Khối lượng khí oxygen cần dùng là: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1371600" y="4008828"/>
            <a:ext cx="7162800" cy="2734872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gam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1371600" y="7133028"/>
            <a:ext cx="7162800" cy="2734872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gam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677400" y="4008828"/>
            <a:ext cx="7162800" cy="2734872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gam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9677400" y="7133028"/>
            <a:ext cx="7162800" cy="2734872"/>
          </a:xfrm>
          <a:prstGeom prst="plaqu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gam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1360714" y="7133028"/>
            <a:ext cx="7162800" cy="2734872"/>
          </a:xfrm>
          <a:prstGeom prst="plaque">
            <a:avLst/>
          </a:prstGeom>
          <a:solidFill>
            <a:srgbClr val="F6C0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gam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27" descr="Imagen que contiene interior, béisbol, pequeño, plástico&#10;&#10;Descripción generada automáticamente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5" y="340410"/>
            <a:ext cx="2165318" cy="16219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/>
          <p:cNvSpPr/>
          <p:nvPr/>
        </p:nvSpPr>
        <p:spPr>
          <a:xfrm>
            <a:off x="514350" y="461010"/>
            <a:ext cx="17259300" cy="936498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rgbClr val="EBF9FB"/>
          </a:solidFill>
        </p:spPr>
      </p:sp>
      <p:sp>
        <p:nvSpPr>
          <p:cNvPr id="16" name="TextBox 15"/>
          <p:cNvSpPr txBox="1"/>
          <p:nvPr/>
        </p:nvSpPr>
        <p:spPr>
          <a:xfrm>
            <a:off x="378213" y="800026"/>
            <a:ext cx="1753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231" y="7490118"/>
            <a:ext cx="2191978" cy="2758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39320" y="190500"/>
            <a:ext cx="2038449" cy="19186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2398574"/>
            <a:ext cx="1539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Bài tập 1. </a:t>
            </a: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Tính khối lượng FeS tạo thành trong phản ứng của Fe và S, biết khối lượng của Fe và S đã tham gia phản ứng lần lượt là 7 gam và 4 gam?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64111" y="5295900"/>
            <a:ext cx="11159778" cy="2730840"/>
            <a:chOff x="5528022" y="5518164"/>
            <a:chExt cx="11159778" cy="2730840"/>
          </a:xfrm>
        </p:grpSpPr>
        <p:grpSp>
          <p:nvGrpSpPr>
            <p:cNvPr id="9" name="Group 8"/>
            <p:cNvGrpSpPr/>
            <p:nvPr/>
          </p:nvGrpSpPr>
          <p:grpSpPr>
            <a:xfrm>
              <a:off x="5528022" y="5518164"/>
              <a:ext cx="11048319" cy="2730840"/>
              <a:chOff x="1372281" y="3472388"/>
              <a:chExt cx="11048319" cy="2730840"/>
            </a:xfrm>
          </p:grpSpPr>
          <p:sp>
            <p:nvSpPr>
              <p:cNvPr id="10" name="Rectangle: Rounded Corners 4"/>
              <p:cNvSpPr/>
              <p:nvPr/>
            </p:nvSpPr>
            <p:spPr>
              <a:xfrm>
                <a:off x="1676400" y="3924299"/>
                <a:ext cx="10744200" cy="2278929"/>
              </a:xfrm>
              <a:prstGeom prst="roundRect">
                <a:avLst>
                  <a:gd name="adj" fmla="val 9161"/>
                </a:avLst>
              </a:prstGeom>
              <a:solidFill>
                <a:schemeClr val="bg1"/>
              </a:solidFill>
              <a:ln w="5715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nl-NL" sz="36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FeS tạo thành</a:t>
                </a:r>
                <a:r>
                  <a:rPr lang="nl-NL"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m</a:t>
                </a:r>
                <a:r>
                  <a:rPr lang="nl-NL" sz="36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 phản ứng</a:t>
                </a:r>
                <a:r>
                  <a:rPr lang="nl-NL"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m</a:t>
                </a:r>
                <a:r>
                  <a:rPr lang="nl-NL" sz="36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phản ứng</a:t>
                </a:r>
                <a:r>
                  <a:rPr lang="nl-NL"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7 + 4 = 11</a:t>
                </a:r>
                <a:endPara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281" y="3472388"/>
                <a:ext cx="899101" cy="861414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88699" y="5518164"/>
              <a:ext cx="899101" cy="86141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402" t="28098" b="1692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33512">
            <a:off x="7660244" y="1220179"/>
            <a:ext cx="14650784" cy="3571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89415">
            <a:off x="6799640" y="1421388"/>
            <a:ext cx="5950288" cy="35160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219038" flipH="1">
            <a:off x="-2963611" y="4147530"/>
            <a:ext cx="21825884" cy="5320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894212">
            <a:off x="-5802296" y="5532658"/>
            <a:ext cx="11583100" cy="2823381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0034" y="0"/>
                </a:moveTo>
                <a:lnTo>
                  <a:pt x="4254692" y="0"/>
                </a:lnTo>
                <a:cubicBezTo>
                  <a:pt x="4265756" y="0"/>
                  <a:pt x="4274726" y="8969"/>
                  <a:pt x="4274726" y="20034"/>
                </a:cubicBezTo>
                <a:lnTo>
                  <a:pt x="4274726" y="2147433"/>
                </a:lnTo>
                <a:cubicBezTo>
                  <a:pt x="4274726" y="2158497"/>
                  <a:pt x="4265756" y="2167467"/>
                  <a:pt x="4254692" y="2167467"/>
                </a:cubicBezTo>
                <a:lnTo>
                  <a:pt x="20034" y="2167467"/>
                </a:lnTo>
                <a:cubicBezTo>
                  <a:pt x="14721" y="2167467"/>
                  <a:pt x="9625" y="2165356"/>
                  <a:pt x="5868" y="2161599"/>
                </a:cubicBezTo>
                <a:cubicBezTo>
                  <a:pt x="2111" y="2157842"/>
                  <a:pt x="0" y="2152746"/>
                  <a:pt x="0" y="2147433"/>
                </a:cubicBezTo>
                <a:lnTo>
                  <a:pt x="0" y="20034"/>
                </a:lnTo>
                <a:cubicBezTo>
                  <a:pt x="0" y="8969"/>
                  <a:pt x="8969" y="0"/>
                  <a:pt x="200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TextBox 21"/>
          <p:cNvSpPr txBox="1"/>
          <p:nvPr/>
        </p:nvSpPr>
        <p:spPr>
          <a:xfrm>
            <a:off x="1007583" y="2804097"/>
            <a:ext cx="16230601" cy="464787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</a:t>
            </a:r>
            <a:endParaRPr lang="en-US" sz="7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LUẬT BẢO TOÀN KHỐI LƯỢNG. PHƯƠNG TRÌNH HOÁ HỌC</a:t>
            </a:r>
            <a:endParaRPr lang="en-US" sz="7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34718" y="7569035"/>
            <a:ext cx="3509227" cy="2298544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34903">
            <a:off x="1118832" y="607832"/>
            <a:ext cx="1606088" cy="23838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213" y="800100"/>
            <a:ext cx="175315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71199" y="2628900"/>
            <a:ext cx="14959401" cy="1878089"/>
            <a:chOff x="-1202517" y="2960609"/>
            <a:chExt cx="14959401" cy="1878089"/>
          </a:xfrm>
        </p:grpSpPr>
        <p:grpSp>
          <p:nvGrpSpPr>
            <p:cNvPr id="17" name="Group 16"/>
            <p:cNvGrpSpPr/>
            <p:nvPr/>
          </p:nvGrpSpPr>
          <p:grpSpPr>
            <a:xfrm>
              <a:off x="685800" y="2985239"/>
              <a:ext cx="13071084" cy="1853459"/>
              <a:chOff x="9642657" y="2543042"/>
              <a:chExt cx="13071084" cy="1853459"/>
            </a:xfrm>
          </p:grpSpPr>
          <p:grpSp>
            <p:nvGrpSpPr>
              <p:cNvPr id="18" name="Group 2"/>
              <p:cNvGrpSpPr/>
              <p:nvPr/>
            </p:nvGrpSpPr>
            <p:grpSpPr>
              <a:xfrm>
                <a:off x="9642657" y="2543042"/>
                <a:ext cx="13071084" cy="1853459"/>
                <a:chOff x="0" y="-9525"/>
                <a:chExt cx="6789554" cy="138738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3"/>
                <p:cNvSpPr/>
                <p:nvPr/>
              </p:nvSpPr>
              <p:spPr>
                <a:xfrm>
                  <a:off x="0" y="0"/>
                  <a:ext cx="6789554" cy="1377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726" h="2167467">
                      <a:moveTo>
                        <a:pt x="20034" y="0"/>
                      </a:moveTo>
                      <a:lnTo>
                        <a:pt x="4254692" y="0"/>
                      </a:lnTo>
                      <a:cubicBezTo>
                        <a:pt x="4265756" y="0"/>
                        <a:pt x="4274726" y="8969"/>
                        <a:pt x="4274726" y="20034"/>
                      </a:cubicBezTo>
                      <a:lnTo>
                        <a:pt x="4274726" y="2147433"/>
                      </a:lnTo>
                      <a:cubicBezTo>
                        <a:pt x="4274726" y="2158497"/>
                        <a:pt x="4265756" y="2167467"/>
                        <a:pt x="4254692" y="2167467"/>
                      </a:cubicBezTo>
                      <a:lnTo>
                        <a:pt x="20034" y="2167467"/>
                      </a:lnTo>
                      <a:cubicBezTo>
                        <a:pt x="14721" y="2167467"/>
                        <a:pt x="9625" y="2165356"/>
                        <a:pt x="5868" y="2161599"/>
                      </a:cubicBezTo>
                      <a:cubicBezTo>
                        <a:pt x="2111" y="2157842"/>
                        <a:pt x="0" y="2152746"/>
                        <a:pt x="0" y="2147433"/>
                      </a:cubicBezTo>
                      <a:lnTo>
                        <a:pt x="0" y="20034"/>
                      </a:lnTo>
                      <a:cubicBezTo>
                        <a:pt x="0" y="8969"/>
                        <a:pt x="8969" y="0"/>
                        <a:pt x="200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2" name="TextBox 4"/>
                <p:cNvSpPr txBox="1"/>
                <p:nvPr/>
              </p:nvSpPr>
              <p:spPr>
                <a:xfrm>
                  <a:off x="0" y="-9525"/>
                  <a:ext cx="812800" cy="8223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960"/>
                    </a:lnSpc>
                  </a:pPr>
                  <a:endParaRPr sz="400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0268034" y="2968774"/>
                <a:ext cx="11820328" cy="101566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1. ĐỊNH LUẬT BẢO TOÀN KHỐI LƯỢNG</a:t>
                </a:r>
                <a:endParaRPr lang="vi-VN" sz="4000" b="1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5" name="Picture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202517" y="2960609"/>
              <a:ext cx="1575478" cy="1698628"/>
            </a:xfrm>
            <a:prstGeom prst="rect">
              <a:avLst/>
            </a:prstGeom>
          </p:spPr>
        </p:pic>
      </p:grpSp>
      <p:pic>
        <p:nvPicPr>
          <p:cNvPr id="5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3000" y="-606298"/>
            <a:ext cx="2253269" cy="249900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71199" y="5118841"/>
            <a:ext cx="14959401" cy="1853459"/>
            <a:chOff x="-1202517" y="2985239"/>
            <a:chExt cx="14959401" cy="1853459"/>
          </a:xfrm>
        </p:grpSpPr>
        <p:grpSp>
          <p:nvGrpSpPr>
            <p:cNvPr id="23" name="Group 22"/>
            <p:cNvGrpSpPr/>
            <p:nvPr/>
          </p:nvGrpSpPr>
          <p:grpSpPr>
            <a:xfrm>
              <a:off x="685800" y="2985239"/>
              <a:ext cx="13071084" cy="1853459"/>
              <a:chOff x="9642657" y="2543042"/>
              <a:chExt cx="13071084" cy="1853459"/>
            </a:xfrm>
          </p:grpSpPr>
          <p:grpSp>
            <p:nvGrpSpPr>
              <p:cNvPr id="25" name="Group 2"/>
              <p:cNvGrpSpPr/>
              <p:nvPr/>
            </p:nvGrpSpPr>
            <p:grpSpPr>
              <a:xfrm>
                <a:off x="9642657" y="2543042"/>
                <a:ext cx="13071084" cy="1853459"/>
                <a:chOff x="0" y="-9525"/>
                <a:chExt cx="6789554" cy="138738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Freeform 3"/>
                <p:cNvSpPr/>
                <p:nvPr/>
              </p:nvSpPr>
              <p:spPr>
                <a:xfrm>
                  <a:off x="0" y="0"/>
                  <a:ext cx="6789554" cy="1377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726" h="2167467">
                      <a:moveTo>
                        <a:pt x="20034" y="0"/>
                      </a:moveTo>
                      <a:lnTo>
                        <a:pt x="4254692" y="0"/>
                      </a:lnTo>
                      <a:cubicBezTo>
                        <a:pt x="4265756" y="0"/>
                        <a:pt x="4274726" y="8969"/>
                        <a:pt x="4274726" y="20034"/>
                      </a:cubicBezTo>
                      <a:lnTo>
                        <a:pt x="4274726" y="2147433"/>
                      </a:lnTo>
                      <a:cubicBezTo>
                        <a:pt x="4274726" y="2158497"/>
                        <a:pt x="4265756" y="2167467"/>
                        <a:pt x="4254692" y="2167467"/>
                      </a:cubicBezTo>
                      <a:lnTo>
                        <a:pt x="20034" y="2167467"/>
                      </a:lnTo>
                      <a:cubicBezTo>
                        <a:pt x="14721" y="2167467"/>
                        <a:pt x="9625" y="2165356"/>
                        <a:pt x="5868" y="2161599"/>
                      </a:cubicBezTo>
                      <a:cubicBezTo>
                        <a:pt x="2111" y="2157842"/>
                        <a:pt x="0" y="2152746"/>
                        <a:pt x="0" y="2147433"/>
                      </a:cubicBezTo>
                      <a:lnTo>
                        <a:pt x="0" y="20034"/>
                      </a:lnTo>
                      <a:cubicBezTo>
                        <a:pt x="0" y="8969"/>
                        <a:pt x="8969" y="0"/>
                        <a:pt x="200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8" name="TextBox 4"/>
                <p:cNvSpPr txBox="1"/>
                <p:nvPr/>
              </p:nvSpPr>
              <p:spPr>
                <a:xfrm>
                  <a:off x="0" y="-9525"/>
                  <a:ext cx="812800" cy="8223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960"/>
                    </a:lnSpc>
                  </a:pPr>
                  <a:endParaRPr sz="4000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64174" y="2968302"/>
                <a:ext cx="1242804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2. ÁP DỤNG ĐỊNH LUẬT BẢO TOÀN KHỐI LƯỢNG</a:t>
                </a:r>
                <a:endParaRPr lang="vi-VN" sz="4000" b="1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202517" y="3065829"/>
              <a:ext cx="1575478" cy="169862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271199" y="7526275"/>
            <a:ext cx="14959401" cy="1884425"/>
            <a:chOff x="-1202517" y="2954273"/>
            <a:chExt cx="14959401" cy="1884425"/>
          </a:xfrm>
        </p:grpSpPr>
        <p:grpSp>
          <p:nvGrpSpPr>
            <p:cNvPr id="30" name="Group 29"/>
            <p:cNvGrpSpPr/>
            <p:nvPr/>
          </p:nvGrpSpPr>
          <p:grpSpPr>
            <a:xfrm>
              <a:off x="685800" y="2985239"/>
              <a:ext cx="13071084" cy="1853459"/>
              <a:chOff x="9642657" y="2543042"/>
              <a:chExt cx="13071084" cy="1853459"/>
            </a:xfrm>
          </p:grpSpPr>
          <p:grpSp>
            <p:nvGrpSpPr>
              <p:cNvPr id="32" name="Group 2"/>
              <p:cNvGrpSpPr/>
              <p:nvPr/>
            </p:nvGrpSpPr>
            <p:grpSpPr>
              <a:xfrm>
                <a:off x="9642657" y="2543042"/>
                <a:ext cx="13071084" cy="1853459"/>
                <a:chOff x="0" y="-9525"/>
                <a:chExt cx="6789554" cy="138738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3"/>
                <p:cNvSpPr/>
                <p:nvPr/>
              </p:nvSpPr>
              <p:spPr>
                <a:xfrm>
                  <a:off x="0" y="0"/>
                  <a:ext cx="6789554" cy="1377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726" h="2167467">
                      <a:moveTo>
                        <a:pt x="20034" y="0"/>
                      </a:moveTo>
                      <a:lnTo>
                        <a:pt x="4254692" y="0"/>
                      </a:lnTo>
                      <a:cubicBezTo>
                        <a:pt x="4265756" y="0"/>
                        <a:pt x="4274726" y="8969"/>
                        <a:pt x="4274726" y="20034"/>
                      </a:cubicBezTo>
                      <a:lnTo>
                        <a:pt x="4274726" y="2147433"/>
                      </a:lnTo>
                      <a:cubicBezTo>
                        <a:pt x="4274726" y="2158497"/>
                        <a:pt x="4265756" y="2167467"/>
                        <a:pt x="4254692" y="2167467"/>
                      </a:cubicBezTo>
                      <a:lnTo>
                        <a:pt x="20034" y="2167467"/>
                      </a:lnTo>
                      <a:cubicBezTo>
                        <a:pt x="14721" y="2167467"/>
                        <a:pt x="9625" y="2165356"/>
                        <a:pt x="5868" y="2161599"/>
                      </a:cubicBezTo>
                      <a:cubicBezTo>
                        <a:pt x="2111" y="2157842"/>
                        <a:pt x="0" y="2152746"/>
                        <a:pt x="0" y="2147433"/>
                      </a:cubicBezTo>
                      <a:lnTo>
                        <a:pt x="0" y="20034"/>
                      </a:lnTo>
                      <a:cubicBezTo>
                        <a:pt x="0" y="8969"/>
                        <a:pt x="8969" y="0"/>
                        <a:pt x="200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37" name="TextBox 4"/>
                <p:cNvSpPr txBox="1"/>
                <p:nvPr/>
              </p:nvSpPr>
              <p:spPr>
                <a:xfrm>
                  <a:off x="0" y="-9525"/>
                  <a:ext cx="812800" cy="8223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960"/>
                    </a:lnSpc>
                  </a:pPr>
                  <a:endParaRPr sz="4000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9964173" y="3025337"/>
                <a:ext cx="1242804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3. PHƯƠNG TRÌNH HOÁ HỌC</a:t>
                </a:r>
                <a:endParaRPr lang="vi-VN" sz="4000" b="1" dirty="0"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202517" y="2954273"/>
              <a:ext cx="1575478" cy="169862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1333500"/>
            <a:ext cx="5410200" cy="8025016"/>
          </a:xfrm>
          <a:prstGeom prst="rect">
            <a:avLst/>
          </a:prstGeom>
        </p:spPr>
      </p:pic>
      <p:sp>
        <p:nvSpPr>
          <p:cNvPr id="23" name="TextBox 4"/>
          <p:cNvSpPr txBox="1"/>
          <p:nvPr/>
        </p:nvSpPr>
        <p:spPr>
          <a:xfrm>
            <a:off x="6705600" y="3938282"/>
            <a:ext cx="10515600" cy="281545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6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I. ĐỊNH LUẬT BẢO TOÀN KHỐI LƯỢNG</a:t>
            </a:r>
            <a:endParaRPr lang="vi-VN" sz="6500" b="1" dirty="0">
              <a:solidFill>
                <a:schemeClr val="accent5">
                  <a:lumMod val="20000"/>
                  <a:lumOff val="80000"/>
                </a:schemeClr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461010"/>
            <a:ext cx="17259300" cy="936498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7" name="Group 6"/>
          <p:cNvGrpSpPr/>
          <p:nvPr/>
        </p:nvGrpSpPr>
        <p:grpSpPr>
          <a:xfrm>
            <a:off x="4070094" y="2171700"/>
            <a:ext cx="8226916" cy="2311321"/>
            <a:chOff x="-525464" y="922088"/>
            <a:chExt cx="8226916" cy="1390433"/>
          </a:xfrm>
        </p:grpSpPr>
        <p:sp>
          <p:nvSpPr>
            <p:cNvPr id="8" name="Rectangle 7"/>
            <p:cNvSpPr/>
            <p:nvPr/>
          </p:nvSpPr>
          <p:spPr>
            <a:xfrm>
              <a:off x="1177487" y="1247973"/>
              <a:ext cx="652396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 CÁO THÍ NGHIỆM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25464" y="922088"/>
              <a:ext cx="1088014" cy="1390433"/>
            </a:xfrm>
            <a:prstGeom prst="rect">
              <a:avLst/>
            </a:prstGeom>
          </p:spPr>
        </p:pic>
      </p:grpSp>
      <p:pic>
        <p:nvPicPr>
          <p:cNvPr id="1026" name="Picture 2" descr="https://o.remove.bg/downloads/25651410-bba8-4832-8e29-50374837afbf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8" y="4507613"/>
            <a:ext cx="54959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o.remove.bg/downloads/7ec32e26-2a07-4617-a704-6c48859df25e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60" y="6134100"/>
            <a:ext cx="3437185" cy="34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f4bcd218-bff6-4b64-b66a-2e39b53b4ee1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512" y="5011995"/>
            <a:ext cx="3589805" cy="35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o.remove.bg/downloads/4313c295-edca-4c5c-84ce-6186a44b25f4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997" y="5476874"/>
            <a:ext cx="329565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715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ĐÁNH GIÁ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21447" y="1866901"/>
          <a:ext cx="15799752" cy="6953250"/>
        </p:xfrm>
        <a:graphic>
          <a:graphicData uri="http://schemas.openxmlformats.org/drawingml/2006/table">
            <a:tbl>
              <a:tblPr firstRow="1" firstCol="1" bandRow="1"/>
              <a:tblGrid>
                <a:gridCol w="10922953"/>
                <a:gridCol w="2514600"/>
                <a:gridCol w="2362199"/>
              </a:tblGrid>
              <a:tr h="929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tiêu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chí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1-Hình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thức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(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hình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ảnh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đẹp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âm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thanh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rõ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ràng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)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2-Thực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được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thao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tác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cơ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hành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thí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nghiệm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(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bước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hành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đảm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bảo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an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toàn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vệ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sinh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)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3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3-Nêu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được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tượng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hóa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xảy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ra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giải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thích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3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4-Rút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ra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kết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luận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sau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khi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tiến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hành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thí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kern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5-Hợp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tác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6-Phản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8101330" algn="l"/>
                        </a:tabLs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461010"/>
            <a:ext cx="17259300" cy="936498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7" name="Group 6"/>
          <p:cNvGrpSpPr/>
          <p:nvPr/>
        </p:nvGrpSpPr>
        <p:grpSpPr>
          <a:xfrm>
            <a:off x="5562600" y="2324100"/>
            <a:ext cx="5046193" cy="1390433"/>
            <a:chOff x="1295400" y="922088"/>
            <a:chExt cx="5046193" cy="1390433"/>
          </a:xfrm>
        </p:grpSpPr>
        <p:sp>
          <p:nvSpPr>
            <p:cNvPr id="8" name="Rectangle 7"/>
            <p:cNvSpPr/>
            <p:nvPr/>
          </p:nvSpPr>
          <p:spPr>
            <a:xfrm>
              <a:off x="2537346" y="1247973"/>
              <a:ext cx="380424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 NGHIỆM 1</a:t>
              </a:r>
              <a:endParaRPr lang="en-US" sz="4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95400" y="922088"/>
              <a:ext cx="1088014" cy="139043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"/>
          <p:cNvSpPr/>
          <p:nvPr/>
        </p:nvSpPr>
        <p:spPr>
          <a:xfrm>
            <a:off x="514350" y="461010"/>
            <a:ext cx="17259300" cy="9364980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7" name="Group 6"/>
          <p:cNvGrpSpPr/>
          <p:nvPr/>
        </p:nvGrpSpPr>
        <p:grpSpPr>
          <a:xfrm>
            <a:off x="3200400" y="1257300"/>
            <a:ext cx="5046193" cy="1390433"/>
            <a:chOff x="1295400" y="922088"/>
            <a:chExt cx="5046193" cy="1390433"/>
          </a:xfrm>
        </p:grpSpPr>
        <p:sp>
          <p:nvSpPr>
            <p:cNvPr id="8" name="Rectangle 7"/>
            <p:cNvSpPr/>
            <p:nvPr/>
          </p:nvSpPr>
          <p:spPr>
            <a:xfrm>
              <a:off x="2537346" y="1247973"/>
              <a:ext cx="380424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THÍ NGHIỆM 1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95400" y="922088"/>
              <a:ext cx="1088014" cy="139043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112493" y="3167457"/>
            <a:ext cx="1226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492" y="4013065"/>
            <a:ext cx="1492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Barium chloride (BaCl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sulfate (Na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1607" y="4844024"/>
            <a:ext cx="1226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Barium sulfate (BaSO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chloride (NaCl)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781531"/>
            <a:ext cx="1226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6886" y="6573865"/>
            <a:ext cx="1492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Barium chloride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sulfate               Barium sulfate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chloride 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763000" y="6866252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5083</Words>
  <Application>WPS Presentation</Application>
  <PresentationFormat>Custom</PresentationFormat>
  <Paragraphs>252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Symbol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Định luật bảo toàn khối lượng (Lô-mô-nô-xốp và La-voa-đi-ê)</vt:lpstr>
      <vt:lpstr>Định luật bảo toàn khối lượng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163</cp:revision>
  <dcterms:created xsi:type="dcterms:W3CDTF">2006-08-16T00:00:00Z</dcterms:created>
  <dcterms:modified xsi:type="dcterms:W3CDTF">2025-10-06T03:19:45Z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E0330C1C80A44CA9A847EFF218FD4CF2_12</vt:lpwstr>
  </property>
  <property fmtid="{D5CDD505-2E9C-101B-9397-08002B2CF9AE}" pid="3" name="KSOProductBuildVer">
    <vt:lpwstr>1033-12.2.0.22549</vt:lpwstr>
  </property>
</Properties>
</file>