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325" r:id="rId2"/>
    <p:sldId id="319" r:id="rId3"/>
    <p:sldId id="568" r:id="rId4"/>
    <p:sldId id="321" r:id="rId5"/>
    <p:sldId id="320" r:id="rId6"/>
    <p:sldId id="257" r:id="rId7"/>
    <p:sldId id="263" r:id="rId8"/>
    <p:sldId id="569" r:id="rId9"/>
    <p:sldId id="310" r:id="rId10"/>
    <p:sldId id="322" r:id="rId11"/>
    <p:sldId id="565" r:id="rId12"/>
    <p:sldId id="288" r:id="rId13"/>
    <p:sldId id="324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anchers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838774-1C1D-4E73-9EAE-F345CC6BBF56}">
  <a:tblStyle styleId="{20838774-1C1D-4E73-9EAE-F345CC6BBF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84" autoAdjust="0"/>
  </p:normalViewPr>
  <p:slideViewPr>
    <p:cSldViewPr snapToGrid="0">
      <p:cViewPr>
        <p:scale>
          <a:sx n="75" d="100"/>
          <a:sy n="75" d="100"/>
        </p:scale>
        <p:origin x="102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4974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0f1f795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70f1f795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91E782D8-BE0F-7AB9-5DF2-3FC6AAEAC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>
            <a:extLst>
              <a:ext uri="{FF2B5EF4-FFF2-40B4-BE49-F238E27FC236}">
                <a16:creationId xmlns:a16="http://schemas.microsoft.com/office/drawing/2014/main" id="{00032614-B6DA-1B4A-6BBA-1391A5D41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>
            <a:extLst>
              <a:ext uri="{FF2B5EF4-FFF2-40B4-BE49-F238E27FC236}">
                <a16:creationId xmlns:a16="http://schemas.microsoft.com/office/drawing/2014/main" id="{98895A4A-9625-E42C-23E5-3A256C0D33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521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70f1f795c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70f1f795c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70f1f795cd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70f1f795cd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4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88325" y="7508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8" name="Google Shape;38;p4"/>
          <p:cNvGrpSpPr/>
          <p:nvPr/>
        </p:nvGrpSpPr>
        <p:grpSpPr>
          <a:xfrm>
            <a:off x="7376300" y="680125"/>
            <a:ext cx="1006897" cy="699158"/>
            <a:chOff x="7376300" y="680125"/>
            <a:chExt cx="1006897" cy="699158"/>
          </a:xfrm>
        </p:grpSpPr>
        <p:sp>
          <p:nvSpPr>
            <p:cNvPr id="39" name="Google Shape;39;p4"/>
            <p:cNvSpPr/>
            <p:nvPr/>
          </p:nvSpPr>
          <p:spPr>
            <a:xfrm>
              <a:off x="7684228" y="680125"/>
              <a:ext cx="698969" cy="699158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7376300" y="680128"/>
              <a:ext cx="413142" cy="413262"/>
            </a:xfrm>
            <a:custGeom>
              <a:avLst/>
              <a:gdLst/>
              <a:ahLst/>
              <a:cxnLst/>
              <a:rect l="l" t="t" r="r" b="b"/>
              <a:pathLst>
                <a:path w="4164" h="4165" extrusionOk="0">
                  <a:moveTo>
                    <a:pt x="2082" y="1"/>
                  </a:moveTo>
                  <a:cubicBezTo>
                    <a:pt x="1941" y="1801"/>
                    <a:pt x="1801" y="1942"/>
                    <a:pt x="0" y="2082"/>
                  </a:cubicBezTo>
                  <a:cubicBezTo>
                    <a:pt x="1801" y="2251"/>
                    <a:pt x="1941" y="2364"/>
                    <a:pt x="2082" y="4164"/>
                  </a:cubicBezTo>
                  <a:cubicBezTo>
                    <a:pt x="2251" y="2364"/>
                    <a:pt x="2363" y="2251"/>
                    <a:pt x="4164" y="2082"/>
                  </a:cubicBezTo>
                  <a:cubicBezTo>
                    <a:pt x="2363" y="1942"/>
                    <a:pt x="2251" y="1801"/>
                    <a:pt x="2082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4"/>
          <p:cNvSpPr/>
          <p:nvPr/>
        </p:nvSpPr>
        <p:spPr>
          <a:xfrm>
            <a:off x="8278400" y="4338404"/>
            <a:ext cx="134100" cy="13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24C4B-609B-2A52-160D-2B7A7D4D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89FF1-0DE3-8988-7F1F-C9EBC66E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A6986-490F-01CB-6875-8D94CCB0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6E62B-85CC-406B-B630-EC26B2035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0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4572000" y="2114075"/>
            <a:ext cx="3784800" cy="23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050"/>
            </a:lvl1pPr>
            <a:lvl2pPr marL="914400" lvl="1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787200" y="2951025"/>
            <a:ext cx="3595800" cy="15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596850" y="495434"/>
            <a:ext cx="794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87200" y="750562"/>
            <a:ext cx="759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 idx="2"/>
          </p:nvPr>
        </p:nvSpPr>
        <p:spPr>
          <a:xfrm>
            <a:off x="852700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8527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 idx="3"/>
          </p:nvPr>
        </p:nvSpPr>
        <p:spPr>
          <a:xfrm>
            <a:off x="3411597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4"/>
          </p:nvPr>
        </p:nvSpPr>
        <p:spPr>
          <a:xfrm>
            <a:off x="3411595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idx="5"/>
          </p:nvPr>
        </p:nvSpPr>
        <p:spPr>
          <a:xfrm>
            <a:off x="5970504" y="3371415"/>
            <a:ext cx="23208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6"/>
          </p:nvPr>
        </p:nvSpPr>
        <p:spPr>
          <a:xfrm>
            <a:off x="5970500" y="3775946"/>
            <a:ext cx="23208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3">
    <p:bg>
      <p:bgPr>
        <a:solidFill>
          <a:schemeClr val="accent6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90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55200" y="353250"/>
            <a:ext cx="8433600" cy="443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Ranchers"/>
              <a:buNone/>
              <a:defRPr sz="35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Ranchers"/>
              <a:buNone/>
              <a:defRPr sz="3800" b="1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8" r:id="rId4"/>
    <p:sldLayoutId id="2147483661" r:id="rId5"/>
    <p:sldLayoutId id="2147483678" r:id="rId6"/>
    <p:sldLayoutId id="2147483679" r:id="rId7"/>
    <p:sldLayoutId id="2147483680" r:id="rId8"/>
    <p:sldLayoutId id="2147483695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jpe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Relationship Id="rId27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11096" y="1785937"/>
            <a:ext cx="499803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66"/>
                </a:solidFill>
              </a:rPr>
              <a:t>CHÀO MỪNG QUÝ THẦY CÔ 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66"/>
                </a:solidFill>
              </a:rPr>
              <a:t>ĐẾN DỰ GIỜ VỚI LỚP!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420646" y="1483519"/>
            <a:ext cx="4998035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66"/>
                </a:solidFill>
              </a:rPr>
              <a:t>CHÀO MỪNG QUÝ THẦY CÔ </a:t>
            </a:r>
          </a:p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66"/>
                </a:solidFill>
              </a:rPr>
              <a:t>ĐẾN DỰ GIỜ VỚI LỚP!</a:t>
            </a:r>
          </a:p>
        </p:txBody>
      </p:sp>
      <p:pic>
        <p:nvPicPr>
          <p:cNvPr id="2052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1462"/>
            <a:ext cx="90297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00100" y="1785937"/>
            <a:ext cx="7588843" cy="235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CHÀO MỪNG CÁC THẦY CÔ GIÁO 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 DỰ GIỜ LỚP 6D11</a:t>
            </a:r>
          </a:p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3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Hoàng Thị Lan Anh</a:t>
            </a:r>
          </a:p>
        </p:txBody>
      </p:sp>
    </p:spTree>
    <p:extLst>
      <p:ext uri="{BB962C8B-B14F-4D97-AF65-F5344CB8AC3E}">
        <p14:creationId xmlns:p14="http://schemas.microsoft.com/office/powerpoint/2010/main" val="184143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638CADF3-4531-44FB-93A5-34ECCCCEE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97" y="9975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/>
          <p:nvPr/>
        </p:nvPicPr>
        <p:blipFill rotWithShape="1">
          <a:blip r:embed="rId3"/>
          <a:srcRect l="2506" t="2316" r="2256" b="2129"/>
          <a:stretch/>
        </p:blipFill>
        <p:spPr>
          <a:xfrm>
            <a:off x="0" y="0"/>
            <a:ext cx="9144000" cy="46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1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36421D-646F-E31F-7727-52242B799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53553"/>
              </p:ext>
            </p:extLst>
          </p:nvPr>
        </p:nvGraphicFramePr>
        <p:xfrm>
          <a:off x="76200" y="177800"/>
          <a:ext cx="8923867" cy="5683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76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0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4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4.Sử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3543" marR="4354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3543" marR="4354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3543" marR="43543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69"/>
          <p:cNvSpPr txBox="1">
            <a:spLocks noGrp="1"/>
          </p:cNvSpPr>
          <p:nvPr>
            <p:ph type="body" idx="1"/>
          </p:nvPr>
        </p:nvSpPr>
        <p:spPr>
          <a:xfrm>
            <a:off x="403474" y="975663"/>
            <a:ext cx="8099476" cy="3760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vi-VN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Hoàn</a:t>
            </a: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thành</a:t>
            </a: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phần</a:t>
            </a: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Củng</a:t>
            </a: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cố</a:t>
            </a: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vi-VN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mở</a:t>
            </a: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vi-VN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rộng</a:t>
            </a: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ở </a:t>
            </a:r>
            <a:r>
              <a:rPr lang="vi-VN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nhà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Đọc văn bản và hoàn thành các yêu cầu ở phần Thực hành đọc</a:t>
            </a:r>
            <a:r>
              <a:rPr lang="en-US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Những </a:t>
            </a:r>
            <a:r>
              <a:rPr lang="en-US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bạn</a:t>
            </a:r>
            <a:endParaRPr lang="en-US" sz="2800" b="1" dirty="0">
              <a:solidFill>
                <a:schemeClr val="tx1"/>
              </a:solidFill>
              <a:uFill>
                <a:noFill/>
              </a:u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vi-VN" sz="2800" b="1" dirty="0">
                <a:solidFill>
                  <a:schemeClr val="tx1"/>
                </a:solidFill>
                <a:uFill>
                  <a:noFill/>
                </a:u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Chuẩn bị Bài 2: </a:t>
            </a:r>
            <a:r>
              <a:rPr lang="vi-VN" sz="2800" b="1" i="1" dirty="0">
                <a:solidFill>
                  <a:schemeClr val="tx1"/>
                </a:solidFill>
                <a:uFill>
                  <a:noFill/>
                </a:u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Gõ cửa trái tim</a:t>
            </a:r>
            <a:endParaRPr sz="2800" b="1" i="1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38" name="Google Shape;2238;p69"/>
          <p:cNvSpPr txBox="1">
            <a:spLocks noGrp="1"/>
          </p:cNvSpPr>
          <p:nvPr>
            <p:ph type="title"/>
          </p:nvPr>
        </p:nvSpPr>
        <p:spPr>
          <a:xfrm>
            <a:off x="641050" y="407048"/>
            <a:ext cx="764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Dặn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vi-VN" dirty="0" err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dò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240" name="Google Shape;2240;p69"/>
          <p:cNvGrpSpPr/>
          <p:nvPr/>
        </p:nvGrpSpPr>
        <p:grpSpPr>
          <a:xfrm>
            <a:off x="5051625" y="689876"/>
            <a:ext cx="3232825" cy="1112675"/>
            <a:chOff x="5051625" y="689876"/>
            <a:chExt cx="3232825" cy="1112675"/>
          </a:xfrm>
        </p:grpSpPr>
        <p:grpSp>
          <p:nvGrpSpPr>
            <p:cNvPr id="2241" name="Google Shape;2241;p69"/>
            <p:cNvGrpSpPr/>
            <p:nvPr/>
          </p:nvGrpSpPr>
          <p:grpSpPr>
            <a:xfrm>
              <a:off x="5791450" y="743200"/>
              <a:ext cx="2493000" cy="1056650"/>
              <a:chOff x="5548476" y="503429"/>
              <a:chExt cx="2493000" cy="1056650"/>
            </a:xfrm>
          </p:grpSpPr>
          <p:sp>
            <p:nvSpPr>
              <p:cNvPr id="2242" name="Google Shape;2242;p69"/>
              <p:cNvSpPr/>
              <p:nvPr/>
            </p:nvSpPr>
            <p:spPr>
              <a:xfrm>
                <a:off x="7857876" y="1099579"/>
                <a:ext cx="183600" cy="183600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3" name="Google Shape;2243;p69"/>
              <p:cNvSpPr/>
              <p:nvPr/>
            </p:nvSpPr>
            <p:spPr>
              <a:xfrm rot="5400000">
                <a:off x="6128676" y="1335977"/>
                <a:ext cx="158700" cy="1371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4" name="Google Shape;2244;p69"/>
              <p:cNvSpPr/>
              <p:nvPr/>
            </p:nvSpPr>
            <p:spPr>
              <a:xfrm>
                <a:off x="6302851" y="770652"/>
                <a:ext cx="99900" cy="999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5" name="Google Shape;2245;p69"/>
              <p:cNvSpPr/>
              <p:nvPr/>
            </p:nvSpPr>
            <p:spPr>
              <a:xfrm>
                <a:off x="5548476" y="1401379"/>
                <a:ext cx="158700" cy="1587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6" name="Google Shape;2246;p69"/>
              <p:cNvSpPr/>
              <p:nvPr/>
            </p:nvSpPr>
            <p:spPr>
              <a:xfrm>
                <a:off x="6573151" y="712766"/>
                <a:ext cx="664554" cy="664713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4165" extrusionOk="0">
                    <a:moveTo>
                      <a:pt x="2082" y="1"/>
                    </a:moveTo>
                    <a:cubicBezTo>
                      <a:pt x="1941" y="1801"/>
                      <a:pt x="1801" y="1942"/>
                      <a:pt x="0" y="2082"/>
                    </a:cubicBezTo>
                    <a:cubicBezTo>
                      <a:pt x="1801" y="2251"/>
                      <a:pt x="1941" y="2364"/>
                      <a:pt x="2082" y="4164"/>
                    </a:cubicBezTo>
                    <a:cubicBezTo>
                      <a:pt x="2251" y="2364"/>
                      <a:pt x="2363" y="2251"/>
                      <a:pt x="4164" y="2082"/>
                    </a:cubicBezTo>
                    <a:cubicBezTo>
                      <a:pt x="2363" y="1942"/>
                      <a:pt x="2251" y="1801"/>
                      <a:pt x="20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47" name="Google Shape;2247;p69"/>
              <p:cNvSpPr/>
              <p:nvPr/>
            </p:nvSpPr>
            <p:spPr>
              <a:xfrm>
                <a:off x="7293757" y="503429"/>
                <a:ext cx="276900" cy="276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48" name="Google Shape;2248;p69"/>
            <p:cNvSpPr/>
            <p:nvPr/>
          </p:nvSpPr>
          <p:spPr>
            <a:xfrm>
              <a:off x="7606900" y="1587752"/>
              <a:ext cx="214800" cy="21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49" name="Google Shape;2249;p69"/>
            <p:cNvSpPr/>
            <p:nvPr/>
          </p:nvSpPr>
          <p:spPr>
            <a:xfrm>
              <a:off x="5627975" y="689876"/>
              <a:ext cx="264600" cy="2646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0" name="Google Shape;2250;p69"/>
            <p:cNvSpPr/>
            <p:nvPr/>
          </p:nvSpPr>
          <p:spPr>
            <a:xfrm rot="5400000">
              <a:off x="5040825" y="1279024"/>
              <a:ext cx="158700" cy="1371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1" name="Google Shape;2251;p69"/>
            <p:cNvSpPr/>
            <p:nvPr/>
          </p:nvSpPr>
          <p:spPr>
            <a:xfrm>
              <a:off x="5692850" y="1203250"/>
              <a:ext cx="105600" cy="10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456560">
            <a:off x="2327155" y="205936"/>
            <a:ext cx="380438" cy="5365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04847">
            <a:off x="258986" y="1901561"/>
            <a:ext cx="561155" cy="5611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461588">
            <a:off x="1430252" y="115918"/>
            <a:ext cx="610694" cy="6484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646022">
            <a:off x="272347" y="238366"/>
            <a:ext cx="651746" cy="600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920968">
            <a:off x="345769" y="1344268"/>
            <a:ext cx="967586" cy="3166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129358">
            <a:off x="1008279" y="808719"/>
            <a:ext cx="419867" cy="3992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453495">
            <a:off x="224507" y="3341402"/>
            <a:ext cx="630113" cy="7130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10601344">
            <a:off x="687065" y="2433591"/>
            <a:ext cx="725990" cy="7259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9438273">
            <a:off x="1548091" y="834913"/>
            <a:ext cx="199991" cy="9243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3659741">
            <a:off x="1690204" y="4279995"/>
            <a:ext cx="456907" cy="46709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1045001">
            <a:off x="1061280" y="3658312"/>
            <a:ext cx="431117" cy="8092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-4492633">
            <a:off x="586337" y="4240069"/>
            <a:ext cx="308150" cy="906325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603626" y="553107"/>
            <a:ext cx="6068134" cy="3509836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1683852" y="1610480"/>
            <a:ext cx="5919712" cy="1708156"/>
          </a:xfrm>
          <a:prstGeom prst="rect">
            <a:avLst/>
          </a:prstGeom>
        </p:spPr>
        <p:txBody>
          <a:bodyPr wrap="square" lIns="45716" tIns="22858" rIns="45716" bIns="2285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HẸN GẶP LẠI CÁC EM TRONG TIẾT HỌC SAU!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58186" y="1504950"/>
            <a:ext cx="28956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209675" y="847948"/>
            <a:ext cx="6962775" cy="256412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1: Tôi và các bạn</a:t>
            </a:r>
            <a:b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15 : Nói và nghe</a:t>
            </a:r>
            <a:b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TRẢI NGHIỆM CỦA EM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E85F564D-245B-44D9-B708-4DFB22E64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2886981"/>
            <a:ext cx="2278690" cy="14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EEEC01-17E0-9CEF-222F-1613E71350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77083"/>
              </p:ext>
            </p:extLst>
          </p:nvPr>
        </p:nvGraphicFramePr>
        <p:xfrm>
          <a:off x="406400" y="486012"/>
          <a:ext cx="8331200" cy="4012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252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NÓI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2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2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b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b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800" b="1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6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3543" marR="4354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tx1">
                            <a:lumMod val="10000"/>
                            <a:lumOff val="9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43" marR="43543" marT="0" marB="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323850"/>
            <a:ext cx="3805583" cy="4762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nói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1"/>
          </p:nvPr>
        </p:nvSpPr>
        <p:spPr>
          <a:xfrm>
            <a:off x="319087" y="845143"/>
            <a:ext cx="8505825" cy="4019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Autofit/>
          </a:bodyPr>
          <a:lstStyle/>
          <a:p>
            <a:pPr marL="88900" indent="0"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 đích nói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Kể lại được một trải nghiệm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 tượng người nghe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8900" indent="0" algn="just">
              <a:lnSpc>
                <a:spcPct val="150000"/>
              </a:lnSpc>
              <a:buNone/>
            </a:pP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Thầy cô, các bạn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</a:t>
            </a:r>
            <a:r>
              <a:rPr lang="vi-VN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vi-VN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bài nói: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bài viết kể lại một trải nghiệm trong các tiết học trước.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4294967295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88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1597750" y="0"/>
            <a:ext cx="6426300" cy="3750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tự kiểm tra bài nói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4294967295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49FEE4C8-89A8-C828-081A-C4B74FA90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78247"/>
              </p:ext>
            </p:extLst>
          </p:nvPr>
        </p:nvGraphicFramePr>
        <p:xfrm>
          <a:off x="323850" y="375050"/>
          <a:ext cx="8629225" cy="3282552"/>
        </p:xfrm>
        <a:graphic>
          <a:graphicData uri="http://schemas.openxmlformats.org/drawingml/2006/table">
            <a:tbl>
              <a:tblPr firstRow="1" bandRow="1">
                <a:tableStyleId>{20838774-1C1D-4E73-9EAE-F345CC6BBF56}</a:tableStyleId>
              </a:tblPr>
              <a:tblGrid>
                <a:gridCol w="7219950">
                  <a:extLst>
                    <a:ext uri="{9D8B030D-6E8A-4147-A177-3AD203B41FA5}">
                      <a16:colId xmlns:a16="http://schemas.microsoft.com/office/drawing/2014/main" val="3480936698"/>
                    </a:ext>
                  </a:extLst>
                </a:gridCol>
                <a:gridCol w="1409275">
                  <a:extLst>
                    <a:ext uri="{9D8B030D-6E8A-4147-A177-3AD203B41FA5}">
                      <a16:colId xmlns:a16="http://schemas.microsoft.com/office/drawing/2014/main" val="2924593609"/>
                    </a:ext>
                  </a:extLst>
                </a:gridCol>
              </a:tblGrid>
              <a:tr h="5470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Đạt/ CĐ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455221"/>
                  </a:ext>
                </a:extLst>
              </a:tr>
              <a:tr h="547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buNone/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nói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có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đủ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phần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mở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635095"/>
                  </a:ext>
                </a:extLst>
              </a:tr>
              <a:tr h="547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buNone/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bày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chi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tiết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ra.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91619"/>
                  </a:ext>
                </a:extLst>
              </a:tr>
              <a:tr h="547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buNone/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 Các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gian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96241"/>
                  </a:ext>
                </a:extLst>
              </a:tr>
              <a:tr h="547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buNone/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 Các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hành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động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đầy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đủ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73797"/>
                  </a:ext>
                </a:extLst>
              </a:tr>
              <a:tr h="5470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buNone/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dùng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ngôi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thứ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chuyện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244243"/>
                  </a:ext>
                </a:extLst>
              </a:tr>
            </a:tbl>
          </a:graphicData>
        </a:graphic>
      </p:graphicFrame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5BDD6F61-9A15-29B7-C4DA-D404EF866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437742"/>
              </p:ext>
            </p:extLst>
          </p:nvPr>
        </p:nvGraphicFramePr>
        <p:xfrm>
          <a:off x="297902" y="3657603"/>
          <a:ext cx="8655173" cy="1369318"/>
        </p:xfrm>
        <a:graphic>
          <a:graphicData uri="http://schemas.openxmlformats.org/drawingml/2006/table">
            <a:tbl>
              <a:tblPr firstRow="1" bandRow="1">
                <a:tableStyleId>{20838774-1C1D-4E73-9EAE-F345CC6BBF56}</a:tableStyleId>
              </a:tblPr>
              <a:tblGrid>
                <a:gridCol w="7236373">
                  <a:extLst>
                    <a:ext uri="{9D8B030D-6E8A-4147-A177-3AD203B41FA5}">
                      <a16:colId xmlns:a16="http://schemas.microsoft.com/office/drawing/2014/main" val="1606375054"/>
                    </a:ext>
                  </a:extLst>
                </a:gridCol>
                <a:gridCol w="1418800">
                  <a:extLst>
                    <a:ext uri="{9D8B030D-6E8A-4147-A177-3AD203B41FA5}">
                      <a16:colId xmlns:a16="http://schemas.microsoft.com/office/drawing/2014/main" val="425479529"/>
                    </a:ext>
                  </a:extLst>
                </a:gridCol>
              </a:tblGrid>
              <a:tr h="4849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buNone/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hiện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xúc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phù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hợp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dung.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137404"/>
                  </a:ext>
                </a:extLst>
              </a:tr>
              <a:tr h="8511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buNone/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giải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quan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, 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nghĩa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chuyện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22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"/>
          <p:cNvSpPr txBox="1"/>
          <p:nvPr/>
        </p:nvSpPr>
        <p:spPr>
          <a:xfrm>
            <a:off x="713225" y="4196876"/>
            <a:ext cx="53931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iêu đề 12">
            <a:extLst>
              <a:ext uri="{FF2B5EF4-FFF2-40B4-BE49-F238E27FC236}">
                <a16:creationId xmlns:a16="http://schemas.microsoft.com/office/drawing/2014/main" id="{9DCE914D-2722-4E3F-AAC6-A8814CB0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360274"/>
            <a:ext cx="7560300" cy="5727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hỗ dành sẵn cho Văn bản 14">
            <a:extLst>
              <a:ext uri="{FF2B5EF4-FFF2-40B4-BE49-F238E27FC236}">
                <a16:creationId xmlns:a16="http://schemas.microsoft.com/office/drawing/2014/main" id="{320BF11C-3056-4446-8B96-8425A829F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750" y="793883"/>
            <a:ext cx="5050060" cy="2920500"/>
          </a:xfrm>
        </p:spPr>
        <p:txBody>
          <a:bodyPr/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5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indent="0" algn="just">
              <a:lnSpc>
                <a:spcPct val="150000"/>
              </a:lnSpc>
              <a:buNone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C1FDC93-508D-4221-AB66-9441ECEC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406400"/>
            <a:ext cx="3248025" cy="2165350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E85F564D-245B-44D9-B708-4DFB22E64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975" y="2875717"/>
            <a:ext cx="3182112" cy="1861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Hình chữ nhật 48">
            <a:extLst>
              <a:ext uri="{FF2B5EF4-FFF2-40B4-BE49-F238E27FC236}">
                <a16:creationId xmlns:a16="http://schemas.microsoft.com/office/drawing/2014/main" id="{AF55319F-5756-4502-B802-A63312E1C202}"/>
              </a:ext>
            </a:extLst>
          </p:cNvPr>
          <p:cNvSpPr/>
          <p:nvPr/>
        </p:nvSpPr>
        <p:spPr>
          <a:xfrm>
            <a:off x="5900688" y="2177069"/>
            <a:ext cx="2746748" cy="24997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id="{3DF9AFF8-B222-458B-AE65-ACA1B0BB5ABE}"/>
              </a:ext>
            </a:extLst>
          </p:cNvPr>
          <p:cNvSpPr/>
          <p:nvPr/>
        </p:nvSpPr>
        <p:spPr>
          <a:xfrm>
            <a:off x="2980720" y="2166684"/>
            <a:ext cx="2682394" cy="25929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5C134D5F-38A7-4E7A-A41D-818F979C5BD1}"/>
              </a:ext>
            </a:extLst>
          </p:cNvPr>
          <p:cNvSpPr/>
          <p:nvPr/>
        </p:nvSpPr>
        <p:spPr>
          <a:xfrm>
            <a:off x="422345" y="2166685"/>
            <a:ext cx="2390088" cy="25929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37" name="Google Shape;537;p44"/>
          <p:cNvGrpSpPr/>
          <p:nvPr/>
        </p:nvGrpSpPr>
        <p:grpSpPr>
          <a:xfrm>
            <a:off x="-52500" y="958151"/>
            <a:ext cx="9196500" cy="1169100"/>
            <a:chOff x="-12925" y="1986900"/>
            <a:chExt cx="9196500" cy="1169100"/>
          </a:xfrm>
        </p:grpSpPr>
        <p:sp>
          <p:nvSpPr>
            <p:cNvPr id="538" name="Google Shape;538;p44"/>
            <p:cNvSpPr/>
            <p:nvPr/>
          </p:nvSpPr>
          <p:spPr>
            <a:xfrm>
              <a:off x="6545325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3987450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1428500" y="1986900"/>
              <a:ext cx="1169100" cy="1169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-12925" y="2243700"/>
              <a:ext cx="9196500" cy="65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44" name="Google Shape;544;p44"/>
          <p:cNvSpPr txBox="1">
            <a:spLocks noGrp="1"/>
          </p:cNvSpPr>
          <p:nvPr>
            <p:ph type="subTitle" idx="1"/>
          </p:nvPr>
        </p:nvSpPr>
        <p:spPr>
          <a:xfrm>
            <a:off x="456989" y="2189853"/>
            <a:ext cx="2320800" cy="2486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lnSpc>
                <a:spcPct val="134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60680" algn="l"/>
              </a:tabLst>
            </a:pP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ơn khi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6" name="Google Shape;546;p44"/>
          <p:cNvSpPr txBox="1">
            <a:spLocks noGrp="1"/>
          </p:cNvSpPr>
          <p:nvPr>
            <p:ph type="subTitle" idx="4"/>
          </p:nvPr>
        </p:nvSpPr>
        <p:spPr>
          <a:xfrm>
            <a:off x="2960556" y="2166684"/>
            <a:ext cx="2746748" cy="2876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34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67030" algn="l"/>
              </a:tabLst>
            </a:pP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xưng hô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1600" b="1" u="none" strike="noStrike" spc="0" dirty="0">
                <a:effectLst/>
                <a:latin typeface="+mn-lt"/>
              </a:rPr>
              <a:t>.</a:t>
            </a:r>
          </a:p>
        </p:txBody>
      </p:sp>
      <p:sp>
        <p:nvSpPr>
          <p:cNvPr id="548" name="Google Shape;548;p44"/>
          <p:cNvSpPr txBox="1">
            <a:spLocks noGrp="1"/>
          </p:cNvSpPr>
          <p:nvPr>
            <p:ph type="subTitle" idx="6"/>
          </p:nvPr>
        </p:nvSpPr>
        <p:spPr>
          <a:xfrm>
            <a:off x="5929900" y="2433269"/>
            <a:ext cx="2717536" cy="2243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34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54330" algn="l"/>
              </a:tabLst>
            </a:pP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vi-VN" sz="20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2000" b="1" u="none" strike="noStrike" spc="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8" name="Google Shape;558;p44"/>
          <p:cNvGrpSpPr/>
          <p:nvPr/>
        </p:nvGrpSpPr>
        <p:grpSpPr>
          <a:xfrm>
            <a:off x="7825157" y="892675"/>
            <a:ext cx="603880" cy="636159"/>
            <a:chOff x="7810818" y="946779"/>
            <a:chExt cx="543497" cy="572497"/>
          </a:xfrm>
        </p:grpSpPr>
        <p:sp>
          <p:nvSpPr>
            <p:cNvPr id="559" name="Google Shape;559;p44"/>
            <p:cNvSpPr/>
            <p:nvPr/>
          </p:nvSpPr>
          <p:spPr>
            <a:xfrm>
              <a:off x="7991393" y="1365676"/>
              <a:ext cx="153600" cy="1536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Google Shape;560;p44"/>
            <p:cNvSpPr/>
            <p:nvPr/>
          </p:nvSpPr>
          <p:spPr>
            <a:xfrm>
              <a:off x="7810818" y="1190542"/>
              <a:ext cx="127200" cy="12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8044115" y="946779"/>
              <a:ext cx="310200" cy="31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62" name="Google Shape;562;p44"/>
          <p:cNvGrpSpPr/>
          <p:nvPr/>
        </p:nvGrpSpPr>
        <p:grpSpPr>
          <a:xfrm>
            <a:off x="686876" y="780156"/>
            <a:ext cx="734370" cy="925944"/>
            <a:chOff x="686876" y="780156"/>
            <a:chExt cx="734370" cy="925944"/>
          </a:xfrm>
        </p:grpSpPr>
        <p:grpSp>
          <p:nvGrpSpPr>
            <p:cNvPr id="563" name="Google Shape;563;p44"/>
            <p:cNvGrpSpPr/>
            <p:nvPr/>
          </p:nvGrpSpPr>
          <p:grpSpPr>
            <a:xfrm rot="-1594518">
              <a:off x="851849" y="826615"/>
              <a:ext cx="404424" cy="833028"/>
              <a:chOff x="710250" y="687775"/>
              <a:chExt cx="404400" cy="832978"/>
            </a:xfrm>
          </p:grpSpPr>
          <p:sp>
            <p:nvSpPr>
              <p:cNvPr id="564" name="Google Shape;564;p44"/>
              <p:cNvSpPr/>
              <p:nvPr/>
            </p:nvSpPr>
            <p:spPr>
              <a:xfrm>
                <a:off x="710250" y="687775"/>
                <a:ext cx="404400" cy="40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Google Shape;565;p44"/>
              <p:cNvSpPr/>
              <p:nvPr/>
            </p:nvSpPr>
            <p:spPr>
              <a:xfrm>
                <a:off x="713711" y="1274153"/>
                <a:ext cx="246600" cy="246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6" name="Google Shape;566;p44"/>
            <p:cNvSpPr/>
            <p:nvPr/>
          </p:nvSpPr>
          <p:spPr>
            <a:xfrm rot="5400000">
              <a:off x="1231763" y="1175634"/>
              <a:ext cx="156000" cy="1350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638CADF3-4531-44FB-93A5-34ECCCCEE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97" y="9975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Đồ họa 10" descr="Grinning face with solid fill with solid fill">
            <a:extLst>
              <a:ext uri="{FF2B5EF4-FFF2-40B4-BE49-F238E27FC236}">
                <a16:creationId xmlns:a16="http://schemas.microsoft.com/office/drawing/2014/main" id="{2A53E68A-97D9-4923-A97C-F3BC4372C3C5}"/>
              </a:ext>
            </a:extLst>
          </p:cNvPr>
          <p:cNvSpPr/>
          <p:nvPr/>
        </p:nvSpPr>
        <p:spPr>
          <a:xfrm>
            <a:off x="1685080" y="1264754"/>
            <a:ext cx="585025" cy="585025"/>
          </a:xfrm>
          <a:custGeom>
            <a:avLst/>
            <a:gdLst>
              <a:gd name="connsiteX0" fmla="*/ 292513 w 585025"/>
              <a:gd name="connsiteY0" fmla="*/ 0 h 585025"/>
              <a:gd name="connsiteX1" fmla="*/ 0 w 585025"/>
              <a:gd name="connsiteY1" fmla="*/ 292513 h 585025"/>
              <a:gd name="connsiteX2" fmla="*/ 292513 w 585025"/>
              <a:gd name="connsiteY2" fmla="*/ 585026 h 585025"/>
              <a:gd name="connsiteX3" fmla="*/ 585026 w 585025"/>
              <a:gd name="connsiteY3" fmla="*/ 292513 h 585025"/>
              <a:gd name="connsiteX4" fmla="*/ 292513 w 585025"/>
              <a:gd name="connsiteY4" fmla="*/ 0 h 585025"/>
              <a:gd name="connsiteX5" fmla="*/ 415676 w 585025"/>
              <a:gd name="connsiteY5" fmla="*/ 200140 h 585025"/>
              <a:gd name="connsiteX6" fmla="*/ 461863 w 585025"/>
              <a:gd name="connsiteY6" fmla="*/ 246327 h 585025"/>
              <a:gd name="connsiteX7" fmla="*/ 415676 w 585025"/>
              <a:gd name="connsiteY7" fmla="*/ 292513 h 585025"/>
              <a:gd name="connsiteX8" fmla="*/ 369490 w 585025"/>
              <a:gd name="connsiteY8" fmla="*/ 246327 h 585025"/>
              <a:gd name="connsiteX9" fmla="*/ 415676 w 585025"/>
              <a:gd name="connsiteY9" fmla="*/ 200140 h 585025"/>
              <a:gd name="connsiteX10" fmla="*/ 169350 w 585025"/>
              <a:gd name="connsiteY10" fmla="*/ 200140 h 585025"/>
              <a:gd name="connsiteX11" fmla="*/ 215536 w 585025"/>
              <a:gd name="connsiteY11" fmla="*/ 246327 h 585025"/>
              <a:gd name="connsiteX12" fmla="*/ 169350 w 585025"/>
              <a:gd name="connsiteY12" fmla="*/ 292513 h 585025"/>
              <a:gd name="connsiteX13" fmla="*/ 123163 w 585025"/>
              <a:gd name="connsiteY13" fmla="*/ 246327 h 585025"/>
              <a:gd name="connsiteX14" fmla="*/ 169350 w 585025"/>
              <a:gd name="connsiteY14" fmla="*/ 200140 h 585025"/>
              <a:gd name="connsiteX15" fmla="*/ 292513 w 585025"/>
              <a:gd name="connsiteY15" fmla="*/ 508049 h 585025"/>
              <a:gd name="connsiteX16" fmla="*/ 119314 w 585025"/>
              <a:gd name="connsiteY16" fmla="*/ 400281 h 585025"/>
              <a:gd name="connsiteX17" fmla="*/ 292513 w 585025"/>
              <a:gd name="connsiteY17" fmla="*/ 400281 h 585025"/>
              <a:gd name="connsiteX18" fmla="*/ 465711 w 585025"/>
              <a:gd name="connsiteY18" fmla="*/ 400281 h 585025"/>
              <a:gd name="connsiteX19" fmla="*/ 292513 w 585025"/>
              <a:gd name="connsiteY19" fmla="*/ 508049 h 58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5025" h="585025">
                <a:moveTo>
                  <a:pt x="292513" y="0"/>
                </a:moveTo>
                <a:cubicBezTo>
                  <a:pt x="130861" y="0"/>
                  <a:pt x="0" y="130861"/>
                  <a:pt x="0" y="292513"/>
                </a:cubicBezTo>
                <a:cubicBezTo>
                  <a:pt x="0" y="454165"/>
                  <a:pt x="130861" y="585026"/>
                  <a:pt x="292513" y="585026"/>
                </a:cubicBezTo>
                <a:cubicBezTo>
                  <a:pt x="454165" y="585026"/>
                  <a:pt x="585026" y="454165"/>
                  <a:pt x="585026" y="292513"/>
                </a:cubicBezTo>
                <a:cubicBezTo>
                  <a:pt x="585026" y="130861"/>
                  <a:pt x="454165" y="0"/>
                  <a:pt x="292513" y="0"/>
                </a:cubicBezTo>
                <a:close/>
                <a:moveTo>
                  <a:pt x="415676" y="200140"/>
                </a:moveTo>
                <a:cubicBezTo>
                  <a:pt x="441079" y="200140"/>
                  <a:pt x="461863" y="220924"/>
                  <a:pt x="461863" y="246327"/>
                </a:cubicBezTo>
                <a:cubicBezTo>
                  <a:pt x="461863" y="271729"/>
                  <a:pt x="441079" y="292513"/>
                  <a:pt x="415676" y="292513"/>
                </a:cubicBezTo>
                <a:cubicBezTo>
                  <a:pt x="390274" y="292513"/>
                  <a:pt x="369490" y="271729"/>
                  <a:pt x="369490" y="246327"/>
                </a:cubicBezTo>
                <a:cubicBezTo>
                  <a:pt x="369490" y="220924"/>
                  <a:pt x="390274" y="200140"/>
                  <a:pt x="415676" y="200140"/>
                </a:cubicBezTo>
                <a:close/>
                <a:moveTo>
                  <a:pt x="169350" y="200140"/>
                </a:moveTo>
                <a:cubicBezTo>
                  <a:pt x="194752" y="200140"/>
                  <a:pt x="215536" y="220924"/>
                  <a:pt x="215536" y="246327"/>
                </a:cubicBezTo>
                <a:cubicBezTo>
                  <a:pt x="215536" y="271729"/>
                  <a:pt x="194752" y="292513"/>
                  <a:pt x="169350" y="292513"/>
                </a:cubicBezTo>
                <a:cubicBezTo>
                  <a:pt x="143947" y="292513"/>
                  <a:pt x="123163" y="271729"/>
                  <a:pt x="123163" y="246327"/>
                </a:cubicBezTo>
                <a:cubicBezTo>
                  <a:pt x="123163" y="220924"/>
                  <a:pt x="143947" y="200140"/>
                  <a:pt x="169350" y="200140"/>
                </a:cubicBezTo>
                <a:close/>
                <a:moveTo>
                  <a:pt x="292513" y="508049"/>
                </a:moveTo>
                <a:cubicBezTo>
                  <a:pt x="216306" y="508049"/>
                  <a:pt x="150875" y="464172"/>
                  <a:pt x="119314" y="400281"/>
                </a:cubicBezTo>
                <a:lnTo>
                  <a:pt x="292513" y="400281"/>
                </a:lnTo>
                <a:lnTo>
                  <a:pt x="465711" y="400281"/>
                </a:lnTo>
                <a:cubicBezTo>
                  <a:pt x="434151" y="464172"/>
                  <a:pt x="368720" y="508049"/>
                  <a:pt x="292513" y="508049"/>
                </a:cubicBezTo>
                <a:close/>
              </a:path>
            </a:pathLst>
          </a:custGeom>
          <a:solidFill>
            <a:srgbClr val="7030A0"/>
          </a:solidFill>
          <a:ln w="7640" cap="flat">
            <a:noFill/>
            <a:prstDash val="solid"/>
            <a:miter/>
          </a:ln>
        </p:spPr>
        <p:txBody>
          <a:bodyPr rtlCol="0" anchor="ctr"/>
          <a:lstStyle/>
          <a:p>
            <a:endParaRPr lang="vi-VN"/>
          </a:p>
        </p:txBody>
      </p:sp>
      <p:pic>
        <p:nvPicPr>
          <p:cNvPr id="14" name="Đồ họa 13" descr="Radio microphone with solid fill">
            <a:extLst>
              <a:ext uri="{FF2B5EF4-FFF2-40B4-BE49-F238E27FC236}">
                <a16:creationId xmlns:a16="http://schemas.microsoft.com/office/drawing/2014/main" id="{95C04978-76B6-4A68-9188-CAAD2BE11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434" y="1135565"/>
            <a:ext cx="735486" cy="735486"/>
          </a:xfrm>
          <a:prstGeom prst="rect">
            <a:avLst/>
          </a:prstGeom>
        </p:spPr>
      </p:pic>
      <p:pic>
        <p:nvPicPr>
          <p:cNvPr id="16" name="Đồ họa 15" descr="Bullseye with solid fill">
            <a:extLst>
              <a:ext uri="{FF2B5EF4-FFF2-40B4-BE49-F238E27FC236}">
                <a16:creationId xmlns:a16="http://schemas.microsoft.com/office/drawing/2014/main" id="{98785690-3367-4218-BCE3-CFBF6F96E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8990" y="1152349"/>
            <a:ext cx="773519" cy="773519"/>
          </a:xfrm>
          <a:prstGeom prst="rect">
            <a:avLst/>
          </a:prstGeom>
        </p:spPr>
      </p:pic>
      <p:sp>
        <p:nvSpPr>
          <p:cNvPr id="28" name="Google Shape;225;p20"/>
          <p:cNvSpPr txBox="1">
            <a:spLocks noGrp="1"/>
          </p:cNvSpPr>
          <p:nvPr>
            <p:ph type="title"/>
          </p:nvPr>
        </p:nvSpPr>
        <p:spPr>
          <a:xfrm>
            <a:off x="422344" y="383856"/>
            <a:ext cx="3805583" cy="396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nói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17" grpId="0" animBg="1"/>
      <p:bldP spid="544" grpId="0" build="p"/>
      <p:bldP spid="546" grpId="0" build="p"/>
      <p:bldP spid="548" grpId="0" build="p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>
          <a:extLst>
            <a:ext uri="{FF2B5EF4-FFF2-40B4-BE49-F238E27FC236}">
              <a16:creationId xmlns:a16="http://schemas.microsoft.com/office/drawing/2014/main" id="{50AF1260-DBCE-BD78-508D-8973079AA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id="{72D3B122-9DF0-93E8-D7EA-2A73359F4D4D}"/>
              </a:ext>
            </a:extLst>
          </p:cNvPr>
          <p:cNvSpPr/>
          <p:nvPr/>
        </p:nvSpPr>
        <p:spPr>
          <a:xfrm>
            <a:off x="570467" y="2166684"/>
            <a:ext cx="8003066" cy="25929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2EB3C8AE-33ED-73C6-F4DC-0F9B7AE77B12}"/>
              </a:ext>
            </a:extLst>
          </p:cNvPr>
          <p:cNvSpPr/>
          <p:nvPr/>
        </p:nvSpPr>
        <p:spPr>
          <a:xfrm>
            <a:off x="570466" y="997585"/>
            <a:ext cx="8003065" cy="11690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4" name="Google Shape;544;p44">
            <a:extLst>
              <a:ext uri="{FF2B5EF4-FFF2-40B4-BE49-F238E27FC236}">
                <a16:creationId xmlns:a16="http://schemas.microsoft.com/office/drawing/2014/main" id="{14DA31EF-2790-9443-05A9-583E2E9962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3773" y="912397"/>
            <a:ext cx="7919757" cy="1085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34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60680" algn="l"/>
              </a:tabLs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>
              <a:lnSpc>
                <a:spcPct val="134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60680" algn="l"/>
              </a:tabLst>
            </a:pP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-Trao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u="none" strike="noStrike" spc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Google Shape;546;p44">
            <a:extLst>
              <a:ext uri="{FF2B5EF4-FFF2-40B4-BE49-F238E27FC236}">
                <a16:creationId xmlns:a16="http://schemas.microsoft.com/office/drawing/2014/main" id="{02A8F89B-F833-F7C7-51C1-FEFBB1D1203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570466" y="2505612"/>
            <a:ext cx="7919757" cy="2876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34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67030" algn="l"/>
              </a:tabLst>
            </a:pP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none" strike="noStrike" spc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1" u="none" strike="noStrike" spc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>
              <a:lnSpc>
                <a:spcPct val="134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000"/>
              <a:tabLst>
                <a:tab pos="367030" algn="l"/>
              </a:tabLs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600" b="1" u="none" strike="noStrike" spc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C2D1045-66DD-BAE6-748A-938F6D591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97" y="9975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Google Shape;225;p20">
            <a:extLst>
              <a:ext uri="{FF2B5EF4-FFF2-40B4-BE49-F238E27FC236}">
                <a16:creationId xmlns:a16="http://schemas.microsoft.com/office/drawing/2014/main" id="{E279C021-24B8-1F7D-BD9B-C805034C8F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2344" y="383856"/>
            <a:ext cx="3805583" cy="396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4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7" grpId="0" animBg="1"/>
      <p:bldP spid="544" grpId="0" build="p"/>
      <p:bldP spid="5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EB9324-19B1-4D85-A536-52C75182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06" y="531546"/>
            <a:ext cx="5398844" cy="789000"/>
          </a:xfrm>
        </p:spPr>
        <p:txBody>
          <a:bodyPr/>
          <a:lstStyle/>
          <a:p>
            <a:br>
              <a:rPr lang="en-US" sz="2800" b="1" dirty="0">
                <a:latin typeface="+mn-lt"/>
              </a:rPr>
            </a:b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Học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FF21F61-43A0-4C56-8664-051FC0881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700" y="1545852"/>
            <a:ext cx="3018300" cy="1375500"/>
          </a:xfrm>
        </p:spPr>
        <p:txBody>
          <a:bodyPr/>
          <a:lstStyle/>
          <a:p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gian</a:t>
            </a:r>
            <a:r>
              <a:rPr lang="en-US" sz="2400" b="1" dirty="0"/>
              <a:t>: 5 </a:t>
            </a:r>
            <a:r>
              <a:rPr lang="en-US" sz="2400" b="1" dirty="0" err="1"/>
              <a:t>phút</a:t>
            </a:r>
            <a:endParaRPr lang="vi-VN" sz="2400" b="1" dirty="0"/>
          </a:p>
        </p:txBody>
      </p:sp>
      <p:pic>
        <p:nvPicPr>
          <p:cNvPr id="5" name="Hình ảnh 4" descr="Ảnh có chứa đồ chơi, LEGO, búp bê&#10;&#10;Mô tả được tạo tự động">
            <a:extLst>
              <a:ext uri="{FF2B5EF4-FFF2-40B4-BE49-F238E27FC236}">
                <a16:creationId xmlns:a16="http://schemas.microsoft.com/office/drawing/2014/main" id="{E307C89B-456B-426E-9B92-F0124F7ED4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8912" y="1111072"/>
            <a:ext cx="4751510" cy="36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117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aily Activities for Online Lessons by Slidesgo">
  <a:themeElements>
    <a:clrScheme name="Simple Light">
      <a:dk1>
        <a:srgbClr val="434343"/>
      </a:dk1>
      <a:lt1>
        <a:srgbClr val="FFFFFF"/>
      </a:lt1>
      <a:dk2>
        <a:srgbClr val="FAB32E"/>
      </a:dk2>
      <a:lt2>
        <a:srgbClr val="FFFFFF"/>
      </a:lt2>
      <a:accent1>
        <a:srgbClr val="E562A0"/>
      </a:accent1>
      <a:accent2>
        <a:srgbClr val="EEBDD6"/>
      </a:accent2>
      <a:accent3>
        <a:srgbClr val="5ABEC0"/>
      </a:accent3>
      <a:accent4>
        <a:srgbClr val="BBE2E2"/>
      </a:accent4>
      <a:accent5>
        <a:srgbClr val="885BA2"/>
      </a:accent5>
      <a:accent6>
        <a:srgbClr val="C0B0CC"/>
      </a:accent6>
      <a:hlink>
        <a:srgbClr val="885B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619</Words>
  <Application>Microsoft Office PowerPoint</Application>
  <PresentationFormat>Trình chiếu Trên màn hình (16:9)</PresentationFormat>
  <Paragraphs>68</Paragraphs>
  <Slides>13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Times New Roman</vt:lpstr>
      <vt:lpstr>Ranchers</vt:lpstr>
      <vt:lpstr>Calibri</vt:lpstr>
      <vt:lpstr>Arial</vt:lpstr>
      <vt:lpstr>Lato</vt:lpstr>
      <vt:lpstr>Daily Activities for Online Lessons by Slidesgo</vt:lpstr>
      <vt:lpstr>Bản trình bày PowerPoint</vt:lpstr>
      <vt:lpstr>Bài 1: Tôi và các bạn Tiết 15 : Nói và nghe KỂ LẠI MỘT TRẢI NGHIỆM CỦA EM</vt:lpstr>
      <vt:lpstr>Bản trình bày PowerPoint</vt:lpstr>
      <vt:lpstr>1. Trước khi nói</vt:lpstr>
      <vt:lpstr>Bảng tự kiểm tra bài nói</vt:lpstr>
      <vt:lpstr>d. Tập luyện</vt:lpstr>
      <vt:lpstr>2. Trình bày bài nói</vt:lpstr>
      <vt:lpstr>3. Sau khi nói:</vt:lpstr>
      <vt:lpstr>  II. Thực hành nói và nghe: 1. Học sinh trình bày theo nhóm</vt:lpstr>
      <vt:lpstr>Bản trình bày PowerPoint</vt:lpstr>
      <vt:lpstr>Bản trình bày PowerPoint</vt:lpstr>
      <vt:lpstr>Dặn dò: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VÀ NGHE KỂ LẠI MỘT TRẢI NGHIỆM CỦA EM</dc:title>
  <dc:creator>nk</dc:creator>
  <cp:lastModifiedBy>Tran Trung</cp:lastModifiedBy>
  <cp:revision>163</cp:revision>
  <dcterms:modified xsi:type="dcterms:W3CDTF">2025-10-02T05:40:48Z</dcterms:modified>
</cp:coreProperties>
</file>