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18288000" cy="10287000"/>
  <p:notesSz cx="6858000" cy="9144000"/>
  <p:embeddedFontLst>
    <p:embeddedFont>
      <p:font typeface="Playpen Sans Bold" charset="1" panose="00000000000000000000"/>
      <p:regular r:id="rId52"/>
    </p:embeddedFont>
    <p:embeddedFont>
      <p:font typeface="Playpen Sans" charset="1" panose="0000000000000000000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52.png" Type="http://schemas.openxmlformats.org/officeDocument/2006/relationships/image"/><Relationship Id="rId5" Target="../media/image53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52.png" Type="http://schemas.openxmlformats.org/officeDocument/2006/relationships/image"/><Relationship Id="rId5" Target="../media/image53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56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56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56928" y="4970873"/>
            <a:ext cx="5018542" cy="6174940"/>
          </a:xfrm>
          <a:custGeom>
            <a:avLst/>
            <a:gdLst/>
            <a:ahLst/>
            <a:cxnLst/>
            <a:rect r="r" b="b" t="t" l="l"/>
            <a:pathLst>
              <a:path h="6174940" w="5018542">
                <a:moveTo>
                  <a:pt x="0" y="0"/>
                </a:moveTo>
                <a:lnTo>
                  <a:pt x="5018542" y="0"/>
                </a:lnTo>
                <a:lnTo>
                  <a:pt x="5018542" y="6174940"/>
                </a:lnTo>
                <a:lnTo>
                  <a:pt x="0" y="6174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68188" y="4970873"/>
            <a:ext cx="5443289" cy="5443289"/>
          </a:xfrm>
          <a:custGeom>
            <a:avLst/>
            <a:gdLst/>
            <a:ahLst/>
            <a:cxnLst/>
            <a:rect r="r" b="b" t="t" l="l"/>
            <a:pathLst>
              <a:path h="5443289" w="5443289">
                <a:moveTo>
                  <a:pt x="0" y="0"/>
                </a:moveTo>
                <a:lnTo>
                  <a:pt x="5443289" y="0"/>
                </a:lnTo>
                <a:lnTo>
                  <a:pt x="5443289" y="5443289"/>
                </a:lnTo>
                <a:lnTo>
                  <a:pt x="0" y="5443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81881" y="5149818"/>
            <a:ext cx="2090674" cy="2090674"/>
          </a:xfrm>
          <a:custGeom>
            <a:avLst/>
            <a:gdLst/>
            <a:ahLst/>
            <a:cxnLst/>
            <a:rect r="r" b="b" t="t" l="l"/>
            <a:pathLst>
              <a:path h="2090674" w="2090674">
                <a:moveTo>
                  <a:pt x="0" y="0"/>
                </a:moveTo>
                <a:lnTo>
                  <a:pt x="2090674" y="0"/>
                </a:lnTo>
                <a:lnTo>
                  <a:pt x="2090674" y="2090674"/>
                </a:lnTo>
                <a:lnTo>
                  <a:pt x="0" y="2090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12530" y="6840311"/>
            <a:ext cx="4733868" cy="4733868"/>
          </a:xfrm>
          <a:custGeom>
            <a:avLst/>
            <a:gdLst/>
            <a:ahLst/>
            <a:cxnLst/>
            <a:rect r="r" b="b" t="t" l="l"/>
            <a:pathLst>
              <a:path h="4733868" w="4733868">
                <a:moveTo>
                  <a:pt x="0" y="0"/>
                </a:moveTo>
                <a:lnTo>
                  <a:pt x="4733869" y="0"/>
                </a:lnTo>
                <a:lnTo>
                  <a:pt x="4733869" y="4733868"/>
                </a:lnTo>
                <a:lnTo>
                  <a:pt x="0" y="4733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90234" y="7552913"/>
            <a:ext cx="2673967" cy="2861249"/>
          </a:xfrm>
          <a:custGeom>
            <a:avLst/>
            <a:gdLst/>
            <a:ahLst/>
            <a:cxnLst/>
            <a:rect r="r" b="b" t="t" l="l"/>
            <a:pathLst>
              <a:path h="2861249" w="2673967">
                <a:moveTo>
                  <a:pt x="0" y="0"/>
                </a:moveTo>
                <a:lnTo>
                  <a:pt x="2673967" y="0"/>
                </a:lnTo>
                <a:lnTo>
                  <a:pt x="2673967" y="2861249"/>
                </a:lnTo>
                <a:lnTo>
                  <a:pt x="0" y="2861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354" y="927378"/>
            <a:ext cx="18033292" cy="3609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9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Welcome to our class!</a:t>
            </a:r>
          </a:p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Teacher: Nguyen Thi Thu Phuong</a:t>
            </a:r>
          </a:p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Class: 6D6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212564"/>
            <a:ext cx="16230600" cy="423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4. My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_________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motorbikes is in 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h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garden. (f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at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her) 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5. My _________ bedroom is next to the living room. (brother)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296565" y="6047544"/>
            <a:ext cx="4320766" cy="5200046"/>
          </a:xfrm>
          <a:custGeom>
            <a:avLst/>
            <a:gdLst/>
            <a:ahLst/>
            <a:cxnLst/>
            <a:rect r="r" b="b" t="t" l="l"/>
            <a:pathLst>
              <a:path h="5200046" w="4320766">
                <a:moveTo>
                  <a:pt x="0" y="0"/>
                </a:moveTo>
                <a:lnTo>
                  <a:pt x="4320766" y="0"/>
                </a:lnTo>
                <a:lnTo>
                  <a:pt x="4320766" y="5200046"/>
                </a:lnTo>
                <a:lnTo>
                  <a:pt x="0" y="520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518895" y="7448014"/>
            <a:ext cx="5071587" cy="4896386"/>
          </a:xfrm>
          <a:custGeom>
            <a:avLst/>
            <a:gdLst/>
            <a:ahLst/>
            <a:cxnLst/>
            <a:rect r="r" b="b" t="t" l="l"/>
            <a:pathLst>
              <a:path h="4896386" w="5071587">
                <a:moveTo>
                  <a:pt x="0" y="0"/>
                </a:moveTo>
                <a:lnTo>
                  <a:pt x="5071587" y="0"/>
                </a:lnTo>
                <a:lnTo>
                  <a:pt x="5071587" y="4896386"/>
                </a:lnTo>
                <a:lnTo>
                  <a:pt x="0" y="4896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85850"/>
            <a:ext cx="16230600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2. Complete the sentences with the correct possessive forms. (p.19)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82102" y="3212564"/>
            <a:ext cx="3371776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father’s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82102" y="5420481"/>
            <a:ext cx="3371776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brother’s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29907" y="4135398"/>
            <a:ext cx="5911655" cy="7273848"/>
          </a:xfrm>
          <a:custGeom>
            <a:avLst/>
            <a:gdLst/>
            <a:ahLst/>
            <a:cxnLst/>
            <a:rect r="r" b="b" t="t" l="l"/>
            <a:pathLst>
              <a:path h="7273848" w="5911655">
                <a:moveTo>
                  <a:pt x="0" y="0"/>
                </a:moveTo>
                <a:lnTo>
                  <a:pt x="5911655" y="0"/>
                </a:lnTo>
                <a:lnTo>
                  <a:pt x="5911655" y="7273849"/>
                </a:lnTo>
                <a:lnTo>
                  <a:pt x="0" y="7273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33025" y="4135398"/>
            <a:ext cx="6411991" cy="6411991"/>
          </a:xfrm>
          <a:custGeom>
            <a:avLst/>
            <a:gdLst/>
            <a:ahLst/>
            <a:cxnLst/>
            <a:rect r="r" b="b" t="t" l="l"/>
            <a:pathLst>
              <a:path h="6411991" w="6411991">
                <a:moveTo>
                  <a:pt x="0" y="0"/>
                </a:moveTo>
                <a:lnTo>
                  <a:pt x="6411991" y="0"/>
                </a:lnTo>
                <a:lnTo>
                  <a:pt x="6411991" y="6411991"/>
                </a:lnTo>
                <a:lnTo>
                  <a:pt x="0" y="6411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21172" y="4346190"/>
            <a:ext cx="2462736" cy="2462736"/>
          </a:xfrm>
          <a:custGeom>
            <a:avLst/>
            <a:gdLst/>
            <a:ahLst/>
            <a:cxnLst/>
            <a:rect r="r" b="b" t="t" l="l"/>
            <a:pathLst>
              <a:path h="2462736" w="2462736">
                <a:moveTo>
                  <a:pt x="0" y="0"/>
                </a:moveTo>
                <a:lnTo>
                  <a:pt x="2462735" y="0"/>
                </a:lnTo>
                <a:lnTo>
                  <a:pt x="2462735" y="2462735"/>
                </a:lnTo>
                <a:lnTo>
                  <a:pt x="0" y="2462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33575" y="6337526"/>
            <a:ext cx="5576320" cy="5576320"/>
          </a:xfrm>
          <a:custGeom>
            <a:avLst/>
            <a:gdLst/>
            <a:ahLst/>
            <a:cxnLst/>
            <a:rect r="r" b="b" t="t" l="l"/>
            <a:pathLst>
              <a:path h="5576320" w="5576320">
                <a:moveTo>
                  <a:pt x="0" y="0"/>
                </a:moveTo>
                <a:lnTo>
                  <a:pt x="5576320" y="0"/>
                </a:lnTo>
                <a:lnTo>
                  <a:pt x="5576320" y="5576320"/>
                </a:lnTo>
                <a:lnTo>
                  <a:pt x="0" y="557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77623" y="7176945"/>
            <a:ext cx="3149833" cy="3370444"/>
          </a:xfrm>
          <a:custGeom>
            <a:avLst/>
            <a:gdLst/>
            <a:ahLst/>
            <a:cxnLst/>
            <a:rect r="r" b="b" t="t" l="l"/>
            <a:pathLst>
              <a:path h="3370444" w="3149833">
                <a:moveTo>
                  <a:pt x="0" y="0"/>
                </a:moveTo>
                <a:lnTo>
                  <a:pt x="3149833" y="0"/>
                </a:lnTo>
                <a:lnTo>
                  <a:pt x="3149833" y="3370444"/>
                </a:lnTo>
                <a:lnTo>
                  <a:pt x="0" y="3370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354" y="13083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II. Prepositions of place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9565" y="4353911"/>
            <a:ext cx="4096614" cy="4763703"/>
          </a:xfrm>
          <a:custGeom>
            <a:avLst/>
            <a:gdLst/>
            <a:ahLst/>
            <a:cxnLst/>
            <a:rect r="r" b="b" t="t" l="l"/>
            <a:pathLst>
              <a:path h="4763703" w="4096614">
                <a:moveTo>
                  <a:pt x="0" y="0"/>
                </a:moveTo>
                <a:lnTo>
                  <a:pt x="4096614" y="0"/>
                </a:lnTo>
                <a:lnTo>
                  <a:pt x="4096614" y="4763703"/>
                </a:lnTo>
                <a:lnTo>
                  <a:pt x="0" y="476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49328" y="8973797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____________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50996" y="8665822"/>
            <a:ext cx="2813752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683298" y="7240087"/>
            <a:ext cx="796459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dog is on the chair.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83298" y="6019321"/>
            <a:ext cx="796459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Example: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10" id="10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16017" y="4166136"/>
            <a:ext cx="5437937" cy="4510516"/>
          </a:xfrm>
          <a:custGeom>
            <a:avLst/>
            <a:gdLst/>
            <a:ahLst/>
            <a:cxnLst/>
            <a:rect r="r" b="b" t="t" l="l"/>
            <a:pathLst>
              <a:path h="4510516" w="5437937">
                <a:moveTo>
                  <a:pt x="0" y="0"/>
                </a:moveTo>
                <a:lnTo>
                  <a:pt x="5437937" y="0"/>
                </a:lnTo>
                <a:lnTo>
                  <a:pt x="5437937" y="4510516"/>
                </a:lnTo>
                <a:lnTo>
                  <a:pt x="0" y="4510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2" t="-2924" r="-12849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36867" y="8917951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1. ____________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49662" y="8609977"/>
            <a:ext cx="2813752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next 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69359" y="6100719"/>
            <a:ext cx="1073045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dog is next to the armchair.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8" id="8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TextBox 11" id="11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16017" y="4166136"/>
            <a:ext cx="5437937" cy="4510516"/>
          </a:xfrm>
          <a:custGeom>
            <a:avLst/>
            <a:gdLst/>
            <a:ahLst/>
            <a:cxnLst/>
            <a:rect r="r" b="b" t="t" l="l"/>
            <a:pathLst>
              <a:path h="4510516" w="5437937">
                <a:moveTo>
                  <a:pt x="0" y="0"/>
                </a:moveTo>
                <a:lnTo>
                  <a:pt x="5437937" y="0"/>
                </a:lnTo>
                <a:lnTo>
                  <a:pt x="5437937" y="4510516"/>
                </a:lnTo>
                <a:lnTo>
                  <a:pt x="0" y="4510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340" t="0" r="-17846" b="-292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36867" y="8917951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2. ____________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49662" y="8609977"/>
            <a:ext cx="2813752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behind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69359" y="6100719"/>
            <a:ext cx="1073045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cat is behind the TV.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8" id="8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TextBox 11" id="11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0">
            <a:off x="1698387" y="4359515"/>
            <a:ext cx="4316301" cy="4498112"/>
          </a:xfrm>
          <a:custGeom>
            <a:avLst/>
            <a:gdLst/>
            <a:ahLst/>
            <a:cxnLst/>
            <a:rect r="r" b="b" t="t" l="l"/>
            <a:pathLst>
              <a:path h="4498112" w="4316301">
                <a:moveTo>
                  <a:pt x="0" y="0"/>
                </a:moveTo>
                <a:lnTo>
                  <a:pt x="4316302" y="0"/>
                </a:lnTo>
                <a:lnTo>
                  <a:pt x="4316302" y="4498112"/>
                </a:lnTo>
                <a:lnTo>
                  <a:pt x="0" y="4498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11" t="-3886" r="-152588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36867" y="8917951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3. ____________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49662" y="8609977"/>
            <a:ext cx="2813752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69359" y="6100719"/>
            <a:ext cx="1073045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cat is in the wardrobe.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0">
            <a:off x="1698387" y="4359515"/>
            <a:ext cx="4316301" cy="4498112"/>
          </a:xfrm>
          <a:custGeom>
            <a:avLst/>
            <a:gdLst/>
            <a:ahLst/>
            <a:cxnLst/>
            <a:rect r="r" b="b" t="t" l="l"/>
            <a:pathLst>
              <a:path h="4498112" w="4316301">
                <a:moveTo>
                  <a:pt x="0" y="0"/>
                </a:moveTo>
                <a:lnTo>
                  <a:pt x="4316302" y="0"/>
                </a:lnTo>
                <a:lnTo>
                  <a:pt x="4316302" y="4498112"/>
                </a:lnTo>
                <a:lnTo>
                  <a:pt x="0" y="4498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761" t="-2807" r="-10939" b="-107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36867" y="8917951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4. ____________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29034" y="8609977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in front of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68715" y="6287896"/>
            <a:ext cx="11458308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dog is in front of the doghouse.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0">
            <a:off x="892921" y="4153804"/>
            <a:ext cx="6504979" cy="4703822"/>
          </a:xfrm>
          <a:custGeom>
            <a:avLst/>
            <a:gdLst/>
            <a:ahLst/>
            <a:cxnLst/>
            <a:rect r="r" b="b" t="t" l="l"/>
            <a:pathLst>
              <a:path h="4703822" w="6504979">
                <a:moveTo>
                  <a:pt x="0" y="0"/>
                </a:moveTo>
                <a:lnTo>
                  <a:pt x="6504979" y="0"/>
                </a:lnTo>
                <a:lnTo>
                  <a:pt x="6504979" y="4703823"/>
                </a:lnTo>
                <a:lnTo>
                  <a:pt x="0" y="470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3616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36867" y="8917951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5. ____________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29034" y="8609977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between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21479" y="6287896"/>
            <a:ext cx="9905544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cat is between </a:t>
            </a:r>
          </a:p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lamp and the armchair.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9960" y="3208968"/>
            <a:ext cx="17028081" cy="866587"/>
            <a:chOff x="0" y="0"/>
            <a:chExt cx="22704108" cy="115544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45420" y="339599"/>
              <a:ext cx="22013267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49"/>
                </a:lnSpc>
              </a:pPr>
              <a:r>
                <a:rPr lang="en-US" sz="4500">
                  <a:solidFill>
                    <a:srgbClr val="862F47"/>
                  </a:solidFill>
                  <a:latin typeface="Playpen Sans"/>
                  <a:ea typeface="Playpen Sans"/>
                  <a:cs typeface="Playpen Sans"/>
                  <a:sym typeface="Playpen Sans"/>
                </a:rPr>
                <a:t>next to    on    behind   in   between  under    in front of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0">
              <a:off x="0" y="0"/>
              <a:ext cx="22704108" cy="1155449"/>
              <a:chOff x="0" y="0"/>
              <a:chExt cx="4484762" cy="228237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484762" cy="228237"/>
              </a:xfrm>
              <a:custGeom>
                <a:avLst/>
                <a:gdLst/>
                <a:ahLst/>
                <a:cxnLst/>
                <a:rect r="r" b="b" t="t" l="l"/>
                <a:pathLst>
                  <a:path h="228237" w="4484762">
                    <a:moveTo>
                      <a:pt x="7729" y="0"/>
                    </a:moveTo>
                    <a:lnTo>
                      <a:pt x="4477033" y="0"/>
                    </a:lnTo>
                    <a:cubicBezTo>
                      <a:pt x="4479083" y="0"/>
                      <a:pt x="4481049" y="814"/>
                      <a:pt x="4482498" y="2264"/>
                    </a:cubicBezTo>
                    <a:cubicBezTo>
                      <a:pt x="4483948" y="3713"/>
                      <a:pt x="4484762" y="5679"/>
                      <a:pt x="4484762" y="7729"/>
                    </a:cubicBezTo>
                    <a:lnTo>
                      <a:pt x="4484762" y="220508"/>
                    </a:lnTo>
                    <a:cubicBezTo>
                      <a:pt x="4484762" y="224776"/>
                      <a:pt x="4481301" y="228237"/>
                      <a:pt x="4477033" y="228237"/>
                    </a:cubicBezTo>
                    <a:lnTo>
                      <a:pt x="7729" y="228237"/>
                    </a:lnTo>
                    <a:cubicBezTo>
                      <a:pt x="5679" y="228237"/>
                      <a:pt x="3713" y="227422"/>
                      <a:pt x="2264" y="225973"/>
                    </a:cubicBezTo>
                    <a:cubicBezTo>
                      <a:pt x="814" y="224523"/>
                      <a:pt x="0" y="222558"/>
                      <a:pt x="0" y="220508"/>
                    </a:cubicBezTo>
                    <a:lnTo>
                      <a:pt x="0" y="7729"/>
                    </a:lnTo>
                    <a:cubicBezTo>
                      <a:pt x="0" y="3460"/>
                      <a:pt x="3460" y="0"/>
                      <a:pt x="77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872E47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484762" cy="26633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0">
            <a:off x="1164894" y="4153804"/>
            <a:ext cx="5961033" cy="4703822"/>
          </a:xfrm>
          <a:custGeom>
            <a:avLst/>
            <a:gdLst/>
            <a:ahLst/>
            <a:cxnLst/>
            <a:rect r="r" b="b" t="t" l="l"/>
            <a:pathLst>
              <a:path h="4703822" w="5961033">
                <a:moveTo>
                  <a:pt x="0" y="0"/>
                </a:moveTo>
                <a:lnTo>
                  <a:pt x="5961033" y="0"/>
                </a:lnTo>
                <a:lnTo>
                  <a:pt x="5961033" y="4703823"/>
                </a:lnTo>
                <a:lnTo>
                  <a:pt x="0" y="470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284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36867" y="8917951"/>
            <a:ext cx="5417087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6. ____________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29034" y="8609977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under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21479" y="6287896"/>
            <a:ext cx="9905544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cat is under the table.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3. Write the correct preposition in the box under each picture. Say a sentence to describe the picture. (p.19)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21592" y="2574742"/>
            <a:ext cx="7062614" cy="7152098"/>
          </a:xfrm>
          <a:custGeom>
            <a:avLst/>
            <a:gdLst/>
            <a:ahLst/>
            <a:cxnLst/>
            <a:rect r="r" b="b" t="t" l="l"/>
            <a:pathLst>
              <a:path h="7152098" w="7062614">
                <a:moveTo>
                  <a:pt x="0" y="0"/>
                </a:moveTo>
                <a:lnTo>
                  <a:pt x="7062614" y="0"/>
                </a:lnTo>
                <a:lnTo>
                  <a:pt x="7062614" y="7152098"/>
                </a:lnTo>
                <a:lnTo>
                  <a:pt x="0" y="715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88" r="0" b="-36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4. Look at the picture and write T (True) or F (False) for each sentence. Correct the false ones. (p.20)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5896156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books are under the table. ____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675390"/>
            <a:ext cx="7964590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Example: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687969" y="5446576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119801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⟶ The books are </a:t>
            </a:r>
            <a:r>
              <a:rPr lang="en-US" sz="3999" u="sng" b="true">
                <a:solidFill>
                  <a:srgbClr val="D73D2A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on</a:t>
            </a: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 the table.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653790" y="5610369"/>
            <a:ext cx="1795965" cy="1080844"/>
          </a:xfrm>
          <a:custGeom>
            <a:avLst/>
            <a:gdLst/>
            <a:ahLst/>
            <a:cxnLst/>
            <a:rect r="r" b="b" t="t" l="l"/>
            <a:pathLst>
              <a:path h="1080844" w="1795965">
                <a:moveTo>
                  <a:pt x="0" y="0"/>
                </a:moveTo>
                <a:lnTo>
                  <a:pt x="1795965" y="0"/>
                </a:lnTo>
                <a:lnTo>
                  <a:pt x="1795965" y="1080844"/>
                </a:lnTo>
                <a:lnTo>
                  <a:pt x="0" y="108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51850" y="4503445"/>
            <a:ext cx="5631938" cy="6929677"/>
          </a:xfrm>
          <a:custGeom>
            <a:avLst/>
            <a:gdLst/>
            <a:ahLst/>
            <a:cxnLst/>
            <a:rect r="r" b="b" t="t" l="l"/>
            <a:pathLst>
              <a:path h="6929677" w="5631938">
                <a:moveTo>
                  <a:pt x="0" y="0"/>
                </a:moveTo>
                <a:lnTo>
                  <a:pt x="5631937" y="0"/>
                </a:lnTo>
                <a:lnTo>
                  <a:pt x="5631937" y="6929677"/>
                </a:lnTo>
                <a:lnTo>
                  <a:pt x="0" y="6929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33350" y="4503445"/>
            <a:ext cx="6108600" cy="6108600"/>
          </a:xfrm>
          <a:custGeom>
            <a:avLst/>
            <a:gdLst/>
            <a:ahLst/>
            <a:cxnLst/>
            <a:rect r="r" b="b" t="t" l="l"/>
            <a:pathLst>
              <a:path h="6108600" w="6108600">
                <a:moveTo>
                  <a:pt x="0" y="0"/>
                </a:moveTo>
                <a:lnTo>
                  <a:pt x="6108600" y="0"/>
                </a:lnTo>
                <a:lnTo>
                  <a:pt x="6108600" y="6108600"/>
                </a:lnTo>
                <a:lnTo>
                  <a:pt x="0" y="6108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47624" y="4704263"/>
            <a:ext cx="2346208" cy="2346208"/>
          </a:xfrm>
          <a:custGeom>
            <a:avLst/>
            <a:gdLst/>
            <a:ahLst/>
            <a:cxnLst/>
            <a:rect r="r" b="b" t="t" l="l"/>
            <a:pathLst>
              <a:path h="2346208" w="2346208">
                <a:moveTo>
                  <a:pt x="0" y="0"/>
                </a:moveTo>
                <a:lnTo>
                  <a:pt x="2346208" y="0"/>
                </a:lnTo>
                <a:lnTo>
                  <a:pt x="2346208" y="2346208"/>
                </a:lnTo>
                <a:lnTo>
                  <a:pt x="0" y="2346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4213" y="6601377"/>
            <a:ext cx="5312469" cy="5312469"/>
          </a:xfrm>
          <a:custGeom>
            <a:avLst/>
            <a:gdLst/>
            <a:ahLst/>
            <a:cxnLst/>
            <a:rect r="r" b="b" t="t" l="l"/>
            <a:pathLst>
              <a:path h="5312469" w="5312469">
                <a:moveTo>
                  <a:pt x="0" y="0"/>
                </a:moveTo>
                <a:lnTo>
                  <a:pt x="5312469" y="0"/>
                </a:lnTo>
                <a:lnTo>
                  <a:pt x="5312469" y="5312469"/>
                </a:lnTo>
                <a:lnTo>
                  <a:pt x="0" y="5312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20330" y="7401078"/>
            <a:ext cx="3000795" cy="3210967"/>
          </a:xfrm>
          <a:custGeom>
            <a:avLst/>
            <a:gdLst/>
            <a:ahLst/>
            <a:cxnLst/>
            <a:rect r="r" b="b" t="t" l="l"/>
            <a:pathLst>
              <a:path h="3210967" w="3000795">
                <a:moveTo>
                  <a:pt x="0" y="0"/>
                </a:moveTo>
                <a:lnTo>
                  <a:pt x="3000795" y="0"/>
                </a:lnTo>
                <a:lnTo>
                  <a:pt x="3000795" y="3210967"/>
                </a:lnTo>
                <a:lnTo>
                  <a:pt x="0" y="3210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354" y="927378"/>
            <a:ext cx="18033292" cy="334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9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Unit 2: My house</a:t>
            </a:r>
          </a:p>
          <a:p>
            <a:pPr algn="ctr">
              <a:lnSpc>
                <a:spcPts val="1350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Lesson 3: A Closer Look 2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5853" y="2651614"/>
            <a:ext cx="7062614" cy="7152098"/>
          </a:xfrm>
          <a:custGeom>
            <a:avLst/>
            <a:gdLst/>
            <a:ahLst/>
            <a:cxnLst/>
            <a:rect r="r" b="b" t="t" l="l"/>
            <a:pathLst>
              <a:path h="7152098" w="7062614">
                <a:moveTo>
                  <a:pt x="0" y="0"/>
                </a:moveTo>
                <a:lnTo>
                  <a:pt x="7062615" y="0"/>
                </a:lnTo>
                <a:lnTo>
                  <a:pt x="7062615" y="7152098"/>
                </a:lnTo>
                <a:lnTo>
                  <a:pt x="0" y="715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88" r="0" b="-36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4. Look at the picture and write T (True) or F (False) for each sentence. Correct the false ones. (p.20)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658662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1. The dog is behind the bed. ____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980182" y="3209082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778640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2. The school bag is on the table. ____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806565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⟶ The school bag is </a:t>
            </a:r>
            <a:r>
              <a:rPr lang="en-US" sz="3999" u="sng" b="true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under</a:t>
            </a: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 the table.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97155" y="5329060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054587" y="5731015"/>
            <a:ext cx="1138259" cy="685025"/>
          </a:xfrm>
          <a:custGeom>
            <a:avLst/>
            <a:gdLst/>
            <a:ahLst/>
            <a:cxnLst/>
            <a:rect r="r" b="b" t="t" l="l"/>
            <a:pathLst>
              <a:path h="685025" w="1138259">
                <a:moveTo>
                  <a:pt x="0" y="0"/>
                </a:moveTo>
                <a:lnTo>
                  <a:pt x="1138259" y="0"/>
                </a:lnTo>
                <a:lnTo>
                  <a:pt x="1138259" y="685025"/>
                </a:lnTo>
                <a:lnTo>
                  <a:pt x="0" y="6850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7753985"/>
            <a:ext cx="11361260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3. The picture is between the clocks. __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47661" y="7304405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8701405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⟶ The </a:t>
            </a:r>
            <a:r>
              <a:rPr lang="en-US" sz="3999" u="sng" b="true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clock</a:t>
            </a: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 is between the </a:t>
            </a:r>
            <a:r>
              <a:rPr lang="en-US" sz="3999" u="sng" b="true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pictures</a:t>
            </a: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712836" y="7415829"/>
            <a:ext cx="1970000" cy="1185582"/>
          </a:xfrm>
          <a:custGeom>
            <a:avLst/>
            <a:gdLst/>
            <a:ahLst/>
            <a:cxnLst/>
            <a:rect r="r" b="b" t="t" l="l"/>
            <a:pathLst>
              <a:path h="1185582" w="1970000">
                <a:moveTo>
                  <a:pt x="0" y="0"/>
                </a:moveTo>
                <a:lnTo>
                  <a:pt x="1970000" y="0"/>
                </a:lnTo>
                <a:lnTo>
                  <a:pt x="1970000" y="1185582"/>
                </a:lnTo>
                <a:lnTo>
                  <a:pt x="0" y="1185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469888" y="7483942"/>
            <a:ext cx="1743643" cy="1049356"/>
          </a:xfrm>
          <a:custGeom>
            <a:avLst/>
            <a:gdLst/>
            <a:ahLst/>
            <a:cxnLst/>
            <a:rect r="r" b="b" t="t" l="l"/>
            <a:pathLst>
              <a:path h="1049356" w="1743643">
                <a:moveTo>
                  <a:pt x="0" y="0"/>
                </a:moveTo>
                <a:lnTo>
                  <a:pt x="1743643" y="0"/>
                </a:lnTo>
                <a:lnTo>
                  <a:pt x="1743643" y="1049356"/>
                </a:lnTo>
                <a:lnTo>
                  <a:pt x="0" y="104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5853" y="2651614"/>
            <a:ext cx="7062614" cy="7152098"/>
          </a:xfrm>
          <a:custGeom>
            <a:avLst/>
            <a:gdLst/>
            <a:ahLst/>
            <a:cxnLst/>
            <a:rect r="r" b="b" t="t" l="l"/>
            <a:pathLst>
              <a:path h="7152098" w="7062614">
                <a:moveTo>
                  <a:pt x="0" y="0"/>
                </a:moveTo>
                <a:lnTo>
                  <a:pt x="7062615" y="0"/>
                </a:lnTo>
                <a:lnTo>
                  <a:pt x="7062615" y="7152098"/>
                </a:lnTo>
                <a:lnTo>
                  <a:pt x="0" y="715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88" r="0" b="-36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85850"/>
            <a:ext cx="16230600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4. Look at the picture and write T (True) or F (False) for each sentence. Correct the false ones. (p.20)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68052" y="3658662"/>
            <a:ext cx="11361260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4. The cat is in front of the computer. __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47661" y="3209082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8052" y="5778640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5. The cap is under the pillow. ____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8052" y="6811309"/>
            <a:ext cx="9784235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39"/>
              </a:lnSpc>
            </a:pP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⟶ The cap is </a:t>
            </a:r>
            <a:r>
              <a:rPr lang="en-US" sz="3999" u="sng" b="true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on</a:t>
            </a:r>
            <a:r>
              <a:rPr lang="en-US" sz="3999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 the pillow.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998750" y="5329060"/>
            <a:ext cx="3832753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821331" y="5514806"/>
            <a:ext cx="1723011" cy="1036939"/>
          </a:xfrm>
          <a:custGeom>
            <a:avLst/>
            <a:gdLst/>
            <a:ahLst/>
            <a:cxnLst/>
            <a:rect r="r" b="b" t="t" l="l"/>
            <a:pathLst>
              <a:path h="1036939" w="1723011">
                <a:moveTo>
                  <a:pt x="0" y="0"/>
                </a:moveTo>
                <a:lnTo>
                  <a:pt x="1723011" y="0"/>
                </a:lnTo>
                <a:lnTo>
                  <a:pt x="1723011" y="1036939"/>
                </a:lnTo>
                <a:lnTo>
                  <a:pt x="0" y="1036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64957" y="4468576"/>
            <a:ext cx="6785776" cy="6094860"/>
          </a:xfrm>
          <a:custGeom>
            <a:avLst/>
            <a:gdLst/>
            <a:ahLst/>
            <a:cxnLst/>
            <a:rect r="r" b="b" t="t" l="l"/>
            <a:pathLst>
              <a:path h="6094860" w="6785776">
                <a:moveTo>
                  <a:pt x="0" y="0"/>
                </a:moveTo>
                <a:lnTo>
                  <a:pt x="6785776" y="0"/>
                </a:lnTo>
                <a:lnTo>
                  <a:pt x="6785776" y="6094860"/>
                </a:lnTo>
                <a:lnTo>
                  <a:pt x="0" y="6094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19235" y="1893197"/>
            <a:ext cx="5891582" cy="6328848"/>
          </a:xfrm>
          <a:custGeom>
            <a:avLst/>
            <a:gdLst/>
            <a:ahLst/>
            <a:cxnLst/>
            <a:rect r="r" b="b" t="t" l="l"/>
            <a:pathLst>
              <a:path h="6328848" w="5891582">
                <a:moveTo>
                  <a:pt x="0" y="0"/>
                </a:moveTo>
                <a:lnTo>
                  <a:pt x="5891583" y="0"/>
                </a:lnTo>
                <a:lnTo>
                  <a:pt x="5891583" y="6328848"/>
                </a:lnTo>
                <a:lnTo>
                  <a:pt x="0" y="632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37999" y="7426317"/>
            <a:ext cx="3875348" cy="3663966"/>
          </a:xfrm>
          <a:custGeom>
            <a:avLst/>
            <a:gdLst/>
            <a:ahLst/>
            <a:cxnLst/>
            <a:rect r="r" b="b" t="t" l="l"/>
            <a:pathLst>
              <a:path h="3663966" w="3875348">
                <a:moveTo>
                  <a:pt x="0" y="0"/>
                </a:moveTo>
                <a:lnTo>
                  <a:pt x="3875349" y="0"/>
                </a:lnTo>
                <a:lnTo>
                  <a:pt x="3875349" y="3663966"/>
                </a:lnTo>
                <a:lnTo>
                  <a:pt x="0" y="3663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78093" y="2614638"/>
            <a:ext cx="2813585" cy="2958837"/>
          </a:xfrm>
          <a:custGeom>
            <a:avLst/>
            <a:gdLst/>
            <a:ahLst/>
            <a:cxnLst/>
            <a:rect r="r" b="b" t="t" l="l"/>
            <a:pathLst>
              <a:path h="2958837" w="2813585">
                <a:moveTo>
                  <a:pt x="0" y="0"/>
                </a:moveTo>
                <a:lnTo>
                  <a:pt x="2813586" y="0"/>
                </a:lnTo>
                <a:lnTo>
                  <a:pt x="2813586" y="2958838"/>
                </a:lnTo>
                <a:lnTo>
                  <a:pt x="0" y="2958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310818" y="3381000"/>
            <a:ext cx="8948482" cy="347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766"/>
              </a:lnSpc>
            </a:pPr>
            <a:r>
              <a:rPr lang="en-US" sz="11102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Game:</a:t>
            </a:r>
          </a:p>
          <a:p>
            <a:pPr algn="r">
              <a:lnSpc>
                <a:spcPts val="13766"/>
              </a:lnSpc>
            </a:pPr>
            <a:r>
              <a:rPr lang="en-US" sz="11102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Flash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689460" y="6352388"/>
            <a:ext cx="5579819" cy="5011692"/>
          </a:xfrm>
          <a:custGeom>
            <a:avLst/>
            <a:gdLst/>
            <a:ahLst/>
            <a:cxnLst/>
            <a:rect r="r" b="b" t="t" l="l"/>
            <a:pathLst>
              <a:path h="5011692" w="5579819">
                <a:moveTo>
                  <a:pt x="0" y="0"/>
                </a:moveTo>
                <a:lnTo>
                  <a:pt x="5579819" y="0"/>
                </a:lnTo>
                <a:lnTo>
                  <a:pt x="5579819" y="5011692"/>
                </a:lnTo>
                <a:lnTo>
                  <a:pt x="0" y="5011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2319" y="4234701"/>
            <a:ext cx="4844540" cy="5204096"/>
          </a:xfrm>
          <a:custGeom>
            <a:avLst/>
            <a:gdLst/>
            <a:ahLst/>
            <a:cxnLst/>
            <a:rect r="r" b="b" t="t" l="l"/>
            <a:pathLst>
              <a:path h="5204096" w="4844540">
                <a:moveTo>
                  <a:pt x="0" y="0"/>
                </a:moveTo>
                <a:lnTo>
                  <a:pt x="4844541" y="0"/>
                </a:lnTo>
                <a:lnTo>
                  <a:pt x="4844541" y="5204096"/>
                </a:lnTo>
                <a:lnTo>
                  <a:pt x="0" y="5204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69666" y="2141033"/>
            <a:ext cx="12389634" cy="5966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27"/>
              </a:lnSpc>
            </a:pPr>
            <a:r>
              <a:rPr lang="en-US" sz="10102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Rules</a:t>
            </a:r>
          </a:p>
          <a:p>
            <a:pPr algn="r">
              <a:lnSpc>
                <a:spcPts val="8680"/>
              </a:lnSpc>
            </a:pPr>
            <a:r>
              <a:rPr lang="en-US" sz="7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- I will show the picture very quickly</a:t>
            </a:r>
          </a:p>
          <a:p>
            <a:pPr algn="r">
              <a:lnSpc>
                <a:spcPts val="8680"/>
              </a:lnSpc>
            </a:pPr>
            <a:r>
              <a:rPr lang="en-US" sz="7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- You have to describe “Where is/are ...?”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is the lamp?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171934" y="942447"/>
            <a:ext cx="8315853" cy="8315853"/>
          </a:xfrm>
          <a:custGeom>
            <a:avLst/>
            <a:gdLst/>
            <a:ahLst/>
            <a:cxnLst/>
            <a:rect r="r" b="b" t="t" l="l"/>
            <a:pathLst>
              <a:path h="8315853" w="8315853">
                <a:moveTo>
                  <a:pt x="8315853" y="0"/>
                </a:moveTo>
                <a:lnTo>
                  <a:pt x="0" y="0"/>
                </a:lnTo>
                <a:lnTo>
                  <a:pt x="0" y="8315853"/>
                </a:lnTo>
                <a:lnTo>
                  <a:pt x="8315853" y="8315853"/>
                </a:lnTo>
                <a:lnTo>
                  <a:pt x="83158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35218" y="3639032"/>
            <a:ext cx="4481234" cy="5393169"/>
          </a:xfrm>
          <a:custGeom>
            <a:avLst/>
            <a:gdLst/>
            <a:ahLst/>
            <a:cxnLst/>
            <a:rect r="r" b="b" t="t" l="l"/>
            <a:pathLst>
              <a:path h="5393169" w="4481234">
                <a:moveTo>
                  <a:pt x="0" y="0"/>
                </a:moveTo>
                <a:lnTo>
                  <a:pt x="4481233" y="0"/>
                </a:lnTo>
                <a:lnTo>
                  <a:pt x="4481233" y="5393170"/>
                </a:lnTo>
                <a:lnTo>
                  <a:pt x="0" y="539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6827251" y="1028700"/>
            <a:ext cx="7238225" cy="7238225"/>
          </a:xfrm>
          <a:custGeom>
            <a:avLst/>
            <a:gdLst/>
            <a:ahLst/>
            <a:cxnLst/>
            <a:rect r="r" b="b" t="t" l="l"/>
            <a:pathLst>
              <a:path h="7238225" w="7238225">
                <a:moveTo>
                  <a:pt x="7238226" y="0"/>
                </a:moveTo>
                <a:lnTo>
                  <a:pt x="0" y="0"/>
                </a:lnTo>
                <a:lnTo>
                  <a:pt x="0" y="7238225"/>
                </a:lnTo>
                <a:lnTo>
                  <a:pt x="7238226" y="7238225"/>
                </a:lnTo>
                <a:lnTo>
                  <a:pt x="72382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67426" y="3375842"/>
            <a:ext cx="3900523" cy="4694284"/>
          </a:xfrm>
          <a:custGeom>
            <a:avLst/>
            <a:gdLst/>
            <a:ahLst/>
            <a:cxnLst/>
            <a:rect r="r" b="b" t="t" l="l"/>
            <a:pathLst>
              <a:path h="4694284" w="3900523">
                <a:moveTo>
                  <a:pt x="0" y="0"/>
                </a:moveTo>
                <a:lnTo>
                  <a:pt x="3900524" y="0"/>
                </a:lnTo>
                <a:lnTo>
                  <a:pt x="3900524" y="4694284"/>
                </a:lnTo>
                <a:lnTo>
                  <a:pt x="0" y="4694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5544" y="8012430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lamp is next to the chair.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is the flower vase?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40777" y="0"/>
            <a:ext cx="10006445" cy="10287000"/>
          </a:xfrm>
          <a:custGeom>
            <a:avLst/>
            <a:gdLst/>
            <a:ahLst/>
            <a:cxnLst/>
            <a:rect r="r" b="b" t="t" l="l"/>
            <a:pathLst>
              <a:path h="10287000" w="10006445">
                <a:moveTo>
                  <a:pt x="0" y="0"/>
                </a:moveTo>
                <a:lnTo>
                  <a:pt x="10006446" y="0"/>
                </a:lnTo>
                <a:lnTo>
                  <a:pt x="100064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22391" y="0"/>
            <a:ext cx="7843218" cy="8063122"/>
          </a:xfrm>
          <a:custGeom>
            <a:avLst/>
            <a:gdLst/>
            <a:ahLst/>
            <a:cxnLst/>
            <a:rect r="r" b="b" t="t" l="l"/>
            <a:pathLst>
              <a:path h="8063122" w="7843218">
                <a:moveTo>
                  <a:pt x="0" y="0"/>
                </a:moveTo>
                <a:lnTo>
                  <a:pt x="7843218" y="0"/>
                </a:lnTo>
                <a:lnTo>
                  <a:pt x="7843218" y="8063122"/>
                </a:lnTo>
                <a:lnTo>
                  <a:pt x="0" y="806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354" y="8012430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flower vase is on the table.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16402" y="244422"/>
            <a:ext cx="8586747" cy="9798156"/>
          </a:xfrm>
          <a:custGeom>
            <a:avLst/>
            <a:gdLst/>
            <a:ahLst/>
            <a:cxnLst/>
            <a:rect r="r" b="b" t="t" l="l"/>
            <a:pathLst>
              <a:path h="9798156" w="8586747">
                <a:moveTo>
                  <a:pt x="0" y="0"/>
                </a:moveTo>
                <a:lnTo>
                  <a:pt x="8586748" y="0"/>
                </a:lnTo>
                <a:lnTo>
                  <a:pt x="8586748" y="9798156"/>
                </a:lnTo>
                <a:lnTo>
                  <a:pt x="0" y="979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381000"/>
            <a:ext cx="8195842" cy="347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766"/>
              </a:lnSpc>
            </a:pPr>
            <a:r>
              <a:rPr lang="en-US" sz="11102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Game:</a:t>
            </a:r>
            <a:r>
              <a:rPr lang="en-US" sz="11102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Pictionary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is the cat?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40074" y="465264"/>
            <a:ext cx="10807851" cy="9356471"/>
          </a:xfrm>
          <a:custGeom>
            <a:avLst/>
            <a:gdLst/>
            <a:ahLst/>
            <a:cxnLst/>
            <a:rect r="r" b="b" t="t" l="l"/>
            <a:pathLst>
              <a:path h="9356471" w="10807851">
                <a:moveTo>
                  <a:pt x="0" y="0"/>
                </a:moveTo>
                <a:lnTo>
                  <a:pt x="10807852" y="0"/>
                </a:lnTo>
                <a:lnTo>
                  <a:pt x="10807852" y="9356472"/>
                </a:lnTo>
                <a:lnTo>
                  <a:pt x="0" y="9356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56574" y="465264"/>
            <a:ext cx="8574853" cy="7423341"/>
          </a:xfrm>
          <a:custGeom>
            <a:avLst/>
            <a:gdLst/>
            <a:ahLst/>
            <a:cxnLst/>
            <a:rect r="r" b="b" t="t" l="l"/>
            <a:pathLst>
              <a:path h="7423341" w="8574853">
                <a:moveTo>
                  <a:pt x="0" y="0"/>
                </a:moveTo>
                <a:lnTo>
                  <a:pt x="8574852" y="0"/>
                </a:lnTo>
                <a:lnTo>
                  <a:pt x="8574852" y="7423341"/>
                </a:lnTo>
                <a:lnTo>
                  <a:pt x="0" y="742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354" y="8012430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cat is in the box.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is the bed?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77780" y="2227795"/>
            <a:ext cx="5994979" cy="6292440"/>
          </a:xfrm>
          <a:custGeom>
            <a:avLst/>
            <a:gdLst/>
            <a:ahLst/>
            <a:cxnLst/>
            <a:rect r="r" b="b" t="t" l="l"/>
            <a:pathLst>
              <a:path h="6292440" w="5994979">
                <a:moveTo>
                  <a:pt x="0" y="0"/>
                </a:moveTo>
                <a:lnTo>
                  <a:pt x="5994979" y="0"/>
                </a:lnTo>
                <a:lnTo>
                  <a:pt x="5994979" y="6292440"/>
                </a:lnTo>
                <a:lnTo>
                  <a:pt x="0" y="6292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5974" y="1496870"/>
            <a:ext cx="7293261" cy="7293261"/>
          </a:xfrm>
          <a:custGeom>
            <a:avLst/>
            <a:gdLst/>
            <a:ahLst/>
            <a:cxnLst/>
            <a:rect r="r" b="b" t="t" l="l"/>
            <a:pathLst>
              <a:path h="7293261" w="7293261">
                <a:moveTo>
                  <a:pt x="0" y="0"/>
                </a:moveTo>
                <a:lnTo>
                  <a:pt x="7293260" y="0"/>
                </a:lnTo>
                <a:lnTo>
                  <a:pt x="7293260" y="7293260"/>
                </a:lnTo>
                <a:lnTo>
                  <a:pt x="0" y="7293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38997" y="3329169"/>
            <a:ext cx="4950990" cy="4950990"/>
          </a:xfrm>
          <a:custGeom>
            <a:avLst/>
            <a:gdLst/>
            <a:ahLst/>
            <a:cxnLst/>
            <a:rect r="r" b="b" t="t" l="l"/>
            <a:pathLst>
              <a:path h="4950990" w="4950990">
                <a:moveTo>
                  <a:pt x="0" y="0"/>
                </a:moveTo>
                <a:lnTo>
                  <a:pt x="4950990" y="0"/>
                </a:lnTo>
                <a:lnTo>
                  <a:pt x="4950990" y="4950990"/>
                </a:lnTo>
                <a:lnTo>
                  <a:pt x="0" y="4950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17454" y="2043458"/>
            <a:ext cx="5339796" cy="5604748"/>
          </a:xfrm>
          <a:custGeom>
            <a:avLst/>
            <a:gdLst/>
            <a:ahLst/>
            <a:cxnLst/>
            <a:rect r="r" b="b" t="t" l="l"/>
            <a:pathLst>
              <a:path h="5604748" w="5339796">
                <a:moveTo>
                  <a:pt x="0" y="0"/>
                </a:moveTo>
                <a:lnTo>
                  <a:pt x="5339796" y="0"/>
                </a:lnTo>
                <a:lnTo>
                  <a:pt x="5339796" y="5604748"/>
                </a:lnTo>
                <a:lnTo>
                  <a:pt x="0" y="5604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96276" y="1392415"/>
            <a:ext cx="6496190" cy="6496190"/>
          </a:xfrm>
          <a:custGeom>
            <a:avLst/>
            <a:gdLst/>
            <a:ahLst/>
            <a:cxnLst/>
            <a:rect r="r" b="b" t="t" l="l"/>
            <a:pathLst>
              <a:path h="6496190" w="6496190">
                <a:moveTo>
                  <a:pt x="0" y="0"/>
                </a:moveTo>
                <a:lnTo>
                  <a:pt x="6496190" y="0"/>
                </a:lnTo>
                <a:lnTo>
                  <a:pt x="6496190" y="6496190"/>
                </a:lnTo>
                <a:lnTo>
                  <a:pt x="0" y="6496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81822" y="3024465"/>
            <a:ext cx="4409903" cy="4409903"/>
          </a:xfrm>
          <a:custGeom>
            <a:avLst/>
            <a:gdLst/>
            <a:ahLst/>
            <a:cxnLst/>
            <a:rect r="r" b="b" t="t" l="l"/>
            <a:pathLst>
              <a:path h="4409903" w="4409903">
                <a:moveTo>
                  <a:pt x="0" y="0"/>
                </a:moveTo>
                <a:lnTo>
                  <a:pt x="4409902" y="0"/>
                </a:lnTo>
                <a:lnTo>
                  <a:pt x="4409902" y="4409903"/>
                </a:lnTo>
                <a:lnTo>
                  <a:pt x="0" y="4409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7354" y="7558193"/>
            <a:ext cx="18033292" cy="2455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bed is between the lamp and the chair.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is the window?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005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74090" y="0"/>
            <a:ext cx="8139819" cy="8139819"/>
          </a:xfrm>
          <a:custGeom>
            <a:avLst/>
            <a:gdLst/>
            <a:ahLst/>
            <a:cxnLst/>
            <a:rect r="r" b="b" t="t" l="l"/>
            <a:pathLst>
              <a:path h="8139819" w="8139819">
                <a:moveTo>
                  <a:pt x="0" y="0"/>
                </a:moveTo>
                <a:lnTo>
                  <a:pt x="8139820" y="0"/>
                </a:lnTo>
                <a:lnTo>
                  <a:pt x="8139820" y="8139819"/>
                </a:lnTo>
                <a:lnTo>
                  <a:pt x="0" y="8139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354" y="8012430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window is behind the TV.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is the clock?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18334" y="244422"/>
            <a:ext cx="8586747" cy="9798156"/>
          </a:xfrm>
          <a:custGeom>
            <a:avLst/>
            <a:gdLst/>
            <a:ahLst/>
            <a:cxnLst/>
            <a:rect r="r" b="b" t="t" l="l"/>
            <a:pathLst>
              <a:path h="9798156" w="8586747">
                <a:moveTo>
                  <a:pt x="0" y="0"/>
                </a:moveTo>
                <a:lnTo>
                  <a:pt x="8586747" y="0"/>
                </a:lnTo>
                <a:lnTo>
                  <a:pt x="8586747" y="9798156"/>
                </a:lnTo>
                <a:lnTo>
                  <a:pt x="0" y="979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45658"/>
            <a:ext cx="12389634" cy="8157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27"/>
              </a:lnSpc>
            </a:pPr>
            <a:r>
              <a:rPr lang="en-US" sz="10102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Rules</a:t>
            </a:r>
          </a:p>
          <a:p>
            <a:pPr algn="l">
              <a:lnSpc>
                <a:spcPts val="8680"/>
              </a:lnSpc>
            </a:pPr>
            <a:r>
              <a:rPr lang="en-US" sz="7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- 4 teams</a:t>
            </a:r>
          </a:p>
          <a:p>
            <a:pPr algn="l">
              <a:lnSpc>
                <a:spcPts val="8680"/>
              </a:lnSpc>
            </a:pPr>
            <a:r>
              <a:rPr lang="en-US" sz="7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- 1 member/team draws on the board</a:t>
            </a:r>
          </a:p>
          <a:p>
            <a:pPr algn="l">
              <a:lnSpc>
                <a:spcPts val="8680"/>
              </a:lnSpc>
            </a:pPr>
            <a:r>
              <a:rPr lang="en-US" sz="7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- The first team to say ‘Bingo‘ &amp; give the correct answer will get 1 point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81540" y="1028700"/>
            <a:ext cx="3336729" cy="4114800"/>
          </a:xfrm>
          <a:custGeom>
            <a:avLst/>
            <a:gdLst/>
            <a:ahLst/>
            <a:cxnLst/>
            <a:rect r="r" b="b" t="t" l="l"/>
            <a:pathLst>
              <a:path h="4114800" w="3336729">
                <a:moveTo>
                  <a:pt x="0" y="0"/>
                </a:moveTo>
                <a:lnTo>
                  <a:pt x="3336729" y="0"/>
                </a:lnTo>
                <a:lnTo>
                  <a:pt x="33367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18086" y="5508517"/>
            <a:ext cx="4051829" cy="3749783"/>
          </a:xfrm>
          <a:custGeom>
            <a:avLst/>
            <a:gdLst/>
            <a:ahLst/>
            <a:cxnLst/>
            <a:rect r="r" b="b" t="t" l="l"/>
            <a:pathLst>
              <a:path h="3749783" w="4051829">
                <a:moveTo>
                  <a:pt x="0" y="0"/>
                </a:moveTo>
                <a:lnTo>
                  <a:pt x="4051828" y="0"/>
                </a:lnTo>
                <a:lnTo>
                  <a:pt x="4051828" y="3749783"/>
                </a:lnTo>
                <a:lnTo>
                  <a:pt x="0" y="3749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91519" y="1028700"/>
            <a:ext cx="2781380" cy="3429953"/>
          </a:xfrm>
          <a:custGeom>
            <a:avLst/>
            <a:gdLst/>
            <a:ahLst/>
            <a:cxnLst/>
            <a:rect r="r" b="b" t="t" l="l"/>
            <a:pathLst>
              <a:path h="3429953" w="2781380">
                <a:moveTo>
                  <a:pt x="0" y="0"/>
                </a:moveTo>
                <a:lnTo>
                  <a:pt x="2781380" y="0"/>
                </a:lnTo>
                <a:lnTo>
                  <a:pt x="2781380" y="3429952"/>
                </a:lnTo>
                <a:lnTo>
                  <a:pt x="0" y="3429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55269" y="4762918"/>
            <a:ext cx="3377462" cy="3125687"/>
          </a:xfrm>
          <a:custGeom>
            <a:avLst/>
            <a:gdLst/>
            <a:ahLst/>
            <a:cxnLst/>
            <a:rect r="r" b="b" t="t" l="l"/>
            <a:pathLst>
              <a:path h="3125687" w="3377462">
                <a:moveTo>
                  <a:pt x="0" y="0"/>
                </a:moveTo>
                <a:lnTo>
                  <a:pt x="3377462" y="0"/>
                </a:lnTo>
                <a:lnTo>
                  <a:pt x="3377462" y="3125687"/>
                </a:lnTo>
                <a:lnTo>
                  <a:pt x="0" y="3125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354" y="8012430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clock is under the picture.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354" y="45824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Where are the children?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57030" y="848085"/>
            <a:ext cx="5773941" cy="8101193"/>
          </a:xfrm>
          <a:custGeom>
            <a:avLst/>
            <a:gdLst/>
            <a:ahLst/>
            <a:cxnLst/>
            <a:rect r="r" b="b" t="t" l="l"/>
            <a:pathLst>
              <a:path h="8101193" w="5773941">
                <a:moveTo>
                  <a:pt x="0" y="0"/>
                </a:moveTo>
                <a:lnTo>
                  <a:pt x="5773940" y="0"/>
                </a:lnTo>
                <a:lnTo>
                  <a:pt x="5773940" y="8101192"/>
                </a:lnTo>
                <a:lnTo>
                  <a:pt x="0" y="8101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13197" y="5231824"/>
            <a:ext cx="5261605" cy="4207092"/>
          </a:xfrm>
          <a:custGeom>
            <a:avLst/>
            <a:gdLst/>
            <a:ahLst/>
            <a:cxnLst/>
            <a:rect r="r" b="b" t="t" l="l"/>
            <a:pathLst>
              <a:path h="4207092" w="5261605">
                <a:moveTo>
                  <a:pt x="0" y="0"/>
                </a:moveTo>
                <a:lnTo>
                  <a:pt x="5261606" y="0"/>
                </a:lnTo>
                <a:lnTo>
                  <a:pt x="5261606" y="4207091"/>
                </a:lnTo>
                <a:lnTo>
                  <a:pt x="0" y="4207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40220" y="848085"/>
            <a:ext cx="4462269" cy="6260836"/>
          </a:xfrm>
          <a:custGeom>
            <a:avLst/>
            <a:gdLst/>
            <a:ahLst/>
            <a:cxnLst/>
            <a:rect r="r" b="b" t="t" l="l"/>
            <a:pathLst>
              <a:path h="6260836" w="4462269">
                <a:moveTo>
                  <a:pt x="0" y="0"/>
                </a:moveTo>
                <a:lnTo>
                  <a:pt x="4462268" y="0"/>
                </a:lnTo>
                <a:lnTo>
                  <a:pt x="4462268" y="6260836"/>
                </a:lnTo>
                <a:lnTo>
                  <a:pt x="0" y="626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8194" y="4235965"/>
            <a:ext cx="4066321" cy="3251362"/>
          </a:xfrm>
          <a:custGeom>
            <a:avLst/>
            <a:gdLst/>
            <a:ahLst/>
            <a:cxnLst/>
            <a:rect r="r" b="b" t="t" l="l"/>
            <a:pathLst>
              <a:path h="3251362" w="4066321">
                <a:moveTo>
                  <a:pt x="0" y="0"/>
                </a:moveTo>
                <a:lnTo>
                  <a:pt x="4066321" y="0"/>
                </a:lnTo>
                <a:lnTo>
                  <a:pt x="4066321" y="3251362"/>
                </a:lnTo>
                <a:lnTo>
                  <a:pt x="0" y="3251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4708" y="7417057"/>
            <a:ext cx="18033292" cy="2455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The children are </a:t>
            </a:r>
          </a:p>
          <a:p>
            <a:pPr algn="ctr">
              <a:lnSpc>
                <a:spcPts val="9540"/>
              </a:lnSpc>
            </a:pPr>
            <a:r>
              <a:rPr lang="en-US" sz="9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in front of the house.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64766" y="4833165"/>
            <a:ext cx="5215396" cy="6417154"/>
          </a:xfrm>
          <a:custGeom>
            <a:avLst/>
            <a:gdLst/>
            <a:ahLst/>
            <a:cxnLst/>
            <a:rect r="r" b="b" t="t" l="l"/>
            <a:pathLst>
              <a:path h="6417154" w="5215396">
                <a:moveTo>
                  <a:pt x="0" y="0"/>
                </a:moveTo>
                <a:lnTo>
                  <a:pt x="5215397" y="0"/>
                </a:lnTo>
                <a:lnTo>
                  <a:pt x="5215397" y="6417155"/>
                </a:lnTo>
                <a:lnTo>
                  <a:pt x="0" y="6417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09735" y="4833165"/>
            <a:ext cx="5656804" cy="5656804"/>
          </a:xfrm>
          <a:custGeom>
            <a:avLst/>
            <a:gdLst/>
            <a:ahLst/>
            <a:cxnLst/>
            <a:rect r="r" b="b" t="t" l="l"/>
            <a:pathLst>
              <a:path h="5656804" w="5656804">
                <a:moveTo>
                  <a:pt x="0" y="0"/>
                </a:moveTo>
                <a:lnTo>
                  <a:pt x="5656805" y="0"/>
                </a:lnTo>
                <a:lnTo>
                  <a:pt x="5656805" y="5656805"/>
                </a:lnTo>
                <a:lnTo>
                  <a:pt x="0" y="5656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16170" y="5019130"/>
            <a:ext cx="2172682" cy="2172682"/>
          </a:xfrm>
          <a:custGeom>
            <a:avLst/>
            <a:gdLst/>
            <a:ahLst/>
            <a:cxnLst/>
            <a:rect r="r" b="b" t="t" l="l"/>
            <a:pathLst>
              <a:path h="2172682" w="2172682">
                <a:moveTo>
                  <a:pt x="0" y="0"/>
                </a:moveTo>
                <a:lnTo>
                  <a:pt x="2172682" y="0"/>
                </a:lnTo>
                <a:lnTo>
                  <a:pt x="2172682" y="2172682"/>
                </a:lnTo>
                <a:lnTo>
                  <a:pt x="0" y="2172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4219" y="6775932"/>
            <a:ext cx="4919556" cy="4919556"/>
          </a:xfrm>
          <a:custGeom>
            <a:avLst/>
            <a:gdLst/>
            <a:ahLst/>
            <a:cxnLst/>
            <a:rect r="r" b="b" t="t" l="l"/>
            <a:pathLst>
              <a:path h="4919556" w="4919556">
                <a:moveTo>
                  <a:pt x="0" y="0"/>
                </a:moveTo>
                <a:lnTo>
                  <a:pt x="4919556" y="0"/>
                </a:lnTo>
                <a:lnTo>
                  <a:pt x="4919556" y="4919557"/>
                </a:lnTo>
                <a:lnTo>
                  <a:pt x="0" y="4919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213084" y="7516487"/>
            <a:ext cx="2778854" cy="2973482"/>
          </a:xfrm>
          <a:custGeom>
            <a:avLst/>
            <a:gdLst/>
            <a:ahLst/>
            <a:cxnLst/>
            <a:rect r="r" b="b" t="t" l="l"/>
            <a:pathLst>
              <a:path h="2973482" w="2778854">
                <a:moveTo>
                  <a:pt x="0" y="0"/>
                </a:moveTo>
                <a:lnTo>
                  <a:pt x="2778854" y="0"/>
                </a:lnTo>
                <a:lnTo>
                  <a:pt x="2778854" y="2973483"/>
                </a:lnTo>
                <a:lnTo>
                  <a:pt x="0" y="2973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354" y="1152525"/>
            <a:ext cx="18033292" cy="2161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III. Homework</a:t>
            </a:r>
          </a:p>
          <a:p>
            <a:pPr algn="ctr">
              <a:lnSpc>
                <a:spcPts val="7420"/>
              </a:lnSpc>
            </a:pPr>
            <a:r>
              <a:rPr lang="en-US" sz="7000">
                <a:solidFill>
                  <a:srgbClr val="862F47"/>
                </a:solidFill>
                <a:latin typeface="Playpen Sans"/>
                <a:ea typeface="Playpen Sans"/>
                <a:cs typeface="Playpen Sans"/>
                <a:sym typeface="Playpen Sans"/>
              </a:rPr>
              <a:t>Ex 4, 5 – Part B – Unit 2 Workbook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0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7514193" cy="8366004"/>
          </a:xfrm>
          <a:custGeom>
            <a:avLst/>
            <a:gdLst/>
            <a:ahLst/>
            <a:cxnLst/>
            <a:rect r="r" b="b" t="t" l="l"/>
            <a:pathLst>
              <a:path h="8366004" w="7514193">
                <a:moveTo>
                  <a:pt x="0" y="0"/>
                </a:moveTo>
                <a:lnTo>
                  <a:pt x="7514193" y="0"/>
                </a:lnTo>
                <a:lnTo>
                  <a:pt x="7514193" y="8366004"/>
                </a:lnTo>
                <a:lnTo>
                  <a:pt x="0" y="836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398370" y="3152775"/>
            <a:ext cx="7860930" cy="3695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Great job! Thanks!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335652" y="7296621"/>
            <a:ext cx="2414482" cy="2539130"/>
          </a:xfrm>
          <a:custGeom>
            <a:avLst/>
            <a:gdLst/>
            <a:ahLst/>
            <a:cxnLst/>
            <a:rect r="r" b="b" t="t" l="l"/>
            <a:pathLst>
              <a:path h="2539130" w="2414482">
                <a:moveTo>
                  <a:pt x="0" y="0"/>
                </a:moveTo>
                <a:lnTo>
                  <a:pt x="2414482" y="0"/>
                </a:lnTo>
                <a:lnTo>
                  <a:pt x="2414482" y="2539130"/>
                </a:lnTo>
                <a:lnTo>
                  <a:pt x="0" y="2539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76285" y="6584464"/>
            <a:ext cx="3419025" cy="4114800"/>
          </a:xfrm>
          <a:custGeom>
            <a:avLst/>
            <a:gdLst/>
            <a:ahLst/>
            <a:cxnLst/>
            <a:rect r="r" b="b" t="t" l="l"/>
            <a:pathLst>
              <a:path h="4114800" w="3419025">
                <a:moveTo>
                  <a:pt x="0" y="0"/>
                </a:moveTo>
                <a:lnTo>
                  <a:pt x="3419025" y="0"/>
                </a:lnTo>
                <a:lnTo>
                  <a:pt x="3419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29907" y="4135398"/>
            <a:ext cx="5911655" cy="7273848"/>
          </a:xfrm>
          <a:custGeom>
            <a:avLst/>
            <a:gdLst/>
            <a:ahLst/>
            <a:cxnLst/>
            <a:rect r="r" b="b" t="t" l="l"/>
            <a:pathLst>
              <a:path h="7273848" w="5911655">
                <a:moveTo>
                  <a:pt x="0" y="0"/>
                </a:moveTo>
                <a:lnTo>
                  <a:pt x="5911655" y="0"/>
                </a:lnTo>
                <a:lnTo>
                  <a:pt x="5911655" y="7273849"/>
                </a:lnTo>
                <a:lnTo>
                  <a:pt x="0" y="7273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33025" y="4135398"/>
            <a:ext cx="6411991" cy="6411991"/>
          </a:xfrm>
          <a:custGeom>
            <a:avLst/>
            <a:gdLst/>
            <a:ahLst/>
            <a:cxnLst/>
            <a:rect r="r" b="b" t="t" l="l"/>
            <a:pathLst>
              <a:path h="6411991" w="6411991">
                <a:moveTo>
                  <a:pt x="0" y="0"/>
                </a:moveTo>
                <a:lnTo>
                  <a:pt x="6411991" y="0"/>
                </a:lnTo>
                <a:lnTo>
                  <a:pt x="6411991" y="6411991"/>
                </a:lnTo>
                <a:lnTo>
                  <a:pt x="0" y="6411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21172" y="4346190"/>
            <a:ext cx="2462736" cy="2462736"/>
          </a:xfrm>
          <a:custGeom>
            <a:avLst/>
            <a:gdLst/>
            <a:ahLst/>
            <a:cxnLst/>
            <a:rect r="r" b="b" t="t" l="l"/>
            <a:pathLst>
              <a:path h="2462736" w="2462736">
                <a:moveTo>
                  <a:pt x="0" y="0"/>
                </a:moveTo>
                <a:lnTo>
                  <a:pt x="2462735" y="0"/>
                </a:lnTo>
                <a:lnTo>
                  <a:pt x="2462735" y="2462735"/>
                </a:lnTo>
                <a:lnTo>
                  <a:pt x="0" y="2462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33575" y="6337526"/>
            <a:ext cx="5576320" cy="5576320"/>
          </a:xfrm>
          <a:custGeom>
            <a:avLst/>
            <a:gdLst/>
            <a:ahLst/>
            <a:cxnLst/>
            <a:rect r="r" b="b" t="t" l="l"/>
            <a:pathLst>
              <a:path h="5576320" w="5576320">
                <a:moveTo>
                  <a:pt x="0" y="0"/>
                </a:moveTo>
                <a:lnTo>
                  <a:pt x="5576320" y="0"/>
                </a:lnTo>
                <a:lnTo>
                  <a:pt x="5576320" y="5576320"/>
                </a:lnTo>
                <a:lnTo>
                  <a:pt x="0" y="557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77623" y="7176945"/>
            <a:ext cx="3149833" cy="3370444"/>
          </a:xfrm>
          <a:custGeom>
            <a:avLst/>
            <a:gdLst/>
            <a:ahLst/>
            <a:cxnLst/>
            <a:rect r="r" b="b" t="t" l="l"/>
            <a:pathLst>
              <a:path h="3370444" w="3149833">
                <a:moveTo>
                  <a:pt x="0" y="0"/>
                </a:moveTo>
                <a:lnTo>
                  <a:pt x="3149833" y="0"/>
                </a:lnTo>
                <a:lnTo>
                  <a:pt x="3149833" y="3370444"/>
                </a:lnTo>
                <a:lnTo>
                  <a:pt x="0" y="3370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354" y="1308378"/>
            <a:ext cx="18033292" cy="1245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9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I. Possessive case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46499" y="6531294"/>
            <a:ext cx="3912801" cy="4114800"/>
          </a:xfrm>
          <a:custGeom>
            <a:avLst/>
            <a:gdLst/>
            <a:ahLst/>
            <a:cxnLst/>
            <a:rect r="r" b="b" t="t" l="l"/>
            <a:pathLst>
              <a:path h="4114800" w="3912801">
                <a:moveTo>
                  <a:pt x="0" y="0"/>
                </a:moveTo>
                <a:lnTo>
                  <a:pt x="3912801" y="0"/>
                </a:lnTo>
                <a:lnTo>
                  <a:pt x="39128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2926" y="6173431"/>
            <a:ext cx="4830527" cy="4830527"/>
          </a:xfrm>
          <a:custGeom>
            <a:avLst/>
            <a:gdLst/>
            <a:ahLst/>
            <a:cxnLst/>
            <a:rect r="r" b="b" t="t" l="l"/>
            <a:pathLst>
              <a:path h="4830527" w="4830527">
                <a:moveTo>
                  <a:pt x="0" y="0"/>
                </a:moveTo>
                <a:lnTo>
                  <a:pt x="4830527" y="0"/>
                </a:lnTo>
                <a:lnTo>
                  <a:pt x="4830527" y="4830527"/>
                </a:lnTo>
                <a:lnTo>
                  <a:pt x="0" y="48305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46340" y="4839135"/>
            <a:ext cx="6910615" cy="6910615"/>
          </a:xfrm>
          <a:custGeom>
            <a:avLst/>
            <a:gdLst/>
            <a:ahLst/>
            <a:cxnLst/>
            <a:rect r="r" b="b" t="t" l="l"/>
            <a:pathLst>
              <a:path h="6910615" w="6910615">
                <a:moveTo>
                  <a:pt x="0" y="0"/>
                </a:moveTo>
                <a:lnTo>
                  <a:pt x="6910615" y="0"/>
                </a:lnTo>
                <a:lnTo>
                  <a:pt x="6910615" y="6910616"/>
                </a:lnTo>
                <a:lnTo>
                  <a:pt x="0" y="691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508250"/>
            <a:ext cx="16871007" cy="263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My sister has a book. This is my sister</a:t>
            </a:r>
            <a:r>
              <a:rPr lang="en-US" b="true" sz="5000" u="sng">
                <a:solidFill>
                  <a:srgbClr val="D73D2A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’s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book.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Phương has a school bag. This is Phương</a:t>
            </a:r>
            <a:r>
              <a:rPr lang="en-US" b="true" sz="5000" u="sng">
                <a:solidFill>
                  <a:srgbClr val="D73D2A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’s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school bag.</a:t>
            </a: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Sam has a picture. This is Sam</a:t>
            </a:r>
            <a:r>
              <a:rPr lang="en-US" b="true" sz="5000" u="sng">
                <a:solidFill>
                  <a:srgbClr val="D73D2A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’s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picture.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123950"/>
            <a:ext cx="1803329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</a:pPr>
            <a:r>
              <a:rPr lang="en-US" sz="75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I. Possessive case (Sở hữu cách)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46678" y="7692943"/>
            <a:ext cx="3114563" cy="3275353"/>
          </a:xfrm>
          <a:custGeom>
            <a:avLst/>
            <a:gdLst/>
            <a:ahLst/>
            <a:cxnLst/>
            <a:rect r="r" b="b" t="t" l="l"/>
            <a:pathLst>
              <a:path h="3275353" w="3114563">
                <a:moveTo>
                  <a:pt x="0" y="0"/>
                </a:moveTo>
                <a:lnTo>
                  <a:pt x="3114562" y="0"/>
                </a:lnTo>
                <a:lnTo>
                  <a:pt x="3114562" y="3275353"/>
                </a:lnTo>
                <a:lnTo>
                  <a:pt x="0" y="3275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6760" y="7408086"/>
            <a:ext cx="3845067" cy="3845067"/>
          </a:xfrm>
          <a:custGeom>
            <a:avLst/>
            <a:gdLst/>
            <a:ahLst/>
            <a:cxnLst/>
            <a:rect r="r" b="b" t="t" l="l"/>
            <a:pathLst>
              <a:path h="3845067" w="3845067">
                <a:moveTo>
                  <a:pt x="0" y="0"/>
                </a:moveTo>
                <a:lnTo>
                  <a:pt x="3845066" y="0"/>
                </a:lnTo>
                <a:lnTo>
                  <a:pt x="3845066" y="3845066"/>
                </a:lnTo>
                <a:lnTo>
                  <a:pt x="0" y="3845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76601" y="6345996"/>
            <a:ext cx="5500803" cy="5500803"/>
          </a:xfrm>
          <a:custGeom>
            <a:avLst/>
            <a:gdLst/>
            <a:ahLst/>
            <a:cxnLst/>
            <a:rect r="r" b="b" t="t" l="l"/>
            <a:pathLst>
              <a:path h="5500803" w="5500803">
                <a:moveTo>
                  <a:pt x="0" y="0"/>
                </a:moveTo>
                <a:lnTo>
                  <a:pt x="5500803" y="0"/>
                </a:lnTo>
                <a:lnTo>
                  <a:pt x="5500803" y="5500802"/>
                </a:lnTo>
                <a:lnTo>
                  <a:pt x="0" y="5500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508250"/>
            <a:ext cx="16230600" cy="440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→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To say “Who have/has...”, we use </a:t>
            </a:r>
            <a:r>
              <a:rPr lang="en-US" b="true" sz="5000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‘s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after:</a:t>
            </a:r>
          </a:p>
          <a:p>
            <a:pPr algn="l" marL="1079501" indent="-539750" lvl="1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 proper name: Phương’s, Anna’s, Peter’s, Khang’s…</a:t>
            </a:r>
          </a:p>
          <a:p>
            <a:pPr algn="l" marL="1079501" indent="-539750" lvl="1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 singular noun: my sister’s, my mother’s, my dad’s, my brother’s…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123950"/>
            <a:ext cx="1803329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0"/>
              </a:lnSpc>
            </a:pPr>
            <a:r>
              <a:rPr lang="en-US" sz="75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I. Possessive case (Sở hữu cách)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365375"/>
            <a:ext cx="16230600" cy="638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1. My </a:t>
            </a:r>
            <a:r>
              <a:rPr lang="en-US" sz="5000" b="true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grandmothers / grandmother's 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house is in Ha Noi.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2. This is my </a:t>
            </a:r>
            <a:r>
              <a:rPr lang="en-US" sz="5000" b="true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sister’s / sister’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desk.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3. My </a:t>
            </a:r>
            <a:r>
              <a:rPr lang="en-US" sz="5000" b="true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cousin’s / cousin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dad is my uncle. 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4. </a:t>
            </a:r>
            <a:r>
              <a:rPr lang="en-US" sz="5000" b="true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Nam’s / Nam’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house is small.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5. There are two bedrooms in </a:t>
            </a:r>
            <a:r>
              <a:rPr lang="en-US" sz="5000" b="true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Ans / An’s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flat.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009641" y="2185831"/>
            <a:ext cx="5283774" cy="1546705"/>
          </a:xfrm>
          <a:custGeom>
            <a:avLst/>
            <a:gdLst/>
            <a:ahLst/>
            <a:cxnLst/>
            <a:rect r="r" b="b" t="t" l="l"/>
            <a:pathLst>
              <a:path h="1546705" w="5283774">
                <a:moveTo>
                  <a:pt x="0" y="0"/>
                </a:moveTo>
                <a:lnTo>
                  <a:pt x="5283774" y="0"/>
                </a:lnTo>
                <a:lnTo>
                  <a:pt x="5283774" y="1546705"/>
                </a:lnTo>
                <a:lnTo>
                  <a:pt x="0" y="154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95623" y="4660213"/>
            <a:ext cx="3301958" cy="966573"/>
          </a:xfrm>
          <a:custGeom>
            <a:avLst/>
            <a:gdLst/>
            <a:ahLst/>
            <a:cxnLst/>
            <a:rect r="r" b="b" t="t" l="l"/>
            <a:pathLst>
              <a:path h="966573" w="3301958">
                <a:moveTo>
                  <a:pt x="0" y="0"/>
                </a:moveTo>
                <a:lnTo>
                  <a:pt x="3301957" y="0"/>
                </a:lnTo>
                <a:lnTo>
                  <a:pt x="3301957" y="966574"/>
                </a:lnTo>
                <a:lnTo>
                  <a:pt x="0" y="966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43139" y="5683250"/>
            <a:ext cx="3301958" cy="966573"/>
          </a:xfrm>
          <a:custGeom>
            <a:avLst/>
            <a:gdLst/>
            <a:ahLst/>
            <a:cxnLst/>
            <a:rect r="r" b="b" t="t" l="l"/>
            <a:pathLst>
              <a:path h="966573" w="3301958">
                <a:moveTo>
                  <a:pt x="0" y="0"/>
                </a:moveTo>
                <a:lnTo>
                  <a:pt x="3301958" y="0"/>
                </a:lnTo>
                <a:lnTo>
                  <a:pt x="3301958" y="966573"/>
                </a:lnTo>
                <a:lnTo>
                  <a:pt x="0" y="96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20561" y="7868981"/>
            <a:ext cx="1945707" cy="1170962"/>
          </a:xfrm>
          <a:custGeom>
            <a:avLst/>
            <a:gdLst/>
            <a:ahLst/>
            <a:cxnLst/>
            <a:rect r="r" b="b" t="t" l="l"/>
            <a:pathLst>
              <a:path h="1170962" w="1945707">
                <a:moveTo>
                  <a:pt x="0" y="0"/>
                </a:moveTo>
                <a:lnTo>
                  <a:pt x="1945707" y="0"/>
                </a:lnTo>
                <a:lnTo>
                  <a:pt x="1945707" y="1170962"/>
                </a:lnTo>
                <a:lnTo>
                  <a:pt x="0" y="117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46024" y="6649823"/>
            <a:ext cx="2334085" cy="1404695"/>
          </a:xfrm>
          <a:custGeom>
            <a:avLst/>
            <a:gdLst/>
            <a:ahLst/>
            <a:cxnLst/>
            <a:rect r="r" b="b" t="t" l="l"/>
            <a:pathLst>
              <a:path h="1404695" w="2334085">
                <a:moveTo>
                  <a:pt x="0" y="0"/>
                </a:moveTo>
                <a:lnTo>
                  <a:pt x="2334085" y="0"/>
                </a:lnTo>
                <a:lnTo>
                  <a:pt x="2334085" y="1404695"/>
                </a:lnTo>
                <a:lnTo>
                  <a:pt x="0" y="140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32068" y="6696075"/>
            <a:ext cx="3419025" cy="4114800"/>
          </a:xfrm>
          <a:custGeom>
            <a:avLst/>
            <a:gdLst/>
            <a:ahLst/>
            <a:cxnLst/>
            <a:rect r="r" b="b" t="t" l="l"/>
            <a:pathLst>
              <a:path h="4114800" w="3419025">
                <a:moveTo>
                  <a:pt x="0" y="0"/>
                </a:moveTo>
                <a:lnTo>
                  <a:pt x="3419025" y="0"/>
                </a:lnTo>
                <a:lnTo>
                  <a:pt x="3419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518895" y="8229600"/>
            <a:ext cx="4262034" cy="4114800"/>
          </a:xfrm>
          <a:custGeom>
            <a:avLst/>
            <a:gdLst/>
            <a:ahLst/>
            <a:cxnLst/>
            <a:rect r="r" b="b" t="t" l="l"/>
            <a:pathLst>
              <a:path h="4114800" w="4262034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85850"/>
            <a:ext cx="16230600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1. Choose the correct answer. (p.18)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238805"/>
            <a:ext cx="16230600" cy="315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1. T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h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uc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nh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i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s _________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cousin. (Mi)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2. This is 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h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eir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_________ 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hair. (te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</a:t>
            </a: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cher)</a:t>
            </a:r>
          </a:p>
          <a:p>
            <a:pPr algn="l">
              <a:lnSpc>
                <a:spcPts val="8500"/>
              </a:lnSpc>
            </a:pPr>
            <a:r>
              <a:rPr lang="en-US" sz="50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3. Where is _________ computer? (Nick)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085850"/>
            <a:ext cx="16230600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000" b="true">
                <a:solidFill>
                  <a:srgbClr val="862F47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Task 2. Complete the sentences with the correct possessive forms. (p.19)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296565" y="6047544"/>
            <a:ext cx="4320766" cy="5200046"/>
          </a:xfrm>
          <a:custGeom>
            <a:avLst/>
            <a:gdLst/>
            <a:ahLst/>
            <a:cxnLst/>
            <a:rect r="r" b="b" t="t" l="l"/>
            <a:pathLst>
              <a:path h="5200046" w="4320766">
                <a:moveTo>
                  <a:pt x="0" y="0"/>
                </a:moveTo>
                <a:lnTo>
                  <a:pt x="4320766" y="0"/>
                </a:lnTo>
                <a:lnTo>
                  <a:pt x="4320766" y="5200046"/>
                </a:lnTo>
                <a:lnTo>
                  <a:pt x="0" y="520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18895" y="7448014"/>
            <a:ext cx="5071587" cy="4896386"/>
          </a:xfrm>
          <a:custGeom>
            <a:avLst/>
            <a:gdLst/>
            <a:ahLst/>
            <a:cxnLst/>
            <a:rect r="r" b="b" t="t" l="l"/>
            <a:pathLst>
              <a:path h="4896386" w="5071587">
                <a:moveTo>
                  <a:pt x="0" y="0"/>
                </a:moveTo>
                <a:lnTo>
                  <a:pt x="5071587" y="0"/>
                </a:lnTo>
                <a:lnTo>
                  <a:pt x="5071587" y="4896386"/>
                </a:lnTo>
                <a:lnTo>
                  <a:pt x="0" y="4896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39391" y="3238805"/>
            <a:ext cx="2813752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Mi’s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72224" y="4315130"/>
            <a:ext cx="3371776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teacher’s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60051" y="5388279"/>
            <a:ext cx="3371776" cy="100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b="true" sz="5000">
                <a:solidFill>
                  <a:srgbClr val="FA3A2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Nick’s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DAG0grOXos0</dc:identifier>
  <dcterms:modified xsi:type="dcterms:W3CDTF">2011-08-01T06:04:30Z</dcterms:modified>
  <cp:revision>1</cp:revision>
  <dc:title>G6_U2_L3</dc:title>
</cp:coreProperties>
</file>