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6109" r:id="rId4"/>
    <p:sldId id="6110" r:id="rId5"/>
    <p:sldId id="259" r:id="rId6"/>
    <p:sldId id="6149" r:id="rId7"/>
    <p:sldId id="6148" r:id="rId8"/>
    <p:sldId id="6147" r:id="rId9"/>
    <p:sldId id="6146" r:id="rId10"/>
    <p:sldId id="6151" r:id="rId11"/>
    <p:sldId id="6111" r:id="rId12"/>
    <p:sldId id="6112" r:id="rId13"/>
    <p:sldId id="6113" r:id="rId14"/>
    <p:sldId id="6114" r:id="rId15"/>
    <p:sldId id="6116" r:id="rId16"/>
    <p:sldId id="6139" r:id="rId17"/>
    <p:sldId id="6115" r:id="rId18"/>
    <p:sldId id="6140" r:id="rId19"/>
    <p:sldId id="6142" r:id="rId20"/>
    <p:sldId id="6138" r:id="rId21"/>
    <p:sldId id="61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D593"/>
    <a:srgbClr val="78F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62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EF0D-7F13-4461-9613-5BC15E8CB3E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E6410-3844-4DBA-A380-EB61ED3ECE2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ok open on a table&#10;&#10;Description automatically generated with low confidence"/>
          <p:cNvPicPr>
            <a:picLocks noChangeAspect="1"/>
          </p:cNvPicPr>
          <p:nvPr/>
        </p:nvPicPr>
        <p:blipFill rotWithShape="1">
          <a:blip r:embed="rId1"/>
          <a:srcRect l="66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750" y="620918"/>
            <a:ext cx="1085850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028700" algn="l"/>
              </a:tabLst>
            </a:pPr>
            <a:r>
              <a:rPr lang="vi-VN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 MỪNG THẦY CÔ VÀ CÁC EM ĐÃ THAM DỰ TIẾT HỌC</a:t>
            </a:r>
            <a:endParaRPr lang="vi-VN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60400" y="1999245"/>
            <a:ext cx="10858500" cy="3697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 đích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489585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 nghe:</a:t>
            </a: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400" y="1336236"/>
            <a:ext cx="108585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750" y="543572"/>
            <a:ext cx="108585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92760" algn="l"/>
              </a:tabLst>
            </a:pP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42766" y="1414888"/>
            <a:ext cx="7734932" cy="4930002"/>
            <a:chOff x="5049351" y="1440604"/>
            <a:chExt cx="4481243" cy="4930002"/>
          </a:xfrm>
        </p:grpSpPr>
        <p:sp>
          <p:nvSpPr>
            <p:cNvPr id="8" name="Diamond 7"/>
            <p:cNvSpPr/>
            <p:nvPr/>
          </p:nvSpPr>
          <p:spPr>
            <a:xfrm>
              <a:off x="5252243" y="1440604"/>
              <a:ext cx="4072442" cy="4930002"/>
            </a:xfrm>
            <a:prstGeom prst="diamond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/>
            <p:cNvSpPr/>
            <p:nvPr/>
          </p:nvSpPr>
          <p:spPr>
            <a:xfrm>
              <a:off x="5049351" y="1491909"/>
              <a:ext cx="2185632" cy="2375645"/>
            </a:xfrm>
            <a:custGeom>
              <a:avLst/>
              <a:gdLst>
                <a:gd name="connsiteX0" fmla="*/ 0 w 1922700"/>
                <a:gd name="connsiteY0" fmla="*/ 320456 h 1922700"/>
                <a:gd name="connsiteX1" fmla="*/ 320456 w 1922700"/>
                <a:gd name="connsiteY1" fmla="*/ 0 h 1922700"/>
                <a:gd name="connsiteX2" fmla="*/ 1602244 w 1922700"/>
                <a:gd name="connsiteY2" fmla="*/ 0 h 1922700"/>
                <a:gd name="connsiteX3" fmla="*/ 1922700 w 1922700"/>
                <a:gd name="connsiteY3" fmla="*/ 320456 h 1922700"/>
                <a:gd name="connsiteX4" fmla="*/ 1922700 w 1922700"/>
                <a:gd name="connsiteY4" fmla="*/ 1602244 h 1922700"/>
                <a:gd name="connsiteX5" fmla="*/ 1602244 w 1922700"/>
                <a:gd name="connsiteY5" fmla="*/ 1922700 h 1922700"/>
                <a:gd name="connsiteX6" fmla="*/ 320456 w 1922700"/>
                <a:gd name="connsiteY6" fmla="*/ 1922700 h 1922700"/>
                <a:gd name="connsiteX7" fmla="*/ 0 w 1922700"/>
                <a:gd name="connsiteY7" fmla="*/ 1602244 h 1922700"/>
                <a:gd name="connsiteX8" fmla="*/ 0 w 1922700"/>
                <a:gd name="connsiteY8" fmla="*/ 320456 h 192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2700" h="1922700">
                  <a:moveTo>
                    <a:pt x="0" y="320456"/>
                  </a:moveTo>
                  <a:cubicBezTo>
                    <a:pt x="0" y="143473"/>
                    <a:pt x="143473" y="0"/>
                    <a:pt x="320456" y="0"/>
                  </a:cubicBezTo>
                  <a:lnTo>
                    <a:pt x="1602244" y="0"/>
                  </a:lnTo>
                  <a:cubicBezTo>
                    <a:pt x="1779227" y="0"/>
                    <a:pt x="1922700" y="143473"/>
                    <a:pt x="1922700" y="320456"/>
                  </a:cubicBezTo>
                  <a:lnTo>
                    <a:pt x="1922700" y="1602244"/>
                  </a:lnTo>
                  <a:cubicBezTo>
                    <a:pt x="1922700" y="1779227"/>
                    <a:pt x="1779227" y="1922700"/>
                    <a:pt x="1602244" y="1922700"/>
                  </a:cubicBezTo>
                  <a:lnTo>
                    <a:pt x="320456" y="1922700"/>
                  </a:lnTo>
                  <a:cubicBezTo>
                    <a:pt x="143473" y="1922700"/>
                    <a:pt x="0" y="1779227"/>
                    <a:pt x="0" y="1602244"/>
                  </a:cubicBezTo>
                  <a:lnTo>
                    <a:pt x="0" y="320456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538" tIns="200538" rIns="200538" bIns="200538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7344962" y="1491908"/>
              <a:ext cx="2185632" cy="2375645"/>
            </a:xfrm>
            <a:custGeom>
              <a:avLst/>
              <a:gdLst>
                <a:gd name="connsiteX0" fmla="*/ 0 w 1922700"/>
                <a:gd name="connsiteY0" fmla="*/ 320456 h 1922700"/>
                <a:gd name="connsiteX1" fmla="*/ 320456 w 1922700"/>
                <a:gd name="connsiteY1" fmla="*/ 0 h 1922700"/>
                <a:gd name="connsiteX2" fmla="*/ 1602244 w 1922700"/>
                <a:gd name="connsiteY2" fmla="*/ 0 h 1922700"/>
                <a:gd name="connsiteX3" fmla="*/ 1922700 w 1922700"/>
                <a:gd name="connsiteY3" fmla="*/ 320456 h 1922700"/>
                <a:gd name="connsiteX4" fmla="*/ 1922700 w 1922700"/>
                <a:gd name="connsiteY4" fmla="*/ 1602244 h 1922700"/>
                <a:gd name="connsiteX5" fmla="*/ 1602244 w 1922700"/>
                <a:gd name="connsiteY5" fmla="*/ 1922700 h 1922700"/>
                <a:gd name="connsiteX6" fmla="*/ 320456 w 1922700"/>
                <a:gd name="connsiteY6" fmla="*/ 1922700 h 1922700"/>
                <a:gd name="connsiteX7" fmla="*/ 0 w 1922700"/>
                <a:gd name="connsiteY7" fmla="*/ 1602244 h 1922700"/>
                <a:gd name="connsiteX8" fmla="*/ 0 w 1922700"/>
                <a:gd name="connsiteY8" fmla="*/ 320456 h 192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2700" h="1922700">
                  <a:moveTo>
                    <a:pt x="0" y="320456"/>
                  </a:moveTo>
                  <a:cubicBezTo>
                    <a:pt x="0" y="143473"/>
                    <a:pt x="143473" y="0"/>
                    <a:pt x="320456" y="0"/>
                  </a:cubicBezTo>
                  <a:lnTo>
                    <a:pt x="1602244" y="0"/>
                  </a:lnTo>
                  <a:cubicBezTo>
                    <a:pt x="1779227" y="0"/>
                    <a:pt x="1922700" y="143473"/>
                    <a:pt x="1922700" y="320456"/>
                  </a:cubicBezTo>
                  <a:lnTo>
                    <a:pt x="1922700" y="1602244"/>
                  </a:lnTo>
                  <a:cubicBezTo>
                    <a:pt x="1922700" y="1779227"/>
                    <a:pt x="1779227" y="1922700"/>
                    <a:pt x="1602244" y="1922700"/>
                  </a:cubicBezTo>
                  <a:lnTo>
                    <a:pt x="320456" y="1922700"/>
                  </a:lnTo>
                  <a:cubicBezTo>
                    <a:pt x="143473" y="1922700"/>
                    <a:pt x="0" y="1779227"/>
                    <a:pt x="0" y="1602244"/>
                  </a:cubicBezTo>
                  <a:lnTo>
                    <a:pt x="0" y="320456"/>
                  </a:lnTo>
                  <a:close/>
                </a:path>
              </a:pathLst>
            </a:custGeom>
            <a:solidFill>
              <a:srgbClr val="78F13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266964"/>
                <a:satOff val="-13588"/>
                <a:lumOff val="3203"/>
                <a:alphaOff val="0"/>
              </a:schemeClr>
            </a:fillRef>
            <a:effectRef idx="0">
              <a:schemeClr val="accent4">
                <a:hueOff val="3266964"/>
                <a:satOff val="-13588"/>
                <a:lumOff val="32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538" tIns="200538" rIns="200538" bIns="200538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5049351" y="4109454"/>
              <a:ext cx="2218502" cy="2108281"/>
            </a:xfrm>
            <a:custGeom>
              <a:avLst/>
              <a:gdLst>
                <a:gd name="connsiteX0" fmla="*/ 0 w 1922700"/>
                <a:gd name="connsiteY0" fmla="*/ 320456 h 1922700"/>
                <a:gd name="connsiteX1" fmla="*/ 320456 w 1922700"/>
                <a:gd name="connsiteY1" fmla="*/ 0 h 1922700"/>
                <a:gd name="connsiteX2" fmla="*/ 1602244 w 1922700"/>
                <a:gd name="connsiteY2" fmla="*/ 0 h 1922700"/>
                <a:gd name="connsiteX3" fmla="*/ 1922700 w 1922700"/>
                <a:gd name="connsiteY3" fmla="*/ 320456 h 1922700"/>
                <a:gd name="connsiteX4" fmla="*/ 1922700 w 1922700"/>
                <a:gd name="connsiteY4" fmla="*/ 1602244 h 1922700"/>
                <a:gd name="connsiteX5" fmla="*/ 1602244 w 1922700"/>
                <a:gd name="connsiteY5" fmla="*/ 1922700 h 1922700"/>
                <a:gd name="connsiteX6" fmla="*/ 320456 w 1922700"/>
                <a:gd name="connsiteY6" fmla="*/ 1922700 h 1922700"/>
                <a:gd name="connsiteX7" fmla="*/ 0 w 1922700"/>
                <a:gd name="connsiteY7" fmla="*/ 1602244 h 1922700"/>
                <a:gd name="connsiteX8" fmla="*/ 0 w 1922700"/>
                <a:gd name="connsiteY8" fmla="*/ 320456 h 192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2700" h="1922700">
                  <a:moveTo>
                    <a:pt x="0" y="320456"/>
                  </a:moveTo>
                  <a:cubicBezTo>
                    <a:pt x="0" y="143473"/>
                    <a:pt x="143473" y="0"/>
                    <a:pt x="320456" y="0"/>
                  </a:cubicBezTo>
                  <a:lnTo>
                    <a:pt x="1602244" y="0"/>
                  </a:lnTo>
                  <a:cubicBezTo>
                    <a:pt x="1779227" y="0"/>
                    <a:pt x="1922700" y="143473"/>
                    <a:pt x="1922700" y="320456"/>
                  </a:cubicBezTo>
                  <a:lnTo>
                    <a:pt x="1922700" y="1602244"/>
                  </a:lnTo>
                  <a:cubicBezTo>
                    <a:pt x="1922700" y="1779227"/>
                    <a:pt x="1779227" y="1922700"/>
                    <a:pt x="1602244" y="1922700"/>
                  </a:cubicBezTo>
                  <a:lnTo>
                    <a:pt x="320456" y="1922700"/>
                  </a:lnTo>
                  <a:cubicBezTo>
                    <a:pt x="143473" y="1922700"/>
                    <a:pt x="0" y="1779227"/>
                    <a:pt x="0" y="1602244"/>
                  </a:cubicBezTo>
                  <a:lnTo>
                    <a:pt x="0" y="320456"/>
                  </a:lnTo>
                  <a:close/>
                </a:path>
              </a:pathLst>
            </a:custGeom>
            <a:solidFill>
              <a:srgbClr val="33D59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533927"/>
                <a:satOff val="-27181"/>
                <a:lumOff val="6405"/>
                <a:alphaOff val="0"/>
              </a:schemeClr>
            </a:fillRef>
            <a:effectRef idx="0">
              <a:schemeClr val="accent4">
                <a:hueOff val="6533927"/>
                <a:satOff val="-27181"/>
                <a:lumOff val="64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538" tIns="200538" rIns="200538" bIns="200538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7380850" y="4109453"/>
              <a:ext cx="2149744" cy="2108281"/>
            </a:xfrm>
            <a:custGeom>
              <a:avLst/>
              <a:gdLst>
                <a:gd name="connsiteX0" fmla="*/ 0 w 1922700"/>
                <a:gd name="connsiteY0" fmla="*/ 320456 h 1922700"/>
                <a:gd name="connsiteX1" fmla="*/ 320456 w 1922700"/>
                <a:gd name="connsiteY1" fmla="*/ 0 h 1922700"/>
                <a:gd name="connsiteX2" fmla="*/ 1602244 w 1922700"/>
                <a:gd name="connsiteY2" fmla="*/ 0 h 1922700"/>
                <a:gd name="connsiteX3" fmla="*/ 1922700 w 1922700"/>
                <a:gd name="connsiteY3" fmla="*/ 320456 h 1922700"/>
                <a:gd name="connsiteX4" fmla="*/ 1922700 w 1922700"/>
                <a:gd name="connsiteY4" fmla="*/ 1602244 h 1922700"/>
                <a:gd name="connsiteX5" fmla="*/ 1602244 w 1922700"/>
                <a:gd name="connsiteY5" fmla="*/ 1922700 h 1922700"/>
                <a:gd name="connsiteX6" fmla="*/ 320456 w 1922700"/>
                <a:gd name="connsiteY6" fmla="*/ 1922700 h 1922700"/>
                <a:gd name="connsiteX7" fmla="*/ 0 w 1922700"/>
                <a:gd name="connsiteY7" fmla="*/ 1602244 h 1922700"/>
                <a:gd name="connsiteX8" fmla="*/ 0 w 1922700"/>
                <a:gd name="connsiteY8" fmla="*/ 320456 h 192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2700" h="1922700">
                  <a:moveTo>
                    <a:pt x="0" y="320456"/>
                  </a:moveTo>
                  <a:cubicBezTo>
                    <a:pt x="0" y="143473"/>
                    <a:pt x="143473" y="0"/>
                    <a:pt x="320456" y="0"/>
                  </a:cubicBezTo>
                  <a:lnTo>
                    <a:pt x="1602244" y="0"/>
                  </a:lnTo>
                  <a:cubicBezTo>
                    <a:pt x="1779227" y="0"/>
                    <a:pt x="1922700" y="143473"/>
                    <a:pt x="1922700" y="320456"/>
                  </a:cubicBezTo>
                  <a:lnTo>
                    <a:pt x="1922700" y="1602244"/>
                  </a:lnTo>
                  <a:cubicBezTo>
                    <a:pt x="1922700" y="1779227"/>
                    <a:pt x="1779227" y="1922700"/>
                    <a:pt x="1602244" y="1922700"/>
                  </a:cubicBezTo>
                  <a:lnTo>
                    <a:pt x="320456" y="1922700"/>
                  </a:lnTo>
                  <a:cubicBezTo>
                    <a:pt x="143473" y="1922700"/>
                    <a:pt x="0" y="1779227"/>
                    <a:pt x="0" y="1602244"/>
                  </a:cubicBezTo>
                  <a:lnTo>
                    <a:pt x="0" y="32045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3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3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0538" tIns="200538" rIns="200538" bIns="200538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3224" y="3265714"/>
            <a:ext cx="3664334" cy="1101013"/>
            <a:chOff x="373224" y="3265714"/>
            <a:chExt cx="3664334" cy="1101013"/>
          </a:xfrm>
        </p:grpSpPr>
        <p:sp>
          <p:nvSpPr>
            <p:cNvPr id="14" name="TextBox 13"/>
            <p:cNvSpPr txBox="1"/>
            <p:nvPr/>
          </p:nvSpPr>
          <p:spPr>
            <a:xfrm>
              <a:off x="916249" y="3429000"/>
              <a:ext cx="29064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</a:t>
              </a:r>
              <a:r>
                <a:rPr lang="en-US" sz="36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án</a:t>
              </a:r>
              <a:r>
                <a:rPr lang="en-US" sz="36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</a:t>
              </a:r>
              <a:endParaRPr lang="en-US" sz="3600" dirty="0">
                <a:solidFill>
                  <a:srgbClr val="7030A0"/>
                </a:solidFill>
              </a:endParaRPr>
            </a:p>
          </p:txBody>
        </p:sp>
        <p:sp>
          <p:nvSpPr>
            <p:cNvPr id="15" name="Flowchart: Preparation 14"/>
            <p:cNvSpPr/>
            <p:nvPr/>
          </p:nvSpPr>
          <p:spPr>
            <a:xfrm>
              <a:off x="373224" y="3265714"/>
              <a:ext cx="3664334" cy="1101013"/>
            </a:xfrm>
            <a:prstGeom prst="flowChartPreparation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77036" y="2892489"/>
            <a:ext cx="3664334" cy="1101013"/>
            <a:chOff x="373224" y="3265714"/>
            <a:chExt cx="3664334" cy="1101013"/>
          </a:xfrm>
        </p:grpSpPr>
        <p:sp>
          <p:nvSpPr>
            <p:cNvPr id="3" name="TextBox 2"/>
            <p:cNvSpPr txBox="1"/>
            <p:nvPr/>
          </p:nvSpPr>
          <p:spPr>
            <a:xfrm>
              <a:off x="916249" y="3429000"/>
              <a:ext cx="29064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</a:t>
              </a:r>
              <a:r>
                <a:rPr lang="en-US" sz="36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án</a:t>
              </a:r>
              <a:r>
                <a:rPr lang="en-US" sz="36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</a:t>
              </a:r>
              <a:endParaRPr lang="en-US" sz="3600" dirty="0">
                <a:solidFill>
                  <a:srgbClr val="7030A0"/>
                </a:solidFill>
              </a:endParaRPr>
            </a:p>
          </p:txBody>
        </p:sp>
        <p:sp>
          <p:nvSpPr>
            <p:cNvPr id="4" name="Flowchart: Preparation 3"/>
            <p:cNvSpPr/>
            <p:nvPr/>
          </p:nvSpPr>
          <p:spPr>
            <a:xfrm>
              <a:off x="373224" y="3265714"/>
              <a:ext cx="3664334" cy="1101013"/>
            </a:xfrm>
            <a:prstGeom prst="flowChartPreparation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77273" y="1380931"/>
            <a:ext cx="5952931" cy="4124130"/>
            <a:chOff x="4777273" y="1380931"/>
            <a:chExt cx="5952931" cy="4124130"/>
          </a:xfrm>
        </p:grpSpPr>
        <p:sp>
          <p:nvSpPr>
            <p:cNvPr id="6" name="TextBox 5"/>
            <p:cNvSpPr txBox="1"/>
            <p:nvPr/>
          </p:nvSpPr>
          <p:spPr>
            <a:xfrm>
              <a:off x="5131837" y="1656784"/>
              <a:ext cx="5262464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492760" algn="l"/>
                </a:tabLst>
              </a:pP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Chưa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thiệu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cuốn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cuốn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lựa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thấy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hứng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thú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4777273" y="1380931"/>
              <a:ext cx="5952931" cy="41241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" y="509491"/>
            <a:ext cx="10858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Freeform: Shape 7"/>
          <p:cNvSpPr/>
          <p:nvPr/>
        </p:nvSpPr>
        <p:spPr>
          <a:xfrm>
            <a:off x="5496804" y="2402767"/>
            <a:ext cx="766084" cy="91440"/>
          </a:xfrm>
          <a:custGeom>
            <a:avLst/>
            <a:gdLst>
              <a:gd name="connsiteX0" fmla="*/ 0 w 766084"/>
              <a:gd name="connsiteY0" fmla="*/ 45720 h 91440"/>
              <a:gd name="connsiteX1" fmla="*/ 766084 w 766084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6084" h="91440">
                <a:moveTo>
                  <a:pt x="0" y="45720"/>
                </a:moveTo>
                <a:lnTo>
                  <a:pt x="766084" y="45720"/>
                </a:lnTo>
              </a:path>
            </a:pathLst>
          </a:custGeom>
          <a:noFill/>
          <a:ln w="28575">
            <a:solidFill>
              <a:srgbClr val="FFC000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5825" tIns="41733" rIns="375825" bIns="41733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/>
          <p:cNvSpPr/>
          <p:nvPr/>
        </p:nvSpPr>
        <p:spPr>
          <a:xfrm>
            <a:off x="2034757" y="1409333"/>
            <a:ext cx="3463847" cy="2078308"/>
          </a:xfrm>
          <a:custGeom>
            <a:avLst/>
            <a:gdLst>
              <a:gd name="connsiteX0" fmla="*/ 0 w 3463847"/>
              <a:gd name="connsiteY0" fmla="*/ 0 h 2078308"/>
              <a:gd name="connsiteX1" fmla="*/ 3463847 w 3463847"/>
              <a:gd name="connsiteY1" fmla="*/ 0 h 2078308"/>
              <a:gd name="connsiteX2" fmla="*/ 3463847 w 3463847"/>
              <a:gd name="connsiteY2" fmla="*/ 2078308 h 2078308"/>
              <a:gd name="connsiteX3" fmla="*/ 0 w 3463847"/>
              <a:gd name="connsiteY3" fmla="*/ 2078308 h 2078308"/>
              <a:gd name="connsiteX4" fmla="*/ 0 w 3463847"/>
              <a:gd name="connsiteY4" fmla="*/ 0 h 207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3847" h="2078308">
                <a:moveTo>
                  <a:pt x="0" y="0"/>
                </a:moveTo>
                <a:lnTo>
                  <a:pt x="3463847" y="0"/>
                </a:lnTo>
                <a:lnTo>
                  <a:pt x="3463847" y="2078308"/>
                </a:lnTo>
                <a:lnTo>
                  <a:pt x="0" y="207830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3766680" y="3485842"/>
            <a:ext cx="4260532" cy="766084"/>
          </a:xfrm>
          <a:custGeom>
            <a:avLst/>
            <a:gdLst>
              <a:gd name="connsiteX0" fmla="*/ 4260532 w 4260532"/>
              <a:gd name="connsiteY0" fmla="*/ 0 h 766084"/>
              <a:gd name="connsiteX1" fmla="*/ 4260532 w 4260532"/>
              <a:gd name="connsiteY1" fmla="*/ 400142 h 766084"/>
              <a:gd name="connsiteX2" fmla="*/ 0 w 4260532"/>
              <a:gd name="connsiteY2" fmla="*/ 400142 h 766084"/>
              <a:gd name="connsiteX3" fmla="*/ 0 w 4260532"/>
              <a:gd name="connsiteY3" fmla="*/ 766084 h 76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0532" h="766084">
                <a:moveTo>
                  <a:pt x="4260532" y="0"/>
                </a:moveTo>
                <a:lnTo>
                  <a:pt x="4260532" y="400142"/>
                </a:lnTo>
                <a:lnTo>
                  <a:pt x="0" y="400142"/>
                </a:lnTo>
                <a:lnTo>
                  <a:pt x="0" y="766084"/>
                </a:lnTo>
              </a:path>
            </a:pathLst>
          </a:custGeom>
          <a:noFill/>
          <a:ln w="28575">
            <a:solidFill>
              <a:srgbClr val="FFC000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4607" tIns="379055" rIns="2034607" bIns="379055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/>
          <p:cNvSpPr/>
          <p:nvPr/>
        </p:nvSpPr>
        <p:spPr>
          <a:xfrm>
            <a:off x="6295289" y="1409333"/>
            <a:ext cx="3463847" cy="2078308"/>
          </a:xfrm>
          <a:custGeom>
            <a:avLst/>
            <a:gdLst>
              <a:gd name="connsiteX0" fmla="*/ 0 w 3463847"/>
              <a:gd name="connsiteY0" fmla="*/ 0 h 2078308"/>
              <a:gd name="connsiteX1" fmla="*/ 3463847 w 3463847"/>
              <a:gd name="connsiteY1" fmla="*/ 0 h 2078308"/>
              <a:gd name="connsiteX2" fmla="*/ 3463847 w 3463847"/>
              <a:gd name="connsiteY2" fmla="*/ 2078308 h 2078308"/>
              <a:gd name="connsiteX3" fmla="*/ 0 w 3463847"/>
              <a:gd name="connsiteY3" fmla="*/ 2078308 h 2078308"/>
              <a:gd name="connsiteX4" fmla="*/ 0 w 3463847"/>
              <a:gd name="connsiteY4" fmla="*/ 0 h 207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3847" h="2078308">
                <a:moveTo>
                  <a:pt x="0" y="0"/>
                </a:moveTo>
                <a:lnTo>
                  <a:pt x="3463847" y="0"/>
                </a:lnTo>
                <a:lnTo>
                  <a:pt x="3463847" y="2078308"/>
                </a:lnTo>
                <a:lnTo>
                  <a:pt x="0" y="207830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/>
          <p:cNvSpPr/>
          <p:nvPr/>
        </p:nvSpPr>
        <p:spPr>
          <a:xfrm>
            <a:off x="5496804" y="5277761"/>
            <a:ext cx="766084" cy="91440"/>
          </a:xfrm>
          <a:custGeom>
            <a:avLst/>
            <a:gdLst>
              <a:gd name="connsiteX0" fmla="*/ 0 w 766084"/>
              <a:gd name="connsiteY0" fmla="*/ 45720 h 91440"/>
              <a:gd name="connsiteX1" fmla="*/ 766084 w 766084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6084" h="91440">
                <a:moveTo>
                  <a:pt x="0" y="45720"/>
                </a:moveTo>
                <a:lnTo>
                  <a:pt x="766084" y="45720"/>
                </a:lnTo>
              </a:path>
            </a:pathLst>
          </a:custGeom>
          <a:noFill/>
          <a:ln w="28575">
            <a:solidFill>
              <a:srgbClr val="FFC000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5825" tIns="41732" rIns="375825" bIns="4173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/>
          <p:cNvSpPr/>
          <p:nvPr/>
        </p:nvSpPr>
        <p:spPr>
          <a:xfrm>
            <a:off x="1754155" y="4284326"/>
            <a:ext cx="3744449" cy="2078308"/>
          </a:xfrm>
          <a:custGeom>
            <a:avLst/>
            <a:gdLst>
              <a:gd name="connsiteX0" fmla="*/ 0 w 3463847"/>
              <a:gd name="connsiteY0" fmla="*/ 0 h 2078308"/>
              <a:gd name="connsiteX1" fmla="*/ 3463847 w 3463847"/>
              <a:gd name="connsiteY1" fmla="*/ 0 h 2078308"/>
              <a:gd name="connsiteX2" fmla="*/ 3463847 w 3463847"/>
              <a:gd name="connsiteY2" fmla="*/ 2078308 h 2078308"/>
              <a:gd name="connsiteX3" fmla="*/ 0 w 3463847"/>
              <a:gd name="connsiteY3" fmla="*/ 2078308 h 2078308"/>
              <a:gd name="connsiteX4" fmla="*/ 0 w 3463847"/>
              <a:gd name="connsiteY4" fmla="*/ 0 h 207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3847" h="2078308">
                <a:moveTo>
                  <a:pt x="0" y="0"/>
                </a:moveTo>
                <a:lnTo>
                  <a:pt x="3463847" y="0"/>
                </a:lnTo>
                <a:lnTo>
                  <a:pt x="3463847" y="2078308"/>
                </a:lnTo>
                <a:lnTo>
                  <a:pt x="0" y="207830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/>
          <p:cNvSpPr/>
          <p:nvPr/>
        </p:nvSpPr>
        <p:spPr>
          <a:xfrm>
            <a:off x="6295289" y="4284326"/>
            <a:ext cx="3463847" cy="2078308"/>
          </a:xfrm>
          <a:custGeom>
            <a:avLst/>
            <a:gdLst>
              <a:gd name="connsiteX0" fmla="*/ 0 w 3463847"/>
              <a:gd name="connsiteY0" fmla="*/ 0 h 2078308"/>
              <a:gd name="connsiteX1" fmla="*/ 3463847 w 3463847"/>
              <a:gd name="connsiteY1" fmla="*/ 0 h 2078308"/>
              <a:gd name="connsiteX2" fmla="*/ 3463847 w 3463847"/>
              <a:gd name="connsiteY2" fmla="*/ 2078308 h 2078308"/>
              <a:gd name="connsiteX3" fmla="*/ 0 w 3463847"/>
              <a:gd name="connsiteY3" fmla="*/ 2078308 h 2078308"/>
              <a:gd name="connsiteX4" fmla="*/ 0 w 3463847"/>
              <a:gd name="connsiteY4" fmla="*/ 0 h 207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3847" h="2078308">
                <a:moveTo>
                  <a:pt x="0" y="0"/>
                </a:moveTo>
                <a:lnTo>
                  <a:pt x="3463847" y="0"/>
                </a:lnTo>
                <a:lnTo>
                  <a:pt x="3463847" y="2078308"/>
                </a:lnTo>
                <a:lnTo>
                  <a:pt x="0" y="2078308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750" y="341086"/>
            <a:ext cx="1085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 KIỂM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NÓI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 THIỆU NGẮN VỀ MỘT CUỐN SÁCH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(CUỐN TRUYỆN LỊCH SỬ 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60400" y="1769729"/>
          <a:ext cx="10858500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7920234"/>
                <a:gridCol w="1315677"/>
                <a:gridCol w="1622589"/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Trình bày đầy đủ các phần mở đầu, nội dung chính và kết thúc.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Có những cảm nhận về cuốn sách và nội dung, nghệ thuật của cuốn sách.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Trình bày gọn, tường minh về cuốn sách.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Sử dụng từ ngữ, hình ảnh, giọng điệu phù hợp, có những thay đổi cần thiết.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Chủ động, tự tin, nhìn vào người nghe khi nói.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Bảo đảm thời gian quy định.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Lá Cờ Sáu Chữ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6870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400" y="443925"/>
            <a:ext cx="10858500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60400" y="1130300"/>
            <a:ext cx="964088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Yêu cầu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nói: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tin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Trình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bày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nét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tabLst>
                <a:tab pos="564515" algn="l"/>
              </a:tabLst>
            </a:pP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Nêu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400" y="443925"/>
            <a:ext cx="10858500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60400" y="1130300"/>
            <a:ext cx="9640888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Yêu cầu với người nghe: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60400" y="1632585"/>
            <a:ext cx="9794240" cy="2952115"/>
          </a:xfrm>
          <a:prstGeom prst="rect">
            <a:avLst/>
          </a:prstGeom>
        </p:spPr>
        <p:txBody>
          <a:bodyPr wrap="square">
            <a:noAutofit/>
          </a:bodyPr>
          <a:p>
            <a:pPr algn="just" defTabSz="266700">
              <a:lnSpc>
                <a:spcPct val="107000"/>
              </a:lnSpc>
            </a:pPr>
            <a:r>
              <a:rPr lang="vi-VN" sz="2800">
                <a:latin typeface="Times New Roman" panose="02020603050405020304"/>
                <a:ea typeface="Calibri" panose="020F0502020204030204"/>
              </a:rPr>
              <a:t>+</a:t>
            </a:r>
            <a:r>
              <a:rPr sz="2800">
                <a:latin typeface="Times New Roman" panose="02020603050405020304"/>
                <a:ea typeface="Calibri" panose="020F0502020204030204"/>
              </a:rPr>
              <a:t> Người nghe: tất cả HS theo dõi bài nói của các thành viên trình bày trong tiết học.</a:t>
            </a:r>
            <a:endParaRPr sz="28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lang="vi-VN" sz="2800">
                <a:latin typeface="Times New Roman" panose="02020603050405020304"/>
                <a:ea typeface="Calibri" panose="020F0502020204030204"/>
              </a:rPr>
              <a:t>+ </a:t>
            </a:r>
            <a:r>
              <a:rPr sz="2800">
                <a:latin typeface="Times New Roman" panose="02020603050405020304"/>
                <a:ea typeface="Calibri" panose="020F0502020204030204"/>
              </a:rPr>
              <a:t>Các công việc của người nghe:</a:t>
            </a:r>
            <a:endParaRPr sz="28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sz="2800">
                <a:latin typeface="Times New Roman" panose="02020603050405020304"/>
                <a:ea typeface="Calibri" panose="020F0502020204030204"/>
              </a:rPr>
              <a:t>- Đối chiếu với yêu cầu phần nói của bài để có nhận định về bài nói.</a:t>
            </a:r>
            <a:endParaRPr sz="28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sz="2800">
                <a:latin typeface="Times New Roman" panose="02020603050405020304"/>
                <a:ea typeface="Calibri" panose="020F0502020204030204"/>
              </a:rPr>
              <a:t>- Theo dõi để nắm bắt chính xác các sự kiện, nhân vật, câu chuyện được người nói trình bày.</a:t>
            </a:r>
            <a:endParaRPr sz="2800"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</a:pPr>
            <a:r>
              <a:rPr lang="vi-VN" sz="2800">
                <a:latin typeface="Times New Roman" panose="02020603050405020304"/>
                <a:ea typeface="Calibri" panose="020F0502020204030204"/>
              </a:rPr>
              <a:t>+ </a:t>
            </a:r>
            <a:r>
              <a:rPr sz="2800">
                <a:latin typeface="Times New Roman" panose="02020603050405020304"/>
                <a:ea typeface="Calibri" panose="020F0502020204030204"/>
              </a:rPr>
              <a:t>Ghi lại các ý để trao đổi khi người nói kết thúc phần trình bày.</a:t>
            </a:r>
            <a:endParaRPr sz="2800"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t="6258" r="21889" b="5919"/>
          <a:stretch>
            <a:fillRect/>
          </a:stretch>
        </p:blipFill>
        <p:spPr>
          <a:xfrm>
            <a:off x="9791536" y="16683"/>
            <a:ext cx="2388569" cy="65002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750" y="341086"/>
            <a:ext cx="1085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 KIỂM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NÓI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 THIỆU NGẮN VỀ MỘT CUỐN SÁCH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(CUỐN TRUYỆN LỊCH SỬ 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60400" y="1769729"/>
          <a:ext cx="10858500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7920234"/>
                <a:gridCol w="1315677"/>
                <a:gridCol w="1622589"/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Trình bày đầy đủ các phần mở đầu, nội dung chính và kết thúc.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Có những cảm nhận về cuốn sách và nội dung, nghệ thuật của cuốn sách.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Trình bày gọn, tường minh về cuốn sách.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Sử dụng từ ngữ, hình ảnh, giọng điệu phù hợp, có những thay đổi cần thiết.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Chủ động, tự tin, nhìn vào người nghe khi nói.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Bảo đảm thời gian quy định.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" y="95885"/>
            <a:ext cx="11725275" cy="66662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0788" y="894665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8800" b="1" i="0" u="none" strike="noStrike" kern="1200" spc="50" normalizeH="0" baseline="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9850" y="2908935"/>
            <a:ext cx="7118985" cy="26409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457200" algn="just"/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alt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quay lại video giới thiệu, nộp bài trên OLM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5731" y="3418114"/>
            <a:ext cx="5240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7425" y="1743075"/>
            <a:ext cx="10855960" cy="39471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988060" y="391160"/>
            <a:ext cx="10224770" cy="1474470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07000"/>
              </a:lnSpc>
            </a:pPr>
            <a:r>
              <a:rPr sz="2800" b="1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 Củng cố, mở rộng</a:t>
            </a:r>
            <a:endParaRPr sz="2800" b="1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07000"/>
              </a:lnSpc>
            </a:pPr>
            <a:r>
              <a:rPr sz="2800">
                <a:latin typeface="Times New Roman" panose="02020603050405020304"/>
                <a:ea typeface="Calibri" panose="020F0502020204030204"/>
              </a:rPr>
              <a:t>Kẻ bảng vào vở theo mẫu và điền thông tin ngắn gọn về các văn bản theo gợi dẫn:</a:t>
            </a:r>
            <a:endParaRPr sz="2800"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082040" y="5302885"/>
            <a:ext cx="5080000" cy="617855"/>
          </a:xfrm>
          <a:prstGeom prst="rect">
            <a:avLst/>
          </a:prstGeom>
        </p:spPr>
        <p:txBody>
          <a:bodyPr>
            <a:spAutoFit/>
          </a:bodyPr>
          <a:p>
            <a:pPr algn="just" defTabSz="266700">
              <a:lnSpc>
                <a:spcPct val="107000"/>
              </a:lnSpc>
            </a:pPr>
            <a:r>
              <a:rPr sz="3200">
                <a:latin typeface="Times New Roman" panose="02020603050405020304"/>
                <a:ea typeface="Calibri" panose="020F0502020204030204"/>
              </a:rPr>
              <a:t>-Thực hành đọc: Minh sư</a:t>
            </a:r>
            <a:endParaRPr sz="3200"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9009" r="1" b="13320"/>
          <a:stretch>
            <a:fillRect/>
          </a:stretch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4217098" y="1928812"/>
            <a:ext cx="375475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TRÒ CHƠI</a:t>
            </a:r>
            <a:endParaRPr lang="en-U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</a:endParaRPr>
          </a:p>
          <a:p>
            <a:pPr algn="ctr"/>
            <a:r>
              <a:rPr lang="en-US" sz="6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vi-VN" altLang="en-US" sz="6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 LÀ AI?</a:t>
            </a:r>
            <a:endParaRPr lang="vi-VN" altLang="en-US" sz="6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91540" y="352425"/>
            <a:ext cx="10933430" cy="566547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19238" t="6405" r="23032" b="8669"/>
          <a:stretch>
            <a:fillRect/>
          </a:stretch>
        </p:blipFill>
        <p:spPr>
          <a:xfrm>
            <a:off x="16026" y="0"/>
            <a:ext cx="1233446" cy="6370450"/>
          </a:xfrm>
          <a:prstGeom prst="rect">
            <a:avLst/>
          </a:prstGeom>
        </p:spPr>
      </p:pic>
      <p:pic>
        <p:nvPicPr>
          <p:cNvPr id="13" name="Picture 12" descr="haibatrun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285115"/>
            <a:ext cx="7893685" cy="573278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849370" y="244475"/>
            <a:ext cx="7156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rgbClr val="FF0000"/>
                </a:solidFill>
              </a:rPr>
              <a:t>HAI BÀ TRƯNG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19238" t="6405" r="23032" b="8669"/>
          <a:stretch>
            <a:fillRect/>
          </a:stretch>
        </p:blipFill>
        <p:spPr>
          <a:xfrm>
            <a:off x="16026" y="0"/>
            <a:ext cx="1233446" cy="6370450"/>
          </a:xfrm>
          <a:prstGeom prst="rect">
            <a:avLst/>
          </a:prstGeom>
        </p:spPr>
      </p:pic>
      <p:pic>
        <p:nvPicPr>
          <p:cNvPr id="9" name="Picture 8" descr="cau-do-ve-lich-su-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80" y="1115695"/>
            <a:ext cx="7620000" cy="428625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4381500" y="244475"/>
            <a:ext cx="7156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rgbClr val="FF0000"/>
                </a:solidFill>
              </a:rPr>
              <a:t>ĐINH BỘ LĨNH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19238" t="6405" r="23032" b="8669"/>
          <a:stretch>
            <a:fillRect/>
          </a:stretch>
        </p:blipFill>
        <p:spPr>
          <a:xfrm>
            <a:off x="16026" y="0"/>
            <a:ext cx="1233446" cy="6370450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68425" y="709295"/>
            <a:ext cx="8860790" cy="519684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849370" y="244475"/>
            <a:ext cx="7156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rgbClr val="FF0000"/>
                </a:solidFill>
              </a:rPr>
              <a:t>TRẦN QUỐC TOẢN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19238" t="6405" r="23032" b="8669"/>
          <a:stretch>
            <a:fillRect/>
          </a:stretch>
        </p:blipFill>
        <p:spPr>
          <a:xfrm>
            <a:off x="16026" y="0"/>
            <a:ext cx="1233446" cy="6370450"/>
          </a:xfrm>
          <a:prstGeom prst="rect">
            <a:avLst/>
          </a:prstGeom>
        </p:spPr>
      </p:pic>
      <p:pic>
        <p:nvPicPr>
          <p:cNvPr id="2" name="Picture 1" descr="uploaded-dataimages-201707-original-_images1958649_vo_thi_sa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737870"/>
            <a:ext cx="4899025" cy="517588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849370" y="244475"/>
            <a:ext cx="7156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rgbClr val="FF0000"/>
                </a:solidFill>
              </a:rPr>
              <a:t> VÕ THỊ SÁU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Freeform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"/>
          <a:srcRect l="19238" t="6405" r="23032" b="8669"/>
          <a:stretch>
            <a:fillRect/>
          </a:stretch>
        </p:blipFill>
        <p:spPr>
          <a:xfrm>
            <a:off x="16026" y="0"/>
            <a:ext cx="1233446" cy="6370450"/>
          </a:xfrm>
          <a:prstGeom prst="rect">
            <a:avLst/>
          </a:prstGeom>
        </p:spPr>
      </p:pic>
      <p:pic>
        <p:nvPicPr>
          <p:cNvPr id="2" name="Picture 1" descr="bac ho doc tuyen ng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40" y="323850"/>
            <a:ext cx="9559290" cy="571182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723005" y="121285"/>
            <a:ext cx="7156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2800" b="1">
                <a:solidFill>
                  <a:srgbClr val="FF0000"/>
                </a:solidFill>
              </a:rPr>
              <a:t>BÁC HỒ ĐỌC TUYÊN NGÔN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ok open on a table&#10;&#10;Description automatically generated with low confidence"/>
          <p:cNvPicPr>
            <a:picLocks noChangeAspect="1"/>
          </p:cNvPicPr>
          <p:nvPr/>
        </p:nvPicPr>
        <p:blipFill rotWithShape="1">
          <a:blip r:embed="rId1"/>
          <a:srcRect l="66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750" y="620918"/>
            <a:ext cx="1085850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028700" algn="l"/>
              </a:tabLst>
            </a:pPr>
            <a:r>
              <a:rPr lang="vi-VN" alt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15: NÓI VÀ NGHE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1028700" algn="l"/>
              </a:tabLst>
            </a:pP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BÀI GIỚI THIỆU NGẮN VỀ MỘT CUỐN SÁCH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1028700" algn="l"/>
              </a:tabLst>
            </a:pP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(CUỐN TRUYỆN LỊCH SỬ )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3134</Words>
  <Application>WPS Presentation</Application>
  <PresentationFormat>Widescreen</PresentationFormat>
  <Paragraphs>178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MS Mincho</vt:lpstr>
      <vt:lpstr>Yu Gothic UI</vt:lpstr>
      <vt:lpstr>Calibri</vt:lpstr>
      <vt:lpstr>Microsoft YaHei</vt:lpstr>
      <vt:lpstr>Arial Unicode MS</vt:lpstr>
      <vt:lpstr>Calibri Light</vt:lpstr>
      <vt:lpstr>Times New Roman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Thuỳ Dương Lê</cp:lastModifiedBy>
  <cp:revision>7</cp:revision>
  <dcterms:created xsi:type="dcterms:W3CDTF">2023-05-28T01:19:00Z</dcterms:created>
  <dcterms:modified xsi:type="dcterms:W3CDTF">2025-10-02T07:41:52Z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F3B612148EE847DCBE5FE1AB9C7D1073_12</vt:lpwstr>
  </property>
  <property fmtid="{D5CDD505-2E9C-101B-9397-08002B2CF9AE}" pid="3" name="KSOProductBuildVer">
    <vt:lpwstr>1033-12.2.0.22549</vt:lpwstr>
  </property>
</Properties>
</file>