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64" r:id="rId3"/>
    <p:sldMasterId id="2147483680" r:id="rId4"/>
    <p:sldMasterId id="2147483692" r:id="rId5"/>
  </p:sldMasterIdLst>
  <p:notesMasterIdLst>
    <p:notesMasterId r:id="rId36"/>
  </p:notesMasterIdLst>
  <p:sldIdLst>
    <p:sldId id="317" r:id="rId6"/>
    <p:sldId id="285" r:id="rId7"/>
    <p:sldId id="264" r:id="rId8"/>
    <p:sldId id="259" r:id="rId9"/>
    <p:sldId id="289" r:id="rId10"/>
    <p:sldId id="290" r:id="rId11"/>
    <p:sldId id="291" r:id="rId12"/>
    <p:sldId id="257" r:id="rId13"/>
    <p:sldId id="266" r:id="rId14"/>
    <p:sldId id="294" r:id="rId15"/>
    <p:sldId id="292" r:id="rId16"/>
    <p:sldId id="293" r:id="rId17"/>
    <p:sldId id="295" r:id="rId18"/>
    <p:sldId id="296" r:id="rId19"/>
    <p:sldId id="333" r:id="rId20"/>
    <p:sldId id="332" r:id="rId21"/>
    <p:sldId id="298" r:id="rId22"/>
    <p:sldId id="299" r:id="rId23"/>
    <p:sldId id="410" r:id="rId24"/>
    <p:sldId id="300" r:id="rId25"/>
    <p:sldId id="303" r:id="rId26"/>
    <p:sldId id="304" r:id="rId27"/>
    <p:sldId id="311" r:id="rId28"/>
    <p:sldId id="305" r:id="rId29"/>
    <p:sldId id="408" r:id="rId30"/>
    <p:sldId id="407" r:id="rId31"/>
    <p:sldId id="306" r:id="rId32"/>
    <p:sldId id="312" r:id="rId33"/>
    <p:sldId id="307" r:id="rId34"/>
    <p:sldId id="308"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522"/>
    <a:srgbClr val="FE5C2F"/>
    <a:srgbClr val="FF7300"/>
    <a:srgbClr val="FEAC95"/>
    <a:srgbClr val="E55174"/>
    <a:srgbClr val="608900"/>
    <a:srgbClr val="729400"/>
    <a:srgbClr val="AF2B5A"/>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9" autoAdjust="0"/>
    <p:restoredTop sz="96314" autoAdjust="0"/>
  </p:normalViewPr>
  <p:slideViewPr>
    <p:cSldViewPr snapToGrid="0">
      <p:cViewPr varScale="1">
        <p:scale>
          <a:sx n="85" d="100"/>
          <a:sy n="85" d="100"/>
        </p:scale>
        <p:origin x="90" y="54"/>
      </p:cViewPr>
      <p:guideLst>
        <p:guide pos="416"/>
        <p:guide pos="7256"/>
        <p:guide orient="horz" pos="648"/>
        <p:guide orient="horz" pos="712"/>
        <p:guide orient="horz" pos="3928"/>
        <p:guide orient="horz"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54B0D-DAE4-4F35-B177-1A4C2FB1EC3F}" type="datetimeFigureOut">
              <a:rPr lang="zh-CN" altLang="en-US" smtClean="0"/>
              <a:t>2025/10/3</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B5D281-D23C-4EEB-8748-C58E8FF0C2B9}" type="slidenum">
              <a:rPr lang="zh-CN" altLang="en-US" smtClean="0"/>
              <a:t>‹#›</a:t>
            </a:fld>
            <a:endParaRPr lang="zh-CN" altLang="en-US"/>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a:t>
            </a:fld>
            <a:endParaRPr lang="zh-CN" altLang="en-US"/>
          </a:p>
        </p:txBody>
      </p:sp>
    </p:spTree>
    <p:extLst>
      <p:ext uri="{BB962C8B-B14F-4D97-AF65-F5344CB8AC3E}">
        <p14:creationId xmlns:p14="http://schemas.microsoft.com/office/powerpoint/2010/main" val="34655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11</a:t>
            </a:fld>
            <a:endParaRPr lang="zh-CN" altLang="en-US"/>
          </a:p>
        </p:txBody>
      </p:sp>
    </p:spTree>
    <p:extLst>
      <p:ext uri="{BB962C8B-B14F-4D97-AF65-F5344CB8AC3E}">
        <p14:creationId xmlns:p14="http://schemas.microsoft.com/office/powerpoint/2010/main" val="122280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12</a:t>
            </a:fld>
            <a:endParaRPr lang="zh-CN" altLang="en-US"/>
          </a:p>
        </p:txBody>
      </p:sp>
    </p:spTree>
    <p:extLst>
      <p:ext uri="{BB962C8B-B14F-4D97-AF65-F5344CB8AC3E}">
        <p14:creationId xmlns:p14="http://schemas.microsoft.com/office/powerpoint/2010/main" val="199551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13</a:t>
            </a:fld>
            <a:endParaRPr lang="zh-CN" altLang="en-US"/>
          </a:p>
        </p:txBody>
      </p:sp>
    </p:spTree>
    <p:extLst>
      <p:ext uri="{BB962C8B-B14F-4D97-AF65-F5344CB8AC3E}">
        <p14:creationId xmlns:p14="http://schemas.microsoft.com/office/powerpoint/2010/main" val="26028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14</a:t>
            </a:fld>
            <a:endParaRPr lang="zh-CN" altLang="en-US"/>
          </a:p>
        </p:txBody>
      </p:sp>
    </p:spTree>
    <p:extLst>
      <p:ext uri="{BB962C8B-B14F-4D97-AF65-F5344CB8AC3E}">
        <p14:creationId xmlns:p14="http://schemas.microsoft.com/office/powerpoint/2010/main" val="448202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17</a:t>
            </a:fld>
            <a:endParaRPr lang="zh-CN" altLang="en-US"/>
          </a:p>
        </p:txBody>
      </p:sp>
    </p:spTree>
    <p:extLst>
      <p:ext uri="{BB962C8B-B14F-4D97-AF65-F5344CB8AC3E}">
        <p14:creationId xmlns:p14="http://schemas.microsoft.com/office/powerpoint/2010/main" val="400695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18</a:t>
            </a:fld>
            <a:endParaRPr lang="zh-CN" altLang="en-US"/>
          </a:p>
        </p:txBody>
      </p:sp>
    </p:spTree>
    <p:extLst>
      <p:ext uri="{BB962C8B-B14F-4D97-AF65-F5344CB8AC3E}">
        <p14:creationId xmlns:p14="http://schemas.microsoft.com/office/powerpoint/2010/main" val="2405573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BF133-1A54-174B-A056-F0F2D2A5D4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24D2F6-EE53-3916-55FC-4E3E77B93C1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DCD7C4-E2E8-0EA4-7D0C-637DBE027A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2B54FCE-30F6-7E2D-2061-26911DF57D43}"/>
              </a:ext>
            </a:extLst>
          </p:cNvPr>
          <p:cNvSpPr>
            <a:spLocks noGrp="1"/>
          </p:cNvSpPr>
          <p:nvPr>
            <p:ph type="sldNum" sz="quarter" idx="10"/>
          </p:nvPr>
        </p:nvSpPr>
        <p:spPr/>
        <p:txBody>
          <a:bodyPr/>
          <a:lstStyle/>
          <a:p>
            <a:fld id="{25B5D281-D23C-4EEB-8748-C58E8FF0C2B9}" type="slidenum">
              <a:rPr lang="zh-CN" altLang="en-US" smtClean="0"/>
              <a:t>19</a:t>
            </a:fld>
            <a:endParaRPr lang="zh-CN" altLang="en-US"/>
          </a:p>
        </p:txBody>
      </p:sp>
    </p:spTree>
    <p:extLst>
      <p:ext uri="{BB962C8B-B14F-4D97-AF65-F5344CB8AC3E}">
        <p14:creationId xmlns:p14="http://schemas.microsoft.com/office/powerpoint/2010/main" val="1740065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20</a:t>
            </a:fld>
            <a:endParaRPr lang="zh-CN" altLang="en-US"/>
          </a:p>
        </p:txBody>
      </p:sp>
    </p:spTree>
    <p:extLst>
      <p:ext uri="{BB962C8B-B14F-4D97-AF65-F5344CB8AC3E}">
        <p14:creationId xmlns:p14="http://schemas.microsoft.com/office/powerpoint/2010/main" val="640130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21</a:t>
            </a:fld>
            <a:endParaRPr lang="zh-CN" altLang="en-US"/>
          </a:p>
        </p:txBody>
      </p:sp>
    </p:spTree>
    <p:extLst>
      <p:ext uri="{BB962C8B-B14F-4D97-AF65-F5344CB8AC3E}">
        <p14:creationId xmlns:p14="http://schemas.microsoft.com/office/powerpoint/2010/main" val="3320518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22</a:t>
            </a:fld>
            <a:endParaRPr lang="zh-CN" altLang="en-US"/>
          </a:p>
        </p:txBody>
      </p:sp>
    </p:spTree>
    <p:extLst>
      <p:ext uri="{BB962C8B-B14F-4D97-AF65-F5344CB8AC3E}">
        <p14:creationId xmlns:p14="http://schemas.microsoft.com/office/powerpoint/2010/main" val="1415281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a:t>
            </a:fld>
            <a:endParaRPr lang="zh-CN" altLang="en-US"/>
          </a:p>
        </p:txBody>
      </p:sp>
    </p:spTree>
    <p:extLst>
      <p:ext uri="{BB962C8B-B14F-4D97-AF65-F5344CB8AC3E}">
        <p14:creationId xmlns:p14="http://schemas.microsoft.com/office/powerpoint/2010/main" val="862030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24</a:t>
            </a:fld>
            <a:endParaRPr lang="zh-CN" altLang="en-US"/>
          </a:p>
        </p:txBody>
      </p:sp>
    </p:spTree>
    <p:extLst>
      <p:ext uri="{BB962C8B-B14F-4D97-AF65-F5344CB8AC3E}">
        <p14:creationId xmlns:p14="http://schemas.microsoft.com/office/powerpoint/2010/main" val="330043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AD2CE-42E7-EA1C-1C9E-F1FE28F32D0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C0F7E55-BFAA-13B5-273B-65359E512E9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EBF0B6-2315-0A01-F669-0967C02F6867}"/>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0CB0448-A9D7-F8AE-55B8-EDA6945FFEF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30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27</a:t>
            </a:fld>
            <a:endParaRPr lang="zh-CN" altLang="en-US"/>
          </a:p>
        </p:txBody>
      </p:sp>
    </p:spTree>
    <p:extLst>
      <p:ext uri="{BB962C8B-B14F-4D97-AF65-F5344CB8AC3E}">
        <p14:creationId xmlns:p14="http://schemas.microsoft.com/office/powerpoint/2010/main" val="1546011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97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29</a:t>
            </a:fld>
            <a:endParaRPr lang="zh-CN" altLang="en-US"/>
          </a:p>
        </p:txBody>
      </p:sp>
    </p:spTree>
    <p:extLst>
      <p:ext uri="{BB962C8B-B14F-4D97-AF65-F5344CB8AC3E}">
        <p14:creationId xmlns:p14="http://schemas.microsoft.com/office/powerpoint/2010/main" val="782272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30</a:t>
            </a:fld>
            <a:endParaRPr lang="zh-CN" altLang="en-US"/>
          </a:p>
        </p:txBody>
      </p:sp>
    </p:spTree>
    <p:extLst>
      <p:ext uri="{BB962C8B-B14F-4D97-AF65-F5344CB8AC3E}">
        <p14:creationId xmlns:p14="http://schemas.microsoft.com/office/powerpoint/2010/main" val="2100763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3234973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248045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153193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4207038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126198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175683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50064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2025/10/3</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88785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2025/10/3</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1971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383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8677-2625-4815-A9FF-8DE0FA08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29D60-DA37-4D23-8A45-EB9A3C43B3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F618D-456A-47EB-A3A2-5035C08E04AA}"/>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5" name="Footer Placeholder 4">
            <a:extLst>
              <a:ext uri="{FF2B5EF4-FFF2-40B4-BE49-F238E27FC236}">
                <a16:creationId xmlns:a16="http://schemas.microsoft.com/office/drawing/2014/main" id="{6A2DD0F7-5D52-48AE-8A3D-241CCA88A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9B2E8-6975-482B-BCFC-815B13634E7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0202788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DAAF1-51FB-4AAF-B5FF-8EFCB2504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9D532-6BAF-4086-946F-BC52DA53F9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55EF4-4DDD-4D91-85E5-C894524886A5}"/>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5" name="Footer Placeholder 4">
            <a:extLst>
              <a:ext uri="{FF2B5EF4-FFF2-40B4-BE49-F238E27FC236}">
                <a16:creationId xmlns:a16="http://schemas.microsoft.com/office/drawing/2014/main" id="{20C7A354-9BB5-4783-9239-ABC77CB17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DF2C3-F236-46F4-9D06-DB8F76A78912}"/>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607474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8C7F-3BA3-46BB-ABB2-BDBAEF22A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25A89-BB16-440E-808F-DC69C2B2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5023DB-9AEC-4C01-9173-EEEE811F98ED}"/>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5" name="Footer Placeholder 4">
            <a:extLst>
              <a:ext uri="{FF2B5EF4-FFF2-40B4-BE49-F238E27FC236}">
                <a16:creationId xmlns:a16="http://schemas.microsoft.com/office/drawing/2014/main" id="{847BA699-88B9-4D2C-8F89-630160543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07061-956E-40AE-892B-78E4C4B11C80}"/>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44326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1173-0322-4960-B9A3-0B032DB38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35298-2036-4FF2-B11C-A9C92CAD76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F389EF-2EDC-4A2D-8F53-34E0942CB5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4CBACD-8ABD-49BB-AA18-3F638730EB64}"/>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6" name="Footer Placeholder 5">
            <a:extLst>
              <a:ext uri="{FF2B5EF4-FFF2-40B4-BE49-F238E27FC236}">
                <a16:creationId xmlns:a16="http://schemas.microsoft.com/office/drawing/2014/main" id="{324DFE40-40ED-47B5-871D-3F41546480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C500A-632C-44E1-BD38-1CB385D6159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1650336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A8CBD-32EE-4A3C-8751-7DF415025C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37B516-5177-494B-AE27-7CAA1CA4D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599411-EA9A-4C92-B178-F0DA6A905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DE3CFA-399F-49F4-82EC-D68C510ADC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01C7D6-8ED2-4784-B32C-BC6FED4419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9929F-E47A-4791-A18F-7021983DC8C6}"/>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8" name="Footer Placeholder 7">
            <a:extLst>
              <a:ext uri="{FF2B5EF4-FFF2-40B4-BE49-F238E27FC236}">
                <a16:creationId xmlns:a16="http://schemas.microsoft.com/office/drawing/2014/main" id="{6F41DBED-0F73-42D6-9FAB-B75751852A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841655-5C04-4053-9F57-75B7074C85F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27393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5164-1846-4A9C-B77F-085FEC8D28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11A08-1A07-4326-85ED-FE7B0C4445F6}"/>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4" name="Footer Placeholder 3">
            <a:extLst>
              <a:ext uri="{FF2B5EF4-FFF2-40B4-BE49-F238E27FC236}">
                <a16:creationId xmlns:a16="http://schemas.microsoft.com/office/drawing/2014/main" id="{73A7D03D-2160-42D2-84BF-2C043316E2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6CCDB-0ADB-45EE-B193-CCA83232BB4F}"/>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205009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FEC68-89CB-4EB0-8C3C-BDD08C80B643}"/>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3" name="Footer Placeholder 2">
            <a:extLst>
              <a:ext uri="{FF2B5EF4-FFF2-40B4-BE49-F238E27FC236}">
                <a16:creationId xmlns:a16="http://schemas.microsoft.com/office/drawing/2014/main" id="{1DC81DF0-0BAD-4003-8A7E-39775513B5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FC369-1874-4E45-AC8A-50861ACB66CD}"/>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273957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BE67A-3564-4FC6-B5DD-0414356AE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52AC90-BCAF-47C9-90D4-1C12B878F9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F1D0F5-E08E-4DE5-805C-811420D3A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48FAFE-19A9-405E-8173-25D6D88DEF14}"/>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6" name="Footer Placeholder 5">
            <a:extLst>
              <a:ext uri="{FF2B5EF4-FFF2-40B4-BE49-F238E27FC236}">
                <a16:creationId xmlns:a16="http://schemas.microsoft.com/office/drawing/2014/main" id="{47CDC521-B97D-4A7E-9FAC-D8E5F47711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14F5C-7B0B-4AC8-BAEF-1C603E1E97A9}"/>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277101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5065-DFD4-4D51-ACE4-BB5655DC6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D48FE1-2980-4CD8-AB2B-B4DD79C1E2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9F9BB2-ED86-4C30-9B63-C13AA7E30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2CBBCD-9ED0-4975-B21B-339B0FB5B006}"/>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6" name="Footer Placeholder 5">
            <a:extLst>
              <a:ext uri="{FF2B5EF4-FFF2-40B4-BE49-F238E27FC236}">
                <a16:creationId xmlns:a16="http://schemas.microsoft.com/office/drawing/2014/main" id="{7058E434-E56B-4149-8113-1419AEF6AC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D39B6-9A07-4C85-A049-8A76CD66C3B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013308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82B5-ED9C-47AF-A267-3C4A76B05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04A354-5262-4528-A70D-ED54B3019A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87835-53C6-4020-B1C6-CC2B5370F50B}"/>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5" name="Footer Placeholder 4">
            <a:extLst>
              <a:ext uri="{FF2B5EF4-FFF2-40B4-BE49-F238E27FC236}">
                <a16:creationId xmlns:a16="http://schemas.microsoft.com/office/drawing/2014/main" id="{073B9395-15B1-4B31-8052-EC1F754AB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2FEBE-EF04-4AAF-88CA-AC5412C55404}"/>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283402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B3F61F-A83F-475C-A0A6-2954BF006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5D378D-5443-481E-89B2-756616F52F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3DD2F-75D4-4F40-B13B-04F49CAB2105}"/>
              </a:ext>
            </a:extLst>
          </p:cNvPr>
          <p:cNvSpPr>
            <a:spLocks noGrp="1"/>
          </p:cNvSpPr>
          <p:nvPr>
            <p:ph type="dt" sz="half" idx="10"/>
          </p:nvPr>
        </p:nvSpPr>
        <p:spPr/>
        <p:txBody>
          <a:bodyPr/>
          <a:lstStyle/>
          <a:p>
            <a:fld id="{6BA29C42-402C-4507-861E-0880DA3EE89C}" type="datetimeFigureOut">
              <a:rPr lang="en-US" smtClean="0"/>
              <a:t>03/10/2025</a:t>
            </a:fld>
            <a:endParaRPr lang="en-US"/>
          </a:p>
        </p:txBody>
      </p:sp>
      <p:sp>
        <p:nvSpPr>
          <p:cNvPr id="5" name="Footer Placeholder 4">
            <a:extLst>
              <a:ext uri="{FF2B5EF4-FFF2-40B4-BE49-F238E27FC236}">
                <a16:creationId xmlns:a16="http://schemas.microsoft.com/office/drawing/2014/main" id="{029A3E91-5645-4B8F-BBDA-62B59089C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CB804-59BB-4643-9690-5394ACA4BF7A}"/>
              </a:ext>
            </a:extLst>
          </p:cNvPr>
          <p:cNvSpPr>
            <a:spLocks noGrp="1"/>
          </p:cNvSpPr>
          <p:nvPr>
            <p:ph type="sldNum" sz="quarter" idx="12"/>
          </p:nvPr>
        </p:nvSpPr>
        <p:spPr/>
        <p:txBody>
          <a:bodyPr/>
          <a:lstStyle/>
          <a:p>
            <a:fld id="{C29AE7D2-E3C8-4A77-9E10-07A8D0268D59}" type="slidenum">
              <a:rPr lang="en-US" smtClean="0"/>
              <a:t>‹#›</a:t>
            </a:fld>
            <a:endParaRPr lang="en-US"/>
          </a:p>
        </p:txBody>
      </p:sp>
    </p:spTree>
    <p:extLst>
      <p:ext uri="{BB962C8B-B14F-4D97-AF65-F5344CB8AC3E}">
        <p14:creationId xmlns:p14="http://schemas.microsoft.com/office/powerpoint/2010/main" val="3054952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484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3">
            <a:extLst>
              <a:ext uri="{FF2B5EF4-FFF2-40B4-BE49-F238E27FC236}">
                <a16:creationId xmlns:a16="http://schemas.microsoft.com/office/drawing/2014/main" id="{F8D01521-4A17-4A1E-A872-D13643B256E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1DC0D5D-9E57-4669-AE68-785CA2BD0185}"/>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B176348D-E3F9-473A-BE79-C11DB374BD0E}"/>
              </a:ext>
            </a:extLst>
          </p:cNvPr>
          <p:cNvSpPr>
            <a:spLocks noGrp="1"/>
          </p:cNvSpPr>
          <p:nvPr>
            <p:ph type="sldNum" sz="quarter" idx="12"/>
          </p:nvPr>
        </p:nvSpPr>
        <p:spPr/>
        <p:txBody>
          <a:bodyPr/>
          <a:lstStyle>
            <a:lvl1pPr>
              <a:defRPr/>
            </a:lvl1pPr>
          </a:lstStyle>
          <a:p>
            <a:pPr>
              <a:defRPr/>
            </a:pPr>
            <a:fld id="{B16AFAD5-C0E4-4377-A68C-5DACB40C7AAC}" type="slidenum">
              <a:rPr lang="en-US" altLang="en-US"/>
              <a:pPr>
                <a:defRPr/>
              </a:pPr>
              <a:t>‹#›</a:t>
            </a:fld>
            <a:endParaRPr lang="en-US" altLang="en-US"/>
          </a:p>
        </p:txBody>
      </p:sp>
    </p:spTree>
    <p:extLst>
      <p:ext uri="{BB962C8B-B14F-4D97-AF65-F5344CB8AC3E}">
        <p14:creationId xmlns:p14="http://schemas.microsoft.com/office/powerpoint/2010/main" val="705228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235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25963"/>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Tx/>
              <a:buSzTx/>
              <a:buFontTx/>
              <a:buChar char="•"/>
              <a:defRPr/>
            </a:pPr>
            <a:endParaRPr kumimoji="0" 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125574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A477BF0-CB8E-4D4B-AB32-50D802BF5B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8F87BE-DBDC-42B9-A65E-3752B61B56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575931-260E-4569-8C2E-31FFE747E49A}"/>
              </a:ext>
            </a:extLst>
          </p:cNvPr>
          <p:cNvSpPr>
            <a:spLocks noGrp="1" noChangeArrowheads="1"/>
          </p:cNvSpPr>
          <p:nvPr>
            <p:ph type="sldNum" sz="quarter" idx="12"/>
          </p:nvPr>
        </p:nvSpPr>
        <p:spPr>
          <a:ln/>
        </p:spPr>
        <p:txBody>
          <a:bodyPr/>
          <a:lstStyle>
            <a:lvl1pPr>
              <a:defRPr/>
            </a:lvl1pPr>
          </a:lstStyle>
          <a:p>
            <a:fld id="{D2D7899A-379D-4DA6-AE0E-27A337B09223}" type="slidenum">
              <a:rPr lang="en-US" altLang="en-US"/>
              <a:pPr/>
              <a:t>‹#›</a:t>
            </a:fld>
            <a:endParaRPr lang="en-US" altLang="en-US"/>
          </a:p>
        </p:txBody>
      </p:sp>
    </p:spTree>
    <p:extLst>
      <p:ext uri="{BB962C8B-B14F-4D97-AF65-F5344CB8AC3E}">
        <p14:creationId xmlns:p14="http://schemas.microsoft.com/office/powerpoint/2010/main" val="20195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AB036C-CE25-4C4C-BE52-3DB586919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8D62ED-965D-4B92-B796-8F692CDF38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9AF2C5-970B-43F3-9B80-40E5E5F61AA3}"/>
              </a:ext>
            </a:extLst>
          </p:cNvPr>
          <p:cNvSpPr>
            <a:spLocks noGrp="1" noChangeArrowheads="1"/>
          </p:cNvSpPr>
          <p:nvPr>
            <p:ph type="sldNum" sz="quarter" idx="12"/>
          </p:nvPr>
        </p:nvSpPr>
        <p:spPr>
          <a:ln/>
        </p:spPr>
        <p:txBody>
          <a:bodyPr/>
          <a:lstStyle>
            <a:lvl1pPr>
              <a:defRPr/>
            </a:lvl1pPr>
          </a:lstStyle>
          <a:p>
            <a:fld id="{66B0180F-B5B4-44BB-B1E2-93A07B9CB889}" type="slidenum">
              <a:rPr lang="en-US" altLang="en-US"/>
              <a:pPr/>
              <a:t>‹#›</a:t>
            </a:fld>
            <a:endParaRPr lang="en-US" altLang="en-US"/>
          </a:p>
        </p:txBody>
      </p:sp>
    </p:spTree>
    <p:extLst>
      <p:ext uri="{BB962C8B-B14F-4D97-AF65-F5344CB8AC3E}">
        <p14:creationId xmlns:p14="http://schemas.microsoft.com/office/powerpoint/2010/main" val="2442048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A46F8C4-03CC-4FB2-9D47-4EAA0444C2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92304B-8091-4D03-8230-EC4E00275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AED8F2-DDB2-45A1-90A8-B84677DD238F}"/>
              </a:ext>
            </a:extLst>
          </p:cNvPr>
          <p:cNvSpPr>
            <a:spLocks noGrp="1" noChangeArrowheads="1"/>
          </p:cNvSpPr>
          <p:nvPr>
            <p:ph type="sldNum" sz="quarter" idx="12"/>
          </p:nvPr>
        </p:nvSpPr>
        <p:spPr>
          <a:ln/>
        </p:spPr>
        <p:txBody>
          <a:bodyPr/>
          <a:lstStyle>
            <a:lvl1pPr>
              <a:defRPr/>
            </a:lvl1pPr>
          </a:lstStyle>
          <a:p>
            <a:fld id="{5059837D-1944-4A4A-A1CB-6F2F9EFDDDD4}" type="slidenum">
              <a:rPr lang="en-US" altLang="en-US"/>
              <a:pPr/>
              <a:t>‹#›</a:t>
            </a:fld>
            <a:endParaRPr lang="en-US" altLang="en-US"/>
          </a:p>
        </p:txBody>
      </p:sp>
    </p:spTree>
    <p:extLst>
      <p:ext uri="{BB962C8B-B14F-4D97-AF65-F5344CB8AC3E}">
        <p14:creationId xmlns:p14="http://schemas.microsoft.com/office/powerpoint/2010/main" val="1837690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DC67BA1-27A9-4B7B-8051-EE3873F8C7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446CB2-2AD5-427D-B5C1-47525EC3A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E2D9DB-2F5E-48CA-B2B0-1734E47B20A8}"/>
              </a:ext>
            </a:extLst>
          </p:cNvPr>
          <p:cNvSpPr>
            <a:spLocks noGrp="1" noChangeArrowheads="1"/>
          </p:cNvSpPr>
          <p:nvPr>
            <p:ph type="sldNum" sz="quarter" idx="12"/>
          </p:nvPr>
        </p:nvSpPr>
        <p:spPr>
          <a:ln/>
        </p:spPr>
        <p:txBody>
          <a:bodyPr/>
          <a:lstStyle>
            <a:lvl1pPr>
              <a:defRPr/>
            </a:lvl1pPr>
          </a:lstStyle>
          <a:p>
            <a:fld id="{330AF4B9-36CC-49B4-B52F-B8EAD4D8019C}" type="slidenum">
              <a:rPr lang="en-US" altLang="en-US"/>
              <a:pPr/>
              <a:t>‹#›</a:t>
            </a:fld>
            <a:endParaRPr lang="en-US" altLang="en-US"/>
          </a:p>
        </p:txBody>
      </p:sp>
    </p:spTree>
    <p:extLst>
      <p:ext uri="{BB962C8B-B14F-4D97-AF65-F5344CB8AC3E}">
        <p14:creationId xmlns:p14="http://schemas.microsoft.com/office/powerpoint/2010/main" val="5136541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405AD5-E1B7-4912-A680-F5AD286A4B8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7FA04C8-2B99-4281-8B03-5BD558E2AF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6AA305E-3E75-4ADA-83B5-0CC3A8936363}"/>
              </a:ext>
            </a:extLst>
          </p:cNvPr>
          <p:cNvSpPr>
            <a:spLocks noGrp="1" noChangeArrowheads="1"/>
          </p:cNvSpPr>
          <p:nvPr>
            <p:ph type="sldNum" sz="quarter" idx="12"/>
          </p:nvPr>
        </p:nvSpPr>
        <p:spPr>
          <a:ln/>
        </p:spPr>
        <p:txBody>
          <a:bodyPr/>
          <a:lstStyle>
            <a:lvl1pPr>
              <a:defRPr/>
            </a:lvl1pPr>
          </a:lstStyle>
          <a:p>
            <a:fld id="{7E742C8A-5C5B-4049-A0ED-2E21EA712B42}" type="slidenum">
              <a:rPr lang="en-US" altLang="en-US"/>
              <a:pPr/>
              <a:t>‹#›</a:t>
            </a:fld>
            <a:endParaRPr lang="en-US" altLang="en-US"/>
          </a:p>
        </p:txBody>
      </p:sp>
    </p:spTree>
    <p:extLst>
      <p:ext uri="{BB962C8B-B14F-4D97-AF65-F5344CB8AC3E}">
        <p14:creationId xmlns:p14="http://schemas.microsoft.com/office/powerpoint/2010/main" val="2154026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B159B1B-8B60-411F-8ACD-9C2918B6A7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D6C721B-8B22-46FA-A985-D5C1D84848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72D2AA7-73AA-453E-AFE0-CA5253FC2F56}"/>
              </a:ext>
            </a:extLst>
          </p:cNvPr>
          <p:cNvSpPr>
            <a:spLocks noGrp="1" noChangeArrowheads="1"/>
          </p:cNvSpPr>
          <p:nvPr>
            <p:ph type="sldNum" sz="quarter" idx="12"/>
          </p:nvPr>
        </p:nvSpPr>
        <p:spPr>
          <a:ln/>
        </p:spPr>
        <p:txBody>
          <a:bodyPr/>
          <a:lstStyle>
            <a:lvl1pPr>
              <a:defRPr/>
            </a:lvl1pPr>
          </a:lstStyle>
          <a:p>
            <a:fld id="{03999920-5E12-4A42-93CB-9E696F3F7980}" type="slidenum">
              <a:rPr lang="en-US" altLang="en-US"/>
              <a:pPr/>
              <a:t>‹#›</a:t>
            </a:fld>
            <a:endParaRPr lang="en-US" altLang="en-US"/>
          </a:p>
        </p:txBody>
      </p:sp>
    </p:spTree>
    <p:extLst>
      <p:ext uri="{BB962C8B-B14F-4D97-AF65-F5344CB8AC3E}">
        <p14:creationId xmlns:p14="http://schemas.microsoft.com/office/powerpoint/2010/main" val="333576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256AD7-4BCB-4C26-AAB4-8473796D32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C43B472-36F1-4439-B165-7B4C83E7DA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E14938F-633D-474F-B679-A2C25EA0ED77}"/>
              </a:ext>
            </a:extLst>
          </p:cNvPr>
          <p:cNvSpPr>
            <a:spLocks noGrp="1" noChangeArrowheads="1"/>
          </p:cNvSpPr>
          <p:nvPr>
            <p:ph type="sldNum" sz="quarter" idx="12"/>
          </p:nvPr>
        </p:nvSpPr>
        <p:spPr>
          <a:ln/>
        </p:spPr>
        <p:txBody>
          <a:bodyPr/>
          <a:lstStyle>
            <a:lvl1pPr>
              <a:defRPr/>
            </a:lvl1pPr>
          </a:lstStyle>
          <a:p>
            <a:fld id="{C8D5F080-4F72-4778-97EF-1C87BFEA48C3}" type="slidenum">
              <a:rPr lang="en-US" altLang="en-US"/>
              <a:pPr/>
              <a:t>‹#›</a:t>
            </a:fld>
            <a:endParaRPr lang="en-US" altLang="en-US"/>
          </a:p>
        </p:txBody>
      </p:sp>
    </p:spTree>
    <p:extLst>
      <p:ext uri="{BB962C8B-B14F-4D97-AF65-F5344CB8AC3E}">
        <p14:creationId xmlns:p14="http://schemas.microsoft.com/office/powerpoint/2010/main" val="34252556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7EBFDBB-F689-4317-8F86-11B6BC1A4B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65BD58-FC0D-4156-97BC-7C6704872D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C88F05-964E-4CEC-A465-379E7F4443E6}"/>
              </a:ext>
            </a:extLst>
          </p:cNvPr>
          <p:cNvSpPr>
            <a:spLocks noGrp="1" noChangeArrowheads="1"/>
          </p:cNvSpPr>
          <p:nvPr>
            <p:ph type="sldNum" sz="quarter" idx="12"/>
          </p:nvPr>
        </p:nvSpPr>
        <p:spPr>
          <a:ln/>
        </p:spPr>
        <p:txBody>
          <a:bodyPr/>
          <a:lstStyle>
            <a:lvl1pPr>
              <a:defRPr/>
            </a:lvl1pPr>
          </a:lstStyle>
          <a:p>
            <a:fld id="{8EC017CC-A1D8-47E2-ACA3-CF0C566FA71C}" type="slidenum">
              <a:rPr lang="en-US" altLang="en-US"/>
              <a:pPr/>
              <a:t>‹#›</a:t>
            </a:fld>
            <a:endParaRPr lang="en-US" altLang="en-US"/>
          </a:p>
        </p:txBody>
      </p:sp>
    </p:spTree>
    <p:extLst>
      <p:ext uri="{BB962C8B-B14F-4D97-AF65-F5344CB8AC3E}">
        <p14:creationId xmlns:p14="http://schemas.microsoft.com/office/powerpoint/2010/main" val="2670120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8CACE3-8322-4429-8980-4DF45061D3D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4B89D4-AC42-46D9-A141-7EE9E8ADE2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F3D632-62BD-40C6-AE08-A8A037DAE464}"/>
              </a:ext>
            </a:extLst>
          </p:cNvPr>
          <p:cNvSpPr>
            <a:spLocks noGrp="1" noChangeArrowheads="1"/>
          </p:cNvSpPr>
          <p:nvPr>
            <p:ph type="sldNum" sz="quarter" idx="12"/>
          </p:nvPr>
        </p:nvSpPr>
        <p:spPr>
          <a:ln/>
        </p:spPr>
        <p:txBody>
          <a:bodyPr/>
          <a:lstStyle>
            <a:lvl1pPr>
              <a:defRPr/>
            </a:lvl1pPr>
          </a:lstStyle>
          <a:p>
            <a:fld id="{B95D42A7-0116-4BBD-B038-DA58927114A1}" type="slidenum">
              <a:rPr lang="en-US" altLang="en-US"/>
              <a:pPr/>
              <a:t>‹#›</a:t>
            </a:fld>
            <a:endParaRPr lang="en-US" altLang="en-US"/>
          </a:p>
        </p:txBody>
      </p:sp>
    </p:spTree>
    <p:extLst>
      <p:ext uri="{BB962C8B-B14F-4D97-AF65-F5344CB8AC3E}">
        <p14:creationId xmlns:p14="http://schemas.microsoft.com/office/powerpoint/2010/main" val="1609613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42B626-4EB7-486F-AF51-34EE379CE2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BFD876-3717-4BE1-8520-74F75A64E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062253-61CD-443C-B3B4-1A103D6F478B}"/>
              </a:ext>
            </a:extLst>
          </p:cNvPr>
          <p:cNvSpPr>
            <a:spLocks noGrp="1" noChangeArrowheads="1"/>
          </p:cNvSpPr>
          <p:nvPr>
            <p:ph type="sldNum" sz="quarter" idx="12"/>
          </p:nvPr>
        </p:nvSpPr>
        <p:spPr>
          <a:ln/>
        </p:spPr>
        <p:txBody>
          <a:bodyPr/>
          <a:lstStyle>
            <a:lvl1pPr>
              <a:defRPr/>
            </a:lvl1pPr>
          </a:lstStyle>
          <a:p>
            <a:fld id="{D993462B-9810-4011-8F85-434C949C6B05}" type="slidenum">
              <a:rPr lang="en-US" altLang="en-US"/>
              <a:pPr/>
              <a:t>‹#›</a:t>
            </a:fld>
            <a:endParaRPr lang="en-US" altLang="en-US"/>
          </a:p>
        </p:txBody>
      </p:sp>
    </p:spTree>
    <p:extLst>
      <p:ext uri="{BB962C8B-B14F-4D97-AF65-F5344CB8AC3E}">
        <p14:creationId xmlns:p14="http://schemas.microsoft.com/office/powerpoint/2010/main" val="1347024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AD9F88-3008-4A8F-9865-D71D5F2803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7662E3-635D-448F-A38C-853C42E2DD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9F932-BEF2-43C4-8421-63A1F3E00DD7}"/>
              </a:ext>
            </a:extLst>
          </p:cNvPr>
          <p:cNvSpPr>
            <a:spLocks noGrp="1" noChangeArrowheads="1"/>
          </p:cNvSpPr>
          <p:nvPr>
            <p:ph type="sldNum" sz="quarter" idx="12"/>
          </p:nvPr>
        </p:nvSpPr>
        <p:spPr>
          <a:ln/>
        </p:spPr>
        <p:txBody>
          <a:bodyPr/>
          <a:lstStyle>
            <a:lvl1pPr>
              <a:defRPr/>
            </a:lvl1pPr>
          </a:lstStyle>
          <a:p>
            <a:fld id="{B682D0FB-AAD3-4475-8DC2-25471A602A69}" type="slidenum">
              <a:rPr lang="en-US" altLang="en-US"/>
              <a:pPr/>
              <a:t>‹#›</a:t>
            </a:fld>
            <a:endParaRPr lang="en-US" altLang="en-US"/>
          </a:p>
        </p:txBody>
      </p:sp>
    </p:spTree>
    <p:extLst>
      <p:ext uri="{BB962C8B-B14F-4D97-AF65-F5344CB8AC3E}">
        <p14:creationId xmlns:p14="http://schemas.microsoft.com/office/powerpoint/2010/main" val="1536075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818D342-83AE-48E0-BF09-AEC963F54F96}"/>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78AFC9E2-07AB-406B-8490-C809ABC96416}"/>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C97CD6E3-6BD9-4FAD-A7C3-3A6177845602}"/>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1A31DB18-D43E-41F3-9E05-B732AFE29FFF}" type="slidenum">
              <a:rPr lang="en-US" altLang="en-US"/>
              <a:pPr/>
              <a:t>‹#›</a:t>
            </a:fld>
            <a:endParaRPr lang="en-US" altLang="en-US"/>
          </a:p>
        </p:txBody>
      </p:sp>
    </p:spTree>
    <p:extLst>
      <p:ext uri="{BB962C8B-B14F-4D97-AF65-F5344CB8AC3E}">
        <p14:creationId xmlns:p14="http://schemas.microsoft.com/office/powerpoint/2010/main" val="567173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843DC5-DED2-4730-9A79-A03B7CAE3640}"/>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37A82493-2B39-4B12-A787-6D25895924BB}"/>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20E2BF72-43B5-4831-BC10-164FF196A41B}"/>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B444C372-559A-4BAF-A906-6113DB80599F}" type="slidenum">
              <a:rPr lang="en-US" altLang="en-US"/>
              <a:pPr/>
              <a:t>‹#›</a:t>
            </a:fld>
            <a:endParaRPr lang="en-US" altLang="en-US"/>
          </a:p>
        </p:txBody>
      </p:sp>
    </p:spTree>
    <p:extLst>
      <p:ext uri="{BB962C8B-B14F-4D97-AF65-F5344CB8AC3E}">
        <p14:creationId xmlns:p14="http://schemas.microsoft.com/office/powerpoint/2010/main" val="564928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E552FAD-26D5-4F33-A343-AD0DE9DD8369}"/>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B5EDD366-4EB6-4A27-B61D-773C1CEA6C50}"/>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F47FAED1-8BCE-404C-9E80-40CF292E91B2}"/>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199D0A18-1773-4B89-AC7F-4409752884A8}" type="slidenum">
              <a:rPr lang="en-US" altLang="en-US"/>
              <a:pPr/>
              <a:t>‹#›</a:t>
            </a:fld>
            <a:endParaRPr lang="en-US" altLang="en-US"/>
          </a:p>
        </p:txBody>
      </p:sp>
    </p:spTree>
    <p:extLst>
      <p:ext uri="{BB962C8B-B14F-4D97-AF65-F5344CB8AC3E}">
        <p14:creationId xmlns:p14="http://schemas.microsoft.com/office/powerpoint/2010/main" val="3066687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0F17EA-D66C-419E-A56D-52BC3748E384}"/>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E707DCC6-A56F-459C-B693-9814CF9FDE4B}"/>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58246BB9-B414-47D4-8EBF-84DA4DB14387}"/>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407918C9-BDA5-48DC-9467-01DCB7A462CC}" type="slidenum">
              <a:rPr lang="en-US" altLang="en-US"/>
              <a:pPr/>
              <a:t>‹#›</a:t>
            </a:fld>
            <a:endParaRPr lang="en-US" altLang="en-US"/>
          </a:p>
        </p:txBody>
      </p:sp>
    </p:spTree>
    <p:extLst>
      <p:ext uri="{BB962C8B-B14F-4D97-AF65-F5344CB8AC3E}">
        <p14:creationId xmlns:p14="http://schemas.microsoft.com/office/powerpoint/2010/main" val="2407559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D61983-9FE4-4051-AE2E-52767AC99257}"/>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5">
            <a:extLst>
              <a:ext uri="{FF2B5EF4-FFF2-40B4-BE49-F238E27FC236}">
                <a16:creationId xmlns:a16="http://schemas.microsoft.com/office/drawing/2014/main" id="{34DFB7DA-A308-42A3-94A9-C401DC43CCF8}"/>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6">
            <a:extLst>
              <a:ext uri="{FF2B5EF4-FFF2-40B4-BE49-F238E27FC236}">
                <a16:creationId xmlns:a16="http://schemas.microsoft.com/office/drawing/2014/main" id="{FAF51DC4-29E8-4F88-B8D6-3F54563A804F}"/>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8397B7F6-F974-4CDC-896D-8BB91822F5DF}" type="slidenum">
              <a:rPr lang="en-US" altLang="en-US"/>
              <a:pPr/>
              <a:t>‹#›</a:t>
            </a:fld>
            <a:endParaRPr lang="en-US" altLang="en-US"/>
          </a:p>
        </p:txBody>
      </p:sp>
    </p:spTree>
    <p:extLst>
      <p:ext uri="{BB962C8B-B14F-4D97-AF65-F5344CB8AC3E}">
        <p14:creationId xmlns:p14="http://schemas.microsoft.com/office/powerpoint/2010/main" val="26738735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B37014-AA69-4618-AFFD-99CF178C6251}"/>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5">
            <a:extLst>
              <a:ext uri="{FF2B5EF4-FFF2-40B4-BE49-F238E27FC236}">
                <a16:creationId xmlns:a16="http://schemas.microsoft.com/office/drawing/2014/main" id="{3B3320F1-169D-4109-A97E-68A2B4AB6B83}"/>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6">
            <a:extLst>
              <a:ext uri="{FF2B5EF4-FFF2-40B4-BE49-F238E27FC236}">
                <a16:creationId xmlns:a16="http://schemas.microsoft.com/office/drawing/2014/main" id="{DCCFEDB4-8EC1-416E-AD4A-0B6A6570103B}"/>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090A23A6-2143-4F99-9FB5-409D9424E2DA}" type="slidenum">
              <a:rPr lang="en-US" altLang="en-US"/>
              <a:pPr/>
              <a:t>‹#›</a:t>
            </a:fld>
            <a:endParaRPr lang="en-US" altLang="en-US"/>
          </a:p>
        </p:txBody>
      </p:sp>
    </p:spTree>
    <p:extLst>
      <p:ext uri="{BB962C8B-B14F-4D97-AF65-F5344CB8AC3E}">
        <p14:creationId xmlns:p14="http://schemas.microsoft.com/office/powerpoint/2010/main" val="114128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DD55AC-FF25-4770-A880-C08FF7EC0AF8}"/>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5">
            <a:extLst>
              <a:ext uri="{FF2B5EF4-FFF2-40B4-BE49-F238E27FC236}">
                <a16:creationId xmlns:a16="http://schemas.microsoft.com/office/drawing/2014/main" id="{A1AE5764-CADF-4D14-B4D2-8CC887E99437}"/>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6">
            <a:extLst>
              <a:ext uri="{FF2B5EF4-FFF2-40B4-BE49-F238E27FC236}">
                <a16:creationId xmlns:a16="http://schemas.microsoft.com/office/drawing/2014/main" id="{17373E0A-6832-4E10-B9A1-8ACF9518667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A8505021-BB27-4E21-8FA0-8103D2947348}" type="slidenum">
              <a:rPr lang="en-US" altLang="en-US"/>
              <a:pPr/>
              <a:t>‹#›</a:t>
            </a:fld>
            <a:endParaRPr lang="en-US" altLang="en-US"/>
          </a:p>
        </p:txBody>
      </p:sp>
    </p:spTree>
    <p:extLst>
      <p:ext uri="{BB962C8B-B14F-4D97-AF65-F5344CB8AC3E}">
        <p14:creationId xmlns:p14="http://schemas.microsoft.com/office/powerpoint/2010/main" val="30144472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FDC9E48-D41A-432C-81DA-BCE8790FA139}"/>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C9009F2C-6A6E-4CD9-81B1-0C2A72C06913}"/>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F6B03F56-090F-4F34-AD39-BF89C7919B8A}"/>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48556F6A-8BAE-400C-8641-020DA3D5B913}" type="slidenum">
              <a:rPr lang="en-US" altLang="en-US"/>
              <a:pPr/>
              <a:t>‹#›</a:t>
            </a:fld>
            <a:endParaRPr lang="en-US" altLang="en-US"/>
          </a:p>
        </p:txBody>
      </p:sp>
    </p:spTree>
    <p:extLst>
      <p:ext uri="{BB962C8B-B14F-4D97-AF65-F5344CB8AC3E}">
        <p14:creationId xmlns:p14="http://schemas.microsoft.com/office/powerpoint/2010/main" val="398476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7D705C-1207-4B00-AC28-D93D41903F50}"/>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Footer Placeholder 5">
            <a:extLst>
              <a:ext uri="{FF2B5EF4-FFF2-40B4-BE49-F238E27FC236}">
                <a16:creationId xmlns:a16="http://schemas.microsoft.com/office/drawing/2014/main" id="{5C4BE052-028E-47D8-BD5D-3159F676E63B}"/>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715B689B-0BBC-49BD-B8D6-6C47BDDA4CC9}"/>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7E671F42-7C1B-4C3E-866D-601161C8DA58}" type="slidenum">
              <a:rPr lang="en-US" altLang="en-US"/>
              <a:pPr/>
              <a:t>‹#›</a:t>
            </a:fld>
            <a:endParaRPr lang="en-US" altLang="en-US"/>
          </a:p>
        </p:txBody>
      </p:sp>
    </p:spTree>
    <p:extLst>
      <p:ext uri="{BB962C8B-B14F-4D97-AF65-F5344CB8AC3E}">
        <p14:creationId xmlns:p14="http://schemas.microsoft.com/office/powerpoint/2010/main" val="139017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CEB321A-15AF-44AC-8389-DF08CA25F66C}" type="slidenum">
              <a:rPr lang="zh-CN" altLang="en-US" smtClean="0"/>
              <a:t>‹#›</a:t>
            </a:fld>
            <a:endParaRPr lang="zh-CN" altLang="en-US"/>
          </a:p>
        </p:txBody>
      </p:sp>
      <p:sp>
        <p:nvSpPr>
          <p:cNvPr id="11" name="TextBox 10"/>
          <p:cNvSpPr txBox="1"/>
          <p:nvPr userDrawn="1"/>
        </p:nvSpPr>
        <p:spPr>
          <a:xfrm>
            <a:off x="2254945" y="6775635"/>
            <a:ext cx="1224136"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http://www.ypppt.com/xiazai/</a:t>
            </a:r>
          </a:p>
        </p:txBody>
      </p:sp>
    </p:spTree>
    <p:extLst>
      <p:ext uri="{BB962C8B-B14F-4D97-AF65-F5344CB8AC3E}">
        <p14:creationId xmlns:p14="http://schemas.microsoft.com/office/powerpoint/2010/main" val="87007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66C51FE-6C59-4EAD-A66D-45EFBD77855C}"/>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0CB1E154-E4C4-4407-9EA3-8664598149F2}"/>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14D6B2A2-53E6-465A-A594-F7838554FC2C}"/>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5C93F055-5F31-4748-81E1-D73DDCC0F82C}" type="slidenum">
              <a:rPr lang="en-US" altLang="en-US"/>
              <a:pPr/>
              <a:t>‹#›</a:t>
            </a:fld>
            <a:endParaRPr lang="en-US" altLang="en-US"/>
          </a:p>
        </p:txBody>
      </p:sp>
    </p:spTree>
    <p:extLst>
      <p:ext uri="{BB962C8B-B14F-4D97-AF65-F5344CB8AC3E}">
        <p14:creationId xmlns:p14="http://schemas.microsoft.com/office/powerpoint/2010/main" val="1301097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B404BC-909F-4C39-8300-92A0756339FE}"/>
              </a:ext>
            </a:extLst>
          </p:cNvPr>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5">
            <a:extLst>
              <a:ext uri="{FF2B5EF4-FFF2-40B4-BE49-F238E27FC236}">
                <a16:creationId xmlns:a16="http://schemas.microsoft.com/office/drawing/2014/main" id="{B9CD265C-C6E2-4472-8567-B187412FF574}"/>
              </a:ext>
            </a:extLst>
          </p:cNvPr>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6">
            <a:extLst>
              <a:ext uri="{FF2B5EF4-FFF2-40B4-BE49-F238E27FC236}">
                <a16:creationId xmlns:a16="http://schemas.microsoft.com/office/drawing/2014/main" id="{CC1CDDB2-82DA-4010-A3A2-7854ACD3ACA7}"/>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D8B1842B-B025-4A78-A9AB-F52C3CA15B57}" type="slidenum">
              <a:rPr lang="en-US" altLang="en-US"/>
              <a:pPr/>
              <a:t>‹#›</a:t>
            </a:fld>
            <a:endParaRPr lang="en-US" altLang="en-US"/>
          </a:p>
        </p:txBody>
      </p:sp>
    </p:spTree>
    <p:extLst>
      <p:ext uri="{BB962C8B-B14F-4D97-AF65-F5344CB8AC3E}">
        <p14:creationId xmlns:p14="http://schemas.microsoft.com/office/powerpoint/2010/main" val="669281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85725F-5231-45AE-BC1A-D698F22F5593}" type="datetimeFigureOut">
              <a:rPr lang="zh-CN" altLang="en-US" smtClean="0"/>
              <a:t>2025/10/3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85725F-5231-45AE-BC1A-D698F22F5593}" type="datetimeFigureOut">
              <a:rPr lang="zh-CN" altLang="en-US" smtClean="0"/>
              <a:t>2025/10/3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0840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7D4F15-FF9F-4254-BA24-4FB0C5FD2F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99DDD8-80F6-428D-9DF9-4E8DB82370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C29C4-D38D-4EC6-A1AE-8756990A38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A29C42-402C-4507-861E-0880DA3EE89C}" type="datetimeFigureOut">
              <a:rPr lang="en-US" smtClean="0"/>
              <a:t>03/10/2025</a:t>
            </a:fld>
            <a:endParaRPr lang="en-US"/>
          </a:p>
        </p:txBody>
      </p:sp>
      <p:sp>
        <p:nvSpPr>
          <p:cNvPr id="5" name="Footer Placeholder 4">
            <a:extLst>
              <a:ext uri="{FF2B5EF4-FFF2-40B4-BE49-F238E27FC236}">
                <a16:creationId xmlns:a16="http://schemas.microsoft.com/office/drawing/2014/main" id="{B9D267AE-0D73-4273-911C-A9683CFDF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869B35-F98A-467A-B934-EB7D3822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E7D2-E3C8-4A77-9E10-07A8D0268D59}" type="slidenum">
              <a:rPr lang="en-US" smtClean="0"/>
              <a:t>‹#›</a:t>
            </a:fld>
            <a:endParaRPr lang="en-US"/>
          </a:p>
        </p:txBody>
      </p:sp>
    </p:spTree>
    <p:extLst>
      <p:ext uri="{BB962C8B-B14F-4D97-AF65-F5344CB8AC3E}">
        <p14:creationId xmlns:p14="http://schemas.microsoft.com/office/powerpoint/2010/main" val="76875602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7C63AB-754F-4B4A-BBBC-58407D706833}"/>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E445191-8674-43E9-B5A4-D8B3482E478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41B4BC5-93E1-4109-8295-EBC35377EAB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4FA43B63-246D-47F2-AF7E-9B155AF77C5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A192C7FC-2DDB-4D15-8D13-C9B64E8B666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3AC2A625-BBC5-43BB-A6EC-4A4BB4334BB5}" type="slidenum">
              <a:rPr lang="en-US" altLang="en-US"/>
              <a:pPr/>
              <a:t>‹#›</a:t>
            </a:fld>
            <a:endParaRPr lang="en-US" altLang="en-US"/>
          </a:p>
        </p:txBody>
      </p:sp>
    </p:spTree>
    <p:extLst>
      <p:ext uri="{BB962C8B-B14F-4D97-AF65-F5344CB8AC3E}">
        <p14:creationId xmlns:p14="http://schemas.microsoft.com/office/powerpoint/2010/main" val="118723414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B488E56-E605-4E7E-9B39-BAE4718C105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E789C294-2EFB-4D2B-9F37-121D7D911B2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E558AD2-6B9A-47AB-9466-11674E848B6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44886BDF-3196-450A-96D1-C54FCBB0197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C2B166B4-A777-4569-A5A9-451EE88530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7854B3AD-6493-48A1-877B-19A4700A9C8C}" type="slidenum">
              <a:rPr lang="en-US" altLang="en-US"/>
              <a:pPr/>
              <a:t>‹#›</a:t>
            </a:fld>
            <a:endParaRPr lang="en-US" altLang="en-US"/>
          </a:p>
        </p:txBody>
      </p:sp>
    </p:spTree>
    <p:extLst>
      <p:ext uri="{BB962C8B-B14F-4D97-AF65-F5344CB8AC3E}">
        <p14:creationId xmlns:p14="http://schemas.microsoft.com/office/powerpoint/2010/main" val="258203780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hyperlink" Target="http://www.1ppt.com/xiazai/" TargetMode="External"/><Relationship Id="rId7"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1ppt.com/xiazai/" TargetMode="Externa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1.sv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https://baokhanhhoa.vn/file/e7837c02857c8ca30185a8c39b582c03/dataimages/201708/original/images5307775_m_t____ng_tr_i_s_t.jpg" TargetMode="Externa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https://t.vietgiaitri.com/2019/06/4/dep-tung-cen-ti-met-30-nu-cong-nhan-loi-ruong-cay-lua-giup-cu-u7-df1.jpg"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rt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14400"/>
            <a:ext cx="8686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48700" y="-190500"/>
            <a:ext cx="1828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POINS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1336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rose1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648200"/>
            <a:ext cx="228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181600"/>
            <a:ext cx="2819400" cy="167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11" descr="rose1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4648200"/>
            <a:ext cx="228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33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90742" y="6161924"/>
            <a:ext cx="1224136"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3"/>
              </a:rPr>
              <a:t>PPT</a:t>
            </a:r>
            <a:r>
              <a:rPr kumimoji="0" lang="zh-CN" altLang="en-US" sz="100" b="0" i="0" u="none" strike="noStrike" kern="0" cap="none" spc="0" normalizeH="0" baseline="0" noProof="0" dirty="0">
                <a:ln>
                  <a:noFill/>
                </a:ln>
                <a:solidFill>
                  <a:prstClr val="black"/>
                </a:solidFill>
                <a:effectLst/>
                <a:uLnTx/>
                <a:uFillTx/>
                <a:hlinkClick r:id="rId3"/>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http://www.ypppt.com/xiazai/</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sp>
        <p:nvSpPr>
          <p:cNvPr id="16" name="文本框 15"/>
          <p:cNvSpPr txBox="1"/>
          <p:nvPr/>
        </p:nvSpPr>
        <p:spPr>
          <a:xfrm>
            <a:off x="4456580" y="572965"/>
            <a:ext cx="3054563" cy="584775"/>
          </a:xfrm>
          <a:prstGeom prst="rect">
            <a:avLst/>
          </a:prstGeom>
          <a:noFill/>
        </p:spPr>
        <p:txBody>
          <a:bodyPr wrap="square" rtlCol="0">
            <a:spAutoFit/>
          </a:bodyPr>
          <a:lstStyle/>
          <a:p>
            <a:r>
              <a:rPr lang="en-US" altLang="zh-CN" sz="3200" b="1" dirty="0">
                <a:solidFill>
                  <a:srgbClr val="663300"/>
                </a:solidFill>
                <a:latin typeface="Times New Roman" panose="02020603050405020304" pitchFamily="18" charset="0"/>
                <a:cs typeface="Times New Roman" panose="02020603050405020304" pitchFamily="18" charset="0"/>
                <a:sym typeface="+mn-lt"/>
              </a:rPr>
              <a:t>I. LÝ THUYẾT </a:t>
            </a:r>
            <a:endParaRPr lang="zh-CN" altLang="en-US" sz="3200" b="1" dirty="0">
              <a:solidFill>
                <a:srgbClr val="663300"/>
              </a:solidFill>
              <a:latin typeface="Times New Roman" panose="02020603050405020304" pitchFamily="18" charset="0"/>
              <a:cs typeface="Times New Roman" panose="02020603050405020304" pitchFamily="18" charset="0"/>
              <a:sym typeface="+mn-lt"/>
            </a:endParaRPr>
          </a:p>
        </p:txBody>
      </p:sp>
      <p:sp>
        <p:nvSpPr>
          <p:cNvPr id="11" name="Hộp Văn bản 10">
            <a:extLst>
              <a:ext uri="{FF2B5EF4-FFF2-40B4-BE49-F238E27FC236}">
                <a16:creationId xmlns:a16="http://schemas.microsoft.com/office/drawing/2014/main" id="{C3D85D9E-82EB-46D8-61F0-24F72ED80791}"/>
              </a:ext>
            </a:extLst>
          </p:cNvPr>
          <p:cNvSpPr txBox="1"/>
          <p:nvPr/>
        </p:nvSpPr>
        <p:spPr>
          <a:xfrm>
            <a:off x="1488622" y="926515"/>
            <a:ext cx="6264728" cy="665888"/>
          </a:xfrm>
          <a:prstGeom prst="rect">
            <a:avLst/>
          </a:prstGeom>
          <a:noFill/>
        </p:spPr>
        <p:txBody>
          <a:bodyPr wrap="square">
            <a:spAutoFit/>
          </a:bodyPr>
          <a:lstStyle/>
          <a:p>
            <a:pPr marL="0" marR="0">
              <a:lnSpc>
                <a:spcPct val="130000"/>
              </a:lnSpc>
              <a:spcBef>
                <a:spcPts val="0"/>
              </a:spcBef>
              <a:spcAft>
                <a:spcPts val="0"/>
              </a:spcAft>
            </a:pPr>
            <a:r>
              <a:rPr lang="en-US" sz="3200" b="1" dirty="0">
                <a:solidFill>
                  <a:srgbClr val="60890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3200" b="1" dirty="0" err="1">
                <a:solidFill>
                  <a:srgbClr val="608900"/>
                </a:solidFill>
                <a:effectLst/>
                <a:latin typeface="Times New Roman" panose="02020603050405020304" pitchFamily="18" charset="0"/>
                <a:ea typeface="Arial" panose="020B0604020202020204" pitchFamily="34" charset="0"/>
                <a:cs typeface="Times New Roman" panose="02020603050405020304" pitchFamily="18" charset="0"/>
              </a:rPr>
              <a:t>Xét</a:t>
            </a:r>
            <a:r>
              <a:rPr lang="en-US" sz="3200" b="1" dirty="0">
                <a:solidFill>
                  <a:srgbClr val="6089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60890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3200" b="1" dirty="0">
                <a:solidFill>
                  <a:srgbClr val="6089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608900"/>
                </a:solidFill>
                <a:effectLst/>
                <a:latin typeface="Times New Roman" panose="02020603050405020304" pitchFamily="18" charset="0"/>
                <a:ea typeface="Arial" panose="020B0604020202020204" pitchFamily="34" charset="0"/>
                <a:cs typeface="Times New Roman" panose="02020603050405020304" pitchFamily="18" charset="0"/>
              </a:rPr>
              <a:t>dụ</a:t>
            </a:r>
            <a:endParaRPr lang="en-US" sz="3200" dirty="0">
              <a:solidFill>
                <a:srgbClr val="6089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21">
            <a:extLst>
              <a:ext uri="{FF2B5EF4-FFF2-40B4-BE49-F238E27FC236}">
                <a16:creationId xmlns:a16="http://schemas.microsoft.com/office/drawing/2014/main" id="{238A5552-23A6-5474-E412-5D5AD88EFE6F}"/>
              </a:ext>
            </a:extLst>
          </p:cNvPr>
          <p:cNvSpPr/>
          <p:nvPr/>
        </p:nvSpPr>
        <p:spPr>
          <a:xfrm>
            <a:off x="1200977" y="1945953"/>
            <a:ext cx="4369228" cy="3487895"/>
          </a:xfrm>
          <a:custGeom>
            <a:avLst/>
            <a:gdLst/>
            <a:ahLst/>
            <a:cxnLst/>
            <a:rect l="l" t="t" r="r" b="b"/>
            <a:pathLst>
              <a:path w="15638195" h="8229600">
                <a:moveTo>
                  <a:pt x="0" y="0"/>
                </a:moveTo>
                <a:lnTo>
                  <a:pt x="15638194" y="0"/>
                </a:lnTo>
                <a:lnTo>
                  <a:pt x="15638194" y="8229600"/>
                </a:lnTo>
                <a:lnTo>
                  <a:pt x="0" y="8229600"/>
                </a:lnTo>
                <a:lnTo>
                  <a:pt x="0" y="0"/>
                </a:lnTo>
                <a:close/>
              </a:path>
            </a:pathLst>
          </a:custGeom>
          <a:blipFill>
            <a:blip r:embed="rId6"/>
            <a:stretch>
              <a:fillRect/>
            </a:stretch>
          </a:blipFill>
        </p:spPr>
      </p:sp>
      <p:pic>
        <p:nvPicPr>
          <p:cNvPr id="20" name="Picture 7">
            <a:extLst>
              <a:ext uri="{FF2B5EF4-FFF2-40B4-BE49-F238E27FC236}">
                <a16:creationId xmlns:a16="http://schemas.microsoft.com/office/drawing/2014/main" id="{D7B5EBE0-36C2-515D-B80A-53524C6BFC6B}"/>
              </a:ext>
            </a:extLst>
          </p:cNvPr>
          <p:cNvPicPr>
            <a:picLocks noChangeAspect="1"/>
          </p:cNvPicPr>
          <p:nvPr/>
        </p:nvPicPr>
        <p:blipFill>
          <a:blip r:embed="rId7"/>
          <a:srcRect/>
          <a:stretch>
            <a:fillRect/>
          </a:stretch>
        </p:blipFill>
        <p:spPr>
          <a:xfrm>
            <a:off x="5877629" y="1885816"/>
            <a:ext cx="5535477" cy="3171904"/>
          </a:xfrm>
          <a:prstGeom prst="rect">
            <a:avLst/>
          </a:prstGeom>
        </p:spPr>
      </p:pic>
      <p:sp>
        <p:nvSpPr>
          <p:cNvPr id="18" name="Hộp Văn bản 17">
            <a:extLst>
              <a:ext uri="{FF2B5EF4-FFF2-40B4-BE49-F238E27FC236}">
                <a16:creationId xmlns:a16="http://schemas.microsoft.com/office/drawing/2014/main" id="{62E9C7F5-92A2-1F85-4CC2-44AC0310E95E}"/>
              </a:ext>
            </a:extLst>
          </p:cNvPr>
          <p:cNvSpPr txBox="1"/>
          <p:nvPr/>
        </p:nvSpPr>
        <p:spPr>
          <a:xfrm>
            <a:off x="6795503" y="2791654"/>
            <a:ext cx="3754821" cy="1170257"/>
          </a:xfrm>
          <a:prstGeom prst="rect">
            <a:avLst/>
          </a:prstGeom>
          <a:noFill/>
        </p:spPr>
        <p:txBody>
          <a:bodyPr wrap="square">
            <a:spAutoFit/>
          </a:bodyPr>
          <a:lstStyle/>
          <a:p>
            <a:pPr marL="0" marR="0" algn="ctr">
              <a:lnSpc>
                <a:spcPct val="130000"/>
              </a:lnSpc>
              <a:spcBef>
                <a:spcPts val="0"/>
              </a:spcBef>
              <a:spcAft>
                <a:spcPts val="0"/>
              </a:spcAft>
            </a:pP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Hoàn </a:t>
            </a:r>
            <a:r>
              <a:rPr lang="en-US" sz="28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ctr">
              <a:lnSpc>
                <a:spcPct val="130000"/>
              </a:lnSpc>
              <a:spcBef>
                <a:spcPts val="0"/>
              </a:spcBef>
              <a:spcAft>
                <a:spcPts val="0"/>
              </a:spcAft>
            </a:pP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01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ircle(in)">
                                      <p:cBhvr>
                                        <p:cTn id="31" dur="2000"/>
                                        <p:tgtEl>
                                          <p:spTgt spid="18"/>
                                        </p:tgtEl>
                                      </p:cBhvr>
                                    </p:animEffect>
                                  </p:childTnLst>
                                </p:cTn>
                              </p:par>
                              <p:par>
                                <p:cTn id="32" presetID="6"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1"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Hộp Văn bản 6">
            <a:extLst>
              <a:ext uri="{FF2B5EF4-FFF2-40B4-BE49-F238E27FC236}">
                <a16:creationId xmlns:a16="http://schemas.microsoft.com/office/drawing/2014/main" id="{02C18259-201C-F216-F9BA-EF35C13EC4D9}"/>
              </a:ext>
            </a:extLst>
          </p:cNvPr>
          <p:cNvSpPr txBox="1"/>
          <p:nvPr/>
        </p:nvSpPr>
        <p:spPr>
          <a:xfrm>
            <a:off x="1524634" y="32681"/>
            <a:ext cx="9024836" cy="1055608"/>
          </a:xfrm>
          <a:prstGeom prst="roundRect">
            <a:avLst/>
          </a:prstGeom>
          <a:solidFill>
            <a:schemeClr val="accent2"/>
          </a:solidFill>
        </p:spPr>
        <p:txBody>
          <a:bodyPr wrap="square">
            <a:spAutoFit/>
          </a:bodyPr>
          <a:lstStyle/>
          <a:p>
            <a:pPr marL="0" marR="0" algn="ctr">
              <a:spcBef>
                <a:spcPts val="0"/>
              </a:spcBef>
              <a:spcAft>
                <a:spcPts val="0"/>
              </a:spcAft>
              <a:tabLst>
                <a:tab pos="1386840" algn="l"/>
              </a:tabLst>
            </a:pPr>
            <a:r>
              <a:rPr lang="en-US" sz="2800" b="1" dirty="0">
                <a:effectLst/>
                <a:latin typeface="Times New Roman" panose="02020603050405020304" pitchFamily="18" charset="0"/>
                <a:cs typeface="Times New Roman" panose="02020603050405020304" pitchFamily="18" charset="0"/>
              </a:rPr>
              <a:t>PHIẾU HỌC TẬP 01: </a:t>
            </a:r>
          </a:p>
          <a:p>
            <a:pPr marL="0" marR="0" algn="ctr">
              <a:spcBef>
                <a:spcPts val="0"/>
              </a:spcBef>
              <a:spcAft>
                <a:spcPts val="0"/>
              </a:spcAft>
              <a:tabLst>
                <a:tab pos="1386840" algn="l"/>
              </a:tabLst>
            </a:pPr>
            <a:r>
              <a:rPr lang="en-US" sz="2800" dirty="0" err="1">
                <a:solidFill>
                  <a:schemeClr val="bg1"/>
                </a:solidFill>
                <a:effectLst/>
                <a:latin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hiểu</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ví</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dụ</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về</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từ</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tượng</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thanh</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từ</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tượng</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hình</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a:extLst>
              <a:ext uri="{FF2B5EF4-FFF2-40B4-BE49-F238E27FC236}">
                <a16:creationId xmlns:a16="http://schemas.microsoft.com/office/drawing/2014/main" id="{DAF619DB-DD10-ECF3-563C-94AE14246956}"/>
              </a:ext>
            </a:extLst>
          </p:cNvPr>
          <p:cNvSpPr txBox="1"/>
          <p:nvPr/>
        </p:nvSpPr>
        <p:spPr>
          <a:xfrm>
            <a:off x="660400" y="1117954"/>
            <a:ext cx="10858500" cy="5493812"/>
          </a:xfrm>
          <a:prstGeom prst="rect">
            <a:avLst/>
          </a:prstGeom>
          <a:noFill/>
        </p:spPr>
        <p:txBody>
          <a:bodyPr wrap="square">
            <a:spAutoFit/>
          </a:bodyPr>
          <a:lstStyle/>
          <a:p>
            <a:pPr marL="0" marR="0">
              <a:spcBef>
                <a:spcPts val="0"/>
              </a:spcBef>
              <a:spcAft>
                <a:spcPts val="0"/>
              </a:spcAft>
              <a:tabLst>
                <a:tab pos="1386840" algn="l"/>
              </a:tabLst>
            </a:pPr>
            <a:r>
              <a:rPr lang="en-US" sz="2700" b="1" dirty="0">
                <a:solidFill>
                  <a:srgbClr val="FE5C2F"/>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Đọc</a:t>
            </a:r>
            <a:r>
              <a:rPr lang="en-US" sz="2700" b="1" dirty="0">
                <a:solidFill>
                  <a:srgbClr val="002060"/>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đoạn</a:t>
            </a:r>
            <a:r>
              <a:rPr lang="en-US" sz="2700" b="1" dirty="0">
                <a:solidFill>
                  <a:srgbClr val="002060"/>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ngữ</a:t>
            </a:r>
            <a:r>
              <a:rPr lang="en-US" sz="2700" b="1" dirty="0">
                <a:solidFill>
                  <a:srgbClr val="002060"/>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liệu</a:t>
            </a:r>
            <a:r>
              <a:rPr lang="en-US" sz="2700" b="1" dirty="0">
                <a:solidFill>
                  <a:srgbClr val="002060"/>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sau</a:t>
            </a:r>
            <a:r>
              <a:rPr lang="en-US" sz="2700" b="1" dirty="0">
                <a:solidFill>
                  <a:srgbClr val="002060"/>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Chú</a:t>
            </a:r>
            <a:r>
              <a:rPr lang="en-US" sz="2700" b="1" dirty="0">
                <a:solidFill>
                  <a:srgbClr val="002060"/>
                </a:solidFill>
                <a:effectLst/>
                <a:latin typeface="Times New Roman" panose="02020603050405020304" pitchFamily="18" charset="0"/>
                <a:cs typeface="Times New Roman" panose="02020603050405020304" pitchFamily="18" charset="0"/>
              </a:rPr>
              <a:t> ý </a:t>
            </a:r>
            <a:r>
              <a:rPr lang="en-US" sz="2700" b="1" dirty="0" err="1">
                <a:solidFill>
                  <a:srgbClr val="002060"/>
                </a:solidFill>
                <a:effectLst/>
                <a:latin typeface="Times New Roman" panose="02020603050405020304" pitchFamily="18" charset="0"/>
                <a:cs typeface="Times New Roman" panose="02020603050405020304" pitchFamily="18" charset="0"/>
              </a:rPr>
              <a:t>các</a:t>
            </a:r>
            <a:r>
              <a:rPr lang="en-US" sz="2700" b="1" dirty="0">
                <a:solidFill>
                  <a:srgbClr val="002060"/>
                </a:solidFill>
                <a:effectLst/>
                <a:latin typeface="Times New Roman" panose="02020603050405020304" pitchFamily="18" charset="0"/>
                <a:cs typeface="Times New Roman" panose="02020603050405020304" pitchFamily="18" charset="0"/>
              </a:rPr>
              <a:t> </a:t>
            </a:r>
            <a:r>
              <a:rPr lang="en-US" sz="2700" b="1" dirty="0" err="1">
                <a:solidFill>
                  <a:srgbClr val="002060"/>
                </a:solidFill>
                <a:effectLst/>
                <a:latin typeface="Times New Roman" panose="02020603050405020304" pitchFamily="18" charset="0"/>
                <a:cs typeface="Times New Roman" panose="02020603050405020304" pitchFamily="18" charset="0"/>
              </a:rPr>
              <a:t>từ</a:t>
            </a:r>
            <a:r>
              <a:rPr lang="en-US" sz="2700" b="1" dirty="0">
                <a:solidFill>
                  <a:srgbClr val="002060"/>
                </a:solidFill>
                <a:effectLst/>
                <a:latin typeface="Times New Roman" panose="02020603050405020304" pitchFamily="18" charset="0"/>
                <a:cs typeface="Times New Roman" panose="02020603050405020304" pitchFamily="18" charset="0"/>
              </a:rPr>
              <a:t> in </a:t>
            </a:r>
            <a:r>
              <a:rPr lang="en-US" sz="2700" b="1" dirty="0" err="1">
                <a:solidFill>
                  <a:srgbClr val="002060"/>
                </a:solidFill>
                <a:effectLst/>
                <a:latin typeface="Times New Roman" panose="02020603050405020304" pitchFamily="18" charset="0"/>
                <a:cs typeface="Times New Roman" panose="02020603050405020304" pitchFamily="18" charset="0"/>
              </a:rPr>
              <a:t>đậm</a:t>
            </a:r>
            <a:r>
              <a:rPr lang="en-US" sz="2700" b="1" dirty="0">
                <a:solidFill>
                  <a:srgbClr val="002060"/>
                </a:solidFill>
                <a:effectLst/>
                <a:latin typeface="Times New Roman" panose="02020603050405020304" pitchFamily="18" charset="0"/>
                <a:cs typeface="Times New Roman" panose="02020603050405020304" pitchFamily="18" charset="0"/>
              </a:rPr>
              <a:t>)</a:t>
            </a:r>
          </a:p>
          <a:p>
            <a:pPr marL="457200" marR="0" indent="-457200">
              <a:spcBef>
                <a:spcPts val="0"/>
              </a:spcBef>
              <a:spcAft>
                <a:spcPts val="0"/>
              </a:spcAft>
              <a:buFont typeface="Wingdings" panose="05000000000000000000" pitchFamily="2" charset="2"/>
              <a:buChar char="v"/>
              <a:tabLst>
                <a:tab pos="1386840" algn="l"/>
              </a:tabLst>
            </a:pPr>
            <a:r>
              <a:rPr lang="en-US" sz="2700" dirty="0" err="1">
                <a:effectLst/>
                <a:latin typeface="Times New Roman" panose="02020603050405020304" pitchFamily="18" charset="0"/>
                <a:cs typeface="Times New Roman" panose="02020603050405020304" pitchFamily="18" charset="0"/>
              </a:rPr>
              <a:t>Mặt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nhiên</a:t>
            </a:r>
            <a:r>
              <a:rPr lang="en-US" sz="2700" dirty="0">
                <a:effectLst/>
                <a:latin typeface="Times New Roman" panose="02020603050405020304" pitchFamily="18" charset="0"/>
                <a:cs typeface="Times New Roman" panose="02020603050405020304" pitchFamily="18" charset="0"/>
              </a:rPr>
              <a:t> co </a:t>
            </a:r>
            <a:r>
              <a:rPr lang="en-US" sz="2700" dirty="0" err="1">
                <a:effectLst/>
                <a:latin typeface="Times New Roman" panose="02020603050405020304" pitchFamily="18" charset="0"/>
                <a:cs typeface="Times New Roman" panose="02020603050405020304" pitchFamily="18" charset="0"/>
              </a:rPr>
              <a:t>rúm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lại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vết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nhăn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xô</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lại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với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nhau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ép</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nước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mắt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chảy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ra.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đầu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ngoẹo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cái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miệng</a:t>
            </a:r>
            <a:r>
              <a:rPr lang="en-US" sz="2700" dirty="0">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móm</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mém</a:t>
            </a:r>
            <a:r>
              <a:rPr lang="en-US" sz="2700" dirty="0">
                <a:solidFill>
                  <a:srgbClr val="FF0000"/>
                </a:solidFill>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của</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mếu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như</a:t>
            </a:r>
            <a:r>
              <a:rPr lang="en-US" sz="2700" dirty="0">
                <a:effectLst/>
                <a:latin typeface="Times New Roman" panose="02020603050405020304" pitchFamily="18" charset="0"/>
                <a:cs typeface="Times New Roman" panose="02020603050405020304" pitchFamily="18" charset="0"/>
              </a:rPr>
              <a:t> con </a:t>
            </a:r>
            <a:r>
              <a:rPr lang="en-US" sz="2700" dirty="0" err="1">
                <a:effectLst/>
                <a:latin typeface="Times New Roman" panose="02020603050405020304" pitchFamily="18" charset="0"/>
                <a:cs typeface="Times New Roman" panose="02020603050405020304" pitchFamily="18" charset="0"/>
              </a:rPr>
              <a:t>nít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b="1" dirty="0">
                <a:solidFill>
                  <a:srgbClr val="FF0000"/>
                </a:solidFill>
                <a:effectLst/>
                <a:latin typeface="Times New Roman" panose="02020603050405020304" pitchFamily="18" charset="0"/>
                <a:cs typeface="Times New Roman" panose="02020603050405020304" pitchFamily="18" charset="0"/>
              </a:rPr>
              <a:t>hu </a:t>
            </a:r>
            <a:r>
              <a:rPr lang="en-US" sz="2700" b="1" dirty="0" err="1">
                <a:solidFill>
                  <a:srgbClr val="FF0000"/>
                </a:solidFill>
                <a:effectLst/>
                <a:latin typeface="Times New Roman" panose="02020603050405020304" pitchFamily="18" charset="0"/>
                <a:cs typeface="Times New Roman" panose="02020603050405020304" pitchFamily="18" charset="0"/>
              </a:rPr>
              <a:t>hu</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khóc</a:t>
            </a:r>
            <a:r>
              <a:rPr lang="en-US" sz="2700" dirty="0">
                <a:effectLst/>
                <a:latin typeface="Times New Roman" panose="02020603050405020304" pitchFamily="18" charset="0"/>
                <a:cs typeface="Times New Roman" panose="02020603050405020304" pitchFamily="18" charset="0"/>
              </a:rPr>
              <a:t>...</a:t>
            </a:r>
          </a:p>
          <a:p>
            <a:pPr marL="457200" marR="0" indent="-457200">
              <a:spcBef>
                <a:spcPts val="0"/>
              </a:spcBef>
              <a:spcAft>
                <a:spcPts val="0"/>
              </a:spcAft>
              <a:buFont typeface="Wingdings" panose="05000000000000000000" pitchFamily="2" charset="2"/>
              <a:buChar char="v"/>
              <a:tabLst>
                <a:tab pos="1386840" algn="l"/>
              </a:tabLst>
            </a:pPr>
            <a:r>
              <a:rPr lang="en-US" sz="2700" dirty="0" err="1">
                <a:effectLst/>
                <a:latin typeface="Times New Roman" panose="02020603050405020304" pitchFamily="18" charset="0"/>
                <a:cs typeface="Times New Roman" panose="02020603050405020304" pitchFamily="18" charset="0"/>
              </a:rPr>
              <a:t>Này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Ông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giáo</a:t>
            </a:r>
            <a:r>
              <a:rPr lang="en-US" sz="2700" dirty="0">
                <a:effectLst/>
                <a:latin typeface="Times New Roman" panose="02020603050405020304" pitchFamily="18" charset="0"/>
                <a:cs typeface="Times New Roman" panose="02020603050405020304" pitchFamily="18" charset="0"/>
              </a:rPr>
              <a:t> ạ! </a:t>
            </a:r>
            <a:r>
              <a:rPr lang="en-US" sz="2700" dirty="0" err="1">
                <a:effectLst/>
                <a:latin typeface="Times New Roman" panose="02020603050405020304" pitchFamily="18" charset="0"/>
                <a:cs typeface="Times New Roman" panose="02020603050405020304" pitchFamily="18" charset="0"/>
              </a:rPr>
              <a:t>Cái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giống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nó</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cũng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khôn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Nó</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cứ</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làm</a:t>
            </a:r>
            <a:r>
              <a:rPr lang="en-US" sz="2700" dirty="0">
                <a:effectLst/>
                <a:latin typeface="Times New Roman" panose="02020603050405020304" pitchFamily="18" charset="0"/>
                <a:cs typeface="Times New Roman" panose="02020603050405020304" pitchFamily="18" charset="0"/>
              </a:rPr>
              <a:t> in </a:t>
            </a:r>
            <a:r>
              <a:rPr lang="en-US" sz="2700" dirty="0" err="1">
                <a:effectLst/>
                <a:latin typeface="Times New Roman" panose="02020603050405020304" pitchFamily="18" charset="0"/>
                <a:cs typeface="Times New Roman" panose="02020603050405020304" pitchFamily="18" charset="0"/>
              </a:rPr>
              <a:t>như</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nó</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trách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nó</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kêu</a:t>
            </a:r>
            <a:r>
              <a:rPr lang="en-US" sz="2700" dirty="0">
                <a:effectLst/>
                <a:latin typeface="Times New Roman" panose="02020603050405020304" pitchFamily="18" charset="0"/>
                <a:cs typeface="Times New Roman" panose="02020603050405020304" pitchFamily="18" charset="0"/>
              </a:rPr>
              <a:t> </a:t>
            </a:r>
            <a:r>
              <a:rPr lang="en-US" sz="2700" b="1" dirty="0">
                <a:solidFill>
                  <a:srgbClr val="FF0000"/>
                </a:solidFill>
                <a:effectLst/>
                <a:latin typeface="Times New Roman" panose="02020603050405020304" pitchFamily="18" charset="0"/>
                <a:cs typeface="Times New Roman" panose="02020603050405020304" pitchFamily="18" charset="0"/>
              </a:rPr>
              <a:t>ư ử</a:t>
            </a:r>
            <a:r>
              <a:rPr lang="en-US" sz="2700" dirty="0">
                <a:solidFill>
                  <a:srgbClr val="FF0000"/>
                </a:solidFill>
                <a:effectLst/>
                <a:latin typeface="Times New Roman" panose="02020603050405020304" pitchFamily="18" charset="0"/>
                <a:cs typeface="Times New Roman" panose="02020603050405020304" pitchFamily="18" charset="0"/>
              </a:rPr>
              <a: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nhìn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như</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muốn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bảo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rằng</a:t>
            </a:r>
            <a:r>
              <a:rPr lang="en-US" sz="2700" dirty="0">
                <a:effectLst/>
                <a:latin typeface="Times New Roman" panose="02020603050405020304" pitchFamily="18" charset="0"/>
                <a:cs typeface="Times New Roman" panose="02020603050405020304" pitchFamily="18" charset="0"/>
              </a:rPr>
              <a:t>: “A!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tệ</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lắm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ăn</a:t>
            </a:r>
            <a:r>
              <a:rPr lang="en-US" sz="2700" dirty="0">
                <a:effectLst/>
                <a:latin typeface="Times New Roman" panose="02020603050405020304" pitchFamily="18" charset="0"/>
                <a:cs typeface="Times New Roman" panose="02020603050405020304" pitchFamily="18" charset="0"/>
              </a:rPr>
              <a:t> ở </a:t>
            </a:r>
            <a:r>
              <a:rPr lang="en-US" sz="2700" dirty="0" err="1">
                <a:effectLst/>
                <a:latin typeface="Times New Roman" panose="02020603050405020304" pitchFamily="18" charset="0"/>
                <a:cs typeface="Times New Roman" panose="02020603050405020304" pitchFamily="18" charset="0"/>
              </a:rPr>
              <a:t>với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như</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thế</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đối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xử</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với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như</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thế</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này</a:t>
            </a:r>
            <a:r>
              <a:rPr lang="en-US" sz="2700" dirty="0">
                <a:effectLst/>
                <a:latin typeface="Times New Roman" panose="02020603050405020304" pitchFamily="18" charset="0"/>
                <a:cs typeface="Times New Roman" panose="02020603050405020304" pitchFamily="18" charset="0"/>
              </a:rPr>
              <a:t> à?”.</a:t>
            </a:r>
          </a:p>
          <a:p>
            <a:pPr marL="457200" marR="0" indent="-457200">
              <a:spcBef>
                <a:spcPts val="0"/>
              </a:spcBef>
              <a:spcAft>
                <a:spcPts val="0"/>
              </a:spcAft>
              <a:buFont typeface="Wingdings" panose="05000000000000000000" pitchFamily="2" charset="2"/>
              <a:buChar char="v"/>
              <a:tabLst>
                <a:tab pos="1386840" algn="l"/>
              </a:tabLst>
            </a:pP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ở </a:t>
            </a:r>
            <a:r>
              <a:rPr lang="en-US" sz="2700" dirty="0" err="1">
                <a:effectLst/>
                <a:latin typeface="Times New Roman" panose="02020603050405020304" pitchFamily="18" charset="0"/>
                <a:cs typeface="Times New Roman" panose="02020603050405020304" pitchFamily="18" charset="0"/>
              </a:rPr>
              <a:t>nhà</a:t>
            </a:r>
            <a:r>
              <a:rPr lang="en-US" sz="2700" dirty="0">
                <a:effectLst/>
                <a:latin typeface="Times New Roman" panose="02020603050405020304" pitchFamily="18" charset="0"/>
                <a:cs typeface="Times New Roman" panose="02020603050405020304" pitchFamily="18" charset="0"/>
              </a:rPr>
              <a:t> Binh </a:t>
            </a:r>
            <a:r>
              <a:rPr lang="en-US" sz="2700" dirty="0" err="1">
                <a:effectLst/>
                <a:latin typeface="Times New Roman" panose="02020603050405020304" pitchFamily="18" charset="0"/>
                <a:cs typeface="Times New Roman" panose="02020603050405020304" pitchFamily="18" charset="0"/>
              </a:rPr>
              <a:t>Tư</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về</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được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một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lúc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lâu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thì</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thấy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những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tiếng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nhốn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nháo</a:t>
            </a:r>
            <a:r>
              <a:rPr lang="en-US" sz="2700" dirty="0">
                <a:effectLst/>
                <a:latin typeface="Times New Roman" panose="02020603050405020304" pitchFamily="18" charset="0"/>
                <a:cs typeface="Times New Roman" panose="02020603050405020304" pitchFamily="18" charset="0"/>
              </a:rPr>
              <a:t> ở </a:t>
            </a:r>
            <a:r>
              <a:rPr lang="en-US" sz="2700" dirty="0" err="1">
                <a:effectLst/>
                <a:latin typeface="Times New Roman" panose="02020603050405020304" pitchFamily="18" charset="0"/>
                <a:cs typeface="Times New Roman" panose="02020603050405020304" pitchFamily="18" charset="0"/>
              </a:rPr>
              <a:t>bên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mải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mốt</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chạy</a:t>
            </a:r>
            <a:r>
              <a:rPr lang="en-US" sz="2700" dirty="0">
                <a:effectLst/>
                <a:latin typeface="Times New Roman" panose="02020603050405020304" pitchFamily="18" charset="0"/>
                <a:cs typeface="Times New Roman" panose="02020603050405020304" pitchFamily="18" charset="0"/>
              </a:rPr>
              <a:t> sang. </a:t>
            </a:r>
            <a:r>
              <a:rPr lang="en-US" sz="2700" dirty="0" err="1">
                <a:effectLst/>
                <a:latin typeface="Times New Roman" panose="02020603050405020304" pitchFamily="18" charset="0"/>
                <a:cs typeface="Times New Roman" panose="02020603050405020304" pitchFamily="18" charset="0"/>
              </a:rPr>
              <a:t>Mấy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người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hàng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xóm</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đến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trước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đang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xôn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xao</a:t>
            </a:r>
            <a:r>
              <a:rPr lang="en-US" sz="2700" dirty="0">
                <a:effectLst/>
                <a:latin typeface="Times New Roman" panose="02020603050405020304" pitchFamily="18" charset="0"/>
                <a:cs typeface="Times New Roman" panose="02020603050405020304" pitchFamily="18" charset="0"/>
              </a:rPr>
              <a:t> ở </a:t>
            </a:r>
            <a:r>
              <a:rPr lang="en-US" sz="2700" dirty="0" err="1">
                <a:effectLst/>
                <a:latin typeface="Times New Roman" panose="02020603050405020304" pitchFamily="18" charset="0"/>
                <a:cs typeface="Times New Roman" panose="02020603050405020304" pitchFamily="18" charset="0"/>
              </a:rPr>
              <a:t>trong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nhà</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Tôi</a:t>
            </a:r>
            <a:r>
              <a:rPr lang="en-US" sz="2700" dirty="0">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xồng</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xộc</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chạy</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vào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Hạc</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đang</a:t>
            </a:r>
            <a:r>
              <a:rPr lang="en-US" sz="2700" dirty="0">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vật</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vã</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dirty="0">
                <a:effectLst/>
                <a:latin typeface="Times New Roman" panose="02020603050405020304" pitchFamily="18" charset="0"/>
                <a:cs typeface="Times New Roman" panose="02020603050405020304" pitchFamily="18" charset="0"/>
              </a:rPr>
              <a:t>ở </a:t>
            </a:r>
            <a:r>
              <a:rPr lang="en-US" sz="2700" dirty="0" err="1">
                <a:effectLst/>
                <a:latin typeface="Times New Roman" panose="02020603050405020304" pitchFamily="18" charset="0"/>
                <a:cs typeface="Times New Roman" panose="02020603050405020304" pitchFamily="18" charset="0"/>
              </a:rPr>
              <a:t>trên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giường</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đầu</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tóc</a:t>
            </a:r>
            <a:r>
              <a:rPr lang="en-US" sz="2700" dirty="0">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rũ</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rượi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quần</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áo</a:t>
            </a:r>
            <a:r>
              <a:rPr lang="en-US" sz="2700" dirty="0">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xộc</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xệch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hai</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mắt</a:t>
            </a:r>
            <a:r>
              <a:rPr lang="en-US" sz="2700" dirty="0">
                <a:effectLst/>
                <a:latin typeface="Times New Roman" panose="02020603050405020304" pitchFamily="18" charset="0"/>
                <a:cs typeface="Times New Roman" panose="02020603050405020304" pitchFamily="18" charset="0"/>
              </a:rPr>
              <a:t> long </a:t>
            </a:r>
            <a:r>
              <a:rPr lang="en-US" sz="2700" b="1" dirty="0" err="1">
                <a:solidFill>
                  <a:srgbClr val="FF0000"/>
                </a:solidFill>
                <a:effectLst/>
                <a:latin typeface="Times New Roman" panose="02020603050405020304" pitchFamily="18" charset="0"/>
                <a:cs typeface="Times New Roman" panose="02020603050405020304" pitchFamily="18" charset="0"/>
              </a:rPr>
              <a:t>sòng</a:t>
            </a:r>
            <a:r>
              <a:rPr lang="en-US" sz="2700" b="1" dirty="0">
                <a:solidFill>
                  <a:srgbClr val="FF0000"/>
                </a:solidFill>
                <a:effectLst/>
                <a:latin typeface="Times New Roman" panose="02020603050405020304" pitchFamily="18" charset="0"/>
                <a:cs typeface="Times New Roman" panose="02020603050405020304" pitchFamily="18" charset="0"/>
              </a:rPr>
              <a:t> </a:t>
            </a:r>
            <a:r>
              <a:rPr lang="en-US" sz="2700" b="1" dirty="0" err="1">
                <a:solidFill>
                  <a:srgbClr val="FF0000"/>
                </a:solidFill>
                <a:effectLst/>
                <a:latin typeface="Times New Roman" panose="02020603050405020304" pitchFamily="18" charset="0"/>
                <a:cs typeface="Times New Roman" panose="02020603050405020304" pitchFamily="18" charset="0"/>
              </a:rPr>
              <a:t>sọc</a:t>
            </a:r>
            <a:r>
              <a:rPr lang="en-US" sz="2700" dirty="0">
                <a:effectLst/>
                <a:latin typeface="Times New Roman" panose="02020603050405020304" pitchFamily="18" charset="0"/>
                <a:cs typeface="Times New Roman" panose="02020603050405020304" pitchFamily="18" charset="0"/>
              </a:rPr>
              <a:t>.”</a:t>
            </a:r>
          </a:p>
          <a:p>
            <a:pPr marL="0" marR="0">
              <a:spcBef>
                <a:spcPts val="0"/>
              </a:spcBef>
              <a:spcAft>
                <a:spcPts val="0"/>
              </a:spcAft>
              <a:tabLst>
                <a:tab pos="1386840" algn="l"/>
              </a:tabLst>
            </a:pP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Trích</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Lão</a:t>
            </a:r>
            <a:r>
              <a:rPr lang="en-US" sz="2700" dirty="0">
                <a:effectLst/>
                <a:latin typeface="Times New Roman" panose="02020603050405020304" pitchFamily="18" charset="0"/>
                <a:cs typeface="Times New Roman" panose="02020603050405020304" pitchFamily="18" charset="0"/>
              </a:rPr>
              <a:t> </a:t>
            </a:r>
            <a:r>
              <a:rPr lang="en-US" sz="2700" dirty="0" err="1">
                <a:effectLst/>
                <a:latin typeface="Times New Roman" panose="02020603050405020304" pitchFamily="18" charset="0"/>
                <a:cs typeface="Times New Roman" panose="02020603050405020304" pitchFamily="18" charset="0"/>
              </a:rPr>
              <a:t>Hạc</a:t>
            </a:r>
            <a:r>
              <a:rPr lang="en-US" sz="2700" dirty="0">
                <a:effectLst/>
                <a:latin typeface="Times New Roman" panose="02020603050405020304" pitchFamily="18" charset="0"/>
                <a:cs typeface="Times New Roman" panose="02020603050405020304" pitchFamily="18" charset="0"/>
              </a:rPr>
              <a:t>, Nam Cao)</a:t>
            </a:r>
            <a:endParaRPr lang="en-US" sz="27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D0F532B0-D849-8290-6CFD-37EAE6C8B6A4}"/>
              </a:ext>
            </a:extLst>
          </p:cNvPr>
          <p:cNvPicPr>
            <a:picLocks noChangeAspect="1"/>
          </p:cNvPicPr>
          <p:nvPr/>
        </p:nvPicPr>
        <p:blipFill>
          <a:blip r:embed="rId4"/>
          <a:stretch>
            <a:fillRect/>
          </a:stretch>
        </p:blipFill>
        <p:spPr>
          <a:xfrm>
            <a:off x="273859" y="661733"/>
            <a:ext cx="1841151" cy="2057578"/>
          </a:xfrm>
          <a:prstGeom prst="rect">
            <a:avLst/>
          </a:prstGeom>
        </p:spPr>
      </p:pic>
      <p:pic>
        <p:nvPicPr>
          <p:cNvPr id="3" name="Picture 2">
            <a:extLst>
              <a:ext uri="{FF2B5EF4-FFF2-40B4-BE49-F238E27FC236}">
                <a16:creationId xmlns:a16="http://schemas.microsoft.com/office/drawing/2014/main" id="{28B60240-477B-835D-AA26-0D1F52665781}"/>
              </a:ext>
            </a:extLst>
          </p:cNvPr>
          <p:cNvPicPr>
            <a:picLocks noChangeAspect="1"/>
          </p:cNvPicPr>
          <p:nvPr/>
        </p:nvPicPr>
        <p:blipFill>
          <a:blip r:embed="rId4"/>
          <a:stretch>
            <a:fillRect/>
          </a:stretch>
        </p:blipFill>
        <p:spPr>
          <a:xfrm rot="10800000">
            <a:off x="9766824" y="4594910"/>
            <a:ext cx="1841151" cy="2057578"/>
          </a:xfrm>
          <a:prstGeom prst="rect">
            <a:avLst/>
          </a:prstGeom>
        </p:spPr>
      </p:pic>
    </p:spTree>
    <p:extLst>
      <p:ext uri="{BB962C8B-B14F-4D97-AF65-F5344CB8AC3E}">
        <p14:creationId xmlns:p14="http://schemas.microsoft.com/office/powerpoint/2010/main" val="3853529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2" name="Bảng 1">
            <a:extLst>
              <a:ext uri="{FF2B5EF4-FFF2-40B4-BE49-F238E27FC236}">
                <a16:creationId xmlns:a16="http://schemas.microsoft.com/office/drawing/2014/main" id="{56C8ED5A-D338-AE29-70E2-C3BFCBB99B41}"/>
              </a:ext>
            </a:extLst>
          </p:cNvPr>
          <p:cNvGraphicFramePr>
            <a:graphicFrameLocks noGrp="1"/>
          </p:cNvGraphicFramePr>
          <p:nvPr>
            <p:extLst>
              <p:ext uri="{D42A27DB-BD31-4B8C-83A1-F6EECF244321}">
                <p14:modId xmlns:p14="http://schemas.microsoft.com/office/powerpoint/2010/main" val="1697799014"/>
              </p:ext>
            </p:extLst>
          </p:nvPr>
        </p:nvGraphicFramePr>
        <p:xfrm>
          <a:off x="557914" y="266433"/>
          <a:ext cx="11063471" cy="4255405"/>
        </p:xfrm>
        <a:graphic>
          <a:graphicData uri="http://schemas.openxmlformats.org/drawingml/2006/table">
            <a:tbl>
              <a:tblPr firstRow="1" firstCol="1" bandRow="1">
                <a:tableStyleId>{5C22544A-7EE6-4342-B048-85BDC9FD1C3A}</a:tableStyleId>
              </a:tblPr>
              <a:tblGrid>
                <a:gridCol w="4041956">
                  <a:extLst>
                    <a:ext uri="{9D8B030D-6E8A-4147-A177-3AD203B41FA5}">
                      <a16:colId xmlns:a16="http://schemas.microsoft.com/office/drawing/2014/main" val="1423605417"/>
                    </a:ext>
                  </a:extLst>
                </a:gridCol>
                <a:gridCol w="3479828">
                  <a:extLst>
                    <a:ext uri="{9D8B030D-6E8A-4147-A177-3AD203B41FA5}">
                      <a16:colId xmlns:a16="http://schemas.microsoft.com/office/drawing/2014/main" val="3702650501"/>
                    </a:ext>
                  </a:extLst>
                </a:gridCol>
                <a:gridCol w="3541687">
                  <a:extLst>
                    <a:ext uri="{9D8B030D-6E8A-4147-A177-3AD203B41FA5}">
                      <a16:colId xmlns:a16="http://schemas.microsoft.com/office/drawing/2014/main" val="1438066487"/>
                    </a:ext>
                  </a:extLst>
                </a:gridCol>
              </a:tblGrid>
              <a:tr h="719988">
                <a:tc gridSpan="3">
                  <a:txBody>
                    <a:bodyPr/>
                    <a:lstStyle/>
                    <a:p>
                      <a:pPr marL="0" marR="0" algn="ctr">
                        <a:lnSpc>
                          <a:spcPct val="100000"/>
                        </a:lnSpc>
                        <a:spcBef>
                          <a:spcPts val="0"/>
                        </a:spcBef>
                        <a:spcAft>
                          <a:spcPts val="0"/>
                        </a:spcAft>
                        <a:tabLst>
                          <a:tab pos="1386840" algn="l"/>
                        </a:tabLst>
                      </a:pPr>
                      <a:r>
                        <a:rPr lang="en-US" sz="2800" dirty="0" err="1">
                          <a:solidFill>
                            <a:srgbClr val="0070C0"/>
                          </a:solidFill>
                          <a:effectLst/>
                          <a:latin typeface="Times New Roman" panose="02020603050405020304" pitchFamily="18" charset="0"/>
                          <a:cs typeface="Times New Roman" panose="02020603050405020304" pitchFamily="18" charset="0"/>
                        </a:rPr>
                        <a:t>Yêu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cầu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Xếp</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các</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từ</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ngữ</a:t>
                      </a:r>
                      <a:r>
                        <a:rPr lang="en-US" sz="2800" dirty="0">
                          <a:solidFill>
                            <a:srgbClr val="0070C0"/>
                          </a:solidFill>
                          <a:effectLst/>
                          <a:latin typeface="Times New Roman" panose="02020603050405020304" pitchFamily="18" charset="0"/>
                          <a:cs typeface="Times New Roman" panose="02020603050405020304" pitchFamily="18" charset="0"/>
                        </a:rPr>
                        <a:t> in </a:t>
                      </a:r>
                      <a:r>
                        <a:rPr lang="en-US" sz="2800" dirty="0" err="1">
                          <a:solidFill>
                            <a:srgbClr val="0070C0"/>
                          </a:solidFill>
                          <a:effectLst/>
                          <a:latin typeface="Times New Roman" panose="02020603050405020304" pitchFamily="18" charset="0"/>
                          <a:cs typeface="Times New Roman" panose="02020603050405020304" pitchFamily="18" charset="0"/>
                        </a:rPr>
                        <a:t>đậm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vào</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các</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cột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trong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bảng</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sau</a:t>
                      </a:r>
                      <a:r>
                        <a:rPr lang="en-US" sz="2800" dirty="0">
                          <a:solidFill>
                            <a:srgbClr val="0070C0"/>
                          </a:solidFill>
                          <a:effectLst/>
                          <a:latin typeface="Times New Roman" panose="02020603050405020304" pitchFamily="18"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sz="2800" dirty="0"/>
                    </a:p>
                  </a:txBody>
                  <a:tcPr marL="60396" marR="60396" marT="30198" marB="30198"/>
                </a:tc>
                <a:tc hMerge="1">
                  <a:txBody>
                    <a:bodyPr/>
                    <a:lstStyle/>
                    <a:p>
                      <a:endParaRPr lang="en-US" sz="2800" dirty="0"/>
                    </a:p>
                  </a:txBody>
                  <a:tcPr marL="60396" marR="60396" marT="30198" marB="30198"/>
                </a:tc>
                <a:extLst>
                  <a:ext uri="{0D108BD9-81ED-4DB2-BD59-A6C34878D82A}">
                    <a16:rowId xmlns:a16="http://schemas.microsoft.com/office/drawing/2014/main" val="3432495366"/>
                  </a:ext>
                </a:extLst>
              </a:tr>
              <a:tr h="1401817">
                <a:tc>
                  <a:txBody>
                    <a:bodyPr/>
                    <a:lstStyle/>
                    <a:p>
                      <a:pPr marL="0" marR="0" algn="ctr">
                        <a:lnSpc>
                          <a:spcPct val="100000"/>
                        </a:lnSpc>
                        <a:spcBef>
                          <a:spcPts val="0"/>
                        </a:spcBef>
                        <a:spcAft>
                          <a:spcPts val="0"/>
                        </a:spcAft>
                      </a:pPr>
                      <a:r>
                        <a:rPr lang="vi-VN" sz="2800" b="1" kern="1200" dirty="0">
                          <a:solidFill>
                            <a:srgbClr val="FF7300"/>
                          </a:solidFill>
                          <a:effectLst/>
                          <a:latin typeface="Times New Roman" panose="02020603050405020304" pitchFamily="18" charset="0"/>
                          <a:cs typeface="Times New Roman" panose="02020603050405020304" pitchFamily="18" charset="0"/>
                        </a:rPr>
                        <a:t>Từ gợi tả hình ảnh, dáng vẻ, trạng thái của sự vật</a:t>
                      </a:r>
                      <a:endPar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800" b="1" kern="1200" dirty="0">
                          <a:solidFill>
                            <a:srgbClr val="FF7300"/>
                          </a:solidFill>
                          <a:effectLst/>
                          <a:latin typeface="Times New Roman" panose="02020603050405020304" pitchFamily="18" charset="0"/>
                          <a:cs typeface="Times New Roman" panose="02020603050405020304" pitchFamily="18" charset="0"/>
                        </a:rPr>
                        <a:t>Từ mô phỏng âm thanh của tự nhiên, của con người</a:t>
                      </a:r>
                      <a:endPar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vi-VN" sz="2800" b="1" kern="1200" dirty="0">
                          <a:solidFill>
                            <a:srgbClr val="FF7300"/>
                          </a:solidFill>
                          <a:effectLst/>
                          <a:latin typeface="Times New Roman" panose="02020603050405020304" pitchFamily="18" charset="0"/>
                          <a:cs typeface="Times New Roman" panose="02020603050405020304" pitchFamily="18" charset="0"/>
                        </a:rPr>
                        <a:t>Tác dụng</a:t>
                      </a:r>
                      <a:endPar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5836059"/>
                  </a:ext>
                </a:extLst>
              </a:tr>
              <a:tr h="1901615">
                <a:tc>
                  <a:txBody>
                    <a:bodyPr/>
                    <a:lstStyle/>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tabLst>
                          <a:tab pos="1386840" algn="l"/>
                        </a:tabLst>
                      </a:pP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297" marR="4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0677042"/>
                  </a:ext>
                </a:extLst>
              </a:tr>
            </a:tbl>
          </a:graphicData>
        </a:graphic>
      </p:graphicFrame>
      <p:sp>
        <p:nvSpPr>
          <p:cNvPr id="4" name="Hộp Văn bản 3">
            <a:extLst>
              <a:ext uri="{FF2B5EF4-FFF2-40B4-BE49-F238E27FC236}">
                <a16:creationId xmlns:a16="http://schemas.microsoft.com/office/drawing/2014/main" id="{095601E8-8E0D-F1D1-CB6E-8F52F3E965E8}"/>
              </a:ext>
            </a:extLst>
          </p:cNvPr>
          <p:cNvSpPr txBox="1"/>
          <p:nvPr/>
        </p:nvSpPr>
        <p:spPr>
          <a:xfrm>
            <a:off x="660400" y="4671874"/>
            <a:ext cx="2540577" cy="523220"/>
          </a:xfrm>
          <a:prstGeom prst="rect">
            <a:avLst/>
          </a:prstGeom>
          <a:noFill/>
        </p:spPr>
        <p:txBody>
          <a:bodyPr wrap="square">
            <a:spAutoFit/>
          </a:bodyPr>
          <a:lstStyle/>
          <a:p>
            <a:r>
              <a:rPr lang="en-US" sz="2800" b="1" dirty="0" err="1">
                <a:solidFill>
                  <a:srgbClr val="019522"/>
                </a:solidFill>
                <a:effectLst/>
                <a:latin typeface="Times New Roman" panose="02020603050405020304" pitchFamily="18" charset="0"/>
                <a:cs typeface="Times New Roman" panose="02020603050405020304" pitchFamily="18" charset="0"/>
              </a:rPr>
              <a:t>móm</a:t>
            </a:r>
            <a:r>
              <a:rPr lang="en-US" sz="2800" b="1" dirty="0">
                <a:solidFill>
                  <a:srgbClr val="019522"/>
                </a:solidFill>
                <a:effectLst/>
                <a:latin typeface="Times New Roman" panose="02020603050405020304" pitchFamily="18" charset="0"/>
                <a:cs typeface="Times New Roman" panose="02020603050405020304" pitchFamily="18" charset="0"/>
              </a:rPr>
              <a:t> </a:t>
            </a:r>
            <a:r>
              <a:rPr lang="en-US" sz="2800" b="1" dirty="0" err="1">
                <a:solidFill>
                  <a:srgbClr val="019522"/>
                </a:solidFill>
                <a:effectLst/>
                <a:latin typeface="Times New Roman" panose="02020603050405020304" pitchFamily="18" charset="0"/>
                <a:cs typeface="Times New Roman" panose="02020603050405020304" pitchFamily="18" charset="0"/>
              </a:rPr>
              <a:t>mém</a:t>
            </a:r>
            <a:r>
              <a:rPr lang="en-US" sz="2800" b="1" dirty="0">
                <a:solidFill>
                  <a:srgbClr val="019522"/>
                </a:solidFill>
                <a:effectLst/>
                <a:latin typeface="Times New Roman" panose="02020603050405020304" pitchFamily="18" charset="0"/>
                <a:cs typeface="Times New Roman" panose="02020603050405020304" pitchFamily="18" charset="0"/>
              </a:rPr>
              <a:t>,</a:t>
            </a:r>
            <a:r>
              <a:rPr lang="en-US" sz="2800" dirty="0">
                <a:solidFill>
                  <a:srgbClr val="019522"/>
                </a:solidFill>
                <a:effectLst/>
                <a:latin typeface="Times New Roman" panose="02020603050405020304" pitchFamily="18" charset="0"/>
                <a:cs typeface="Times New Roman" panose="02020603050405020304" pitchFamily="18" charset="0"/>
              </a:rPr>
              <a:t> </a:t>
            </a:r>
            <a:endParaRPr lang="en-US" sz="2800" dirty="0">
              <a:solidFill>
                <a:srgbClr val="019522"/>
              </a:solidFill>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3F6F8CB0-04A2-1B05-3537-3B10210086E8}"/>
              </a:ext>
            </a:extLst>
          </p:cNvPr>
          <p:cNvSpPr txBox="1"/>
          <p:nvPr/>
        </p:nvSpPr>
        <p:spPr>
          <a:xfrm>
            <a:off x="4026849" y="4642471"/>
            <a:ext cx="2540577" cy="523220"/>
          </a:xfrm>
          <a:prstGeom prst="rect">
            <a:avLst/>
          </a:prstGeom>
          <a:noFill/>
        </p:spPr>
        <p:txBody>
          <a:bodyPr wrap="square">
            <a:spAutoFit/>
          </a:bodyPr>
          <a:lstStyle/>
          <a:p>
            <a:r>
              <a:rPr lang="en-US" sz="2800" b="1" dirty="0">
                <a:solidFill>
                  <a:srgbClr val="019522"/>
                </a:solidFill>
                <a:effectLst/>
                <a:latin typeface="Times New Roman" panose="02020603050405020304" pitchFamily="18" charset="0"/>
                <a:cs typeface="Times New Roman" panose="02020603050405020304" pitchFamily="18" charset="0"/>
              </a:rPr>
              <a:t>hu </a:t>
            </a:r>
            <a:r>
              <a:rPr lang="en-US" sz="2800" b="1" dirty="0" err="1">
                <a:solidFill>
                  <a:srgbClr val="019522"/>
                </a:solidFill>
                <a:effectLst/>
                <a:latin typeface="Times New Roman" panose="02020603050405020304" pitchFamily="18" charset="0"/>
                <a:cs typeface="Times New Roman" panose="02020603050405020304" pitchFamily="18" charset="0"/>
              </a:rPr>
              <a:t>hu</a:t>
            </a:r>
            <a:r>
              <a:rPr lang="en-US" sz="2800" b="1" dirty="0">
                <a:solidFill>
                  <a:srgbClr val="019522"/>
                </a:solidFill>
                <a:effectLst/>
                <a:latin typeface="Times New Roman" panose="02020603050405020304" pitchFamily="18" charset="0"/>
                <a:cs typeface="Times New Roman" panose="02020603050405020304" pitchFamily="18" charset="0"/>
              </a:rPr>
              <a:t>,</a:t>
            </a:r>
            <a:endParaRPr lang="en-US" sz="2800" dirty="0">
              <a:solidFill>
                <a:srgbClr val="019522"/>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7D699BEC-32AF-6D42-CA73-074BD90D7BB5}"/>
              </a:ext>
            </a:extLst>
          </p:cNvPr>
          <p:cNvSpPr txBox="1"/>
          <p:nvPr/>
        </p:nvSpPr>
        <p:spPr>
          <a:xfrm>
            <a:off x="7024626" y="4606397"/>
            <a:ext cx="2540577" cy="523220"/>
          </a:xfrm>
          <a:prstGeom prst="rect">
            <a:avLst/>
          </a:prstGeom>
          <a:noFill/>
        </p:spPr>
        <p:txBody>
          <a:bodyPr wrap="square">
            <a:spAutoFit/>
          </a:bodyPr>
          <a:lstStyle/>
          <a:p>
            <a:r>
              <a:rPr lang="en-US" sz="2800" b="1" dirty="0">
                <a:solidFill>
                  <a:srgbClr val="019522"/>
                </a:solidFill>
                <a:effectLst/>
                <a:latin typeface="Times New Roman" panose="02020603050405020304" pitchFamily="18" charset="0"/>
                <a:cs typeface="Times New Roman" panose="02020603050405020304" pitchFamily="18" charset="0"/>
              </a:rPr>
              <a:t>ư ử</a:t>
            </a:r>
            <a:endParaRPr lang="en-US" sz="2800" dirty="0">
              <a:solidFill>
                <a:srgbClr val="019522"/>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17A2407F-C0FD-B2F4-3688-08AB8E9E9F24}"/>
              </a:ext>
            </a:extLst>
          </p:cNvPr>
          <p:cNvSpPr txBox="1"/>
          <p:nvPr/>
        </p:nvSpPr>
        <p:spPr>
          <a:xfrm>
            <a:off x="2575338" y="5577337"/>
            <a:ext cx="2540577" cy="523220"/>
          </a:xfrm>
          <a:prstGeom prst="rect">
            <a:avLst/>
          </a:prstGeom>
          <a:noFill/>
        </p:spPr>
        <p:txBody>
          <a:bodyPr wrap="square">
            <a:spAutoFit/>
          </a:bodyPr>
          <a:lstStyle/>
          <a:p>
            <a:r>
              <a:rPr lang="en-US" sz="2800" b="1" dirty="0" err="1">
                <a:solidFill>
                  <a:srgbClr val="019522"/>
                </a:solidFill>
                <a:effectLst/>
                <a:latin typeface="Times New Roman" panose="02020603050405020304" pitchFamily="18" charset="0"/>
                <a:cs typeface="Times New Roman" panose="02020603050405020304" pitchFamily="18" charset="0"/>
              </a:rPr>
              <a:t>vật</a:t>
            </a:r>
            <a:r>
              <a:rPr lang="en-US" sz="2800" b="1" dirty="0">
                <a:solidFill>
                  <a:srgbClr val="019522"/>
                </a:solidFill>
                <a:effectLst/>
                <a:latin typeface="Times New Roman" panose="02020603050405020304" pitchFamily="18" charset="0"/>
                <a:cs typeface="Times New Roman" panose="02020603050405020304" pitchFamily="18" charset="0"/>
              </a:rPr>
              <a:t> </a:t>
            </a:r>
            <a:r>
              <a:rPr lang="en-US" sz="2800" b="1" dirty="0" err="1">
                <a:solidFill>
                  <a:srgbClr val="019522"/>
                </a:solidFill>
                <a:effectLst/>
                <a:latin typeface="Times New Roman" panose="02020603050405020304" pitchFamily="18" charset="0"/>
                <a:cs typeface="Times New Roman" panose="02020603050405020304" pitchFamily="18" charset="0"/>
              </a:rPr>
              <a:t>vã</a:t>
            </a:r>
            <a:r>
              <a:rPr lang="en-US" sz="2800" b="1" dirty="0">
                <a:solidFill>
                  <a:srgbClr val="019522"/>
                </a:solidFill>
                <a:effectLst/>
                <a:latin typeface="Times New Roman" panose="02020603050405020304" pitchFamily="18" charset="0"/>
                <a:cs typeface="Times New Roman" panose="02020603050405020304" pitchFamily="18" charset="0"/>
              </a:rPr>
              <a:t>,</a:t>
            </a:r>
            <a:endParaRPr lang="en-US" sz="2800" dirty="0">
              <a:solidFill>
                <a:srgbClr val="019522"/>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ECBE0F6F-5EAB-D064-518C-B4ECA4CC3E5A}"/>
              </a:ext>
            </a:extLst>
          </p:cNvPr>
          <p:cNvSpPr txBox="1"/>
          <p:nvPr/>
        </p:nvSpPr>
        <p:spPr>
          <a:xfrm>
            <a:off x="5297137" y="5540528"/>
            <a:ext cx="2540577" cy="523220"/>
          </a:xfrm>
          <a:prstGeom prst="rect">
            <a:avLst/>
          </a:prstGeom>
          <a:noFill/>
        </p:spPr>
        <p:txBody>
          <a:bodyPr wrap="square">
            <a:spAutoFit/>
          </a:bodyPr>
          <a:lstStyle/>
          <a:p>
            <a:r>
              <a:rPr lang="en-US" sz="2800" b="1" dirty="0" err="1">
                <a:solidFill>
                  <a:srgbClr val="019522"/>
                </a:solidFill>
                <a:effectLst/>
                <a:latin typeface="Times New Roman" panose="02020603050405020304" pitchFamily="18" charset="0"/>
                <a:cs typeface="Times New Roman" panose="02020603050405020304" pitchFamily="18" charset="0"/>
              </a:rPr>
              <a:t>xộc</a:t>
            </a:r>
            <a:r>
              <a:rPr lang="en-US" sz="2800" b="1" dirty="0">
                <a:solidFill>
                  <a:srgbClr val="019522"/>
                </a:solidFill>
                <a:effectLst/>
                <a:latin typeface="Times New Roman" panose="02020603050405020304" pitchFamily="18" charset="0"/>
                <a:cs typeface="Times New Roman" panose="02020603050405020304" pitchFamily="18" charset="0"/>
              </a:rPr>
              <a:t> </a:t>
            </a:r>
            <a:r>
              <a:rPr lang="en-US" sz="2800" b="1" dirty="0" err="1">
                <a:solidFill>
                  <a:srgbClr val="019522"/>
                </a:solidFill>
                <a:effectLst/>
                <a:latin typeface="Times New Roman" panose="02020603050405020304" pitchFamily="18" charset="0"/>
                <a:cs typeface="Times New Roman" panose="02020603050405020304" pitchFamily="18" charset="0"/>
              </a:rPr>
              <a:t>xệch</a:t>
            </a:r>
            <a:r>
              <a:rPr lang="en-US" sz="2800" b="1" dirty="0">
                <a:solidFill>
                  <a:srgbClr val="019522"/>
                </a:solidFill>
                <a:effectLst/>
                <a:latin typeface="Times New Roman" panose="02020603050405020304" pitchFamily="18" charset="0"/>
                <a:cs typeface="Times New Roman" panose="02020603050405020304" pitchFamily="18" charset="0"/>
              </a:rPr>
              <a:t>,</a:t>
            </a:r>
            <a:endParaRPr lang="en-US" sz="2800" dirty="0">
              <a:solidFill>
                <a:srgbClr val="019522"/>
              </a:solidFill>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id="{55F5BF22-42E0-D3C9-EA9C-1D9E4420FF81}"/>
              </a:ext>
            </a:extLst>
          </p:cNvPr>
          <p:cNvSpPr txBox="1"/>
          <p:nvPr/>
        </p:nvSpPr>
        <p:spPr>
          <a:xfrm>
            <a:off x="7813235" y="5428392"/>
            <a:ext cx="2540577" cy="523220"/>
          </a:xfrm>
          <a:prstGeom prst="rect">
            <a:avLst/>
          </a:prstGeom>
          <a:noFill/>
        </p:spPr>
        <p:txBody>
          <a:bodyPr wrap="square">
            <a:spAutoFit/>
          </a:bodyPr>
          <a:lstStyle/>
          <a:p>
            <a:r>
              <a:rPr lang="en-US" sz="2800" b="1" dirty="0" err="1">
                <a:solidFill>
                  <a:srgbClr val="019522"/>
                </a:solidFill>
                <a:effectLst/>
                <a:latin typeface="Times New Roman" panose="02020603050405020304" pitchFamily="18" charset="0"/>
                <a:cs typeface="Times New Roman" panose="02020603050405020304" pitchFamily="18" charset="0"/>
              </a:rPr>
              <a:t>sòng</a:t>
            </a:r>
            <a:r>
              <a:rPr lang="en-US" sz="2800" b="1" dirty="0">
                <a:solidFill>
                  <a:srgbClr val="019522"/>
                </a:solidFill>
                <a:effectLst/>
                <a:latin typeface="Times New Roman" panose="02020603050405020304" pitchFamily="18" charset="0"/>
                <a:cs typeface="Times New Roman" panose="02020603050405020304" pitchFamily="18" charset="0"/>
              </a:rPr>
              <a:t> </a:t>
            </a:r>
            <a:r>
              <a:rPr lang="en-US" sz="2800" b="1" dirty="0" err="1">
                <a:solidFill>
                  <a:srgbClr val="019522"/>
                </a:solidFill>
                <a:effectLst/>
                <a:latin typeface="Times New Roman" panose="02020603050405020304" pitchFamily="18" charset="0"/>
                <a:cs typeface="Times New Roman" panose="02020603050405020304" pitchFamily="18" charset="0"/>
              </a:rPr>
              <a:t>sọc</a:t>
            </a:r>
            <a:endParaRPr lang="en-US" sz="2800" dirty="0">
              <a:solidFill>
                <a:srgbClr val="019522"/>
              </a:solidFill>
              <a:latin typeface="Times New Roman" panose="02020603050405020304" pitchFamily="18" charset="0"/>
              <a:cs typeface="Times New Roman" panose="02020603050405020304" pitchFamily="18" charset="0"/>
            </a:endParaRPr>
          </a:p>
        </p:txBody>
      </p:sp>
      <p:sp>
        <p:nvSpPr>
          <p:cNvPr id="13" name="Freeform 21">
            <a:extLst>
              <a:ext uri="{FF2B5EF4-FFF2-40B4-BE49-F238E27FC236}">
                <a16:creationId xmlns:a16="http://schemas.microsoft.com/office/drawing/2014/main" id="{CEF28C00-DF22-B065-E8C3-635CD2771135}"/>
              </a:ext>
            </a:extLst>
          </p:cNvPr>
          <p:cNvSpPr/>
          <p:nvPr/>
        </p:nvSpPr>
        <p:spPr>
          <a:xfrm>
            <a:off x="10089931" y="5171090"/>
            <a:ext cx="2019913" cy="1537338"/>
          </a:xfrm>
          <a:custGeom>
            <a:avLst/>
            <a:gdLst/>
            <a:ahLst/>
            <a:cxnLst/>
            <a:rect l="l" t="t" r="r" b="b"/>
            <a:pathLst>
              <a:path w="15638195" h="8229600">
                <a:moveTo>
                  <a:pt x="0" y="0"/>
                </a:moveTo>
                <a:lnTo>
                  <a:pt x="15638194" y="0"/>
                </a:lnTo>
                <a:lnTo>
                  <a:pt x="15638194" y="8229600"/>
                </a:lnTo>
                <a:lnTo>
                  <a:pt x="0" y="8229600"/>
                </a:lnTo>
                <a:lnTo>
                  <a:pt x="0" y="0"/>
                </a:lnTo>
                <a:close/>
              </a:path>
            </a:pathLst>
          </a:custGeom>
          <a:blipFill>
            <a:blip r:embed="rId4"/>
            <a:stretch>
              <a:fillRect/>
            </a:stretch>
          </a:blipFill>
        </p:spPr>
      </p:sp>
      <p:sp>
        <p:nvSpPr>
          <p:cNvPr id="20" name="Hộp Văn bản 19">
            <a:extLst>
              <a:ext uri="{FF2B5EF4-FFF2-40B4-BE49-F238E27FC236}">
                <a16:creationId xmlns:a16="http://schemas.microsoft.com/office/drawing/2014/main" id="{54AD6996-382C-4D8A-24D9-E5EB7C8C79A9}"/>
              </a:ext>
            </a:extLst>
          </p:cNvPr>
          <p:cNvSpPr txBox="1"/>
          <p:nvPr/>
        </p:nvSpPr>
        <p:spPr>
          <a:xfrm>
            <a:off x="8119866" y="2554114"/>
            <a:ext cx="3501519" cy="1815882"/>
          </a:xfrm>
          <a:prstGeom prst="rect">
            <a:avLst/>
          </a:prstGeom>
          <a:noFill/>
        </p:spPr>
        <p:txBody>
          <a:bodyPr wrap="square">
            <a:spAutoFit/>
          </a:bodyPr>
          <a:lstStyle/>
          <a:p>
            <a:pPr marL="0" marR="0" algn="just">
              <a:spcBef>
                <a:spcPts val="0"/>
              </a:spcBef>
              <a:spcAft>
                <a:spcPts val="0"/>
              </a:spcAft>
            </a:pPr>
            <a:r>
              <a:rPr lang="en-US" sz="2800" b="1" dirty="0" err="1">
                <a:solidFill>
                  <a:srgbClr val="0070C0"/>
                </a:solidFill>
                <a:effectLst/>
                <a:latin typeface="Times New Roman" panose="02020603050405020304" pitchFamily="18" charset="0"/>
                <a:cs typeface="Times New Roman" panose="02020603050405020304" pitchFamily="18" charset="0"/>
              </a:rPr>
              <a:t>Gợi</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được</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hình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ảnh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âm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thanh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cụ</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thể</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sinh</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động</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có</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giá</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trị</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biểu</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cảm</a:t>
            </a:r>
            <a:r>
              <a:rPr lang="en-US" sz="2800" b="1" dirty="0">
                <a:solidFill>
                  <a:srgbClr val="0070C0"/>
                </a:solidFill>
                <a:effectLst/>
                <a:latin typeface="Times New Roman" panose="02020603050405020304" pitchFamily="18" charset="0"/>
                <a:cs typeface="Times New Roman" panose="02020603050405020304" pitchFamily="18" charset="0"/>
              </a:rPr>
              <a:t> </a:t>
            </a:r>
            <a:r>
              <a:rPr lang="en-US" sz="2800" b="1" dirty="0" err="1">
                <a:solidFill>
                  <a:srgbClr val="0070C0"/>
                </a:solidFill>
                <a:effectLst/>
                <a:latin typeface="Times New Roman" panose="02020603050405020304" pitchFamily="18" charset="0"/>
                <a:cs typeface="Times New Roman" panose="02020603050405020304" pitchFamily="18" charset="0"/>
              </a:rPr>
              <a:t>cao</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Mũi tên: Xuống 20">
            <a:extLst>
              <a:ext uri="{FF2B5EF4-FFF2-40B4-BE49-F238E27FC236}">
                <a16:creationId xmlns:a16="http://schemas.microsoft.com/office/drawing/2014/main" id="{3EDCBFA0-4B53-D567-7884-040FD0282526}"/>
              </a:ext>
            </a:extLst>
          </p:cNvPr>
          <p:cNvSpPr/>
          <p:nvPr/>
        </p:nvSpPr>
        <p:spPr>
          <a:xfrm>
            <a:off x="1810574" y="4549761"/>
            <a:ext cx="395785" cy="873457"/>
          </a:xfrm>
          <a:prstGeom prst="downArrow">
            <a:avLst/>
          </a:prstGeom>
          <a:solidFill>
            <a:srgbClr val="019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22">
            <a:extLst>
              <a:ext uri="{FF2B5EF4-FFF2-40B4-BE49-F238E27FC236}">
                <a16:creationId xmlns:a16="http://schemas.microsoft.com/office/drawing/2014/main" id="{F8617DFC-9CC3-3046-7429-01699A950C2E}"/>
              </a:ext>
            </a:extLst>
          </p:cNvPr>
          <p:cNvSpPr txBox="1"/>
          <p:nvPr/>
        </p:nvSpPr>
        <p:spPr>
          <a:xfrm>
            <a:off x="660400" y="5195094"/>
            <a:ext cx="2744875" cy="668645"/>
          </a:xfrm>
          <a:prstGeom prst="rect">
            <a:avLst/>
          </a:prstGeom>
          <a:noFill/>
        </p:spPr>
        <p:txBody>
          <a:bodyPr wrap="square">
            <a:spAutoFit/>
          </a:bodyPr>
          <a:lstStyle/>
          <a:p>
            <a:pPr marL="0" marR="0" algn="ctr">
              <a:lnSpc>
                <a:spcPct val="130000"/>
              </a:lnSpc>
              <a:spcBef>
                <a:spcPts val="0"/>
              </a:spcBef>
              <a:spcAft>
                <a:spcPts val="0"/>
              </a:spcAft>
            </a:pPr>
            <a:r>
              <a:rPr lang="en-US" sz="3200" b="1" dirty="0" err="1">
                <a:solidFill>
                  <a:srgbClr val="FF0000"/>
                </a:solidFill>
                <a:effectLst/>
                <a:latin typeface="Times New Roman" panose="02020603050405020304" pitchFamily="18" charset="0"/>
                <a:cs typeface="Times New Roman" panose="02020603050405020304" pitchFamily="18" charset="0"/>
              </a:rPr>
              <a:t>Từ</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tượng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hình</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Mũi tên: Xuống 23">
            <a:extLst>
              <a:ext uri="{FF2B5EF4-FFF2-40B4-BE49-F238E27FC236}">
                <a16:creationId xmlns:a16="http://schemas.microsoft.com/office/drawing/2014/main" id="{5BD9B40B-5E7A-C018-B826-84A2B254CF15}"/>
              </a:ext>
            </a:extLst>
          </p:cNvPr>
          <p:cNvSpPr/>
          <p:nvPr/>
        </p:nvSpPr>
        <p:spPr>
          <a:xfrm>
            <a:off x="6027507" y="4582204"/>
            <a:ext cx="395785" cy="873457"/>
          </a:xfrm>
          <a:prstGeom prst="downArrow">
            <a:avLst/>
          </a:prstGeom>
          <a:solidFill>
            <a:srgbClr val="0195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ộp Văn bản 24">
            <a:extLst>
              <a:ext uri="{FF2B5EF4-FFF2-40B4-BE49-F238E27FC236}">
                <a16:creationId xmlns:a16="http://schemas.microsoft.com/office/drawing/2014/main" id="{2AE7A540-997B-AE74-7613-D871BD44B75D}"/>
              </a:ext>
            </a:extLst>
          </p:cNvPr>
          <p:cNvSpPr txBox="1"/>
          <p:nvPr/>
        </p:nvSpPr>
        <p:spPr>
          <a:xfrm>
            <a:off x="4781697" y="5287805"/>
            <a:ext cx="3013104" cy="684033"/>
          </a:xfrm>
          <a:prstGeom prst="rect">
            <a:avLst/>
          </a:prstGeom>
          <a:noFill/>
        </p:spPr>
        <p:txBody>
          <a:bodyPr wrap="square">
            <a:spAutoFit/>
          </a:bodyPr>
          <a:lstStyle/>
          <a:p>
            <a:pPr marL="0" marR="0" algn="ctr">
              <a:lnSpc>
                <a:spcPct val="130000"/>
              </a:lnSpc>
              <a:spcBef>
                <a:spcPts val="0"/>
              </a:spcBef>
              <a:spcAft>
                <a:spcPts val="0"/>
              </a:spcAft>
            </a:pPr>
            <a:r>
              <a:rPr lang="en-US" sz="3200" b="1" dirty="0" err="1">
                <a:solidFill>
                  <a:srgbClr val="FF0000"/>
                </a:solidFill>
                <a:effectLst/>
                <a:latin typeface="Times New Roman" panose="02020603050405020304" pitchFamily="18" charset="0"/>
                <a:cs typeface="Times New Roman" panose="02020603050405020304" pitchFamily="18" charset="0"/>
              </a:rPr>
              <a:t>Từ</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tượng</a:t>
            </a:r>
            <a:r>
              <a:rPr lang="en-US" sz="3200" b="1" dirty="0">
                <a:solidFill>
                  <a:srgbClr val="FF0000"/>
                </a:solidFill>
                <a:effectLst/>
                <a:latin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cs typeface="Times New Roman" panose="02020603050405020304" pitchFamily="18" charset="0"/>
              </a:rPr>
              <a:t>thanh</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84531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3333 -0.028 L -0.00091 -0.33657 " pathEditMode="relative" rAng="0" ptsTypes="AA">
                                      <p:cBhvr>
                                        <p:cTn id="6" dur="2000" fill="hold"/>
                                        <p:tgtEl>
                                          <p:spTgt spid="4"/>
                                        </p:tgtEl>
                                        <p:attrNameLst>
                                          <p:attrName>ppt_x</p:attrName>
                                          <p:attrName>ppt_y</p:attrName>
                                        </p:attrNameLst>
                                      </p:cBhvr>
                                      <p:rCtr x="1615" y="-1544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79167E-6 3.7037E-6 L 0.06549 -0.30186 " pathEditMode="relative" rAng="0" ptsTypes="AA">
                                      <p:cBhvr>
                                        <p:cTn id="10" dur="2000" fill="hold"/>
                                        <p:tgtEl>
                                          <p:spTgt spid="5"/>
                                        </p:tgtEl>
                                        <p:attrNameLst>
                                          <p:attrName>ppt_x</p:attrName>
                                          <p:attrName>ppt_y</p:attrName>
                                        </p:attrNameLst>
                                      </p:cBhvr>
                                      <p:rCtr x="3268" y="-15093"/>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2.22222E-6 L -0.0612 -0.29884 " pathEditMode="relative" rAng="0" ptsTypes="AA">
                                      <p:cBhvr>
                                        <p:cTn id="14" dur="2000" fill="hold"/>
                                        <p:tgtEl>
                                          <p:spTgt spid="6"/>
                                        </p:tgtEl>
                                        <p:attrNameLst>
                                          <p:attrName>ppt_x</p:attrName>
                                          <p:attrName>ppt_y</p:attrName>
                                        </p:attrNameLst>
                                      </p:cBhvr>
                                      <p:rCtr x="-3060" y="-1495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3086 0.00926 L -0.13294 -0.38357 " pathEditMode="relative" rAng="0" ptsTypes="AA">
                                      <p:cBhvr>
                                        <p:cTn id="18" dur="2000" fill="hold"/>
                                        <p:tgtEl>
                                          <p:spTgt spid="10"/>
                                        </p:tgtEl>
                                        <p:attrNameLst>
                                          <p:attrName>ppt_x</p:attrName>
                                          <p:attrName>ppt_y</p:attrName>
                                        </p:attrNameLst>
                                      </p:cBhvr>
                                      <p:rCtr x="-8190" y="-1965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875E-6 -4.81481E-6 L -0.33476 -0.29953 " pathEditMode="relative" rAng="0" ptsTypes="AA">
                                      <p:cBhvr>
                                        <p:cTn id="22" dur="2000" fill="hold"/>
                                        <p:tgtEl>
                                          <p:spTgt spid="11"/>
                                        </p:tgtEl>
                                        <p:attrNameLst>
                                          <p:attrName>ppt_x</p:attrName>
                                          <p:attrName>ppt_y</p:attrName>
                                        </p:attrNameLst>
                                      </p:cBhvr>
                                      <p:rCtr x="-16745" y="-14977"/>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3946 -0.10463 L -0.49674 -0.21782 " pathEditMode="relative" rAng="0" ptsTypes="AA">
                                      <p:cBhvr>
                                        <p:cTn id="26" dur="2000" fill="hold"/>
                                        <p:tgtEl>
                                          <p:spTgt spid="12"/>
                                        </p:tgtEl>
                                        <p:attrNameLst>
                                          <p:attrName>ppt_x</p:attrName>
                                          <p:attrName>ppt_y</p:attrName>
                                        </p:attrNameLst>
                                      </p:cBhvr>
                                      <p:rCtr x="-26810" y="-5671"/>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16" presetClass="entr" presetSubtype="21" fill="hold" grpId="0" nodeType="withEffect">
                                  <p:stCondLst>
                                    <p:cond delay="50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500"/>
                                        <p:tgtEl>
                                          <p:spTgt spid="24"/>
                                        </p:tgtEl>
                                      </p:cBhvr>
                                    </p:animEffect>
                                  </p:childTnLst>
                                </p:cTn>
                              </p:par>
                              <p:par>
                                <p:cTn id="45" presetID="16" presetClass="entr" presetSubtype="21" fill="hold" grpId="0" nodeType="withEffect">
                                  <p:stCondLst>
                                    <p:cond delay="50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P spid="20" grpId="0"/>
      <p:bldP spid="21" grpId="0" animBg="1"/>
      <p:bldP spid="23" grpId="0"/>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90742" y="6161924"/>
            <a:ext cx="1224136" cy="123111"/>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3"/>
              </a:rPr>
              <a:t>PPT</a:t>
            </a:r>
            <a:r>
              <a:rPr kumimoji="0" lang="zh-CN" altLang="en-US" sz="100" b="0" i="0" u="none" strike="noStrike" kern="0" cap="none" spc="0" normalizeH="0" baseline="0" noProof="0" dirty="0">
                <a:ln>
                  <a:noFill/>
                </a:ln>
                <a:solidFill>
                  <a:prstClr val="black"/>
                </a:solidFill>
                <a:effectLst/>
                <a:uLnTx/>
                <a:uFillTx/>
                <a:hlinkClick r:id="rId3"/>
              </a:rPr>
              <a:t>下载</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http://www.ypppt.com/xiazai/</a:t>
            </a:r>
          </a:p>
        </p:txBody>
      </p:sp>
      <p:pic>
        <p:nvPicPr>
          <p:cNvPr id="2" name="图片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pic>
        <p:nvPicPr>
          <p:cNvPr id="5" name="Picture 4">
            <a:extLst>
              <a:ext uri="{FF2B5EF4-FFF2-40B4-BE49-F238E27FC236}">
                <a16:creationId xmlns:a16="http://schemas.microsoft.com/office/drawing/2014/main" id="{F37FD1AF-F077-825A-517A-F62994F98E1C}"/>
              </a:ext>
            </a:extLst>
          </p:cNvPr>
          <p:cNvPicPr>
            <a:picLocks noChangeAspect="1"/>
          </p:cNvPicPr>
          <p:nvPr/>
        </p:nvPicPr>
        <p:blipFill>
          <a:blip r:embed="rId6"/>
          <a:stretch>
            <a:fillRect/>
          </a:stretch>
        </p:blipFill>
        <p:spPr>
          <a:xfrm>
            <a:off x="1267500" y="999232"/>
            <a:ext cx="4109060" cy="665888"/>
          </a:xfrm>
          <a:prstGeom prst="rect">
            <a:avLst/>
          </a:prstGeom>
        </p:spPr>
      </p:pic>
      <p:sp>
        <p:nvSpPr>
          <p:cNvPr id="16" name="文本框 15"/>
          <p:cNvSpPr txBox="1"/>
          <p:nvPr/>
        </p:nvSpPr>
        <p:spPr>
          <a:xfrm>
            <a:off x="5090742" y="510084"/>
            <a:ext cx="3054563" cy="584775"/>
          </a:xfrm>
          <a:prstGeom prst="rect">
            <a:avLst/>
          </a:prstGeom>
          <a:noFill/>
        </p:spPr>
        <p:txBody>
          <a:bodyPr wrap="square" rtlCol="0">
            <a:spAutoFit/>
          </a:bodyPr>
          <a:lstStyle/>
          <a:p>
            <a:r>
              <a:rPr lang="en-US" altLang="zh-CN" sz="3200" b="1" dirty="0">
                <a:solidFill>
                  <a:srgbClr val="663300"/>
                </a:solidFill>
                <a:latin typeface="Times New Roman" panose="02020603050405020304" pitchFamily="18" charset="0"/>
                <a:cs typeface="Times New Roman" panose="02020603050405020304" pitchFamily="18" charset="0"/>
                <a:sym typeface="+mn-lt"/>
              </a:rPr>
              <a:t>I. LÝ THUYẾT </a:t>
            </a:r>
            <a:endParaRPr lang="zh-CN" altLang="en-US" sz="3200" b="1" dirty="0">
              <a:solidFill>
                <a:srgbClr val="663300"/>
              </a:solidFill>
              <a:latin typeface="Times New Roman" panose="02020603050405020304" pitchFamily="18" charset="0"/>
              <a:cs typeface="Times New Roman" panose="02020603050405020304" pitchFamily="18" charset="0"/>
              <a:sym typeface="+mn-lt"/>
            </a:endParaRPr>
          </a:p>
        </p:txBody>
      </p:sp>
      <p:sp>
        <p:nvSpPr>
          <p:cNvPr id="11" name="Hộp Văn bản 10">
            <a:extLst>
              <a:ext uri="{FF2B5EF4-FFF2-40B4-BE49-F238E27FC236}">
                <a16:creationId xmlns:a16="http://schemas.microsoft.com/office/drawing/2014/main" id="{C3D85D9E-82EB-46D8-61F0-24F72ED80791}"/>
              </a:ext>
            </a:extLst>
          </p:cNvPr>
          <p:cNvSpPr txBox="1"/>
          <p:nvPr/>
        </p:nvSpPr>
        <p:spPr>
          <a:xfrm>
            <a:off x="2163180" y="926515"/>
            <a:ext cx="2798564" cy="665888"/>
          </a:xfrm>
          <a:prstGeom prst="rect">
            <a:avLst/>
          </a:prstGeom>
          <a:noFill/>
        </p:spPr>
        <p:txBody>
          <a:bodyPr wrap="square">
            <a:spAutoFit/>
          </a:bodyPr>
          <a:lstStyle/>
          <a:p>
            <a:pPr marL="0" marR="0">
              <a:lnSpc>
                <a:spcPct val="130000"/>
              </a:lnSpc>
              <a:spcBef>
                <a:spcPts val="0"/>
              </a:spcBef>
              <a:spcAft>
                <a:spcPts val="0"/>
              </a:spcAft>
            </a:pPr>
            <a:r>
              <a:rPr lang="en-US" sz="32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32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32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luận</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Freeform 21">
            <a:extLst>
              <a:ext uri="{FF2B5EF4-FFF2-40B4-BE49-F238E27FC236}">
                <a16:creationId xmlns:a16="http://schemas.microsoft.com/office/drawing/2014/main" id="{238A5552-23A6-5474-E412-5D5AD88EFE6F}"/>
              </a:ext>
            </a:extLst>
          </p:cNvPr>
          <p:cNvSpPr/>
          <p:nvPr/>
        </p:nvSpPr>
        <p:spPr>
          <a:xfrm>
            <a:off x="5702810" y="4275974"/>
            <a:ext cx="2954346" cy="2009061"/>
          </a:xfrm>
          <a:custGeom>
            <a:avLst/>
            <a:gdLst/>
            <a:ahLst/>
            <a:cxnLst/>
            <a:rect l="l" t="t" r="r" b="b"/>
            <a:pathLst>
              <a:path w="15638195" h="8229600">
                <a:moveTo>
                  <a:pt x="0" y="0"/>
                </a:moveTo>
                <a:lnTo>
                  <a:pt x="15638194" y="0"/>
                </a:lnTo>
                <a:lnTo>
                  <a:pt x="15638194" y="8229600"/>
                </a:lnTo>
                <a:lnTo>
                  <a:pt x="0" y="8229600"/>
                </a:lnTo>
                <a:lnTo>
                  <a:pt x="0" y="0"/>
                </a:lnTo>
                <a:close/>
              </a:path>
            </a:pathLst>
          </a:custGeom>
          <a:blipFill>
            <a:blip r:embed="rId7"/>
            <a:stretch>
              <a:fillRect/>
            </a:stretch>
          </a:blipFill>
        </p:spPr>
      </p:sp>
      <p:sp>
        <p:nvSpPr>
          <p:cNvPr id="18" name="Hộp Văn bản 17">
            <a:extLst>
              <a:ext uri="{FF2B5EF4-FFF2-40B4-BE49-F238E27FC236}">
                <a16:creationId xmlns:a16="http://schemas.microsoft.com/office/drawing/2014/main" id="{62E9C7F5-92A2-1F85-4CC2-44AC0310E95E}"/>
              </a:ext>
            </a:extLst>
          </p:cNvPr>
          <p:cNvSpPr txBox="1"/>
          <p:nvPr/>
        </p:nvSpPr>
        <p:spPr>
          <a:xfrm>
            <a:off x="4044676" y="1929658"/>
            <a:ext cx="6524712" cy="2009061"/>
          </a:xfrm>
          <a:prstGeom prst="wedgeRoundRectCallout">
            <a:avLst>
              <a:gd name="adj1" fmla="val -63664"/>
              <a:gd name="adj2" fmla="val 32410"/>
              <a:gd name="adj3" fmla="val 16667"/>
            </a:avLst>
          </a:prstGeom>
          <a:noFill/>
          <a:ln w="38100">
            <a:solidFill>
              <a:srgbClr val="FE5C2F"/>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SGK,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a:t>
            </a:r>
          </a:p>
        </p:txBody>
      </p:sp>
      <p:sp>
        <p:nvSpPr>
          <p:cNvPr id="6" name="Freeform 6">
            <a:extLst>
              <a:ext uri="{FF2B5EF4-FFF2-40B4-BE49-F238E27FC236}">
                <a16:creationId xmlns:a16="http://schemas.microsoft.com/office/drawing/2014/main" id="{7E2D2F3B-1BDB-1200-585B-BA61A0DFCE7D}"/>
              </a:ext>
            </a:extLst>
          </p:cNvPr>
          <p:cNvSpPr/>
          <p:nvPr/>
        </p:nvSpPr>
        <p:spPr>
          <a:xfrm>
            <a:off x="1251928" y="2143905"/>
            <a:ext cx="2070102" cy="4240572"/>
          </a:xfrm>
          <a:custGeom>
            <a:avLst/>
            <a:gdLst/>
            <a:ahLst/>
            <a:cxnLst/>
            <a:rect l="l" t="t" r="r" b="b"/>
            <a:pathLst>
              <a:path w="1533173" h="2865744">
                <a:moveTo>
                  <a:pt x="0" y="0"/>
                </a:moveTo>
                <a:lnTo>
                  <a:pt x="1533174" y="0"/>
                </a:lnTo>
                <a:lnTo>
                  <a:pt x="1533174" y="2865744"/>
                </a:lnTo>
                <a:lnTo>
                  <a:pt x="0" y="2865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363303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6" presetClass="entr" presetSubtype="16" fill="hold" grpId="0" nodeType="withEffect">
                                  <p:stCondLst>
                                    <p:cond delay="100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sp>
        <p:nvSpPr>
          <p:cNvPr id="14" name="圆角矩形 26">
            <a:extLst>
              <a:ext uri="{FF2B5EF4-FFF2-40B4-BE49-F238E27FC236}">
                <a16:creationId xmlns:a16="http://schemas.microsoft.com/office/drawing/2014/main" id="{C417B1D2-6617-8622-DFB3-1FBF59A81DE4}"/>
              </a:ext>
            </a:extLst>
          </p:cNvPr>
          <p:cNvSpPr/>
          <p:nvPr/>
        </p:nvSpPr>
        <p:spPr>
          <a:xfrm>
            <a:off x="1157597" y="1571740"/>
            <a:ext cx="2346219" cy="946267"/>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070C0"/>
                </a:solidFill>
                <a:latin typeface="Times New Roman" panose="02020603050405020304" pitchFamily="18" charset="0"/>
                <a:cs typeface="Times New Roman" panose="02020603050405020304" pitchFamily="18" charset="0"/>
                <a:sym typeface="+mn-lt"/>
              </a:rPr>
              <a:t>1.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Đặc</a:t>
            </a:r>
            <a:r>
              <a:rPr lang="en-US" altLang="zh-CN" sz="2800" b="1" dirty="0">
                <a:solidFill>
                  <a:srgbClr val="0070C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điểm</a:t>
            </a:r>
            <a:endParaRPr lang="zh-CN" altLang="en-US" sz="2800" b="1" dirty="0">
              <a:solidFill>
                <a:srgbClr val="0070C0"/>
              </a:solidFill>
              <a:latin typeface="Times New Roman" panose="02020603050405020304" pitchFamily="18" charset="0"/>
              <a:cs typeface="Times New Roman" panose="02020603050405020304" pitchFamily="18" charset="0"/>
              <a:sym typeface="+mn-lt"/>
            </a:endParaRPr>
          </a:p>
        </p:txBody>
      </p:sp>
      <p:sp>
        <p:nvSpPr>
          <p:cNvPr id="15" name="圆角矩形 27">
            <a:extLst>
              <a:ext uri="{FF2B5EF4-FFF2-40B4-BE49-F238E27FC236}">
                <a16:creationId xmlns:a16="http://schemas.microsoft.com/office/drawing/2014/main" id="{A5FB012A-8CB0-E112-CAF4-BB7EEBCDB873}"/>
              </a:ext>
            </a:extLst>
          </p:cNvPr>
          <p:cNvSpPr/>
          <p:nvPr/>
        </p:nvSpPr>
        <p:spPr>
          <a:xfrm>
            <a:off x="1101519" y="3464871"/>
            <a:ext cx="2346219" cy="950076"/>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070C0"/>
                </a:solidFill>
                <a:latin typeface="Times New Roman" panose="02020603050405020304" pitchFamily="18" charset="0"/>
                <a:cs typeface="Times New Roman" panose="02020603050405020304" pitchFamily="18" charset="0"/>
                <a:sym typeface="+mn-lt"/>
              </a:rPr>
              <a:t>2.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Công</a:t>
            </a:r>
            <a:r>
              <a:rPr lang="en-US" altLang="zh-CN" sz="2800" b="1" dirty="0">
                <a:solidFill>
                  <a:srgbClr val="0070C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dụng</a:t>
            </a:r>
            <a:endParaRPr lang="zh-CN" altLang="en-US" sz="2800" b="1" dirty="0">
              <a:solidFill>
                <a:srgbClr val="0070C0"/>
              </a:solidFill>
              <a:latin typeface="Times New Roman" panose="02020603050405020304" pitchFamily="18" charset="0"/>
              <a:cs typeface="Times New Roman" panose="02020603050405020304" pitchFamily="18" charset="0"/>
              <a:sym typeface="+mn-lt"/>
            </a:endParaRPr>
          </a:p>
        </p:txBody>
      </p:sp>
      <p:sp>
        <p:nvSpPr>
          <p:cNvPr id="17" name="圆角矩形 29">
            <a:extLst>
              <a:ext uri="{FF2B5EF4-FFF2-40B4-BE49-F238E27FC236}">
                <a16:creationId xmlns:a16="http://schemas.microsoft.com/office/drawing/2014/main" id="{F79DDE59-4314-E54E-3CC1-DAD09DA4CAD8}"/>
              </a:ext>
            </a:extLst>
          </p:cNvPr>
          <p:cNvSpPr/>
          <p:nvPr/>
        </p:nvSpPr>
        <p:spPr>
          <a:xfrm>
            <a:off x="1490681" y="4856776"/>
            <a:ext cx="3265300" cy="843496"/>
          </a:xfrm>
          <a:prstGeom prst="roundRect">
            <a:avLst/>
          </a:prstGeom>
          <a:solidFill>
            <a:srgbClr val="FFCC00"/>
          </a:solidFill>
          <a:ln w="34925">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070C0"/>
                </a:solidFill>
                <a:latin typeface="Times New Roman" panose="02020603050405020304" pitchFamily="18" charset="0"/>
                <a:cs typeface="Times New Roman" panose="02020603050405020304" pitchFamily="18" charset="0"/>
                <a:sym typeface="+mn-lt"/>
              </a:rPr>
              <a:t>3.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Phạm</a:t>
            </a:r>
            <a:r>
              <a:rPr lang="en-US" altLang="zh-CN" sz="2800" b="1" dirty="0">
                <a:solidFill>
                  <a:srgbClr val="0070C0"/>
                </a:solidFill>
                <a:latin typeface="Times New Roman" panose="02020603050405020304" pitchFamily="18" charset="0"/>
                <a:cs typeface="Times New Roman" panose="02020603050405020304" pitchFamily="18" charset="0"/>
                <a:sym typeface="+mn-lt"/>
              </a:rPr>
              <a:t> vi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sử</a:t>
            </a:r>
            <a:r>
              <a:rPr lang="en-US" altLang="zh-CN" sz="2800" b="1" dirty="0">
                <a:solidFill>
                  <a:srgbClr val="0070C0"/>
                </a:solidFill>
                <a:latin typeface="Times New Roman" panose="02020603050405020304" pitchFamily="18" charset="0"/>
                <a:cs typeface="Times New Roman" panose="02020603050405020304" pitchFamily="18" charset="0"/>
                <a:sym typeface="+mn-lt"/>
              </a:rPr>
              <a:t> </a:t>
            </a:r>
            <a:r>
              <a:rPr lang="en-US" altLang="zh-CN" sz="2800" b="1" dirty="0" err="1">
                <a:solidFill>
                  <a:srgbClr val="0070C0"/>
                </a:solidFill>
                <a:latin typeface="Times New Roman" panose="02020603050405020304" pitchFamily="18" charset="0"/>
                <a:cs typeface="Times New Roman" panose="02020603050405020304" pitchFamily="18" charset="0"/>
                <a:sym typeface="+mn-lt"/>
              </a:rPr>
              <a:t>dụng</a:t>
            </a:r>
            <a:endParaRPr lang="zh-CN" altLang="en-US" sz="2800" b="1" dirty="0">
              <a:solidFill>
                <a:srgbClr val="0070C0"/>
              </a:solidFill>
              <a:latin typeface="Times New Roman" panose="02020603050405020304" pitchFamily="18" charset="0"/>
              <a:cs typeface="Times New Roman" panose="02020603050405020304" pitchFamily="18" charset="0"/>
              <a:sym typeface="+mn-lt"/>
            </a:endParaRPr>
          </a:p>
        </p:txBody>
      </p:sp>
      <p:sp>
        <p:nvSpPr>
          <p:cNvPr id="19" name="文本框 1">
            <a:extLst>
              <a:ext uri="{FF2B5EF4-FFF2-40B4-BE49-F238E27FC236}">
                <a16:creationId xmlns:a16="http://schemas.microsoft.com/office/drawing/2014/main" id="{66A35322-6472-42F0-992F-535C6952A135}"/>
              </a:ext>
            </a:extLst>
          </p:cNvPr>
          <p:cNvSpPr txBox="1"/>
          <p:nvPr/>
        </p:nvSpPr>
        <p:spPr>
          <a:xfrm>
            <a:off x="4209255" y="893171"/>
            <a:ext cx="5915679" cy="1055608"/>
          </a:xfrm>
          <a:prstGeom prst="roundRect">
            <a:avLst/>
          </a:prstGeom>
          <a:noFill/>
          <a:ln w="28575">
            <a:solidFill>
              <a:srgbClr val="FF0000"/>
            </a:solidFill>
            <a:prstDash val="sysDash"/>
          </a:ln>
        </p:spPr>
        <p:txBody>
          <a:bodyPr wrap="square" rtlCol="0">
            <a:spAutoFit/>
          </a:bodyPr>
          <a:lstStyle/>
          <a:p>
            <a:r>
              <a:rPr lang="en-US" sz="2800" b="1" dirty="0" err="1">
                <a:solidFill>
                  <a:srgbClr val="FE5C2F"/>
                </a:solidFill>
                <a:latin typeface="Times New Roman" panose="02020603050405020304" pitchFamily="18" charset="0"/>
                <a:cs typeface="Times New Roman" panose="02020603050405020304" pitchFamily="18" charset="0"/>
              </a:rPr>
              <a:t>Từ</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tượng</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hình</a:t>
            </a:r>
            <a:r>
              <a:rPr lang="en-US" sz="2800" b="1" dirty="0">
                <a:solidFill>
                  <a:srgbClr val="FE5C2F"/>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endParaRPr lang="zh-CN" altLang="en-US" sz="2800" dirty="0">
              <a:solidFill>
                <a:srgbClr val="002060"/>
              </a:solidFill>
              <a:latin typeface="Times New Roman" panose="02020603050405020304" pitchFamily="18" charset="0"/>
              <a:cs typeface="Times New Roman" panose="02020603050405020304" pitchFamily="18" charset="0"/>
              <a:sym typeface="+mn-lt"/>
            </a:endParaRPr>
          </a:p>
        </p:txBody>
      </p:sp>
      <p:sp>
        <p:nvSpPr>
          <p:cNvPr id="20" name="文本框 38">
            <a:extLst>
              <a:ext uri="{FF2B5EF4-FFF2-40B4-BE49-F238E27FC236}">
                <a16:creationId xmlns:a16="http://schemas.microsoft.com/office/drawing/2014/main" id="{89AFEC0B-1BE7-76B9-2B28-A21C3116D556}"/>
              </a:ext>
            </a:extLst>
          </p:cNvPr>
          <p:cNvSpPr txBox="1"/>
          <p:nvPr/>
        </p:nvSpPr>
        <p:spPr>
          <a:xfrm>
            <a:off x="4209255" y="2179021"/>
            <a:ext cx="5915678" cy="1055608"/>
          </a:xfrm>
          <a:prstGeom prst="roundRect">
            <a:avLst/>
          </a:prstGeom>
          <a:noFill/>
          <a:ln w="28575">
            <a:solidFill>
              <a:srgbClr val="FF0000"/>
            </a:solidFill>
            <a:prstDash val="sysDash"/>
          </a:ln>
        </p:spPr>
        <p:txBody>
          <a:bodyPr wrap="square" rtlCol="0">
            <a:spAutoFit/>
          </a:bodyPr>
          <a:lstStyle/>
          <a:p>
            <a:r>
              <a:rPr lang="en-US" sz="2800" b="1" dirty="0" err="1">
                <a:solidFill>
                  <a:srgbClr val="FE5C2F"/>
                </a:solidFill>
                <a:latin typeface="Times New Roman" panose="02020603050405020304" pitchFamily="18" charset="0"/>
                <a:cs typeface="Times New Roman" panose="02020603050405020304" pitchFamily="18" charset="0"/>
              </a:rPr>
              <a:t>Từ</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tượng</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thanh</a:t>
            </a:r>
            <a:r>
              <a:rPr lang="en-US" sz="2800" b="1" dirty="0">
                <a:solidFill>
                  <a:srgbClr val="FE5C2F"/>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Mô</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phỏng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con ng</a:t>
            </a:r>
            <a:r>
              <a:rPr lang="vi-VN" sz="2800" dirty="0">
                <a:solidFill>
                  <a:srgbClr val="002060"/>
                </a:solidFill>
                <a:latin typeface="Times New Roman" panose="02020603050405020304" pitchFamily="18" charset="0"/>
                <a:cs typeface="Times New Roman" panose="02020603050405020304" pitchFamily="18" charset="0"/>
              </a:rPr>
              <a:t>ư</a:t>
            </a:r>
            <a:r>
              <a:rPr lang="en-US" sz="2800" dirty="0" err="1">
                <a:solidFill>
                  <a:srgbClr val="002060"/>
                </a:solidFill>
                <a:latin typeface="Times New Roman" panose="02020603050405020304" pitchFamily="18" charset="0"/>
                <a:cs typeface="Times New Roman" panose="02020603050405020304" pitchFamily="18" charset="0"/>
              </a:rPr>
              <a:t>ời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1" name="文本框 39">
            <a:extLst>
              <a:ext uri="{FF2B5EF4-FFF2-40B4-BE49-F238E27FC236}">
                <a16:creationId xmlns:a16="http://schemas.microsoft.com/office/drawing/2014/main" id="{0EED0495-B72A-9EE3-DF79-63312B7D6109}"/>
              </a:ext>
            </a:extLst>
          </p:cNvPr>
          <p:cNvSpPr txBox="1"/>
          <p:nvPr/>
        </p:nvSpPr>
        <p:spPr>
          <a:xfrm>
            <a:off x="5565306" y="4750720"/>
            <a:ext cx="4373173" cy="1055608"/>
          </a:xfrm>
          <a:prstGeom prst="roundRect">
            <a:avLst/>
          </a:prstGeom>
          <a:ln w="28575">
            <a:solidFill>
              <a:srgbClr val="FE5C2F"/>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a:solidFill>
                  <a:srgbClr val="FE5C2F"/>
                </a:solidFill>
                <a:latin typeface="Times New Roman" panose="02020603050405020304" pitchFamily="18" charset="0"/>
                <a:cs typeface="Times New Roman" panose="02020603050405020304" pitchFamily="18" charset="0"/>
              </a:rPr>
              <a:t>Thường</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dùng</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trong</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văn</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miêu</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tả</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và</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văn</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tự</a:t>
            </a:r>
            <a:r>
              <a:rPr lang="en-US" sz="2800" b="1" dirty="0">
                <a:solidFill>
                  <a:srgbClr val="FE5C2F"/>
                </a:solidFill>
                <a:latin typeface="Times New Roman" panose="02020603050405020304" pitchFamily="18" charset="0"/>
                <a:cs typeface="Times New Roman" panose="02020603050405020304" pitchFamily="18" charset="0"/>
              </a:rPr>
              <a:t> </a:t>
            </a:r>
            <a:r>
              <a:rPr lang="en-US" sz="2800" b="1" dirty="0" err="1">
                <a:solidFill>
                  <a:srgbClr val="FE5C2F"/>
                </a:solidFill>
                <a:latin typeface="Times New Roman" panose="02020603050405020304" pitchFamily="18" charset="0"/>
                <a:cs typeface="Times New Roman" panose="02020603050405020304" pitchFamily="18" charset="0"/>
              </a:rPr>
              <a:t>sự</a:t>
            </a:r>
            <a:r>
              <a:rPr lang="en-US" sz="2800" b="1" dirty="0">
                <a:solidFill>
                  <a:srgbClr val="FE5C2F"/>
                </a:solidFill>
                <a:latin typeface="Times New Roman" panose="02020603050405020304" pitchFamily="18" charset="0"/>
                <a:cs typeface="Times New Roman" panose="02020603050405020304" pitchFamily="18" charset="0"/>
              </a:rPr>
              <a:t>.</a:t>
            </a:r>
          </a:p>
        </p:txBody>
      </p:sp>
      <p:sp>
        <p:nvSpPr>
          <p:cNvPr id="22" name="文本框 41">
            <a:extLst>
              <a:ext uri="{FF2B5EF4-FFF2-40B4-BE49-F238E27FC236}">
                <a16:creationId xmlns:a16="http://schemas.microsoft.com/office/drawing/2014/main" id="{1789AEF6-BFD7-B12B-8723-49E45BFBA369}"/>
              </a:ext>
            </a:extLst>
          </p:cNvPr>
          <p:cNvSpPr txBox="1"/>
          <p:nvPr/>
        </p:nvSpPr>
        <p:spPr>
          <a:xfrm>
            <a:off x="4209255" y="3464871"/>
            <a:ext cx="5915678" cy="1055608"/>
          </a:xfrm>
          <a:prstGeom prst="roundRect">
            <a:avLst/>
          </a:prstGeom>
          <a:ln w="28575">
            <a:solidFill>
              <a:srgbClr val="FE5C2F"/>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solidFill>
                  <a:srgbClr val="002060"/>
                </a:solidFill>
                <a:latin typeface="Times New Roman" panose="02020603050405020304" pitchFamily="18" charset="0"/>
                <a:cs typeface="Times New Roman" panose="02020603050405020304" pitchFamily="18" charset="0"/>
              </a:rPr>
              <a:t>Gợi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âm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cao</a:t>
            </a:r>
            <a:r>
              <a:rPr lang="en-US" sz="2800" dirty="0">
                <a:solidFill>
                  <a:srgbClr val="002060"/>
                </a:solidFill>
                <a:latin typeface="Times New Roman" panose="02020603050405020304" pitchFamily="18" charset="0"/>
                <a:cs typeface="Times New Roman" panose="02020603050405020304" pitchFamily="18" charset="0"/>
              </a:rPr>
              <a:t>.</a:t>
            </a:r>
            <a:endParaRPr lang="zh-CN" altLang="en-US" sz="2800" dirty="0">
              <a:solidFill>
                <a:srgbClr val="002060"/>
              </a:solidFill>
              <a:latin typeface="Times New Roman" panose="02020603050405020304" pitchFamily="18" charset="0"/>
              <a:cs typeface="Times New Roman" panose="02020603050405020304" pitchFamily="18" charset="0"/>
              <a:sym typeface="+mn-lt"/>
            </a:endParaRPr>
          </a:p>
        </p:txBody>
      </p:sp>
      <p:pic>
        <p:nvPicPr>
          <p:cNvPr id="5" name="Picture 4">
            <a:extLst>
              <a:ext uri="{FF2B5EF4-FFF2-40B4-BE49-F238E27FC236}">
                <a16:creationId xmlns:a16="http://schemas.microsoft.com/office/drawing/2014/main" id="{8F8EEEDD-6E61-C7E4-F351-36279A9C797A}"/>
              </a:ext>
            </a:extLst>
          </p:cNvPr>
          <p:cNvPicPr>
            <a:picLocks noChangeAspect="1"/>
          </p:cNvPicPr>
          <p:nvPr/>
        </p:nvPicPr>
        <p:blipFill>
          <a:blip r:embed="rId5"/>
          <a:stretch>
            <a:fillRect/>
          </a:stretch>
        </p:blipFill>
        <p:spPr>
          <a:xfrm>
            <a:off x="3447738" y="1496128"/>
            <a:ext cx="1020064" cy="1135543"/>
          </a:xfrm>
          <a:prstGeom prst="rect">
            <a:avLst/>
          </a:prstGeom>
        </p:spPr>
      </p:pic>
      <p:pic>
        <p:nvPicPr>
          <p:cNvPr id="6" name="Picture 8">
            <a:extLst>
              <a:ext uri="{FF2B5EF4-FFF2-40B4-BE49-F238E27FC236}">
                <a16:creationId xmlns:a16="http://schemas.microsoft.com/office/drawing/2014/main" id="{4F63D5EC-3224-7F9D-FC2F-6628DAF20FBF}"/>
              </a:ext>
            </a:extLst>
          </p:cNvPr>
          <p:cNvPicPr>
            <a:picLocks noChangeAspect="1"/>
          </p:cNvPicPr>
          <p:nvPr/>
        </p:nvPicPr>
        <p:blipFill>
          <a:blip r:embed="rId6"/>
          <a:srcRect/>
          <a:stretch>
            <a:fillRect/>
          </a:stretch>
        </p:blipFill>
        <p:spPr>
          <a:xfrm>
            <a:off x="3460191" y="3694986"/>
            <a:ext cx="736610" cy="489846"/>
          </a:xfrm>
          <a:prstGeom prst="rect">
            <a:avLst/>
          </a:prstGeom>
        </p:spPr>
      </p:pic>
      <p:pic>
        <p:nvPicPr>
          <p:cNvPr id="7" name="Picture 8">
            <a:extLst>
              <a:ext uri="{FF2B5EF4-FFF2-40B4-BE49-F238E27FC236}">
                <a16:creationId xmlns:a16="http://schemas.microsoft.com/office/drawing/2014/main" id="{CF6059D2-00A9-0E54-23B8-3BDB272518CB}"/>
              </a:ext>
            </a:extLst>
          </p:cNvPr>
          <p:cNvPicPr>
            <a:picLocks noChangeAspect="1"/>
          </p:cNvPicPr>
          <p:nvPr/>
        </p:nvPicPr>
        <p:blipFill>
          <a:blip r:embed="rId6"/>
          <a:srcRect/>
          <a:stretch>
            <a:fillRect/>
          </a:stretch>
        </p:blipFill>
        <p:spPr>
          <a:xfrm>
            <a:off x="4828696" y="5033601"/>
            <a:ext cx="736610" cy="489846"/>
          </a:xfrm>
          <a:prstGeom prst="rect">
            <a:avLst/>
          </a:prstGeom>
        </p:spPr>
      </p:pic>
    </p:spTree>
    <p:extLst>
      <p:ext uri="{BB962C8B-B14F-4D97-AF65-F5344CB8AC3E}">
        <p14:creationId xmlns:p14="http://schemas.microsoft.com/office/powerpoint/2010/main" val="93851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heel(1)">
                                      <p:cBhvr>
                                        <p:cTn id="33" dur="2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EA8E00-8AA9-426F-9FC0-F3EAA2864702}"/>
              </a:ext>
            </a:extLst>
          </p:cNvPr>
          <p:cNvSpPr>
            <a:spLocks noGrp="1"/>
          </p:cNvSpPr>
          <p:nvPr>
            <p:ph idx="1"/>
          </p:nvPr>
        </p:nvSpPr>
        <p:spPr>
          <a:xfrm>
            <a:off x="436097" y="4763"/>
            <a:ext cx="11324493" cy="6705600"/>
          </a:xfrm>
        </p:spPr>
        <p:txBody>
          <a:bodyPr/>
          <a:lstStyle/>
          <a:p>
            <a:pPr marL="0" indent="0" algn="just" eaLnBrk="1" hangingPunct="1">
              <a:buNone/>
              <a:defRPr/>
            </a:pPr>
            <a:r>
              <a:rPr lang="en-US" sz="2800" b="1" u="sng" kern="1200" dirty="0">
                <a:solidFill>
                  <a:srgbClr val="FF00FF"/>
                </a:solidFill>
                <a:latin typeface="Times New Roman" pitchFamily="18" charset="0"/>
                <a:cs typeface="Times New Roman" pitchFamily="18" charset="0"/>
              </a:rPr>
              <a:t>BÀI TẬP NHANH</a:t>
            </a:r>
          </a:p>
          <a:p>
            <a:pPr marL="0" indent="0" algn="just" eaLnBrk="1" hangingPunct="1">
              <a:buNone/>
              <a:defRPr/>
            </a:pPr>
            <a:r>
              <a:rPr lang="en-US" b="1" kern="1200" dirty="0">
                <a:solidFill>
                  <a:srgbClr val="000000"/>
                </a:solidFill>
                <a:latin typeface="Times New Roman" pitchFamily="18" charset="0"/>
                <a:cs typeface="Times New Roman" pitchFamily="18" charset="0"/>
              </a:rPr>
              <a:t>Cho </a:t>
            </a:r>
            <a:r>
              <a:rPr lang="en-US" b="1" kern="1200" dirty="0" err="1">
                <a:solidFill>
                  <a:srgbClr val="000000"/>
                </a:solidFill>
                <a:latin typeface="Times New Roman" pitchFamily="18" charset="0"/>
                <a:cs typeface="Times New Roman" pitchFamily="18" charset="0"/>
              </a:rPr>
              <a:t>các</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từ</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sau</a:t>
            </a:r>
            <a:r>
              <a:rPr lang="en-US" kern="1200" dirty="0">
                <a:solidFill>
                  <a:srgbClr val="0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ào</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ào</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bát</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ngát</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cót</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ca</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cót</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két</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chênh</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vênh</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cục</a:t>
            </a:r>
            <a:r>
              <a:rPr lang="en-US" b="1" kern="1200" dirty="0">
                <a:solidFill>
                  <a:srgbClr val="C00000"/>
                </a:solidFill>
                <a:latin typeface="Times New Roman" pitchFamily="18" charset="0"/>
                <a:cs typeface="Times New Roman" pitchFamily="18" charset="0"/>
              </a:rPr>
              <a:t> ta </a:t>
            </a:r>
            <a:r>
              <a:rPr lang="en-US" b="1" kern="1200" dirty="0" err="1">
                <a:solidFill>
                  <a:srgbClr val="C00000"/>
                </a:solidFill>
                <a:latin typeface="Times New Roman" pitchFamily="18" charset="0"/>
                <a:cs typeface="Times New Roman" pitchFamily="18" charset="0"/>
              </a:rPr>
              <a:t>cục</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tác</a:t>
            </a:r>
            <a:r>
              <a:rPr lang="en-US" b="1" kern="1200" dirty="0">
                <a:solidFill>
                  <a:srgbClr val="C00000"/>
                </a:solidFill>
                <a:latin typeface="Times New Roman" pitchFamily="18" charset="0"/>
                <a:cs typeface="Times New Roman" pitchFamily="18" charset="0"/>
              </a:rPr>
              <a:t>, um </a:t>
            </a:r>
            <a:r>
              <a:rPr lang="en-US" b="1" kern="1200" dirty="0" err="1">
                <a:solidFill>
                  <a:srgbClr val="C00000"/>
                </a:solidFill>
                <a:latin typeface="Times New Roman" pitchFamily="18" charset="0"/>
                <a:cs typeface="Times New Roman" pitchFamily="18" charset="0"/>
              </a:rPr>
              <a:t>tùm</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rầm</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lốm</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đốm</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sạch</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sành</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sanh</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quang</a:t>
            </a:r>
            <a:r>
              <a:rPr lang="en-US" b="1" kern="1200" dirty="0">
                <a:solidFill>
                  <a:srgbClr val="C00000"/>
                </a:solidFill>
                <a:latin typeface="Times New Roman" pitchFamily="18" charset="0"/>
                <a:cs typeface="Times New Roman" pitchFamily="18" charset="0"/>
              </a:rPr>
              <a:t> </a:t>
            </a:r>
            <a:r>
              <a:rPr lang="en-US" b="1" kern="1200" dirty="0" err="1">
                <a:solidFill>
                  <a:srgbClr val="C00000"/>
                </a:solidFill>
                <a:latin typeface="Times New Roman" pitchFamily="18" charset="0"/>
                <a:cs typeface="Times New Roman" pitchFamily="18" charset="0"/>
              </a:rPr>
              <a:t>quác</a:t>
            </a:r>
            <a:r>
              <a:rPr lang="en-US" b="1" kern="1200" dirty="0">
                <a:solidFill>
                  <a:srgbClr val="C00000"/>
                </a:solidFill>
                <a:latin typeface="Times New Roman" pitchFamily="18" charset="0"/>
                <a:cs typeface="Times New Roman" pitchFamily="18" charset="0"/>
              </a:rPr>
              <a:t>.</a:t>
            </a:r>
            <a:r>
              <a:rPr lang="en-US" kern="1200" dirty="0">
                <a:solidFill>
                  <a:srgbClr val="C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Em</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hãy</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phân</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loại</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các</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từ</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trên</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thành</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hai</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nhóm</a:t>
            </a:r>
            <a:r>
              <a:rPr lang="en-US"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Từ</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tượng</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hình</a:t>
            </a:r>
            <a:r>
              <a:rPr lang="en-US"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từ</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tượng</a:t>
            </a:r>
            <a:r>
              <a:rPr lang="en-US" b="1" kern="1200" dirty="0">
                <a:solidFill>
                  <a:srgbClr val="000000"/>
                </a:solidFill>
                <a:latin typeface="Times New Roman" pitchFamily="18" charset="0"/>
                <a:cs typeface="Times New Roman" pitchFamily="18" charset="0"/>
              </a:rPr>
              <a:t> </a:t>
            </a:r>
            <a:r>
              <a:rPr lang="en-US" b="1" kern="1200" dirty="0" err="1">
                <a:solidFill>
                  <a:srgbClr val="000000"/>
                </a:solidFill>
                <a:latin typeface="Times New Roman" pitchFamily="18" charset="0"/>
                <a:cs typeface="Times New Roman" pitchFamily="18" charset="0"/>
              </a:rPr>
              <a:t>thanh</a:t>
            </a:r>
            <a:r>
              <a:rPr lang="en-US" b="1" kern="1200" dirty="0">
                <a:solidFill>
                  <a:srgbClr val="000000"/>
                </a:solidFill>
                <a:latin typeface="Times New Roman" pitchFamily="18" charset="0"/>
                <a:cs typeface="Times New Roman" pitchFamily="18" charset="0"/>
              </a:rPr>
              <a:t> </a:t>
            </a:r>
          </a:p>
          <a:p>
            <a:pPr marL="0" indent="0">
              <a:spcBef>
                <a:spcPct val="50000"/>
              </a:spcBef>
              <a:buNone/>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p:txBody>
      </p:sp>
      <p:graphicFrame>
        <p:nvGraphicFramePr>
          <p:cNvPr id="5" name="Table 4">
            <a:extLst>
              <a:ext uri="{FF2B5EF4-FFF2-40B4-BE49-F238E27FC236}">
                <a16:creationId xmlns:a16="http://schemas.microsoft.com/office/drawing/2014/main" id="{6D6CE328-BB3A-43F7-B734-EA6669AA0EA5}"/>
              </a:ext>
            </a:extLst>
          </p:cNvPr>
          <p:cNvGraphicFramePr>
            <a:graphicFrameLocks noGrp="1"/>
          </p:cNvGraphicFramePr>
          <p:nvPr>
            <p:extLst>
              <p:ext uri="{D42A27DB-BD31-4B8C-83A1-F6EECF244321}">
                <p14:modId xmlns:p14="http://schemas.microsoft.com/office/powerpoint/2010/main" val="1743957150"/>
              </p:ext>
            </p:extLst>
          </p:nvPr>
        </p:nvGraphicFramePr>
        <p:xfrm>
          <a:off x="760875" y="2671689"/>
          <a:ext cx="10019668" cy="2743200"/>
        </p:xfrm>
        <a:graphic>
          <a:graphicData uri="http://schemas.openxmlformats.org/drawingml/2006/table">
            <a:tbl>
              <a:tblPr firstRow="1" bandRow="1">
                <a:tableStyleId>{5C22544A-7EE6-4342-B048-85BDC9FD1C3A}</a:tableStyleId>
              </a:tblPr>
              <a:tblGrid>
                <a:gridCol w="5088231">
                  <a:extLst>
                    <a:ext uri="{9D8B030D-6E8A-4147-A177-3AD203B41FA5}">
                      <a16:colId xmlns:a16="http://schemas.microsoft.com/office/drawing/2014/main" val="20000"/>
                    </a:ext>
                  </a:extLst>
                </a:gridCol>
                <a:gridCol w="4931437">
                  <a:extLst>
                    <a:ext uri="{9D8B030D-6E8A-4147-A177-3AD203B41FA5}">
                      <a16:colId xmlns:a16="http://schemas.microsoft.com/office/drawing/2014/main" val="20001"/>
                    </a:ext>
                  </a:extLst>
                </a:gridCol>
              </a:tblGrid>
              <a:tr h="762000">
                <a:tc>
                  <a:txBody>
                    <a:bodyPr/>
                    <a:lstStyle/>
                    <a:p>
                      <a:pPr algn="ctr"/>
                      <a:r>
                        <a:rPr lang="en-US" sz="3200" dirty="0" err="1">
                          <a:solidFill>
                            <a:srgbClr val="FF00FF"/>
                          </a:solidFill>
                          <a:latin typeface="Times New Roman" pitchFamily="18" charset="0"/>
                          <a:cs typeface="Times New Roman" pitchFamily="18" charset="0"/>
                        </a:rPr>
                        <a:t>Từ</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tượng</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hình</a:t>
                      </a:r>
                      <a:endParaRPr lang="en-US" sz="3200" dirty="0">
                        <a:solidFill>
                          <a:srgbClr val="FF00FF"/>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FF00FF"/>
                          </a:solidFill>
                          <a:latin typeface="Times New Roman" pitchFamily="18" charset="0"/>
                          <a:cs typeface="Times New Roman" pitchFamily="18" charset="0"/>
                        </a:rPr>
                        <a:t>Từ</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tượng</a:t>
                      </a:r>
                      <a:r>
                        <a:rPr lang="en-US" sz="3200" baseline="0" dirty="0">
                          <a:solidFill>
                            <a:srgbClr val="FF00FF"/>
                          </a:solidFill>
                          <a:latin typeface="Times New Roman" pitchFamily="18" charset="0"/>
                          <a:cs typeface="Times New Roman" pitchFamily="18" charset="0"/>
                        </a:rPr>
                        <a:t> </a:t>
                      </a:r>
                      <a:r>
                        <a:rPr lang="en-US" sz="3200" baseline="0" dirty="0" err="1">
                          <a:solidFill>
                            <a:srgbClr val="FF00FF"/>
                          </a:solidFill>
                          <a:latin typeface="Times New Roman" pitchFamily="18" charset="0"/>
                          <a:cs typeface="Times New Roman" pitchFamily="18" charset="0"/>
                        </a:rPr>
                        <a:t>thanh</a:t>
                      </a:r>
                      <a:endParaRPr lang="en-US" sz="3200" dirty="0">
                        <a:solidFill>
                          <a:srgbClr val="FF00FF"/>
                        </a:solidFill>
                        <a:latin typeface="Times New Roman" pitchFamily="18" charset="0"/>
                        <a:cs typeface="Times New Roman" pitchFamily="18" charset="0"/>
                      </a:endParaRPr>
                    </a:p>
                    <a:p>
                      <a:pPr algn="ctr"/>
                      <a:endParaRPr lang="en-US" sz="32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extLst>
                  <a:ext uri="{0D108BD9-81ED-4DB2-BD59-A6C34878D82A}">
                    <a16:rowId xmlns:a16="http://schemas.microsoft.com/office/drawing/2014/main" val="10000"/>
                  </a:ext>
                </a:extLst>
              </a:tr>
              <a:tr h="1676400">
                <a:tc>
                  <a: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en-US" dirty="0">
                        <a:latin typeface="#9Slide05 Brannboll Ny"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760874" y="4043289"/>
            <a:ext cx="5180686" cy="1077218"/>
          </a:xfrm>
          <a:prstGeom prst="rect">
            <a:avLst/>
          </a:prstGeom>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bát ngát, chênh vênh, um tùm, lốm đốm, sạch sành sanh.</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4" name="Rectangle 3"/>
          <p:cNvSpPr/>
          <p:nvPr/>
        </p:nvSpPr>
        <p:spPr>
          <a:xfrm>
            <a:off x="6209183" y="3908194"/>
            <a:ext cx="5221943" cy="1077218"/>
          </a:xfrm>
          <a:prstGeom prst="rect">
            <a:avLst/>
          </a:prstGeom>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ào ào, rầm, cục ta cục tác, quang quác, cót ca cót két.</a:t>
            </a:r>
            <a:endParaRPr kumimoji="0" lang="en-US" sz="32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31B0F0-5621-47DB-9364-02C82C8A4E7C}"/>
              </a:ext>
            </a:extLst>
          </p:cNvPr>
          <p:cNvSpPr/>
          <p:nvPr/>
        </p:nvSpPr>
        <p:spPr>
          <a:xfrm>
            <a:off x="2644727" y="4503528"/>
            <a:ext cx="9445282" cy="156966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3200" b="0" i="0" u="none" strike="noStrike" kern="0" cap="none" spc="0" normalizeH="0" baseline="0" noProof="0" dirty="0">
                <a:ln>
                  <a:noFill/>
                </a:ln>
                <a:solidFill>
                  <a:prstClr val="black"/>
                </a:solidFill>
                <a:effectLst>
                  <a:outerShdw blurRad="38100" dist="38100" dir="2700000" algn="tl">
                    <a:srgbClr val="C0C0C0"/>
                  </a:outerShdw>
                </a:effectLst>
                <a:uLnTx/>
                <a:uFillTx/>
                <a:latin typeface="Times New Roman" pitchFamily="18" charset="0"/>
                <a:ea typeface="+mn-ea"/>
                <a:cs typeface="Times New Roman" pitchFamily="18" charset="0"/>
              </a:rPr>
              <a:t>*</a:t>
            </a:r>
            <a:r>
              <a:rPr kumimoji="0" lang="nl-NL"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Một số từ vừa có nghĩa tượng hình vừa có nghĩa tượng thanh, cho nên tùy vào văn cảnh ta sẽ xếp chúng vào nhóm </a:t>
            </a:r>
            <a:r>
              <a:rPr kumimoji="0" lang="nl-NL" sz="3200" b="0"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nào.</a:t>
            </a:r>
            <a:endParaRPr kumimoji="0" lang="nl-NL"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Rectangle 2">
            <a:extLst>
              <a:ext uri="{FF2B5EF4-FFF2-40B4-BE49-F238E27FC236}">
                <a16:creationId xmlns:a16="http://schemas.microsoft.com/office/drawing/2014/main" id="{4FD6F61B-9CF5-47ED-AEEB-E6189A87B82C}"/>
              </a:ext>
            </a:extLst>
          </p:cNvPr>
          <p:cNvSpPr/>
          <p:nvPr/>
        </p:nvSpPr>
        <p:spPr>
          <a:xfrm>
            <a:off x="2644726" y="251806"/>
            <a:ext cx="9445283" cy="255454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thanh</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endParaRPr kumimoji="0" lang="vi-VN" sz="3200" b="0"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từ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láy</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đơn</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3200" b="0" i="0" u="sng"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Ví</a:t>
            </a:r>
            <a:r>
              <a:rPr kumimoji="0" lang="en-US" sz="3200" b="0" i="0" u="sng"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sng"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dụ</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Bốp</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tiếng</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tát</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bộp</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tiếng</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mưa</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rơi</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hoắm</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chỉ</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độ</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sâu</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vút</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chỉ</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độ</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 </a:t>
            </a:r>
            <a:r>
              <a:rPr kumimoji="0" lang="en-US" sz="32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itchFamily="2" charset="2"/>
              </a:rPr>
              <a:t>cao</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rPr>
              <a:t>)…)</a:t>
            </a:r>
            <a:r>
              <a:rPr kumimoji="0" lang="en-US"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5" name="TextBox 4">
            <a:extLst>
              <a:ext uri="{FF2B5EF4-FFF2-40B4-BE49-F238E27FC236}">
                <a16:creationId xmlns:a16="http://schemas.microsoft.com/office/drawing/2014/main" id="{69F0DEB2-ED91-40FC-842F-021ED46C7C8C}"/>
              </a:ext>
            </a:extLst>
          </p:cNvPr>
          <p:cNvSpPr txBox="1"/>
          <p:nvPr/>
        </p:nvSpPr>
        <p:spPr>
          <a:xfrm>
            <a:off x="263458" y="2699177"/>
            <a:ext cx="2181665" cy="83099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4800" b="1" i="0" u="sng" strike="noStrike" kern="0" cap="none" spc="0" normalizeH="0" baseline="0" noProof="0" dirty="0">
                <a:ln w="6600">
                  <a:solidFill>
                    <a:srgbClr val="333399"/>
                  </a:solidFill>
                  <a:prstDash val="solid"/>
                </a:ln>
                <a:solidFill>
                  <a:srgbClr val="FF0000"/>
                </a:solidFill>
                <a:effectLst>
                  <a:outerShdw dist="38100" dir="2700000" algn="tl" rotWithShape="0">
                    <a:srgbClr val="333399"/>
                  </a:outerShdw>
                </a:effectLst>
                <a:uLnTx/>
                <a:uFillTx/>
                <a:latin typeface="Times New Roman" pitchFamily="18" charset="0"/>
                <a:ea typeface="+mn-ea"/>
                <a:cs typeface="Times New Roman" pitchFamily="18" charset="0"/>
              </a:rPr>
              <a:t>Lưu ý</a:t>
            </a:r>
            <a:r>
              <a:rPr kumimoji="0" lang="nl-NL" sz="4800" b="1" i="0" u="none" strike="noStrike" kern="0" cap="none" spc="0" normalizeH="0" baseline="0" noProof="0" dirty="0">
                <a:ln w="6600">
                  <a:solidFill>
                    <a:srgbClr val="333399"/>
                  </a:solidFill>
                  <a:prstDash val="solid"/>
                </a:ln>
                <a:solidFill>
                  <a:srgbClr val="FF0000"/>
                </a:solidFill>
                <a:effectLst>
                  <a:outerShdw dist="38100" dir="2700000" algn="tl" rotWithShape="0">
                    <a:srgbClr val="333399"/>
                  </a:outerShdw>
                </a:effectLst>
                <a:uLnTx/>
                <a:uFillTx/>
                <a:latin typeface="Times New Roman" pitchFamily="18" charset="0"/>
                <a:ea typeface="+mn-ea"/>
                <a:cs typeface="Times New Roman" pitchFamily="18" charset="0"/>
              </a:rPr>
              <a:t>:</a:t>
            </a:r>
          </a:p>
        </p:txBody>
      </p:sp>
      <p:sp>
        <p:nvSpPr>
          <p:cNvPr id="2" name="Rectangle 1">
            <a:extLst>
              <a:ext uri="{FF2B5EF4-FFF2-40B4-BE49-F238E27FC236}">
                <a16:creationId xmlns:a16="http://schemas.microsoft.com/office/drawing/2014/main" id="{CDF3C778-4AF0-63D1-C28B-1D6D48DE5B09}"/>
              </a:ext>
            </a:extLst>
          </p:cNvPr>
          <p:cNvSpPr/>
          <p:nvPr/>
        </p:nvSpPr>
        <p:spPr>
          <a:xfrm>
            <a:off x="2644727" y="3114676"/>
            <a:ext cx="9445282" cy="13234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l-NL" sz="3200" b="0" i="0" u="sng" strike="noStrike" kern="0" cap="none" spc="0" normalizeH="0" baseline="0" noProof="0">
                <a:ln>
                  <a:noFill/>
                </a:ln>
                <a:solidFill>
                  <a:prstClr val="black"/>
                </a:solidFill>
                <a:effectLst/>
                <a:uLnTx/>
                <a:uFillTx/>
                <a:latin typeface="Times New Roman" pitchFamily="18" charset="0"/>
                <a:ea typeface="+mn-ea"/>
                <a:cs typeface="Times New Roman" pitchFamily="18" charset="0"/>
              </a:rPr>
              <a:t>Ví </a:t>
            </a:r>
            <a:r>
              <a:rPr kumimoji="0" lang="nl-NL" sz="3200" b="0" i="0" u="sng"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dụ</a:t>
            </a:r>
            <a:r>
              <a:rPr kumimoji="0" lang="nl-NL"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Mắt long sòng sọc/ Ho sòng sọc</a:t>
            </a:r>
          </a:p>
          <a:p>
            <a:pPr marL="457200" marR="0" lvl="0" indent="-457200" algn="l" defTabSz="914400" rtl="0" eaLnBrk="1" fontAlgn="auto" latinLnBrk="0" hangingPunct="1">
              <a:lnSpc>
                <a:spcPct val="100000"/>
              </a:lnSpc>
              <a:spcBef>
                <a:spcPct val="50000"/>
              </a:spcBef>
              <a:spcAft>
                <a:spcPts val="0"/>
              </a:spcAft>
              <a:buClrTx/>
              <a:buSzTx/>
              <a:buFontTx/>
              <a:buChar char="-"/>
              <a:tabLst/>
              <a:defRPr/>
            </a:pPr>
            <a:r>
              <a:rPr kumimoji="0" lang="nl-NL" sz="32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Làm ào ào/ Gió thổi ào ào</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6" y="2515473"/>
            <a:ext cx="8742947" cy="214066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959" y="966013"/>
            <a:ext cx="1450082" cy="1857918"/>
          </a:xfrm>
          <a:prstGeom prst="rect">
            <a:avLst/>
          </a:prstGeom>
        </p:spPr>
      </p:pic>
      <p:sp>
        <p:nvSpPr>
          <p:cNvPr id="26" name="文本框 25"/>
          <p:cNvSpPr txBox="1"/>
          <p:nvPr/>
        </p:nvSpPr>
        <p:spPr>
          <a:xfrm>
            <a:off x="3633375" y="2774281"/>
            <a:ext cx="5359796"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LUYỆN TẬP</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96675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08" y="-876454"/>
            <a:ext cx="11354938" cy="2931316"/>
          </a:xfrm>
          <a:prstGeom prst="rect">
            <a:avLst/>
          </a:prstGeom>
        </p:spPr>
      </p:pic>
      <p:sp>
        <p:nvSpPr>
          <p:cNvPr id="26" name="文本框 25"/>
          <p:cNvSpPr txBox="1"/>
          <p:nvPr/>
        </p:nvSpPr>
        <p:spPr>
          <a:xfrm>
            <a:off x="515983" y="216913"/>
            <a:ext cx="10750731" cy="1569660"/>
          </a:xfrm>
          <a:prstGeom prst="rect">
            <a:avLst/>
          </a:prstGeom>
          <a:noFill/>
        </p:spPr>
        <p:txBody>
          <a:bodyPr vert="horz" wrap="square" rtlCol="0">
            <a:spAutoFit/>
          </a:bodyPr>
          <a:lstStyle/>
          <a:p>
            <a:pPr algn="just">
              <a:tabLst>
                <a:tab pos="413385" algn="l"/>
              </a:tabLs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 (Tr.42/ SGK ):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413385" algn="l"/>
              </a:tabLs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 biết được các từ tượng hình và từ tượng thanh trong các trường hợp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 b, c.</a:t>
            </a:r>
          </a:p>
        </p:txBody>
      </p:sp>
      <p:sp>
        <p:nvSpPr>
          <p:cNvPr id="2" name="文本框 33">
            <a:extLst>
              <a:ext uri="{FF2B5EF4-FFF2-40B4-BE49-F238E27FC236}">
                <a16:creationId xmlns:a16="http://schemas.microsoft.com/office/drawing/2014/main" id="{B06A4887-E1F4-ABAF-8965-3D729D11B62B}"/>
              </a:ext>
            </a:extLst>
          </p:cNvPr>
          <p:cNvSpPr txBox="1"/>
          <p:nvPr/>
        </p:nvSpPr>
        <p:spPr>
          <a:xfrm>
            <a:off x="13059" y="2112539"/>
            <a:ext cx="5883686" cy="2246769"/>
          </a:xfrm>
          <a:prstGeom prst="rect">
            <a:avLst/>
          </a:prstGeom>
          <a:noFill/>
          <a:ln>
            <a:solidFill>
              <a:schemeClr val="accent1"/>
            </a:solidFill>
          </a:ln>
        </p:spPr>
        <p:txBody>
          <a:bodyPr wrap="square" rtlCol="0">
            <a:spAutoFit/>
          </a:bodyPr>
          <a:lstStyle/>
          <a:p>
            <a:r>
              <a:rPr lang="en-US" sz="2800" i="1">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Ao thu lạnh lẽo nước trong veo</a:t>
            </a:r>
          </a:p>
          <a:p>
            <a:r>
              <a:rPr lang="en-US" sz="2800">
                <a:latin typeface="Times New Roman" panose="02020603050405020304" pitchFamily="18" charset="0"/>
                <a:cs typeface="Times New Roman" panose="02020603050405020304" pitchFamily="18" charset="0"/>
              </a:rPr>
              <a:t>Một chiếc thuyền câu bé tẻo teo</a:t>
            </a:r>
          </a:p>
          <a:p>
            <a:r>
              <a:rPr lang="en-US" sz="2800">
                <a:latin typeface="Times New Roman" panose="02020603050405020304" pitchFamily="18" charset="0"/>
                <a:cs typeface="Times New Roman" panose="02020603050405020304" pitchFamily="18" charset="0"/>
              </a:rPr>
              <a:t>[…] Tầng mây lơ lửng trời xanh ngắt,</a:t>
            </a:r>
          </a:p>
          <a:p>
            <a:r>
              <a:rPr lang="en-US" sz="2800">
                <a:latin typeface="Times New Roman" panose="02020603050405020304" pitchFamily="18" charset="0"/>
                <a:cs typeface="Times New Roman" panose="02020603050405020304" pitchFamily="18" charset="0"/>
              </a:rPr>
              <a:t>Ngõ trúc quanh co khách vắng teo.</a:t>
            </a:r>
          </a:p>
          <a:p>
            <a:r>
              <a:rPr lang="en-US" sz="2800">
                <a:solidFill>
                  <a:schemeClr val="accent1"/>
                </a:solidFill>
                <a:latin typeface="Times New Roman" panose="02020603050405020304" pitchFamily="18" charset="0"/>
                <a:cs typeface="Times New Roman" panose="02020603050405020304" pitchFamily="18" charset="0"/>
              </a:rPr>
              <a:t>(Nguyễn Khuyến, Thu điếu)</a:t>
            </a:r>
          </a:p>
        </p:txBody>
      </p:sp>
      <p:sp>
        <p:nvSpPr>
          <p:cNvPr id="3" name="文本框 33">
            <a:extLst>
              <a:ext uri="{FF2B5EF4-FFF2-40B4-BE49-F238E27FC236}">
                <a16:creationId xmlns:a16="http://schemas.microsoft.com/office/drawing/2014/main" id="{6D9DFE33-22BC-DB83-BAF3-80D36CD80F2C}"/>
              </a:ext>
            </a:extLst>
          </p:cNvPr>
          <p:cNvSpPr txBox="1"/>
          <p:nvPr/>
        </p:nvSpPr>
        <p:spPr>
          <a:xfrm>
            <a:off x="6048092" y="2209661"/>
            <a:ext cx="5883686" cy="1384995"/>
          </a:xfrm>
          <a:prstGeom prst="rect">
            <a:avLst/>
          </a:prstGeom>
          <a:noFill/>
          <a:ln>
            <a:solidFill>
              <a:schemeClr val="accent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b. Líu lo kìa giọng vàng anh</a:t>
            </a:r>
          </a:p>
          <a:p>
            <a:r>
              <a:rPr lang="en-US" sz="2800">
                <a:latin typeface="Times New Roman" panose="02020603050405020304" pitchFamily="18" charset="0"/>
                <a:cs typeface="Times New Roman" panose="02020603050405020304" pitchFamily="18" charset="0"/>
              </a:rPr>
              <a:t>Mùa xuân vắt vẻo trên nhành lộc non.</a:t>
            </a:r>
          </a:p>
          <a:p>
            <a:r>
              <a:rPr lang="en-US" sz="2800">
                <a:solidFill>
                  <a:schemeClr val="accent1"/>
                </a:solidFill>
                <a:latin typeface="Times New Roman" panose="02020603050405020304" pitchFamily="18" charset="0"/>
                <a:cs typeface="Times New Roman" panose="02020603050405020304" pitchFamily="18" charset="0"/>
              </a:rPr>
              <a:t>(Ngô Văn Phú, Mùa xuân)</a:t>
            </a:r>
          </a:p>
        </p:txBody>
      </p:sp>
      <p:sp>
        <p:nvSpPr>
          <p:cNvPr id="4" name="文本框 33">
            <a:extLst>
              <a:ext uri="{FF2B5EF4-FFF2-40B4-BE49-F238E27FC236}">
                <a16:creationId xmlns:a16="http://schemas.microsoft.com/office/drawing/2014/main" id="{855ED44C-8917-7742-2D46-CAEA09476FCC}"/>
              </a:ext>
            </a:extLst>
          </p:cNvPr>
          <p:cNvSpPr txBox="1"/>
          <p:nvPr/>
        </p:nvSpPr>
        <p:spPr>
          <a:xfrm>
            <a:off x="370035" y="4526491"/>
            <a:ext cx="11354938" cy="1815882"/>
          </a:xfrm>
          <a:prstGeom prst="rect">
            <a:avLst/>
          </a:prstGeom>
          <a:noFill/>
          <a:ln>
            <a:solidFill>
              <a:schemeClr val="accent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 Tôi không nhớ tôi đã nghe tiếng chồi non tách vỏ lúc nào, tôi cũng không nhớ tôi đã nghe tiếng chim lích chích mổ hạt từ đâu, nhưng tôi cảm nhận tất cả một cách rõ rệt trong từng mạch máu đang phập phồng bên dưới làn da.</a:t>
            </a:r>
          </a:p>
          <a:p>
            <a:r>
              <a:rPr lang="en-US" sz="2800">
                <a:solidFill>
                  <a:schemeClr val="accent1"/>
                </a:solidFill>
                <a:latin typeface="Times New Roman" panose="02020603050405020304" pitchFamily="18" charset="0"/>
                <a:cs typeface="Times New Roman" panose="02020603050405020304" pitchFamily="18" charset="0"/>
              </a:rPr>
              <a:t>(Nguyễn Nhật Ánh, Tôi là Bê-tô) </a:t>
            </a:r>
          </a:p>
        </p:txBody>
      </p:sp>
    </p:spTree>
    <p:extLst>
      <p:ext uri="{BB962C8B-B14F-4D97-AF65-F5344CB8AC3E}">
        <p14:creationId xmlns:p14="http://schemas.microsoft.com/office/powerpoint/2010/main" val="481699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B8C19-FD08-EA9F-7FE6-49FF27B44AE9}"/>
            </a:ext>
          </a:extLst>
        </p:cNvPr>
        <p:cNvGrpSpPr/>
        <p:nvPr/>
      </p:nvGrpSpPr>
      <p:grpSpPr>
        <a:xfrm>
          <a:off x="0" y="0"/>
          <a:ext cx="0" cy="0"/>
          <a:chOff x="0" y="0"/>
          <a:chExt cx="0" cy="0"/>
        </a:xfrm>
      </p:grpSpPr>
      <p:pic>
        <p:nvPicPr>
          <p:cNvPr id="15" name="图片 14">
            <a:extLst>
              <a:ext uri="{FF2B5EF4-FFF2-40B4-BE49-F238E27FC236}">
                <a16:creationId xmlns:a16="http://schemas.microsoft.com/office/drawing/2014/main" id="{FD9BA39E-F58F-C291-CA2B-CFD174D241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文本框 33">
            <a:extLst>
              <a:ext uri="{FF2B5EF4-FFF2-40B4-BE49-F238E27FC236}">
                <a16:creationId xmlns:a16="http://schemas.microsoft.com/office/drawing/2014/main" id="{924186C7-6220-E3A3-6F22-17ECF65E9178}"/>
              </a:ext>
            </a:extLst>
          </p:cNvPr>
          <p:cNvSpPr txBox="1"/>
          <p:nvPr/>
        </p:nvSpPr>
        <p:spPr>
          <a:xfrm>
            <a:off x="0" y="176347"/>
            <a:ext cx="5883686" cy="2246769"/>
          </a:xfrm>
          <a:prstGeom prst="rect">
            <a:avLst/>
          </a:prstGeom>
          <a:noFill/>
          <a:ln>
            <a:solidFill>
              <a:schemeClr val="accent1"/>
            </a:solidFill>
          </a:ln>
        </p:spPr>
        <p:txBody>
          <a:bodyPr wrap="square" rtlCol="0">
            <a:spAutoFit/>
          </a:bodyPr>
          <a:lstStyle/>
          <a:p>
            <a:r>
              <a:rPr lang="en-US" sz="2800" i="1">
                <a:latin typeface="Times New Roman" panose="02020603050405020304" pitchFamily="18" charset="0"/>
                <a:cs typeface="Times New Roman" panose="02020603050405020304" pitchFamily="18" charset="0"/>
              </a:rPr>
              <a:t>a</a:t>
            </a:r>
            <a:r>
              <a:rPr lang="en-US" sz="2800">
                <a:latin typeface="Times New Roman" panose="02020603050405020304" pitchFamily="18" charset="0"/>
                <a:cs typeface="Times New Roman" panose="02020603050405020304" pitchFamily="18" charset="0"/>
              </a:rPr>
              <a:t>. Ao thu lạnh lẽo nước trong veo</a:t>
            </a:r>
          </a:p>
          <a:p>
            <a:r>
              <a:rPr lang="en-US" sz="2800">
                <a:latin typeface="Times New Roman" panose="02020603050405020304" pitchFamily="18" charset="0"/>
                <a:cs typeface="Times New Roman" panose="02020603050405020304" pitchFamily="18" charset="0"/>
              </a:rPr>
              <a:t>Một chiếc thuyền câu bé tẻo teo</a:t>
            </a:r>
          </a:p>
          <a:p>
            <a:r>
              <a:rPr lang="en-US" sz="2800">
                <a:latin typeface="Times New Roman" panose="02020603050405020304" pitchFamily="18" charset="0"/>
                <a:cs typeface="Times New Roman" panose="02020603050405020304" pitchFamily="18" charset="0"/>
              </a:rPr>
              <a:t>[…] Tầng mây lơ lửng trời xanh ngắt,</a:t>
            </a:r>
          </a:p>
          <a:p>
            <a:r>
              <a:rPr lang="en-US" sz="2800">
                <a:latin typeface="Times New Roman" panose="02020603050405020304" pitchFamily="18" charset="0"/>
                <a:cs typeface="Times New Roman" panose="02020603050405020304" pitchFamily="18" charset="0"/>
              </a:rPr>
              <a:t>Ngõ trúc quanh co khách vắng teo.</a:t>
            </a:r>
          </a:p>
          <a:p>
            <a:r>
              <a:rPr lang="en-US" sz="2800">
                <a:solidFill>
                  <a:schemeClr val="accent1"/>
                </a:solidFill>
                <a:latin typeface="Times New Roman" panose="02020603050405020304" pitchFamily="18" charset="0"/>
                <a:cs typeface="Times New Roman" panose="02020603050405020304" pitchFamily="18" charset="0"/>
              </a:rPr>
              <a:t>(Nguyễn Khuyến, Thu điếu)</a:t>
            </a:r>
          </a:p>
        </p:txBody>
      </p:sp>
      <p:sp>
        <p:nvSpPr>
          <p:cNvPr id="5" name="文本框 33">
            <a:extLst>
              <a:ext uri="{FF2B5EF4-FFF2-40B4-BE49-F238E27FC236}">
                <a16:creationId xmlns:a16="http://schemas.microsoft.com/office/drawing/2014/main" id="{B9FC10B1-C1BB-700F-7A77-E05E85DA2D9E}"/>
              </a:ext>
            </a:extLst>
          </p:cNvPr>
          <p:cNvSpPr txBox="1"/>
          <p:nvPr/>
        </p:nvSpPr>
        <p:spPr>
          <a:xfrm>
            <a:off x="26145" y="2679911"/>
            <a:ext cx="5883686" cy="1384995"/>
          </a:xfrm>
          <a:prstGeom prst="rect">
            <a:avLst/>
          </a:prstGeom>
          <a:noFill/>
          <a:ln>
            <a:solidFill>
              <a:schemeClr val="accent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b. Líu lo kìa giọng vàng anh</a:t>
            </a:r>
          </a:p>
          <a:p>
            <a:r>
              <a:rPr lang="en-US" sz="2800">
                <a:latin typeface="Times New Roman" panose="02020603050405020304" pitchFamily="18" charset="0"/>
                <a:cs typeface="Times New Roman" panose="02020603050405020304" pitchFamily="18" charset="0"/>
              </a:rPr>
              <a:t>Mùa xuân vắt vẻo trên nhành lộc non.</a:t>
            </a:r>
          </a:p>
          <a:p>
            <a:r>
              <a:rPr lang="en-US" sz="2800">
                <a:solidFill>
                  <a:schemeClr val="accent1"/>
                </a:solidFill>
                <a:latin typeface="Times New Roman" panose="02020603050405020304" pitchFamily="18" charset="0"/>
                <a:cs typeface="Times New Roman" panose="02020603050405020304" pitchFamily="18" charset="0"/>
              </a:rPr>
              <a:t>(Ngô Văn Phú, Mùa xuân)</a:t>
            </a:r>
          </a:p>
        </p:txBody>
      </p:sp>
      <p:sp>
        <p:nvSpPr>
          <p:cNvPr id="6" name="文本框 33">
            <a:extLst>
              <a:ext uri="{FF2B5EF4-FFF2-40B4-BE49-F238E27FC236}">
                <a16:creationId xmlns:a16="http://schemas.microsoft.com/office/drawing/2014/main" id="{CC8446A2-5855-E1FC-1A3C-D03FC956DFF6}"/>
              </a:ext>
            </a:extLst>
          </p:cNvPr>
          <p:cNvSpPr txBox="1"/>
          <p:nvPr/>
        </p:nvSpPr>
        <p:spPr>
          <a:xfrm>
            <a:off x="30402" y="4356668"/>
            <a:ext cx="11354938" cy="1815882"/>
          </a:xfrm>
          <a:prstGeom prst="rect">
            <a:avLst/>
          </a:prstGeom>
          <a:noFill/>
          <a:ln>
            <a:solidFill>
              <a:schemeClr val="accent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 Tôi không nhớ tôi đã nghe tiếng chồi non tách vỏ lúc nào, tôi cũng không nhớ tôi đã nghe tiếng chim lích chích mổ hạt từ đâu, nhưng tôi cảm nhận tất cả một cách rõ rệt trong từng mạch máu đang phập phồng bên dưới làn da.</a:t>
            </a:r>
          </a:p>
          <a:p>
            <a:r>
              <a:rPr lang="en-US" sz="2800">
                <a:solidFill>
                  <a:schemeClr val="accent1"/>
                </a:solidFill>
                <a:latin typeface="Times New Roman" panose="02020603050405020304" pitchFamily="18" charset="0"/>
                <a:cs typeface="Times New Roman" panose="02020603050405020304" pitchFamily="18" charset="0"/>
              </a:rPr>
              <a:t>(Nguyễn Nhật Ánh, Tôi là Bê-tô) </a:t>
            </a:r>
          </a:p>
        </p:txBody>
      </p:sp>
      <p:sp>
        <p:nvSpPr>
          <p:cNvPr id="7" name="文本框 33">
            <a:extLst>
              <a:ext uri="{FF2B5EF4-FFF2-40B4-BE49-F238E27FC236}">
                <a16:creationId xmlns:a16="http://schemas.microsoft.com/office/drawing/2014/main" id="{E8ACCA1C-29ED-72BB-B5D3-2EEFFC39F3C0}"/>
              </a:ext>
            </a:extLst>
          </p:cNvPr>
          <p:cNvSpPr txBox="1"/>
          <p:nvPr/>
        </p:nvSpPr>
        <p:spPr>
          <a:xfrm>
            <a:off x="5934860" y="887906"/>
            <a:ext cx="6140635" cy="3046988"/>
          </a:xfrm>
          <a:prstGeom prst="rect">
            <a:avLst/>
          </a:prstGeom>
          <a:noFill/>
          <a:ln>
            <a:solidFill>
              <a:schemeClr val="bg1"/>
            </a:solidFill>
          </a:ln>
        </p:spPr>
        <p:txBody>
          <a:bodyPr wrap="square" rtlCol="0">
            <a:spAutoFit/>
          </a:bodyPr>
          <a:lstStyle/>
          <a:p>
            <a:r>
              <a:rPr lang="en-US" sz="3200" b="1" dirty="0">
                <a:solidFill>
                  <a:srgbClr val="019522"/>
                </a:solidFill>
                <a:latin typeface="Times New Roman" panose="02020603050405020304" pitchFamily="18" charset="0"/>
                <a:cs typeface="Times New Roman" panose="02020603050405020304" pitchFamily="18" charset="0"/>
              </a:rPr>
              <a:t>a) </a:t>
            </a:r>
            <a:r>
              <a:rPr lang="vi-VN" sz="3200" b="1" dirty="0">
                <a:solidFill>
                  <a:srgbClr val="019522"/>
                </a:solidFill>
                <a:latin typeface="Times New Roman" panose="02020603050405020304" pitchFamily="18" charset="0"/>
                <a:cs typeface="Times New Roman" panose="02020603050405020304" pitchFamily="18" charset="0"/>
              </a:rPr>
              <a:t>Từ tượng hình: </a:t>
            </a:r>
            <a:r>
              <a:rPr lang="vi-VN" sz="3200" b="1" i="1" dirty="0">
                <a:latin typeface="Times New Roman" panose="02020603050405020304" pitchFamily="18" charset="0"/>
                <a:cs typeface="Times New Roman" panose="02020603050405020304" pitchFamily="18" charset="0"/>
              </a:rPr>
              <a:t>tẻo teo, lơ </a:t>
            </a:r>
            <a:r>
              <a:rPr lang="en-US" sz="3200" b="1" i="1" dirty="0" err="1">
                <a:latin typeface="Times New Roman" panose="02020603050405020304" pitchFamily="18" charset="0"/>
                <a:cs typeface="Times New Roman" panose="02020603050405020304" pitchFamily="18" charset="0"/>
              </a:rPr>
              <a:t>lửng</a:t>
            </a:r>
            <a:r>
              <a:rPr lang="vi-VN" sz="3200" b="1" i="1" dirty="0">
                <a:latin typeface="Times New Roman" panose="02020603050405020304" pitchFamily="18" charset="0"/>
                <a:cs typeface="Times New Roman" panose="02020603050405020304" pitchFamily="18" charset="0"/>
              </a:rPr>
              <a:t>, quanh co</a:t>
            </a:r>
            <a:endParaRPr lang="en-US" sz="3200" b="1" i="1" dirty="0">
              <a:latin typeface="Times New Roman" panose="02020603050405020304" pitchFamily="18" charset="0"/>
              <a:cs typeface="Times New Roman" panose="02020603050405020304" pitchFamily="18" charset="0"/>
            </a:endParaRPr>
          </a:p>
          <a:p>
            <a:r>
              <a:rPr lang="en-US" sz="3200" b="1" dirty="0">
                <a:solidFill>
                  <a:srgbClr val="019522"/>
                </a:solidFill>
                <a:latin typeface="Times New Roman" panose="02020603050405020304" pitchFamily="18" charset="0"/>
                <a:cs typeface="Times New Roman" panose="02020603050405020304" pitchFamily="18" charset="0"/>
              </a:rPr>
              <a:t>b) </a:t>
            </a:r>
            <a:r>
              <a:rPr lang="vi-VN" sz="3200" b="1" dirty="0">
                <a:solidFill>
                  <a:srgbClr val="019522"/>
                </a:solidFill>
                <a:latin typeface="Times New Roman" panose="02020603050405020304" pitchFamily="18" charset="0"/>
                <a:cs typeface="Times New Roman" panose="02020603050405020304" pitchFamily="18" charset="0"/>
              </a:rPr>
              <a:t>Từ tượng thanh: </a:t>
            </a:r>
            <a:r>
              <a:rPr lang="vi-VN" sz="3200" b="1" i="1" dirty="0">
                <a:latin typeface="Times New Roman" panose="02020603050405020304" pitchFamily="18" charset="0"/>
                <a:cs typeface="Times New Roman" panose="02020603050405020304" pitchFamily="18" charset="0"/>
              </a:rPr>
              <a:t>líu lo</a:t>
            </a:r>
            <a:endParaRPr lang="en-US" sz="3200" b="1" dirty="0">
              <a:latin typeface="Times New Roman" panose="02020603050405020304" pitchFamily="18" charset="0"/>
              <a:cs typeface="Times New Roman" panose="02020603050405020304" pitchFamily="18" charset="0"/>
            </a:endParaRPr>
          </a:p>
          <a:p>
            <a:r>
              <a:rPr lang="en-US" sz="3200" b="1" dirty="0">
                <a:solidFill>
                  <a:srgbClr val="019522"/>
                </a:solidFill>
                <a:latin typeface="Times New Roman" panose="02020603050405020304" pitchFamily="18" charset="0"/>
                <a:cs typeface="Times New Roman" panose="02020603050405020304" pitchFamily="18" charset="0"/>
              </a:rPr>
              <a:t>     </a:t>
            </a:r>
            <a:r>
              <a:rPr lang="vi-VN" sz="3200" b="1" dirty="0">
                <a:solidFill>
                  <a:srgbClr val="019522"/>
                </a:solidFill>
                <a:latin typeface="Times New Roman" panose="02020603050405020304" pitchFamily="18" charset="0"/>
                <a:cs typeface="Times New Roman" panose="02020603050405020304" pitchFamily="18" charset="0"/>
              </a:rPr>
              <a:t>Từ tượng hình: </a:t>
            </a:r>
            <a:r>
              <a:rPr lang="vi-VN" sz="3200" b="1" i="1" dirty="0">
                <a:latin typeface="Times New Roman" panose="02020603050405020304" pitchFamily="18" charset="0"/>
                <a:cs typeface="Times New Roman" panose="02020603050405020304" pitchFamily="18" charset="0"/>
              </a:rPr>
              <a:t>vắt vẻo</a:t>
            </a:r>
            <a:endParaRPr lang="en-US" sz="3200" b="1" dirty="0">
              <a:latin typeface="Times New Roman" panose="02020603050405020304" pitchFamily="18" charset="0"/>
              <a:cs typeface="Times New Roman" panose="02020603050405020304" pitchFamily="18" charset="0"/>
            </a:endParaRPr>
          </a:p>
          <a:p>
            <a:r>
              <a:rPr lang="en-US" sz="3200" b="1" dirty="0">
                <a:solidFill>
                  <a:srgbClr val="019522"/>
                </a:solidFill>
                <a:latin typeface="Times New Roman" panose="02020603050405020304" pitchFamily="18" charset="0"/>
                <a:cs typeface="Times New Roman" panose="02020603050405020304" pitchFamily="18" charset="0"/>
              </a:rPr>
              <a:t>c) </a:t>
            </a:r>
            <a:r>
              <a:rPr lang="vi-VN" sz="3200" b="1" dirty="0">
                <a:solidFill>
                  <a:srgbClr val="019522"/>
                </a:solidFill>
                <a:latin typeface="Times New Roman" panose="02020603050405020304" pitchFamily="18" charset="0"/>
                <a:cs typeface="Times New Roman" panose="02020603050405020304" pitchFamily="18" charset="0"/>
              </a:rPr>
              <a:t>Từ tượng thanh: </a:t>
            </a:r>
            <a:r>
              <a:rPr lang="vi-VN" sz="3200" b="1" i="1" dirty="0">
                <a:latin typeface="Times New Roman" panose="02020603050405020304" pitchFamily="18" charset="0"/>
                <a:cs typeface="Times New Roman" panose="02020603050405020304" pitchFamily="18" charset="0"/>
              </a:rPr>
              <a:t>lích chích</a:t>
            </a:r>
            <a:endParaRPr lang="en-US" sz="3200" b="1" dirty="0">
              <a:latin typeface="Times New Roman" panose="02020603050405020304" pitchFamily="18" charset="0"/>
              <a:cs typeface="Times New Roman" panose="02020603050405020304" pitchFamily="18" charset="0"/>
            </a:endParaRPr>
          </a:p>
          <a:p>
            <a:r>
              <a:rPr lang="en-US" sz="3200" b="1" dirty="0">
                <a:solidFill>
                  <a:srgbClr val="019522"/>
                </a:solidFill>
                <a:latin typeface="Times New Roman" panose="02020603050405020304" pitchFamily="18" charset="0"/>
                <a:cs typeface="Times New Roman" panose="02020603050405020304" pitchFamily="18" charset="0"/>
              </a:rPr>
              <a:t>    </a:t>
            </a:r>
            <a:r>
              <a:rPr lang="vi-VN" sz="3200" b="1" dirty="0">
                <a:solidFill>
                  <a:srgbClr val="019522"/>
                </a:solidFill>
                <a:latin typeface="Times New Roman" panose="02020603050405020304" pitchFamily="18" charset="0"/>
                <a:cs typeface="Times New Roman" panose="02020603050405020304" pitchFamily="18" charset="0"/>
              </a:rPr>
              <a:t>Từ tượng hình: </a:t>
            </a:r>
            <a:r>
              <a:rPr lang="vi-VN" sz="3200" b="1" i="1" dirty="0">
                <a:latin typeface="Times New Roman" panose="02020603050405020304" pitchFamily="18" charset="0"/>
                <a:cs typeface="Times New Roman" panose="02020603050405020304" pitchFamily="18" charset="0"/>
              </a:rPr>
              <a:t>phập phồng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91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arn(inVertical)">
                                      <p:cBhvr>
                                        <p:cTn id="22" dur="500"/>
                                        <p:tgtEl>
                                          <p:spTgt spid="7">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barn(inVertical)">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down)">
                                      <p:cBhvr>
                                        <p:cTn id="37" dur="500"/>
                                        <p:tgtEl>
                                          <p:spTgt spid="7">
                                            <p:txEl>
                                              <p:pRg st="3" end="3"/>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down)">
                                      <p:cBhvr>
                                        <p:cTn id="4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 y="0"/>
            <a:ext cx="12192000" cy="6858000"/>
          </a:xfrm>
          <a:prstGeom prst="rect">
            <a:avLst/>
          </a:prstGeom>
        </p:spPr>
      </p:pic>
      <p:sp>
        <p:nvSpPr>
          <p:cNvPr id="2" name="文本框 1"/>
          <p:cNvSpPr txBox="1"/>
          <p:nvPr/>
        </p:nvSpPr>
        <p:spPr>
          <a:xfrm>
            <a:off x="3695242" y="256086"/>
            <a:ext cx="4788817" cy="923330"/>
          </a:xfrm>
          <a:prstGeom prst="rect">
            <a:avLst/>
          </a:prstGeom>
          <a:noFill/>
        </p:spPr>
        <p:txBody>
          <a:bodyPr wrap="square" rtlCol="0">
            <a:spAutoFit/>
          </a:bodyPr>
          <a:lstStyle/>
          <a:p>
            <a:pPr algn="ctr"/>
            <a:r>
              <a:rPr lang="en-US" altLang="zh-CN" sz="5400" b="1" spc="600" dirty="0">
                <a:solidFill>
                  <a:srgbClr val="E55174"/>
                </a:solidFill>
                <a:latin typeface="Times New Roman" panose="02020603050405020304" pitchFamily="18" charset="0"/>
                <a:cs typeface="Times New Roman" panose="02020603050405020304" pitchFamily="18" charset="0"/>
                <a:sym typeface="+mn-lt"/>
              </a:rPr>
              <a:t>NỘI DUNG</a:t>
            </a:r>
            <a:endParaRPr lang="zh-CN" altLang="en-US" sz="3200" b="1" spc="600" dirty="0">
              <a:solidFill>
                <a:srgbClr val="E55174"/>
              </a:solidFill>
              <a:latin typeface="Times New Roman" panose="02020603050405020304" pitchFamily="18" charset="0"/>
              <a:cs typeface="Times New Roman" panose="02020603050405020304" pitchFamily="18" charset="0"/>
              <a:sym typeface="+mn-lt"/>
            </a:endParaRPr>
          </a:p>
        </p:txBody>
      </p:sp>
      <p:sp>
        <p:nvSpPr>
          <p:cNvPr id="20" name="文本框 19"/>
          <p:cNvSpPr txBox="1"/>
          <p:nvPr/>
        </p:nvSpPr>
        <p:spPr>
          <a:xfrm>
            <a:off x="2202163" y="2327468"/>
            <a:ext cx="2989384" cy="646331"/>
          </a:xfrm>
          <a:prstGeom prst="rect">
            <a:avLst/>
          </a:prstGeom>
          <a:noFill/>
        </p:spPr>
        <p:txBody>
          <a:bodyPr wrap="square" rtlCol="0">
            <a:spAutoFit/>
          </a:bodyPr>
          <a:lstStyle/>
          <a:p>
            <a:r>
              <a:rPr lang="en-US" altLang="zh-CN" sz="3600" b="1" dirty="0">
                <a:solidFill>
                  <a:srgbClr val="663300"/>
                </a:solidFill>
                <a:latin typeface="Times New Roman" panose="02020603050405020304" pitchFamily="18" charset="0"/>
                <a:cs typeface="Times New Roman" panose="02020603050405020304" pitchFamily="18" charset="0"/>
                <a:sym typeface="+mn-lt"/>
              </a:rPr>
              <a:t>KHỞI ĐỘNG</a:t>
            </a:r>
            <a:endParaRPr lang="zh-CN" altLang="en-US" sz="36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1" name="文本框 20"/>
          <p:cNvSpPr txBox="1"/>
          <p:nvPr/>
        </p:nvSpPr>
        <p:spPr>
          <a:xfrm>
            <a:off x="6467763" y="2110571"/>
            <a:ext cx="3509375" cy="1077218"/>
          </a:xfrm>
          <a:prstGeom prst="rect">
            <a:avLst/>
          </a:prstGeom>
          <a:noFill/>
        </p:spPr>
        <p:txBody>
          <a:bodyPr wrap="square" rtlCol="0">
            <a:spAutoFit/>
          </a:bodyPr>
          <a:lstStyle/>
          <a:p>
            <a:pPr algn="ctr"/>
            <a:r>
              <a:rPr lang="en-US" altLang="zh-CN" sz="3200" b="1" dirty="0">
                <a:solidFill>
                  <a:srgbClr val="663300"/>
                </a:solidFill>
                <a:latin typeface="Times New Roman" panose="02020603050405020304" pitchFamily="18" charset="0"/>
                <a:cs typeface="Times New Roman" panose="02020603050405020304" pitchFamily="18" charset="0"/>
                <a:sym typeface="+mn-lt"/>
              </a:rPr>
              <a:t>HÌNH THÀNH KIẾN THỨC</a:t>
            </a:r>
            <a:endParaRPr lang="zh-CN" altLang="en-US" sz="32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2" name="文本框 21"/>
          <p:cNvSpPr txBox="1"/>
          <p:nvPr/>
        </p:nvSpPr>
        <p:spPr>
          <a:xfrm>
            <a:off x="2382300" y="3839896"/>
            <a:ext cx="2989384" cy="646331"/>
          </a:xfrm>
          <a:prstGeom prst="rect">
            <a:avLst/>
          </a:prstGeom>
          <a:noFill/>
        </p:spPr>
        <p:txBody>
          <a:bodyPr wrap="square" rtlCol="0">
            <a:spAutoFit/>
          </a:bodyPr>
          <a:lstStyle/>
          <a:p>
            <a:r>
              <a:rPr lang="en-US" altLang="zh-CN" sz="3600" b="1" dirty="0">
                <a:solidFill>
                  <a:srgbClr val="663300"/>
                </a:solidFill>
                <a:latin typeface="Times New Roman" panose="02020603050405020304" pitchFamily="18" charset="0"/>
                <a:cs typeface="Times New Roman" panose="02020603050405020304" pitchFamily="18" charset="0"/>
                <a:sym typeface="+mn-lt"/>
              </a:rPr>
              <a:t>LUYỆN TẬP</a:t>
            </a:r>
            <a:endParaRPr lang="zh-CN" altLang="en-US" sz="3600" b="1" dirty="0">
              <a:solidFill>
                <a:srgbClr val="663300"/>
              </a:solidFill>
              <a:latin typeface="Times New Roman" panose="02020603050405020304" pitchFamily="18" charset="0"/>
              <a:cs typeface="Times New Roman" panose="02020603050405020304" pitchFamily="18" charset="0"/>
              <a:sym typeface="+mn-lt"/>
            </a:endParaRPr>
          </a:p>
        </p:txBody>
      </p:sp>
      <p:sp>
        <p:nvSpPr>
          <p:cNvPr id="23" name="文本框 22"/>
          <p:cNvSpPr txBox="1"/>
          <p:nvPr/>
        </p:nvSpPr>
        <p:spPr>
          <a:xfrm>
            <a:off x="6807616" y="3859490"/>
            <a:ext cx="2989384" cy="646331"/>
          </a:xfrm>
          <a:prstGeom prst="rect">
            <a:avLst/>
          </a:prstGeom>
          <a:noFill/>
        </p:spPr>
        <p:txBody>
          <a:bodyPr wrap="square" rtlCol="0">
            <a:spAutoFit/>
          </a:bodyPr>
          <a:lstStyle/>
          <a:p>
            <a:r>
              <a:rPr lang="en-US" altLang="zh-CN" sz="3600" b="1" dirty="0">
                <a:solidFill>
                  <a:srgbClr val="663300"/>
                </a:solidFill>
                <a:latin typeface="Times New Roman" panose="02020603050405020304" pitchFamily="18" charset="0"/>
                <a:cs typeface="Times New Roman" panose="02020603050405020304" pitchFamily="18" charset="0"/>
                <a:sym typeface="+mn-lt"/>
              </a:rPr>
              <a:t>VẬN DỤNG</a:t>
            </a:r>
            <a:endParaRPr lang="zh-CN" altLang="en-US" sz="3600" b="1" dirty="0">
              <a:solidFill>
                <a:srgbClr val="663300"/>
              </a:solidFill>
              <a:latin typeface="Times New Roman" panose="02020603050405020304" pitchFamily="18" charset="0"/>
              <a:cs typeface="Times New Roman" panose="02020603050405020304" pitchFamily="18" charset="0"/>
              <a:sym typeface="+mn-lt"/>
            </a:endParaRPr>
          </a:p>
        </p:txBody>
      </p:sp>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95821">
            <a:off x="8820310" y="3395567"/>
            <a:ext cx="3506927" cy="3367271"/>
          </a:xfrm>
          <a:prstGeom prst="rect">
            <a:avLst/>
          </a:prstGeom>
        </p:spPr>
      </p:pic>
      <p:sp>
        <p:nvSpPr>
          <p:cNvPr id="26" name="五角星 25"/>
          <p:cNvSpPr/>
          <p:nvPr/>
        </p:nvSpPr>
        <p:spPr>
          <a:xfrm>
            <a:off x="2986648" y="140100"/>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五角星 26"/>
          <p:cNvSpPr/>
          <p:nvPr/>
        </p:nvSpPr>
        <p:spPr>
          <a:xfrm>
            <a:off x="8665114" y="256086"/>
            <a:ext cx="527538" cy="527538"/>
          </a:xfrm>
          <a:prstGeom prst="star5">
            <a:avLst/>
          </a:prstGeom>
          <a:solidFill>
            <a:srgbClr val="E551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p:nvGrpSpPr>
        <p:grpSpPr>
          <a:xfrm>
            <a:off x="1498531" y="1914595"/>
            <a:ext cx="669662" cy="1059204"/>
            <a:chOff x="2026937" y="2058412"/>
            <a:chExt cx="669662" cy="1059204"/>
          </a:xfrm>
        </p:grpSpPr>
        <p:pic>
          <p:nvPicPr>
            <p:cNvPr id="16" name="图片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26937" y="2058412"/>
              <a:ext cx="669662" cy="1059204"/>
            </a:xfrm>
            <a:prstGeom prst="rect">
              <a:avLst/>
            </a:prstGeom>
          </p:spPr>
        </p:pic>
        <p:sp>
          <p:nvSpPr>
            <p:cNvPr id="28" name="文本框 27"/>
            <p:cNvSpPr txBox="1"/>
            <p:nvPr/>
          </p:nvSpPr>
          <p:spPr>
            <a:xfrm>
              <a:off x="2200775" y="2604467"/>
              <a:ext cx="284517" cy="400110"/>
            </a:xfrm>
            <a:prstGeom prst="rect">
              <a:avLst/>
            </a:prstGeom>
            <a:noFill/>
          </p:spPr>
          <p:txBody>
            <a:bodyPr wrap="square" rtlCol="0">
              <a:spAutoFit/>
            </a:bodyPr>
            <a:lstStyle/>
            <a:p>
              <a:r>
                <a:rPr lang="en-US" altLang="zh-CN" sz="2000" dirty="0">
                  <a:solidFill>
                    <a:schemeClr val="bg1"/>
                  </a:solidFill>
                  <a:cs typeface="+mn-ea"/>
                  <a:sym typeface="+mn-lt"/>
                </a:rPr>
                <a:t>1</a:t>
              </a:r>
              <a:endParaRPr lang="zh-CN" altLang="en-US" sz="2000" dirty="0">
                <a:solidFill>
                  <a:schemeClr val="bg1"/>
                </a:solidFill>
                <a:cs typeface="+mn-ea"/>
                <a:sym typeface="+mn-lt"/>
              </a:endParaRPr>
            </a:p>
          </p:txBody>
        </p:sp>
      </p:grpSp>
      <p:grpSp>
        <p:nvGrpSpPr>
          <p:cNvPr id="33" name="组合 32"/>
          <p:cNvGrpSpPr/>
          <p:nvPr/>
        </p:nvGrpSpPr>
        <p:grpSpPr>
          <a:xfrm>
            <a:off x="6021808" y="1951764"/>
            <a:ext cx="665285" cy="1059204"/>
            <a:chOff x="6404261" y="2058412"/>
            <a:chExt cx="665285" cy="1059204"/>
          </a:xfrm>
        </p:grpSpPr>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04261" y="2058412"/>
              <a:ext cx="665285" cy="1059204"/>
            </a:xfrm>
            <a:prstGeom prst="rect">
              <a:avLst/>
            </a:prstGeom>
          </p:spPr>
        </p:pic>
        <p:sp>
          <p:nvSpPr>
            <p:cNvPr id="29" name="文本框 28"/>
            <p:cNvSpPr txBox="1"/>
            <p:nvPr/>
          </p:nvSpPr>
          <p:spPr>
            <a:xfrm>
              <a:off x="6592071" y="2618792"/>
              <a:ext cx="284517" cy="400110"/>
            </a:xfrm>
            <a:prstGeom prst="rect">
              <a:avLst/>
            </a:prstGeom>
            <a:noFill/>
          </p:spPr>
          <p:txBody>
            <a:bodyPr wrap="square" rtlCol="0">
              <a:spAutoFit/>
            </a:bodyPr>
            <a:lstStyle/>
            <a:p>
              <a:r>
                <a:rPr lang="en-US" altLang="zh-CN" sz="2000" dirty="0">
                  <a:solidFill>
                    <a:schemeClr val="bg1"/>
                  </a:solidFill>
                  <a:cs typeface="+mn-ea"/>
                  <a:sym typeface="+mn-lt"/>
                </a:rPr>
                <a:t>2</a:t>
              </a:r>
              <a:endParaRPr lang="zh-CN" altLang="en-US" sz="2000" dirty="0">
                <a:solidFill>
                  <a:schemeClr val="bg1"/>
                </a:solidFill>
                <a:cs typeface="+mn-ea"/>
                <a:sym typeface="+mn-lt"/>
              </a:endParaRPr>
            </a:p>
          </p:txBody>
        </p:sp>
      </p:grpSp>
      <p:grpSp>
        <p:nvGrpSpPr>
          <p:cNvPr id="34" name="组合 33"/>
          <p:cNvGrpSpPr/>
          <p:nvPr/>
        </p:nvGrpSpPr>
        <p:grpSpPr>
          <a:xfrm>
            <a:off x="1639193" y="3354600"/>
            <a:ext cx="665285" cy="1059204"/>
            <a:chOff x="2031699" y="3501073"/>
            <a:chExt cx="665285" cy="1059204"/>
          </a:xfrm>
        </p:grpSpPr>
        <p:pic>
          <p:nvPicPr>
            <p:cNvPr id="17" name="图片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1699" y="3501073"/>
              <a:ext cx="665285" cy="1059204"/>
            </a:xfrm>
            <a:prstGeom prst="rect">
              <a:avLst/>
            </a:prstGeom>
          </p:spPr>
        </p:pic>
        <p:sp>
          <p:nvSpPr>
            <p:cNvPr id="30" name="文本框 29"/>
            <p:cNvSpPr txBox="1"/>
            <p:nvPr/>
          </p:nvSpPr>
          <p:spPr>
            <a:xfrm>
              <a:off x="2200775" y="4066422"/>
              <a:ext cx="284517" cy="400110"/>
            </a:xfrm>
            <a:prstGeom prst="rect">
              <a:avLst/>
            </a:prstGeom>
            <a:noFill/>
          </p:spPr>
          <p:txBody>
            <a:bodyPr wrap="square" rtlCol="0">
              <a:spAutoFit/>
            </a:bodyPr>
            <a:lstStyle/>
            <a:p>
              <a:r>
                <a:rPr lang="en-US" altLang="zh-CN" sz="2000" dirty="0">
                  <a:solidFill>
                    <a:schemeClr val="bg1"/>
                  </a:solidFill>
                  <a:cs typeface="+mn-ea"/>
                  <a:sym typeface="+mn-lt"/>
                </a:rPr>
                <a:t>3</a:t>
              </a:r>
              <a:endParaRPr lang="zh-CN" altLang="en-US" sz="2000" dirty="0">
                <a:solidFill>
                  <a:schemeClr val="bg1"/>
                </a:solidFill>
                <a:cs typeface="+mn-ea"/>
                <a:sym typeface="+mn-lt"/>
              </a:endParaRPr>
            </a:p>
          </p:txBody>
        </p:sp>
      </p:grpSp>
      <p:grpSp>
        <p:nvGrpSpPr>
          <p:cNvPr id="35" name="组合 34"/>
          <p:cNvGrpSpPr/>
          <p:nvPr/>
        </p:nvGrpSpPr>
        <p:grpSpPr>
          <a:xfrm>
            <a:off x="6103984" y="3427023"/>
            <a:ext cx="669662" cy="1059204"/>
            <a:chOff x="6399499" y="3501073"/>
            <a:chExt cx="669662" cy="1059204"/>
          </a:xfrm>
        </p:grpSpPr>
        <p:pic>
          <p:nvPicPr>
            <p:cNvPr id="18" name="图片 1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9499" y="3501073"/>
              <a:ext cx="669662" cy="1059204"/>
            </a:xfrm>
            <a:prstGeom prst="rect">
              <a:avLst/>
            </a:prstGeom>
          </p:spPr>
        </p:pic>
        <p:sp>
          <p:nvSpPr>
            <p:cNvPr id="31" name="文本框 30"/>
            <p:cNvSpPr txBox="1"/>
            <p:nvPr/>
          </p:nvSpPr>
          <p:spPr>
            <a:xfrm>
              <a:off x="6580347" y="4068551"/>
              <a:ext cx="284517" cy="400110"/>
            </a:xfrm>
            <a:prstGeom prst="rect">
              <a:avLst/>
            </a:prstGeom>
            <a:noFill/>
          </p:spPr>
          <p:txBody>
            <a:bodyPr wrap="square" rtlCol="0">
              <a:spAutoFit/>
            </a:bodyPr>
            <a:lstStyle/>
            <a:p>
              <a:r>
                <a:rPr lang="en-US" altLang="zh-CN" sz="2000" dirty="0">
                  <a:solidFill>
                    <a:schemeClr val="bg1"/>
                  </a:solidFill>
                  <a:cs typeface="+mn-ea"/>
                  <a:sym typeface="+mn-lt"/>
                </a:rPr>
                <a:t>4</a:t>
              </a:r>
              <a:endParaRPr lang="zh-CN" altLang="en-US" sz="2000" dirty="0">
                <a:solidFill>
                  <a:schemeClr val="bg1"/>
                </a:solidFill>
                <a:cs typeface="+mn-ea"/>
                <a:sym typeface="+mn-lt"/>
              </a:endParaRPr>
            </a:p>
          </p:txBody>
        </p:sp>
      </p:grpSp>
    </p:spTree>
    <p:extLst>
      <p:ext uri="{BB962C8B-B14F-4D97-AF65-F5344CB8AC3E}">
        <p14:creationId xmlns:p14="http://schemas.microsoft.com/office/powerpoint/2010/main" val="341060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 presetClass="entr" presetSubtype="3"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2000" fill="hold"/>
                                        <p:tgtEl>
                                          <p:spTgt spid="25"/>
                                        </p:tgtEl>
                                        <p:attrNameLst>
                                          <p:attrName>ppt_x</p:attrName>
                                        </p:attrNameLst>
                                      </p:cBhvr>
                                      <p:tavLst>
                                        <p:tav tm="0">
                                          <p:val>
                                            <p:strVal val="1+#ppt_w/2"/>
                                          </p:val>
                                        </p:tav>
                                        <p:tav tm="100000">
                                          <p:val>
                                            <p:strVal val="#ppt_x"/>
                                          </p:val>
                                        </p:tav>
                                      </p:tavLst>
                                    </p:anim>
                                    <p:anim calcmode="lin" valueType="num">
                                      <p:cBhvr additive="base">
                                        <p:cTn id="24" dur="2000" fill="hold"/>
                                        <p:tgtEl>
                                          <p:spTgt spid="25"/>
                                        </p:tgtEl>
                                        <p:attrNameLst>
                                          <p:attrName>ppt_y</p:attrName>
                                        </p:attrNameLst>
                                      </p:cBhvr>
                                      <p:tavLst>
                                        <p:tav tm="0">
                                          <p:val>
                                            <p:strVal val="0-#ppt_h/2"/>
                                          </p:val>
                                        </p:tav>
                                        <p:tav tm="100000">
                                          <p:val>
                                            <p:strVal val="#ppt_y"/>
                                          </p:val>
                                        </p:tav>
                                      </p:tavLst>
                                    </p:anim>
                                  </p:childTnLst>
                                </p:cTn>
                              </p:par>
                            </p:childTnLst>
                          </p:cTn>
                        </p:par>
                        <p:par>
                          <p:cTn id="25" fill="hold">
                            <p:stCondLst>
                              <p:cond delay="2000"/>
                            </p:stCondLst>
                            <p:childTnLst>
                              <p:par>
                                <p:cTn id="26" presetID="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1+#ppt_w/2"/>
                                          </p:val>
                                        </p:tav>
                                        <p:tav tm="100000">
                                          <p:val>
                                            <p:strVal val="#ppt_x"/>
                                          </p:val>
                                        </p:tav>
                                      </p:tavLst>
                                    </p:anim>
                                    <p:anim calcmode="lin" valueType="num">
                                      <p:cBhvr additive="base">
                                        <p:cTn id="33" dur="50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childTnLst>
                          </p:cTn>
                        </p:par>
                        <p:par>
                          <p:cTn id="44" fill="hold">
                            <p:stCondLst>
                              <p:cond delay="4000"/>
                            </p:stCondLst>
                            <p:childTnLst>
                              <p:par>
                                <p:cTn id="45" presetID="47"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anim calcmode="lin" valueType="num">
                                      <p:cBhvr>
                                        <p:cTn id="48" dur="1000" fill="hold"/>
                                        <p:tgtEl>
                                          <p:spTgt spid="33"/>
                                        </p:tgtEl>
                                        <p:attrNameLst>
                                          <p:attrName>ppt_x</p:attrName>
                                        </p:attrNameLst>
                                      </p:cBhvr>
                                      <p:tavLst>
                                        <p:tav tm="0">
                                          <p:val>
                                            <p:strVal val="#ppt_x"/>
                                          </p:val>
                                        </p:tav>
                                        <p:tav tm="100000">
                                          <p:val>
                                            <p:strVal val="#ppt_x"/>
                                          </p:val>
                                        </p:tav>
                                      </p:tavLst>
                                    </p:anim>
                                    <p:anim calcmode="lin" valueType="num">
                                      <p:cBhvr>
                                        <p:cTn id="49" dur="1000" fill="hold"/>
                                        <p:tgtEl>
                                          <p:spTgt spid="33"/>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par>
                          <p:cTn id="54" fill="hold">
                            <p:stCondLst>
                              <p:cond delay="5500"/>
                            </p:stCondLst>
                            <p:childTnLst>
                              <p:par>
                                <p:cTn id="55" presetID="47" presetClass="entr" presetSubtype="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par>
                          <p:cTn id="64" fill="hold">
                            <p:stCondLst>
                              <p:cond delay="7000"/>
                            </p:stCondLst>
                            <p:childTnLst>
                              <p:par>
                                <p:cTn id="65" presetID="47" presetClass="entr" presetSubtype="0" fill="hold" nodeType="after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22" presetClass="entr" presetSubtype="8" fill="hold" grpId="0" nodeType="after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left)">
                                      <p:cBhvr>
                                        <p:cTn id="7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P spid="22" grpId="0"/>
      <p:bldP spid="23" grpId="0"/>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4990" y="171340"/>
            <a:ext cx="12192000" cy="6858000"/>
          </a:xfrm>
          <a:prstGeom prst="rect">
            <a:avLst/>
          </a:prstGeom>
        </p:spPr>
      </p:pic>
      <p:sp>
        <p:nvSpPr>
          <p:cNvPr id="6" name="Rectangle 5">
            <a:extLst>
              <a:ext uri="{FF2B5EF4-FFF2-40B4-BE49-F238E27FC236}">
                <a16:creationId xmlns:a16="http://schemas.microsoft.com/office/drawing/2014/main" id="{6205BC0C-C6CC-9681-3741-0D48233B332C}"/>
              </a:ext>
            </a:extLst>
          </p:cNvPr>
          <p:cNvSpPr/>
          <p:nvPr/>
        </p:nvSpPr>
        <p:spPr>
          <a:xfrm>
            <a:off x="1228243" y="2634232"/>
            <a:ext cx="9147696" cy="707886"/>
          </a:xfrm>
          <a:prstGeom prst="rect">
            <a:avLst/>
          </a:prstGeom>
          <a:noFill/>
        </p:spPr>
        <p:txBody>
          <a:bodyPr wrap="none" lIns="91440" tIns="45720" rIns="91440" bIns="45720">
            <a:spAutoFit/>
          </a:bodyPr>
          <a:lstStyle/>
          <a:p>
            <a:pPr algn="ctr"/>
            <a:r>
              <a:rPr lang="vi-VN" sz="4000" b="1" cap="none" spc="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TRÒ CHƠI: ĐẤU TRƯỜNG NGÔN TỪ</a:t>
            </a:r>
            <a:endParaRPr lang="en-US" sz="4000" b="1" cap="none" spc="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3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2137" y="-487919"/>
            <a:ext cx="11354938" cy="2961296"/>
          </a:xfrm>
          <a:prstGeom prst="rect">
            <a:avLst/>
          </a:prstGeom>
        </p:spPr>
      </p:pic>
      <p:sp>
        <p:nvSpPr>
          <p:cNvPr id="26" name="文本框 25"/>
          <p:cNvSpPr txBox="1"/>
          <p:nvPr/>
        </p:nvSpPr>
        <p:spPr>
          <a:xfrm>
            <a:off x="660400" y="585254"/>
            <a:ext cx="10501760" cy="1569660"/>
          </a:xfrm>
          <a:prstGeom prst="rect">
            <a:avLst/>
          </a:prstGeom>
          <a:noFill/>
        </p:spPr>
        <p:txBody>
          <a:bodyPr vert="horz" wrap="square" rtlCol="0">
            <a:spAutoFit/>
          </a:bodyPr>
          <a:lstStyle/>
          <a:p>
            <a:pPr algn="just">
              <a:tabLst>
                <a:tab pos="413385" algn="l"/>
              </a:tabLst>
            </a:pP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3 (Tr.42/ SGK ):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tabLst>
                <a:tab pos="413385" algn="l"/>
              </a:tabLs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vụ</a:t>
            </a:r>
            <a:r>
              <a:rPr lang="en-US" sz="3200" b="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Liệt kê các từ tượng hình và từ tượng thanh trong đoạn văn; phân tích tác dụng của 1 từ tượng 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a:t>
            </a:r>
          </a:p>
        </p:txBody>
      </p:sp>
      <p:sp>
        <p:nvSpPr>
          <p:cNvPr id="10" name="Hộp Văn bản 9">
            <a:extLst>
              <a:ext uri="{FF2B5EF4-FFF2-40B4-BE49-F238E27FC236}">
                <a16:creationId xmlns:a16="http://schemas.microsoft.com/office/drawing/2014/main" id="{3C609502-DFF4-A551-AB1D-3F171425D80F}"/>
              </a:ext>
            </a:extLst>
          </p:cNvPr>
          <p:cNvSpPr txBox="1"/>
          <p:nvPr/>
        </p:nvSpPr>
        <p:spPr>
          <a:xfrm>
            <a:off x="382137" y="2473377"/>
            <a:ext cx="11299469" cy="2677656"/>
          </a:xfrm>
          <a:prstGeom prst="rect">
            <a:avLst/>
          </a:prstGeom>
          <a:noFill/>
          <a:ln>
            <a:solidFill>
              <a:schemeClr val="accent1"/>
            </a:solidFill>
          </a:ln>
        </p:spPr>
        <p:txBody>
          <a:bodyPr wrap="square">
            <a:spAutoFit/>
          </a:bodyPr>
          <a:lstStyle/>
          <a:p>
            <a:r>
              <a:rPr lang="en-US" sz="2800">
                <a:latin typeface="Times New Roman" panose="02020603050405020304" pitchFamily="18" charset="0"/>
                <a:cs typeface="Times New Roman" panose="02020603050405020304" pitchFamily="18" charset="0"/>
              </a:rPr>
              <a:t>Giữa vùng cỏ tranh khô vàng, gió thổi lao xao, một bầy chim hàng nghìn con vụt cất cánh bay lên. Chim áo già màu nâu, chim manh manh mỏ đỏ bóng như màu thuốc đánh móng tay, lại có bộ lông xám tro điểm những chấm đỏ li ti rất đep mắt… Những con chim nhỏ bay vù vù kêu líu ríu lượn vòng trên cao một chốc, lại đáp xuống phía sau lưng chúng tôi.</a:t>
            </a:r>
          </a:p>
          <a:p>
            <a:r>
              <a:rPr lang="en-US" sz="2800" i="1">
                <a:solidFill>
                  <a:schemeClr val="accent1"/>
                </a:solidFill>
                <a:latin typeface="Times New Roman" panose="02020603050405020304" pitchFamily="18" charset="0"/>
                <a:cs typeface="Times New Roman" panose="02020603050405020304" pitchFamily="18" charset="0"/>
              </a:rPr>
              <a:t>(Đoàn Giỏi, Đất rừng Phương Nam)</a:t>
            </a:r>
          </a:p>
        </p:txBody>
      </p:sp>
      <p:sp>
        <p:nvSpPr>
          <p:cNvPr id="3" name="Hộp Văn bản 9">
            <a:extLst>
              <a:ext uri="{FF2B5EF4-FFF2-40B4-BE49-F238E27FC236}">
                <a16:creationId xmlns:a16="http://schemas.microsoft.com/office/drawing/2014/main" id="{69AEFD73-99D7-F15C-6B87-138E04B3645A}"/>
              </a:ext>
            </a:extLst>
          </p:cNvPr>
          <p:cNvSpPr txBox="1"/>
          <p:nvPr/>
        </p:nvSpPr>
        <p:spPr>
          <a:xfrm>
            <a:off x="382137" y="5263929"/>
            <a:ext cx="11299469" cy="1481175"/>
          </a:xfrm>
          <a:prstGeom prst="rect">
            <a:avLst/>
          </a:prstGeom>
          <a:noFill/>
          <a:ln>
            <a:solidFill>
              <a:schemeClr val="accent1"/>
            </a:solidFill>
          </a:ln>
        </p:spPr>
        <p:txBody>
          <a:bodyPr wrap="square">
            <a:spAutoFit/>
          </a:bodyPr>
          <a:lstStyle/>
          <a:p>
            <a:pPr marL="0" marR="0" indent="12700" algn="just">
              <a:lnSpc>
                <a:spcPct val="150000"/>
              </a:lnSpc>
              <a:spcBef>
                <a:spcPts val="0"/>
              </a:spcBef>
              <a:spcAft>
                <a:spcPts val="0"/>
              </a:spcAft>
              <a:tabLst>
                <a:tab pos="547370" algn="l"/>
              </a:tabLst>
            </a:pPr>
            <a:r>
              <a:rPr lang="vi-VN" sz="320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 </a:t>
            </a:r>
            <a:r>
              <a:rPr lang="vi-VN"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tượng hình: </a:t>
            </a:r>
            <a:r>
              <a:rPr lang="vi-VN" sz="3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li ti</a:t>
            </a:r>
            <a:endPar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R="0" algn="just">
              <a:lnSpc>
                <a:spcPct val="150000"/>
              </a:lnSpc>
              <a:spcBef>
                <a:spcPts val="0"/>
              </a:spcBef>
              <a:spcAft>
                <a:spcPts val="0"/>
              </a:spcAft>
              <a:tabLst>
                <a:tab pos="514350" algn="l"/>
              </a:tabLst>
            </a:pPr>
            <a:r>
              <a:rPr lang="en-US"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Từ tượng thanh: </a:t>
            </a:r>
            <a:r>
              <a:rPr lang="vi-VN" sz="3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lao xao, vù </a:t>
            </a:r>
            <a:r>
              <a:rPr lang="vi-VN" sz="3200"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vù</a:t>
            </a:r>
            <a:r>
              <a:rPr lang="vi-VN" sz="32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líu ríu</a:t>
            </a:r>
            <a:endParaRPr lang="en-US" sz="32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36649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Freeform 2">
            <a:extLst>
              <a:ext uri="{FF2B5EF4-FFF2-40B4-BE49-F238E27FC236}">
                <a16:creationId xmlns:a16="http://schemas.microsoft.com/office/drawing/2014/main" id="{47B12493-4C16-D584-FE6A-8B46ABD26D6F}"/>
              </a:ext>
            </a:extLst>
          </p:cNvPr>
          <p:cNvSpPr/>
          <p:nvPr/>
        </p:nvSpPr>
        <p:spPr>
          <a:xfrm>
            <a:off x="10826125" y="5903893"/>
            <a:ext cx="1356722" cy="954107"/>
          </a:xfrm>
          <a:custGeom>
            <a:avLst/>
            <a:gdLst/>
            <a:ahLst/>
            <a:cxnLst/>
            <a:rect l="l" t="t" r="r" b="b"/>
            <a:pathLst>
              <a:path w="3077690" h="1869697">
                <a:moveTo>
                  <a:pt x="0" y="0"/>
                </a:moveTo>
                <a:lnTo>
                  <a:pt x="3077690" y="0"/>
                </a:lnTo>
                <a:lnTo>
                  <a:pt x="3077690" y="1869696"/>
                </a:lnTo>
                <a:lnTo>
                  <a:pt x="0" y="1869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Hộp Văn bản 9">
            <a:extLst>
              <a:ext uri="{FF2B5EF4-FFF2-40B4-BE49-F238E27FC236}">
                <a16:creationId xmlns:a16="http://schemas.microsoft.com/office/drawing/2014/main" id="{3C609502-DFF4-A551-AB1D-3F171425D80F}"/>
              </a:ext>
            </a:extLst>
          </p:cNvPr>
          <p:cNvSpPr txBox="1"/>
          <p:nvPr/>
        </p:nvSpPr>
        <p:spPr>
          <a:xfrm>
            <a:off x="660400" y="653246"/>
            <a:ext cx="10858500" cy="954107"/>
          </a:xfrm>
          <a:prstGeom prst="rect">
            <a:avLst/>
          </a:prstGeom>
          <a:noFill/>
        </p:spPr>
        <p:txBody>
          <a:bodyPr wrap="square">
            <a:spAutoFit/>
          </a:bodyPr>
          <a:lstStyle/>
          <a:p>
            <a:pPr marL="0" marR="0" indent="12700" algn="just">
              <a:spcBef>
                <a:spcPts val="0"/>
              </a:spcBef>
              <a:spcAft>
                <a:spcPts val="0"/>
              </a:spcAft>
              <a:tabLst>
                <a:tab pos="544195" algn="l"/>
              </a:tabLst>
            </a:pPr>
            <a:r>
              <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 </a:t>
            </a:r>
            <a:r>
              <a:rPr lang="vi-VN"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HS căn cứ vào nghĩa của từ và ngữ cảnh để phân tích tác dụng của một từ tượng hình và một từ tượng thanh mà các em lựa chọn:</a:t>
            </a:r>
            <a:endParaRPr lang="en-US" sz="28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5F74B96-D160-88BB-860F-C90706457638}"/>
              </a:ext>
            </a:extLst>
          </p:cNvPr>
          <p:cNvPicPr>
            <a:picLocks noChangeAspect="1"/>
          </p:cNvPicPr>
          <p:nvPr/>
        </p:nvPicPr>
        <p:blipFill rotWithShape="1">
          <a:blip r:embed="rId6"/>
          <a:srcRect t="19649"/>
          <a:stretch/>
        </p:blipFill>
        <p:spPr>
          <a:xfrm>
            <a:off x="1353175" y="1941286"/>
            <a:ext cx="4093564" cy="2192803"/>
          </a:xfrm>
          <a:prstGeom prst="rect">
            <a:avLst/>
          </a:prstGeom>
        </p:spPr>
      </p:pic>
      <p:sp>
        <p:nvSpPr>
          <p:cNvPr id="5" name="TextBox 4">
            <a:extLst>
              <a:ext uri="{FF2B5EF4-FFF2-40B4-BE49-F238E27FC236}">
                <a16:creationId xmlns:a16="http://schemas.microsoft.com/office/drawing/2014/main" id="{F7BA9D34-C4D2-497B-550F-5EB767152BAF}"/>
              </a:ext>
            </a:extLst>
          </p:cNvPr>
          <p:cNvSpPr txBox="1"/>
          <p:nvPr/>
        </p:nvSpPr>
        <p:spPr>
          <a:xfrm>
            <a:off x="1353175" y="4318218"/>
            <a:ext cx="4093564" cy="1815882"/>
          </a:xfrm>
          <a:prstGeom prst="rect">
            <a:avLst/>
          </a:prstGeom>
          <a:noFill/>
        </p:spPr>
        <p:txBody>
          <a:bodyPr wrap="square">
            <a:spAutoFit/>
          </a:bodyPr>
          <a:lstStyle/>
          <a:p>
            <a:pPr marL="0" marR="0" lvl="0" indent="12700" algn="just" defTabSz="914400" rtl="0" eaLnBrk="1" fontAlgn="auto" latinLnBrk="0" hangingPunct="1">
              <a:lnSpc>
                <a:spcPct val="100000"/>
              </a:lnSpc>
              <a:spcBef>
                <a:spcPts val="0"/>
              </a:spcBef>
              <a:spcAft>
                <a:spcPts val="0"/>
              </a:spcAft>
              <a:buClrTx/>
              <a:buSzTx/>
              <a:buFontTx/>
              <a:buNone/>
              <a:tabLst>
                <a:tab pos="544195"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li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ti</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chấm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chấm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xen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lẫn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trên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bộ</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chim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1E2C09B-652B-EF21-73C5-84C1329F95E5}"/>
              </a:ext>
            </a:extLst>
          </p:cNvPr>
          <p:cNvPicPr>
            <a:picLocks noChangeAspect="1"/>
          </p:cNvPicPr>
          <p:nvPr/>
        </p:nvPicPr>
        <p:blipFill>
          <a:blip r:embed="rId7"/>
          <a:stretch>
            <a:fillRect/>
          </a:stretch>
        </p:blipFill>
        <p:spPr>
          <a:xfrm>
            <a:off x="6923686" y="1971927"/>
            <a:ext cx="3902439" cy="2192804"/>
          </a:xfrm>
          <a:prstGeom prst="rect">
            <a:avLst/>
          </a:prstGeom>
        </p:spPr>
      </p:pic>
      <p:sp>
        <p:nvSpPr>
          <p:cNvPr id="8" name="TextBox 7">
            <a:extLst>
              <a:ext uri="{FF2B5EF4-FFF2-40B4-BE49-F238E27FC236}">
                <a16:creationId xmlns:a16="http://schemas.microsoft.com/office/drawing/2014/main" id="{C7286AB1-ED39-3D47-FF50-8C967161E5E9}"/>
              </a:ext>
            </a:extLst>
          </p:cNvPr>
          <p:cNvSpPr txBox="1"/>
          <p:nvPr/>
        </p:nvSpPr>
        <p:spPr>
          <a:xfrm>
            <a:off x="6745263" y="4388872"/>
            <a:ext cx="472732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lao</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thổi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xen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lẫn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nhỏ</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rộn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58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Freeform 2">
            <a:extLst>
              <a:ext uri="{FF2B5EF4-FFF2-40B4-BE49-F238E27FC236}">
                <a16:creationId xmlns:a16="http://schemas.microsoft.com/office/drawing/2014/main" id="{47B12493-4C16-D584-FE6A-8B46ABD26D6F}"/>
              </a:ext>
            </a:extLst>
          </p:cNvPr>
          <p:cNvSpPr/>
          <p:nvPr/>
        </p:nvSpPr>
        <p:spPr>
          <a:xfrm>
            <a:off x="10848814" y="5610386"/>
            <a:ext cx="1349354" cy="1068420"/>
          </a:xfrm>
          <a:custGeom>
            <a:avLst/>
            <a:gdLst/>
            <a:ahLst/>
            <a:cxnLst/>
            <a:rect l="l" t="t" r="r" b="b"/>
            <a:pathLst>
              <a:path w="3077690" h="1869697">
                <a:moveTo>
                  <a:pt x="0" y="0"/>
                </a:moveTo>
                <a:lnTo>
                  <a:pt x="3077690" y="0"/>
                </a:lnTo>
                <a:lnTo>
                  <a:pt x="3077690" y="1869696"/>
                </a:lnTo>
                <a:lnTo>
                  <a:pt x="0" y="18696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Hộp Văn bản 9">
            <a:extLst>
              <a:ext uri="{FF2B5EF4-FFF2-40B4-BE49-F238E27FC236}">
                <a16:creationId xmlns:a16="http://schemas.microsoft.com/office/drawing/2014/main" id="{3C609502-DFF4-A551-AB1D-3F171425D80F}"/>
              </a:ext>
            </a:extLst>
          </p:cNvPr>
          <p:cNvSpPr txBox="1"/>
          <p:nvPr/>
        </p:nvSpPr>
        <p:spPr>
          <a:xfrm>
            <a:off x="1032064" y="4157538"/>
            <a:ext cx="4545970" cy="1815882"/>
          </a:xfrm>
          <a:prstGeom prst="rect">
            <a:avLst/>
          </a:prstGeom>
          <a:noFill/>
        </p:spPr>
        <p:txBody>
          <a:bodyPr wrap="square">
            <a:spAutoFit/>
          </a:bodyPr>
          <a:lstStyle/>
          <a:p>
            <a:pPr marL="0" marR="0" lvl="0" indent="12700" algn="just" defTabSz="914400" rtl="0" eaLnBrk="1" fontAlgn="auto" latinLnBrk="0" hangingPunct="1">
              <a:lnSpc>
                <a:spcPct val="100000"/>
              </a:lnSpc>
              <a:spcBef>
                <a:spcPts val="0"/>
              </a:spcBef>
              <a:spcAft>
                <a:spcPts val="0"/>
              </a:spcAft>
              <a:buClrTx/>
              <a:buSzTx/>
              <a:buFontTx/>
              <a:buNone/>
              <a:tabLst>
                <a:tab pos="544195" algn="l"/>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vù</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gợi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thanh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vỗ</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đập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cánh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con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chim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bay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qua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nhanh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số</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lượng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lớn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Hộp Văn bản 9">
            <a:extLst>
              <a:ext uri="{FF2B5EF4-FFF2-40B4-BE49-F238E27FC236}">
                <a16:creationId xmlns:a16="http://schemas.microsoft.com/office/drawing/2014/main" id="{D47DE05A-C1C8-F4B1-5C89-7C0C36CA37AA}"/>
              </a:ext>
            </a:extLst>
          </p:cNvPr>
          <p:cNvSpPr txBox="1"/>
          <p:nvPr/>
        </p:nvSpPr>
        <p:spPr>
          <a:xfrm>
            <a:off x="6425447" y="4177029"/>
            <a:ext cx="489760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ríu</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kêu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đàn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chim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dính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quyện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nhau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chuỗi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phân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rạch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ròi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0" i="0" u="none" strike="noStrike" kern="1200" cap="none" spc="0" normalizeH="0" baseline="0" noProof="0" dirty="0" err="1">
                <a:ln>
                  <a:noFill/>
                </a:ln>
                <a:solidFill>
                  <a:srgbClr val="212529"/>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5" name="Picture 4">
            <a:extLst>
              <a:ext uri="{FF2B5EF4-FFF2-40B4-BE49-F238E27FC236}">
                <a16:creationId xmlns:a16="http://schemas.microsoft.com/office/drawing/2014/main" id="{8B05EA2E-18DF-86CA-E01E-5E5BA2C9540A}"/>
              </a:ext>
            </a:extLst>
          </p:cNvPr>
          <p:cNvPicPr>
            <a:picLocks noChangeAspect="1"/>
          </p:cNvPicPr>
          <p:nvPr/>
        </p:nvPicPr>
        <p:blipFill>
          <a:blip r:embed="rId6"/>
          <a:stretch>
            <a:fillRect/>
          </a:stretch>
        </p:blipFill>
        <p:spPr>
          <a:xfrm>
            <a:off x="1032065" y="884580"/>
            <a:ext cx="4545970" cy="3086325"/>
          </a:xfrm>
          <a:prstGeom prst="rect">
            <a:avLst/>
          </a:prstGeom>
        </p:spPr>
      </p:pic>
      <p:pic>
        <p:nvPicPr>
          <p:cNvPr id="6" name="Picture 5">
            <a:extLst>
              <a:ext uri="{FF2B5EF4-FFF2-40B4-BE49-F238E27FC236}">
                <a16:creationId xmlns:a16="http://schemas.microsoft.com/office/drawing/2014/main" id="{190C03BF-B2BB-7C23-5D7E-0666AACEBB45}"/>
              </a:ext>
            </a:extLst>
          </p:cNvPr>
          <p:cNvPicPr>
            <a:picLocks noChangeAspect="1"/>
          </p:cNvPicPr>
          <p:nvPr/>
        </p:nvPicPr>
        <p:blipFill>
          <a:blip r:embed="rId7"/>
          <a:stretch>
            <a:fillRect/>
          </a:stretch>
        </p:blipFill>
        <p:spPr>
          <a:xfrm>
            <a:off x="6399345" y="879654"/>
            <a:ext cx="4747890" cy="3091252"/>
          </a:xfrm>
          <a:prstGeom prst="rect">
            <a:avLst/>
          </a:prstGeom>
        </p:spPr>
      </p:pic>
    </p:spTree>
    <p:extLst>
      <p:ext uri="{BB962C8B-B14F-4D97-AF65-F5344CB8AC3E}">
        <p14:creationId xmlns:p14="http://schemas.microsoft.com/office/powerpoint/2010/main" val="271822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6" y="2515473"/>
            <a:ext cx="8742947" cy="214066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959" y="966013"/>
            <a:ext cx="1450082" cy="1857918"/>
          </a:xfrm>
          <a:prstGeom prst="rect">
            <a:avLst/>
          </a:prstGeom>
        </p:spPr>
      </p:pic>
      <p:sp>
        <p:nvSpPr>
          <p:cNvPr id="26" name="文本框 25"/>
          <p:cNvSpPr txBox="1"/>
          <p:nvPr/>
        </p:nvSpPr>
        <p:spPr>
          <a:xfrm>
            <a:off x="3633375" y="2774281"/>
            <a:ext cx="5359796"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VẬN DỤNG</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75472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8FD8C-7176-F10D-7911-A783D7E238EA}"/>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79271467-1C70-9C8E-0518-8A51BA8AF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2B2067A8-F7EE-D07E-12CD-D32252991B1A}"/>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04BA4EB-EE5E-C9BA-D3C3-B7883793F8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pic>
        <p:nvPicPr>
          <p:cNvPr id="6" name="Picture 5">
            <a:extLst>
              <a:ext uri="{FF2B5EF4-FFF2-40B4-BE49-F238E27FC236}">
                <a16:creationId xmlns:a16="http://schemas.microsoft.com/office/drawing/2014/main" id="{7389018D-94E8-65D9-6DDA-D9780B3B4D58}"/>
              </a:ext>
            </a:extLst>
          </p:cNvPr>
          <p:cNvPicPr>
            <a:picLocks noChangeAspect="1"/>
          </p:cNvPicPr>
          <p:nvPr/>
        </p:nvPicPr>
        <p:blipFill>
          <a:blip r:embed="rId5"/>
          <a:stretch>
            <a:fillRect/>
          </a:stretch>
        </p:blipFill>
        <p:spPr>
          <a:xfrm>
            <a:off x="4391186" y="909726"/>
            <a:ext cx="6256245" cy="4115157"/>
          </a:xfrm>
          <a:prstGeom prst="rect">
            <a:avLst/>
          </a:prstGeom>
        </p:spPr>
      </p:pic>
      <p:sp>
        <p:nvSpPr>
          <p:cNvPr id="11" name="Hộp Văn bản 10">
            <a:extLst>
              <a:ext uri="{FF2B5EF4-FFF2-40B4-BE49-F238E27FC236}">
                <a16:creationId xmlns:a16="http://schemas.microsoft.com/office/drawing/2014/main" id="{F19EECB1-6DD2-F2EA-8AE0-5A312F04E391}"/>
              </a:ext>
            </a:extLst>
          </p:cNvPr>
          <p:cNvSpPr txBox="1"/>
          <p:nvPr/>
        </p:nvSpPr>
        <p:spPr>
          <a:xfrm>
            <a:off x="5252116" y="1615578"/>
            <a:ext cx="502804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3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 đoạn văn ngắn trong đó có </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 dụng các từ tượng hình, từ </a:t>
            </a:r>
            <a:r>
              <a:rPr kumimoji="0" lang="vi-VN" sz="3600" b="1" i="0" u="none" strike="noStrike" kern="1200" cap="none" spc="0" normalizeH="0" baseline="0" noProof="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 thanh.</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3069208-66BA-30C4-4C20-3A8552DC41D6}"/>
              </a:ext>
            </a:extLst>
          </p:cNvPr>
          <p:cNvPicPr>
            <a:picLocks noChangeAspect="1"/>
          </p:cNvPicPr>
          <p:nvPr/>
        </p:nvPicPr>
        <p:blipFill>
          <a:blip r:embed="rId6"/>
          <a:stretch>
            <a:fillRect/>
          </a:stretch>
        </p:blipFill>
        <p:spPr>
          <a:xfrm>
            <a:off x="1900776" y="850167"/>
            <a:ext cx="2139881" cy="5157663"/>
          </a:xfrm>
          <a:prstGeom prst="rect">
            <a:avLst/>
          </a:prstGeom>
        </p:spPr>
      </p:pic>
    </p:spTree>
    <p:extLst>
      <p:ext uri="{BB962C8B-B14F-4D97-AF65-F5344CB8AC3E}">
        <p14:creationId xmlns:p14="http://schemas.microsoft.com/office/powerpoint/2010/main" val="334853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a:extLst>
              <a:ext uri="{FF2B5EF4-FFF2-40B4-BE49-F238E27FC236}">
                <a16:creationId xmlns:a16="http://schemas.microsoft.com/office/drawing/2014/main" id="{EEF69A6B-49D5-F478-EF33-425868860D2A}"/>
              </a:ext>
            </a:extLst>
          </p:cNvPr>
          <p:cNvSpPr txBox="1">
            <a:spLocks noChangeArrowheads="1"/>
          </p:cNvSpPr>
          <p:nvPr/>
        </p:nvSpPr>
        <p:spPr bwMode="auto">
          <a:xfrm>
            <a:off x="1524000" y="292101"/>
            <a:ext cx="426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a:latin typeface="Times New Roman" panose="02020603050405020304" pitchFamily="18" charset="0"/>
              </a:rPr>
              <a:t>* Điền từ thích hợp vào chỗ trống:</a:t>
            </a:r>
          </a:p>
        </p:txBody>
      </p:sp>
      <p:sp>
        <p:nvSpPr>
          <p:cNvPr id="32771" name="Text Box 3">
            <a:extLst>
              <a:ext uri="{FF2B5EF4-FFF2-40B4-BE49-F238E27FC236}">
                <a16:creationId xmlns:a16="http://schemas.microsoft.com/office/drawing/2014/main" id="{6075DE2A-B5F9-46D4-3435-98C66686526E}"/>
              </a:ext>
            </a:extLst>
          </p:cNvPr>
          <p:cNvSpPr txBox="1">
            <a:spLocks noChangeArrowheads="1"/>
          </p:cNvSpPr>
          <p:nvPr/>
        </p:nvSpPr>
        <p:spPr bwMode="auto">
          <a:xfrm>
            <a:off x="2514600" y="1346201"/>
            <a:ext cx="5334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30000"/>
              </a:lnSpc>
              <a:spcBef>
                <a:spcPct val="0"/>
              </a:spcBef>
              <a:buFontTx/>
              <a:buNone/>
            </a:pPr>
            <a:r>
              <a:rPr lang="en-US" altLang="en-US" sz="2000" b="1">
                <a:solidFill>
                  <a:srgbClr val="003300"/>
                </a:solidFill>
                <a:latin typeface=".VnArial" panose="020B7200000000000000" pitchFamily="34" charset="0"/>
              </a:rPr>
              <a:t> </a:t>
            </a:r>
            <a:r>
              <a:rPr lang="en-US" altLang="en-US" sz="2000" b="1">
                <a:latin typeface="Times New Roman" panose="02020603050405020304" pitchFamily="18" charset="0"/>
              </a:rPr>
              <a:t>     </a:t>
            </a:r>
            <a:r>
              <a:rPr lang="en-US" altLang="en-US" sz="2000">
                <a:latin typeface="Times New Roman" panose="02020603050405020304" pitchFamily="18" charset="0"/>
              </a:rPr>
              <a:t>Trống trường................. ra chơi</a:t>
            </a:r>
          </a:p>
          <a:p>
            <a:pPr eaLnBrk="1" hangingPunct="1">
              <a:lnSpc>
                <a:spcPct val="130000"/>
              </a:lnSpc>
              <a:spcBef>
                <a:spcPct val="0"/>
              </a:spcBef>
              <a:buFontTx/>
              <a:buNone/>
            </a:pPr>
            <a:r>
              <a:rPr lang="en-US" altLang="en-US" sz="2000">
                <a:latin typeface="Times New Roman" panose="02020603050405020304" pitchFamily="18" charset="0"/>
              </a:rPr>
              <a:t>Đồng hồ ..............không ngơi tháng ngày</a:t>
            </a:r>
          </a:p>
          <a:p>
            <a:pPr eaLnBrk="1" hangingPunct="1">
              <a:lnSpc>
                <a:spcPct val="130000"/>
              </a:lnSpc>
              <a:spcBef>
                <a:spcPct val="0"/>
              </a:spcBef>
              <a:buFontTx/>
              <a:buNone/>
            </a:pPr>
            <a:r>
              <a:rPr lang="en-US" altLang="en-US" sz="2000">
                <a:latin typeface="Times New Roman" panose="02020603050405020304" pitchFamily="18" charset="0"/>
              </a:rPr>
              <a:t>      Lễ đài  ..................cờ bay</a:t>
            </a:r>
          </a:p>
          <a:p>
            <a:pPr eaLnBrk="1" hangingPunct="1">
              <a:lnSpc>
                <a:spcPct val="130000"/>
              </a:lnSpc>
              <a:spcBef>
                <a:spcPct val="0"/>
              </a:spcBef>
              <a:buFontTx/>
              <a:buNone/>
            </a:pPr>
            <a:r>
              <a:rPr lang="en-US" altLang="en-US" sz="2000">
                <a:latin typeface="Times New Roman" panose="02020603050405020304" pitchFamily="18" charset="0"/>
              </a:rPr>
              <a:t>..............nói chuyện riêng tư tâm tình</a:t>
            </a:r>
          </a:p>
          <a:p>
            <a:pPr eaLnBrk="1" hangingPunct="1">
              <a:lnSpc>
                <a:spcPct val="130000"/>
              </a:lnSpc>
              <a:spcBef>
                <a:spcPct val="0"/>
              </a:spcBef>
              <a:buFontTx/>
              <a:buNone/>
            </a:pPr>
            <a:r>
              <a:rPr lang="en-US" altLang="en-US" sz="2000">
                <a:latin typeface="Times New Roman" panose="02020603050405020304" pitchFamily="18" charset="0"/>
              </a:rPr>
              <a:t>      Con tàu  ............ lao nhanh</a:t>
            </a:r>
          </a:p>
          <a:p>
            <a:pPr eaLnBrk="1" hangingPunct="1">
              <a:lnSpc>
                <a:spcPct val="130000"/>
              </a:lnSpc>
              <a:spcBef>
                <a:spcPct val="0"/>
              </a:spcBef>
              <a:buFontTx/>
              <a:buNone/>
            </a:pPr>
            <a:r>
              <a:rPr lang="en-US" altLang="en-US" sz="2000">
                <a:latin typeface="Times New Roman" panose="02020603050405020304" pitchFamily="18" charset="0"/>
              </a:rPr>
              <a:t>Tiếng gà........... bình minh ửng hồng</a:t>
            </a:r>
          </a:p>
          <a:p>
            <a:pPr eaLnBrk="1" hangingPunct="1">
              <a:lnSpc>
                <a:spcPct val="130000"/>
              </a:lnSpc>
              <a:spcBef>
                <a:spcPct val="0"/>
              </a:spcBef>
              <a:buFontTx/>
              <a:buNone/>
            </a:pPr>
            <a:r>
              <a:rPr lang="en-US" altLang="en-US" sz="2000">
                <a:latin typeface="Times New Roman" panose="02020603050405020304" pitchFamily="18" charset="0"/>
              </a:rPr>
              <a:t>       Nghé ọ trâu bước ra đồng</a:t>
            </a:r>
          </a:p>
          <a:p>
            <a:pPr eaLnBrk="1" hangingPunct="1">
              <a:lnSpc>
                <a:spcPct val="130000"/>
              </a:lnSpc>
              <a:spcBef>
                <a:spcPct val="0"/>
              </a:spcBef>
              <a:buFontTx/>
              <a:buNone/>
            </a:pPr>
            <a:r>
              <a:rPr lang="en-US" altLang="en-US" sz="2000">
                <a:latin typeface="Times New Roman" panose="02020603050405020304" pitchFamily="18" charset="0"/>
              </a:rPr>
              <a:t>Đàn lợn............trong chuồng đòi ăn</a:t>
            </a:r>
          </a:p>
          <a:p>
            <a:pPr eaLnBrk="1" hangingPunct="1">
              <a:lnSpc>
                <a:spcPct val="130000"/>
              </a:lnSpc>
              <a:spcBef>
                <a:spcPct val="0"/>
              </a:spcBef>
              <a:buFontTx/>
              <a:buNone/>
            </a:pPr>
            <a:r>
              <a:rPr lang="en-US" altLang="en-US" sz="2000">
                <a:latin typeface="Times New Roman" panose="02020603050405020304" pitchFamily="18" charset="0"/>
              </a:rPr>
              <a:t>      Thác đổ .............quanh năm</a:t>
            </a:r>
          </a:p>
          <a:p>
            <a:pPr eaLnBrk="1" hangingPunct="1">
              <a:lnSpc>
                <a:spcPct val="130000"/>
              </a:lnSpc>
              <a:spcBef>
                <a:spcPct val="0"/>
              </a:spcBef>
              <a:buFontTx/>
              <a:buNone/>
            </a:pPr>
            <a:r>
              <a:rPr lang="en-US" altLang="en-US" sz="2000">
                <a:latin typeface="Times New Roman" panose="02020603050405020304" pitchFamily="18" charset="0"/>
              </a:rPr>
              <a:t>Khi chạy..........................quanh sân nhà trường</a:t>
            </a:r>
          </a:p>
        </p:txBody>
      </p:sp>
      <p:sp>
        <p:nvSpPr>
          <p:cNvPr id="174085" name="Text Box 5">
            <a:extLst>
              <a:ext uri="{FF2B5EF4-FFF2-40B4-BE49-F238E27FC236}">
                <a16:creationId xmlns:a16="http://schemas.microsoft.com/office/drawing/2014/main" id="{3FA4AE35-35A1-AE77-E92E-A070EED2BF43}"/>
              </a:ext>
            </a:extLst>
          </p:cNvPr>
          <p:cNvSpPr txBox="1">
            <a:spLocks noChangeArrowheads="1"/>
          </p:cNvSpPr>
          <p:nvPr/>
        </p:nvSpPr>
        <p:spPr bwMode="auto">
          <a:xfrm>
            <a:off x="4953000" y="685801"/>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tïng tïng,</a:t>
            </a:r>
          </a:p>
        </p:txBody>
      </p:sp>
      <p:sp>
        <p:nvSpPr>
          <p:cNvPr id="174086" name="Text Box 6">
            <a:extLst>
              <a:ext uri="{FF2B5EF4-FFF2-40B4-BE49-F238E27FC236}">
                <a16:creationId xmlns:a16="http://schemas.microsoft.com/office/drawing/2014/main" id="{814ACF63-F2CD-687D-069C-270061063D6C}"/>
              </a:ext>
            </a:extLst>
          </p:cNvPr>
          <p:cNvSpPr txBox="1">
            <a:spLocks noChangeArrowheads="1"/>
          </p:cNvSpPr>
          <p:nvPr/>
        </p:nvSpPr>
        <p:spPr bwMode="auto">
          <a:xfrm>
            <a:off x="7632700" y="304801"/>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phÇn phËt,</a:t>
            </a:r>
          </a:p>
        </p:txBody>
      </p:sp>
      <p:sp>
        <p:nvSpPr>
          <p:cNvPr id="174087" name="Text Box 7">
            <a:extLst>
              <a:ext uri="{FF2B5EF4-FFF2-40B4-BE49-F238E27FC236}">
                <a16:creationId xmlns:a16="http://schemas.microsoft.com/office/drawing/2014/main" id="{A9AA8CFA-03E4-E826-00EF-C73B7B930FAE}"/>
              </a:ext>
            </a:extLst>
          </p:cNvPr>
          <p:cNvSpPr txBox="1">
            <a:spLocks noChangeArrowheads="1"/>
          </p:cNvSpPr>
          <p:nvPr/>
        </p:nvSpPr>
        <p:spPr bwMode="auto">
          <a:xfrm>
            <a:off x="6172200" y="7112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thá thÎ,</a:t>
            </a:r>
          </a:p>
        </p:txBody>
      </p:sp>
      <p:sp>
        <p:nvSpPr>
          <p:cNvPr id="174088" name="Text Box 8">
            <a:extLst>
              <a:ext uri="{FF2B5EF4-FFF2-40B4-BE49-F238E27FC236}">
                <a16:creationId xmlns:a16="http://schemas.microsoft.com/office/drawing/2014/main" id="{6CC61CE0-8FF3-EED8-59AC-3B9D42608E95}"/>
              </a:ext>
            </a:extLst>
          </p:cNvPr>
          <p:cNvSpPr txBox="1">
            <a:spLocks noChangeArrowheads="1"/>
          </p:cNvSpPr>
          <p:nvPr/>
        </p:nvSpPr>
        <p:spPr bwMode="auto">
          <a:xfrm>
            <a:off x="6019800" y="304801"/>
            <a:ext cx="110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vun vót</a:t>
            </a:r>
            <a:r>
              <a:rPr lang="en-US" altLang="en-US" sz="2000" b="1">
                <a:solidFill>
                  <a:srgbClr val="FF0000"/>
                </a:solidFill>
                <a:latin typeface=".VnArial" panose="020B7200000000000000" pitchFamily="34" charset="0"/>
              </a:rPr>
              <a:t>,</a:t>
            </a:r>
          </a:p>
        </p:txBody>
      </p:sp>
      <p:sp>
        <p:nvSpPr>
          <p:cNvPr id="174089" name="Text Box 9">
            <a:extLst>
              <a:ext uri="{FF2B5EF4-FFF2-40B4-BE49-F238E27FC236}">
                <a16:creationId xmlns:a16="http://schemas.microsoft.com/office/drawing/2014/main" id="{A43E129B-4818-5E21-FFE7-61CCF3572C57}"/>
              </a:ext>
            </a:extLst>
          </p:cNvPr>
          <p:cNvSpPr txBox="1">
            <a:spLocks noChangeArrowheads="1"/>
          </p:cNvSpPr>
          <p:nvPr/>
        </p:nvSpPr>
        <p:spPr bwMode="auto">
          <a:xfrm>
            <a:off x="5334000" y="304801"/>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eo ãc,</a:t>
            </a:r>
          </a:p>
        </p:txBody>
      </p:sp>
      <p:sp>
        <p:nvSpPr>
          <p:cNvPr id="174090" name="Text Box 10">
            <a:extLst>
              <a:ext uri="{FF2B5EF4-FFF2-40B4-BE49-F238E27FC236}">
                <a16:creationId xmlns:a16="http://schemas.microsoft.com/office/drawing/2014/main" id="{785794E4-F621-0114-2BDD-DF6020B853E9}"/>
              </a:ext>
            </a:extLst>
          </p:cNvPr>
          <p:cNvSpPr txBox="1">
            <a:spLocks noChangeArrowheads="1"/>
          </p:cNvSpPr>
          <p:nvPr/>
        </p:nvSpPr>
        <p:spPr bwMode="auto">
          <a:xfrm>
            <a:off x="6959600" y="304801"/>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ñn Øn,</a:t>
            </a:r>
          </a:p>
        </p:txBody>
      </p:sp>
      <p:sp>
        <p:nvSpPr>
          <p:cNvPr id="174091" name="Text Box 11">
            <a:extLst>
              <a:ext uri="{FF2B5EF4-FFF2-40B4-BE49-F238E27FC236}">
                <a16:creationId xmlns:a16="http://schemas.microsoft.com/office/drawing/2014/main" id="{268F6FB1-35FE-0CE6-8ECD-CA5E2B3A0B71}"/>
              </a:ext>
            </a:extLst>
          </p:cNvPr>
          <p:cNvSpPr txBox="1">
            <a:spLocks noChangeArrowheads="1"/>
          </p:cNvSpPr>
          <p:nvPr/>
        </p:nvSpPr>
        <p:spPr bwMode="auto">
          <a:xfrm>
            <a:off x="8851900" y="304801"/>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Çm Çm,</a:t>
            </a:r>
          </a:p>
        </p:txBody>
      </p:sp>
      <p:sp>
        <p:nvSpPr>
          <p:cNvPr id="174092" name="Text Box 12">
            <a:extLst>
              <a:ext uri="{FF2B5EF4-FFF2-40B4-BE49-F238E27FC236}">
                <a16:creationId xmlns:a16="http://schemas.microsoft.com/office/drawing/2014/main" id="{5116F364-BA5F-141A-9D45-9BF8C104F678}"/>
              </a:ext>
            </a:extLst>
          </p:cNvPr>
          <p:cNvSpPr txBox="1">
            <a:spLocks noChangeArrowheads="1"/>
          </p:cNvSpPr>
          <p:nvPr/>
        </p:nvSpPr>
        <p:spPr bwMode="auto">
          <a:xfrm>
            <a:off x="2438400" y="698501"/>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VnTime" panose="020B7200000000000000" pitchFamily="34" charset="0"/>
              </a:rPr>
              <a:t>huúnh huþch,</a:t>
            </a:r>
          </a:p>
        </p:txBody>
      </p:sp>
      <p:sp>
        <p:nvSpPr>
          <p:cNvPr id="174097" name="AutoShape 17">
            <a:extLst>
              <a:ext uri="{FF2B5EF4-FFF2-40B4-BE49-F238E27FC236}">
                <a16:creationId xmlns:a16="http://schemas.microsoft.com/office/drawing/2014/main" id="{B07DD70C-9384-37FF-D521-46676F914E15}"/>
              </a:ext>
            </a:extLst>
          </p:cNvPr>
          <p:cNvSpPr>
            <a:spLocks noChangeArrowheads="1"/>
          </p:cNvSpPr>
          <p:nvPr/>
        </p:nvSpPr>
        <p:spPr bwMode="auto">
          <a:xfrm>
            <a:off x="8248650" y="1143000"/>
            <a:ext cx="2209800" cy="3124200"/>
          </a:xfrm>
          <a:prstGeom prst="verticalScroll">
            <a:avLst>
              <a:gd name="adj" fmla="val 12500"/>
            </a:avLst>
          </a:prstGeom>
          <a:solidFill>
            <a:srgbClr val="CC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990000"/>
                </a:solidFill>
                <a:latin typeface=".VnTime" panose="020B7200000000000000" pitchFamily="34" charset="0"/>
              </a:rPr>
              <a:t>Vui </a:t>
            </a:r>
          </a:p>
          <a:p>
            <a:pPr algn="ctr" eaLnBrk="1" hangingPunct="1">
              <a:spcBef>
                <a:spcPct val="0"/>
              </a:spcBef>
              <a:buFontTx/>
              <a:buNone/>
            </a:pPr>
            <a:r>
              <a:rPr lang="en-US" altLang="en-US" sz="6000" b="1">
                <a:solidFill>
                  <a:srgbClr val="990000"/>
                </a:solidFill>
                <a:latin typeface=".VnTime" panose="020B7200000000000000" pitchFamily="34" charset="0"/>
              </a:rPr>
              <a:t>®iÒn</a:t>
            </a:r>
          </a:p>
          <a:p>
            <a:pPr algn="ctr" eaLnBrk="1" hangingPunct="1">
              <a:spcBef>
                <a:spcPct val="0"/>
              </a:spcBef>
              <a:buFontTx/>
              <a:buNone/>
            </a:pPr>
            <a:r>
              <a:rPr lang="en-US" altLang="en-US" sz="6000" b="1">
                <a:solidFill>
                  <a:srgbClr val="990000"/>
                </a:solidFill>
                <a:latin typeface=".VnTime" panose="020B7200000000000000" pitchFamily="34" charset="0"/>
              </a:rPr>
              <a:t> tõ</a:t>
            </a:r>
          </a:p>
        </p:txBody>
      </p:sp>
      <p:sp>
        <p:nvSpPr>
          <p:cNvPr id="174099" name="Text Box 19">
            <a:extLst>
              <a:ext uri="{FF2B5EF4-FFF2-40B4-BE49-F238E27FC236}">
                <a16:creationId xmlns:a16="http://schemas.microsoft.com/office/drawing/2014/main" id="{33469207-ECDF-17D5-CEAE-4713F2BB55FD}"/>
              </a:ext>
            </a:extLst>
          </p:cNvPr>
          <p:cNvSpPr txBox="1">
            <a:spLocks noChangeArrowheads="1"/>
          </p:cNvSpPr>
          <p:nvPr/>
        </p:nvSpPr>
        <p:spPr bwMode="auto">
          <a:xfrm>
            <a:off x="4318000" y="1397001"/>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66"/>
                </a:solidFill>
                <a:latin typeface="Times New Roman" panose="02020603050405020304" pitchFamily="18" charset="0"/>
              </a:rPr>
              <a:t>tùng tùng</a:t>
            </a:r>
          </a:p>
        </p:txBody>
      </p:sp>
      <p:sp>
        <p:nvSpPr>
          <p:cNvPr id="174100" name="Text Box 20">
            <a:extLst>
              <a:ext uri="{FF2B5EF4-FFF2-40B4-BE49-F238E27FC236}">
                <a16:creationId xmlns:a16="http://schemas.microsoft.com/office/drawing/2014/main" id="{2AD78134-8E7C-AD88-1E51-E7DB46983D52}"/>
              </a:ext>
            </a:extLst>
          </p:cNvPr>
          <p:cNvSpPr txBox="1">
            <a:spLocks noChangeArrowheads="1"/>
          </p:cNvSpPr>
          <p:nvPr/>
        </p:nvSpPr>
        <p:spPr bwMode="auto">
          <a:xfrm>
            <a:off x="3429000" y="4152901"/>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ủn ỉn</a:t>
            </a:r>
          </a:p>
        </p:txBody>
      </p:sp>
      <p:sp>
        <p:nvSpPr>
          <p:cNvPr id="174101" name="Text Box 21">
            <a:extLst>
              <a:ext uri="{FF2B5EF4-FFF2-40B4-BE49-F238E27FC236}">
                <a16:creationId xmlns:a16="http://schemas.microsoft.com/office/drawing/2014/main" id="{9DFAE420-04D9-4A84-B8B1-CC154DAE3AF2}"/>
              </a:ext>
            </a:extLst>
          </p:cNvPr>
          <p:cNvSpPr txBox="1">
            <a:spLocks noChangeArrowheads="1"/>
          </p:cNvSpPr>
          <p:nvPr/>
        </p:nvSpPr>
        <p:spPr bwMode="auto">
          <a:xfrm>
            <a:off x="3505200" y="3352801"/>
            <a:ext cx="99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eo óc</a:t>
            </a:r>
          </a:p>
        </p:txBody>
      </p:sp>
      <p:sp>
        <p:nvSpPr>
          <p:cNvPr id="174102" name="Text Box 22">
            <a:extLst>
              <a:ext uri="{FF2B5EF4-FFF2-40B4-BE49-F238E27FC236}">
                <a16:creationId xmlns:a16="http://schemas.microsoft.com/office/drawing/2014/main" id="{0B5F14DA-BBE4-48CA-332D-F390BB539D87}"/>
              </a:ext>
            </a:extLst>
          </p:cNvPr>
          <p:cNvSpPr txBox="1">
            <a:spLocks noChangeArrowheads="1"/>
          </p:cNvSpPr>
          <p:nvPr/>
        </p:nvSpPr>
        <p:spPr bwMode="auto">
          <a:xfrm>
            <a:off x="3594100" y="2159001"/>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phần phật</a:t>
            </a:r>
          </a:p>
        </p:txBody>
      </p:sp>
      <p:sp>
        <p:nvSpPr>
          <p:cNvPr id="174103" name="Text Box 23">
            <a:extLst>
              <a:ext uri="{FF2B5EF4-FFF2-40B4-BE49-F238E27FC236}">
                <a16:creationId xmlns:a16="http://schemas.microsoft.com/office/drawing/2014/main" id="{6BBBBEE4-FBB6-90C5-A0E8-658B3160D628}"/>
              </a:ext>
            </a:extLst>
          </p:cNvPr>
          <p:cNvSpPr txBox="1">
            <a:spLocks noChangeArrowheads="1"/>
          </p:cNvSpPr>
          <p:nvPr/>
        </p:nvSpPr>
        <p:spPr bwMode="auto">
          <a:xfrm>
            <a:off x="2514600" y="25654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Thỏ thẻ</a:t>
            </a:r>
          </a:p>
        </p:txBody>
      </p:sp>
      <p:sp>
        <p:nvSpPr>
          <p:cNvPr id="174104" name="Text Box 24">
            <a:extLst>
              <a:ext uri="{FF2B5EF4-FFF2-40B4-BE49-F238E27FC236}">
                <a16:creationId xmlns:a16="http://schemas.microsoft.com/office/drawing/2014/main" id="{C5C94399-CD85-B332-5C47-775F437AC799}"/>
              </a:ext>
            </a:extLst>
          </p:cNvPr>
          <p:cNvSpPr txBox="1">
            <a:spLocks noChangeArrowheads="1"/>
          </p:cNvSpPr>
          <p:nvPr/>
        </p:nvSpPr>
        <p:spPr bwMode="auto">
          <a:xfrm>
            <a:off x="3810000" y="45466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ầm ầm</a:t>
            </a:r>
          </a:p>
        </p:txBody>
      </p:sp>
      <p:sp>
        <p:nvSpPr>
          <p:cNvPr id="174105" name="Text Box 25">
            <a:extLst>
              <a:ext uri="{FF2B5EF4-FFF2-40B4-BE49-F238E27FC236}">
                <a16:creationId xmlns:a16="http://schemas.microsoft.com/office/drawing/2014/main" id="{CC1F9498-A2C2-7CE4-1733-7E6F8259CE95}"/>
              </a:ext>
            </a:extLst>
          </p:cNvPr>
          <p:cNvSpPr txBox="1">
            <a:spLocks noChangeArrowheads="1"/>
          </p:cNvSpPr>
          <p:nvPr/>
        </p:nvSpPr>
        <p:spPr bwMode="auto">
          <a:xfrm>
            <a:off x="3530600" y="4953001"/>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huỳnh huỵch</a:t>
            </a:r>
          </a:p>
        </p:txBody>
      </p:sp>
      <p:sp>
        <p:nvSpPr>
          <p:cNvPr id="174106" name="Text Box 26">
            <a:extLst>
              <a:ext uri="{FF2B5EF4-FFF2-40B4-BE49-F238E27FC236}">
                <a16:creationId xmlns:a16="http://schemas.microsoft.com/office/drawing/2014/main" id="{8C6557DA-EF35-6569-405E-C0A0A657D01D}"/>
              </a:ext>
            </a:extLst>
          </p:cNvPr>
          <p:cNvSpPr txBox="1">
            <a:spLocks noChangeArrowheads="1"/>
          </p:cNvSpPr>
          <p:nvPr/>
        </p:nvSpPr>
        <p:spPr bwMode="auto">
          <a:xfrm>
            <a:off x="4038600" y="6985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00"/>
                </a:solidFill>
                <a:latin typeface="Times New Roman" panose="02020603050405020304" pitchFamily="18" charset="0"/>
              </a:rPr>
              <a:t>t</a:t>
            </a:r>
            <a:r>
              <a:rPr lang="en-US" altLang="en-US" sz="1800" b="1">
                <a:solidFill>
                  <a:srgbClr val="FF0000"/>
                </a:solidFill>
                <a:latin typeface="Times New Roman" panose="02020603050405020304" pitchFamily="18" charset="0"/>
              </a:rPr>
              <a:t>ích tắc,</a:t>
            </a:r>
          </a:p>
        </p:txBody>
      </p:sp>
      <p:sp>
        <p:nvSpPr>
          <p:cNvPr id="174107" name="Text Box 27">
            <a:extLst>
              <a:ext uri="{FF2B5EF4-FFF2-40B4-BE49-F238E27FC236}">
                <a16:creationId xmlns:a16="http://schemas.microsoft.com/office/drawing/2014/main" id="{E5671EA3-7B4D-2E40-CCE8-FB7C92677062}"/>
              </a:ext>
            </a:extLst>
          </p:cNvPr>
          <p:cNvSpPr txBox="1">
            <a:spLocks noChangeArrowheads="1"/>
          </p:cNvSpPr>
          <p:nvPr/>
        </p:nvSpPr>
        <p:spPr bwMode="auto">
          <a:xfrm>
            <a:off x="3479800" y="1765301"/>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tích tắc</a:t>
            </a:r>
          </a:p>
        </p:txBody>
      </p:sp>
      <p:sp>
        <p:nvSpPr>
          <p:cNvPr id="174108" name="Text Box 28">
            <a:extLst>
              <a:ext uri="{FF2B5EF4-FFF2-40B4-BE49-F238E27FC236}">
                <a16:creationId xmlns:a16="http://schemas.microsoft.com/office/drawing/2014/main" id="{E2496F17-BD33-AAC4-2B8E-31C505CF146D}"/>
              </a:ext>
            </a:extLst>
          </p:cNvPr>
          <p:cNvSpPr txBox="1">
            <a:spLocks noChangeArrowheads="1"/>
          </p:cNvSpPr>
          <p:nvPr/>
        </p:nvSpPr>
        <p:spPr bwMode="auto">
          <a:xfrm>
            <a:off x="3746500" y="2959101"/>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FF0066"/>
                </a:solidFill>
                <a:latin typeface="Times New Roman" panose="02020603050405020304" pitchFamily="18" charset="0"/>
              </a:rPr>
              <a:t>vun vút</a:t>
            </a:r>
          </a:p>
        </p:txBody>
      </p:sp>
      <p:sp>
        <p:nvSpPr>
          <p:cNvPr id="174115" name="Text Box 35">
            <a:extLst>
              <a:ext uri="{FF2B5EF4-FFF2-40B4-BE49-F238E27FC236}">
                <a16:creationId xmlns:a16="http://schemas.microsoft.com/office/drawing/2014/main" id="{23D2D9AA-7E8A-16B2-1B78-03F91279016E}"/>
              </a:ext>
            </a:extLst>
          </p:cNvPr>
          <p:cNvSpPr txBox="1">
            <a:spLocks noChangeArrowheads="1"/>
          </p:cNvSpPr>
          <p:nvPr/>
        </p:nvSpPr>
        <p:spPr bwMode="auto">
          <a:xfrm>
            <a:off x="1752600" y="5562600"/>
            <a:ext cx="8915400" cy="762000"/>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200" b="1">
                <a:solidFill>
                  <a:schemeClr val="bg1"/>
                </a:solidFill>
                <a:latin typeface="Times New Roman" panose="02020603050405020304" pitchFamily="18" charset="0"/>
                <a:cs typeface="Times New Roman" panose="02020603050405020304" pitchFamily="18" charset="0"/>
              </a:rPr>
              <a:t>Tác dụng của từ tượng thanh</a:t>
            </a:r>
            <a:r>
              <a:rPr lang="en-US" altLang="en-US" sz="2200" b="1">
                <a:solidFill>
                  <a:schemeClr val="bg1"/>
                </a:solidFill>
              </a:rPr>
              <a:t>, </a:t>
            </a:r>
            <a:r>
              <a:rPr lang="en-US" altLang="en-US" sz="2200" b="1">
                <a:solidFill>
                  <a:schemeClr val="bg1"/>
                </a:solidFill>
                <a:latin typeface="Times New Roman" panose="02020603050405020304" pitchFamily="18" charset="0"/>
              </a:rPr>
              <a:t>từ tượng hình</a:t>
            </a:r>
            <a:r>
              <a:rPr lang="en-US" altLang="en-US" sz="2200" b="1">
                <a:solidFill>
                  <a:schemeClr val="bg1"/>
                </a:solidFill>
              </a:rPr>
              <a:t> : </a:t>
            </a:r>
            <a:r>
              <a:rPr lang="en-US" altLang="en-US" sz="2200" b="1">
                <a:solidFill>
                  <a:schemeClr val="bg1"/>
                </a:solidFill>
                <a:latin typeface="Times New Roman" panose="02020603050405020304" pitchFamily="18" charset="0"/>
                <a:cs typeface="Times New Roman" panose="02020603050405020304" pitchFamily="18" charset="0"/>
              </a:rPr>
              <a:t>gợi âm thanh cụ thể, sinh động, có giá trị biểu cảm cao.</a:t>
            </a: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099"/>
                                        </p:tgtEl>
                                        <p:attrNameLst>
                                          <p:attrName>style.visibility</p:attrName>
                                        </p:attrNameLst>
                                      </p:cBhvr>
                                      <p:to>
                                        <p:strVal val="visible"/>
                                      </p:to>
                                    </p:set>
                                    <p:anim calcmode="lin" valueType="num">
                                      <p:cBhvr>
                                        <p:cTn id="7" dur="500" fill="hold"/>
                                        <p:tgtEl>
                                          <p:spTgt spid="174099"/>
                                        </p:tgtEl>
                                        <p:attrNameLst>
                                          <p:attrName>ppt_w</p:attrName>
                                        </p:attrNameLst>
                                      </p:cBhvr>
                                      <p:tavLst>
                                        <p:tav tm="0">
                                          <p:val>
                                            <p:fltVal val="0"/>
                                          </p:val>
                                        </p:tav>
                                        <p:tav tm="100000">
                                          <p:val>
                                            <p:strVal val="#ppt_w"/>
                                          </p:val>
                                        </p:tav>
                                      </p:tavLst>
                                    </p:anim>
                                    <p:anim calcmode="lin" valueType="num">
                                      <p:cBhvr>
                                        <p:cTn id="8" dur="500" fill="hold"/>
                                        <p:tgtEl>
                                          <p:spTgt spid="174099"/>
                                        </p:tgtEl>
                                        <p:attrNameLst>
                                          <p:attrName>ppt_h</p:attrName>
                                        </p:attrNameLst>
                                      </p:cBhvr>
                                      <p:tavLst>
                                        <p:tav tm="0">
                                          <p:val>
                                            <p:fltVal val="0"/>
                                          </p:val>
                                        </p:tav>
                                        <p:tav tm="100000">
                                          <p:val>
                                            <p:strVal val="#ppt_h"/>
                                          </p:val>
                                        </p:tav>
                                      </p:tavLst>
                                    </p:anim>
                                  </p:childTnLst>
                                </p:cTn>
                              </p:par>
                              <p:par>
                                <p:cTn id="9" presetID="4" presetClass="exit" presetSubtype="16" fill="hold" grpId="0" nodeType="withEffect">
                                  <p:stCondLst>
                                    <p:cond delay="0"/>
                                  </p:stCondLst>
                                  <p:childTnLst>
                                    <p:animEffect transition="out" filter="box(in)">
                                      <p:cBhvr>
                                        <p:cTn id="10" dur="500"/>
                                        <p:tgtEl>
                                          <p:spTgt spid="174085"/>
                                        </p:tgtEl>
                                      </p:cBhvr>
                                    </p:animEffect>
                                    <p:set>
                                      <p:cBhvr>
                                        <p:cTn id="11" dur="1" fill="hold">
                                          <p:stCondLst>
                                            <p:cond delay="499"/>
                                          </p:stCondLst>
                                        </p:cTn>
                                        <p:tgtEl>
                                          <p:spTgt spid="174085"/>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xit" presetSubtype="16" fill="hold" grpId="0" nodeType="clickEffect">
                                  <p:stCondLst>
                                    <p:cond delay="0"/>
                                  </p:stCondLst>
                                  <p:childTnLst>
                                    <p:animEffect transition="out" filter="box(in)">
                                      <p:cBhvr>
                                        <p:cTn id="15" dur="500"/>
                                        <p:tgtEl>
                                          <p:spTgt spid="174106"/>
                                        </p:tgtEl>
                                      </p:cBhvr>
                                    </p:animEffect>
                                    <p:set>
                                      <p:cBhvr>
                                        <p:cTn id="16" dur="1" fill="hold">
                                          <p:stCondLst>
                                            <p:cond delay="499"/>
                                          </p:stCondLst>
                                        </p:cTn>
                                        <p:tgtEl>
                                          <p:spTgt spid="174106"/>
                                        </p:tgtEl>
                                        <p:attrNameLst>
                                          <p:attrName>style.visibility</p:attrName>
                                        </p:attrNameLst>
                                      </p:cBhvr>
                                      <p:to>
                                        <p:strVal val="hidden"/>
                                      </p:to>
                                    </p:set>
                                  </p:childTnLst>
                                </p:cTn>
                              </p:par>
                              <p:par>
                                <p:cTn id="17" presetID="23" presetClass="entr" presetSubtype="16" fill="hold" grpId="0" nodeType="withEffect">
                                  <p:stCondLst>
                                    <p:cond delay="0"/>
                                  </p:stCondLst>
                                  <p:childTnLst>
                                    <p:set>
                                      <p:cBhvr>
                                        <p:cTn id="18" dur="1" fill="hold">
                                          <p:stCondLst>
                                            <p:cond delay="0"/>
                                          </p:stCondLst>
                                        </p:cTn>
                                        <p:tgtEl>
                                          <p:spTgt spid="174107"/>
                                        </p:tgtEl>
                                        <p:attrNameLst>
                                          <p:attrName>style.visibility</p:attrName>
                                        </p:attrNameLst>
                                      </p:cBhvr>
                                      <p:to>
                                        <p:strVal val="visible"/>
                                      </p:to>
                                    </p:set>
                                    <p:anim calcmode="lin" valueType="num">
                                      <p:cBhvr>
                                        <p:cTn id="19" dur="500" fill="hold"/>
                                        <p:tgtEl>
                                          <p:spTgt spid="174107"/>
                                        </p:tgtEl>
                                        <p:attrNameLst>
                                          <p:attrName>ppt_w</p:attrName>
                                        </p:attrNameLst>
                                      </p:cBhvr>
                                      <p:tavLst>
                                        <p:tav tm="0">
                                          <p:val>
                                            <p:fltVal val="0"/>
                                          </p:val>
                                        </p:tav>
                                        <p:tav tm="100000">
                                          <p:val>
                                            <p:strVal val="#ppt_w"/>
                                          </p:val>
                                        </p:tav>
                                      </p:tavLst>
                                    </p:anim>
                                    <p:anim calcmode="lin" valueType="num">
                                      <p:cBhvr>
                                        <p:cTn id="20" dur="500" fill="hold"/>
                                        <p:tgtEl>
                                          <p:spTgt spid="17410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174086"/>
                                        </p:tgtEl>
                                      </p:cBhvr>
                                    </p:animEffect>
                                    <p:set>
                                      <p:cBhvr>
                                        <p:cTn id="25" dur="1" fill="hold">
                                          <p:stCondLst>
                                            <p:cond delay="499"/>
                                          </p:stCondLst>
                                        </p:cTn>
                                        <p:tgtEl>
                                          <p:spTgt spid="174086"/>
                                        </p:tgtEl>
                                        <p:attrNameLst>
                                          <p:attrName>style.visibility</p:attrName>
                                        </p:attrNameLst>
                                      </p:cBhvr>
                                      <p:to>
                                        <p:strVal val="hidden"/>
                                      </p:to>
                                    </p:set>
                                  </p:childTnLst>
                                </p:cTn>
                              </p:par>
                              <p:par>
                                <p:cTn id="26" presetID="23" presetClass="entr" presetSubtype="16" fill="hold" grpId="0" nodeType="withEffect">
                                  <p:stCondLst>
                                    <p:cond delay="0"/>
                                  </p:stCondLst>
                                  <p:childTnLst>
                                    <p:set>
                                      <p:cBhvr>
                                        <p:cTn id="27" dur="1" fill="hold">
                                          <p:stCondLst>
                                            <p:cond delay="0"/>
                                          </p:stCondLst>
                                        </p:cTn>
                                        <p:tgtEl>
                                          <p:spTgt spid="174102"/>
                                        </p:tgtEl>
                                        <p:attrNameLst>
                                          <p:attrName>style.visibility</p:attrName>
                                        </p:attrNameLst>
                                      </p:cBhvr>
                                      <p:to>
                                        <p:strVal val="visible"/>
                                      </p:to>
                                    </p:set>
                                    <p:anim calcmode="lin" valueType="num">
                                      <p:cBhvr>
                                        <p:cTn id="28" dur="500" fill="hold"/>
                                        <p:tgtEl>
                                          <p:spTgt spid="174102"/>
                                        </p:tgtEl>
                                        <p:attrNameLst>
                                          <p:attrName>ppt_w</p:attrName>
                                        </p:attrNameLst>
                                      </p:cBhvr>
                                      <p:tavLst>
                                        <p:tav tm="0">
                                          <p:val>
                                            <p:fltVal val="0"/>
                                          </p:val>
                                        </p:tav>
                                        <p:tav tm="100000">
                                          <p:val>
                                            <p:strVal val="#ppt_w"/>
                                          </p:val>
                                        </p:tav>
                                      </p:tavLst>
                                    </p:anim>
                                    <p:anim calcmode="lin" valueType="num">
                                      <p:cBhvr>
                                        <p:cTn id="29" dur="500" fill="hold"/>
                                        <p:tgtEl>
                                          <p:spTgt spid="174102"/>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xit" presetSubtype="16" fill="hold" grpId="0" nodeType="clickEffect">
                                  <p:stCondLst>
                                    <p:cond delay="0"/>
                                  </p:stCondLst>
                                  <p:childTnLst>
                                    <p:animEffect transition="out" filter="box(in)">
                                      <p:cBhvr>
                                        <p:cTn id="33" dur="500"/>
                                        <p:tgtEl>
                                          <p:spTgt spid="174087"/>
                                        </p:tgtEl>
                                      </p:cBhvr>
                                    </p:animEffect>
                                    <p:set>
                                      <p:cBhvr>
                                        <p:cTn id="34" dur="1" fill="hold">
                                          <p:stCondLst>
                                            <p:cond delay="499"/>
                                          </p:stCondLst>
                                        </p:cTn>
                                        <p:tgtEl>
                                          <p:spTgt spid="174087"/>
                                        </p:tgtEl>
                                        <p:attrNameLst>
                                          <p:attrName>style.visibility</p:attrName>
                                        </p:attrNameLst>
                                      </p:cBhvr>
                                      <p:to>
                                        <p:strVal val="hidden"/>
                                      </p:to>
                                    </p:set>
                                  </p:childTnLst>
                                </p:cTn>
                              </p:par>
                              <p:par>
                                <p:cTn id="35" presetID="23" presetClass="entr" presetSubtype="16" fill="hold" grpId="0" nodeType="withEffect">
                                  <p:stCondLst>
                                    <p:cond delay="0"/>
                                  </p:stCondLst>
                                  <p:childTnLst>
                                    <p:set>
                                      <p:cBhvr>
                                        <p:cTn id="36" dur="1" fill="hold">
                                          <p:stCondLst>
                                            <p:cond delay="0"/>
                                          </p:stCondLst>
                                        </p:cTn>
                                        <p:tgtEl>
                                          <p:spTgt spid="174103"/>
                                        </p:tgtEl>
                                        <p:attrNameLst>
                                          <p:attrName>style.visibility</p:attrName>
                                        </p:attrNameLst>
                                      </p:cBhvr>
                                      <p:to>
                                        <p:strVal val="visible"/>
                                      </p:to>
                                    </p:set>
                                    <p:anim calcmode="lin" valueType="num">
                                      <p:cBhvr>
                                        <p:cTn id="37" dur="500" fill="hold"/>
                                        <p:tgtEl>
                                          <p:spTgt spid="174103"/>
                                        </p:tgtEl>
                                        <p:attrNameLst>
                                          <p:attrName>ppt_w</p:attrName>
                                        </p:attrNameLst>
                                      </p:cBhvr>
                                      <p:tavLst>
                                        <p:tav tm="0">
                                          <p:val>
                                            <p:fltVal val="0"/>
                                          </p:val>
                                        </p:tav>
                                        <p:tav tm="100000">
                                          <p:val>
                                            <p:strVal val="#ppt_w"/>
                                          </p:val>
                                        </p:tav>
                                      </p:tavLst>
                                    </p:anim>
                                    <p:anim calcmode="lin" valueType="num">
                                      <p:cBhvr>
                                        <p:cTn id="38" dur="500" fill="hold"/>
                                        <p:tgtEl>
                                          <p:spTgt spid="174103"/>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174088"/>
                                        </p:tgtEl>
                                      </p:cBhvr>
                                    </p:animEffect>
                                    <p:set>
                                      <p:cBhvr>
                                        <p:cTn id="43" dur="1" fill="hold">
                                          <p:stCondLst>
                                            <p:cond delay="499"/>
                                          </p:stCondLst>
                                        </p:cTn>
                                        <p:tgtEl>
                                          <p:spTgt spid="174088"/>
                                        </p:tgtEl>
                                        <p:attrNameLst>
                                          <p:attrName>style.visibility</p:attrName>
                                        </p:attrNameLst>
                                      </p:cBhvr>
                                      <p:to>
                                        <p:strVal val="hidden"/>
                                      </p:to>
                                    </p:set>
                                  </p:childTnLst>
                                </p:cTn>
                              </p:par>
                              <p:par>
                                <p:cTn id="44" presetID="23" presetClass="entr" presetSubtype="16" fill="hold" grpId="0" nodeType="withEffect">
                                  <p:stCondLst>
                                    <p:cond delay="0"/>
                                  </p:stCondLst>
                                  <p:childTnLst>
                                    <p:set>
                                      <p:cBhvr>
                                        <p:cTn id="45" dur="1" fill="hold">
                                          <p:stCondLst>
                                            <p:cond delay="0"/>
                                          </p:stCondLst>
                                        </p:cTn>
                                        <p:tgtEl>
                                          <p:spTgt spid="174108"/>
                                        </p:tgtEl>
                                        <p:attrNameLst>
                                          <p:attrName>style.visibility</p:attrName>
                                        </p:attrNameLst>
                                      </p:cBhvr>
                                      <p:to>
                                        <p:strVal val="visible"/>
                                      </p:to>
                                    </p:set>
                                    <p:anim calcmode="lin" valueType="num">
                                      <p:cBhvr>
                                        <p:cTn id="46" dur="500" fill="hold"/>
                                        <p:tgtEl>
                                          <p:spTgt spid="174108"/>
                                        </p:tgtEl>
                                        <p:attrNameLst>
                                          <p:attrName>ppt_w</p:attrName>
                                        </p:attrNameLst>
                                      </p:cBhvr>
                                      <p:tavLst>
                                        <p:tav tm="0">
                                          <p:val>
                                            <p:fltVal val="0"/>
                                          </p:val>
                                        </p:tav>
                                        <p:tav tm="100000">
                                          <p:val>
                                            <p:strVal val="#ppt_w"/>
                                          </p:val>
                                        </p:tav>
                                      </p:tavLst>
                                    </p:anim>
                                    <p:anim calcmode="lin" valueType="num">
                                      <p:cBhvr>
                                        <p:cTn id="47" dur="500" fill="hold"/>
                                        <p:tgtEl>
                                          <p:spTgt spid="174108"/>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xit" presetSubtype="16" fill="hold" grpId="0" nodeType="clickEffect">
                                  <p:stCondLst>
                                    <p:cond delay="0"/>
                                  </p:stCondLst>
                                  <p:childTnLst>
                                    <p:animEffect transition="out" filter="box(in)">
                                      <p:cBhvr>
                                        <p:cTn id="51" dur="500"/>
                                        <p:tgtEl>
                                          <p:spTgt spid="174089"/>
                                        </p:tgtEl>
                                      </p:cBhvr>
                                    </p:animEffect>
                                    <p:set>
                                      <p:cBhvr>
                                        <p:cTn id="52" dur="1" fill="hold">
                                          <p:stCondLst>
                                            <p:cond delay="499"/>
                                          </p:stCondLst>
                                        </p:cTn>
                                        <p:tgtEl>
                                          <p:spTgt spid="174089"/>
                                        </p:tgtEl>
                                        <p:attrNameLst>
                                          <p:attrName>style.visibility</p:attrName>
                                        </p:attrNameLst>
                                      </p:cBhvr>
                                      <p:to>
                                        <p:strVal val="hidden"/>
                                      </p:to>
                                    </p:set>
                                  </p:childTnLst>
                                </p:cTn>
                              </p:par>
                              <p:par>
                                <p:cTn id="53" presetID="23" presetClass="entr" presetSubtype="16" fill="hold" grpId="0" nodeType="withEffect">
                                  <p:stCondLst>
                                    <p:cond delay="0"/>
                                  </p:stCondLst>
                                  <p:childTnLst>
                                    <p:set>
                                      <p:cBhvr>
                                        <p:cTn id="54" dur="1" fill="hold">
                                          <p:stCondLst>
                                            <p:cond delay="0"/>
                                          </p:stCondLst>
                                        </p:cTn>
                                        <p:tgtEl>
                                          <p:spTgt spid="174101"/>
                                        </p:tgtEl>
                                        <p:attrNameLst>
                                          <p:attrName>style.visibility</p:attrName>
                                        </p:attrNameLst>
                                      </p:cBhvr>
                                      <p:to>
                                        <p:strVal val="visible"/>
                                      </p:to>
                                    </p:set>
                                    <p:anim calcmode="lin" valueType="num">
                                      <p:cBhvr>
                                        <p:cTn id="55" dur="500" fill="hold"/>
                                        <p:tgtEl>
                                          <p:spTgt spid="174101"/>
                                        </p:tgtEl>
                                        <p:attrNameLst>
                                          <p:attrName>ppt_w</p:attrName>
                                        </p:attrNameLst>
                                      </p:cBhvr>
                                      <p:tavLst>
                                        <p:tav tm="0">
                                          <p:val>
                                            <p:fltVal val="0"/>
                                          </p:val>
                                        </p:tav>
                                        <p:tav tm="100000">
                                          <p:val>
                                            <p:strVal val="#ppt_w"/>
                                          </p:val>
                                        </p:tav>
                                      </p:tavLst>
                                    </p:anim>
                                    <p:anim calcmode="lin" valueType="num">
                                      <p:cBhvr>
                                        <p:cTn id="56" dur="500" fill="hold"/>
                                        <p:tgtEl>
                                          <p:spTgt spid="174101"/>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xit" presetSubtype="16" fill="hold" grpId="0" nodeType="clickEffect">
                                  <p:stCondLst>
                                    <p:cond delay="0"/>
                                  </p:stCondLst>
                                  <p:childTnLst>
                                    <p:animEffect transition="out" filter="box(in)">
                                      <p:cBhvr>
                                        <p:cTn id="60" dur="500"/>
                                        <p:tgtEl>
                                          <p:spTgt spid="174090"/>
                                        </p:tgtEl>
                                      </p:cBhvr>
                                    </p:animEffect>
                                    <p:set>
                                      <p:cBhvr>
                                        <p:cTn id="61" dur="1" fill="hold">
                                          <p:stCondLst>
                                            <p:cond delay="499"/>
                                          </p:stCondLst>
                                        </p:cTn>
                                        <p:tgtEl>
                                          <p:spTgt spid="174090"/>
                                        </p:tgtEl>
                                        <p:attrNameLst>
                                          <p:attrName>style.visibility</p:attrName>
                                        </p:attrNameLst>
                                      </p:cBhvr>
                                      <p:to>
                                        <p:strVal val="hidden"/>
                                      </p:to>
                                    </p:set>
                                  </p:childTnLst>
                                </p:cTn>
                              </p:par>
                              <p:par>
                                <p:cTn id="62" presetID="23" presetClass="entr" presetSubtype="16" fill="hold" grpId="0" nodeType="withEffect">
                                  <p:stCondLst>
                                    <p:cond delay="0"/>
                                  </p:stCondLst>
                                  <p:childTnLst>
                                    <p:set>
                                      <p:cBhvr>
                                        <p:cTn id="63" dur="1" fill="hold">
                                          <p:stCondLst>
                                            <p:cond delay="0"/>
                                          </p:stCondLst>
                                        </p:cTn>
                                        <p:tgtEl>
                                          <p:spTgt spid="174100"/>
                                        </p:tgtEl>
                                        <p:attrNameLst>
                                          <p:attrName>style.visibility</p:attrName>
                                        </p:attrNameLst>
                                      </p:cBhvr>
                                      <p:to>
                                        <p:strVal val="visible"/>
                                      </p:to>
                                    </p:set>
                                    <p:anim calcmode="lin" valueType="num">
                                      <p:cBhvr>
                                        <p:cTn id="64" dur="500" fill="hold"/>
                                        <p:tgtEl>
                                          <p:spTgt spid="174100"/>
                                        </p:tgtEl>
                                        <p:attrNameLst>
                                          <p:attrName>ppt_w</p:attrName>
                                        </p:attrNameLst>
                                      </p:cBhvr>
                                      <p:tavLst>
                                        <p:tav tm="0">
                                          <p:val>
                                            <p:fltVal val="0"/>
                                          </p:val>
                                        </p:tav>
                                        <p:tav tm="100000">
                                          <p:val>
                                            <p:strVal val="#ppt_w"/>
                                          </p:val>
                                        </p:tav>
                                      </p:tavLst>
                                    </p:anim>
                                    <p:anim calcmode="lin" valueType="num">
                                      <p:cBhvr>
                                        <p:cTn id="65" dur="500" fill="hold"/>
                                        <p:tgtEl>
                                          <p:spTgt spid="174100"/>
                                        </p:tgtEl>
                                        <p:attrNameLst>
                                          <p:attrName>ppt_h</p:attrName>
                                        </p:attrNameLst>
                                      </p:cBhvr>
                                      <p:tavLst>
                                        <p:tav tm="0">
                                          <p:val>
                                            <p:fltVal val="0"/>
                                          </p:val>
                                        </p:tav>
                                        <p:tav tm="100000">
                                          <p:val>
                                            <p:strVal val="#ppt_h"/>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xit" presetSubtype="16" fill="hold" grpId="0" nodeType="clickEffect">
                                  <p:stCondLst>
                                    <p:cond delay="0"/>
                                  </p:stCondLst>
                                  <p:childTnLst>
                                    <p:animEffect transition="out" filter="box(in)">
                                      <p:cBhvr>
                                        <p:cTn id="69" dur="500"/>
                                        <p:tgtEl>
                                          <p:spTgt spid="174091"/>
                                        </p:tgtEl>
                                      </p:cBhvr>
                                    </p:animEffect>
                                    <p:set>
                                      <p:cBhvr>
                                        <p:cTn id="70" dur="1" fill="hold">
                                          <p:stCondLst>
                                            <p:cond delay="499"/>
                                          </p:stCondLst>
                                        </p:cTn>
                                        <p:tgtEl>
                                          <p:spTgt spid="174091"/>
                                        </p:tgtEl>
                                        <p:attrNameLst>
                                          <p:attrName>style.visibility</p:attrName>
                                        </p:attrNameLst>
                                      </p:cBhvr>
                                      <p:to>
                                        <p:strVal val="hidden"/>
                                      </p:to>
                                    </p:set>
                                  </p:childTnLst>
                                </p:cTn>
                              </p:par>
                              <p:par>
                                <p:cTn id="71" presetID="23" presetClass="entr" presetSubtype="16" fill="hold" grpId="0" nodeType="withEffect">
                                  <p:stCondLst>
                                    <p:cond delay="0"/>
                                  </p:stCondLst>
                                  <p:childTnLst>
                                    <p:set>
                                      <p:cBhvr>
                                        <p:cTn id="72" dur="1" fill="hold">
                                          <p:stCondLst>
                                            <p:cond delay="0"/>
                                          </p:stCondLst>
                                        </p:cTn>
                                        <p:tgtEl>
                                          <p:spTgt spid="174104"/>
                                        </p:tgtEl>
                                        <p:attrNameLst>
                                          <p:attrName>style.visibility</p:attrName>
                                        </p:attrNameLst>
                                      </p:cBhvr>
                                      <p:to>
                                        <p:strVal val="visible"/>
                                      </p:to>
                                    </p:set>
                                    <p:anim calcmode="lin" valueType="num">
                                      <p:cBhvr>
                                        <p:cTn id="73" dur="500" fill="hold"/>
                                        <p:tgtEl>
                                          <p:spTgt spid="174104"/>
                                        </p:tgtEl>
                                        <p:attrNameLst>
                                          <p:attrName>ppt_w</p:attrName>
                                        </p:attrNameLst>
                                      </p:cBhvr>
                                      <p:tavLst>
                                        <p:tav tm="0">
                                          <p:val>
                                            <p:fltVal val="0"/>
                                          </p:val>
                                        </p:tav>
                                        <p:tav tm="100000">
                                          <p:val>
                                            <p:strVal val="#ppt_w"/>
                                          </p:val>
                                        </p:tav>
                                      </p:tavLst>
                                    </p:anim>
                                    <p:anim calcmode="lin" valueType="num">
                                      <p:cBhvr>
                                        <p:cTn id="74" dur="500" fill="hold"/>
                                        <p:tgtEl>
                                          <p:spTgt spid="174104"/>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xit" presetSubtype="16" fill="hold" grpId="0" nodeType="clickEffect">
                                  <p:stCondLst>
                                    <p:cond delay="0"/>
                                  </p:stCondLst>
                                  <p:childTnLst>
                                    <p:animEffect transition="out" filter="box(in)">
                                      <p:cBhvr>
                                        <p:cTn id="78" dur="500"/>
                                        <p:tgtEl>
                                          <p:spTgt spid="174082"/>
                                        </p:tgtEl>
                                      </p:cBhvr>
                                    </p:animEffect>
                                    <p:set>
                                      <p:cBhvr>
                                        <p:cTn id="79" dur="1" fill="hold">
                                          <p:stCondLst>
                                            <p:cond delay="499"/>
                                          </p:stCondLst>
                                        </p:cTn>
                                        <p:tgtEl>
                                          <p:spTgt spid="174082"/>
                                        </p:tgtEl>
                                        <p:attrNameLst>
                                          <p:attrName>style.visibility</p:attrName>
                                        </p:attrNameLst>
                                      </p:cBhvr>
                                      <p:to>
                                        <p:strVal val="hidden"/>
                                      </p:to>
                                    </p:set>
                                  </p:childTnLst>
                                </p:cTn>
                              </p:par>
                              <p:par>
                                <p:cTn id="80" presetID="4" presetClass="exit" presetSubtype="16" fill="hold" grpId="0" nodeType="withEffect">
                                  <p:stCondLst>
                                    <p:cond delay="0"/>
                                  </p:stCondLst>
                                  <p:childTnLst>
                                    <p:animEffect transition="out" filter="box(in)">
                                      <p:cBhvr>
                                        <p:cTn id="81" dur="500"/>
                                        <p:tgtEl>
                                          <p:spTgt spid="174092"/>
                                        </p:tgtEl>
                                      </p:cBhvr>
                                    </p:animEffect>
                                    <p:set>
                                      <p:cBhvr>
                                        <p:cTn id="82" dur="1" fill="hold">
                                          <p:stCondLst>
                                            <p:cond delay="499"/>
                                          </p:stCondLst>
                                        </p:cTn>
                                        <p:tgtEl>
                                          <p:spTgt spid="174092"/>
                                        </p:tgtEl>
                                        <p:attrNameLst>
                                          <p:attrName>style.visibility</p:attrName>
                                        </p:attrNameLst>
                                      </p:cBhvr>
                                      <p:to>
                                        <p:strVal val="hidden"/>
                                      </p:to>
                                    </p:set>
                                  </p:childTnLst>
                                </p:cTn>
                              </p:par>
                              <p:par>
                                <p:cTn id="83" presetID="23" presetClass="entr" presetSubtype="16" fill="hold" nodeType="withEffect">
                                  <p:stCondLst>
                                    <p:cond delay="0"/>
                                  </p:stCondLst>
                                  <p:childTnLst>
                                    <p:set>
                                      <p:cBhvr>
                                        <p:cTn id="84" dur="1" fill="hold">
                                          <p:stCondLst>
                                            <p:cond delay="0"/>
                                          </p:stCondLst>
                                        </p:cTn>
                                        <p:tgtEl>
                                          <p:spTgt spid="174105"/>
                                        </p:tgtEl>
                                        <p:attrNameLst>
                                          <p:attrName>style.visibility</p:attrName>
                                        </p:attrNameLst>
                                      </p:cBhvr>
                                      <p:to>
                                        <p:strVal val="visible"/>
                                      </p:to>
                                    </p:set>
                                    <p:anim calcmode="lin" valueType="num">
                                      <p:cBhvr>
                                        <p:cTn id="85" dur="500" fill="hold"/>
                                        <p:tgtEl>
                                          <p:spTgt spid="174105"/>
                                        </p:tgtEl>
                                        <p:attrNameLst>
                                          <p:attrName>ppt_w</p:attrName>
                                        </p:attrNameLst>
                                      </p:cBhvr>
                                      <p:tavLst>
                                        <p:tav tm="0">
                                          <p:val>
                                            <p:fltVal val="0"/>
                                          </p:val>
                                        </p:tav>
                                        <p:tav tm="100000">
                                          <p:val>
                                            <p:strVal val="#ppt_w"/>
                                          </p:val>
                                        </p:tav>
                                      </p:tavLst>
                                    </p:anim>
                                    <p:anim calcmode="lin" valueType="num">
                                      <p:cBhvr>
                                        <p:cTn id="86" dur="500" fill="hold"/>
                                        <p:tgtEl>
                                          <p:spTgt spid="174105"/>
                                        </p:tgtEl>
                                        <p:attrNameLst>
                                          <p:attrName>ppt_h</p:attrName>
                                        </p:attrNameLst>
                                      </p:cBhvr>
                                      <p:tavLst>
                                        <p:tav tm="0">
                                          <p:val>
                                            <p:fltVal val="0"/>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5" presetClass="exit" presetSubtype="10" fill="hold" grpId="0" nodeType="clickEffect">
                                  <p:stCondLst>
                                    <p:cond delay="0"/>
                                  </p:stCondLst>
                                  <p:childTnLst>
                                    <p:animEffect transition="out" filter="checkerboard(across)">
                                      <p:cBhvr>
                                        <p:cTn id="90" dur="500"/>
                                        <p:tgtEl>
                                          <p:spTgt spid="174097"/>
                                        </p:tgtEl>
                                      </p:cBhvr>
                                    </p:animEffect>
                                    <p:set>
                                      <p:cBhvr>
                                        <p:cTn id="91" dur="1" fill="hold">
                                          <p:stCondLst>
                                            <p:cond delay="499"/>
                                          </p:stCondLst>
                                        </p:cTn>
                                        <p:tgtEl>
                                          <p:spTgt spid="174097"/>
                                        </p:tgtEl>
                                        <p:attrNameLst>
                                          <p:attrName>style.visibility</p:attrName>
                                        </p:attrNameLst>
                                      </p:cBhvr>
                                      <p:to>
                                        <p:strVal val="hidden"/>
                                      </p:to>
                                    </p:set>
                                  </p:childTnLst>
                                </p:cTn>
                              </p:par>
                              <p:par>
                                <p:cTn id="92" presetID="23" presetClass="entr" presetSubtype="16" fill="hold" grpId="0" nodeType="withEffect">
                                  <p:stCondLst>
                                    <p:cond delay="0"/>
                                  </p:stCondLst>
                                  <p:childTnLst>
                                    <p:set>
                                      <p:cBhvr>
                                        <p:cTn id="93" dur="1" fill="hold">
                                          <p:stCondLst>
                                            <p:cond delay="0"/>
                                          </p:stCondLst>
                                        </p:cTn>
                                        <p:tgtEl>
                                          <p:spTgt spid="174115"/>
                                        </p:tgtEl>
                                        <p:attrNameLst>
                                          <p:attrName>style.visibility</p:attrName>
                                        </p:attrNameLst>
                                      </p:cBhvr>
                                      <p:to>
                                        <p:strVal val="visible"/>
                                      </p:to>
                                    </p:set>
                                    <p:anim calcmode="lin" valueType="num">
                                      <p:cBhvr>
                                        <p:cTn id="94" dur="500" fill="hold"/>
                                        <p:tgtEl>
                                          <p:spTgt spid="174115"/>
                                        </p:tgtEl>
                                        <p:attrNameLst>
                                          <p:attrName>ppt_w</p:attrName>
                                        </p:attrNameLst>
                                      </p:cBhvr>
                                      <p:tavLst>
                                        <p:tav tm="0">
                                          <p:val>
                                            <p:fltVal val="0"/>
                                          </p:val>
                                        </p:tav>
                                        <p:tav tm="100000">
                                          <p:val>
                                            <p:strVal val="#ppt_w"/>
                                          </p:val>
                                        </p:tav>
                                      </p:tavLst>
                                    </p:anim>
                                    <p:anim calcmode="lin" valueType="num">
                                      <p:cBhvr>
                                        <p:cTn id="95" dur="500" fill="hold"/>
                                        <p:tgtEl>
                                          <p:spTgt spid="1741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P spid="174085" grpId="0"/>
      <p:bldP spid="174086" grpId="0"/>
      <p:bldP spid="174087" grpId="0"/>
      <p:bldP spid="174088" grpId="0"/>
      <p:bldP spid="174089" grpId="0"/>
      <p:bldP spid="174090" grpId="0"/>
      <p:bldP spid="174091" grpId="0"/>
      <p:bldP spid="174092" grpId="0"/>
      <p:bldP spid="174097" grpId="0" animBg="1"/>
      <p:bldP spid="174099" grpId="0"/>
      <p:bldP spid="174100" grpId="0"/>
      <p:bldP spid="174101" grpId="0"/>
      <p:bldP spid="174102" grpId="0"/>
      <p:bldP spid="174103" grpId="0"/>
      <p:bldP spid="174104" grpId="0"/>
      <p:bldP spid="174106" grpId="0"/>
      <p:bldP spid="174107" grpId="0"/>
      <p:bldP spid="174108" grpId="0"/>
      <p:bldP spid="1741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sp>
        <p:nvSpPr>
          <p:cNvPr id="7" name="Hộp Văn bản 6">
            <a:extLst>
              <a:ext uri="{FF2B5EF4-FFF2-40B4-BE49-F238E27FC236}">
                <a16:creationId xmlns:a16="http://schemas.microsoft.com/office/drawing/2014/main" id="{106E398C-874B-6A30-EC8A-4FE893747324}"/>
              </a:ext>
            </a:extLst>
          </p:cNvPr>
          <p:cNvSpPr txBox="1"/>
          <p:nvPr/>
        </p:nvSpPr>
        <p:spPr>
          <a:xfrm>
            <a:off x="1457467" y="993182"/>
            <a:ext cx="8896547" cy="2062103"/>
          </a:xfrm>
          <a:prstGeom prst="rect">
            <a:avLst/>
          </a:prstGeom>
          <a:noFill/>
        </p:spPr>
        <p:txBody>
          <a:bodyPr wrap="square">
            <a:spAutoFit/>
          </a:bodyPr>
          <a:lstStyle/>
          <a:p>
            <a:pPr marL="90170" marR="0" algn="just">
              <a:spcBef>
                <a:spcPts val="0"/>
              </a:spcBef>
              <a:spcAft>
                <a:spcPts val="0"/>
              </a:spcAft>
            </a:pP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90170" marR="0" algn="just">
              <a:spcBef>
                <a:spcPts val="0"/>
              </a:spcBef>
              <a:spcAft>
                <a:spcPts val="0"/>
              </a:spcAft>
            </a:pP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0" name="Bảng 9">
            <a:extLst>
              <a:ext uri="{FF2B5EF4-FFF2-40B4-BE49-F238E27FC236}">
                <a16:creationId xmlns:a16="http://schemas.microsoft.com/office/drawing/2014/main" id="{882F14EE-8444-6A68-7C47-9850C321C954}"/>
              </a:ext>
            </a:extLst>
          </p:cNvPr>
          <p:cNvGraphicFramePr>
            <a:graphicFrameLocks noGrp="1"/>
          </p:cNvGraphicFramePr>
          <p:nvPr>
            <p:extLst>
              <p:ext uri="{D42A27DB-BD31-4B8C-83A1-F6EECF244321}">
                <p14:modId xmlns:p14="http://schemas.microsoft.com/office/powerpoint/2010/main" val="3158016843"/>
              </p:ext>
            </p:extLst>
          </p:nvPr>
        </p:nvGraphicFramePr>
        <p:xfrm>
          <a:off x="1457467" y="3307188"/>
          <a:ext cx="9277065" cy="2133600"/>
        </p:xfrm>
        <a:graphic>
          <a:graphicData uri="http://schemas.openxmlformats.org/drawingml/2006/table">
            <a:tbl>
              <a:tblPr firstRow="1" firstCol="1" bandRow="1">
                <a:tableStyleId>{5C22544A-7EE6-4342-B048-85BDC9FD1C3A}</a:tableStyleId>
              </a:tblPr>
              <a:tblGrid>
                <a:gridCol w="2063635">
                  <a:extLst>
                    <a:ext uri="{9D8B030D-6E8A-4147-A177-3AD203B41FA5}">
                      <a16:colId xmlns:a16="http://schemas.microsoft.com/office/drawing/2014/main" val="1763736567"/>
                    </a:ext>
                  </a:extLst>
                </a:gridCol>
                <a:gridCol w="3187342">
                  <a:extLst>
                    <a:ext uri="{9D8B030D-6E8A-4147-A177-3AD203B41FA5}">
                      <a16:colId xmlns:a16="http://schemas.microsoft.com/office/drawing/2014/main" val="274504013"/>
                    </a:ext>
                  </a:extLst>
                </a:gridCol>
                <a:gridCol w="1943861">
                  <a:extLst>
                    <a:ext uri="{9D8B030D-6E8A-4147-A177-3AD203B41FA5}">
                      <a16:colId xmlns:a16="http://schemas.microsoft.com/office/drawing/2014/main" val="2126972559"/>
                    </a:ext>
                  </a:extLst>
                </a:gridCol>
                <a:gridCol w="2082227">
                  <a:extLst>
                    <a:ext uri="{9D8B030D-6E8A-4147-A177-3AD203B41FA5}">
                      <a16:colId xmlns:a16="http://schemas.microsoft.com/office/drawing/2014/main" val="1126509800"/>
                    </a:ext>
                  </a:extLst>
                </a:gridCol>
              </a:tblGrid>
              <a:tr h="126090">
                <a:tc grid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extLst>
                  <a:ext uri="{0D108BD9-81ED-4DB2-BD59-A6C34878D82A}">
                    <a16:rowId xmlns:a16="http://schemas.microsoft.com/office/drawing/2014/main" val="3698400450"/>
                  </a:ext>
                </a:extLst>
              </a:tr>
              <a:tr h="648572">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dáng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dáng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cối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đồ</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vật</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sự</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vật</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giọng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nói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tiếng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cười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07926831"/>
                  </a:ext>
                </a:extLst>
              </a:tr>
              <a:tr h="126090">
                <a:tc>
                  <a:txBody>
                    <a:bodyPr/>
                    <a:lstStyle/>
                    <a:p>
                      <a:pPr marL="0" marR="0" algn="ctr">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5735229"/>
                  </a:ext>
                </a:extLst>
              </a:tr>
            </a:tbl>
          </a:graphicData>
        </a:graphic>
      </p:graphicFrame>
    </p:spTree>
    <p:extLst>
      <p:ext uri="{BB962C8B-B14F-4D97-AF65-F5344CB8AC3E}">
        <p14:creationId xmlns:p14="http://schemas.microsoft.com/office/powerpoint/2010/main" val="20375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pic>
        <p:nvPicPr>
          <p:cNvPr id="6" name="Picture 5">
            <a:extLst>
              <a:ext uri="{FF2B5EF4-FFF2-40B4-BE49-F238E27FC236}">
                <a16:creationId xmlns:a16="http://schemas.microsoft.com/office/drawing/2014/main" id="{2F60E3E1-6E63-6BD3-C01C-249EA6178A73}"/>
              </a:ext>
            </a:extLst>
          </p:cNvPr>
          <p:cNvPicPr>
            <a:picLocks noChangeAspect="1"/>
          </p:cNvPicPr>
          <p:nvPr/>
        </p:nvPicPr>
        <p:blipFill>
          <a:blip r:embed="rId5"/>
          <a:stretch>
            <a:fillRect/>
          </a:stretch>
        </p:blipFill>
        <p:spPr>
          <a:xfrm>
            <a:off x="4638018" y="909726"/>
            <a:ext cx="5480779" cy="4115157"/>
          </a:xfrm>
          <a:prstGeom prst="rect">
            <a:avLst/>
          </a:prstGeom>
        </p:spPr>
      </p:pic>
      <p:sp>
        <p:nvSpPr>
          <p:cNvPr id="11" name="Hộp Văn bản 10">
            <a:extLst>
              <a:ext uri="{FF2B5EF4-FFF2-40B4-BE49-F238E27FC236}">
                <a16:creationId xmlns:a16="http://schemas.microsoft.com/office/drawing/2014/main" id="{5828509D-E26D-7EDF-D3EB-33F02BB27AD0}"/>
              </a:ext>
            </a:extLst>
          </p:cNvPr>
          <p:cNvSpPr txBox="1"/>
          <p:nvPr/>
        </p:nvSpPr>
        <p:spPr>
          <a:xfrm>
            <a:off x="5204257" y="1284599"/>
            <a:ext cx="4348299"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Sưu tầm một số bài thơ, đoạn thơ có sử dụng các từ tượng hình, từ tượng thanh mà em cho là hay.</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7CF10E3-FCA2-BDB5-D869-EFD990D150D9}"/>
              </a:ext>
            </a:extLst>
          </p:cNvPr>
          <p:cNvPicPr>
            <a:picLocks noChangeAspect="1"/>
          </p:cNvPicPr>
          <p:nvPr/>
        </p:nvPicPr>
        <p:blipFill>
          <a:blip r:embed="rId6"/>
          <a:stretch>
            <a:fillRect/>
          </a:stretch>
        </p:blipFill>
        <p:spPr>
          <a:xfrm>
            <a:off x="1900776" y="850167"/>
            <a:ext cx="2139881" cy="5157663"/>
          </a:xfrm>
          <a:prstGeom prst="rect">
            <a:avLst/>
          </a:prstGeom>
        </p:spPr>
      </p:pic>
    </p:spTree>
    <p:extLst>
      <p:ext uri="{BB962C8B-B14F-4D97-AF65-F5344CB8AC3E}">
        <p14:creationId xmlns:p14="http://schemas.microsoft.com/office/powerpoint/2010/main" val="666992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3" y="-1"/>
            <a:ext cx="11662718" cy="6409079"/>
          </a:xfrm>
          <a:prstGeom prst="rect">
            <a:avLst/>
          </a:prstGeom>
        </p:spPr>
      </p:pic>
      <p:sp>
        <p:nvSpPr>
          <p:cNvPr id="8" name="Hộp Văn bản 7">
            <a:extLst>
              <a:ext uri="{FF2B5EF4-FFF2-40B4-BE49-F238E27FC236}">
                <a16:creationId xmlns:a16="http://schemas.microsoft.com/office/drawing/2014/main" id="{51C29F77-B6BB-C036-9BCC-8B4E4EE02E3D}"/>
              </a:ext>
            </a:extLst>
          </p:cNvPr>
          <p:cNvSpPr txBox="1"/>
          <p:nvPr/>
        </p:nvSpPr>
        <p:spPr>
          <a:xfrm>
            <a:off x="3258242" y="448922"/>
            <a:ext cx="6093724" cy="610103"/>
          </a:xfrm>
          <a:prstGeom prst="rect">
            <a:avLst/>
          </a:prstGeom>
          <a:noFill/>
        </p:spPr>
        <p:txBody>
          <a:bodyPr wrap="square">
            <a:spAutoFit/>
          </a:bodyPr>
          <a:lstStyle/>
          <a:p>
            <a:pPr marL="0" marR="0" algn="ctr">
              <a:lnSpc>
                <a:spcPct val="130000"/>
              </a:lnSpc>
              <a:spcBef>
                <a:spcPts val="0"/>
              </a:spcBef>
              <a:spcAft>
                <a:spcPts val="0"/>
              </a:spcAft>
              <a:tabLst>
                <a:tab pos="90170" algn="l"/>
                <a:tab pos="360045" algn="l"/>
              </a:tabLst>
            </a:pP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400"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D6AC9A5E-0AC5-6FD4-61E1-62FE2E1709FA}"/>
              </a:ext>
            </a:extLst>
          </p:cNvPr>
          <p:cNvSpPr txBox="1"/>
          <p:nvPr/>
        </p:nvSpPr>
        <p:spPr>
          <a:xfrm>
            <a:off x="1682087" y="1073124"/>
            <a:ext cx="6093724" cy="523220"/>
          </a:xfrm>
          <a:prstGeom prst="rect">
            <a:avLst/>
          </a:prstGeom>
          <a:noFill/>
        </p:spPr>
        <p:txBody>
          <a:bodyPr wrap="square">
            <a:spAutoFit/>
          </a:bodyPr>
          <a:lstStyle/>
          <a:p>
            <a:pPr marL="0" marR="0" algn="just">
              <a:spcBef>
                <a:spcPts val="0"/>
              </a:spcBef>
              <a:spcAft>
                <a:spcPts val="0"/>
              </a:spcAft>
              <a:tabLst>
                <a:tab pos="90170" algn="l"/>
                <a:tab pos="360045" algn="l"/>
              </a:tabLs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5" name="Bảng 14">
            <a:extLst>
              <a:ext uri="{FF2B5EF4-FFF2-40B4-BE49-F238E27FC236}">
                <a16:creationId xmlns:a16="http://schemas.microsoft.com/office/drawing/2014/main" id="{A0C34A10-DCCE-399E-16F6-D642FEF4DA0D}"/>
              </a:ext>
            </a:extLst>
          </p:cNvPr>
          <p:cNvGraphicFramePr>
            <a:graphicFrameLocks noGrp="1"/>
          </p:cNvGraphicFramePr>
          <p:nvPr>
            <p:extLst>
              <p:ext uri="{D42A27DB-BD31-4B8C-83A1-F6EECF244321}">
                <p14:modId xmlns:p14="http://schemas.microsoft.com/office/powerpoint/2010/main" val="5701500"/>
              </p:ext>
            </p:extLst>
          </p:nvPr>
        </p:nvGraphicFramePr>
        <p:xfrm>
          <a:off x="1300617" y="1813811"/>
          <a:ext cx="9578066" cy="3840480"/>
        </p:xfrm>
        <a:graphic>
          <a:graphicData uri="http://schemas.openxmlformats.org/drawingml/2006/table">
            <a:tbl>
              <a:tblPr firstRow="1" firstCol="1" bandRow="1">
                <a:tableStyleId>{5C22544A-7EE6-4342-B048-85BDC9FD1C3A}</a:tableStyleId>
              </a:tblPr>
              <a:tblGrid>
                <a:gridCol w="2395024">
                  <a:extLst>
                    <a:ext uri="{9D8B030D-6E8A-4147-A177-3AD203B41FA5}">
                      <a16:colId xmlns:a16="http://schemas.microsoft.com/office/drawing/2014/main" val="2240476955"/>
                    </a:ext>
                  </a:extLst>
                </a:gridCol>
                <a:gridCol w="2395024">
                  <a:extLst>
                    <a:ext uri="{9D8B030D-6E8A-4147-A177-3AD203B41FA5}">
                      <a16:colId xmlns:a16="http://schemas.microsoft.com/office/drawing/2014/main" val="4138990607"/>
                    </a:ext>
                  </a:extLst>
                </a:gridCol>
                <a:gridCol w="2394009">
                  <a:extLst>
                    <a:ext uri="{9D8B030D-6E8A-4147-A177-3AD203B41FA5}">
                      <a16:colId xmlns:a16="http://schemas.microsoft.com/office/drawing/2014/main" val="501603530"/>
                    </a:ext>
                  </a:extLst>
                </a:gridCol>
                <a:gridCol w="2394009">
                  <a:extLst>
                    <a:ext uri="{9D8B030D-6E8A-4147-A177-3AD203B41FA5}">
                      <a16:colId xmlns:a16="http://schemas.microsoft.com/office/drawing/2014/main" val="2602022740"/>
                    </a:ext>
                  </a:extLst>
                </a:gridCol>
              </a:tblGrid>
              <a:tr h="140818">
                <a:tc grid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tc gridSpan="2">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300"/>
                    </a:solidFill>
                  </a:tcPr>
                </a:tc>
                <a:tc hMerge="1">
                  <a:txBody>
                    <a:bodyPr/>
                    <a:lstStyle/>
                    <a:p>
                      <a:endParaRPr lang="en-US"/>
                    </a:p>
                  </a:txBody>
                  <a:tcPr/>
                </a:tc>
                <a:extLst>
                  <a:ext uri="{0D108BD9-81ED-4DB2-BD59-A6C34878D82A}">
                    <a16:rowId xmlns:a16="http://schemas.microsoft.com/office/drawing/2014/main" val="1561024048"/>
                  </a:ext>
                </a:extLst>
              </a:tr>
              <a:tr h="645064">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dáng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hình</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dáng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cây</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cối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đồ</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vật</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sự</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vật</a:t>
                      </a:r>
                      <a:r>
                        <a:rPr lang="en-US" sz="2800" b="1" dirty="0">
                          <a:solidFill>
                            <a:schemeClr val="tx1"/>
                          </a:solidFill>
                          <a:effectLst/>
                          <a:latin typeface="Times New Roman" panose="02020603050405020304" pitchFamily="18" charset="0"/>
                          <a:cs typeface="Times New Roman" panose="02020603050405020304" pitchFamily="18" charset="0"/>
                        </a:rPr>
                        <a:t>,…</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giọng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nói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1" dirty="0" err="1">
                          <a:solidFill>
                            <a:schemeClr val="tx1"/>
                          </a:solidFill>
                          <a:effectLst/>
                          <a:latin typeface="Times New Roman" panose="02020603050405020304" pitchFamily="18" charset="0"/>
                          <a:cs typeface="Times New Roman" panose="02020603050405020304" pitchFamily="18" charset="0"/>
                        </a:rPr>
                        <a:t>Miêu</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tiếng</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cười</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của</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người</a:t>
                      </a:r>
                      <a:endParaRPr lang="en-US"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512355"/>
                  </a:ext>
                </a:extLst>
              </a:tr>
              <a:tr h="925691">
                <a:tc>
                  <a:txBody>
                    <a:bodyPr/>
                    <a:lstStyle/>
                    <a:p>
                      <a:pPr marL="0" marR="0" algn="ctr">
                        <a:lnSpc>
                          <a:spcPct val="100000"/>
                        </a:lnSpc>
                        <a:spcBef>
                          <a:spcPts val="0"/>
                        </a:spcBef>
                        <a:spcAft>
                          <a:spcPts val="0"/>
                        </a:spcAft>
                      </a:pPr>
                      <a:r>
                        <a:rPr lang="vi-VN" sz="2800" b="0" dirty="0">
                          <a:solidFill>
                            <a:schemeClr val="tx1"/>
                          </a:solidFill>
                          <a:effectLst/>
                          <a:latin typeface="Times New Roman" panose="02020603050405020304" pitchFamily="18" charset="0"/>
                          <a:cs typeface="Times New Roman" panose="02020603050405020304" pitchFamily="18" charset="0"/>
                        </a:rPr>
                        <a:t>Rón rén, thướt tha, ngả nghiêng, lò dò, thoăn thoắt,…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Gồ</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ghề</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khẳng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khiu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nhấp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nhô</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trập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trùng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lấp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lánh</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ấp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úng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lắp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bắp</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thánh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thót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quang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quác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lảnh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lót</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ha </a:t>
                      </a:r>
                      <a:r>
                        <a:rPr lang="en-US" sz="2800" b="0" dirty="0" err="1">
                          <a:solidFill>
                            <a:schemeClr val="tx1"/>
                          </a:solidFill>
                          <a:effectLst/>
                          <a:latin typeface="Times New Roman" panose="02020603050405020304" pitchFamily="18" charset="0"/>
                          <a:cs typeface="Times New Roman" panose="02020603050405020304" pitchFamily="18" charset="0"/>
                        </a:rPr>
                        <a:t>hả</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hì</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hô</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hố</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hơ</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hớ</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797627"/>
                  </a:ext>
                </a:extLst>
              </a:tr>
            </a:tbl>
          </a:graphicData>
        </a:graphic>
      </p:graphicFrame>
    </p:spTree>
    <p:extLst>
      <p:ext uri="{BB962C8B-B14F-4D97-AF65-F5344CB8AC3E}">
        <p14:creationId xmlns:p14="http://schemas.microsoft.com/office/powerpoint/2010/main" val="1736074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527" y="2515473"/>
            <a:ext cx="8742947" cy="2140660"/>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70959" y="966013"/>
            <a:ext cx="1450082" cy="1857918"/>
          </a:xfrm>
          <a:prstGeom prst="rect">
            <a:avLst/>
          </a:prstGeom>
        </p:spPr>
      </p:pic>
      <p:sp>
        <p:nvSpPr>
          <p:cNvPr id="26" name="文本框 25"/>
          <p:cNvSpPr txBox="1"/>
          <p:nvPr/>
        </p:nvSpPr>
        <p:spPr>
          <a:xfrm>
            <a:off x="3633375" y="2774281"/>
            <a:ext cx="5359796" cy="1015663"/>
          </a:xfrm>
          <a:prstGeom prst="rect">
            <a:avLst/>
          </a:prstGeom>
          <a:noFill/>
        </p:spPr>
        <p:txBody>
          <a:bodyPr vert="horz" wrap="square" rtlCol="0">
            <a:spAutoFit/>
          </a:bodyPr>
          <a:lstStyle/>
          <a:p>
            <a:r>
              <a:rPr lang="en-US" altLang="zh-CN" sz="6000" b="1" spc="300" dirty="0">
                <a:solidFill>
                  <a:srgbClr val="6F3A7D"/>
                </a:solidFill>
                <a:latin typeface="Times New Roman" panose="02020603050405020304" pitchFamily="18" charset="0"/>
                <a:cs typeface="Times New Roman" panose="02020603050405020304" pitchFamily="18" charset="0"/>
                <a:sym typeface="+mn-lt"/>
              </a:rPr>
              <a:t>KHỞI ĐỘNG</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5192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圆角矩形 17">
            <a:extLst>
              <a:ext uri="{FF2B5EF4-FFF2-40B4-BE49-F238E27FC236}">
                <a16:creationId xmlns:a16="http://schemas.microsoft.com/office/drawing/2014/main" id="{3F27A822-B758-9EB6-A319-5162D742B5E6}"/>
              </a:ext>
            </a:extLst>
          </p:cNvPr>
          <p:cNvSpPr/>
          <p:nvPr/>
        </p:nvSpPr>
        <p:spPr>
          <a:xfrm>
            <a:off x="529282" y="251902"/>
            <a:ext cx="11249062" cy="635419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Hộp Văn bản 7">
            <a:extLst>
              <a:ext uri="{FF2B5EF4-FFF2-40B4-BE49-F238E27FC236}">
                <a16:creationId xmlns:a16="http://schemas.microsoft.com/office/drawing/2014/main" id="{51C29F77-B6BB-C036-9BCC-8B4E4EE02E3D}"/>
              </a:ext>
            </a:extLst>
          </p:cNvPr>
          <p:cNvSpPr txBox="1"/>
          <p:nvPr/>
        </p:nvSpPr>
        <p:spPr>
          <a:xfrm>
            <a:off x="3282624" y="274496"/>
            <a:ext cx="6093724" cy="610103"/>
          </a:xfrm>
          <a:prstGeom prst="rect">
            <a:avLst/>
          </a:prstGeom>
          <a:noFill/>
        </p:spPr>
        <p:txBody>
          <a:bodyPr wrap="square">
            <a:spAutoFit/>
          </a:bodyPr>
          <a:lstStyle/>
          <a:p>
            <a:pPr marL="0" marR="0" algn="ctr">
              <a:lnSpc>
                <a:spcPct val="130000"/>
              </a:lnSpc>
              <a:spcBef>
                <a:spcPts val="0"/>
              </a:spcBef>
              <a:spcAft>
                <a:spcPts val="0"/>
              </a:spcAft>
              <a:tabLst>
                <a:tab pos="90170" algn="l"/>
                <a:tab pos="360045" algn="l"/>
              </a:tabLst>
            </a:pP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400" dirty="0">
              <a:solidFill>
                <a:srgbClr val="FF73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Hộp Văn bản 12">
            <a:extLst>
              <a:ext uri="{FF2B5EF4-FFF2-40B4-BE49-F238E27FC236}">
                <a16:creationId xmlns:a16="http://schemas.microsoft.com/office/drawing/2014/main" id="{D6AC9A5E-0AC5-6FD4-61E1-62FE2E1709FA}"/>
              </a:ext>
            </a:extLst>
          </p:cNvPr>
          <p:cNvSpPr txBox="1"/>
          <p:nvPr/>
        </p:nvSpPr>
        <p:spPr>
          <a:xfrm>
            <a:off x="2107131" y="743252"/>
            <a:ext cx="7917146" cy="1077218"/>
          </a:xfrm>
          <a:prstGeom prst="rect">
            <a:avLst/>
          </a:prstGeom>
          <a:noFill/>
        </p:spPr>
        <p:txBody>
          <a:bodyPr wrap="square">
            <a:spAutoFit/>
          </a:bodyPr>
          <a:lstStyle/>
          <a:p>
            <a:pPr marL="0" marR="0" algn="just">
              <a:spcBef>
                <a:spcPts val="0"/>
              </a:spcBef>
              <a:spcAft>
                <a:spcPts val="0"/>
              </a:spcAft>
              <a:tabLst>
                <a:tab pos="90170" algn="l"/>
                <a:tab pos="360045" algn="l"/>
              </a:tabLst>
            </a:pP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Sưu tầm một số bài thơ, đoạn thơ có sử dụng các từ tượng hình, từ tượng thanh.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F20C1489-6838-1E99-DBD0-70067B5A7DD3}"/>
              </a:ext>
            </a:extLst>
          </p:cNvPr>
          <p:cNvSpPr txBox="1"/>
          <p:nvPr/>
        </p:nvSpPr>
        <p:spPr>
          <a:xfrm>
            <a:off x="822454" y="1664532"/>
            <a:ext cx="6093724" cy="594202"/>
          </a:xfrm>
          <a:prstGeom prst="rect">
            <a:avLst/>
          </a:prstGeom>
          <a:noFill/>
        </p:spPr>
        <p:txBody>
          <a:bodyPr wrap="square">
            <a:spAutoFit/>
          </a:bodyPr>
          <a:lstStyle/>
          <a:p>
            <a:pPr marL="0" marR="0" algn="just">
              <a:lnSpc>
                <a:spcPct val="130000"/>
              </a:lnSpc>
              <a:spcBef>
                <a:spcPts val="0"/>
              </a:spcBef>
              <a:spcAft>
                <a:spcPts val="0"/>
              </a:spcAft>
              <a:tabLst>
                <a:tab pos="90170" algn="l"/>
                <a:tab pos="360045" algn="l"/>
              </a:tabLst>
            </a:pPr>
            <a:r>
              <a:rPr lang="en-US" sz="28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FE5C2F"/>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656" y="112986"/>
            <a:ext cx="11662718" cy="6409079"/>
          </a:xfrm>
          <a:prstGeom prst="rect">
            <a:avLst/>
          </a:prstGeom>
        </p:spPr>
      </p:pic>
      <p:sp>
        <p:nvSpPr>
          <p:cNvPr id="14" name="Hộp Văn bản 13">
            <a:extLst>
              <a:ext uri="{FF2B5EF4-FFF2-40B4-BE49-F238E27FC236}">
                <a16:creationId xmlns:a16="http://schemas.microsoft.com/office/drawing/2014/main" id="{29120A6D-9FE4-81AF-3B2C-3D3CF47040E8}"/>
              </a:ext>
            </a:extLst>
          </p:cNvPr>
          <p:cNvSpPr txBox="1"/>
          <p:nvPr/>
        </p:nvSpPr>
        <p:spPr>
          <a:xfrm>
            <a:off x="1045742" y="2757391"/>
            <a:ext cx="6033380" cy="2246769"/>
          </a:xfrm>
          <a:prstGeom prst="rect">
            <a:avLst/>
          </a:prstGeom>
          <a:noFill/>
        </p:spPr>
        <p:txBody>
          <a:bodyPr wrap="square">
            <a:spAutoFit/>
          </a:bodyPr>
          <a:lstStyle/>
          <a:p>
            <a:pPr marL="0" marR="0">
              <a:lnSpc>
                <a:spcPct val="100000"/>
              </a:lnSpc>
              <a:spcBef>
                <a:spcPts val="0"/>
              </a:spcBef>
              <a:spcAft>
                <a:spcPts val="0"/>
              </a:spcAft>
              <a:tabLst>
                <a:tab pos="90170" algn="l"/>
                <a:tab pos="360045" algn="l"/>
              </a:tabLst>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Lặng yên bên bếp lửa</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  Vẻ mặt Bác trầm ngâm</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  Ngoài trời mưa lâm thâm</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  Mái lều tranh xơ xác…”</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 (Đêm nay Bác không ngủ - Minh Huệ)</a:t>
            </a:r>
            <a:endParaRPr lang="en-US" sz="2800" dirty="0">
              <a:effectLst/>
              <a:latin typeface="Times New Roman" panose="02020603050405020304" pitchFamily="18" charset="0"/>
              <a:cs typeface="Times New Roman" panose="02020603050405020304" pitchFamily="18" charset="0"/>
            </a:endParaRPr>
          </a:p>
        </p:txBody>
      </p:sp>
      <p:sp>
        <p:nvSpPr>
          <p:cNvPr id="18" name="Hình chữ nhật: Góc Tròn 17">
            <a:extLst>
              <a:ext uri="{FF2B5EF4-FFF2-40B4-BE49-F238E27FC236}">
                <a16:creationId xmlns:a16="http://schemas.microsoft.com/office/drawing/2014/main" id="{17FB2D7B-423A-E1C7-6A90-3E3E5C82E1FB}"/>
              </a:ext>
            </a:extLst>
          </p:cNvPr>
          <p:cNvSpPr/>
          <p:nvPr/>
        </p:nvSpPr>
        <p:spPr>
          <a:xfrm>
            <a:off x="866338" y="2541310"/>
            <a:ext cx="6005956" cy="2678933"/>
          </a:xfrm>
          <a:prstGeom prst="round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C1EB52D-55BF-4255-75C9-2498EC2CBEBA}"/>
              </a:ext>
            </a:extLst>
          </p:cNvPr>
          <p:cNvGrpSpPr/>
          <p:nvPr/>
        </p:nvGrpSpPr>
        <p:grpSpPr>
          <a:xfrm>
            <a:off x="7445460" y="2022938"/>
            <a:ext cx="3836317" cy="2457688"/>
            <a:chOff x="7445460" y="2022938"/>
            <a:chExt cx="3836317" cy="2457688"/>
          </a:xfrm>
        </p:grpSpPr>
        <p:sp>
          <p:nvSpPr>
            <p:cNvPr id="17" name="Hộp Văn bản 16">
              <a:extLst>
                <a:ext uri="{FF2B5EF4-FFF2-40B4-BE49-F238E27FC236}">
                  <a16:creationId xmlns:a16="http://schemas.microsoft.com/office/drawing/2014/main" id="{1DDE8998-8470-FFA1-4AD6-C7AF5CC96FEB}"/>
                </a:ext>
              </a:extLst>
            </p:cNvPr>
            <p:cNvSpPr txBox="1"/>
            <p:nvPr/>
          </p:nvSpPr>
          <p:spPr>
            <a:xfrm>
              <a:off x="7528731" y="2111004"/>
              <a:ext cx="3695235" cy="2246769"/>
            </a:xfrm>
            <a:prstGeom prst="rect">
              <a:avLst/>
            </a:prstGeom>
            <a:noFill/>
          </p:spPr>
          <p:txBody>
            <a:bodyPr wrap="square">
              <a:spAutoFit/>
            </a:bodyPr>
            <a:lstStyle/>
            <a:p>
              <a:pPr marL="0" marR="0" algn="just">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Chú bé loắt choắt</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Cái xắc xinh </a:t>
              </a:r>
              <a:r>
                <a:rPr lang="vi-VN" sz="2800" dirty="0" err="1">
                  <a:effectLst/>
                  <a:latin typeface="Times New Roman" panose="02020603050405020304" pitchFamily="18" charset="0"/>
                  <a:cs typeface="Times New Roman" panose="02020603050405020304" pitchFamily="18" charset="0"/>
                </a:rPr>
                <a:t>xinh</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Cái chân thoăn thoắt</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Cái đầu nghênh </a:t>
              </a:r>
              <a:r>
                <a:rPr lang="vi-VN" sz="2800" dirty="0" err="1">
                  <a:effectLst/>
                  <a:latin typeface="Times New Roman" panose="02020603050405020304" pitchFamily="18" charset="0"/>
                  <a:cs typeface="Times New Roman" panose="02020603050405020304" pitchFamily="18" charset="0"/>
                </a:rPr>
                <a:t>nghênh</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tabLst>
                  <a:tab pos="90170" algn="l"/>
                  <a:tab pos="360045" algn="l"/>
                </a:tabLst>
              </a:pPr>
              <a:r>
                <a:rPr lang="vi-VN" sz="2800" dirty="0">
                  <a:effectLst/>
                  <a:latin typeface="Times New Roman" panose="02020603050405020304" pitchFamily="18" charset="0"/>
                  <a:cs typeface="Times New Roman" panose="02020603050405020304" pitchFamily="18" charset="0"/>
                </a:rPr>
                <a:t>         (Lượm -Tố Hữu)</a:t>
              </a:r>
              <a:endParaRPr lang="en-US" sz="2800" dirty="0">
                <a:effectLst/>
                <a:latin typeface="Times New Roman" panose="02020603050405020304" pitchFamily="18" charset="0"/>
                <a:cs typeface="Times New Roman" panose="02020603050405020304" pitchFamily="18" charset="0"/>
              </a:endParaRPr>
            </a:p>
          </p:txBody>
        </p:sp>
        <p:sp>
          <p:nvSpPr>
            <p:cNvPr id="20" name="Hình chữ nhật: Góc Tròn 19">
              <a:extLst>
                <a:ext uri="{FF2B5EF4-FFF2-40B4-BE49-F238E27FC236}">
                  <a16:creationId xmlns:a16="http://schemas.microsoft.com/office/drawing/2014/main" id="{CC9F3848-CF0A-6C7A-DDC2-7A93FEE4EBFC}"/>
                </a:ext>
              </a:extLst>
            </p:cNvPr>
            <p:cNvSpPr/>
            <p:nvPr/>
          </p:nvSpPr>
          <p:spPr>
            <a:xfrm>
              <a:off x="7445460" y="2022938"/>
              <a:ext cx="3836317" cy="2457688"/>
            </a:xfrm>
            <a:prstGeom prst="roundRect">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7CB24007-E603-C00C-5941-487EBA7E11BC}"/>
              </a:ext>
            </a:extLst>
          </p:cNvPr>
          <p:cNvPicPr>
            <a:picLocks noChangeAspect="1"/>
          </p:cNvPicPr>
          <p:nvPr/>
        </p:nvPicPr>
        <p:blipFill>
          <a:blip r:embed="rId5"/>
          <a:stretch>
            <a:fillRect/>
          </a:stretch>
        </p:blipFill>
        <p:spPr>
          <a:xfrm>
            <a:off x="8679654" y="4510318"/>
            <a:ext cx="1344623" cy="1546202"/>
          </a:xfrm>
          <a:prstGeom prst="rect">
            <a:avLst/>
          </a:prstGeom>
        </p:spPr>
      </p:pic>
    </p:spTree>
    <p:extLst>
      <p:ext uri="{BB962C8B-B14F-4D97-AF65-F5344CB8AC3E}">
        <p14:creationId xmlns:p14="http://schemas.microsoft.com/office/powerpoint/2010/main" val="2232201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280" y="548782"/>
            <a:ext cx="11133438" cy="5760436"/>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4640" y="224460"/>
            <a:ext cx="11662718" cy="6409079"/>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6653" y="1913348"/>
            <a:ext cx="6436030" cy="4120571"/>
          </a:xfrm>
          <a:prstGeom prst="rect">
            <a:avLst/>
          </a:prstGeom>
        </p:spPr>
      </p:pic>
      <p:sp>
        <p:nvSpPr>
          <p:cNvPr id="6" name="文本框 5"/>
          <p:cNvSpPr txBox="1"/>
          <p:nvPr/>
        </p:nvSpPr>
        <p:spPr>
          <a:xfrm>
            <a:off x="2145113" y="1589027"/>
            <a:ext cx="8215403" cy="1289057"/>
          </a:xfrm>
          <a:prstGeom prst="rect">
            <a:avLst/>
          </a:prstGeom>
          <a:noFill/>
        </p:spPr>
        <p:txBody>
          <a:bodyPr vert="horz" wrap="square" rtlCol="0">
            <a:prstTxWarp prst="textArchUp">
              <a:avLst>
                <a:gd name="adj" fmla="val 10564643"/>
              </a:avLst>
            </a:prstTxWarp>
            <a:spAutoFit/>
          </a:bodyPr>
          <a:lstStyle/>
          <a:p>
            <a:r>
              <a:rPr lang="en-US" altLang="zh-CN" sz="4800" b="1" spc="600" dirty="0" err="1">
                <a:solidFill>
                  <a:srgbClr val="019522"/>
                </a:solidFill>
                <a:cs typeface="+mn-ea"/>
                <a:sym typeface="+mn-lt"/>
              </a:rPr>
              <a:t>Trò</a:t>
            </a:r>
            <a:r>
              <a:rPr lang="en-US" altLang="zh-CN" sz="4800" b="1" spc="600" dirty="0">
                <a:solidFill>
                  <a:srgbClr val="019522"/>
                </a:solidFill>
                <a:cs typeface="+mn-ea"/>
                <a:sym typeface="+mn-lt"/>
              </a:rPr>
              <a:t> </a:t>
            </a:r>
            <a:r>
              <a:rPr lang="en-US" altLang="zh-CN" sz="4800" b="1" spc="600" dirty="0" err="1">
                <a:solidFill>
                  <a:srgbClr val="019522"/>
                </a:solidFill>
                <a:cs typeface="+mn-ea"/>
                <a:sym typeface="+mn-lt"/>
              </a:rPr>
              <a:t>chơi</a:t>
            </a:r>
            <a:r>
              <a:rPr lang="en-US" altLang="zh-CN" sz="4800" b="1" spc="600" dirty="0">
                <a:solidFill>
                  <a:srgbClr val="019522"/>
                </a:solidFill>
                <a:cs typeface="+mn-ea"/>
                <a:sym typeface="+mn-lt"/>
              </a:rPr>
              <a:t>: </a:t>
            </a:r>
            <a:r>
              <a:rPr lang="en-US" altLang="zh-CN" sz="4800" b="1" spc="600" dirty="0">
                <a:solidFill>
                  <a:srgbClr val="FE5C2F"/>
                </a:solidFill>
                <a:cs typeface="+mn-ea"/>
                <a:sym typeface="+mn-lt"/>
              </a:rPr>
              <a:t>NHÌN HÌNH ĐOÁN CHỮ</a:t>
            </a:r>
            <a:endParaRPr lang="zh-CN" altLang="en-US" sz="4800" b="1" spc="600" dirty="0">
              <a:solidFill>
                <a:srgbClr val="FE5C2F"/>
              </a:solidFill>
              <a:cs typeface="+mn-ea"/>
              <a:sym typeface="+mn-lt"/>
            </a:endParaRPr>
          </a:p>
        </p:txBody>
      </p:sp>
    </p:spTree>
    <p:extLst>
      <p:ext uri="{BB962C8B-B14F-4D97-AF65-F5344CB8AC3E}">
        <p14:creationId xmlns:p14="http://schemas.microsoft.com/office/powerpoint/2010/main" val="70896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par>
                          <p:cTn id="14" fill="hold">
                            <p:stCondLst>
                              <p:cond delay="2000"/>
                            </p:stCondLst>
                            <p:childTnLst>
                              <p:par>
                                <p:cTn id="15" presetID="26"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par>
                          <p:cTn id="31" fill="hold">
                            <p:stCondLst>
                              <p:cond delay="4000"/>
                            </p:stCondLst>
                            <p:childTnLst>
                              <p:par>
                                <p:cTn id="32" presetID="38" presetClass="entr" presetSubtype="0" accel="50000" fill="hold" grpId="0" nodeType="afterEffect">
                                  <p:stCondLst>
                                    <p:cond delay="0"/>
                                  </p:stCondLst>
                                  <p:iterate type="lt">
                                    <p:tmPct val="50000"/>
                                  </p:iterate>
                                  <p:childTnLst>
                                    <p:set>
                                      <p:cBhvr>
                                        <p:cTn id="33" dur="1" fill="hold">
                                          <p:stCondLst>
                                            <p:cond delay="0"/>
                                          </p:stCondLst>
                                        </p:cTn>
                                        <p:tgtEl>
                                          <p:spTgt spid="6"/>
                                        </p:tgtEl>
                                        <p:attrNameLst>
                                          <p:attrName>style.visibility</p:attrName>
                                        </p:attrNameLst>
                                      </p:cBhvr>
                                      <p:to>
                                        <p:strVal val="visible"/>
                                      </p:to>
                                    </p:set>
                                    <p:set>
                                      <p:cBhvr>
                                        <p:cTn id="34" dur="227" fill="hold">
                                          <p:stCondLst>
                                            <p:cond delay="0"/>
                                          </p:stCondLst>
                                        </p:cTn>
                                        <p:tgtEl>
                                          <p:spTgt spid="6"/>
                                        </p:tgtEl>
                                        <p:attrNameLst>
                                          <p:attrName>style.rotation</p:attrName>
                                        </p:attrNameLst>
                                      </p:cBhvr>
                                      <p:to>
                                        <p:strVal val="-45.0"/>
                                      </p:to>
                                    </p:set>
                                    <p:anim calcmode="lin" valueType="num">
                                      <p:cBhvr>
                                        <p:cTn id="35"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36"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37"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38"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6" name="文本框 25"/>
          <p:cNvSpPr txBox="1"/>
          <p:nvPr/>
        </p:nvSpPr>
        <p:spPr>
          <a:xfrm>
            <a:off x="676336" y="757044"/>
            <a:ext cx="11022328" cy="954107"/>
          </a:xfrm>
          <a:prstGeom prst="rect">
            <a:avLst/>
          </a:prstGeom>
          <a:noFill/>
        </p:spPr>
        <p:txBody>
          <a:bodyPr vert="horz"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Yêu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Dùng</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các</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từ</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ngữ</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điền</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vào</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dấu</a:t>
            </a:r>
            <a:r>
              <a:rPr lang="en-US" sz="2800" b="1" dirty="0">
                <a:solidFill>
                  <a:srgbClr val="019522"/>
                </a:solidFill>
                <a:latin typeface="Times New Roman" panose="02020603050405020304" pitchFamily="18" charset="0"/>
                <a:cs typeface="Times New Roman" panose="02020603050405020304" pitchFamily="18" charset="0"/>
              </a:rPr>
              <a:t> “…” </a:t>
            </a:r>
            <a:r>
              <a:rPr lang="en-US" sz="2800" b="1" dirty="0" err="1">
                <a:solidFill>
                  <a:srgbClr val="019522"/>
                </a:solidFill>
                <a:latin typeface="Times New Roman" panose="02020603050405020304" pitchFamily="18" charset="0"/>
                <a:cs typeface="Times New Roman" panose="02020603050405020304" pitchFamily="18" charset="0"/>
              </a:rPr>
              <a:t>để</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miêu</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tả</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đặc</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điểm</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của</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các</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sự</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vật</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hiện</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tượng</a:t>
            </a:r>
            <a:r>
              <a:rPr lang="en-US" sz="2800" b="1" dirty="0">
                <a:solidFill>
                  <a:srgbClr val="019522"/>
                </a:solidFill>
                <a:latin typeface="Times New Roman" panose="02020603050405020304" pitchFamily="18" charset="0"/>
                <a:cs typeface="Times New Roman" panose="02020603050405020304" pitchFamily="18" charset="0"/>
              </a:rPr>
              <a:t> </a:t>
            </a:r>
            <a:r>
              <a:rPr lang="en-US" sz="2800" b="1" dirty="0" err="1">
                <a:solidFill>
                  <a:srgbClr val="019522"/>
                </a:solidFill>
                <a:latin typeface="Times New Roman" panose="02020603050405020304" pitchFamily="18" charset="0"/>
                <a:cs typeface="Times New Roman" panose="02020603050405020304" pitchFamily="18" charset="0"/>
              </a:rPr>
              <a:t>sau</a:t>
            </a:r>
            <a:r>
              <a:rPr lang="en-US" sz="2800" b="1" dirty="0">
                <a:solidFill>
                  <a:srgbClr val="019522"/>
                </a:solidFill>
                <a:latin typeface="Times New Roman" panose="02020603050405020304" pitchFamily="18" charset="0"/>
                <a:cs typeface="Times New Roman" panose="02020603050405020304" pitchFamily="18" charset="0"/>
              </a:rPr>
              <a:t>:</a:t>
            </a:r>
          </a:p>
        </p:txBody>
      </p:sp>
      <p:pic>
        <p:nvPicPr>
          <p:cNvPr id="13" name="Hình ảnh 12" descr="Mặt đường gồ ghề - Báo Khánh Hòa điện tử">
            <a:extLst>
              <a:ext uri="{FF2B5EF4-FFF2-40B4-BE49-F238E27FC236}">
                <a16:creationId xmlns:a16="http://schemas.microsoft.com/office/drawing/2014/main" id="{E33C019C-021E-01A1-20CB-9E49E2365AF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l="3093" t="402" r="4123"/>
          <a:stretch>
            <a:fillRect/>
          </a:stretch>
        </p:blipFill>
        <p:spPr bwMode="auto">
          <a:xfrm>
            <a:off x="1070834" y="1937400"/>
            <a:ext cx="4025660" cy="3337862"/>
          </a:xfrm>
          <a:custGeom>
            <a:avLst/>
            <a:gdLst>
              <a:gd name="connsiteX0" fmla="*/ 558566 w 4025660"/>
              <a:gd name="connsiteY0" fmla="*/ 0 h 3337862"/>
              <a:gd name="connsiteX1" fmla="*/ 3467094 w 4025660"/>
              <a:gd name="connsiteY1" fmla="*/ 0 h 3337862"/>
              <a:gd name="connsiteX2" fmla="*/ 4025660 w 4025660"/>
              <a:gd name="connsiteY2" fmla="*/ 558566 h 3337862"/>
              <a:gd name="connsiteX3" fmla="*/ 4025660 w 4025660"/>
              <a:gd name="connsiteY3" fmla="*/ 2792762 h 3337862"/>
              <a:gd name="connsiteX4" fmla="*/ 3684513 w 4025660"/>
              <a:gd name="connsiteY4" fmla="*/ 3307433 h 3337862"/>
              <a:gd name="connsiteX5" fmla="*/ 3586487 w 4025660"/>
              <a:gd name="connsiteY5" fmla="*/ 3337862 h 3337862"/>
              <a:gd name="connsiteX6" fmla="*/ 439173 w 4025660"/>
              <a:gd name="connsiteY6" fmla="*/ 3337862 h 3337862"/>
              <a:gd name="connsiteX7" fmla="*/ 341147 w 4025660"/>
              <a:gd name="connsiteY7" fmla="*/ 3307433 h 3337862"/>
              <a:gd name="connsiteX8" fmla="*/ 0 w 4025660"/>
              <a:gd name="connsiteY8" fmla="*/ 2792762 h 3337862"/>
              <a:gd name="connsiteX9" fmla="*/ 0 w 4025660"/>
              <a:gd name="connsiteY9" fmla="*/ 558566 h 3337862"/>
              <a:gd name="connsiteX10" fmla="*/ 558566 w 4025660"/>
              <a:gd name="connsiteY10" fmla="*/ 0 h 333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5660" h="3337862">
                <a:moveTo>
                  <a:pt x="558566" y="0"/>
                </a:moveTo>
                <a:lnTo>
                  <a:pt x="3467094" y="0"/>
                </a:lnTo>
                <a:cubicBezTo>
                  <a:pt x="3775581" y="0"/>
                  <a:pt x="4025660" y="250079"/>
                  <a:pt x="4025660" y="558566"/>
                </a:cubicBezTo>
                <a:lnTo>
                  <a:pt x="4025660" y="2792762"/>
                </a:lnTo>
                <a:cubicBezTo>
                  <a:pt x="4025660" y="3024128"/>
                  <a:pt x="3884991" y="3222638"/>
                  <a:pt x="3684513" y="3307433"/>
                </a:cubicBezTo>
                <a:lnTo>
                  <a:pt x="3586487" y="3337862"/>
                </a:lnTo>
                <a:lnTo>
                  <a:pt x="439173" y="3337862"/>
                </a:lnTo>
                <a:lnTo>
                  <a:pt x="341147" y="3307433"/>
                </a:lnTo>
                <a:cubicBezTo>
                  <a:pt x="140670" y="3222638"/>
                  <a:pt x="0" y="3024128"/>
                  <a:pt x="0" y="2792762"/>
                </a:cubicBezTo>
                <a:lnTo>
                  <a:pt x="0" y="558566"/>
                </a:lnTo>
                <a:cubicBezTo>
                  <a:pt x="0" y="250079"/>
                  <a:pt x="250079" y="0"/>
                  <a:pt x="558566" y="0"/>
                </a:cubicBezTo>
                <a:close/>
              </a:path>
            </a:pathLst>
          </a:custGeom>
          <a:noFill/>
          <a:extLst>
            <a:ext uri="{909E8E84-426E-40DD-AFC4-6F175D3DCCD1}">
              <a14:hiddenFill xmlns:a14="http://schemas.microsoft.com/office/drawing/2010/main">
                <a:solidFill>
                  <a:srgbClr val="FFFFFF"/>
                </a:solidFill>
              </a14:hiddenFill>
            </a:ext>
          </a:extLst>
        </p:spPr>
      </p:pic>
      <p:pic>
        <p:nvPicPr>
          <p:cNvPr id="14" name="Hình ảnh 13">
            <a:extLst>
              <a:ext uri="{FF2B5EF4-FFF2-40B4-BE49-F238E27FC236}">
                <a16:creationId xmlns:a16="http://schemas.microsoft.com/office/drawing/2014/main" id="{C18C7376-F3C9-2AE3-98E6-7302711AE0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3388" r="2910"/>
          <a:stretch>
            <a:fillRect/>
          </a:stretch>
        </p:blipFill>
        <p:spPr bwMode="auto">
          <a:xfrm>
            <a:off x="6749977" y="1937400"/>
            <a:ext cx="4358489" cy="3337862"/>
          </a:xfrm>
          <a:custGeom>
            <a:avLst/>
            <a:gdLst>
              <a:gd name="connsiteX0" fmla="*/ 558566 w 4404676"/>
              <a:gd name="connsiteY0" fmla="*/ 0 h 3351328"/>
              <a:gd name="connsiteX1" fmla="*/ 3846110 w 4404676"/>
              <a:gd name="connsiteY1" fmla="*/ 0 h 3351328"/>
              <a:gd name="connsiteX2" fmla="*/ 4404676 w 4404676"/>
              <a:gd name="connsiteY2" fmla="*/ 558566 h 3351328"/>
              <a:gd name="connsiteX3" fmla="*/ 4404676 w 4404676"/>
              <a:gd name="connsiteY3" fmla="*/ 2792762 h 3351328"/>
              <a:gd name="connsiteX4" fmla="*/ 3846110 w 4404676"/>
              <a:gd name="connsiteY4" fmla="*/ 3351328 h 3351328"/>
              <a:gd name="connsiteX5" fmla="*/ 558566 w 4404676"/>
              <a:gd name="connsiteY5" fmla="*/ 3351328 h 3351328"/>
              <a:gd name="connsiteX6" fmla="*/ 0 w 4404676"/>
              <a:gd name="connsiteY6" fmla="*/ 2792762 h 3351328"/>
              <a:gd name="connsiteX7" fmla="*/ 0 w 4404676"/>
              <a:gd name="connsiteY7" fmla="*/ 558566 h 3351328"/>
              <a:gd name="connsiteX8" fmla="*/ 558566 w 4404676"/>
              <a:gd name="connsiteY8" fmla="*/ 0 h 335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4676" h="3351328">
                <a:moveTo>
                  <a:pt x="558566" y="0"/>
                </a:moveTo>
                <a:lnTo>
                  <a:pt x="3846110" y="0"/>
                </a:lnTo>
                <a:cubicBezTo>
                  <a:pt x="4154597" y="0"/>
                  <a:pt x="4404676" y="250079"/>
                  <a:pt x="4404676" y="558566"/>
                </a:cubicBezTo>
                <a:lnTo>
                  <a:pt x="4404676" y="2792762"/>
                </a:lnTo>
                <a:cubicBezTo>
                  <a:pt x="4404676" y="3101249"/>
                  <a:pt x="4154597" y="3351328"/>
                  <a:pt x="3846110" y="3351328"/>
                </a:cubicBezTo>
                <a:lnTo>
                  <a:pt x="558566" y="3351328"/>
                </a:lnTo>
                <a:cubicBezTo>
                  <a:pt x="250079" y="3351328"/>
                  <a:pt x="0" y="3101249"/>
                  <a:pt x="0" y="2792762"/>
                </a:cubicBezTo>
                <a:lnTo>
                  <a:pt x="0" y="558566"/>
                </a:lnTo>
                <a:cubicBezTo>
                  <a:pt x="0" y="250079"/>
                  <a:pt x="250079" y="0"/>
                  <a:pt x="558566" y="0"/>
                </a:cubicBezTo>
                <a:close/>
              </a:path>
            </a:pathLst>
          </a:cu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F047B3C0-D902-6B4A-CC55-C33EFB459E04}"/>
              </a:ext>
            </a:extLst>
          </p:cNvPr>
          <p:cNvSpPr txBox="1"/>
          <p:nvPr/>
        </p:nvSpPr>
        <p:spPr>
          <a:xfrm>
            <a:off x="929255" y="5429438"/>
            <a:ext cx="4358489" cy="675008"/>
          </a:xfrm>
          <a:prstGeom prst="roundRect">
            <a:avLst/>
          </a:prstGeom>
          <a:ln w="38100">
            <a:solidFill>
              <a:srgbClr val="92D050"/>
            </a:solidFill>
            <a:prstDash val="sys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algn="just">
              <a:lnSpc>
                <a:spcPct val="130000"/>
              </a:lnSpc>
              <a:spcBef>
                <a:spcPts val="0"/>
              </a:spcBef>
              <a:spcAft>
                <a:spcPts val="0"/>
              </a:spcAft>
              <a:tabLst>
                <a:tab pos="0" algn="l"/>
              </a:tabLst>
            </a:pPr>
            <a:r>
              <a:rPr lang="en-US" sz="2800" dirty="0">
                <a:solidFill>
                  <a:srgbClr val="019522"/>
                </a:solidFill>
                <a:effectLst/>
                <a:latin typeface="Elephant" panose="02020904090505020303" pitchFamily="18" charset="0"/>
              </a:rPr>
              <a:t>1. Con </a:t>
            </a:r>
            <a:r>
              <a:rPr lang="en-US" sz="2800" dirty="0" err="1">
                <a:solidFill>
                  <a:srgbClr val="019522"/>
                </a:solidFill>
                <a:effectLst/>
                <a:latin typeface="Elephant" panose="02020904090505020303" pitchFamily="18" charset="0"/>
              </a:rPr>
              <a:t>đường</a:t>
            </a:r>
            <a:r>
              <a:rPr lang="en-US" sz="2800" dirty="0">
                <a:solidFill>
                  <a:srgbClr val="019522"/>
                </a:solidFill>
                <a:effectLst/>
                <a:latin typeface="Elephant" panose="02020904090505020303" pitchFamily="18" charset="0"/>
              </a:rPr>
              <a:t> </a:t>
            </a:r>
            <a:r>
              <a:rPr lang="en-US" sz="1600" dirty="0">
                <a:solidFill>
                  <a:srgbClr val="019522"/>
                </a:solidFill>
                <a:effectLst/>
                <a:latin typeface="Elephant" panose="02020904090505020303" pitchFamily="18" charset="0"/>
              </a:rPr>
              <a:t>…………………….</a:t>
            </a:r>
            <a:endParaRPr lang="en-US" sz="2800" dirty="0">
              <a:solidFill>
                <a:srgbClr val="019522"/>
              </a:solidFill>
              <a:effectLst/>
              <a:latin typeface="Elephant" panose="02020904090505020303"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2168F1FC-7DB0-6D92-4474-F7CF9E3E8B60}"/>
              </a:ext>
            </a:extLst>
          </p:cNvPr>
          <p:cNvSpPr txBox="1"/>
          <p:nvPr/>
        </p:nvSpPr>
        <p:spPr>
          <a:xfrm>
            <a:off x="6989868" y="5452587"/>
            <a:ext cx="4358489" cy="675008"/>
          </a:xfrm>
          <a:prstGeom prst="roundRect">
            <a:avLst/>
          </a:prstGeom>
          <a:noFill/>
          <a:ln w="28575">
            <a:solidFill>
              <a:srgbClr val="92D050"/>
            </a:solidFill>
            <a:prstDash val="sysDot"/>
          </a:ln>
        </p:spPr>
        <p:txBody>
          <a:bodyPr wrap="square">
            <a:spAutoFit/>
          </a:bodyPr>
          <a:lstStyle/>
          <a:p>
            <a:pPr marL="0" marR="0" algn="just">
              <a:lnSpc>
                <a:spcPct val="130000"/>
              </a:lnSpc>
              <a:spcBef>
                <a:spcPts val="0"/>
              </a:spcBef>
              <a:spcAft>
                <a:spcPts val="0"/>
              </a:spcAft>
              <a:tabLst>
                <a:tab pos="0" algn="l"/>
              </a:tabLst>
            </a:pPr>
            <a:r>
              <a:rPr lang="en-US" sz="2800" dirty="0">
                <a:solidFill>
                  <a:srgbClr val="019522"/>
                </a:solidFill>
                <a:effectLst/>
                <a:latin typeface="Elephant" panose="02020904090505020303" pitchFamily="18" charset="0"/>
              </a:rPr>
              <a:t>2. </a:t>
            </a:r>
            <a:r>
              <a:rPr lang="en-US" sz="2800" dirty="0" err="1">
                <a:solidFill>
                  <a:srgbClr val="019522"/>
                </a:solidFill>
                <a:effectLst/>
                <a:latin typeface="Elephant" panose="02020904090505020303" pitchFamily="18" charset="0"/>
              </a:rPr>
              <a:t>Sóng</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biển</a:t>
            </a:r>
            <a:r>
              <a:rPr lang="en-US" sz="2800" dirty="0">
                <a:solidFill>
                  <a:srgbClr val="019522"/>
                </a:solidFill>
                <a:effectLst/>
                <a:latin typeface="Elephant" panose="02020904090505020303" pitchFamily="18" charset="0"/>
              </a:rPr>
              <a:t>  </a:t>
            </a:r>
            <a:r>
              <a:rPr lang="en-US" sz="1600" dirty="0">
                <a:solidFill>
                  <a:srgbClr val="019522"/>
                </a:solidFill>
                <a:effectLst/>
                <a:latin typeface="Elephant" panose="02020904090505020303" pitchFamily="18" charset="0"/>
              </a:rPr>
              <a:t>……………..</a:t>
            </a:r>
            <a:endParaRPr lang="en-US" sz="2800" dirty="0">
              <a:solidFill>
                <a:srgbClr val="019522"/>
              </a:solidFill>
              <a:effectLst/>
              <a:latin typeface="Elephant" panose="02020904090505020303" pitchFamily="18" charset="0"/>
              <a:ea typeface="Calibri" panose="020F0502020204030204" pitchFamily="34" charset="0"/>
              <a:cs typeface="Times New Roman" panose="02020603050405020304" pitchFamily="18" charset="0"/>
            </a:endParaRPr>
          </a:p>
        </p:txBody>
      </p:sp>
      <p:sp>
        <p:nvSpPr>
          <p:cNvPr id="25" name="Hộp Văn bản 24">
            <a:extLst>
              <a:ext uri="{FF2B5EF4-FFF2-40B4-BE49-F238E27FC236}">
                <a16:creationId xmlns:a16="http://schemas.microsoft.com/office/drawing/2014/main" id="{4CA4A339-9159-D12B-D8C6-4D6BFD38B312}"/>
              </a:ext>
            </a:extLst>
          </p:cNvPr>
          <p:cNvSpPr txBox="1"/>
          <p:nvPr/>
        </p:nvSpPr>
        <p:spPr>
          <a:xfrm>
            <a:off x="3510932" y="5515060"/>
            <a:ext cx="1719364" cy="523220"/>
          </a:xfrm>
          <a:prstGeom prst="rect">
            <a:avLst/>
          </a:prstGeom>
          <a:noFill/>
        </p:spPr>
        <p:txBody>
          <a:bodyPr wrap="square">
            <a:spAutoFit/>
          </a:bodyPr>
          <a:lstStyle/>
          <a:p>
            <a:r>
              <a:rPr lang="en-US" sz="2800" i="1" dirty="0" err="1">
                <a:solidFill>
                  <a:srgbClr val="FF0000"/>
                </a:solidFill>
                <a:effectLst/>
                <a:latin typeface="Elephant" panose="02020904090505020303" pitchFamily="18" charset="0"/>
                <a:ea typeface="Calibri" panose="020F0502020204030204" pitchFamily="34" charset="0"/>
                <a:cs typeface="Times New Roman" panose="02020603050405020304" pitchFamily="18" charset="0"/>
              </a:rPr>
              <a:t>gồ</a:t>
            </a:r>
            <a:r>
              <a:rPr lang="en-US" sz="2800" i="1" dirty="0">
                <a:solidFill>
                  <a:srgbClr val="FF0000"/>
                </a:solidFill>
                <a:effectLst/>
                <a:latin typeface="Elephant" panose="02020904090505020303" pitchFamily="18" charset="0"/>
                <a:ea typeface="Calibri" panose="020F0502020204030204" pitchFamily="34" charset="0"/>
                <a:cs typeface="Times New Roman" panose="02020603050405020304" pitchFamily="18" charset="0"/>
              </a:rPr>
              <a:t> </a:t>
            </a:r>
            <a:r>
              <a:rPr lang="en-US" sz="2800" i="1" dirty="0" err="1">
                <a:solidFill>
                  <a:srgbClr val="FF0000"/>
                </a:solidFill>
                <a:effectLst/>
                <a:latin typeface="Elephant" panose="02020904090505020303" pitchFamily="18" charset="0"/>
                <a:ea typeface="Calibri" panose="020F0502020204030204" pitchFamily="34" charset="0"/>
                <a:cs typeface="Times New Roman" panose="02020603050405020304" pitchFamily="18" charset="0"/>
              </a:rPr>
              <a:t>ghề</a:t>
            </a:r>
            <a:r>
              <a:rPr lang="en-US" sz="2800" i="1" dirty="0">
                <a:solidFill>
                  <a:srgbClr val="FF0000"/>
                </a:solidFill>
                <a:latin typeface="Elephant" panose="02020904090505020303" pitchFamily="18" charset="0"/>
                <a:ea typeface="Calibri" panose="020F0502020204030204" pitchFamily="34" charset="0"/>
                <a:cs typeface="Times New Roman" panose="02020603050405020304" pitchFamily="18" charset="0"/>
              </a:rPr>
              <a:t>.</a:t>
            </a:r>
            <a:r>
              <a:rPr lang="en-US" sz="2800" i="1" dirty="0">
                <a:solidFill>
                  <a:srgbClr val="FF0000"/>
                </a:solidFill>
                <a:effectLst/>
                <a:latin typeface="Elephant" panose="02020904090505020303" pitchFamily="18" charset="0"/>
                <a:ea typeface="Calibri" panose="020F0502020204030204" pitchFamily="34" charset="0"/>
                <a:cs typeface="Times New Roman" panose="02020603050405020304" pitchFamily="18" charset="0"/>
              </a:rPr>
              <a:t> </a:t>
            </a:r>
            <a:endParaRPr lang="en-US" sz="2800" dirty="0">
              <a:solidFill>
                <a:srgbClr val="FF0000"/>
              </a:solidFill>
              <a:latin typeface="Elephant" panose="02020904090505020303" pitchFamily="18" charset="0"/>
            </a:endParaRPr>
          </a:p>
        </p:txBody>
      </p:sp>
      <p:sp>
        <p:nvSpPr>
          <p:cNvPr id="30" name="Hộp Văn bản 29">
            <a:extLst>
              <a:ext uri="{FF2B5EF4-FFF2-40B4-BE49-F238E27FC236}">
                <a16:creationId xmlns:a16="http://schemas.microsoft.com/office/drawing/2014/main" id="{D6104EBD-525E-10F9-EAB5-D5C21E9A3DB2}"/>
              </a:ext>
            </a:extLst>
          </p:cNvPr>
          <p:cNvSpPr txBox="1"/>
          <p:nvPr/>
        </p:nvSpPr>
        <p:spPr>
          <a:xfrm>
            <a:off x="9340481" y="5505332"/>
            <a:ext cx="3412635" cy="523220"/>
          </a:xfrm>
          <a:prstGeom prst="rect">
            <a:avLst/>
          </a:prstGeom>
          <a:noFill/>
        </p:spPr>
        <p:txBody>
          <a:bodyPr wrap="square">
            <a:spAutoFit/>
          </a:bodyPr>
          <a:lstStyle/>
          <a:p>
            <a:r>
              <a:rPr lang="en-US" sz="2800" i="1" dirty="0" err="1">
                <a:solidFill>
                  <a:srgbClr val="FF0000"/>
                </a:solidFill>
                <a:latin typeface="Elephant" panose="02020904090505020303" pitchFamily="18" charset="0"/>
                <a:ea typeface="Calibri" panose="020F0502020204030204" pitchFamily="34" charset="0"/>
                <a:cs typeface="Times New Roman" panose="02020603050405020304" pitchFamily="18" charset="0"/>
              </a:rPr>
              <a:t>nhấp</a:t>
            </a:r>
            <a:r>
              <a:rPr lang="en-US" sz="2800" i="1" dirty="0">
                <a:solidFill>
                  <a:srgbClr val="FF0000"/>
                </a:solidFill>
                <a:latin typeface="Elephant" panose="02020904090505020303" pitchFamily="18" charset="0"/>
                <a:ea typeface="Calibri" panose="020F0502020204030204" pitchFamily="34" charset="0"/>
                <a:cs typeface="Times New Roman" panose="02020603050405020304" pitchFamily="18" charset="0"/>
              </a:rPr>
              <a:t> </a:t>
            </a:r>
            <a:r>
              <a:rPr lang="en-US" sz="2800" i="1" dirty="0" err="1">
                <a:solidFill>
                  <a:srgbClr val="FF0000"/>
                </a:solidFill>
                <a:latin typeface="Elephant" panose="02020904090505020303" pitchFamily="18" charset="0"/>
                <a:ea typeface="Calibri" panose="020F0502020204030204" pitchFamily="34" charset="0"/>
                <a:cs typeface="Times New Roman" panose="02020603050405020304" pitchFamily="18" charset="0"/>
              </a:rPr>
              <a:t>nhô</a:t>
            </a:r>
            <a:r>
              <a:rPr lang="en-US" sz="2800" i="1" dirty="0">
                <a:solidFill>
                  <a:srgbClr val="FF0000"/>
                </a:solidFill>
                <a:latin typeface="Elephant" panose="02020904090505020303" pitchFamily="18" charset="0"/>
                <a:ea typeface="Calibri" panose="020F0502020204030204" pitchFamily="34" charset="0"/>
                <a:cs typeface="Times New Roman" panose="02020603050405020304" pitchFamily="18" charset="0"/>
              </a:rPr>
              <a:t>.</a:t>
            </a:r>
            <a:endParaRPr lang="en-US" sz="2800" dirty="0">
              <a:solidFill>
                <a:srgbClr val="FF0000"/>
              </a:solidFill>
              <a:latin typeface="Elephant" panose="02020904090505020303" pitchFamily="18" charset="0"/>
            </a:endParaRPr>
          </a:p>
        </p:txBody>
      </p:sp>
    </p:spTree>
    <p:extLst>
      <p:ext uri="{BB962C8B-B14F-4D97-AF65-F5344CB8AC3E}">
        <p14:creationId xmlns:p14="http://schemas.microsoft.com/office/powerpoint/2010/main" val="4202403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by="(-#ppt_w*2)" calcmode="lin" valueType="num">
                                      <p:cBhvr rctx="PPT">
                                        <p:cTn id="7" dur="500" autoRev="1" fill="hold">
                                          <p:stCondLst>
                                            <p:cond delay="0"/>
                                          </p:stCondLst>
                                        </p:cTn>
                                        <p:tgtEl>
                                          <p:spTgt spid="26"/>
                                        </p:tgtEl>
                                        <p:attrNameLst>
                                          <p:attrName>ppt_w</p:attrName>
                                        </p:attrNameLst>
                                      </p:cBhvr>
                                    </p:anim>
                                    <p:anim by="(#ppt_w*0.50)" calcmode="lin" valueType="num">
                                      <p:cBhvr>
                                        <p:cTn id="8" dur="500" decel="50000" autoRev="1" fill="hold">
                                          <p:stCondLst>
                                            <p:cond delay="0"/>
                                          </p:stCondLst>
                                        </p:cTn>
                                        <p:tgtEl>
                                          <p:spTgt spid="26"/>
                                        </p:tgtEl>
                                        <p:attrNameLst>
                                          <p:attrName>ppt_x</p:attrName>
                                        </p:attrNameLst>
                                      </p:cBhvr>
                                    </p:anim>
                                    <p:anim from="(-#ppt_h/2)" to="(#ppt_y)" calcmode="lin" valueType="num">
                                      <p:cBhvr>
                                        <p:cTn id="9" dur="1000" fill="hold">
                                          <p:stCondLst>
                                            <p:cond delay="0"/>
                                          </p:stCondLst>
                                        </p:cTn>
                                        <p:tgtEl>
                                          <p:spTgt spid="26"/>
                                        </p:tgtEl>
                                        <p:attrNameLst>
                                          <p:attrName>ppt_y</p:attrName>
                                        </p:attrNameLst>
                                      </p:cBhvr>
                                    </p:anim>
                                    <p:animRot by="21600000">
                                      <p:cBhvr>
                                        <p:cTn id="10" dur="1000" fill="hold">
                                          <p:stCondLst>
                                            <p:cond delay="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par>
                                <p:cTn id="22" presetID="6" presetClass="entr" presetSubtype="16"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animBg="1"/>
      <p:bldP spid="10" grpId="0" animBg="1"/>
      <p:bldP spid="25"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Hình ảnh 3">
            <a:extLst>
              <a:ext uri="{FF2B5EF4-FFF2-40B4-BE49-F238E27FC236}">
                <a16:creationId xmlns:a16="http://schemas.microsoft.com/office/drawing/2014/main" id="{3F663A13-C6BC-B1EB-6E86-D5F38C2C6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04" b="4699"/>
          <a:stretch>
            <a:fillRect/>
          </a:stretch>
        </p:blipFill>
        <p:spPr bwMode="auto">
          <a:xfrm>
            <a:off x="934997" y="1281688"/>
            <a:ext cx="4364126" cy="3500093"/>
          </a:xfrm>
          <a:custGeom>
            <a:avLst/>
            <a:gdLst>
              <a:gd name="connsiteX0" fmla="*/ 583360 w 4364126"/>
              <a:gd name="connsiteY0" fmla="*/ 0 h 3500093"/>
              <a:gd name="connsiteX1" fmla="*/ 3780765 w 4364126"/>
              <a:gd name="connsiteY1" fmla="*/ 0 h 3500093"/>
              <a:gd name="connsiteX2" fmla="*/ 4364126 w 4364126"/>
              <a:gd name="connsiteY2" fmla="*/ 583361 h 3500093"/>
              <a:gd name="connsiteX3" fmla="*/ 4364126 w 4364126"/>
              <a:gd name="connsiteY3" fmla="*/ 2916732 h 3500093"/>
              <a:gd name="connsiteX4" fmla="*/ 3780765 w 4364126"/>
              <a:gd name="connsiteY4" fmla="*/ 3500093 h 3500093"/>
              <a:gd name="connsiteX5" fmla="*/ 583360 w 4364126"/>
              <a:gd name="connsiteY5" fmla="*/ 3500093 h 3500093"/>
              <a:gd name="connsiteX6" fmla="*/ 11851 w 4364126"/>
              <a:gd name="connsiteY6" fmla="*/ 3034300 h 3500093"/>
              <a:gd name="connsiteX7" fmla="*/ 0 w 4364126"/>
              <a:gd name="connsiteY7" fmla="*/ 2916742 h 3500093"/>
              <a:gd name="connsiteX8" fmla="*/ 0 w 4364126"/>
              <a:gd name="connsiteY8" fmla="*/ 583351 h 3500093"/>
              <a:gd name="connsiteX9" fmla="*/ 11851 w 4364126"/>
              <a:gd name="connsiteY9" fmla="*/ 465794 h 3500093"/>
              <a:gd name="connsiteX10" fmla="*/ 583360 w 4364126"/>
              <a:gd name="connsiteY10" fmla="*/ 0 h 350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4126" h="3500093">
                <a:moveTo>
                  <a:pt x="583360" y="0"/>
                </a:moveTo>
                <a:lnTo>
                  <a:pt x="3780765" y="0"/>
                </a:lnTo>
                <a:cubicBezTo>
                  <a:pt x="4102946" y="0"/>
                  <a:pt x="4364126" y="261180"/>
                  <a:pt x="4364126" y="583361"/>
                </a:cubicBezTo>
                <a:lnTo>
                  <a:pt x="4364126" y="2916732"/>
                </a:lnTo>
                <a:cubicBezTo>
                  <a:pt x="4364126" y="3238913"/>
                  <a:pt x="4102946" y="3500093"/>
                  <a:pt x="3780765" y="3500093"/>
                </a:cubicBezTo>
                <a:lnTo>
                  <a:pt x="583360" y="3500093"/>
                </a:lnTo>
                <a:cubicBezTo>
                  <a:pt x="301452" y="3500093"/>
                  <a:pt x="66247" y="3300127"/>
                  <a:pt x="11851" y="3034300"/>
                </a:cubicBezTo>
                <a:lnTo>
                  <a:pt x="0" y="2916742"/>
                </a:lnTo>
                <a:lnTo>
                  <a:pt x="0" y="583351"/>
                </a:lnTo>
                <a:lnTo>
                  <a:pt x="11851" y="465794"/>
                </a:lnTo>
                <a:cubicBezTo>
                  <a:pt x="66247" y="199966"/>
                  <a:pt x="301452" y="0"/>
                  <a:pt x="583360"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Hình ảnh 5">
            <a:extLst>
              <a:ext uri="{FF2B5EF4-FFF2-40B4-BE49-F238E27FC236}">
                <a16:creationId xmlns:a16="http://schemas.microsoft.com/office/drawing/2014/main" id="{9105C3F0-1E4D-ECDF-F657-9E6BDF826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51" t="746" r="1084" b="3251"/>
          <a:stretch>
            <a:fillRect/>
          </a:stretch>
        </p:blipFill>
        <p:spPr bwMode="auto">
          <a:xfrm>
            <a:off x="6870081" y="1281687"/>
            <a:ext cx="4374222" cy="3500093"/>
          </a:xfrm>
          <a:custGeom>
            <a:avLst/>
            <a:gdLst>
              <a:gd name="connsiteX0" fmla="*/ 598991 w 4374222"/>
              <a:gd name="connsiteY0" fmla="*/ 0 h 3593872"/>
              <a:gd name="connsiteX1" fmla="*/ 3775231 w 4374222"/>
              <a:gd name="connsiteY1" fmla="*/ 0 h 3593872"/>
              <a:gd name="connsiteX2" fmla="*/ 4374222 w 4374222"/>
              <a:gd name="connsiteY2" fmla="*/ 598991 h 3593872"/>
              <a:gd name="connsiteX3" fmla="*/ 4374222 w 4374222"/>
              <a:gd name="connsiteY3" fmla="*/ 2994881 h 3593872"/>
              <a:gd name="connsiteX4" fmla="*/ 3775231 w 4374222"/>
              <a:gd name="connsiteY4" fmla="*/ 3593872 h 3593872"/>
              <a:gd name="connsiteX5" fmla="*/ 598991 w 4374222"/>
              <a:gd name="connsiteY5" fmla="*/ 3593872 h 3593872"/>
              <a:gd name="connsiteX6" fmla="*/ 0 w 4374222"/>
              <a:gd name="connsiteY6" fmla="*/ 2994881 h 3593872"/>
              <a:gd name="connsiteX7" fmla="*/ 0 w 4374222"/>
              <a:gd name="connsiteY7" fmla="*/ 598991 h 3593872"/>
              <a:gd name="connsiteX8" fmla="*/ 598991 w 4374222"/>
              <a:gd name="connsiteY8" fmla="*/ 0 h 3593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4222" h="3593872">
                <a:moveTo>
                  <a:pt x="598991" y="0"/>
                </a:moveTo>
                <a:lnTo>
                  <a:pt x="3775231" y="0"/>
                </a:lnTo>
                <a:cubicBezTo>
                  <a:pt x="4106045" y="0"/>
                  <a:pt x="4374222" y="268177"/>
                  <a:pt x="4374222" y="598991"/>
                </a:cubicBezTo>
                <a:lnTo>
                  <a:pt x="4374222" y="2994881"/>
                </a:lnTo>
                <a:cubicBezTo>
                  <a:pt x="4374222" y="3325695"/>
                  <a:pt x="4106045" y="3593872"/>
                  <a:pt x="3775231" y="3593872"/>
                </a:cubicBezTo>
                <a:lnTo>
                  <a:pt x="598991" y="3593872"/>
                </a:lnTo>
                <a:cubicBezTo>
                  <a:pt x="268177" y="3593872"/>
                  <a:pt x="0" y="3325695"/>
                  <a:pt x="0" y="2994881"/>
                </a:cubicBezTo>
                <a:lnTo>
                  <a:pt x="0" y="598991"/>
                </a:lnTo>
                <a:cubicBezTo>
                  <a:pt x="0" y="268177"/>
                  <a:pt x="268177" y="0"/>
                  <a:pt x="598991" y="0"/>
                </a:cubicBezTo>
                <a:close/>
              </a:path>
            </a:pathLst>
          </a:cu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F047B3C0-D902-6B4A-CC55-C33EFB459E04}"/>
              </a:ext>
            </a:extLst>
          </p:cNvPr>
          <p:cNvSpPr txBox="1"/>
          <p:nvPr/>
        </p:nvSpPr>
        <p:spPr>
          <a:xfrm>
            <a:off x="569472" y="5147321"/>
            <a:ext cx="4255587" cy="675008"/>
          </a:xfrm>
          <a:prstGeom prst="roundRect">
            <a:avLst/>
          </a:prstGeom>
          <a:noFill/>
          <a:ln w="28575">
            <a:solidFill>
              <a:srgbClr val="92D050"/>
            </a:solidFill>
            <a:prstDash val="sysDot"/>
          </a:ln>
        </p:spPr>
        <p:txBody>
          <a:bodyPr wrap="square">
            <a:spAutoFit/>
          </a:bodyPr>
          <a:lstStyle/>
          <a:p>
            <a:pPr marL="0" marR="0" algn="just">
              <a:lnSpc>
                <a:spcPct val="130000"/>
              </a:lnSpc>
              <a:spcBef>
                <a:spcPts val="0"/>
              </a:spcBef>
              <a:spcAft>
                <a:spcPts val="0"/>
              </a:spcAft>
              <a:tabLst>
                <a:tab pos="0" algn="l"/>
              </a:tabLst>
            </a:pPr>
            <a:r>
              <a:rPr lang="en-US" sz="2800" dirty="0">
                <a:solidFill>
                  <a:srgbClr val="019522"/>
                </a:solidFill>
                <a:effectLst/>
                <a:latin typeface="Elephant" panose="02020904090505020303" pitchFamily="18" charset="0"/>
              </a:rPr>
              <a:t>3. </a:t>
            </a:r>
            <a:r>
              <a:rPr lang="en-US" sz="2800" dirty="0" err="1">
                <a:solidFill>
                  <a:srgbClr val="019522"/>
                </a:solidFill>
                <a:latin typeface="Elephant" panose="02020904090505020303" pitchFamily="18" charset="0"/>
              </a:rPr>
              <a:t>Suối</a:t>
            </a:r>
            <a:r>
              <a:rPr lang="en-US" sz="2800" dirty="0">
                <a:solidFill>
                  <a:srgbClr val="019522"/>
                </a:solidFill>
                <a:latin typeface="Elephant" panose="02020904090505020303" pitchFamily="18" charset="0"/>
              </a:rPr>
              <a:t> </a:t>
            </a:r>
            <a:r>
              <a:rPr lang="en-US" sz="2800" dirty="0" err="1">
                <a:solidFill>
                  <a:srgbClr val="019522"/>
                </a:solidFill>
                <a:latin typeface="Elephant" panose="02020904090505020303" pitchFamily="18" charset="0"/>
              </a:rPr>
              <a:t>chảy</a:t>
            </a:r>
            <a:r>
              <a:rPr lang="en-US" sz="2800" dirty="0">
                <a:solidFill>
                  <a:srgbClr val="019522"/>
                </a:solidFill>
                <a:latin typeface="Elephant" panose="02020904090505020303" pitchFamily="18" charset="0"/>
              </a:rPr>
              <a:t> </a:t>
            </a:r>
            <a:r>
              <a:rPr lang="en-US" sz="1200" dirty="0">
                <a:solidFill>
                  <a:srgbClr val="019522"/>
                </a:solidFill>
                <a:latin typeface="Elephant" panose="02020904090505020303" pitchFamily="18" charset="0"/>
              </a:rPr>
              <a:t>……………………..</a:t>
            </a:r>
            <a:endParaRPr lang="en-US" sz="2800" dirty="0">
              <a:solidFill>
                <a:srgbClr val="019522"/>
              </a:solidFill>
              <a:effectLst/>
              <a:latin typeface="Elephant" panose="02020904090505020303"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2168F1FC-7DB0-6D92-4474-F7CF9E3E8B60}"/>
              </a:ext>
            </a:extLst>
          </p:cNvPr>
          <p:cNvSpPr txBox="1"/>
          <p:nvPr/>
        </p:nvSpPr>
        <p:spPr>
          <a:xfrm>
            <a:off x="6776058" y="5140002"/>
            <a:ext cx="4833769" cy="677448"/>
          </a:xfrm>
          <a:prstGeom prst="roundRect">
            <a:avLst/>
          </a:prstGeom>
          <a:noFill/>
          <a:ln w="28575">
            <a:solidFill>
              <a:srgbClr val="92D050"/>
            </a:solidFill>
            <a:prstDash val="sysDot"/>
          </a:ln>
        </p:spPr>
        <p:txBody>
          <a:bodyPr wrap="square">
            <a:spAutoFit/>
          </a:bodyPr>
          <a:lstStyle/>
          <a:p>
            <a:pPr marL="0" marR="0" algn="just">
              <a:lnSpc>
                <a:spcPct val="130000"/>
              </a:lnSpc>
              <a:spcBef>
                <a:spcPts val="0"/>
              </a:spcBef>
              <a:spcAft>
                <a:spcPts val="0"/>
              </a:spcAft>
              <a:tabLst>
                <a:tab pos="0" algn="l"/>
              </a:tabLst>
            </a:pPr>
            <a:r>
              <a:rPr lang="en-US" sz="2800" dirty="0">
                <a:solidFill>
                  <a:srgbClr val="019522"/>
                </a:solidFill>
                <a:effectLst/>
                <a:latin typeface="Elephant" panose="02020904090505020303" pitchFamily="18" charset="0"/>
              </a:rPr>
              <a:t>4. </a:t>
            </a:r>
            <a:r>
              <a:rPr lang="en-US" sz="2800" dirty="0" err="1">
                <a:solidFill>
                  <a:srgbClr val="019522"/>
                </a:solidFill>
                <a:effectLst/>
                <a:latin typeface="Elephant" panose="02020904090505020303" pitchFamily="18" charset="0"/>
              </a:rPr>
              <a:t>Sấm</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chớp</a:t>
            </a:r>
            <a:r>
              <a:rPr lang="en-US" sz="2800" dirty="0">
                <a:solidFill>
                  <a:srgbClr val="019522"/>
                </a:solidFill>
                <a:effectLst/>
                <a:latin typeface="Elephant" panose="02020904090505020303" pitchFamily="18" charset="0"/>
              </a:rPr>
              <a:t> </a:t>
            </a:r>
            <a:r>
              <a:rPr lang="en-US" sz="1200" dirty="0">
                <a:solidFill>
                  <a:srgbClr val="019522"/>
                </a:solidFill>
                <a:effectLst/>
                <a:latin typeface="Elephant" panose="02020904090505020303" pitchFamily="18" charset="0"/>
              </a:rPr>
              <a:t>…………………………..………</a:t>
            </a:r>
            <a:endParaRPr lang="en-US" sz="2800" dirty="0">
              <a:solidFill>
                <a:srgbClr val="019522"/>
              </a:solidFill>
              <a:effectLst/>
              <a:latin typeface="Elephant" panose="02020904090505020303" pitchFamily="18" charset="0"/>
              <a:ea typeface="Calibri" panose="020F0502020204030204" pitchFamily="34" charset="0"/>
              <a:cs typeface="Times New Roman" panose="02020603050405020304" pitchFamily="18" charset="0"/>
            </a:endParaRPr>
          </a:p>
        </p:txBody>
      </p:sp>
      <p:sp>
        <p:nvSpPr>
          <p:cNvPr id="11" name="Hộp Văn bản 10">
            <a:extLst>
              <a:ext uri="{FF2B5EF4-FFF2-40B4-BE49-F238E27FC236}">
                <a16:creationId xmlns:a16="http://schemas.microsoft.com/office/drawing/2014/main" id="{04F37204-070C-FE5C-BF47-FC645C091345}"/>
              </a:ext>
            </a:extLst>
          </p:cNvPr>
          <p:cNvSpPr txBox="1"/>
          <p:nvPr/>
        </p:nvSpPr>
        <p:spPr>
          <a:xfrm>
            <a:off x="2933251" y="5314702"/>
            <a:ext cx="2087394" cy="523220"/>
          </a:xfrm>
          <a:prstGeom prst="rect">
            <a:avLst/>
          </a:prstGeom>
          <a:noFill/>
        </p:spPr>
        <p:txBody>
          <a:bodyPr wrap="square">
            <a:spAutoFit/>
          </a:bodyPr>
          <a:lstStyle/>
          <a:p>
            <a:r>
              <a:rPr lang="en-US" sz="2800" i="1" dirty="0" err="1">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róc</a:t>
            </a:r>
            <a:r>
              <a:rPr lang="en-US" sz="2800" i="1" dirty="0">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 </a:t>
            </a:r>
            <a:r>
              <a:rPr lang="en-US" sz="2800" i="1" dirty="0" err="1">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rách</a:t>
            </a:r>
            <a:r>
              <a:rPr lang="en-US" sz="2800" i="1" dirty="0">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a:t>
            </a:r>
            <a:endParaRPr lang="en-US" sz="2800" dirty="0">
              <a:solidFill>
                <a:srgbClr val="FE5C2F"/>
              </a:solidFill>
              <a:latin typeface="Elephant" panose="02020904090505020303" pitchFamily="18" charset="0"/>
            </a:endParaRPr>
          </a:p>
        </p:txBody>
      </p:sp>
      <p:sp>
        <p:nvSpPr>
          <p:cNvPr id="12" name="Hộp Văn bản 11">
            <a:extLst>
              <a:ext uri="{FF2B5EF4-FFF2-40B4-BE49-F238E27FC236}">
                <a16:creationId xmlns:a16="http://schemas.microsoft.com/office/drawing/2014/main" id="{04569550-A952-3E86-15F5-40F43C61D877}"/>
              </a:ext>
            </a:extLst>
          </p:cNvPr>
          <p:cNvSpPr txBox="1"/>
          <p:nvPr/>
        </p:nvSpPr>
        <p:spPr>
          <a:xfrm>
            <a:off x="9216204" y="5294230"/>
            <a:ext cx="2784794" cy="523220"/>
          </a:xfrm>
          <a:prstGeom prst="rect">
            <a:avLst/>
          </a:prstGeom>
          <a:noFill/>
        </p:spPr>
        <p:txBody>
          <a:bodyPr wrap="square">
            <a:spAutoFit/>
          </a:bodyPr>
          <a:lstStyle/>
          <a:p>
            <a:r>
              <a:rPr lang="en-US" sz="2800" i="1" dirty="0" err="1">
                <a:solidFill>
                  <a:srgbClr val="FE5C2F"/>
                </a:solidFill>
                <a:latin typeface="Elephant" panose="02020904090505020303" pitchFamily="18" charset="0"/>
                <a:ea typeface="Calibri" panose="020F0502020204030204" pitchFamily="34" charset="0"/>
                <a:cs typeface="Times New Roman" panose="02020603050405020304" pitchFamily="18" charset="0"/>
              </a:rPr>
              <a:t>đùng</a:t>
            </a:r>
            <a:r>
              <a:rPr lang="en-US" sz="2800" i="1" dirty="0">
                <a:solidFill>
                  <a:srgbClr val="FE5C2F"/>
                </a:solidFill>
                <a:latin typeface="Elephant" panose="02020904090505020303" pitchFamily="18" charset="0"/>
                <a:ea typeface="Calibri" panose="020F0502020204030204" pitchFamily="34" charset="0"/>
                <a:cs typeface="Times New Roman" panose="02020603050405020304" pitchFamily="18" charset="0"/>
              </a:rPr>
              <a:t> </a:t>
            </a:r>
            <a:r>
              <a:rPr lang="en-US" sz="2800" i="1" dirty="0" err="1">
                <a:solidFill>
                  <a:srgbClr val="FE5C2F"/>
                </a:solidFill>
                <a:latin typeface="Elephant" panose="02020904090505020303" pitchFamily="18" charset="0"/>
                <a:ea typeface="Calibri" panose="020F0502020204030204" pitchFamily="34" charset="0"/>
                <a:cs typeface="Times New Roman" panose="02020603050405020304" pitchFamily="18" charset="0"/>
              </a:rPr>
              <a:t>đùng</a:t>
            </a:r>
            <a:r>
              <a:rPr lang="en-US" sz="2800" i="1" dirty="0">
                <a:solidFill>
                  <a:srgbClr val="FE5C2F"/>
                </a:solidFill>
                <a:latin typeface="Elephant" panose="02020904090505020303" pitchFamily="18" charset="0"/>
                <a:ea typeface="Calibri" panose="020F0502020204030204" pitchFamily="34" charset="0"/>
                <a:cs typeface="Times New Roman" panose="02020603050405020304" pitchFamily="18" charset="0"/>
              </a:rPr>
              <a:t>.</a:t>
            </a:r>
            <a:endParaRPr lang="en-US" sz="2800" dirty="0">
              <a:solidFill>
                <a:srgbClr val="FE5C2F"/>
              </a:solidFill>
              <a:latin typeface="Elephant" panose="02020904090505020303" pitchFamily="18" charset="0"/>
            </a:endParaRPr>
          </a:p>
        </p:txBody>
      </p:sp>
    </p:spTree>
    <p:extLst>
      <p:ext uri="{BB962C8B-B14F-4D97-AF65-F5344CB8AC3E}">
        <p14:creationId xmlns:p14="http://schemas.microsoft.com/office/powerpoint/2010/main" val="2208952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63" y="-78699"/>
            <a:ext cx="12192000" cy="6858000"/>
          </a:xfrm>
          <a:prstGeom prst="rect">
            <a:avLst/>
          </a:prstGeom>
        </p:spPr>
      </p:pic>
      <p:pic>
        <p:nvPicPr>
          <p:cNvPr id="4" name="Hình ảnh 3" descr="Đẹp từng cen-ti-met : 30 nữ công nhân lội ruộng cấy lúa giúp cụ U70 - Tin  nổi bật - Việt Giải Trí">
            <a:extLst>
              <a:ext uri="{FF2B5EF4-FFF2-40B4-BE49-F238E27FC236}">
                <a16:creationId xmlns:a16="http://schemas.microsoft.com/office/drawing/2014/main" id="{9985884F-46F1-F1F2-9798-5241DD06A402}"/>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r="215" b="3860"/>
          <a:stretch>
            <a:fillRect/>
          </a:stretch>
        </p:blipFill>
        <p:spPr bwMode="auto">
          <a:xfrm>
            <a:off x="1050484" y="1181644"/>
            <a:ext cx="3998515" cy="3174669"/>
          </a:xfrm>
          <a:custGeom>
            <a:avLst/>
            <a:gdLst>
              <a:gd name="connsiteX0" fmla="*/ 480784 w 3998515"/>
              <a:gd name="connsiteY0" fmla="*/ 0 h 3514248"/>
              <a:gd name="connsiteX1" fmla="*/ 3490587 w 3998515"/>
              <a:gd name="connsiteY1" fmla="*/ 0 h 3514248"/>
              <a:gd name="connsiteX2" fmla="*/ 3529777 w 3998515"/>
              <a:gd name="connsiteY2" fmla="*/ 3951 h 3514248"/>
              <a:gd name="connsiteX3" fmla="*/ 3998515 w 3998515"/>
              <a:gd name="connsiteY3" fmla="*/ 579073 h 3514248"/>
              <a:gd name="connsiteX4" fmla="*/ 3998515 w 3998515"/>
              <a:gd name="connsiteY4" fmla="*/ 2927199 h 3514248"/>
              <a:gd name="connsiteX5" fmla="*/ 3411466 w 3998515"/>
              <a:gd name="connsiteY5" fmla="*/ 3514248 h 3514248"/>
              <a:gd name="connsiteX6" fmla="*/ 559904 w 3998515"/>
              <a:gd name="connsiteY6" fmla="*/ 3514248 h 3514248"/>
              <a:gd name="connsiteX7" fmla="*/ 18988 w 3998515"/>
              <a:gd name="connsiteY7" fmla="*/ 3155705 h 3514248"/>
              <a:gd name="connsiteX8" fmla="*/ 0 w 3998515"/>
              <a:gd name="connsiteY8" fmla="*/ 3094535 h 3514248"/>
              <a:gd name="connsiteX9" fmla="*/ 0 w 3998515"/>
              <a:gd name="connsiteY9" fmla="*/ 411737 h 3514248"/>
              <a:gd name="connsiteX10" fmla="*/ 18988 w 3998515"/>
              <a:gd name="connsiteY10" fmla="*/ 350567 h 3514248"/>
              <a:gd name="connsiteX11" fmla="*/ 441593 w 3998515"/>
              <a:gd name="connsiteY11" fmla="*/ 3951 h 351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98515" h="3514248">
                <a:moveTo>
                  <a:pt x="480784" y="0"/>
                </a:moveTo>
                <a:lnTo>
                  <a:pt x="3490587" y="0"/>
                </a:lnTo>
                <a:lnTo>
                  <a:pt x="3529777" y="3951"/>
                </a:lnTo>
                <a:cubicBezTo>
                  <a:pt x="3797285" y="58691"/>
                  <a:pt x="3998515" y="295382"/>
                  <a:pt x="3998515" y="579073"/>
                </a:cubicBezTo>
                <a:lnTo>
                  <a:pt x="3998515" y="2927199"/>
                </a:lnTo>
                <a:cubicBezTo>
                  <a:pt x="3998515" y="3251417"/>
                  <a:pt x="3735684" y="3514248"/>
                  <a:pt x="3411466" y="3514248"/>
                </a:cubicBezTo>
                <a:lnTo>
                  <a:pt x="559904" y="3514248"/>
                </a:lnTo>
                <a:cubicBezTo>
                  <a:pt x="316741" y="3514248"/>
                  <a:pt x="108107" y="3366406"/>
                  <a:pt x="18988" y="3155705"/>
                </a:cubicBezTo>
                <a:lnTo>
                  <a:pt x="0" y="3094535"/>
                </a:lnTo>
                <a:lnTo>
                  <a:pt x="0" y="411737"/>
                </a:lnTo>
                <a:lnTo>
                  <a:pt x="18988" y="350567"/>
                </a:lnTo>
                <a:cubicBezTo>
                  <a:pt x="93254" y="174983"/>
                  <a:pt x="250516" y="43051"/>
                  <a:pt x="441593" y="3951"/>
                </a:cubicBezTo>
                <a:close/>
              </a:path>
            </a:pathLst>
          </a:custGeom>
          <a:noFill/>
          <a:extLst>
            <a:ext uri="{909E8E84-426E-40DD-AFC4-6F175D3DCCD1}">
              <a14:hiddenFill xmlns:a14="http://schemas.microsoft.com/office/drawing/2010/main">
                <a:solidFill>
                  <a:srgbClr val="FFFFFF"/>
                </a:solidFill>
              </a14:hiddenFill>
            </a:ext>
          </a:extLst>
        </p:spPr>
      </p:pic>
      <p:pic>
        <p:nvPicPr>
          <p:cNvPr id="9" name="Hình ảnh 8">
            <a:extLst>
              <a:ext uri="{FF2B5EF4-FFF2-40B4-BE49-F238E27FC236}">
                <a16:creationId xmlns:a16="http://schemas.microsoft.com/office/drawing/2014/main" id="{60353A81-FBC1-F8BB-556B-4287080B8C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212" t="3197" r="1339" b="4169"/>
          <a:stretch>
            <a:fillRect/>
          </a:stretch>
        </p:blipFill>
        <p:spPr bwMode="auto">
          <a:xfrm>
            <a:off x="7047047" y="1127872"/>
            <a:ext cx="4081769" cy="3228441"/>
          </a:xfrm>
          <a:custGeom>
            <a:avLst/>
            <a:gdLst>
              <a:gd name="connsiteX0" fmla="*/ 588127 w 4098543"/>
              <a:gd name="connsiteY0" fmla="*/ 0 h 3528690"/>
              <a:gd name="connsiteX1" fmla="*/ 3510416 w 4098543"/>
              <a:gd name="connsiteY1" fmla="*/ 0 h 3528690"/>
              <a:gd name="connsiteX2" fmla="*/ 4098543 w 4098543"/>
              <a:gd name="connsiteY2" fmla="*/ 588127 h 3528690"/>
              <a:gd name="connsiteX3" fmla="*/ 4098543 w 4098543"/>
              <a:gd name="connsiteY3" fmla="*/ 2940563 h 3528690"/>
              <a:gd name="connsiteX4" fmla="*/ 3510416 w 4098543"/>
              <a:gd name="connsiteY4" fmla="*/ 3528690 h 3528690"/>
              <a:gd name="connsiteX5" fmla="*/ 588127 w 4098543"/>
              <a:gd name="connsiteY5" fmla="*/ 3528690 h 3528690"/>
              <a:gd name="connsiteX6" fmla="*/ 0 w 4098543"/>
              <a:gd name="connsiteY6" fmla="*/ 2940563 h 3528690"/>
              <a:gd name="connsiteX7" fmla="*/ 0 w 4098543"/>
              <a:gd name="connsiteY7" fmla="*/ 588127 h 3528690"/>
              <a:gd name="connsiteX8" fmla="*/ 588127 w 4098543"/>
              <a:gd name="connsiteY8" fmla="*/ 0 h 35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8543" h="3528690">
                <a:moveTo>
                  <a:pt x="588127" y="0"/>
                </a:moveTo>
                <a:lnTo>
                  <a:pt x="3510416" y="0"/>
                </a:lnTo>
                <a:cubicBezTo>
                  <a:pt x="3835230" y="0"/>
                  <a:pt x="4098543" y="263313"/>
                  <a:pt x="4098543" y="588127"/>
                </a:cubicBezTo>
                <a:lnTo>
                  <a:pt x="4098543" y="2940563"/>
                </a:lnTo>
                <a:cubicBezTo>
                  <a:pt x="4098543" y="3265377"/>
                  <a:pt x="3835230" y="3528690"/>
                  <a:pt x="3510416" y="3528690"/>
                </a:cubicBezTo>
                <a:lnTo>
                  <a:pt x="588127" y="3528690"/>
                </a:lnTo>
                <a:cubicBezTo>
                  <a:pt x="263313" y="3528690"/>
                  <a:pt x="0" y="3265377"/>
                  <a:pt x="0" y="2940563"/>
                </a:cubicBezTo>
                <a:lnTo>
                  <a:pt x="0" y="588127"/>
                </a:lnTo>
                <a:cubicBezTo>
                  <a:pt x="0" y="263313"/>
                  <a:pt x="263313" y="0"/>
                  <a:pt x="588127" y="0"/>
                </a:cubicBezTo>
                <a:close/>
              </a:path>
            </a:pathLst>
          </a:cu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F047B3C0-D902-6B4A-CC55-C33EFB459E04}"/>
              </a:ext>
            </a:extLst>
          </p:cNvPr>
          <p:cNvSpPr txBox="1"/>
          <p:nvPr/>
        </p:nvSpPr>
        <p:spPr>
          <a:xfrm>
            <a:off x="132268" y="5242902"/>
            <a:ext cx="7592437" cy="675008"/>
          </a:xfrm>
          <a:prstGeom prst="roundRect">
            <a:avLst/>
          </a:prstGeom>
          <a:noFill/>
          <a:ln w="28575">
            <a:solidFill>
              <a:schemeClr val="tx1"/>
            </a:solidFill>
            <a:prstDash val="sysDot"/>
          </a:ln>
        </p:spPr>
        <p:txBody>
          <a:bodyPr wrap="square">
            <a:spAutoFit/>
          </a:bodyPr>
          <a:lstStyle/>
          <a:p>
            <a:pPr marL="0" marR="0" algn="just">
              <a:lnSpc>
                <a:spcPct val="130000"/>
              </a:lnSpc>
              <a:spcBef>
                <a:spcPts val="0"/>
              </a:spcBef>
              <a:spcAft>
                <a:spcPts val="0"/>
              </a:spcAft>
              <a:tabLst>
                <a:tab pos="0" algn="l"/>
              </a:tabLst>
            </a:pPr>
            <a:r>
              <a:rPr lang="en-US" sz="2800" dirty="0">
                <a:solidFill>
                  <a:srgbClr val="019522"/>
                </a:solidFill>
                <a:effectLst/>
                <a:latin typeface="Elephant" panose="02020904090505020303" pitchFamily="18" charset="0"/>
              </a:rPr>
              <a:t>5. </a:t>
            </a:r>
            <a:r>
              <a:rPr lang="en-US" sz="2800" dirty="0" err="1">
                <a:solidFill>
                  <a:srgbClr val="019522"/>
                </a:solidFill>
                <a:effectLst/>
                <a:latin typeface="Elephant" panose="02020904090505020303" pitchFamily="18" charset="0"/>
              </a:rPr>
              <a:t>Những</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bác</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nông</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dân</a:t>
            </a:r>
            <a:r>
              <a:rPr lang="en-US" sz="2800" dirty="0">
                <a:solidFill>
                  <a:srgbClr val="019522"/>
                </a:solidFill>
                <a:effectLst/>
                <a:latin typeface="Elephant" panose="02020904090505020303" pitchFamily="18" charset="0"/>
              </a:rPr>
              <a:t> </a:t>
            </a:r>
            <a:r>
              <a:rPr lang="en-US" sz="1200" dirty="0">
                <a:solidFill>
                  <a:srgbClr val="019522"/>
                </a:solidFill>
                <a:effectLst/>
                <a:latin typeface="Elephant" panose="02020904090505020303" pitchFamily="18" charset="0"/>
              </a:rPr>
              <a:t>… ..….. ……..…………….. </a:t>
            </a:r>
            <a:r>
              <a:rPr lang="en-US" sz="2800" dirty="0" err="1">
                <a:solidFill>
                  <a:srgbClr val="019522"/>
                </a:solidFill>
                <a:effectLst/>
                <a:latin typeface="Elephant" panose="02020904090505020303" pitchFamily="18" charset="0"/>
              </a:rPr>
              <a:t>cấy</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lúa</a:t>
            </a:r>
            <a:r>
              <a:rPr lang="en-US" sz="2800" dirty="0">
                <a:solidFill>
                  <a:srgbClr val="019522"/>
                </a:solidFill>
                <a:effectLst/>
                <a:latin typeface="Elephant" panose="02020904090505020303" pitchFamily="18" charset="0"/>
              </a:rPr>
              <a:t>.</a:t>
            </a:r>
            <a:endParaRPr lang="en-US" sz="2800" dirty="0">
              <a:solidFill>
                <a:srgbClr val="019522"/>
              </a:solidFill>
              <a:effectLst/>
              <a:latin typeface="Elephant" panose="02020904090505020303" pitchFamily="18" charset="0"/>
              <a:ea typeface="Calibri" panose="020F0502020204030204" pitchFamily="34" charset="0"/>
              <a:cs typeface="Times New Roman" panose="02020603050405020304" pitchFamily="18" charset="0"/>
            </a:endParaRPr>
          </a:p>
        </p:txBody>
      </p:sp>
      <p:sp>
        <p:nvSpPr>
          <p:cNvPr id="10" name="Hộp Văn bản 9">
            <a:extLst>
              <a:ext uri="{FF2B5EF4-FFF2-40B4-BE49-F238E27FC236}">
                <a16:creationId xmlns:a16="http://schemas.microsoft.com/office/drawing/2014/main" id="{2168F1FC-7DB0-6D92-4474-F7CF9E3E8B60}"/>
              </a:ext>
            </a:extLst>
          </p:cNvPr>
          <p:cNvSpPr txBox="1"/>
          <p:nvPr/>
        </p:nvSpPr>
        <p:spPr>
          <a:xfrm>
            <a:off x="8182913" y="5180501"/>
            <a:ext cx="3746107" cy="680186"/>
          </a:xfrm>
          <a:prstGeom prst="roundRect">
            <a:avLst/>
          </a:prstGeom>
          <a:noFill/>
          <a:ln w="28575">
            <a:solidFill>
              <a:schemeClr val="tx1"/>
            </a:solidFill>
            <a:prstDash val="sysDot"/>
          </a:ln>
        </p:spPr>
        <p:txBody>
          <a:bodyPr wrap="square">
            <a:spAutoFit/>
          </a:bodyPr>
          <a:lstStyle/>
          <a:p>
            <a:pPr marL="0" marR="0" algn="just">
              <a:lnSpc>
                <a:spcPct val="130000"/>
              </a:lnSpc>
              <a:spcBef>
                <a:spcPts val="0"/>
              </a:spcBef>
              <a:spcAft>
                <a:spcPts val="0"/>
              </a:spcAft>
              <a:tabLst>
                <a:tab pos="0" algn="l"/>
              </a:tabLst>
            </a:pPr>
            <a:r>
              <a:rPr lang="en-US" sz="2800" dirty="0">
                <a:solidFill>
                  <a:srgbClr val="019522"/>
                </a:solidFill>
                <a:effectLst/>
                <a:latin typeface="Elephant" panose="02020904090505020303" pitchFamily="18" charset="0"/>
              </a:rPr>
              <a:t>6. </a:t>
            </a:r>
            <a:r>
              <a:rPr lang="en-US" sz="2800" dirty="0" err="1">
                <a:solidFill>
                  <a:srgbClr val="019522"/>
                </a:solidFill>
                <a:effectLst/>
                <a:latin typeface="Elephant" panose="02020904090505020303" pitchFamily="18" charset="0"/>
              </a:rPr>
              <a:t>Chim</a:t>
            </a:r>
            <a:r>
              <a:rPr lang="en-US" sz="2800" dirty="0">
                <a:solidFill>
                  <a:srgbClr val="019522"/>
                </a:solidFill>
                <a:effectLst/>
                <a:latin typeface="Elephant" panose="02020904090505020303" pitchFamily="18" charset="0"/>
              </a:rPr>
              <a:t> </a:t>
            </a:r>
            <a:r>
              <a:rPr lang="en-US" sz="2800" dirty="0" err="1">
                <a:solidFill>
                  <a:srgbClr val="019522"/>
                </a:solidFill>
                <a:effectLst/>
                <a:latin typeface="Elephant" panose="02020904090505020303" pitchFamily="18" charset="0"/>
              </a:rPr>
              <a:t>hót</a:t>
            </a:r>
            <a:r>
              <a:rPr lang="en-US" sz="2800" dirty="0">
                <a:solidFill>
                  <a:srgbClr val="019522"/>
                </a:solidFill>
                <a:latin typeface="Elephant" panose="02020904090505020303" pitchFamily="18" charset="0"/>
              </a:rPr>
              <a:t> </a:t>
            </a:r>
            <a:r>
              <a:rPr lang="en-US" sz="1200" dirty="0">
                <a:solidFill>
                  <a:srgbClr val="019522"/>
                </a:solidFill>
                <a:effectLst/>
                <a:latin typeface="Elephant" panose="02020904090505020303" pitchFamily="18" charset="0"/>
              </a:rPr>
              <a:t>………………..</a:t>
            </a:r>
            <a:endParaRPr lang="en-US" sz="1200" dirty="0">
              <a:solidFill>
                <a:srgbClr val="019522"/>
              </a:solidFill>
              <a:effectLst/>
              <a:latin typeface="Elephant" panose="02020904090505020303" pitchFamily="18" charset="0"/>
              <a:ea typeface="Calibri" panose="020F0502020204030204" pitchFamily="34" charset="0"/>
              <a:cs typeface="Times New Roman" panose="02020603050405020304" pitchFamily="18" charset="0"/>
            </a:endParaRPr>
          </a:p>
        </p:txBody>
      </p:sp>
      <p:sp>
        <p:nvSpPr>
          <p:cNvPr id="13" name="Hộp Văn bản 12">
            <a:extLst>
              <a:ext uri="{FF2B5EF4-FFF2-40B4-BE49-F238E27FC236}">
                <a16:creationId xmlns:a16="http://schemas.microsoft.com/office/drawing/2014/main" id="{9282182F-24E5-12FA-2714-BBC224AF2B11}"/>
              </a:ext>
            </a:extLst>
          </p:cNvPr>
          <p:cNvSpPr txBox="1"/>
          <p:nvPr/>
        </p:nvSpPr>
        <p:spPr>
          <a:xfrm>
            <a:off x="4258446" y="5337467"/>
            <a:ext cx="2220338" cy="523220"/>
          </a:xfrm>
          <a:prstGeom prst="rect">
            <a:avLst/>
          </a:prstGeom>
          <a:noFill/>
        </p:spPr>
        <p:txBody>
          <a:bodyPr wrap="square">
            <a:spAutoFit/>
          </a:bodyPr>
          <a:lstStyle/>
          <a:p>
            <a:r>
              <a:rPr lang="en-US" sz="2800" i="1" dirty="0" err="1">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lom</a:t>
            </a:r>
            <a:r>
              <a:rPr lang="en-US" sz="2800" i="1" dirty="0">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 </a:t>
            </a:r>
            <a:r>
              <a:rPr lang="en-US" sz="2800" i="1" dirty="0" err="1">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khom</a:t>
            </a:r>
            <a:endParaRPr lang="en-US" sz="2800" dirty="0">
              <a:solidFill>
                <a:srgbClr val="FE5C2F"/>
              </a:solidFill>
              <a:latin typeface="Elephant" panose="02020904090505020303" pitchFamily="18" charset="0"/>
            </a:endParaRPr>
          </a:p>
        </p:txBody>
      </p:sp>
      <p:sp>
        <p:nvSpPr>
          <p:cNvPr id="14" name="Hộp Văn bản 13">
            <a:extLst>
              <a:ext uri="{FF2B5EF4-FFF2-40B4-BE49-F238E27FC236}">
                <a16:creationId xmlns:a16="http://schemas.microsoft.com/office/drawing/2014/main" id="{4EBDEC59-BEA3-0926-E7D1-73BD17541438}"/>
              </a:ext>
            </a:extLst>
          </p:cNvPr>
          <p:cNvSpPr txBox="1"/>
          <p:nvPr/>
        </p:nvSpPr>
        <p:spPr>
          <a:xfrm>
            <a:off x="10404107" y="5306197"/>
            <a:ext cx="2220338" cy="523220"/>
          </a:xfrm>
          <a:prstGeom prst="rect">
            <a:avLst/>
          </a:prstGeom>
          <a:noFill/>
        </p:spPr>
        <p:txBody>
          <a:bodyPr wrap="square">
            <a:spAutoFit/>
          </a:bodyPr>
          <a:lstStyle/>
          <a:p>
            <a:r>
              <a:rPr lang="en-US" sz="2800" i="1" dirty="0" err="1">
                <a:solidFill>
                  <a:srgbClr val="FE5C2F"/>
                </a:solidFill>
                <a:latin typeface="Elephant" panose="02020904090505020303" pitchFamily="18" charset="0"/>
                <a:ea typeface="Calibri" panose="020F0502020204030204" pitchFamily="34" charset="0"/>
                <a:cs typeface="Times New Roman" panose="02020603050405020304" pitchFamily="18" charset="0"/>
              </a:rPr>
              <a:t>l</a:t>
            </a:r>
            <a:r>
              <a:rPr lang="en-US" sz="2800" i="1" dirty="0" err="1">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íu</a:t>
            </a:r>
            <a:r>
              <a:rPr lang="en-US" sz="2800" i="1" dirty="0">
                <a:solidFill>
                  <a:srgbClr val="FE5C2F"/>
                </a:solidFill>
                <a:effectLst/>
                <a:latin typeface="Elephant" panose="02020904090505020303" pitchFamily="18" charset="0"/>
                <a:ea typeface="Calibri" panose="020F0502020204030204" pitchFamily="34" charset="0"/>
                <a:cs typeface="Times New Roman" panose="02020603050405020304" pitchFamily="18" charset="0"/>
              </a:rPr>
              <a:t> lo.</a:t>
            </a:r>
            <a:endParaRPr lang="en-US" sz="2800" dirty="0">
              <a:solidFill>
                <a:srgbClr val="FE5C2F"/>
              </a:solidFill>
              <a:latin typeface="Elephant" panose="02020904090505020303" pitchFamily="18" charset="0"/>
            </a:endParaRPr>
          </a:p>
        </p:txBody>
      </p:sp>
    </p:spTree>
    <p:extLst>
      <p:ext uri="{BB962C8B-B14F-4D97-AF65-F5344CB8AC3E}">
        <p14:creationId xmlns:p14="http://schemas.microsoft.com/office/powerpoint/2010/main" val="1203256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100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7289" y="-1117107"/>
            <a:ext cx="11329359" cy="6374941"/>
          </a:xfrm>
          <a:prstGeom prst="rect">
            <a:avLst/>
          </a:prstGeom>
        </p:spPr>
      </p:pic>
      <p:pic>
        <p:nvPicPr>
          <p:cNvPr id="2" name="图片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225980" y="726948"/>
            <a:ext cx="5740040" cy="2002619"/>
          </a:xfrm>
          <a:prstGeom prst="rect">
            <a:avLst/>
          </a:prstGeom>
        </p:spPr>
      </p:pic>
      <p:sp>
        <p:nvSpPr>
          <p:cNvPr id="10" name="文本框 9"/>
          <p:cNvSpPr txBox="1"/>
          <p:nvPr/>
        </p:nvSpPr>
        <p:spPr>
          <a:xfrm>
            <a:off x="615353" y="2414707"/>
            <a:ext cx="10455074" cy="2308324"/>
          </a:xfrm>
          <a:prstGeom prst="rect">
            <a:avLst/>
          </a:prstGeom>
          <a:noFill/>
        </p:spPr>
        <p:txBody>
          <a:bodyPr wrap="square" rtlCol="0">
            <a:spAutoFit/>
          </a:bodyPr>
          <a:lstStyle/>
          <a:p>
            <a:pPr algn="ctr"/>
            <a:r>
              <a:rPr lang="vi-VN" altLang="zh-CN" sz="7200" b="1">
                <a:solidFill>
                  <a:srgbClr val="FF7E0A"/>
                </a:solidFill>
                <a:cs typeface="+mn-ea"/>
                <a:sym typeface="+mn-lt"/>
              </a:rPr>
              <a:t>Tiết 19:</a:t>
            </a:r>
            <a:r>
              <a:rPr lang="en-US" altLang="zh-CN" sz="7200" b="1">
                <a:solidFill>
                  <a:srgbClr val="FF7E0A"/>
                </a:solidFill>
                <a:cs typeface="+mn-ea"/>
                <a:sym typeface="+mn-lt"/>
              </a:rPr>
              <a:t>Từ </a:t>
            </a:r>
            <a:r>
              <a:rPr lang="en-US" altLang="zh-CN" sz="7200" b="1" dirty="0" err="1">
                <a:solidFill>
                  <a:srgbClr val="58922E"/>
                </a:solidFill>
                <a:cs typeface="+mn-ea"/>
                <a:sym typeface="+mn-lt"/>
              </a:rPr>
              <a:t>Tượng</a:t>
            </a:r>
            <a:r>
              <a:rPr lang="en-US" altLang="zh-CN" sz="7200" b="1" dirty="0">
                <a:solidFill>
                  <a:srgbClr val="58922E"/>
                </a:solidFill>
                <a:cs typeface="+mn-ea"/>
                <a:sym typeface="+mn-lt"/>
              </a:rPr>
              <a:t> </a:t>
            </a:r>
            <a:r>
              <a:rPr lang="en-US" altLang="zh-CN" sz="7200" b="1" err="1">
                <a:solidFill>
                  <a:srgbClr val="6F3A7D"/>
                </a:solidFill>
                <a:cs typeface="+mn-ea"/>
                <a:sym typeface="+mn-lt"/>
              </a:rPr>
              <a:t>Hình</a:t>
            </a:r>
            <a:r>
              <a:rPr lang="en-US" altLang="zh-CN" sz="7200" b="1">
                <a:solidFill>
                  <a:srgbClr val="6F3A7D"/>
                </a:solidFill>
                <a:cs typeface="+mn-ea"/>
                <a:sym typeface="+mn-lt"/>
              </a:rPr>
              <a:t> </a:t>
            </a:r>
            <a:r>
              <a:rPr lang="vi-VN" altLang="zh-CN" sz="7200" b="1">
                <a:solidFill>
                  <a:srgbClr val="6F3A7D"/>
                </a:solidFill>
                <a:cs typeface="+mn-ea"/>
                <a:sym typeface="+mn-lt"/>
              </a:rPr>
              <a:t>Từ </a:t>
            </a:r>
            <a:r>
              <a:rPr lang="en-US" altLang="zh-CN" sz="7200" b="1">
                <a:solidFill>
                  <a:srgbClr val="D31012"/>
                </a:solidFill>
                <a:cs typeface="+mn-ea"/>
                <a:sym typeface="+mn-lt"/>
              </a:rPr>
              <a:t>Tượng </a:t>
            </a:r>
            <a:r>
              <a:rPr lang="en-US" altLang="zh-CN" sz="7200" b="1" dirty="0">
                <a:solidFill>
                  <a:srgbClr val="AF2B5A"/>
                </a:solidFill>
                <a:cs typeface="+mn-ea"/>
                <a:sym typeface="+mn-lt"/>
              </a:rPr>
              <a:t>Thanh</a:t>
            </a:r>
            <a:endParaRPr lang="zh-CN" altLang="en-US" sz="7200" b="1" dirty="0">
              <a:solidFill>
                <a:srgbClr val="AF2B5A"/>
              </a:solidFill>
              <a:cs typeface="+mn-ea"/>
              <a:sym typeface="+mn-lt"/>
            </a:endParaRPr>
          </a:p>
        </p:txBody>
      </p:sp>
      <p:sp>
        <p:nvSpPr>
          <p:cNvPr id="11" name="文本框 10"/>
          <p:cNvSpPr txBox="1"/>
          <p:nvPr/>
        </p:nvSpPr>
        <p:spPr>
          <a:xfrm>
            <a:off x="3199662" y="5185850"/>
            <a:ext cx="5441647" cy="523220"/>
          </a:xfrm>
          <a:prstGeom prst="rect">
            <a:avLst/>
          </a:prstGeom>
          <a:noFill/>
        </p:spPr>
        <p:txBody>
          <a:bodyPr wrap="square" rtlCol="0">
            <a:spAutoFit/>
          </a:bodyPr>
          <a:lstStyle/>
          <a:p>
            <a:pPr algn="ctr"/>
            <a:r>
              <a:rPr lang="en-US" altLang="zh-CN" sz="2800" b="1" dirty="0">
                <a:solidFill>
                  <a:srgbClr val="663300"/>
                </a:solidFill>
                <a:cs typeface="+mn-ea"/>
                <a:sym typeface="+mn-lt"/>
              </a:rPr>
              <a:t>THỰC HÀNH TIẾNG VIỆT</a:t>
            </a:r>
            <a:endParaRPr lang="zh-CN" altLang="en-US" sz="2800" b="1" dirty="0">
              <a:solidFill>
                <a:srgbClr val="663300"/>
              </a:solidFill>
              <a:cs typeface="+mn-ea"/>
              <a:sym typeface="+mn-lt"/>
            </a:endParaRPr>
          </a:p>
        </p:txBody>
      </p:sp>
    </p:spTree>
    <p:extLst>
      <p:ext uri="{BB962C8B-B14F-4D97-AF65-F5344CB8AC3E}">
        <p14:creationId xmlns:p14="http://schemas.microsoft.com/office/powerpoint/2010/main" val="3791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par>
                          <p:cTn id="39" fill="hold">
                            <p:stCondLst>
                              <p:cond delay="3800"/>
                            </p:stCondLst>
                            <p:childTnLst>
                              <p:par>
                                <p:cTn id="40" presetID="38" presetClass="entr" presetSubtype="0" accel="50000" fill="hold" grpId="0" nodeType="after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set>
                                      <p:cBhvr>
                                        <p:cTn id="42" dur="455" fill="hold">
                                          <p:stCondLst>
                                            <p:cond delay="0"/>
                                          </p:stCondLst>
                                        </p:cTn>
                                        <p:tgtEl>
                                          <p:spTgt spid="10"/>
                                        </p:tgtEl>
                                        <p:attrNameLst>
                                          <p:attrName>style.rotation</p:attrName>
                                        </p:attrNameLst>
                                      </p:cBhvr>
                                      <p:to>
                                        <p:strVal val="-45.0"/>
                                      </p:to>
                                    </p:set>
                                    <p:anim calcmode="lin" valueType="num">
                                      <p:cBhvr>
                                        <p:cTn id="4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47" fill="hold">
                            <p:stCondLst>
                              <p:cond delay="193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19800"/>
                            </p:stCondLst>
                            <p:childTnLst>
                              <p:par>
                                <p:cTn id="54" presetID="32" presetClass="emph" presetSubtype="0" fill="hold" grpId="1" nodeType="afterEffect">
                                  <p:stCondLst>
                                    <p:cond delay="0"/>
                                  </p:stCondLst>
                                  <p:iterate type="lt">
                                    <p:tmPct val="0"/>
                                  </p:iterate>
                                  <p:childTnLst>
                                    <p:animRot by="120000">
                                      <p:cBhvr>
                                        <p:cTn id="55" dur="100" fill="hold">
                                          <p:stCondLst>
                                            <p:cond delay="0"/>
                                          </p:stCondLst>
                                        </p:cTn>
                                        <p:tgtEl>
                                          <p:spTgt spid="10"/>
                                        </p:tgtEl>
                                        <p:attrNameLst>
                                          <p:attrName>r</p:attrName>
                                        </p:attrNameLst>
                                      </p:cBhvr>
                                    </p:animRot>
                                    <p:animRot by="-240000">
                                      <p:cBhvr>
                                        <p:cTn id="56" dur="200" fill="hold">
                                          <p:stCondLst>
                                            <p:cond delay="200"/>
                                          </p:stCondLst>
                                        </p:cTn>
                                        <p:tgtEl>
                                          <p:spTgt spid="10"/>
                                        </p:tgtEl>
                                        <p:attrNameLst>
                                          <p:attrName>r</p:attrName>
                                        </p:attrNameLst>
                                      </p:cBhvr>
                                    </p:animRot>
                                    <p:animRot by="240000">
                                      <p:cBhvr>
                                        <p:cTn id="57" dur="200" fill="hold">
                                          <p:stCondLst>
                                            <p:cond delay="400"/>
                                          </p:stCondLst>
                                        </p:cTn>
                                        <p:tgtEl>
                                          <p:spTgt spid="10"/>
                                        </p:tgtEl>
                                        <p:attrNameLst>
                                          <p:attrName>r</p:attrName>
                                        </p:attrNameLst>
                                      </p:cBhvr>
                                    </p:animRot>
                                    <p:animRot by="-240000">
                                      <p:cBhvr>
                                        <p:cTn id="58" dur="200" fill="hold">
                                          <p:stCondLst>
                                            <p:cond delay="600"/>
                                          </p:stCondLst>
                                        </p:cTn>
                                        <p:tgtEl>
                                          <p:spTgt spid="10"/>
                                        </p:tgtEl>
                                        <p:attrNameLst>
                                          <p:attrName>r</p:attrName>
                                        </p:attrNameLst>
                                      </p:cBhvr>
                                    </p:animRot>
                                    <p:animRot by="120000">
                                      <p:cBhvr>
                                        <p:cTn id="59"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Lst>
  </p:timing>
  <p:extLst>
    <p:ext uri="{E180D4A7-C9FB-4DFB-919C-405C955672EB}">
      <p14:showEvtLst xmlns:p14="http://schemas.microsoft.com/office/powerpoint/2010/main">
        <p14:playEvt time="0" objId="1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8894" y="2437652"/>
            <a:ext cx="9199379" cy="3493154"/>
          </a:xfrm>
          <a:prstGeom prst="rect">
            <a:avLst/>
          </a:prstGeom>
        </p:spPr>
      </p:pic>
      <p:sp>
        <p:nvSpPr>
          <p:cNvPr id="26" name="文本框 25"/>
          <p:cNvSpPr txBox="1"/>
          <p:nvPr/>
        </p:nvSpPr>
        <p:spPr>
          <a:xfrm>
            <a:off x="3122250" y="2781389"/>
            <a:ext cx="6267766" cy="1938992"/>
          </a:xfrm>
          <a:prstGeom prst="rect">
            <a:avLst/>
          </a:prstGeom>
          <a:noFill/>
        </p:spPr>
        <p:txBody>
          <a:bodyPr vert="horz" wrap="square" rtlCol="0">
            <a:spAutoFit/>
          </a:bodyPr>
          <a:lstStyle/>
          <a:p>
            <a:pPr algn="ctr"/>
            <a:r>
              <a:rPr lang="en-US" altLang="zh-CN" sz="6000" b="1" spc="300" dirty="0">
                <a:solidFill>
                  <a:srgbClr val="6F3A7D"/>
                </a:solidFill>
                <a:latin typeface="Times New Roman" panose="02020603050405020304" pitchFamily="18" charset="0"/>
                <a:cs typeface="Times New Roman" panose="02020603050405020304" pitchFamily="18" charset="0"/>
                <a:sym typeface="+mn-lt"/>
              </a:rPr>
              <a:t>HÌNH THÀNH KIẾN THỨC</a:t>
            </a:r>
            <a:endParaRPr lang="zh-CN" altLang="en-US" sz="6000" b="1" spc="300" dirty="0">
              <a:solidFill>
                <a:srgbClr val="6F3A7D"/>
              </a:solidFill>
              <a:latin typeface="Times New Roman" panose="02020603050405020304" pitchFamily="18" charset="0"/>
              <a:cs typeface="Times New Roman" panose="02020603050405020304" pitchFamily="18" charset="0"/>
              <a:sym typeface="+mn-lt"/>
            </a:endParaRPr>
          </a:p>
        </p:txBody>
      </p:sp>
      <p:pic>
        <p:nvPicPr>
          <p:cNvPr id="5" name="图片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6064" y="1005016"/>
            <a:ext cx="1419872" cy="1740853"/>
          </a:xfrm>
          <a:prstGeom prst="rect">
            <a:avLst/>
          </a:prstGeom>
        </p:spPr>
      </p:pic>
    </p:spTree>
    <p:extLst>
      <p:ext uri="{BB962C8B-B14F-4D97-AF65-F5344CB8AC3E}">
        <p14:creationId xmlns:p14="http://schemas.microsoft.com/office/powerpoint/2010/main" val="539336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7" presetClass="entr" presetSubtype="1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duofd5w">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1954</Words>
  <Application>Microsoft Office PowerPoint</Application>
  <PresentationFormat>Widescreen</PresentationFormat>
  <Paragraphs>218</Paragraphs>
  <Slides>30</Slides>
  <Notes>26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微软雅黑</vt:lpstr>
      <vt:lpstr>#9Slide05 Brannboll Ny</vt:lpstr>
      <vt:lpstr>.VnArial</vt:lpstr>
      <vt:lpstr>.VnTime</vt:lpstr>
      <vt:lpstr>Arial</vt:lpstr>
      <vt:lpstr>Calibri</vt:lpstr>
      <vt:lpstr>Calibri Light</vt:lpstr>
      <vt:lpstr>Elephant</vt:lpstr>
      <vt:lpstr>Times New Roman</vt:lpstr>
      <vt:lpstr>Wingdings</vt:lpstr>
      <vt:lpstr>第一PPT，www.1ppt.com</vt:lpstr>
      <vt:lpstr>自定义设计方案</vt:lpstr>
      <vt:lpstr>Office Theme</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食品安全</dc:title>
  <dc:creator/>
  <cp:keywords>www.1ppt.com</cp:keywords>
  <dc:description>www.1ppt.com</dc:description>
  <cp:lastModifiedBy/>
  <cp:revision>1</cp:revision>
  <dcterms:created xsi:type="dcterms:W3CDTF">2017-04-12T11:07:27Z</dcterms:created>
  <dcterms:modified xsi:type="dcterms:W3CDTF">2025-10-03T01:13:53Z</dcterms:modified>
</cp:coreProperties>
</file>