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05" r:id="rId5"/>
    <p:sldMasterId id="2147488617" r:id="rId6"/>
  </p:sldMasterIdLst>
  <p:notesMasterIdLst>
    <p:notesMasterId r:id="rId34"/>
  </p:notesMasterIdLst>
  <p:sldIdLst>
    <p:sldId id="318" r:id="rId7"/>
    <p:sldId id="333" r:id="rId8"/>
    <p:sldId id="356" r:id="rId9"/>
    <p:sldId id="317" r:id="rId10"/>
    <p:sldId id="322" r:id="rId11"/>
    <p:sldId id="355" r:id="rId12"/>
    <p:sldId id="321" r:id="rId13"/>
    <p:sldId id="331" r:id="rId14"/>
    <p:sldId id="328" r:id="rId15"/>
    <p:sldId id="336" r:id="rId16"/>
    <p:sldId id="343" r:id="rId17"/>
    <p:sldId id="344" r:id="rId18"/>
    <p:sldId id="341" r:id="rId19"/>
    <p:sldId id="337" r:id="rId20"/>
    <p:sldId id="348" r:id="rId21"/>
    <p:sldId id="346" r:id="rId22"/>
    <p:sldId id="345" r:id="rId23"/>
    <p:sldId id="365" r:id="rId24"/>
    <p:sldId id="363" r:id="rId25"/>
    <p:sldId id="354" r:id="rId26"/>
    <p:sldId id="326" r:id="rId27"/>
    <p:sldId id="340" r:id="rId28"/>
    <p:sldId id="351" r:id="rId29"/>
    <p:sldId id="361" r:id="rId30"/>
    <p:sldId id="360" r:id="rId31"/>
    <p:sldId id="359" r:id="rId32"/>
    <p:sldId id="35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62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12-09-2024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12-09-2024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12-09-2024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12-09-2024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12-09-2024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12-09-2024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9/12/2024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9/12/2024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9/12/2024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9/12/2024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9/12/2024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9/12/2024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A775A8-BCCA-41BF-8F99-99945EC72AD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897642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77F37D-DD9D-426C-A5F5-63FFEECC6B2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544143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8F027E-D40E-4723-B173-F393C4185960}"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044616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6FC6BC-DE46-4985-948E-02B623D19C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7676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273D9B-7BA8-40DE-B1FE-4FF661A0E57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75734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16DBDD-CA3D-4802-8F84-5376940364E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841061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71B99F-0F13-4E6E-BA7D-5097A59E2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65550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D7B92-2A2C-4215-A408-D8DF7F9D3DA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110661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F39A8C-E52B-4EE4-9376-D98749D76BD2}"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48192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D6070F-FEE0-425A-A443-894844CBFEEA}"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17161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5F490-8224-4FB6-8216-22B3264291A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586005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9/12/2024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12-09-2024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8425682C-3C9E-46CD-813D-6A4BD1F069BD}" type="slidenum">
              <a:rPr lang="en-US" altLang="en-US" smtClean="0">
                <a:solidFill>
                  <a:prstClr val="black">
                    <a:tint val="75000"/>
                  </a:prstClr>
                </a:solidFill>
                <a:latin typeface="Arial" panose="020B0604020202020204" pitchFamily="34" charset="0"/>
              </a:rPr>
              <a:pPr eaLnBrk="0" fontAlgn="base" hangingPunct="0">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098908014"/>
      </p:ext>
    </p:extLst>
  </p:cSld>
  <p:clrMap bg1="lt1" tx1="dk1" bg2="lt2" tx2="dk2" accent1="accent1" accent2="accent2" accent3="accent3" accent4="accent4" accent5="accent5" accent6="accent6" hlink="hlink" folHlink="folHlink"/>
  <p:sldLayoutIdLst>
    <p:sldLayoutId id="2147488606" r:id="rId1"/>
    <p:sldLayoutId id="2147488607" r:id="rId2"/>
    <p:sldLayoutId id="2147488608" r:id="rId3"/>
    <p:sldLayoutId id="2147488609" r:id="rId4"/>
    <p:sldLayoutId id="2147488610" r:id="rId5"/>
    <p:sldLayoutId id="2147488611" r:id="rId6"/>
    <p:sldLayoutId id="2147488612" r:id="rId7"/>
    <p:sldLayoutId id="2147488613" r:id="rId8"/>
    <p:sldLayoutId id="2147488614" r:id="rId9"/>
    <p:sldLayoutId id="2147488615" r:id="rId10"/>
    <p:sldLayoutId id="21474886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2.jpe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g"/><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image" Target="../media/image4.jpg"/><Relationship Id="rId1" Type="http://schemas.openxmlformats.org/officeDocument/2006/relationships/slideLayout" Target="../slideLayouts/slideLayout3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47.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17.png"/><Relationship Id="rId3" Type="http://schemas.openxmlformats.org/officeDocument/2006/relationships/image" Target="../media/image13.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2" Type="http://schemas.openxmlformats.org/officeDocument/2006/relationships/image" Target="../media/image4.jpg"/><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63.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54.jpeg"/><Relationship Id="rId5" Type="http://schemas.openxmlformats.org/officeDocument/2006/relationships/image" Target="../media/image9.jpeg"/><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26.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8.jpe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47.xml"/><Relationship Id="rId5" Type="http://schemas.openxmlformats.org/officeDocument/2006/relationships/image" Target="../media/image13.pn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3.png"/><Relationship Id="rId1" Type="http://schemas.openxmlformats.org/officeDocument/2006/relationships/slideLayout" Target="../slideLayouts/slideLayout47.xml"/><Relationship Id="rId6" Type="http://schemas.openxmlformats.org/officeDocument/2006/relationships/image" Target="../media/image60.png"/><Relationship Id="rId5" Type="http://schemas.openxmlformats.org/officeDocument/2006/relationships/image" Target="../media/image26.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34" y="0"/>
            <a:ext cx="12399034" cy="6858000"/>
          </a:xfrm>
          <a:prstGeom prst="rect">
            <a:avLst/>
          </a:prstGeom>
        </p:spPr>
      </p:pic>
      <p:sp>
        <p:nvSpPr>
          <p:cNvPr id="5" name="TextBox 4"/>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NHÓM GDCD 6</a:t>
            </a:r>
          </a:p>
        </p:txBody>
      </p:sp>
      <p:grpSp>
        <p:nvGrpSpPr>
          <p:cNvPr id="7" name="Group 2"/>
          <p:cNvGrpSpPr>
            <a:grpSpLocks noChangeAspect="1"/>
          </p:cNvGrpSpPr>
          <p:nvPr/>
        </p:nvGrpSpPr>
        <p:grpSpPr bwMode="auto">
          <a:xfrm>
            <a:off x="3226279" y="1904220"/>
            <a:ext cx="8689484" cy="5192848"/>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6027176" y="4146569"/>
            <a:ext cx="2641130" cy="893595"/>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278677" y="1590396"/>
            <a:ext cx="59574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4000" b="1" dirty="0">
                <a:solidFill>
                  <a:srgbClr val="0000FF"/>
                </a:solidFill>
                <a:latin typeface="#9Slide05 Kathya" panose="02000000000000000000" pitchFamily="2" charset="0"/>
              </a:rPr>
              <a:t>Yêu thương con người là quan tâm, giúp đỡ và làm những điều tốt đẹp cho người khác, nhất là những lúc gặp khó khăn, hoạn nạn.</a:t>
            </a:r>
            <a:endParaRPr lang="en-US" sz="4000" b="1" dirty="0">
              <a:solidFill>
                <a:srgbClr val="0000FF"/>
              </a:solidFill>
              <a:latin typeface="#9Slide05 SVNTradeMark" panose="02000000000000000000" pitchFamily="2" charset="0"/>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3" y="20320"/>
            <a:ext cx="12308839" cy="6858000"/>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06" y="2032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61"/>
          <p:cNvPicPr/>
          <p:nvPr/>
        </p:nvPicPr>
        <p:blipFill>
          <a:blip r:embed="rId4"/>
          <a:stretch/>
        </p:blipFill>
        <p:spPr>
          <a:xfrm>
            <a:off x="867900" y="993775"/>
            <a:ext cx="4101263" cy="2544359"/>
          </a:xfrm>
          <a:prstGeom prst="rect">
            <a:avLst/>
          </a:prstGeom>
        </p:spPr>
      </p:pic>
      <p:pic>
        <p:nvPicPr>
          <p:cNvPr id="6" name="Shape 63"/>
          <p:cNvPicPr/>
          <p:nvPr/>
        </p:nvPicPr>
        <p:blipFill>
          <a:blip r:embed="rId5"/>
          <a:stretch/>
        </p:blipFill>
        <p:spPr>
          <a:xfrm>
            <a:off x="5395970" y="993775"/>
            <a:ext cx="3951230" cy="2686830"/>
          </a:xfrm>
          <a:prstGeom prst="rect">
            <a:avLst/>
          </a:prstGeom>
        </p:spPr>
      </p:pic>
      <p:pic>
        <p:nvPicPr>
          <p:cNvPr id="7" name="Shape 65"/>
          <p:cNvPicPr/>
          <p:nvPr/>
        </p:nvPicPr>
        <p:blipFill>
          <a:blip r:embed="rId6"/>
          <a:stretch/>
        </p:blipFill>
        <p:spPr>
          <a:xfrm>
            <a:off x="769217" y="3705990"/>
            <a:ext cx="4467600" cy="3004473"/>
          </a:xfrm>
          <a:prstGeom prst="rect">
            <a:avLst/>
          </a:prstGeom>
        </p:spPr>
      </p:pic>
      <p:pic>
        <p:nvPicPr>
          <p:cNvPr id="8" name="Shape 67"/>
          <p:cNvPicPr/>
          <p:nvPr/>
        </p:nvPicPr>
        <p:blipFill>
          <a:blip r:embed="rId7"/>
          <a:stretch/>
        </p:blipFill>
        <p:spPr>
          <a:xfrm>
            <a:off x="5395970" y="3657744"/>
            <a:ext cx="3909955" cy="3100964"/>
          </a:xfrm>
          <a:prstGeom prst="rect">
            <a:avLst/>
          </a:prstGeom>
        </p:spPr>
      </p:pic>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10" name="Cloud Callout 9"/>
          <p:cNvSpPr/>
          <p:nvPr/>
        </p:nvSpPr>
        <p:spPr>
          <a:xfrm rot="21416254">
            <a:off x="9336975" y="1089844"/>
            <a:ext cx="3019823" cy="2008159"/>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1" name="Rectangle 10"/>
          <p:cNvSpPr/>
          <p:nvPr/>
        </p:nvSpPr>
        <p:spPr>
          <a:xfrm>
            <a:off x="9547802" y="1317460"/>
            <a:ext cx="2838449" cy="1552926"/>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hoàn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thành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phiếu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bài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tập</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p>
        </p:txBody>
      </p:sp>
      <p:sp>
        <p:nvSpPr>
          <p:cNvPr id="14" name="Rectangle 6"/>
          <p:cNvSpPr>
            <a:spLocks noChangeArrowheads="1"/>
          </p:cNvSpPr>
          <p:nvPr/>
        </p:nvSpPr>
        <p:spPr bwMode="auto">
          <a:xfrm>
            <a:off x="9453418" y="2887834"/>
            <a:ext cx="27432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700" algn="l" defTabSz="914400" rtl="0" eaLnBrk="0" fontAlgn="base" latinLnBrk="0" hangingPunct="0">
              <a:lnSpc>
                <a:spcPct val="100000"/>
              </a:lnSpc>
              <a:spcBef>
                <a:spcPct val="0"/>
              </a:spcBef>
              <a:spcAft>
                <a:spcPct val="0"/>
              </a:spcAft>
              <a:buClrTx/>
              <a:buSzTx/>
              <a:buFontTx/>
              <a:buNone/>
              <a:tabLst/>
            </a:pPr>
            <a:br>
              <a:rPr kumimoji="0" lang="vi-VN" altLang="en-US" sz="1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r>
              <a:rPr kumimoji="0" lang="vi-VN" altLang="en-US" sz="2800" b="1" i="0" u="none" strike="noStrike" cap="none" normalizeH="0" baseline="0" dirty="0">
                <a:ln>
                  <a:noFill/>
                </a:ln>
                <a:solidFill>
                  <a:srgbClr val="FF0000"/>
                </a:solidFill>
                <a:effectLst/>
                <a:latin typeface="#9Slide05 Kathya" panose="02000000000000000000" pitchFamily="2" charset="0"/>
                <a:ea typeface="Cambria" panose="02040503050406030204" pitchFamily="18" charset="0"/>
                <a:cs typeface="Cambria" panose="02040503050406030204" pitchFamily="18" charset="0"/>
              </a:rPr>
              <a:t>1. Hình ảnh nào thể hiện tình yêu thương con người và trái với tình yêu thương con người?</a:t>
            </a:r>
            <a:endParaRPr kumimoji="0" lang="en-US" altLang="en-US" sz="2800" b="0" i="0" u="none" strike="noStrike" cap="none" normalizeH="0" baseline="0" dirty="0">
              <a:ln>
                <a:noFill/>
              </a:ln>
              <a:solidFill>
                <a:srgbClr val="FF0000"/>
              </a:solidFill>
              <a:effectLst/>
              <a:latin typeface="#9Slide05 Kathya" panose="02000000000000000000" pitchFamily="2" charset="0"/>
            </a:endParaRPr>
          </a:p>
          <a:p>
            <a:pPr marL="0" marR="0" lvl="0" indent="292100" algn="l" defTabSz="914400" rtl="0" eaLnBrk="0" fontAlgn="base" latinLnBrk="0" hangingPunct="0">
              <a:lnSpc>
                <a:spcPct val="100000"/>
              </a:lnSpc>
              <a:spcBef>
                <a:spcPct val="0"/>
              </a:spcBef>
              <a:spcAft>
                <a:spcPct val="0"/>
              </a:spcAft>
              <a:buClrTx/>
              <a:buSzTx/>
              <a:buFontTx/>
              <a:buNone/>
              <a:tabLst/>
            </a:pPr>
            <a:r>
              <a:rPr kumimoji="0" lang="vi-VN" altLang="en-US" sz="2800" b="1" i="0" u="none" strike="noStrike" cap="none" normalizeH="0" baseline="0" dirty="0">
                <a:ln>
                  <a:noFill/>
                </a:ln>
                <a:solidFill>
                  <a:srgbClr val="FF0000"/>
                </a:solidFill>
                <a:effectLst/>
                <a:latin typeface="#9Slide05 Kathya" panose="02000000000000000000" pitchFamily="2" charset="0"/>
                <a:ea typeface="Cambria" panose="02040503050406030204" pitchFamily="18" charset="0"/>
                <a:cs typeface="Cambria" panose="02040503050406030204" pitchFamily="18" charset="0"/>
              </a:rPr>
              <a:t>2. Em có suy nghĩ gì về những việc làm được đề cập trong các hình ảnh trên?</a:t>
            </a:r>
            <a:endParaRPr kumimoji="0" lang="vi-VN" altLang="en-US" sz="2800" b="0" i="0" u="none" strike="noStrike" cap="none" normalizeH="0" baseline="0" dirty="0">
              <a:ln>
                <a:noFill/>
              </a:ln>
              <a:solidFill>
                <a:srgbClr val="FF0000"/>
              </a:solidFill>
              <a:effectLst/>
              <a:latin typeface="#9Slide05 Kathya" panose="02000000000000000000" pitchFamily="2"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42678122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3677789405"/>
              </p:ext>
            </p:extLst>
          </p:nvPr>
        </p:nvGraphicFramePr>
        <p:xfrm>
          <a:off x="498765" y="637310"/>
          <a:ext cx="10584870" cy="6168966"/>
        </p:xfrm>
        <a:graphic>
          <a:graphicData uri="http://schemas.openxmlformats.org/drawingml/2006/table">
            <a:tbl>
              <a:tblPr firstRow="1" bandRow="1">
                <a:tableStyleId>{5C22544A-7EE6-4342-B048-85BDC9FD1C3A}</a:tableStyleId>
              </a:tblPr>
              <a:tblGrid>
                <a:gridCol w="3528290">
                  <a:extLst>
                    <a:ext uri="{9D8B030D-6E8A-4147-A177-3AD203B41FA5}">
                      <a16:colId xmlns:a16="http://schemas.microsoft.com/office/drawing/2014/main" val="20000"/>
                    </a:ext>
                  </a:extLst>
                </a:gridCol>
                <a:gridCol w="3528290">
                  <a:extLst>
                    <a:ext uri="{9D8B030D-6E8A-4147-A177-3AD203B41FA5}">
                      <a16:colId xmlns:a16="http://schemas.microsoft.com/office/drawing/2014/main" val="20001"/>
                    </a:ext>
                  </a:extLst>
                </a:gridCol>
                <a:gridCol w="3528290">
                  <a:extLst>
                    <a:ext uri="{9D8B030D-6E8A-4147-A177-3AD203B41FA5}">
                      <a16:colId xmlns:a16="http://schemas.microsoft.com/office/drawing/2014/main" val="20002"/>
                    </a:ext>
                  </a:extLst>
                </a:gridCol>
              </a:tblGrid>
              <a:tr h="591126">
                <a:tc>
                  <a:txBody>
                    <a:bodyPr/>
                    <a:lstStyle/>
                    <a:p>
                      <a:r>
                        <a:rPr lang="en-US" dirty="0"/>
                        <a:t>                      </a:t>
                      </a:r>
                      <a:r>
                        <a:rPr lang="en-US" dirty="0" err="1"/>
                        <a:t>Hình</a:t>
                      </a:r>
                      <a:r>
                        <a:rPr lang="en-US" baseline="0" dirty="0"/>
                        <a:t> </a:t>
                      </a:r>
                      <a:r>
                        <a:rPr lang="en-US" baseline="0" dirty="0" err="1"/>
                        <a:t>ảnh</a:t>
                      </a:r>
                      <a:endParaRPr lang="en-US" dirty="0"/>
                    </a:p>
                  </a:txBody>
                  <a:tcPr/>
                </a:tc>
                <a:tc>
                  <a:txBody>
                    <a:bodyPr/>
                    <a:lstStyle/>
                    <a:p>
                      <a:r>
                        <a:rPr lang="en-US" dirty="0"/>
                        <a:t>                    </a:t>
                      </a:r>
                      <a:r>
                        <a:rPr lang="en-US" dirty="0" err="1"/>
                        <a:t>Nội</a:t>
                      </a:r>
                      <a:r>
                        <a:rPr lang="en-US" baseline="0" dirty="0"/>
                        <a:t> dung</a:t>
                      </a:r>
                      <a:endParaRPr lang="en-US" dirty="0"/>
                    </a:p>
                  </a:txBody>
                  <a:tcPr/>
                </a:tc>
                <a:tc>
                  <a:txBody>
                    <a:bodyPr/>
                    <a:lstStyle/>
                    <a:p>
                      <a:r>
                        <a:rPr lang="en-US" dirty="0"/>
                        <a:t>                     </a:t>
                      </a:r>
                      <a:r>
                        <a:rPr lang="en-US" dirty="0" err="1"/>
                        <a:t>Nhận</a:t>
                      </a:r>
                      <a:r>
                        <a:rPr lang="en-US" baseline="0" dirty="0"/>
                        <a:t> </a:t>
                      </a:r>
                      <a:r>
                        <a:rPr lang="en-US" baseline="0" dirty="0" err="1"/>
                        <a:t>xét</a:t>
                      </a:r>
                      <a:endParaRPr lang="en-US" dirty="0"/>
                    </a:p>
                  </a:txBody>
                  <a:tcPr/>
                </a:tc>
                <a:extLst>
                  <a:ext uri="{0D108BD9-81ED-4DB2-BD59-A6C34878D82A}">
                    <a16:rowId xmlns:a16="http://schemas.microsoft.com/office/drawing/2014/main" val="10000"/>
                  </a:ext>
                </a:extLst>
              </a:tr>
              <a:tr h="1424246">
                <a:tc>
                  <a:txBody>
                    <a:bodyPr/>
                    <a:lstStyle/>
                    <a:p>
                      <a:endParaRPr lang="en-US" dirty="0"/>
                    </a:p>
                    <a:p>
                      <a:endParaRPr lang="en-US" dirty="0"/>
                    </a:p>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792480">
                <a:tc>
                  <a:txBody>
                    <a:bodyPr/>
                    <a:lstStyle/>
                    <a:p>
                      <a:endParaRPr lang="en-US" dirty="0"/>
                    </a:p>
                    <a:p>
                      <a:endParaRPr lang="en-US" dirty="0"/>
                    </a:p>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792480">
                <a:tc>
                  <a:txBody>
                    <a:bodyPr/>
                    <a:lstStyle/>
                    <a:p>
                      <a:endParaRPr lang="en-US" dirty="0"/>
                    </a:p>
                    <a:p>
                      <a:endParaRPr lang="en-US" dirty="0"/>
                    </a:p>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792480">
                <a:tc>
                  <a:txBody>
                    <a:bodyPr/>
                    <a:lstStyle/>
                    <a:p>
                      <a:endParaRPr lang="en-US" dirty="0"/>
                    </a:p>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pic>
        <p:nvPicPr>
          <p:cNvPr id="6" name="Shape 61"/>
          <p:cNvPicPr/>
          <p:nvPr/>
        </p:nvPicPr>
        <p:blipFill>
          <a:blip r:embed="rId3"/>
          <a:stretch/>
        </p:blipFill>
        <p:spPr>
          <a:xfrm>
            <a:off x="509141" y="1246909"/>
            <a:ext cx="3390062" cy="1394691"/>
          </a:xfrm>
          <a:prstGeom prst="rect">
            <a:avLst/>
          </a:prstGeom>
        </p:spPr>
      </p:pic>
      <p:pic>
        <p:nvPicPr>
          <p:cNvPr id="7" name="Shape 63"/>
          <p:cNvPicPr/>
          <p:nvPr/>
        </p:nvPicPr>
        <p:blipFill>
          <a:blip r:embed="rId4"/>
          <a:stretch/>
        </p:blipFill>
        <p:spPr>
          <a:xfrm>
            <a:off x="509141" y="2641600"/>
            <a:ext cx="3390062" cy="1602423"/>
          </a:xfrm>
          <a:prstGeom prst="rect">
            <a:avLst/>
          </a:prstGeom>
        </p:spPr>
      </p:pic>
      <p:pic>
        <p:nvPicPr>
          <p:cNvPr id="8" name="Shape 65"/>
          <p:cNvPicPr/>
          <p:nvPr/>
        </p:nvPicPr>
        <p:blipFill>
          <a:blip r:embed="rId5"/>
          <a:stretch/>
        </p:blipFill>
        <p:spPr>
          <a:xfrm>
            <a:off x="509141" y="4244023"/>
            <a:ext cx="3390062" cy="1343370"/>
          </a:xfrm>
          <a:prstGeom prst="rect">
            <a:avLst/>
          </a:prstGeom>
        </p:spPr>
      </p:pic>
      <p:pic>
        <p:nvPicPr>
          <p:cNvPr id="9" name="Picture 8"/>
          <p:cNvPicPr>
            <a:picLocks noChangeAspect="1"/>
          </p:cNvPicPr>
          <p:nvPr/>
        </p:nvPicPr>
        <p:blipFill>
          <a:blip r:embed="rId6"/>
          <a:stretch>
            <a:fillRect/>
          </a:stretch>
        </p:blipFill>
        <p:spPr>
          <a:xfrm>
            <a:off x="509141" y="5530502"/>
            <a:ext cx="3379386" cy="1327498"/>
          </a:xfrm>
          <a:prstGeom prst="rect">
            <a:avLst/>
          </a:prstGeom>
        </p:spPr>
      </p:pic>
      <p:sp>
        <p:nvSpPr>
          <p:cNvPr id="10" name="AutoShape 3"/>
          <p:cNvSpPr>
            <a:spLocks noChangeArrowheads="1"/>
          </p:cNvSpPr>
          <p:nvPr/>
        </p:nvSpPr>
        <p:spPr bwMode="gray">
          <a:xfrm>
            <a:off x="1533236" y="28994"/>
            <a:ext cx="4381570"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pic>
        <p:nvPicPr>
          <p:cNvPr id="12"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5698" y="-1"/>
            <a:ext cx="1085516" cy="95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38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7" y="52117"/>
            <a:ext cx="12308839" cy="6858000"/>
          </a:xfrm>
          <a:prstGeom prst="rect">
            <a:avLst/>
          </a:prstGeom>
        </p:spPr>
      </p:pic>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932113" y="408622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662434" y="926964"/>
            <a:ext cx="3984622"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err="1">
                <a:solidFill>
                  <a:srgbClr val="FF0000"/>
                </a:solidFill>
                <a:latin typeface="#9Slide05 SVNTradeMark" panose="02000000000000000000" pitchFamily="2" charset="0"/>
                <a:ea typeface="Arial Unicode MS"/>
              </a:rPr>
              <a:t>Mỗi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cử</a:t>
            </a:r>
            <a:r>
              <a:rPr lang="en-US" sz="2800" b="1" dirty="0">
                <a:solidFill>
                  <a:srgbClr val="FF0000"/>
                </a:solidFill>
                <a:latin typeface="#9Slide05 SVNTradeMark" panose="02000000000000000000" pitchFamily="2" charset="0"/>
                <a:ea typeface="Arial Unicode MS"/>
              </a:rPr>
              <a:t> 5 </a:t>
            </a:r>
            <a:r>
              <a:rPr lang="en-US" sz="2800" b="1" dirty="0" err="1">
                <a:solidFill>
                  <a:srgbClr val="FF0000"/>
                </a:solidFill>
                <a:latin typeface="#9Slide05 SVNTradeMark" panose="02000000000000000000" pitchFamily="2" charset="0"/>
                <a:ea typeface="Arial Unicode MS"/>
              </a:rPr>
              <a:t>bạn</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xuất</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sắc</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nhất</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rgbClr val="FF0000"/>
                </a:solidFill>
                <a:latin typeface="#9Slide05 SVNTradeMark" panose="02000000000000000000" pitchFamily="2" charset="0"/>
                <a:ea typeface="Arial Unicode MS"/>
              </a:rPr>
              <a:t>Chia </a:t>
            </a:r>
            <a:r>
              <a:rPr lang="en-US" sz="2800" b="1" dirty="0" err="1">
                <a:solidFill>
                  <a:srgbClr val="FF0000"/>
                </a:solidFill>
                <a:latin typeface="#9Slide05 SVNTradeMark" panose="02000000000000000000" pitchFamily="2" charset="0"/>
                <a:ea typeface="Arial Unicode MS"/>
              </a:rPr>
              <a:t>lớp</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ra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thành</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ba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039789"/>
          </a:xfrm>
          <a:prstGeom prst="rect">
            <a:avLst/>
          </a:prstGeom>
        </p:spPr>
        <p:txBody>
          <a:bodyPr wrap="square">
            <a:spAutoFit/>
          </a:bodyPr>
          <a:lstStyle/>
          <a:p>
            <a:pPr lvl="0" eaLnBrk="0" fontAlgn="base" hangingPunct="0">
              <a:lnSpc>
                <a:spcPct val="125000"/>
              </a:lnSpc>
              <a:spcBef>
                <a:spcPct val="0"/>
              </a:spcBef>
              <a:spcAft>
                <a:spcPct val="0"/>
              </a:spcAft>
              <a:defRPr/>
            </a:pPr>
            <a:r>
              <a:rPr lang="en-US" sz="2531" b="1" dirty="0" err="1">
                <a:solidFill>
                  <a:srgbClr val="FF0000"/>
                </a:solidFill>
                <a:latin typeface="SVN-Vanilla Daisy Pro" panose="00000500000000000000" pitchFamily="2" charset="0"/>
                <a:ea typeface="Arial Unicode MS"/>
              </a:rPr>
              <a:t>Đạ</a:t>
            </a:r>
            <a:r>
              <a:rPr lang="it-IT" sz="2531" b="1" dirty="0">
                <a:solidFill>
                  <a:srgbClr val="FF0000"/>
                </a:solidFill>
                <a:latin typeface="SVN-Vanilla Daisy Pro" panose="00000500000000000000" pitchFamily="2" charset="0"/>
                <a:ea typeface="Arial Unicode MS"/>
              </a:rPr>
              <a:t>i di</a:t>
            </a:r>
            <a:r>
              <a:rPr lang="en-US" sz="2531" b="1" dirty="0" err="1">
                <a:solidFill>
                  <a:srgbClr val="FF0000"/>
                </a:solidFill>
                <a:latin typeface="SVN-Vanilla Daisy Pro" panose="00000500000000000000" pitchFamily="2" charset="0"/>
                <a:ea typeface="Arial Unicode MS"/>
              </a:rPr>
              <a:t>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hai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đội</a:t>
            </a:r>
            <a:r>
              <a:rPr lang="en-US" sz="2531" b="1" dirty="0">
                <a:solidFill>
                  <a:srgbClr val="FF0000"/>
                </a:solidFill>
                <a:latin typeface="SVN-Vanilla Daisy Pro" panose="00000500000000000000" pitchFamily="2" charset="0"/>
                <a:ea typeface="Arial Unicode MS"/>
              </a:rPr>
              <a:t> l</a:t>
            </a:r>
            <a:r>
              <a:rPr lang="fr-FR" sz="2531" b="1" dirty="0">
                <a:solidFill>
                  <a:srgbClr val="FF0000"/>
                </a:solidFill>
                <a:latin typeface="SVN-Vanilla Daisy Pro" panose="00000500000000000000" pitchFamily="2" charset="0"/>
                <a:ea typeface="Arial Unicode MS"/>
              </a:rPr>
              <a:t>ê</a:t>
            </a:r>
            <a:r>
              <a:rPr lang="en-US" sz="2531" b="1" dirty="0">
                <a:solidFill>
                  <a:srgbClr val="FF0000"/>
                </a:solidFill>
                <a:latin typeface="SVN-Vanilla Daisy Pro" panose="00000500000000000000" pitchFamily="2" charset="0"/>
                <a:ea typeface="Arial Unicode MS"/>
              </a:rPr>
              <a:t>n </a:t>
            </a:r>
            <a:r>
              <a:rPr lang="en-US" sz="2531" b="1" dirty="0" err="1">
                <a:solidFill>
                  <a:srgbClr val="FF0000"/>
                </a:solidFill>
                <a:latin typeface="SVN-Vanilla Daisy Pro" panose="00000500000000000000" pitchFamily="2" charset="0"/>
                <a:ea typeface="Arial Unicode MS"/>
              </a:rPr>
              <a:t>bả</a:t>
            </a:r>
            <a:r>
              <a:rPr lang="nl-NL" sz="2531" b="1" dirty="0">
                <a:solidFill>
                  <a:srgbClr val="FF0000"/>
                </a:solidFill>
                <a:latin typeface="SVN-Vanilla Daisy Pro" panose="00000500000000000000" pitchFamily="2" charset="0"/>
                <a:ea typeface="Arial Unicode MS"/>
              </a:rPr>
              <a:t>ng v</a:t>
            </a:r>
            <a:r>
              <a:rPr lang="fr-FR" sz="2531" b="1" dirty="0">
                <a:solidFill>
                  <a:srgbClr val="FF0000"/>
                </a:solidFill>
                <a:latin typeface="SVN-Vanilla Daisy Pro" panose="00000500000000000000" pitchFamily="2" charset="0"/>
                <a:ea typeface="Arial Unicode MS"/>
              </a:rPr>
              <a:t>à </a:t>
            </a:r>
            <a:r>
              <a:rPr lang="en-US" sz="2531" b="1" dirty="0" err="1">
                <a:solidFill>
                  <a:srgbClr val="FF0000"/>
                </a:solidFill>
                <a:latin typeface="SVN-Vanilla Daisy Pro" panose="00000500000000000000" pitchFamily="2" charset="0"/>
                <a:ea typeface="Arial Unicode MS"/>
              </a:rPr>
              <a:t>viết</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dán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những</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của</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yêu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thương</a:t>
            </a:r>
            <a:r>
              <a:rPr lang="en-US" sz="2531" b="1" dirty="0">
                <a:solidFill>
                  <a:srgbClr val="FF0000"/>
                </a:solidFill>
                <a:latin typeface="SVN-Vanilla Daisy Pro" panose="00000500000000000000" pitchFamily="2" charset="0"/>
                <a:ea typeface="Arial Unicode MS"/>
              </a:rPr>
              <a:t> con </a:t>
            </a:r>
            <a:r>
              <a:rPr lang="en-US" sz="2531" b="1" dirty="0" err="1">
                <a:solidFill>
                  <a:srgbClr val="FF0000"/>
                </a:solidFill>
                <a:latin typeface="SVN-Vanilla Daisy Pro" panose="00000500000000000000" pitchFamily="2" charset="0"/>
                <a:ea typeface="Arial Unicode MS"/>
              </a:rPr>
              <a:t>người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trong</a:t>
            </a:r>
            <a:r>
              <a:rPr lang="en-US" sz="2531" b="1" dirty="0">
                <a:solidFill>
                  <a:srgbClr val="FF0000"/>
                </a:solidFill>
                <a:latin typeface="SVN-Vanilla Daisy Pro" panose="00000500000000000000" pitchFamily="2" charset="0"/>
                <a:ea typeface="Arial Unicode MS"/>
              </a:rPr>
              <a:t> 5’</a:t>
            </a:r>
          </a:p>
        </p:txBody>
      </p:sp>
      <p:sp>
        <p:nvSpPr>
          <p:cNvPr id="3" name="Rectangle 2"/>
          <p:cNvSpPr/>
          <p:nvPr/>
        </p:nvSpPr>
        <p:spPr>
          <a:xfrm>
            <a:off x="9296451" y="5293963"/>
            <a:ext cx="3024784" cy="871264"/>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9Slide05 Kathya" panose="02000000000000000000" pitchFamily="2" charset="0"/>
                <a:ea typeface="Arial Unicode MS"/>
              </a:rPr>
              <a:t>Đội</a:t>
            </a:r>
            <a:r>
              <a:rPr lang="en-US" sz="2531" b="1" dirty="0">
                <a:solidFill>
                  <a:srgbClr val="FF0000"/>
                </a:solidFill>
                <a:latin typeface="#9Slide05 Kathya" panose="02000000000000000000" pitchFamily="2" charset="0"/>
                <a:ea typeface="Arial Unicode MS"/>
              </a:rPr>
              <a:t> n</a:t>
            </a:r>
            <a:r>
              <a:rPr lang="fr-FR" sz="2531" b="1" dirty="0">
                <a:solidFill>
                  <a:srgbClr val="FF0000"/>
                </a:solidFill>
                <a:latin typeface="#9Slide05 Kathya" panose="02000000000000000000" pitchFamily="2" charset="0"/>
                <a:ea typeface="Arial Unicode MS"/>
              </a:rPr>
              <a:t>à</a:t>
            </a:r>
            <a:r>
              <a:rPr lang="en-US" sz="2531" b="1" dirty="0">
                <a:solidFill>
                  <a:srgbClr val="FF0000"/>
                </a:solidFill>
                <a:latin typeface="#9Slide05 Kathya" panose="02000000000000000000" pitchFamily="2" charset="0"/>
                <a:ea typeface="Arial Unicode MS"/>
              </a:rPr>
              <a:t>o </a:t>
            </a:r>
            <a:r>
              <a:rPr lang="en-US" sz="2531" b="1" dirty="0" err="1">
                <a:solidFill>
                  <a:srgbClr val="FF0000"/>
                </a:solidFill>
                <a:latin typeface="#9Slide05 Kathya" panose="02000000000000000000" pitchFamily="2" charset="0"/>
                <a:ea typeface="Arial Unicode MS"/>
              </a:rPr>
              <a:t>viết</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a:t>
            </a:r>
            <a:r>
              <a:rPr lang="pt-PT" sz="2531" b="1" dirty="0">
                <a:solidFill>
                  <a:srgbClr val="FF0000"/>
                </a:solidFill>
                <a:latin typeface="#9Slide05 Kathya" panose="02000000000000000000" pitchFamily="2" charset="0"/>
                <a:ea typeface="Arial Unicode MS"/>
              </a:rPr>
              <a:t>c nhi</a:t>
            </a:r>
            <a:r>
              <a:rPr lang="en-US" sz="2531" b="1" dirty="0" err="1">
                <a:solidFill>
                  <a:srgbClr val="FF0000"/>
                </a:solidFill>
                <a:latin typeface="#9Slide05 Kathya" panose="02000000000000000000" pitchFamily="2" charset="0"/>
                <a:ea typeface="Arial Unicode MS"/>
              </a:rPr>
              <a:t>ều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truyền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thống</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sẽ</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được</a:t>
            </a:r>
            <a:r>
              <a:rPr lang="en-US" sz="2531" b="1" dirty="0">
                <a:solidFill>
                  <a:srgbClr val="FF0000"/>
                </a:solidFill>
                <a:latin typeface="#9Slide05 Kathya" panose="02000000000000000000" pitchFamily="2" charset="0"/>
                <a:ea typeface="Arial Unicode MS"/>
              </a:rPr>
              <a:t> 10 </a:t>
            </a:r>
            <a:r>
              <a:rPr lang="en-US" sz="2531" b="1" dirty="0" err="1">
                <a:solidFill>
                  <a:srgbClr val="FF0000"/>
                </a:solidFill>
                <a:latin typeface="#9Slide05 Kathya" panose="02000000000000000000" pitchFamily="2" charset="0"/>
                <a:ea typeface="Arial Unicode MS"/>
              </a:rPr>
              <a:t>điểm</a:t>
            </a:r>
            <a:r>
              <a:rPr lang="en-US" sz="2531" b="1" dirty="0">
                <a:solidFill>
                  <a:srgbClr val="FF0000"/>
                </a:solidFill>
                <a:latin typeface="#9Slide05 Kathya" panose="02000000000000000000" pitchFamily="2" charset="0"/>
                <a:ea typeface="Arial Unicode MS"/>
              </a:rPr>
              <a:t>. </a:t>
            </a:r>
            <a:endParaRPr lang="en-SG" sz="2531" b="1" dirty="0">
              <a:solidFill>
                <a:srgbClr val="FF0000"/>
              </a:solidFill>
              <a:latin typeface="#9Slide05 Kathya" panose="02000000000000000000" pitchFamily="2" charset="0"/>
              <a:ea typeface="微软雅黑"/>
            </a:endParaRPr>
          </a:p>
        </p:txBody>
      </p:sp>
      <p:pic>
        <p:nvPicPr>
          <p:cNvPr id="29"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077906" y="-46677"/>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“NGƯỜI LÀM VƯỜN NHÂN HẬU”</a:t>
            </a:r>
            <a:endParaRPr lang="en-SG" altLang="en-US" sz="4400" b="1" dirty="0">
              <a:solidFill>
                <a:srgbClr val="FF0000"/>
              </a:solidFill>
              <a:latin typeface="#9Slide05 Fourth" panose="00000500000000000000" pitchFamily="2" charset="0"/>
            </a:endParaRPr>
          </a:p>
        </p:txBody>
      </p:sp>
      <p:pic>
        <p:nvPicPr>
          <p:cNvPr id="3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357" y="2540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666037" y="468947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4150354"/>
            <a:ext cx="1697037" cy="433387"/>
          </a:xfrm>
        </p:spPr>
        <p:txBody>
          <a:bodyPr rtlCol="0">
            <a:normAutofit fontScale="85000" lnSpcReduction="20000"/>
          </a:body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2003" name="Subtitle 19"/>
          <p:cNvSpPr txBox="1">
            <a:spLocks/>
          </p:cNvSpPr>
          <p:nvPr/>
        </p:nvSpPr>
        <p:spPr bwMode="auto">
          <a:xfrm rot="1916937">
            <a:off x="4689875" y="489989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a:spLocks/>
          </p:cNvSpPr>
          <p:nvPr/>
        </p:nvSpPr>
        <p:spPr bwMode="auto">
          <a:xfrm rot="19233125">
            <a:off x="6204610" y="4593836"/>
            <a:ext cx="1697037" cy="433387"/>
          </a:xfrm>
          <a:prstGeom prst="rect">
            <a:avLst/>
          </a:prstGeom>
          <a:solidFill>
            <a:srgbClr val="FFCCFF"/>
          </a:solidFill>
          <a:ln>
            <a:noFill/>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29" name="Subtitle 19"/>
          <p:cNvSpPr txBox="1">
            <a:spLocks/>
          </p:cNvSpPr>
          <p:nvPr/>
        </p:nvSpPr>
        <p:spPr bwMode="auto">
          <a:xfrm rot="17271864">
            <a:off x="4778024" y="347758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a:spLocks/>
          </p:cNvSpPr>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1" name="Freeform 6"/>
          <p:cNvSpPr/>
          <p:nvPr/>
        </p:nvSpPr>
        <p:spPr bwMode="auto">
          <a:xfrm>
            <a:off x="56378" y="3885272"/>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Subtitle 19"/>
          <p:cNvSpPr txBox="1">
            <a:spLocks/>
          </p:cNvSpPr>
          <p:nvPr/>
        </p:nvSpPr>
        <p:spPr bwMode="auto">
          <a:xfrm rot="1916937">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4" name="Subtitle 19"/>
          <p:cNvSpPr txBox="1">
            <a:spLocks/>
          </p:cNvSpPr>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Subtitle 19"/>
          <p:cNvSpPr txBox="1">
            <a:spLocks/>
          </p:cNvSpPr>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Subtitle 19"/>
          <p:cNvSpPr txBox="1">
            <a:spLocks/>
          </p:cNvSpPr>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9" name="Freeform 38"/>
          <p:cNvSpPr/>
          <p:nvPr/>
        </p:nvSpPr>
        <p:spPr bwMode="auto">
          <a:xfrm>
            <a:off x="5160550" y="730250"/>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Subtitle 19"/>
          <p:cNvSpPr txBox="1">
            <a:spLocks/>
          </p:cNvSpPr>
          <p:nvPr/>
        </p:nvSpPr>
        <p:spPr bwMode="auto">
          <a:xfrm rot="-2831555">
            <a:off x="5337556" y="1312069"/>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Subtitle 19"/>
          <p:cNvSpPr txBox="1">
            <a:spLocks/>
          </p:cNvSpPr>
          <p:nvPr/>
        </p:nvSpPr>
        <p:spPr bwMode="auto">
          <a:xfrm rot="21063923">
            <a:off x="7441407" y="2705869"/>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3" name="Freeform 42"/>
          <p:cNvSpPr/>
          <p:nvPr/>
        </p:nvSpPr>
        <p:spPr bwMode="auto">
          <a:xfrm rot="18265941">
            <a:off x="8768012" y="4623462"/>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Subtitle 19"/>
          <p:cNvSpPr txBox="1">
            <a:spLocks/>
          </p:cNvSpPr>
          <p:nvPr/>
        </p:nvSpPr>
        <p:spPr bwMode="auto">
          <a:xfrm rot="21063923">
            <a:off x="8589211" y="537533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5" name="Subtitle 19"/>
          <p:cNvSpPr txBox="1">
            <a:spLocks/>
          </p:cNvSpPr>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35197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9707417" y="2463890"/>
            <a:ext cx="2900751" cy="4359018"/>
          </a:xfrm>
          <a:prstGeom prst="rect">
            <a:avLst/>
          </a:prstGeom>
        </p:spPr>
      </p:pic>
      <p:pic>
        <p:nvPicPr>
          <p:cNvPr id="13" name="Picture 12"/>
          <p:cNvPicPr>
            <a:picLocks noChangeAspect="1"/>
          </p:cNvPicPr>
          <p:nvPr/>
        </p:nvPicPr>
        <p:blipFill>
          <a:blip r:embed="rId5"/>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35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vi-VN" b="1" i="1" dirty="0">
                <a:solidFill>
                  <a:srgbClr val="0000FF"/>
                </a:solidFill>
                <a:latin typeface="#9Slide05 Phobia" panose="02000506000000020003" pitchFamily="2" charset="0"/>
              </a:rPr>
              <a:t>* Bi</a:t>
            </a:r>
            <a:r>
              <a:rPr lang="en-US" b="1" i="1" dirty="0">
                <a:solidFill>
                  <a:srgbClr val="0000FF"/>
                </a:solidFill>
                <a:latin typeface="#9Slide05 Phobia" panose="02000506000000020003" pitchFamily="2" charset="0"/>
              </a:rPr>
              <a:t>ể</a:t>
            </a:r>
            <a:r>
              <a:rPr lang="vi-VN" b="1" i="1" dirty="0">
                <a:solidFill>
                  <a:srgbClr val="0000FF"/>
                </a:solidFill>
                <a:latin typeface="#9Slide05 Phobia" panose="02000506000000020003" pitchFamily="2" charset="0"/>
              </a:rPr>
              <a:t>u hiện của yêu thương con người</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Yêu thương con người được th</a:t>
            </a:r>
            <a:r>
              <a:rPr lang="en-US" b="1" i="1" dirty="0">
                <a:solidFill>
                  <a:srgbClr val="0000FF"/>
                </a:solidFill>
                <a:latin typeface="#9Slide05 Phobia" panose="02000506000000020003" pitchFamily="2" charset="0"/>
              </a:rPr>
              <a:t>ể</a:t>
            </a:r>
            <a:r>
              <a:rPr lang="vi-VN" b="1" i="1" dirty="0">
                <a:solidFill>
                  <a:srgbClr val="0000FF"/>
                </a:solidFill>
                <a:latin typeface="#9Slide05 Phobia" panose="02000506000000020003" pitchFamily="2" charset="0"/>
              </a:rPr>
              <a:t> hiện ngay </a:t>
            </a:r>
            <a:r>
              <a:rPr lang="en-US" b="1" i="1" dirty="0">
                <a:solidFill>
                  <a:srgbClr val="0000FF"/>
                </a:solidFill>
                <a:latin typeface="#9Slide05 Phobia" panose="02000506000000020003" pitchFamily="2" charset="0"/>
              </a:rPr>
              <a:t>ở</a:t>
            </a:r>
            <a:r>
              <a:rPr lang="vi-VN" b="1" i="1" dirty="0">
                <a:solidFill>
                  <a:srgbClr val="0000FF"/>
                </a:solidFill>
                <a:latin typeface="#9Slide05 Phobia" panose="02000506000000020003" pitchFamily="2" charset="0"/>
              </a:rPr>
              <a:t> những lời nói, việc </a:t>
            </a:r>
            <a:r>
              <a:rPr lang="en-US" b="1" i="1" dirty="0">
                <a:solidFill>
                  <a:srgbClr val="0000FF"/>
                </a:solidFill>
                <a:latin typeface="#9Slide05 Phobia" panose="02000506000000020003" pitchFamily="2" charset="0"/>
              </a:rPr>
              <a:t>l</a:t>
            </a:r>
            <a:r>
              <a:rPr lang="vi-VN" b="1" i="1" dirty="0">
                <a:solidFill>
                  <a:srgbClr val="0000FF"/>
                </a:solidFill>
                <a:latin typeface="#9Slide05 Phobia" panose="02000506000000020003" pitchFamily="2" charset="0"/>
              </a:rPr>
              <a:t>àm và thái độ c</a:t>
            </a:r>
            <a:r>
              <a:rPr lang="en-US" b="1" i="1" dirty="0" err="1">
                <a:solidFill>
                  <a:srgbClr val="0000FF"/>
                </a:solidFill>
                <a:latin typeface="#9Slide05 Phobia" panose="02000506000000020003" pitchFamily="2" charset="0"/>
              </a:rPr>
              <a:t>ủa</a:t>
            </a:r>
            <a:r>
              <a:rPr lang="vi-VN" b="1" i="1" dirty="0">
                <a:solidFill>
                  <a:srgbClr val="0000FF"/>
                </a:solidFill>
                <a:latin typeface="#9Slide05 Phobia" panose="02000506000000020003" pitchFamily="2" charset="0"/>
              </a:rPr>
              <a:t> m</a:t>
            </a:r>
            <a:r>
              <a:rPr lang="en-US" b="1" i="1" dirty="0">
                <a:solidFill>
                  <a:srgbClr val="0000FF"/>
                </a:solidFill>
                <a:latin typeface="#9Slide05 Phobia" panose="02000506000000020003" pitchFamily="2" charset="0"/>
              </a:rPr>
              <a:t>ọ</a:t>
            </a:r>
            <a:r>
              <a:rPr lang="vi-VN" b="1" i="1" dirty="0">
                <a:solidFill>
                  <a:srgbClr val="0000FF"/>
                </a:solidFill>
                <a:latin typeface="#9Slide05 Phobia" panose="02000506000000020003" pitchFamily="2" charset="0"/>
              </a:rPr>
              <a:t>i con người trong cuộc s</a:t>
            </a:r>
            <a:r>
              <a:rPr lang="en-US" b="1" i="1" dirty="0">
                <a:solidFill>
                  <a:srgbClr val="0000FF"/>
                </a:solidFill>
                <a:latin typeface="#9Slide05 Phobia" panose="02000506000000020003" pitchFamily="2" charset="0"/>
              </a:rPr>
              <a:t>ố</a:t>
            </a:r>
            <a:r>
              <a:rPr lang="vi-VN" b="1" i="1" dirty="0">
                <a:solidFill>
                  <a:srgbClr val="0000FF"/>
                </a:solidFill>
                <a:latin typeface="#9Slide05 Phobia" panose="02000506000000020003" pitchFamily="2" charset="0"/>
              </a:rPr>
              <a:t>ng hàng ngày.</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1. Bi</a:t>
            </a:r>
            <a:r>
              <a:rPr lang="en-US" b="1" i="1" dirty="0">
                <a:solidFill>
                  <a:srgbClr val="0000FF"/>
                </a:solidFill>
                <a:latin typeface="#9Slide05 Phobia" panose="02000506000000020003" pitchFamily="2" charset="0"/>
              </a:rPr>
              <a:t>ể</a:t>
            </a:r>
            <a:r>
              <a:rPr lang="vi-VN" b="1" i="1" dirty="0">
                <a:solidFill>
                  <a:srgbClr val="0000FF"/>
                </a:solidFill>
                <a:latin typeface="#9Slide05 Phobia" panose="02000506000000020003" pitchFamily="2" charset="0"/>
              </a:rPr>
              <a:t>u hiện của yêu thương con người: Quan tâm, giúp đ</a:t>
            </a:r>
            <a:r>
              <a:rPr lang="en-US" b="1" i="1" dirty="0">
                <a:solidFill>
                  <a:srgbClr val="0000FF"/>
                </a:solidFill>
                <a:latin typeface="#9Slide05 Phobia" panose="02000506000000020003" pitchFamily="2" charset="0"/>
              </a:rPr>
              <a:t>ỡ</a:t>
            </a:r>
            <a:r>
              <a:rPr lang="vi-VN" b="1" i="1" dirty="0">
                <a:solidFill>
                  <a:srgbClr val="0000FF"/>
                </a:solidFill>
                <a:latin typeface="#9Slide05 Phobia" panose="02000506000000020003" pitchFamily="2" charset="0"/>
              </a:rPr>
              <a:t> thông c</a:t>
            </a:r>
            <a:r>
              <a:rPr lang="en-US" b="1" i="1" dirty="0">
                <a:solidFill>
                  <a:srgbClr val="0000FF"/>
                </a:solidFill>
                <a:latin typeface="#9Slide05 Phobia" panose="02000506000000020003" pitchFamily="2" charset="0"/>
              </a:rPr>
              <a:t>ả</a:t>
            </a:r>
            <a:r>
              <a:rPr lang="vi-VN" b="1" i="1" dirty="0">
                <a:solidFill>
                  <a:srgbClr val="0000FF"/>
                </a:solidFill>
                <a:latin typeface="#9Slide05 Phobia" panose="02000506000000020003" pitchFamily="2" charset="0"/>
              </a:rPr>
              <a:t>m, sẻ ch</a:t>
            </a:r>
            <a:r>
              <a:rPr lang="en-US" b="1" i="1" dirty="0" err="1">
                <a:solidFill>
                  <a:srgbClr val="0000FF"/>
                </a:solidFill>
                <a:latin typeface="#9Slide05 Phobia" panose="02000506000000020003" pitchFamily="2" charset="0"/>
              </a:rPr>
              <a:t>ia</a:t>
            </a:r>
            <a:r>
              <a:rPr lang="en-US" b="1" i="1" dirty="0">
                <a:solidFill>
                  <a:srgbClr val="0000FF"/>
                </a:solidFill>
                <a:latin typeface="#9Slide05 Phobia" panose="02000506000000020003" pitchFamily="2" charset="0"/>
              </a:rPr>
              <a:t>,</a:t>
            </a:r>
            <a:r>
              <a:rPr lang="vi-VN" b="1" i="1" dirty="0">
                <a:solidFill>
                  <a:srgbClr val="0000FF"/>
                </a:solidFill>
                <a:latin typeface="#9Slide05 Phobia" panose="02000506000000020003" pitchFamily="2" charset="0"/>
              </a:rPr>
              <a:t> biết tha th</a:t>
            </a:r>
            <a:r>
              <a:rPr lang="en-US" b="1" i="1" dirty="0">
                <a:solidFill>
                  <a:srgbClr val="0000FF"/>
                </a:solidFill>
                <a:latin typeface="#9Slide05 Phobia" panose="02000506000000020003" pitchFamily="2" charset="0"/>
              </a:rPr>
              <a:t>ứ</a:t>
            </a:r>
            <a:r>
              <a:rPr lang="vi-VN" b="1" i="1" dirty="0">
                <a:solidFill>
                  <a:srgbClr val="0000FF"/>
                </a:solidFill>
                <a:latin typeface="#9Slide05 Phobia" panose="02000506000000020003" pitchFamily="2" charset="0"/>
              </a:rPr>
              <a:t>, biết hi sinh vì người khác, ...</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2. Bi</a:t>
            </a:r>
            <a:r>
              <a:rPr lang="en-US" b="1" i="1" dirty="0">
                <a:solidFill>
                  <a:srgbClr val="0000FF"/>
                </a:solidFill>
                <a:latin typeface="#9Slide05 Phobia" panose="02000506000000020003" pitchFamily="2" charset="0"/>
              </a:rPr>
              <a:t>ể</a:t>
            </a:r>
            <a:r>
              <a:rPr lang="vi-VN" b="1" i="1" dirty="0">
                <a:solidFill>
                  <a:srgbClr val="0000FF"/>
                </a:solidFill>
                <a:latin typeface="#9Slide05 Phobia" panose="02000506000000020003" pitchFamily="2" charset="0"/>
              </a:rPr>
              <a:t>u hiện trái với yêu thương con người: Nh</a:t>
            </a:r>
            <a:r>
              <a:rPr lang="en-US" b="1" i="1" dirty="0">
                <a:solidFill>
                  <a:srgbClr val="0000FF"/>
                </a:solidFill>
                <a:latin typeface="#9Slide05 Phobia" panose="02000506000000020003" pitchFamily="2" charset="0"/>
              </a:rPr>
              <a:t>ỏ</a:t>
            </a:r>
            <a:r>
              <a:rPr lang="vi-VN" b="1" i="1" dirty="0">
                <a:solidFill>
                  <a:srgbClr val="0000FF"/>
                </a:solidFill>
                <a:latin typeface="#9Slide05 Phobia" panose="02000506000000020003" pitchFamily="2" charset="0"/>
              </a:rPr>
              <a:t> nhen, ích kỳ thờ ơ trước nh</a:t>
            </a:r>
            <a:r>
              <a:rPr lang="en-US" b="1" i="1" dirty="0">
                <a:solidFill>
                  <a:srgbClr val="0000FF"/>
                </a:solidFill>
                <a:latin typeface="#9Slide05 Phobia" panose="02000506000000020003" pitchFamily="2" charset="0"/>
              </a:rPr>
              <a:t>ữ</a:t>
            </a:r>
            <a:r>
              <a:rPr lang="vi-VN" b="1" i="1" dirty="0">
                <a:solidFill>
                  <a:srgbClr val="0000FF"/>
                </a:solidFill>
                <a:latin typeface="#9Slide05 Phobia" panose="02000506000000020003" pitchFamily="2" charset="0"/>
              </a:rPr>
              <a:t>ng khó khăn và đau kh</a:t>
            </a:r>
            <a:r>
              <a:rPr lang="en-US" b="1" i="1" dirty="0">
                <a:solidFill>
                  <a:srgbClr val="0000FF"/>
                </a:solidFill>
                <a:latin typeface="#9Slide05 Phobia" panose="02000506000000020003" pitchFamily="2" charset="0"/>
              </a:rPr>
              <a:t>ổ</a:t>
            </a:r>
            <a:r>
              <a:rPr lang="vi-VN" b="1" i="1" dirty="0">
                <a:solidFill>
                  <a:srgbClr val="0000FF"/>
                </a:solidFill>
                <a:latin typeface="#9Slide05 Phobia" panose="02000506000000020003" pitchFamily="2" charset="0"/>
              </a:rPr>
              <a:t> của người khác, bao che cho điều xấu, v</a:t>
            </a:r>
            <a:r>
              <a:rPr lang="en-US" b="1" i="1" dirty="0">
                <a:solidFill>
                  <a:srgbClr val="0000FF"/>
                </a:solidFill>
                <a:latin typeface="#9Slide05 Phobia" panose="02000506000000020003" pitchFamily="2" charset="0"/>
              </a:rPr>
              <a:t>ô</a:t>
            </a:r>
            <a:r>
              <a:rPr lang="vi-VN" b="1" i="1" dirty="0">
                <a:solidFill>
                  <a:srgbClr val="0000FF"/>
                </a:solidFill>
                <a:latin typeface="#9Slide05 Phobia" panose="02000506000000020003" pitchFamily="2" charset="0"/>
              </a:rPr>
              <a:t> c</a:t>
            </a:r>
            <a:r>
              <a:rPr lang="en-US" b="1" i="1" dirty="0">
                <a:solidFill>
                  <a:srgbClr val="0000FF"/>
                </a:solidFill>
                <a:latin typeface="#9Slide05 Phobia" panose="02000506000000020003" pitchFamily="2" charset="0"/>
              </a:rPr>
              <a:t>ả</a:t>
            </a:r>
            <a:r>
              <a:rPr lang="vi-VN" b="1" i="1" dirty="0">
                <a:solidFill>
                  <a:srgbClr val="0000FF"/>
                </a:solidFill>
                <a:latin typeface="#9Slide05 Phobia" panose="02000506000000020003" pitchFamily="2" charset="0"/>
              </a:rPr>
              <a:t>m, v</a:t>
            </a:r>
            <a:r>
              <a:rPr lang="en-US" b="1" i="1" dirty="0">
                <a:solidFill>
                  <a:srgbClr val="0000FF"/>
                </a:solidFill>
                <a:latin typeface="#9Slide05 Phobia" panose="02000506000000020003" pitchFamily="2" charset="0"/>
              </a:rPr>
              <a:t>ụ</a:t>
            </a:r>
            <a:r>
              <a:rPr lang="vi-VN" b="1" i="1" dirty="0">
                <a:solidFill>
                  <a:srgbClr val="0000FF"/>
                </a:solidFill>
                <a:latin typeface="#9Slide05 Phobia" panose="02000506000000020003" pitchFamily="2" charset="0"/>
              </a:rPr>
              <a:t> l</a:t>
            </a:r>
            <a:r>
              <a:rPr lang="en-US" b="1" i="1" dirty="0" err="1">
                <a:solidFill>
                  <a:srgbClr val="0000FF"/>
                </a:solidFill>
                <a:latin typeface="#9Slide05 Phobia" panose="02000506000000020003" pitchFamily="2" charset="0"/>
              </a:rPr>
              <a:t>ợi</a:t>
            </a:r>
            <a:r>
              <a:rPr lang="vi-VN" b="1" i="1" dirty="0">
                <a:solidFill>
                  <a:srgbClr val="0000FF"/>
                </a:solidFill>
                <a:latin typeface="#9Slide05 Phobia" panose="02000506000000020003" pitchFamily="2" charset="0"/>
              </a:rPr>
              <a:t> cá nhân, đánh đập, s</a:t>
            </a:r>
            <a:r>
              <a:rPr lang="en-US" b="1" i="1" dirty="0">
                <a:solidFill>
                  <a:srgbClr val="0000FF"/>
                </a:solidFill>
                <a:latin typeface="#9Slide05 Phobia" panose="02000506000000020003" pitchFamily="2" charset="0"/>
              </a:rPr>
              <a:t>ỉ</a:t>
            </a:r>
            <a:r>
              <a:rPr lang="vi-VN" b="1" i="1" dirty="0">
                <a:solidFill>
                  <a:srgbClr val="0000FF"/>
                </a:solidFill>
                <a:latin typeface="#9Slide05 Phobia" panose="02000506000000020003" pitchFamily="2" charset="0"/>
              </a:rPr>
              <a:t> nhục người khác.</a:t>
            </a:r>
            <a:endParaRPr lang="en-US" b="1" dirty="0">
              <a:solidFill>
                <a:srgbClr val="0000FF"/>
              </a:solidFill>
              <a:latin typeface="#9Slide05 Phobia" panose="02000506000000020003" pitchFamily="2" charset="0"/>
            </a:endParaRPr>
          </a:p>
        </p:txBody>
      </p:sp>
      <p:pic>
        <p:nvPicPr>
          <p:cNvPr id="12" name="图片 8" descr="6fc417983c9675ce1b60e983870aeb8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154;p8"/>
          <p:cNvPicPr preferRelativeResize="0"/>
          <p:nvPr/>
        </p:nvPicPr>
        <p:blipFill rotWithShape="1">
          <a:blip r:embed="rId4">
            <a:alphaModFix/>
          </a:blip>
          <a:srcRect l="16992" t="-937" r="50159" b="17086"/>
          <a:stretch/>
        </p:blipFill>
        <p:spPr>
          <a:xfrm>
            <a:off x="5452678" y="309202"/>
            <a:ext cx="7052449" cy="7106855"/>
          </a:xfrm>
          <a:prstGeom prst="rect">
            <a:avLst/>
          </a:prstGeom>
          <a:noFill/>
          <a:ln>
            <a:noFill/>
          </a:ln>
        </p:spPr>
      </p:pic>
      <p:pic>
        <p:nvPicPr>
          <p:cNvPr id="7" name="Google Shape;164;p9"/>
          <p:cNvPicPr preferRelativeResize="0"/>
          <p:nvPr/>
        </p:nvPicPr>
        <p:blipFill rotWithShape="1">
          <a:blip r:embed="rId5">
            <a:alphaModFix/>
          </a:blip>
          <a:srcRect l="15285" t="10430" r="46645" b="11190"/>
          <a:stretch/>
        </p:blipFill>
        <p:spPr>
          <a:xfrm>
            <a:off x="-694502" y="1452095"/>
            <a:ext cx="6800573" cy="5699958"/>
          </a:xfrm>
          <a:prstGeom prst="rect">
            <a:avLst/>
          </a:prstGeom>
          <a:noFill/>
          <a:ln>
            <a:noFill/>
          </a:ln>
        </p:spPr>
      </p:pic>
      <p:sp>
        <p:nvSpPr>
          <p:cNvPr id="8" name="Snip Diagonal Corner Rectangle 7"/>
          <p:cNvSpPr/>
          <p:nvPr/>
        </p:nvSpPr>
        <p:spPr>
          <a:xfrm>
            <a:off x="1283167" y="403905"/>
            <a:ext cx="3251200" cy="1099071"/>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thảo</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luận</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Snip Diagonal Corner Rectangle 8"/>
          <p:cNvSpPr/>
          <p:nvPr/>
        </p:nvSpPr>
        <p:spPr>
          <a:xfrm>
            <a:off x="8079947" y="170536"/>
            <a:ext cx="3389746" cy="10990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325677" y="2164789"/>
            <a:ext cx="5166180" cy="433965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a:ln>
                  <a:noFill/>
                </a:ln>
                <a:solidFill>
                  <a:srgbClr val="FF0000"/>
                </a:solidFill>
                <a:effectLst/>
                <a:uLnTx/>
                <a:uFillTx/>
                <a:latin typeface="#9Slide05 Kathya" panose="02000000000000000000" pitchFamily="2" charset="0"/>
              </a:rPr>
              <a:t>Hãy chọn một thông điệp yêu thương dưới đây mà em thích. Từ đó thảo luận với bạn về giá trị của yêu thương con người.</a:t>
            </a:r>
            <a:endParaRPr kumimoji="0" lang="en-US" sz="2800" b="1" i="0" u="none" strike="noStrike" kern="0" cap="none" spc="0" normalizeH="0" baseline="0" noProof="0" dirty="0">
              <a:ln>
                <a:noFill/>
              </a:ln>
              <a:solidFill>
                <a:srgbClr val="FF0000"/>
              </a:solidFill>
              <a:effectLst/>
              <a:uLnTx/>
              <a:uFillTx/>
              <a:latin typeface="#9Slide05 Kathya" panose="020000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                 </a:t>
            </a:r>
            <a:r>
              <a:rPr kumimoji="0" lang="vi-VN" sz="3200" b="1" i="0" u="none" strike="noStrike" kern="0" cap="none" spc="0" normalizeH="0" baseline="0" noProof="0" dirty="0">
                <a:ln>
                  <a:noFill/>
                </a:ln>
                <a:solidFill>
                  <a:srgbClr val="0000FF"/>
                </a:solidFill>
                <a:effectLst/>
                <a:uLnTx/>
                <a:uFillTx/>
                <a:latin typeface="#9Slide05 Phobia" panose="02000506000000020003" pitchFamily="2" charset="0"/>
              </a:rPr>
              <a:t>THÔNG ĐIỆP YÊU THƯƠNG</a:t>
            </a:r>
            <a:endParaRPr kumimoji="0" lang="en-US" sz="3200" b="1" i="0" u="none" strike="noStrike" kern="0" cap="none" spc="0" normalizeH="0" baseline="0" noProof="0" dirty="0">
              <a:ln>
                <a:noFill/>
              </a:ln>
              <a:solidFill>
                <a:srgbClr val="0000FF"/>
              </a:solidFill>
              <a:effectLst/>
              <a:uLnTx/>
              <a:uFillTx/>
              <a:latin typeface="#9Slide05 Phobia" panose="02000506000000020003"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9Slide05 Great Vibes" panose="02000507080000020002" pitchFamily="2" charset="0"/>
              </a:rPr>
              <a:t>-</a:t>
            </a:r>
            <a:r>
              <a:rPr kumimoji="0" lang="vi-VN" sz="3200" b="1" i="0" u="none" strike="noStrike" kern="0" cap="none" spc="0" normalizeH="0" baseline="0" noProof="0" dirty="0">
                <a:ln>
                  <a:noFill/>
                </a:ln>
                <a:solidFill>
                  <a:prstClr val="black"/>
                </a:solidFill>
                <a:effectLst/>
                <a:uLnTx/>
                <a:uFillTx/>
                <a:latin typeface="#9Slide05 Great Vibes" panose="02000507080000020002" pitchFamily="2" charset="0"/>
              </a:rPr>
              <a:t>Đủ nắng hoa sẽ nở/Đủ yêu thương hạnh phúc sẽ đong đầy. </a:t>
            </a:r>
            <a:r>
              <a:rPr kumimoji="0" lang="vi-VN" sz="3200" b="1" i="1" u="none" strike="noStrike" kern="0" cap="none" spc="0" normalizeH="0" baseline="0" noProof="0" dirty="0">
                <a:ln>
                  <a:noFill/>
                </a:ln>
                <a:solidFill>
                  <a:prstClr val="black"/>
                </a:solidFill>
                <a:effectLst/>
                <a:uLnTx/>
                <a:uFillTx/>
                <a:latin typeface="#9Slide05 Great Vibes" panose="02000507080000020002" pitchFamily="2" charset="0"/>
              </a:rPr>
              <a:t>(Khuyếtdanh)</a:t>
            </a:r>
            <a:endParaRPr kumimoji="0" lang="en-US" sz="3200" b="1" i="0" u="none" strike="noStrike" kern="0" cap="none" spc="0" normalizeH="0" baseline="0" noProof="0" dirty="0">
              <a:ln>
                <a:noFill/>
              </a:ln>
              <a:solidFill>
                <a:prstClr val="black"/>
              </a:solidFill>
              <a:effectLst/>
              <a:uLnTx/>
              <a:uFillTx/>
              <a:latin typeface="#9Slide05 Great Vibes" panose="02000507080000020002"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9Slide05 Great Vibes" panose="02000507080000020002" pitchFamily="2" charset="0"/>
              </a:rPr>
              <a:t>-</a:t>
            </a:r>
            <a:r>
              <a:rPr kumimoji="0" lang="vi-VN" sz="3200" b="1" i="0" u="none" strike="noStrike" kern="0" cap="none" spc="0" normalizeH="0" baseline="0" noProof="0" dirty="0">
                <a:ln>
                  <a:noFill/>
                </a:ln>
                <a:solidFill>
                  <a:prstClr val="black"/>
                </a:solidFill>
                <a:effectLst/>
                <a:uLnTx/>
                <a:uFillTx/>
                <a:latin typeface="#9Slide05 Great Vibes" panose="02000507080000020002" pitchFamily="2" charset="0"/>
              </a:rPr>
              <a:t>Người hạnh phúc nhất là người đem đến hạnh phúc cho nhiều người nhất.</a:t>
            </a:r>
            <a:r>
              <a:rPr kumimoji="0" lang="en-US" sz="3200" b="1" i="1" u="none" strike="noStrike" kern="0" cap="none" spc="0" normalizeH="0" baseline="0" noProof="0" dirty="0">
                <a:ln>
                  <a:noFill/>
                </a:ln>
                <a:solidFill>
                  <a:prstClr val="black"/>
                </a:solidFill>
                <a:effectLst/>
                <a:uLnTx/>
                <a:uFillTx/>
                <a:latin typeface="#9Slide05 Great Vibes" panose="02000507080000020002" pitchFamily="2" charset="0"/>
              </a:rPr>
              <a:t>(Denis Diderot)</a:t>
            </a:r>
            <a:endParaRPr kumimoji="0" lang="en-US" sz="3200" b="1" i="0" u="none" strike="noStrike" kern="0" cap="none" spc="0" normalizeH="0" baseline="0" noProof="0" dirty="0">
              <a:ln>
                <a:noFill/>
              </a:ln>
              <a:solidFill>
                <a:prstClr val="black"/>
              </a:solidFill>
              <a:effectLst/>
              <a:uLnTx/>
              <a:uFillTx/>
              <a:latin typeface="#9Slide05 Great Vibes" panose="02000507080000020002" pitchFamily="2" charset="0"/>
            </a:endParaRPr>
          </a:p>
        </p:txBody>
      </p:sp>
      <p:sp>
        <p:nvSpPr>
          <p:cNvPr id="11" name="TextBox 10"/>
          <p:cNvSpPr txBox="1"/>
          <p:nvPr/>
        </p:nvSpPr>
        <p:spPr>
          <a:xfrm>
            <a:off x="5935184" y="2058907"/>
            <a:ext cx="5913920" cy="4493538"/>
          </a:xfrm>
          <a:prstGeom prst="rect">
            <a:avLst/>
          </a:prstGeom>
          <a:noFill/>
        </p:spPr>
        <p:txBody>
          <a:bodyPr wrap="square" rtlCol="0">
            <a:spAutoFit/>
          </a:bodyPr>
          <a:lstStyle/>
          <a:p>
            <a:pPr algn="just"/>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Đủ</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nắng</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hoa</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sẽ</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nở</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Đủ</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yêu</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thương</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hạnh</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phúc</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sẽ</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đong</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đầy</a:t>
            </a:r>
            <a:endParaRPr lang="en-US" sz="2200" b="1" dirty="0">
              <a:solidFill>
                <a:srgbClr val="FF0000"/>
              </a:solidFill>
              <a:latin typeface="#9Slide05 Phobia" panose="02000506000000020003" pitchFamily="2" charset="0"/>
              <a:cs typeface="Times" panose="02020603050405020304" pitchFamily="18" charset="0"/>
            </a:endParaRPr>
          </a:p>
          <a:p>
            <a:pPr algn="just"/>
            <a:r>
              <a:rPr lang="en-US" sz="2200" dirty="0">
                <a:solidFill>
                  <a:prstClr val="black"/>
                </a:solidFill>
                <a:latin typeface="#9Slide05 Phobia" panose="02000506000000020003" pitchFamily="2" charset="0"/>
                <a:cs typeface="Times" panose="02020603050405020304" pitchFamily="18" charset="0"/>
              </a:rPr>
              <a:t>=&gt;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trọn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vẹn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nhất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chính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chúng</a:t>
            </a:r>
            <a:r>
              <a:rPr lang="en-US" sz="2200" dirty="0">
                <a:solidFill>
                  <a:prstClr val="black"/>
                </a:solidFill>
                <a:latin typeface="#9Slide05 Phobia" panose="02000506000000020003" pitchFamily="2" charset="0"/>
                <a:cs typeface="Times" panose="02020603050405020304" pitchFamily="18" charset="0"/>
              </a:rPr>
              <a:t> ta </a:t>
            </a:r>
            <a:r>
              <a:rPr lang="en-US" sz="2200" dirty="0" err="1">
                <a:solidFill>
                  <a:prstClr val="black"/>
                </a:solidFill>
                <a:latin typeface="#9Slide05 Phobia" panose="02000506000000020003" pitchFamily="2" charset="0"/>
                <a:cs typeface="Times" panose="02020603050405020304" pitchFamily="18" charset="0"/>
              </a:rPr>
              <a:t>biết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chúng</a:t>
            </a:r>
            <a:r>
              <a:rPr lang="en-US" sz="2200" dirty="0">
                <a:solidFill>
                  <a:prstClr val="black"/>
                </a:solidFill>
                <a:latin typeface="#9Slide05 Phobia" panose="02000506000000020003" pitchFamily="2" charset="0"/>
                <a:cs typeface="Times" panose="02020603050405020304" pitchFamily="18" charset="0"/>
              </a:rPr>
              <a:t> ta </a:t>
            </a:r>
            <a:r>
              <a:rPr lang="en-US" sz="2200" dirty="0" err="1">
                <a:solidFill>
                  <a:prstClr val="black"/>
                </a:solidFill>
                <a:latin typeface="#9Slide05 Phobia" panose="02000506000000020003" pitchFamily="2" charset="0"/>
                <a:cs typeface="Times" panose="02020603050405020304" pitchFamily="18" charset="0"/>
              </a:rPr>
              <a:t>biết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giúp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đỡ</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mang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người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khác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Hãy</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để</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thương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lan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tỏa</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khắp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cộng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đồng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này</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hãy</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để</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tình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đó</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sưởi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ấm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những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trái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tim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còn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thiếu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thốn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lẽo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cần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sự</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giúp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đỡ</a:t>
            </a:r>
            <a:r>
              <a:rPr lang="en-US" sz="2200" dirty="0">
                <a:solidFill>
                  <a:prstClr val="black"/>
                </a:solidFill>
                <a:latin typeface="#9Slide05 Phobia" panose="02000506000000020003" pitchFamily="2" charset="0"/>
                <a:cs typeface="Times" panose="02020603050405020304" pitchFamily="18" charset="0"/>
              </a:rPr>
              <a:t>. Cho </a:t>
            </a:r>
            <a:r>
              <a:rPr lang="en-US" sz="2200" dirty="0" err="1">
                <a:solidFill>
                  <a:prstClr val="black"/>
                </a:solidFill>
                <a:latin typeface="#9Slide05 Phobia" panose="02000506000000020003" pitchFamily="2" charset="0"/>
                <a:cs typeface="Times" panose="02020603050405020304" pitchFamily="18" charset="0"/>
              </a:rPr>
              <a:t>đi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hành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động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tốt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đẹp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vậy</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sao</a:t>
            </a:r>
            <a:r>
              <a:rPr lang="en-US" sz="2200" dirty="0">
                <a:solidFill>
                  <a:prstClr val="black"/>
                </a:solidFill>
                <a:latin typeface="#9Slide05 Phobia" panose="02000506000000020003" pitchFamily="2" charset="0"/>
                <a:cs typeface="Times" panose="02020603050405020304" pitchFamily="18" charset="0"/>
              </a:rPr>
              <a:t> ta </a:t>
            </a:r>
            <a:r>
              <a:rPr lang="en-US" sz="2200" dirty="0" err="1">
                <a:solidFill>
                  <a:prstClr val="black"/>
                </a:solidFill>
                <a:latin typeface="#9Slide05 Phobia" panose="02000506000000020003" pitchFamily="2" charset="0"/>
                <a:cs typeface="Times" panose="02020603050405020304" pitchFamily="18" charset="0"/>
              </a:rPr>
              <a:t>không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thử</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để</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nhận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được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có</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khi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giản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chỉ</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vậy</a:t>
            </a:r>
            <a:r>
              <a:rPr lang="en-US" sz="2200" dirty="0">
                <a:solidFill>
                  <a:prstClr val="black"/>
                </a:solidFill>
                <a:latin typeface="#9Slide05 Phobia" panose="02000506000000020003" pitchFamily="2" charset="0"/>
                <a:cs typeface="Times" panose="02020603050405020304" pitchFamily="18" charset="0"/>
              </a:rPr>
              <a:t>.</a:t>
            </a:r>
          </a:p>
          <a:p>
            <a:pPr algn="just"/>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Người</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hạnh</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phúc</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nhất</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là</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người</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đem</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đến</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hạnh</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phúc</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đến</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cho</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nhiều</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người</a:t>
            </a:r>
            <a:r>
              <a:rPr lang="en-US" sz="2200" b="1" dirty="0">
                <a:solidFill>
                  <a:srgbClr val="FF0000"/>
                </a:solidFill>
                <a:latin typeface="#9Slide05 Phobia" panose="02000506000000020003" pitchFamily="2" charset="0"/>
                <a:cs typeface="Times" panose="02020603050405020304" pitchFamily="18" charset="0"/>
              </a:rPr>
              <a:t>.</a:t>
            </a:r>
          </a:p>
          <a:p>
            <a:pPr algn="just"/>
            <a:r>
              <a:rPr lang="en-US" sz="2200" dirty="0">
                <a:solidFill>
                  <a:prstClr val="black"/>
                </a:solidFill>
                <a:latin typeface="#9Slide05 Phobia" panose="02000506000000020003" pitchFamily="2" charset="0"/>
                <a:cs typeface="Times" panose="02020603050405020304" pitchFamily="18" charset="0"/>
              </a:rPr>
              <a:t>=&gt; </a:t>
            </a:r>
            <a:r>
              <a:rPr lang="en-US" sz="2200" dirty="0" err="1">
                <a:solidFill>
                  <a:prstClr val="black"/>
                </a:solidFill>
                <a:latin typeface="#9Slide05 Phobia" panose="02000506000000020003" pitchFamily="2" charset="0"/>
                <a:cs typeface="Times" panose="02020603050405020304" pitchFamily="18" charset="0"/>
              </a:rPr>
              <a:t>Chúng</a:t>
            </a:r>
            <a:r>
              <a:rPr lang="en-US" sz="2200" dirty="0">
                <a:solidFill>
                  <a:prstClr val="black"/>
                </a:solidFill>
                <a:latin typeface="#9Slide05 Phobia" panose="02000506000000020003" pitchFamily="2" charset="0"/>
                <a:cs typeface="Times" panose="02020603050405020304" pitchFamily="18" charset="0"/>
              </a:rPr>
              <a:t> ta </a:t>
            </a:r>
            <a:r>
              <a:rPr lang="en-US" sz="2200" dirty="0" err="1">
                <a:solidFill>
                  <a:prstClr val="black"/>
                </a:solidFill>
                <a:latin typeface="#9Slide05 Phobia" panose="02000506000000020003" pitchFamily="2" charset="0"/>
                <a:cs typeface="Times" panose="02020603050405020304" pitchFamily="18" charset="0"/>
              </a:rPr>
              <a:t>biết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mang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niềm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vui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tình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thương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mọi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người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thì</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bạn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sẽ</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nhận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được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sự</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thương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sự</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thanh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thản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ấm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áp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Hành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động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của</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bạn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sẽ</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góp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phần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khiến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con </a:t>
            </a:r>
            <a:r>
              <a:rPr lang="en-US" sz="2200" dirty="0" err="1">
                <a:solidFill>
                  <a:prstClr val="black"/>
                </a:solidFill>
                <a:latin typeface="#9Slide05 Phobia" panose="02000506000000020003" pitchFamily="2" charset="0"/>
                <a:cs typeface="Times" panose="02020603050405020304" pitchFamily="18" charset="0"/>
              </a:rPr>
              <a:t>người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gần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nhau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xã</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hội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trở</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nên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văn</a:t>
            </a:r>
            <a:r>
              <a:rPr lang="en-US" sz="2200" dirty="0">
                <a:solidFill>
                  <a:prstClr val="black"/>
                </a:solidFill>
                <a:latin typeface="#9Slide05 Phobia" panose="02000506000000020003" pitchFamily="2" charset="0"/>
                <a:cs typeface="Times" panose="02020603050405020304" pitchFamily="18" charset="0"/>
              </a:rPr>
              <a:t> minh </a:t>
            </a:r>
            <a:r>
              <a:rPr lang="en-US" sz="2200" dirty="0" err="1">
                <a:solidFill>
                  <a:prstClr val="black"/>
                </a:solidFill>
                <a:latin typeface="#9Slide05 Phobia" panose="02000506000000020003" pitchFamily="2" charset="0"/>
                <a:cs typeface="Times" panose="02020603050405020304" pitchFamily="18" charset="0"/>
              </a:rPr>
              <a:t>và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tốt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đẹp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điều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quan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trọng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bạn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sẽ</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nhận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được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sự</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thương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quan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tâm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từ</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chính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những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mảnh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đời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bất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đó</a:t>
            </a:r>
            <a:endParaRPr lang="en-US" sz="2200" dirty="0">
              <a:solidFill>
                <a:prstClr val="black"/>
              </a:solidFill>
              <a:latin typeface="#9Slide05 Phobia" panose="02000506000000020003" pitchFamily="2" charset="0"/>
              <a:cs typeface="Times" panose="02020603050405020304" pitchFamily="18" charset="0"/>
            </a:endParaRPr>
          </a:p>
        </p:txBody>
      </p:sp>
      <p:pic>
        <p:nvPicPr>
          <p:cNvPr id="12" name="Picture 11"/>
          <p:cNvPicPr>
            <a:picLocks noChangeAspect="1"/>
          </p:cNvPicPr>
          <p:nvPr/>
        </p:nvPicPr>
        <p:blipFill>
          <a:blip r:embed="rId6"/>
          <a:stretch>
            <a:fillRect/>
          </a:stretch>
        </p:blipFill>
        <p:spPr>
          <a:xfrm>
            <a:off x="4600536" y="13293"/>
            <a:ext cx="3203816" cy="1971579"/>
          </a:xfrm>
          <a:prstGeom prst="ellipse">
            <a:avLst/>
          </a:prstGeom>
          <a:ln>
            <a:noFill/>
          </a:ln>
          <a:effectLst>
            <a:softEdge rad="112500"/>
          </a:effectLst>
        </p:spPr>
      </p:pic>
      <p:pic>
        <p:nvPicPr>
          <p:cNvPr id="13" name="Google Shape;155;p8"/>
          <p:cNvPicPr preferRelativeResize="0"/>
          <p:nvPr/>
        </p:nvPicPr>
        <p:blipFill rotWithShape="1">
          <a:blip r:embed="rId7">
            <a:alphaModFix/>
          </a:blip>
          <a:srcRect/>
          <a:stretch/>
        </p:blipFill>
        <p:spPr>
          <a:xfrm>
            <a:off x="4064293" y="5318552"/>
            <a:ext cx="1872954" cy="1719365"/>
          </a:xfrm>
          <a:prstGeom prst="rect">
            <a:avLst/>
          </a:prstGeom>
          <a:noFill/>
          <a:ln>
            <a:noFill/>
          </a:ln>
        </p:spPr>
      </p:pic>
    </p:spTree>
    <p:extLst>
      <p:ext uri="{BB962C8B-B14F-4D97-AF65-F5344CB8AC3E}">
        <p14:creationId xmlns:p14="http://schemas.microsoft.com/office/powerpoint/2010/main" val="3355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115747"/>
            <a:ext cx="12308839" cy="6973747"/>
          </a:xfrm>
          <a:prstGeom prst="rect">
            <a:avLst/>
          </a:prstGeom>
        </p:spPr>
      </p:pic>
      <p:pic>
        <p:nvPicPr>
          <p:cNvPr id="9" name="Picture 8"/>
          <p:cNvPicPr>
            <a:picLocks noChangeAspect="1"/>
          </p:cNvPicPr>
          <p:nvPr/>
        </p:nvPicPr>
        <p:blipFill>
          <a:blip r:embed="rId3"/>
          <a:stretch>
            <a:fillRect/>
          </a:stretch>
        </p:blipFill>
        <p:spPr>
          <a:xfrm>
            <a:off x="9707417" y="2463890"/>
            <a:ext cx="2900751" cy="4359018"/>
          </a:xfrm>
          <a:prstGeom prst="rect">
            <a:avLst/>
          </a:prstGeom>
        </p:spPr>
      </p:pic>
      <p:pic>
        <p:nvPicPr>
          <p:cNvPr id="13" name="Picture 12"/>
          <p:cNvPicPr>
            <a:picLocks noChangeAspect="1"/>
          </p:cNvPicPr>
          <p:nvPr/>
        </p:nvPicPr>
        <p:blipFill>
          <a:blip r:embed="rId4"/>
          <a:stretch>
            <a:fillRect/>
          </a:stretch>
        </p:blipFill>
        <p:spPr>
          <a:xfrm>
            <a:off x="-259078" y="-115746"/>
            <a:ext cx="10390972" cy="6830582"/>
          </a:xfrm>
          <a:prstGeom prst="rect">
            <a:avLst/>
          </a:prstGeom>
        </p:spPr>
      </p:pic>
      <p:sp>
        <p:nvSpPr>
          <p:cNvPr id="14" name="Text Box 5"/>
          <p:cNvSpPr txBox="1">
            <a:spLocks noChangeArrowheads="1"/>
          </p:cNvSpPr>
          <p:nvPr/>
        </p:nvSpPr>
        <p:spPr bwMode="auto">
          <a:xfrm>
            <a:off x="1352206" y="580539"/>
            <a:ext cx="8132616" cy="447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3000" b="1" i="1" dirty="0">
                <a:solidFill>
                  <a:srgbClr val="0000FF"/>
                </a:solidFill>
                <a:latin typeface="#9Slide05 Phobia" panose="02000506000000020003" pitchFamily="2" charset="0"/>
              </a:rPr>
              <a:t>* </a:t>
            </a:r>
            <a:r>
              <a:rPr lang="en-US" sz="3000" b="1" i="1" dirty="0">
                <a:solidFill>
                  <a:srgbClr val="0000FF"/>
                </a:solidFill>
                <a:latin typeface="#9Slide05 Phobia" panose="02000506000000020003" pitchFamily="2" charset="0"/>
              </a:rPr>
              <a:t>Ý </a:t>
            </a:r>
            <a:r>
              <a:rPr lang="en-US" sz="3000" b="1" i="1" dirty="0" err="1">
                <a:solidFill>
                  <a:srgbClr val="0000FF"/>
                </a:solidFill>
                <a:latin typeface="#9Slide05 Phobia" panose="02000506000000020003" pitchFamily="2" charset="0"/>
              </a:rPr>
              <a:t>nghĩa</a:t>
            </a:r>
            <a:r>
              <a:rPr lang="en-US" sz="3000" b="1" i="1" dirty="0">
                <a:solidFill>
                  <a:srgbClr val="0000FF"/>
                </a:solidFill>
                <a:latin typeface="#9Slide05 Phobia" panose="02000506000000020003" pitchFamily="2" charset="0"/>
              </a:rPr>
              <a:t> </a:t>
            </a:r>
            <a:r>
              <a:rPr lang="vi-VN" sz="3000" b="1" i="1" dirty="0">
                <a:solidFill>
                  <a:srgbClr val="0000FF"/>
                </a:solidFill>
                <a:latin typeface="#9Slide05 Phobia" panose="02000506000000020003" pitchFamily="2" charset="0"/>
              </a:rPr>
              <a:t>của yêu thương con người</a:t>
            </a:r>
            <a:endParaRPr lang="en-US" sz="3000" b="1" dirty="0">
              <a:solidFill>
                <a:srgbClr val="0000FF"/>
              </a:solidFill>
              <a:latin typeface="#9Slide05 Phobia" panose="02000506000000020003" pitchFamily="2" charset="0"/>
            </a:endParaRPr>
          </a:p>
          <a:p>
            <a:pPr lvl="0">
              <a:buNone/>
            </a:pPr>
            <a:r>
              <a:rPr lang="en-US" sz="3000" dirty="0">
                <a:latin typeface="#9Slide07 Marbelia Regular" panose="02000500000000000000" pitchFamily="2" charset="0"/>
              </a:rPr>
              <a:t>-</a:t>
            </a:r>
            <a:r>
              <a:rPr lang="vi-VN" sz="3000" dirty="0">
                <a:latin typeface="#9Slide07 Marbelia Regular" panose="02000500000000000000" pitchFamily="2" charset="0"/>
              </a:rPr>
              <a:t>Tình yêu thương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 </a:t>
            </a:r>
            <a:endParaRPr lang="en-US" sz="3000" dirty="0">
              <a:latin typeface="#9Slide07 Marbelia Regular" panose="02000500000000000000" pitchFamily="2" charset="0"/>
            </a:endParaRPr>
          </a:p>
          <a:p>
            <a:pPr lvl="0">
              <a:buNone/>
            </a:pPr>
            <a:r>
              <a:rPr lang="en-US" sz="3000" dirty="0">
                <a:latin typeface="#9Slide07 Marbelia Regular" panose="02000500000000000000" pitchFamily="2" charset="0"/>
              </a:rPr>
              <a:t>-</a:t>
            </a:r>
            <a:r>
              <a:rPr lang="vi-VN" sz="3000" dirty="0">
                <a:latin typeface="#9Slide07 Marbelia Regular" panose="02000500000000000000" pitchFamily="2" charset="0"/>
              </a:rPr>
              <a:t>Người biết yêu thương con người sẽ được mọi người yêu quý và kính trọng. Yêu thương con người là truyền thống quý báu của dân tộc, cần được giữ gìn và phát huy.</a:t>
            </a:r>
            <a:br>
              <a:rPr lang="vi-VN" dirty="0"/>
            </a:br>
            <a:endParaRPr lang="en-US" b="1" dirty="0">
              <a:latin typeface="#9Slide05 Phobia" panose="02000506000000020003" pitchFamily="2" charset="0"/>
            </a:endParaRPr>
          </a:p>
        </p:txBody>
      </p:sp>
      <p:pic>
        <p:nvPicPr>
          <p:cNvPr id="12" name="图片 8" descr="6fc417983c9675ce1b60e983870aeb8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833" y="464339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9087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5"/>
          <p:cNvSpPr>
            <a:spLocks noChangeArrowheads="1" noChangeShapeType="1" noTextEdit="1"/>
          </p:cNvSpPr>
          <p:nvPr/>
        </p:nvSpPr>
        <p:spPr bwMode="auto">
          <a:xfrm>
            <a:off x="1292225" y="130828"/>
            <a:ext cx="9144000"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a:p>
            <a:pPr algn="ctr" eaLnBrk="0" fontAlgn="base" hangingPunct="0">
              <a:spcBef>
                <a:spcPct val="0"/>
              </a:spcBef>
              <a:spcAft>
                <a:spcPct val="0"/>
              </a:spcAft>
            </a:pP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KÌ PHÙNG ĐỊCH THỦ</a:t>
            </a: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p>
        </p:txBody>
      </p:sp>
      <p:sp>
        <p:nvSpPr>
          <p:cNvPr id="6" name="Text Box 33"/>
          <p:cNvSpPr txBox="1">
            <a:spLocks noChangeArrowheads="1"/>
          </p:cNvSpPr>
          <p:nvPr/>
        </p:nvSpPr>
        <p:spPr bwMode="auto">
          <a:xfrm>
            <a:off x="1248159" y="2741644"/>
            <a:ext cx="9569669" cy="707886"/>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ca </a:t>
            </a:r>
            <a:r>
              <a:rPr lang="en-US" altLang="en-US" sz="4000" b="1" dirty="0" err="1">
                <a:solidFill>
                  <a:srgbClr val="FF00FF"/>
                </a:solidFill>
                <a:latin typeface="#9Slide05 Kathya" panose="02000000000000000000" pitchFamily="2" charset="0"/>
              </a:rPr>
              <a:t>dao</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tục</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ngữ</a:t>
            </a:r>
            <a:r>
              <a:rPr lang="vi-VN" altLang="en-US" sz="4000" b="1" dirty="0">
                <a:solidFill>
                  <a:srgbClr val="FF00FF"/>
                </a:solidFill>
                <a:latin typeface="#9Slide05 Kathya" panose="02000000000000000000" pitchFamily="2" charset="0"/>
              </a:rPr>
              <a:t>, châm ngôn</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về</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yêu</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thương</a:t>
            </a:r>
            <a:r>
              <a:rPr lang="en-US" altLang="en-US" sz="4000" b="1" dirty="0">
                <a:solidFill>
                  <a:srgbClr val="FF00FF"/>
                </a:solidFill>
                <a:latin typeface="#9Slide05 Kathya" panose="02000000000000000000" pitchFamily="2" charset="0"/>
              </a:rPr>
              <a:t> con </a:t>
            </a:r>
            <a:r>
              <a:rPr lang="en-US" altLang="en-US" sz="4000" b="1" dirty="0" err="1">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7" name="Rectangle 6"/>
          <p:cNvSpPr/>
          <p:nvPr/>
        </p:nvSpPr>
        <p:spPr>
          <a:xfrm>
            <a:off x="2662218" y="4099517"/>
            <a:ext cx="7774007"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Số</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tham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lớp</a:t>
            </a:r>
            <a:endParaRPr lang="en-US" sz="2400" b="1" dirty="0">
              <a:solidFill>
                <a:prstClr val="black"/>
              </a:solidFill>
              <a:latin typeface="SVN-Vanilla Daisy Pro" panose="00000500000000000000" pitchFamily="2" charset="0"/>
              <a:cs typeface="Times New Roman" panose="02020603050405020304" pitchFamily="18" charset="0"/>
            </a:endParaRP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Cách</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thức</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lớp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hai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a:t>
            </a:r>
            <a:r>
              <a:rPr lang="en-US" sz="2400" b="1" dirty="0" err="1">
                <a:solidFill>
                  <a:prstClr val="black"/>
                </a:solidFill>
                <a:latin typeface="SVN-Vanilla Daisy Pro" panose="00000500000000000000" pitchFamily="2" charset="0"/>
                <a:cs typeface="Times New Roman" panose="02020603050405020304" pitchFamily="18" charset="0"/>
              </a:rPr>
              <a:t>hoặc</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theo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bàn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Mỗi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cử</a:t>
            </a:r>
            <a:r>
              <a:rPr lang="en-US" sz="2400" b="1" dirty="0">
                <a:solidFill>
                  <a:prstClr val="black"/>
                </a:solidFill>
                <a:latin typeface="SVN-Vanilla Daisy Pro" panose="00000500000000000000" pitchFamily="2" charset="0"/>
                <a:cs typeface="Times New Roman" panose="02020603050405020304" pitchFamily="18" charset="0"/>
              </a:rPr>
              <a:t> 1 </a:t>
            </a:r>
            <a:r>
              <a:rPr lang="en-US" sz="2400" b="1" dirty="0" err="1">
                <a:solidFill>
                  <a:prstClr val="black"/>
                </a:solidFill>
                <a:latin typeface="SVN-Vanilla Daisy Pro" panose="00000500000000000000" pitchFamily="2" charset="0"/>
                <a:cs typeface="Times New Roman" panose="02020603050405020304" pitchFamily="18" charset="0"/>
              </a:rPr>
              <a:t>đâị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diện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Lần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câu</a:t>
            </a:r>
            <a:r>
              <a:rPr lang="en-US" sz="2400" b="1" dirty="0">
                <a:solidFill>
                  <a:prstClr val="black"/>
                </a:solidFill>
                <a:latin typeface="SVN-Vanilla Daisy Pro" panose="00000500000000000000" pitchFamily="2" charset="0"/>
                <a:cs typeface="Times New Roman" panose="02020603050405020304" pitchFamily="18" charset="0"/>
              </a:rPr>
              <a:t> ca </a:t>
            </a:r>
            <a:r>
              <a:rPr lang="en-US" sz="2400" b="1" dirty="0" err="1">
                <a:solidFill>
                  <a:prstClr val="black"/>
                </a:solidFill>
                <a:latin typeface="SVN-Vanilla Daisy Pro" panose="00000500000000000000" pitchFamily="2" charset="0"/>
                <a:cs typeface="Times New Roman" panose="02020603050405020304" pitchFamily="18" charset="0"/>
              </a:rPr>
              <a:t>dao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tục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ngữ</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châm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ngôn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về</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truyền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thống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tốt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đẹp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Không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được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lặp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lại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câu</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của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khác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Đến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nào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không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được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sẽ</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loại</a:t>
            </a:r>
            <a:r>
              <a:rPr lang="en-US" sz="2400" b="1" dirty="0">
                <a:solidFill>
                  <a:prstClr val="black"/>
                </a:solidFill>
                <a:latin typeface="SVN-Vanilla Daisy Pro" panose="00000500000000000000" pitchFamily="2" charset="0"/>
                <a:cs typeface="Times New Roman" panose="02020603050405020304" pitchFamily="18" charset="0"/>
              </a:rPr>
              <a:t>. </a:t>
            </a:r>
          </a:p>
        </p:txBody>
      </p:sp>
      <p:pic>
        <p:nvPicPr>
          <p:cNvPr id="8" name="Picture 7"/>
          <p:cNvPicPr>
            <a:picLocks noChangeAspect="1"/>
          </p:cNvPicPr>
          <p:nvPr/>
        </p:nvPicPr>
        <p:blipFill>
          <a:blip r:embed="rId3"/>
          <a:stretch>
            <a:fillRect/>
          </a:stretch>
        </p:blipFill>
        <p:spPr>
          <a:xfrm>
            <a:off x="9842864" y="2498982"/>
            <a:ext cx="2516829" cy="4359018"/>
          </a:xfrm>
          <a:prstGeom prst="rect">
            <a:avLst/>
          </a:prstGeom>
        </p:spPr>
      </p:pic>
      <p:pic>
        <p:nvPicPr>
          <p:cNvPr id="10"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8385" y="3649358"/>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spTree>
    <p:extLst>
      <p:ext uri="{BB962C8B-B14F-4D97-AF65-F5344CB8AC3E}">
        <p14:creationId xmlns:p14="http://schemas.microsoft.com/office/powerpoint/2010/main" val="8019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8839" cy="6858000"/>
          </a:xfrm>
          <a:prstGeom prst="rect">
            <a:avLst/>
          </a:prstGeom>
        </p:spPr>
      </p:pic>
      <p:pic>
        <p:nvPicPr>
          <p:cNvPr id="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9" name="Picture 2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25576" y="2481264"/>
            <a:ext cx="2049464"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6"/>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7" cstate="print">
            <a:extLst>
              <a:ext uri="{28A0092B-C50C-407E-A947-70E740481C1C}">
                <a14:useLocalDpi xmlns:a14="http://schemas.microsoft.com/office/drawing/2010/main" val="0"/>
              </a:ext>
            </a:extLst>
          </a:blip>
          <a:srcRect l="32760" r="8347"/>
          <a:stretch>
            <a:fillRect/>
          </a:stretch>
        </p:blipFill>
        <p:spPr>
          <a:xfrm flipH="1">
            <a:off x="249997" y="709953"/>
            <a:ext cx="2150029" cy="2112622"/>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8839" cy="6858000"/>
          </a:xfrm>
          <a:prstGeom prst="rect">
            <a:avLst/>
          </a:prstGeom>
        </p:spPr>
      </p:pic>
      <p:pic>
        <p:nvPicPr>
          <p:cNvPr id="15" name="Shape 57"/>
          <p:cNvPicPr/>
          <p:nvPr/>
        </p:nvPicPr>
        <p:blipFill>
          <a:blip r:embed="rId3"/>
          <a:stretch/>
        </p:blipFill>
        <p:spPr>
          <a:xfrm>
            <a:off x="281097" y="154381"/>
            <a:ext cx="6829679" cy="2736601"/>
          </a:xfrm>
          <a:prstGeom prst="rect">
            <a:avLst/>
          </a:prstGeom>
        </p:spPr>
      </p:pic>
      <p:pic>
        <p:nvPicPr>
          <p:cNvPr id="16" name="Shape 59"/>
          <p:cNvPicPr/>
          <p:nvPr/>
        </p:nvPicPr>
        <p:blipFill>
          <a:blip r:embed="rId4"/>
          <a:stretch/>
        </p:blipFill>
        <p:spPr>
          <a:xfrm>
            <a:off x="7391873" y="154381"/>
            <a:ext cx="3063691" cy="2401454"/>
          </a:xfrm>
          <a:prstGeom prst="rect">
            <a:avLst/>
          </a:prstGeom>
        </p:spPr>
      </p:pic>
      <p:pic>
        <p:nvPicPr>
          <p:cNvPr id="18" name="Shape 79"/>
          <p:cNvPicPr/>
          <p:nvPr/>
        </p:nvPicPr>
        <p:blipFill>
          <a:blip r:embed="rId5"/>
          <a:stretch/>
        </p:blipFill>
        <p:spPr>
          <a:xfrm>
            <a:off x="5694830" y="4449737"/>
            <a:ext cx="3042770" cy="2308194"/>
          </a:xfrm>
          <a:prstGeom prst="rect">
            <a:avLst/>
          </a:prstGeom>
        </p:spPr>
      </p:pic>
      <p:pic>
        <p:nvPicPr>
          <p:cNvPr id="19" name="Shape 87"/>
          <p:cNvPicPr/>
          <p:nvPr/>
        </p:nvPicPr>
        <p:blipFill>
          <a:blip r:embed="rId6"/>
          <a:stretch/>
        </p:blipFill>
        <p:spPr>
          <a:xfrm>
            <a:off x="8840591" y="4334612"/>
            <a:ext cx="3229946" cy="2557576"/>
          </a:xfrm>
          <a:prstGeom prst="rect">
            <a:avLst/>
          </a:prstGeom>
        </p:spPr>
      </p:pic>
      <p:pic>
        <p:nvPicPr>
          <p:cNvPr id="20" name="Shape 95"/>
          <p:cNvPicPr/>
          <p:nvPr/>
        </p:nvPicPr>
        <p:blipFill>
          <a:blip r:embed="rId7"/>
          <a:stretch/>
        </p:blipFill>
        <p:spPr>
          <a:xfrm>
            <a:off x="2340639" y="4416499"/>
            <a:ext cx="3251200" cy="2489200"/>
          </a:xfrm>
          <a:prstGeom prst="rect">
            <a:avLst/>
          </a:prstGeom>
        </p:spPr>
      </p:pic>
      <p:sp>
        <p:nvSpPr>
          <p:cNvPr id="21" name="Rectangle 20"/>
          <p:cNvSpPr>
            <a:spLocks noChangeArrowheads="1"/>
          </p:cNvSpPr>
          <p:nvPr/>
        </p:nvSpPr>
        <p:spPr bwMode="auto">
          <a:xfrm>
            <a:off x="455196" y="2797498"/>
            <a:ext cx="11052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a:solidFill>
                  <a:srgbClr val="0000FF"/>
                </a:solidFill>
                <a:latin typeface="#9Slide05 Fourth" panose="00000500000000000000" pitchFamily="2" charset="0"/>
                <a:ea typeface="Helvetica Neue"/>
                <a:cs typeface="Helvetica Neue"/>
              </a:rPr>
              <a:t>Bài</a:t>
            </a:r>
            <a:r>
              <a:rPr lang="en-US" altLang="en-US" sz="5400" b="1" dirty="0">
                <a:solidFill>
                  <a:srgbClr val="0000FF"/>
                </a:solidFill>
                <a:latin typeface="#9Slide05 Fourth" panose="00000500000000000000" pitchFamily="2" charset="0"/>
                <a:ea typeface="Helvetica Neue"/>
                <a:cs typeface="Helvetica Neue"/>
              </a:rPr>
              <a:t> 2:</a:t>
            </a:r>
            <a:r>
              <a:rPr lang="en-US" altLang="en-US" sz="5400" b="1" dirty="0">
                <a:solidFill>
                  <a:srgbClr val="FF0000"/>
                </a:solidFill>
                <a:latin typeface="#9Slide05 Fourth" panose="00000500000000000000" pitchFamily="2" charset="0"/>
                <a:ea typeface="Helvetica Neue"/>
                <a:cs typeface="Helvetica Neue"/>
              </a:rPr>
              <a:t> YÊU THƯƠNG CON NGƯỜI- </a:t>
            </a:r>
            <a:r>
              <a:rPr lang="en-US" altLang="en-US" sz="5400" b="1" dirty="0">
                <a:solidFill>
                  <a:srgbClr val="0000FF"/>
                </a:solidFill>
                <a:latin typeface="#9Slide05 Fourth" panose="00000500000000000000" pitchFamily="2" charset="0"/>
                <a:ea typeface="Helvetica Neue"/>
                <a:cs typeface="Helvetica Neue"/>
              </a:rPr>
              <a:t>CTST</a:t>
            </a:r>
            <a:endParaRPr lang="en-SG" altLang="en-US" sz="5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51473"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6"/>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CTST</a:t>
              </a:r>
              <a:endParaRPr lang="en-SG" altLang="en-US" sz="4400" b="1" dirty="0">
                <a:solidFill>
                  <a:srgbClr val="0000FF"/>
                </a:solidFill>
                <a:latin typeface="#9Slide05 Fourth" panose="00000500000000000000" pitchFamily="2" charset="0"/>
              </a:endParaRPr>
            </a:p>
          </p:txBody>
        </p:sp>
      </p:gr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9" y="63991"/>
            <a:ext cx="12308839" cy="6858000"/>
          </a:xfrm>
          <a:prstGeom prst="rect">
            <a:avLst/>
          </a:prstGeom>
        </p:spPr>
      </p:pic>
      <p:sp>
        <p:nvSpPr>
          <p:cNvPr id="9" name="Rectangle 4"/>
          <p:cNvSpPr>
            <a:spLocks noChangeArrowheads="1"/>
          </p:cNvSpPr>
          <p:nvPr/>
        </p:nvSpPr>
        <p:spPr bwMode="auto">
          <a:xfrm>
            <a:off x="3298563" y="1081015"/>
            <a:ext cx="809771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a:r>
              <a:rPr lang="vi-VN" sz="2800" b="1" dirty="0">
                <a:solidFill>
                  <a:schemeClr val="tx1"/>
                </a:solidFill>
                <a:latin typeface="#9Slide05 Phobia" panose="02000506000000020003" pitchFamily="2" charset="0"/>
              </a:rPr>
              <a:t>T</a:t>
            </a:r>
            <a:r>
              <a:rPr lang="en-US" sz="2800" b="1" dirty="0">
                <a:solidFill>
                  <a:schemeClr val="tx1"/>
                </a:solidFill>
                <a:latin typeface="#9Slide05 Phobia" panose="02000506000000020003" pitchFamily="2" charset="0"/>
              </a:rPr>
              <a:t>ì</a:t>
            </a:r>
            <a:r>
              <a:rPr lang="vi-VN" sz="2800" b="1" dirty="0">
                <a:solidFill>
                  <a:schemeClr val="tx1"/>
                </a:solidFill>
                <a:latin typeface="#9Slide05 Phobia" panose="02000506000000020003" pitchFamily="2" charset="0"/>
              </a:rPr>
              <a:t>nh huống 1: Hai bài kiểm tra một tiết trong buổi học chiều nay làm Minh vô cùng căng thẳng, về đến nhà, Minh muốn đi chơi với các bạn nhưng thấy mẹ đang tất bật nấu cơm; bố đi làm về với gương mặt mệt mỏi. Minh không biết phải làm sao?</a:t>
            </a:r>
            <a:endParaRPr lang="en-US" sz="2800" b="1" dirty="0">
              <a:solidFill>
                <a:schemeClr val="tx1"/>
              </a:solidFill>
              <a:latin typeface="#9Slide05 Phobia" panose="02000506000000020003" pitchFamily="2" charset="0"/>
            </a:endParaRPr>
          </a:p>
        </p:txBody>
      </p:sp>
      <p:pic>
        <p:nvPicPr>
          <p:cNvPr id="11"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247" y="-189516"/>
            <a:ext cx="42603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p:cNvSpPr txBox="1">
            <a:spLocks noChangeArrowheads="1"/>
          </p:cNvSpPr>
          <p:nvPr/>
        </p:nvSpPr>
        <p:spPr bwMode="auto">
          <a:xfrm>
            <a:off x="6022428" y="94647"/>
            <a:ext cx="35545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err="1">
                <a:solidFill>
                  <a:srgbClr val="0070C0"/>
                </a:solidFill>
                <a:latin typeface="Times New Roman" panose="02020603050405020304" pitchFamily="18" charset="0"/>
                <a:cs typeface="Times New Roman" panose="02020603050405020304" pitchFamily="18" charset="0"/>
              </a:rPr>
              <a:t>Xử</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lí</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tình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13" name="Rectangle 8"/>
          <p:cNvSpPr>
            <a:spLocks noChangeArrowheads="1"/>
          </p:cNvSpPr>
          <p:nvPr/>
        </p:nvSpPr>
        <p:spPr bwMode="auto">
          <a:xfrm>
            <a:off x="141891" y="2664877"/>
            <a:ext cx="908432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fontAlgn="base">
              <a:spcBef>
                <a:spcPct val="0"/>
              </a:spcBef>
              <a:spcAft>
                <a:spcPct val="0"/>
              </a:spcAft>
            </a:pPr>
            <a:r>
              <a:rPr lang="vi-VN" sz="2800" b="1" dirty="0">
                <a:solidFill>
                  <a:srgbClr val="0000FF"/>
                </a:solidFill>
                <a:latin typeface="#9Slide07 Marbelia Regular" panose="02000500000000000000" pitchFamily="2" charset="0"/>
              </a:rPr>
              <a:t>Tinh huống 2: </a:t>
            </a:r>
            <a:r>
              <a:rPr lang="vi-VN" sz="2800" dirty="0">
                <a:solidFill>
                  <a:srgbClr val="0000FF"/>
                </a:solidFill>
                <a:latin typeface="#9Slide07 Marbelia Regular" panose="02000500000000000000" pitchFamily="2" charset="0"/>
              </a:rPr>
              <a:t>Hôm qua, Bình phát hiện gia đình Giang có hoàn cảnh rất khó khăn: bố Giang mất sớm, mẹ bị tai nạn phải nằm một chỗ. Giang và mẹ ở cùng với bà ngoại cũng đã già yếu. Bình rất xúc động và băn khoăn</a:t>
            </a:r>
            <a:r>
              <a:rPr lang="en-US" sz="2800" dirty="0">
                <a:solidFill>
                  <a:srgbClr val="0000FF"/>
                </a:solidFill>
                <a:latin typeface="#9Slide07 Marbelia Regular" panose="02000500000000000000" pitchFamily="2" charset="0"/>
              </a:rPr>
              <a:t>.</a:t>
            </a:r>
            <a:r>
              <a:rPr lang="vi-VN" sz="2800" dirty="0">
                <a:solidFill>
                  <a:srgbClr val="0000FF"/>
                </a:solidFill>
                <a:latin typeface="#9Slide07 Marbelia Regular" panose="02000500000000000000" pitchFamily="2" charset="0"/>
              </a:rPr>
              <a:t> </a:t>
            </a:r>
            <a:endParaRPr lang="en-US" altLang="en-US" sz="2800" dirty="0">
              <a:solidFill>
                <a:srgbClr val="0000FF"/>
              </a:solidFill>
              <a:latin typeface="#9Slide07 Marbelia Regular" panose="02000500000000000000" pitchFamily="2" charset="0"/>
              <a:cs typeface="Times New Roman" panose="02020603050405020304" pitchFamily="18" charset="0"/>
            </a:endParaRPr>
          </a:p>
        </p:txBody>
      </p:sp>
      <p:sp>
        <p:nvSpPr>
          <p:cNvPr id="14" name="Rectangle 9"/>
          <p:cNvSpPr>
            <a:spLocks noChangeArrowheads="1"/>
          </p:cNvSpPr>
          <p:nvPr/>
        </p:nvSpPr>
        <p:spPr bwMode="auto">
          <a:xfrm>
            <a:off x="5020965" y="4306834"/>
            <a:ext cx="65246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a:r>
              <a:rPr lang="vi-VN" sz="2800" b="1" dirty="0">
                <a:latin typeface="#9Slide05 Kathya" panose="02000000000000000000" pitchFamily="2" charset="0"/>
              </a:rPr>
              <a:t>Tinh huống 3: Hôm kia, Bảo đã thống nhất với bố mẹ sẽ quyên góp ủng hộ các gia đình bị thiệt hại bởi lũ lụt một số tiền. Sáng nay, Thảo và Quyền rủ Bảo chơi điện tử ở tiệm </a:t>
            </a:r>
            <a:r>
              <a:rPr lang="en-US" sz="2800" b="1" dirty="0">
                <a:latin typeface="#9Slide05 Kathya" panose="02000000000000000000" pitchFamily="2" charset="0"/>
              </a:rPr>
              <a:t>game </a:t>
            </a:r>
            <a:r>
              <a:rPr lang="vi-VN" sz="2800" b="1" dirty="0">
                <a:latin typeface="#9Slide05 Kathya" panose="02000000000000000000" pitchFamily="2" charset="0"/>
              </a:rPr>
              <a:t>mới mở. Bảo không biết phải làm sao?</a:t>
            </a:r>
            <a:endParaRPr lang="en-US" sz="2800" b="1" dirty="0">
              <a:latin typeface="#9Slide05 Kathya" panose="02000000000000000000" pitchFamily="2" charset="0"/>
            </a:endParaRPr>
          </a:p>
        </p:txBody>
      </p:sp>
      <p:pic>
        <p:nvPicPr>
          <p:cNvPr id="18" name="Shape 77"/>
          <p:cNvPicPr/>
          <p:nvPr/>
        </p:nvPicPr>
        <p:blipFill>
          <a:blip r:embed="rId4"/>
          <a:stretch/>
        </p:blipFill>
        <p:spPr>
          <a:xfrm>
            <a:off x="141890" y="953484"/>
            <a:ext cx="3026099" cy="1673256"/>
          </a:xfrm>
          <a:prstGeom prst="rect">
            <a:avLst/>
          </a:prstGeom>
        </p:spPr>
      </p:pic>
      <p:pic>
        <p:nvPicPr>
          <p:cNvPr id="19" name="Shape 79"/>
          <p:cNvPicPr/>
          <p:nvPr/>
        </p:nvPicPr>
        <p:blipFill>
          <a:blip r:embed="rId5"/>
          <a:stretch/>
        </p:blipFill>
        <p:spPr>
          <a:xfrm>
            <a:off x="9226218" y="2444833"/>
            <a:ext cx="2645216" cy="1733520"/>
          </a:xfrm>
          <a:prstGeom prst="rect">
            <a:avLst/>
          </a:prstGeom>
        </p:spPr>
      </p:pic>
      <p:pic>
        <p:nvPicPr>
          <p:cNvPr id="20" name="Shape 81"/>
          <p:cNvPicPr/>
          <p:nvPr/>
        </p:nvPicPr>
        <p:blipFill>
          <a:blip r:embed="rId6"/>
          <a:stretch/>
        </p:blipFill>
        <p:spPr>
          <a:xfrm>
            <a:off x="1387365" y="4250035"/>
            <a:ext cx="3263462" cy="2074888"/>
          </a:xfrm>
          <a:prstGeom prst="rect">
            <a:avLst/>
          </a:prstGeom>
        </p:spPr>
      </p:pic>
      <p:pic>
        <p:nvPicPr>
          <p:cNvPr id="21"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7959" y="-13172"/>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247022" y="9464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a:t>
            </a: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pic>
        <p:nvPicPr>
          <p:cNvPr id="10" name="Google Shape;154;p8"/>
          <p:cNvPicPr preferRelativeResize="0"/>
          <p:nvPr/>
        </p:nvPicPr>
        <p:blipFill rotWithShape="1">
          <a:blip r:embed="rId3">
            <a:alphaModFix/>
          </a:blip>
          <a:srcRect l="16992" t="-937" r="50159" b="17086"/>
          <a:stretch/>
        </p:blipFill>
        <p:spPr>
          <a:xfrm>
            <a:off x="6102211" y="-268014"/>
            <a:ext cx="6431375" cy="7583213"/>
          </a:xfrm>
          <a:prstGeom prst="rect">
            <a:avLst/>
          </a:prstGeom>
          <a:noFill/>
          <a:ln>
            <a:noFill/>
          </a:ln>
        </p:spPr>
      </p:pic>
      <p:pic>
        <p:nvPicPr>
          <p:cNvPr id="11" name="Google Shape;155;p8"/>
          <p:cNvPicPr preferRelativeResize="0"/>
          <p:nvPr/>
        </p:nvPicPr>
        <p:blipFill rotWithShape="1">
          <a:blip r:embed="rId4">
            <a:alphaModFix/>
          </a:blip>
          <a:srcRect/>
          <a:stretch/>
        </p:blipFill>
        <p:spPr>
          <a:xfrm>
            <a:off x="5568836" y="5301899"/>
            <a:ext cx="1708012" cy="1760417"/>
          </a:xfrm>
          <a:prstGeom prst="rect">
            <a:avLst/>
          </a:prstGeom>
          <a:noFill/>
          <a:ln>
            <a:noFill/>
          </a:ln>
        </p:spPr>
      </p:pic>
      <p:pic>
        <p:nvPicPr>
          <p:cNvPr id="12" name="Google Shape;164;p9"/>
          <p:cNvPicPr preferRelativeResize="0"/>
          <p:nvPr/>
        </p:nvPicPr>
        <p:blipFill rotWithShape="1">
          <a:blip r:embed="rId5">
            <a:alphaModFix/>
          </a:blip>
          <a:srcRect l="15285" t="10430" r="46645" b="11190"/>
          <a:stretch/>
        </p:blipFill>
        <p:spPr>
          <a:xfrm>
            <a:off x="-910002" y="-238888"/>
            <a:ext cx="7438028" cy="7580298"/>
          </a:xfrm>
          <a:prstGeom prst="rect">
            <a:avLst/>
          </a:prstGeom>
          <a:noFill/>
          <a:ln>
            <a:noFill/>
          </a:ln>
        </p:spPr>
      </p:pic>
      <p:pic>
        <p:nvPicPr>
          <p:cNvPr id="13" name="Google Shape;165;p9"/>
          <p:cNvPicPr preferRelativeResize="0"/>
          <p:nvPr/>
        </p:nvPicPr>
        <p:blipFill rotWithShape="1">
          <a:blip r:embed="rId6">
            <a:alphaModFix/>
          </a:blip>
          <a:srcRect l="18975" t="9789" r="12467"/>
          <a:stretch/>
        </p:blipFill>
        <p:spPr>
          <a:xfrm>
            <a:off x="3279230" y="5302556"/>
            <a:ext cx="2124215" cy="1899370"/>
          </a:xfrm>
          <a:prstGeom prst="rect">
            <a:avLst/>
          </a:prstGeom>
          <a:noFill/>
          <a:ln>
            <a:noFill/>
          </a:ln>
        </p:spPr>
      </p:pic>
      <p:sp>
        <p:nvSpPr>
          <p:cNvPr id="2" name="Rectangle 1"/>
          <p:cNvSpPr/>
          <p:nvPr/>
        </p:nvSpPr>
        <p:spPr>
          <a:xfrm>
            <a:off x="570703" y="822017"/>
            <a:ext cx="5393241" cy="5983561"/>
          </a:xfrm>
          <a:prstGeom prst="rect">
            <a:avLst/>
          </a:prstGeom>
        </p:spPr>
        <p:txBody>
          <a:bodyPr wrap="square">
            <a:spAutoFit/>
          </a:bodyPr>
          <a:lstStyle/>
          <a:p>
            <a:pPr algn="just">
              <a:lnSpc>
                <a:spcPct val="107000"/>
              </a:lnSpc>
            </a:pP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Nếu</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là</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các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Minh,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Bình</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Bảo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làm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p>
          <a:p>
            <a:pPr algn="just">
              <a:lnSpc>
                <a:spcPct val="107000"/>
              </a:lnSpc>
            </a:pPr>
            <a:r>
              <a:rPr lang="en-US" sz="3000" dirty="0">
                <a:latin typeface="#9Slide07 Marbelia Regular" panose="02000500000000000000" pitchFamily="2" charset="0"/>
                <a:ea typeface="Calibri" panose="020F0502020204030204" pitchFamily="34" charset="0"/>
                <a:cs typeface="Times New Roman" panose="02020603050405020304" pitchFamily="18" charset="0"/>
              </a:rPr>
              <a:t>- Minh: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phụ</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bố</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mẹ</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trước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xong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công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việc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e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mới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xin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bố</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mẹ</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chơi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với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p>
          <a:p>
            <a:pPr algn="just">
              <a:lnSpc>
                <a:spcPct val="107000"/>
              </a:lnSpc>
            </a:pP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Bình</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vận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động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các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trong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lớp</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cùng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nhau</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chung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tay</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giúp</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đỡ</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Giang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p>
          <a:p>
            <a:pPr algn="just">
              <a:lnSpc>
                <a:spcPct val="107000"/>
              </a:lnSpc>
            </a:pP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Bảo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từ</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chối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lời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mời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của</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Thảo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và</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Quyền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để</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dành</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số</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tiền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đó</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cùng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với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bố</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mẹ</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ủng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hộ</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cho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các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đồng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bào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ở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vùng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thiên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tai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lũ</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lụt</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endParaRPr lang="en-US" sz="3000" dirty="0">
              <a:effectLst/>
              <a:latin typeface="#9Slide07 Marbelia Regular" panose="02000500000000000000" pitchFamily="2" charset="0"/>
              <a:ea typeface="Calibri" panose="020F0502020204030204" pitchFamily="34" charset="0"/>
              <a:cs typeface="Times New Roman" panose="02020603050405020304" pitchFamily="18" charset="0"/>
            </a:endParaRPr>
          </a:p>
        </p:txBody>
      </p:sp>
      <p:pic>
        <p:nvPicPr>
          <p:cNvPr id="15"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9066" y="0"/>
            <a:ext cx="1156356" cy="76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6788265" y="1549672"/>
            <a:ext cx="5143496" cy="4702569"/>
          </a:xfrm>
          <a:prstGeom prst="rect">
            <a:avLst/>
          </a:prstGeom>
        </p:spPr>
        <p:txBody>
          <a:bodyPr wrap="square">
            <a:spAutoFit/>
          </a:bodyPr>
          <a:lstStyle/>
          <a:p>
            <a:pPr algn="just">
              <a:lnSpc>
                <a:spcPct val="107000"/>
              </a:lnSpc>
            </a:pP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Em</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làm</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hiện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tình</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yêu</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thương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con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người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đối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với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người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thân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trong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gia</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đình</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đối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với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bạn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bè</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đối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với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cộng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đồng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xã</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hội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em</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sẽ</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cố</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gắng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học</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tập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thật</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tốt</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phụ</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giúp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bố</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mẹ</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và</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sau</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này</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giúp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cho</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nước</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nhà</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vâng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lời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thầy</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cô</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và</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bố</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mẹ</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giúp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đỡ</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các</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bạn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hoàn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cảnh</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khó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khăn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trong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lớp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giảng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lại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bài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cho</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những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bạn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chưa</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hiểu</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a:t>
            </a:r>
            <a:endParaRPr lang="en-US" sz="2800" b="1" dirty="0">
              <a:solidFill>
                <a:srgbClr val="FF0000"/>
              </a:solidFill>
              <a:effectLst/>
              <a:latin typeface="SVN-Vanilla Daisy Pro"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94811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p:tgtEl>
                                          <p:spTgt spid="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8839" cy="6858000"/>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55834" y="248955"/>
            <a:ext cx="8907518" cy="1489639"/>
          </a:xfrm>
          <a:prstGeom prst="rect">
            <a:avLst/>
          </a:prstGeom>
        </p:spPr>
        <p:txBody>
          <a:bodyPr wrap="square">
            <a:spAutoFit/>
          </a:bodyPr>
          <a:lstStyle/>
          <a:p>
            <a:pPr marL="88900" marR="0" indent="25400">
              <a:lnSpc>
                <a:spcPct val="130000"/>
              </a:lnSpc>
              <a:spcBef>
                <a:spcPts val="0"/>
              </a:spcBef>
              <a:spcAft>
                <a:spcPts val="0"/>
              </a:spcAft>
            </a:pPr>
            <a:r>
              <a:rPr lang="vi-VN" sz="2800" b="1" dirty="0">
                <a:solidFill>
                  <a:srgbClr val="FF0000"/>
                </a:solidFill>
                <a:latin typeface="#9Slide07 Marbelia Regular" panose="02000500000000000000" pitchFamily="2" charset="0"/>
                <a:ea typeface="Arial" panose="020B0604020202020204" pitchFamily="34" charset="0"/>
              </a:rPr>
              <a:t>Em hãy chọn một hình ảnh dưới đây làm em có nhiều cảm xúc nhất và thực hiện một hành động cụ thể để thể hiện cảm xúc của em.</a:t>
            </a:r>
            <a:endParaRPr lang="en-US" sz="2800" b="1" dirty="0">
              <a:solidFill>
                <a:srgbClr val="FF0000"/>
              </a:solidFill>
              <a:latin typeface="#9Slide07 Marbelia Regular" panose="02000500000000000000" pitchFamily="2" charset="0"/>
              <a:ea typeface="Arial" panose="020B0604020202020204" pitchFamily="34" charset="0"/>
            </a:endParaRPr>
          </a:p>
          <a:p>
            <a:endParaRPr lang="en-US" dirty="0"/>
          </a:p>
        </p:txBody>
      </p:sp>
      <p:pic>
        <p:nvPicPr>
          <p:cNvPr id="5" name="Shape 87"/>
          <p:cNvPicPr/>
          <p:nvPr/>
        </p:nvPicPr>
        <p:blipFill>
          <a:blip r:embed="rId4"/>
          <a:stretch/>
        </p:blipFill>
        <p:spPr>
          <a:xfrm>
            <a:off x="552746" y="1738594"/>
            <a:ext cx="4239971" cy="203187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747423457"/>
              </p:ext>
            </p:extLst>
          </p:nvPr>
        </p:nvGraphicFramePr>
        <p:xfrm>
          <a:off x="552746" y="3662470"/>
          <a:ext cx="4414344" cy="912559"/>
        </p:xfrm>
        <a:graphic>
          <a:graphicData uri="http://schemas.openxmlformats.org/drawingml/2006/table">
            <a:tbl>
              <a:tblPr/>
              <a:tblGrid>
                <a:gridCol w="4414344">
                  <a:extLst>
                    <a:ext uri="{9D8B030D-6E8A-4147-A177-3AD203B41FA5}">
                      <a16:colId xmlns:a16="http://schemas.microsoft.com/office/drawing/2014/main" val="20000"/>
                    </a:ext>
                  </a:extLst>
                </a:gridCol>
              </a:tblGrid>
              <a:tr h="160020">
                <a:tc>
                  <a:txBody>
                    <a:bodyPr/>
                    <a:lstStyle/>
                    <a:p>
                      <a:pPr marL="0" marR="0" algn="l">
                        <a:lnSpc>
                          <a:spcPct val="130000"/>
                        </a:lnSpc>
                        <a:spcBef>
                          <a:spcPts val="0"/>
                        </a:spcBef>
                        <a:spcAft>
                          <a:spcPts val="0"/>
                        </a:spcAft>
                      </a:pPr>
                      <a:r>
                        <a:rPr lang="vi-VN" sz="2400" dirty="0">
                          <a:solidFill>
                            <a:srgbClr val="000000"/>
                          </a:solidFill>
                          <a:effectLst/>
                          <a:latin typeface="#9Slide05 Kathya" panose="02000000000000000000" pitchFamily="2" charset="0"/>
                          <a:ea typeface="Arial" panose="020B0604020202020204" pitchFamily="34" charset="0"/>
                        </a:rPr>
                        <a:t>Các chiến sĩ công an tận tình giúp đỡ người dân.</a:t>
                      </a:r>
                      <a:endParaRPr lang="en-US" sz="24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7" name="Rectangle 1"/>
          <p:cNvSpPr>
            <a:spLocks noChangeArrowheads="1"/>
          </p:cNvSpPr>
          <p:nvPr/>
        </p:nvSpPr>
        <p:spPr bwMode="auto">
          <a:xfrm>
            <a:off x="4354513" y="36624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 name="Shape 89"/>
          <p:cNvPicPr/>
          <p:nvPr/>
        </p:nvPicPr>
        <p:blipFill>
          <a:blip r:embed="rId5"/>
          <a:stretch/>
        </p:blipFill>
        <p:spPr>
          <a:xfrm>
            <a:off x="6037579" y="1530247"/>
            <a:ext cx="4698737" cy="174942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214792067"/>
              </p:ext>
            </p:extLst>
          </p:nvPr>
        </p:nvGraphicFramePr>
        <p:xfrm>
          <a:off x="6037580" y="3186982"/>
          <a:ext cx="3982151" cy="1388047"/>
        </p:xfrm>
        <a:graphic>
          <a:graphicData uri="http://schemas.openxmlformats.org/drawingml/2006/table">
            <a:tbl>
              <a:tblPr/>
              <a:tblGrid>
                <a:gridCol w="3982151">
                  <a:extLst>
                    <a:ext uri="{9D8B030D-6E8A-4147-A177-3AD203B41FA5}">
                      <a16:colId xmlns:a16="http://schemas.microsoft.com/office/drawing/2014/main" val="20000"/>
                    </a:ext>
                  </a:extLst>
                </a:gridCol>
              </a:tblGrid>
              <a:tr h="350520">
                <a:tc>
                  <a:txBody>
                    <a:bodyPr/>
                    <a:lstStyle/>
                    <a:p>
                      <a:pPr marL="0" marR="0" algn="ctr">
                        <a:lnSpc>
                          <a:spcPct val="130000"/>
                        </a:lnSpc>
                        <a:spcBef>
                          <a:spcPts val="0"/>
                        </a:spcBef>
                        <a:spcAft>
                          <a:spcPts val="0"/>
                        </a:spcAft>
                      </a:pPr>
                      <a:r>
                        <a:rPr lang="vi-VN" sz="2400" dirty="0">
                          <a:solidFill>
                            <a:srgbClr val="000000"/>
                          </a:solidFill>
                          <a:effectLst/>
                          <a:latin typeface="#9Slide05 Kathya" panose="02000000000000000000" pitchFamily="2" charset="0"/>
                          <a:ea typeface="Arial" panose="020B0604020202020204" pitchFamily="34" charset="0"/>
                        </a:rPr>
                        <a:t>Các nữ bác sĩ cắt ngắn tóc để lên tuyến đầu chống dịch COVID-19.</a:t>
                      </a:r>
                      <a:endParaRPr lang="en-US" sz="24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0" name="Rectangle 2"/>
          <p:cNvSpPr>
            <a:spLocks noChangeArrowheads="1"/>
          </p:cNvSpPr>
          <p:nvPr/>
        </p:nvSpPr>
        <p:spPr bwMode="auto">
          <a:xfrm>
            <a:off x="4968875" y="3825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 name="Shape 91"/>
          <p:cNvPicPr/>
          <p:nvPr/>
        </p:nvPicPr>
        <p:blipFill>
          <a:blip r:embed="rId6"/>
          <a:stretch/>
        </p:blipFill>
        <p:spPr>
          <a:xfrm>
            <a:off x="714155" y="4345712"/>
            <a:ext cx="4078561" cy="182880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4210820997"/>
              </p:ext>
            </p:extLst>
          </p:nvPr>
        </p:nvGraphicFramePr>
        <p:xfrm>
          <a:off x="714156" y="6290441"/>
          <a:ext cx="4078560" cy="912559"/>
        </p:xfrm>
        <a:graphic>
          <a:graphicData uri="http://schemas.openxmlformats.org/drawingml/2006/table">
            <a:tbl>
              <a:tblPr/>
              <a:tblGrid>
                <a:gridCol w="4078560">
                  <a:extLst>
                    <a:ext uri="{9D8B030D-6E8A-4147-A177-3AD203B41FA5}">
                      <a16:colId xmlns:a16="http://schemas.microsoft.com/office/drawing/2014/main" val="20000"/>
                    </a:ext>
                  </a:extLst>
                </a:gridCol>
              </a:tblGrid>
              <a:tr h="409904">
                <a:tc>
                  <a:txBody>
                    <a:bodyPr/>
                    <a:lstStyle/>
                    <a:p>
                      <a:pPr marL="0" marR="0" algn="l">
                        <a:lnSpc>
                          <a:spcPct val="130000"/>
                        </a:lnSpc>
                        <a:spcBef>
                          <a:spcPts val="0"/>
                        </a:spcBef>
                        <a:spcAft>
                          <a:spcPts val="0"/>
                        </a:spcAft>
                      </a:pPr>
                      <a:r>
                        <a:rPr lang="vi-VN" sz="2400" dirty="0">
                          <a:solidFill>
                            <a:srgbClr val="000000"/>
                          </a:solidFill>
                          <a:effectLst/>
                          <a:latin typeface="#9Slide05 Kathya" panose="02000000000000000000" pitchFamily="2" charset="0"/>
                          <a:ea typeface="Arial" panose="020B0604020202020204" pitchFamily="34" charset="0"/>
                        </a:rPr>
                        <a:t>Một bạn học sinh dẫn bà cụ qua đường.</a:t>
                      </a:r>
                      <a:endParaRPr lang="en-US" sz="24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3" name="Rectangle 3"/>
          <p:cNvSpPr>
            <a:spLocks noChangeArrowheads="1"/>
          </p:cNvSpPr>
          <p:nvPr/>
        </p:nvSpPr>
        <p:spPr bwMode="auto">
          <a:xfrm>
            <a:off x="5032375" y="3921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4" name="Shape 93"/>
          <p:cNvPicPr/>
          <p:nvPr/>
        </p:nvPicPr>
        <p:blipFill>
          <a:blip r:embed="rId7"/>
          <a:stretch/>
        </p:blipFill>
        <p:spPr>
          <a:xfrm>
            <a:off x="6063482" y="4313105"/>
            <a:ext cx="4672834" cy="1761490"/>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3661641720"/>
              </p:ext>
            </p:extLst>
          </p:nvPr>
        </p:nvGraphicFramePr>
        <p:xfrm>
          <a:off x="6258911" y="6174512"/>
          <a:ext cx="4477406" cy="437071"/>
        </p:xfrm>
        <a:graphic>
          <a:graphicData uri="http://schemas.openxmlformats.org/drawingml/2006/table">
            <a:tbl>
              <a:tblPr/>
              <a:tblGrid>
                <a:gridCol w="4477406">
                  <a:extLst>
                    <a:ext uri="{9D8B030D-6E8A-4147-A177-3AD203B41FA5}">
                      <a16:colId xmlns:a16="http://schemas.microsoft.com/office/drawing/2014/main" val="20000"/>
                    </a:ext>
                  </a:extLst>
                </a:gridCol>
              </a:tblGrid>
              <a:tr h="170694">
                <a:tc>
                  <a:txBody>
                    <a:bodyPr/>
                    <a:lstStyle/>
                    <a:p>
                      <a:pPr marL="0" marR="0" algn="l">
                        <a:lnSpc>
                          <a:spcPct val="130000"/>
                        </a:lnSpc>
                        <a:spcBef>
                          <a:spcPts val="0"/>
                        </a:spcBef>
                        <a:spcAft>
                          <a:spcPts val="0"/>
                        </a:spcAft>
                      </a:pPr>
                      <a:r>
                        <a:rPr lang="vi-VN" sz="2400" dirty="0">
                          <a:solidFill>
                            <a:srgbClr val="000000"/>
                          </a:solidFill>
                          <a:effectLst/>
                          <a:latin typeface="#9Slide05 Kathya" panose="02000000000000000000" pitchFamily="2" charset="0"/>
                          <a:ea typeface="Arial" panose="020B0604020202020204" pitchFamily="34" charset="0"/>
                        </a:rPr>
                        <a:t>Sinh viên tình nguyện mùa hè xanh.</a:t>
                      </a:r>
                      <a:endParaRPr lang="en-US" sz="24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6" name="Rectangle 4"/>
          <p:cNvSpPr>
            <a:spLocks noChangeArrowheads="1"/>
          </p:cNvSpPr>
          <p:nvPr/>
        </p:nvSpPr>
        <p:spPr bwMode="auto">
          <a:xfrm>
            <a:off x="5132388" y="39227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48432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299176"/>
            <a:ext cx="8182303" cy="7426902"/>
            <a:chOff x="114868" y="-346472"/>
            <a:chExt cx="7805125" cy="7426902"/>
          </a:xfrm>
        </p:grpSpPr>
        <p:pic>
          <p:nvPicPr>
            <p:cNvPr id="7"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8"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4" name="Rectangle 3"/>
          <p:cNvSpPr/>
          <p:nvPr/>
        </p:nvSpPr>
        <p:spPr>
          <a:xfrm>
            <a:off x="599090" y="1326731"/>
            <a:ext cx="6721739" cy="4092980"/>
          </a:xfrm>
          <a:prstGeom prst="rect">
            <a:avLst/>
          </a:prstGeom>
        </p:spPr>
        <p:txBody>
          <a:bodyPr wrap="square">
            <a:spAutoFit/>
          </a:bodyPr>
          <a:lstStyle/>
          <a:p>
            <a:pPr indent="165100" algn="just">
              <a:lnSpc>
                <a:spcPct val="130000"/>
              </a:lnSpc>
              <a:spcAft>
                <a:spcPts val="200"/>
              </a:spcAft>
            </a:pPr>
            <a:r>
              <a:rPr lang="vi-VN" sz="3200" b="1" dirty="0">
                <a:solidFill>
                  <a:srgbClr val="FF0000"/>
                </a:solidFill>
                <a:latin typeface="#9Slide07 Marbelia Regular" panose="02000500000000000000" pitchFamily="2" charset="0"/>
                <a:ea typeface="Arial" panose="020B0604020202020204" pitchFamily="34" charset="0"/>
              </a:rPr>
              <a:t>Thực hiện hành động yêu thương.</a:t>
            </a:r>
            <a:endParaRPr lang="en-US" sz="3200" b="1" dirty="0">
              <a:solidFill>
                <a:srgbClr val="FF0000"/>
              </a:solidFill>
              <a:latin typeface="#9Slide07 Marbelia Regular" panose="02000500000000000000" pitchFamily="2" charset="0"/>
              <a:ea typeface="Arial" panose="020B0604020202020204" pitchFamily="34"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việc làm thể hiện tình yêu thương đối với người thân trong gia đình và chia sẻ trước lớp.</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hành động hay một lời nói cụ thể thể hiện tình yêu thương với bạn bè, thầy cô trong lớp em.</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p:txBody>
      </p:sp>
      <p:pic>
        <p:nvPicPr>
          <p:cNvPr id="5" name="Shape 95"/>
          <p:cNvPicPr/>
          <p:nvPr/>
        </p:nvPicPr>
        <p:blipFill>
          <a:blip r:embed="rId4"/>
          <a:stretch/>
        </p:blipFill>
        <p:spPr>
          <a:xfrm>
            <a:off x="7635766" y="1040525"/>
            <a:ext cx="4556234" cy="4999320"/>
          </a:xfrm>
          <a:prstGeom prst="rect">
            <a:avLst/>
          </a:prstGeom>
        </p:spPr>
      </p:pic>
      <p:pic>
        <p:nvPicPr>
          <p:cNvPr id="1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61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51473"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6"/>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CTST</a:t>
              </a:r>
              <a:endParaRPr lang="en-SG" altLang="en-US" sz="4400" b="1" dirty="0">
                <a:solidFill>
                  <a:srgbClr val="0000FF"/>
                </a:solidFill>
                <a:latin typeface="#9Slide05 Fourth" panose="00000500000000000000" pitchFamily="2" charset="0"/>
              </a:endParaRPr>
            </a:p>
          </p:txBody>
        </p:sp>
      </p:gr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22858PICdbgea5Gz679dY_PIC201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3481" y="3864851"/>
            <a:ext cx="2506824"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411805" y="993775"/>
            <a:ext cx="1704029" cy="1591770"/>
          </a:xfrm>
          <a:prstGeom prst="rect">
            <a:avLst/>
          </a:prstGeom>
        </p:spPr>
      </p:pic>
      <p:sp>
        <p:nvSpPr>
          <p:cNvPr id="15"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16" name="Google Shape;164;p9"/>
          <p:cNvPicPr preferRelativeResize="0"/>
          <p:nvPr/>
        </p:nvPicPr>
        <p:blipFill rotWithShape="1">
          <a:blip r:embed="rId5">
            <a:alphaModFix/>
          </a:blip>
          <a:srcRect l="15285" t="10430" r="46645" b="11190"/>
          <a:stretch/>
        </p:blipFill>
        <p:spPr>
          <a:xfrm>
            <a:off x="-551747" y="1987550"/>
            <a:ext cx="6663096" cy="5254815"/>
          </a:xfrm>
          <a:prstGeom prst="rect">
            <a:avLst/>
          </a:prstGeom>
          <a:noFill/>
          <a:ln>
            <a:noFill/>
          </a:ln>
        </p:spPr>
      </p:pic>
      <p:pic>
        <p:nvPicPr>
          <p:cNvPr id="17" name="Picture 16"/>
          <p:cNvPicPr>
            <a:picLocks noChangeAspect="1"/>
          </p:cNvPicPr>
          <p:nvPr/>
        </p:nvPicPr>
        <p:blipFill>
          <a:blip r:embed="rId6"/>
          <a:stretch>
            <a:fillRect/>
          </a:stretch>
        </p:blipFill>
        <p:spPr>
          <a:xfrm>
            <a:off x="5006063" y="633202"/>
            <a:ext cx="6353926" cy="5865304"/>
          </a:xfrm>
          <a:prstGeom prst="rect">
            <a:avLst/>
          </a:prstGeom>
        </p:spPr>
      </p:pic>
      <p:sp>
        <p:nvSpPr>
          <p:cNvPr id="18" name="Rectangle 17"/>
          <p:cNvSpPr/>
          <p:nvPr/>
        </p:nvSpPr>
        <p:spPr>
          <a:xfrm>
            <a:off x="213479" y="2585545"/>
            <a:ext cx="4989141" cy="4232056"/>
          </a:xfrm>
          <a:prstGeom prst="rect">
            <a:avLst/>
          </a:prstGeom>
        </p:spPr>
        <p:txBody>
          <a:bodyPr wrap="square">
            <a:spAutoFit/>
          </a:bodyPr>
          <a:lstStyle/>
          <a:p>
            <a:pPr indent="215900" algn="just">
              <a:lnSpc>
                <a:spcPct val="130000"/>
              </a:lnSpc>
              <a:spcAft>
                <a:spcPts val="800"/>
              </a:spcAft>
            </a:pPr>
            <a:r>
              <a:rPr lang="vi-VN" sz="2800" b="1" dirty="0">
                <a:solidFill>
                  <a:srgbClr val="000000"/>
                </a:solidFill>
                <a:latin typeface="#9Slide05 Great Vibes" panose="02000507080000020002" pitchFamily="2" charset="0"/>
                <a:ea typeface="Arial" panose="020B0604020202020204" pitchFamily="34" charset="0"/>
              </a:rPr>
              <a:t>Em hãy làm một sản phẩm mang thông điệp yêu thương.</a:t>
            </a:r>
            <a:endParaRPr lang="en-US" sz="2800" b="1" dirty="0">
              <a:latin typeface="#9Slide05 Great Vibes" panose="02000507080000020002" pitchFamily="2" charset="0"/>
              <a:ea typeface="Arial" panose="020B0604020202020204" pitchFamily="34" charset="0"/>
            </a:endParaRPr>
          </a:p>
          <a:p>
            <a:pPr indent="215900">
              <a:lnSpc>
                <a:spcPct val="127000"/>
              </a:lnSpc>
              <a:spcAft>
                <a:spcPts val="2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Gợ/ý:</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431800" algn="just">
              <a:lnSpc>
                <a:spcPct val="127000"/>
              </a:lnSpc>
              <a:spcAft>
                <a:spcPts val="2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Một tấm thiệp, một bức tranh,...</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431800" algn="just">
              <a:lnSpc>
                <a:spcPct val="127000"/>
              </a:lnSpc>
              <a:spcAft>
                <a:spcPts val="2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Một bức thư, một bài thuyết trình,...</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330200" algn="just">
              <a:lnSpc>
                <a:spcPct val="127000"/>
              </a:lnSpc>
              <a:spcAft>
                <a:spcPts val="200"/>
              </a:spcAft>
            </a:pPr>
            <a:r>
              <a:rPr lang="vi-VN" sz="2400" dirty="0">
                <a:solidFill>
                  <a:srgbClr val="8AF502"/>
                </a:solidFill>
                <a:latin typeface="#9Slide05 Great Vibes" panose="02000507080000020002" pitchFamily="2" charset="0"/>
                <a:ea typeface="Cambria" panose="02040503050406030204" pitchFamily="18" charset="0"/>
                <a:cs typeface="Cambria" panose="02040503050406030204" pitchFamily="18" charset="0"/>
              </a:rPr>
              <a:t>• </a:t>
            </a: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Một tiết mục văn nghệ,...</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431800" algn="just">
              <a:lnSpc>
                <a:spcPct val="127000"/>
              </a:lnSpc>
              <a:spcAft>
                <a:spcPts val="21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(Có thể chọn các hình thức khác để thể hiện sự sáng tạo của em).</a:t>
            </a:r>
            <a:endParaRPr lang="en-US" sz="2400" dirty="0">
              <a:effectLst/>
              <a:latin typeface="#9Slide05 Great Vibes" panose="02000507080000020002" pitchFamily="2" charset="0"/>
              <a:ea typeface="Cambria" panose="02040503050406030204" pitchFamily="18" charset="0"/>
              <a:cs typeface="Cambria" panose="02040503050406030204" pitchFamily="18" charset="0"/>
            </a:endParaRPr>
          </a:p>
        </p:txBody>
      </p:sp>
      <p:sp>
        <p:nvSpPr>
          <p:cNvPr id="19" name="Rectangle 18"/>
          <p:cNvSpPr/>
          <p:nvPr/>
        </p:nvSpPr>
        <p:spPr>
          <a:xfrm>
            <a:off x="5502166" y="2291133"/>
            <a:ext cx="5047171" cy="3453253"/>
          </a:xfrm>
          <a:prstGeom prst="rect">
            <a:avLst/>
          </a:prstGeom>
        </p:spPr>
        <p:txBody>
          <a:bodyPr wrap="square">
            <a:spAutoFit/>
          </a:bodyPr>
          <a:lstStyle/>
          <a:p>
            <a:pPr marL="165100" marR="0" indent="0" algn="just">
              <a:lnSpc>
                <a:spcPct val="130000"/>
              </a:lnSpc>
              <a:spcBef>
                <a:spcPts val="0"/>
              </a:spcBef>
              <a:spcAft>
                <a:spcPts val="200"/>
              </a:spcAft>
            </a:pPr>
            <a:r>
              <a:rPr lang="vi-VN" sz="2800" b="1" dirty="0">
                <a:solidFill>
                  <a:srgbClr val="000000"/>
                </a:solidFill>
                <a:latin typeface="#9Slide06 SVNSlow Attack" pitchFamily="2" charset="0"/>
                <a:ea typeface="Arial" panose="020B0604020202020204" pitchFamily="34" charset="0"/>
              </a:rPr>
              <a:t>Em hãy kể tên những hoạt động, phong trào có ý nghĩa lan toả tình yêu thương con người ờ trường. Em sè có những hành động cụ thể như</a:t>
            </a:r>
            <a:r>
              <a:rPr lang="vi-VN" sz="2800" b="1" dirty="0">
                <a:latin typeface="#9Slide06 SVNSlow Attack" pitchFamily="2" charset="0"/>
                <a:ea typeface="Arial" panose="020B0604020202020204" pitchFamily="34" charset="0"/>
              </a:rPr>
              <a:t> </a:t>
            </a:r>
            <a:r>
              <a:rPr lang="vi-VN" sz="2800" b="1" dirty="0">
                <a:solidFill>
                  <a:srgbClr val="000000"/>
                </a:solidFill>
                <a:latin typeface="#9Slide06 SVNSlow Attack" pitchFamily="2" charset="0"/>
                <a:ea typeface="Arial" panose="020B0604020202020204" pitchFamily="34" charset="0"/>
              </a:rPr>
              <a:t>th</a:t>
            </a:r>
            <a:r>
              <a:rPr lang="en-US" sz="2800" b="1" dirty="0">
                <a:latin typeface="#9Slide06 SVNSlow Attack" pitchFamily="2" charset="0"/>
                <a:ea typeface="Arial" panose="020B0604020202020204" pitchFamily="34" charset="0"/>
              </a:rPr>
              <a:t>ế</a:t>
            </a:r>
            <a:r>
              <a:rPr lang="vi-VN" sz="2800" b="1" dirty="0">
                <a:solidFill>
                  <a:srgbClr val="000000"/>
                </a:solidFill>
                <a:latin typeface="#9Slide06 SVNSlow Attack" pitchFamily="2" charset="0"/>
                <a:ea typeface="Arial" panose="020B0604020202020204" pitchFamily="34" charset="0"/>
              </a:rPr>
              <a:t> nào để hường ứng những hoạt động, phong trào của trường hoặc ở địa phương em?</a:t>
            </a:r>
            <a:endParaRPr lang="en-US" sz="2800" b="1" dirty="0">
              <a:latin typeface="#9Slide06 SVNSlow Attack" pitchFamily="2" charset="0"/>
              <a:ea typeface="Arial" panose="020B0604020202020204" pitchFamily="34" charset="0"/>
            </a:endParaRPr>
          </a:p>
        </p:txBody>
      </p:sp>
    </p:spTree>
    <p:extLst>
      <p:ext uri="{BB962C8B-B14F-4D97-AF65-F5344CB8AC3E}">
        <p14:creationId xmlns:p14="http://schemas.microsoft.com/office/powerpoint/2010/main" val="250310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51473"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6"/>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CTST</a:t>
              </a:r>
              <a:endParaRPr lang="en-SG" altLang="en-US" sz="4400" b="1" dirty="0">
                <a:solidFill>
                  <a:srgbClr val="0000FF"/>
                </a:solidFill>
                <a:latin typeface="#9Slide05 Fourth" panose="00000500000000000000" pitchFamily="2" charset="0"/>
              </a:endParaRPr>
            </a:p>
          </p:txBody>
        </p:sp>
      </p:gr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51473"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6"/>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CTST</a:t>
              </a:r>
              <a:endParaRPr lang="en-SG" altLang="en-US" sz="4400" b="1" dirty="0">
                <a:solidFill>
                  <a:srgbClr val="0000FF"/>
                </a:solidFill>
                <a:latin typeface="#9Slide05 Fourth" panose="00000500000000000000" pitchFamily="2" charset="0"/>
              </a:endParaRPr>
            </a:p>
          </p:txBody>
        </p:sp>
      </p:grpSp>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04"/>
            <a:ext cx="12308839" cy="6858000"/>
          </a:xfrm>
          <a:prstGeom prst="rect">
            <a:avLst/>
          </a:prstGeom>
        </p:spPr>
      </p:pic>
      <p:sp>
        <p:nvSpPr>
          <p:cNvPr id="6" name="Rectangle 5"/>
          <p:cNvSpPr/>
          <p:nvPr/>
        </p:nvSpPr>
        <p:spPr>
          <a:xfrm>
            <a:off x="1015845" y="5155311"/>
            <a:ext cx="4593336" cy="630552"/>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5842221" y="5052227"/>
            <a:ext cx="4399059" cy="73363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p:nvPr/>
        </p:nvSpPr>
        <p:spPr>
          <a:xfrm>
            <a:off x="2702913" y="1873298"/>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1</a:t>
            </a:r>
          </a:p>
        </p:txBody>
      </p:sp>
      <p:sp>
        <p:nvSpPr>
          <p:cNvPr id="9" name="Oval 8"/>
          <p:cNvSpPr/>
          <p:nvPr/>
        </p:nvSpPr>
        <p:spPr>
          <a:xfrm>
            <a:off x="6896276" y="1974646"/>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2</a:t>
            </a:r>
          </a:p>
        </p:txBody>
      </p:sp>
      <p:sp>
        <p:nvSpPr>
          <p:cNvPr id="12" name="TextBox 11"/>
          <p:cNvSpPr txBox="1">
            <a:spLocks noChangeArrowheads="1"/>
          </p:cNvSpPr>
          <p:nvPr/>
        </p:nvSpPr>
        <p:spPr bwMode="auto">
          <a:xfrm>
            <a:off x="84222" y="51780"/>
            <a:ext cx="11515997"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Nhìn</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ca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dao</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tục</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ngữ</a:t>
            </a:r>
            <a:endParaRPr lang="it-IT"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Shape 57"/>
          <p:cNvPicPr/>
          <p:nvPr/>
        </p:nvPicPr>
        <p:blipFill>
          <a:blip r:embed="rId3"/>
          <a:stretch/>
        </p:blipFill>
        <p:spPr>
          <a:xfrm>
            <a:off x="1015845" y="2504137"/>
            <a:ext cx="9173146" cy="2736601"/>
          </a:xfrm>
          <a:prstGeom prst="rect">
            <a:avLst/>
          </a:prstGeom>
        </p:spPr>
      </p:pic>
      <p:pic>
        <p:nvPicPr>
          <p:cNvPr id="1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99775" y="16395"/>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2" presetClass="entr" presetSubtype="8" fill="hold" grpId="0" nodeType="withEffect">
                                  <p:stCondLst>
                                    <p:cond delay="15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04"/>
            <a:ext cx="12308839" cy="6858000"/>
          </a:xfrm>
          <a:prstGeom prst="rect">
            <a:avLst/>
          </a:prstGeom>
        </p:spPr>
      </p:pic>
      <p:sp>
        <p:nvSpPr>
          <p:cNvPr id="6" name="Rectangle 5"/>
          <p:cNvSpPr/>
          <p:nvPr/>
        </p:nvSpPr>
        <p:spPr>
          <a:xfrm>
            <a:off x="997168" y="5195067"/>
            <a:ext cx="5014613" cy="967193"/>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endParaRPr lang="en-US" sz="2000" b="1" kern="0" dirty="0">
              <a:solidFill>
                <a:prstClr val="black"/>
              </a:solidFill>
            </a:endParaRPr>
          </a:p>
        </p:txBody>
      </p:sp>
      <p:sp>
        <p:nvSpPr>
          <p:cNvPr id="7" name="Rectangle 6"/>
          <p:cNvSpPr/>
          <p:nvPr/>
        </p:nvSpPr>
        <p:spPr>
          <a:xfrm>
            <a:off x="6542002" y="5112689"/>
            <a:ext cx="4399059" cy="73363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endParaRPr lang="en-US" sz="2000" b="1" kern="0" dirty="0">
              <a:solidFill>
                <a:prstClr val="black"/>
              </a:solidFill>
            </a:endParaRPr>
          </a:p>
        </p:txBody>
      </p:sp>
      <p:sp>
        <p:nvSpPr>
          <p:cNvPr id="8" name="Oval 7"/>
          <p:cNvSpPr/>
          <p:nvPr/>
        </p:nvSpPr>
        <p:spPr>
          <a:xfrm>
            <a:off x="2702913" y="1760310"/>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r>
              <a:rPr lang="en-US" sz="2400" b="1" kern="0" dirty="0">
                <a:solidFill>
                  <a:prstClr val="white"/>
                </a:solidFill>
              </a:rPr>
              <a:t>1</a:t>
            </a:r>
          </a:p>
        </p:txBody>
      </p:sp>
      <p:sp>
        <p:nvSpPr>
          <p:cNvPr id="9" name="Oval 8"/>
          <p:cNvSpPr/>
          <p:nvPr/>
        </p:nvSpPr>
        <p:spPr>
          <a:xfrm>
            <a:off x="6693010" y="1708914"/>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r>
              <a:rPr lang="en-US" sz="2400" b="1" kern="0" dirty="0">
                <a:solidFill>
                  <a:prstClr val="white"/>
                </a:solidFill>
              </a:rPr>
              <a:t>2</a:t>
            </a:r>
          </a:p>
        </p:txBody>
      </p:sp>
      <p:sp>
        <p:nvSpPr>
          <p:cNvPr id="12" name="TextBox 11"/>
          <p:cNvSpPr txBox="1">
            <a:spLocks noChangeArrowheads="1"/>
          </p:cNvSpPr>
          <p:nvPr/>
        </p:nvSpPr>
        <p:spPr bwMode="auto">
          <a:xfrm>
            <a:off x="396420" y="-189885"/>
            <a:ext cx="11515997"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Nhìn</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ca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dao</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tục</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ngữ</a:t>
            </a:r>
            <a:endParaRPr lang="it-IT"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Shape 57"/>
          <p:cNvPicPr/>
          <p:nvPr/>
        </p:nvPicPr>
        <p:blipFill>
          <a:blip r:embed="rId3"/>
          <a:stretch/>
        </p:blipFill>
        <p:spPr>
          <a:xfrm>
            <a:off x="540688" y="2376088"/>
            <a:ext cx="10503673" cy="2736601"/>
          </a:xfrm>
          <a:prstGeom prst="rect">
            <a:avLst/>
          </a:prstGeom>
        </p:spPr>
      </p:pic>
      <p:sp>
        <p:nvSpPr>
          <p:cNvPr id="2" name="Rectangle 1"/>
          <p:cNvSpPr/>
          <p:nvPr/>
        </p:nvSpPr>
        <p:spPr>
          <a:xfrm>
            <a:off x="1015844" y="5284963"/>
            <a:ext cx="4995937" cy="707886"/>
          </a:xfrm>
          <a:prstGeom prst="rect">
            <a:avLst/>
          </a:prstGeom>
        </p:spPr>
        <p:txBody>
          <a:bodyPr wrap="square">
            <a:spAutoFit/>
          </a:bodyPr>
          <a:lstStyle/>
          <a:p>
            <a:r>
              <a:rPr lang="en-US" sz="2000" b="1" dirty="0">
                <a:solidFill>
                  <a:srgbClr val="000000"/>
                </a:solidFill>
                <a:latin typeface="Times New Roman" panose="02020603050405020304" pitchFamily="18" charset="0"/>
                <a:ea typeface="Times New Roman" panose="02020603050405020304" pitchFamily="18" charset="0"/>
              </a:rPr>
              <a:t>1. </a:t>
            </a:r>
            <a:r>
              <a:rPr lang="en-US" sz="2000" b="1" dirty="0" err="1">
                <a:solidFill>
                  <a:srgbClr val="000000"/>
                </a:solidFill>
                <a:latin typeface="Times New Roman" panose="02020603050405020304" pitchFamily="18" charset="0"/>
                <a:ea typeface="Times New Roman" panose="02020603050405020304" pitchFamily="18" charset="0"/>
              </a:rPr>
              <a:t>Bầu</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ơi</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thương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lấy</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bí</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cùng</a:t>
            </a:r>
            <a:endParaRPr lang="en-US" sz="2000" b="1" dirty="0">
              <a:solidFill>
                <a:srgbClr val="000000"/>
              </a:solidFill>
              <a:latin typeface="Courier New" panose="02070309020205020404" pitchFamily="49" charset="0"/>
              <a:ea typeface="Courier New" panose="02070309020205020404" pitchFamily="49" charset="0"/>
            </a:endParaRPr>
          </a:p>
          <a:p>
            <a:r>
              <a:rPr lang="en-US" sz="2000" b="1" dirty="0" err="1">
                <a:solidFill>
                  <a:srgbClr val="000000"/>
                </a:solidFill>
                <a:latin typeface="Times New Roman" panose="02020603050405020304" pitchFamily="18" charset="0"/>
                <a:ea typeface="Times New Roman" panose="02020603050405020304" pitchFamily="18" charset="0"/>
              </a:rPr>
              <a:t>Tuy</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rằng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khác</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giống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nhưng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chung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một</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dàn</a:t>
            </a:r>
            <a:r>
              <a:rPr lang="en-US" sz="2000" b="1" dirty="0">
                <a:solidFill>
                  <a:srgbClr val="000000"/>
                </a:solidFill>
                <a:latin typeface="Times New Roman" panose="02020603050405020304" pitchFamily="18" charset="0"/>
                <a:ea typeface="Times New Roman" panose="02020603050405020304" pitchFamily="18" charset="0"/>
              </a:rPr>
              <a:t>.</a:t>
            </a:r>
            <a:endParaRPr lang="en-US" sz="2000" b="1" dirty="0">
              <a:solidFill>
                <a:srgbClr val="000000"/>
              </a:solidFill>
              <a:effectLst/>
              <a:latin typeface="Courier New" panose="02070309020205020404" pitchFamily="49" charset="0"/>
              <a:ea typeface="Courier New" panose="02070309020205020404" pitchFamily="49" charset="0"/>
            </a:endParaRPr>
          </a:p>
        </p:txBody>
      </p:sp>
      <p:sp>
        <p:nvSpPr>
          <p:cNvPr id="4" name="Rectangle 3"/>
          <p:cNvSpPr/>
          <p:nvPr/>
        </p:nvSpPr>
        <p:spPr>
          <a:xfrm>
            <a:off x="6997810" y="5284963"/>
            <a:ext cx="2957223" cy="400110"/>
          </a:xfrm>
          <a:prstGeom prst="rect">
            <a:avLst/>
          </a:prstGeom>
        </p:spPr>
        <p:txBody>
          <a:bodyPr wrap="square">
            <a:spAutoFit/>
          </a:bodyPr>
          <a:lstStyle/>
          <a:p>
            <a:r>
              <a:rPr lang="en-US" sz="2000" b="1" dirty="0">
                <a:solidFill>
                  <a:srgbClr val="000000"/>
                </a:solidFill>
                <a:latin typeface="Times New Roman" panose="02020603050405020304" pitchFamily="18" charset="0"/>
                <a:ea typeface="Times New Roman" panose="02020603050405020304" pitchFamily="18" charset="0"/>
              </a:rPr>
              <a:t>2. </a:t>
            </a:r>
            <a:r>
              <a:rPr lang="en-US" sz="2000" b="1" dirty="0" err="1">
                <a:solidFill>
                  <a:srgbClr val="000000"/>
                </a:solidFill>
                <a:latin typeface="Times New Roman" panose="02020603050405020304" pitchFamily="18" charset="0"/>
                <a:ea typeface="Times New Roman" panose="02020603050405020304" pitchFamily="18" charset="0"/>
              </a:rPr>
              <a:t>Lá</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lành</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đùm</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lá</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rách</a:t>
            </a:r>
            <a:r>
              <a:rPr lang="en-US" sz="2000" b="1" dirty="0">
                <a:solidFill>
                  <a:srgbClr val="000000"/>
                </a:solidFill>
                <a:latin typeface="Times New Roman" panose="02020603050405020304" pitchFamily="18" charset="0"/>
                <a:ea typeface="Times New Roman" panose="02020603050405020304" pitchFamily="18" charset="0"/>
              </a:rPr>
              <a:t>.</a:t>
            </a:r>
            <a:endParaRPr lang="en-US" sz="2000" b="1" dirty="0">
              <a:solidFill>
                <a:srgbClr val="000000"/>
              </a:solidFill>
              <a:effectLst/>
              <a:latin typeface="Courier New" panose="02070309020205020404" pitchFamily="49" charset="0"/>
              <a:ea typeface="Courier New" panose="02070309020205020404" pitchFamily="49" charset="0"/>
            </a:endParaRPr>
          </a:p>
        </p:txBody>
      </p:sp>
      <p:pic>
        <p:nvPicPr>
          <p:cNvPr id="1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99775" y="16395"/>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5884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2" presetClass="entr" presetSubtype="8" fill="hold" grpId="0" nodeType="withEffect">
                                  <p:stCondLst>
                                    <p:cond delay="15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51473"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6"/>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CTST</a:t>
              </a:r>
              <a:endParaRPr lang="en-SG" altLang="en-US" sz="4400" b="1" dirty="0">
                <a:solidFill>
                  <a:srgbClr val="0000FF"/>
                </a:solidFill>
                <a:latin typeface="#9Slide05 Fourth" panose="00000500000000000000" pitchFamily="2" charset="0"/>
              </a:endParaRPr>
            </a:p>
          </p:txBody>
        </p:sp>
      </p:grpSp>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102" y="-135617"/>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636106" y="1019652"/>
            <a:ext cx="10805822" cy="2549416"/>
          </a:xfrm>
          <a:prstGeom prst="rect">
            <a:avLst/>
          </a:prstGeom>
        </p:spPr>
        <p:txBody>
          <a:bodyPr wrap="square">
            <a:spAutoFit/>
          </a:bodyPr>
          <a:lstStyle/>
          <a:p>
            <a:pPr algn="ctr">
              <a:spcAft>
                <a:spcPts val="700"/>
              </a:spcAft>
            </a:pPr>
            <a:r>
              <a:rPr lang="vi-VN" sz="2800" b="1" dirty="0">
                <a:solidFill>
                  <a:srgbClr val="2500F0"/>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Người bạn mới của lớp</a:t>
            </a:r>
            <a:endParaRPr lang="en-US" sz="2800" b="1" dirty="0">
              <a:solidFill>
                <a:srgbClr val="2500F0"/>
              </a:solidFill>
              <a:latin typeface="#9Slide04 Noto Serif Bold" panose="02020800060500020200" pitchFamily="18" charset="0"/>
              <a:ea typeface="#9Slide04 Noto Serif Bold" panose="02020800060500020200" pitchFamily="18" charset="0"/>
              <a:cs typeface="#9Slide04 Noto Serif Bold" panose="02020800060500020200" pitchFamily="18" charset="0"/>
            </a:endParaRPr>
          </a:p>
          <a:p>
            <a:pPr>
              <a:spcAft>
                <a:spcPts val="700"/>
              </a:spcAft>
            </a:pPr>
            <a:r>
              <a:rPr lang="en-US" sz="2400" dirty="0">
                <a:solidFill>
                  <a:srgbClr val="000000"/>
                </a:solidFill>
                <a:latin typeface="+mj-lt"/>
                <a:ea typeface="Cambria" panose="02040503050406030204" pitchFamily="18" charset="0"/>
                <a:cs typeface="Cambria" panose="02040503050406030204" pitchFamily="18" charset="0"/>
              </a:rPr>
              <a:t>       </a:t>
            </a:r>
            <a:r>
              <a:rPr lang="vi-VN" sz="2400" dirty="0">
                <a:solidFill>
                  <a:srgbClr val="000000"/>
                </a:solidFill>
                <a:latin typeface="+mj-lt"/>
                <a:ea typeface="Cambria" panose="02040503050406030204" pitchFamily="18" charset="0"/>
                <a:cs typeface="Cambria" panose="02040503050406030204" pitchFamily="18" charset="0"/>
              </a:rPr>
              <a:t>Trà </a:t>
            </a:r>
            <a:r>
              <a:rPr lang="vi-VN" sz="2400" i="1" dirty="0">
                <a:solidFill>
                  <a:srgbClr val="000000"/>
                </a:solidFill>
                <a:latin typeface="+mj-lt"/>
                <a:ea typeface="Cambria" panose="02040503050406030204" pitchFamily="18" charset="0"/>
                <a:cs typeface="Cambria" panose="02040503050406030204" pitchFamily="18" charset="0"/>
              </a:rPr>
              <a:t>là một học sinh mới chuyển đến lớp 6A1. Trà bé nhỏ, có tật ở chân</a:t>
            </a:r>
            <a:r>
              <a:rPr lang="en-US" sz="2400" i="1" dirty="0">
                <a:solidFill>
                  <a:srgbClr val="000000"/>
                </a:solidFill>
                <a:latin typeface="+mj-lt"/>
                <a:ea typeface="Cambria" panose="02040503050406030204" pitchFamily="18" charset="0"/>
                <a:cs typeface="Cambria" panose="02040503050406030204" pitchFamily="18" charset="0"/>
              </a:rPr>
              <a:t>, </a:t>
            </a:r>
            <a:r>
              <a:rPr lang="vi-VN" sz="2400" i="1" dirty="0">
                <a:solidFill>
                  <a:srgbClr val="000000"/>
                </a:solidFill>
                <a:latin typeface="+mj-lt"/>
                <a:ea typeface="Cambria" panose="02040503050406030204" pitchFamily="18" charset="0"/>
                <a:cs typeface="Cambria" panose="02040503050406030204" pitchFamily="18" charset="0"/>
              </a:rPr>
              <a:t>nhà lại ở xa trường nên đi học rất khó khăn.</a:t>
            </a:r>
            <a:endParaRPr lang="en-US" sz="2400" dirty="0">
              <a:latin typeface="+mj-lt"/>
              <a:ea typeface="Cambria" panose="02040503050406030204" pitchFamily="18" charset="0"/>
              <a:cs typeface="Cambria" panose="02040503050406030204" pitchFamily="18" charset="0"/>
            </a:endParaRPr>
          </a:p>
          <a:p>
            <a:r>
              <a:rPr lang="en-US" sz="2400" i="1" dirty="0">
                <a:solidFill>
                  <a:srgbClr val="000000"/>
                </a:solidFill>
                <a:latin typeface="+mj-lt"/>
                <a:ea typeface="Courier New" panose="02070309020205020404" pitchFamily="49" charset="0"/>
              </a:rPr>
              <a:t>     </a:t>
            </a:r>
            <a:r>
              <a:rPr lang="vi-VN" sz="2400" i="1" dirty="0">
                <a:solidFill>
                  <a:srgbClr val="000000"/>
                </a:solidFill>
                <a:latin typeface="+mj-lt"/>
                <a:ea typeface="Courier New" panose="02070309020205020404" pitchFamily="49" charset="0"/>
              </a:rPr>
              <a:t>Một buổi sáng, mưa như trút, Trà đến lớp với bộ quần áo ướt sủng, tay chân run cầm cập và trễ hơn 15 phút. Ngay lập tức, cô giáo cùng các bạn đưa Trà xuống phòng y tế, sau đó, mượn quần áo để bạn thay cho đỡ lạnh. Cả lớp ai c</a:t>
            </a:r>
            <a:r>
              <a:rPr lang="en-US" sz="2400" i="1" dirty="0">
                <a:solidFill>
                  <a:srgbClr val="000000"/>
                </a:solidFill>
                <a:latin typeface="+mj-lt"/>
                <a:ea typeface="Courier New" panose="02070309020205020404" pitchFamily="49" charset="0"/>
              </a:rPr>
              <a:t>ũ</a:t>
            </a:r>
            <a:r>
              <a:rPr lang="vi-VN" sz="2400" i="1" dirty="0">
                <a:solidFill>
                  <a:srgbClr val="000000"/>
                </a:solidFill>
                <a:latin typeface="+mj-lt"/>
                <a:ea typeface="Courier New" panose="02070309020205020404" pitchFamily="49" charset="0"/>
              </a:rPr>
              <a:t>ng thấy thương Trà.</a:t>
            </a:r>
            <a:endParaRPr lang="en-US" sz="2400" dirty="0">
              <a:latin typeface="+mj-lt"/>
            </a:endParaRPr>
          </a:p>
        </p:txBody>
      </p:sp>
      <p:pic>
        <p:nvPicPr>
          <p:cNvPr id="7" name="Shape 59"/>
          <p:cNvPicPr/>
          <p:nvPr/>
        </p:nvPicPr>
        <p:blipFill>
          <a:blip r:embed="rId4"/>
          <a:stretch/>
        </p:blipFill>
        <p:spPr>
          <a:xfrm>
            <a:off x="675864" y="3594945"/>
            <a:ext cx="3478612" cy="2840147"/>
          </a:xfrm>
          <a:prstGeom prst="rect">
            <a:avLst/>
          </a:prstGeom>
        </p:spPr>
      </p:pic>
      <p:sp>
        <p:nvSpPr>
          <p:cNvPr id="8" name="Rectangle 7"/>
          <p:cNvSpPr/>
          <p:nvPr/>
        </p:nvSpPr>
        <p:spPr>
          <a:xfrm>
            <a:off x="4321134" y="3569068"/>
            <a:ext cx="7339053" cy="3072636"/>
          </a:xfrm>
          <a:prstGeom prst="rect">
            <a:avLst/>
          </a:prstGeom>
        </p:spPr>
        <p:txBody>
          <a:bodyPr wrap="square">
            <a:spAutoFit/>
          </a:bodyPr>
          <a:lstStyle/>
          <a:p>
            <a:pPr indent="190500" algn="just">
              <a:spcAft>
                <a:spcPts val="200"/>
              </a:spcAft>
            </a:pPr>
            <a:r>
              <a:rPr lang="vi-VN" sz="2400" i="1" dirty="0">
                <a:solidFill>
                  <a:srgbClr val="000000"/>
                </a:solidFill>
                <a:latin typeface="+mj-lt"/>
                <a:ea typeface="Cambria" panose="02040503050406030204" pitchFamily="18" charset="0"/>
                <a:cs typeface="Cambria" panose="02040503050406030204" pitchFamily="18" charset="0"/>
              </a:rPr>
              <a:t>Cô giáo chủ nhiệm cùng với lớp trưởng sau khi thảo luận đã đưa ra </a:t>
            </a:r>
            <a:r>
              <a:rPr lang="en-US" sz="2400" i="1" dirty="0">
                <a:solidFill>
                  <a:srgbClr val="000000"/>
                </a:solidFill>
                <a:latin typeface="+mj-lt"/>
                <a:ea typeface="Cambria" panose="02040503050406030204" pitchFamily="18" charset="0"/>
                <a:cs typeface="Cambria" panose="02040503050406030204" pitchFamily="18" charset="0"/>
              </a:rPr>
              <a:t>ý</a:t>
            </a:r>
            <a:r>
              <a:rPr lang="vi-VN" sz="2400" i="1" dirty="0">
                <a:solidFill>
                  <a:srgbClr val="000000"/>
                </a:solidFill>
                <a:latin typeface="+mj-lt"/>
                <a:ea typeface="Cambria" panose="02040503050406030204" pitchFamily="18" charset="0"/>
                <a:cs typeface="Cambria" panose="02040503050406030204" pitchFamily="18" charset="0"/>
              </a:rPr>
              <a:t> kiến: Hằng ngày, những bạn đi học bằng xe đạp sẽ thay nhau đến đón Trà. Cả lớp đểu đồng tình hưởng ứng rất nhanh.</a:t>
            </a:r>
            <a:endParaRPr lang="en-US" sz="2400" dirty="0">
              <a:latin typeface="+mj-lt"/>
              <a:ea typeface="Cambria" panose="02040503050406030204" pitchFamily="18" charset="0"/>
              <a:cs typeface="Cambria" panose="02040503050406030204" pitchFamily="18" charset="0"/>
            </a:endParaRPr>
          </a:p>
          <a:p>
            <a:pPr indent="190500" algn="just">
              <a:spcAft>
                <a:spcPts val="4100"/>
              </a:spcAft>
            </a:pPr>
            <a:r>
              <a:rPr lang="vi-VN" sz="2400" i="1" dirty="0">
                <a:solidFill>
                  <a:srgbClr val="000000"/>
                </a:solidFill>
                <a:latin typeface="+mj-lt"/>
                <a:ea typeface="Cambria" panose="02040503050406030204" pitchFamily="18" charset="0"/>
                <a:cs typeface="Cambria" panose="02040503050406030204" pitchFamily="18" charset="0"/>
              </a:rPr>
              <a:t>Cuối năm học, Trà xúc động nói: “Chính tình yêu thương của các bạn đã giúp mình có nghị lực vượt qua hoàn cảnh khó khăn. Cảm ơn tình yêu thương của các bạn thật nhiều.”</a:t>
            </a:r>
            <a:endParaRPr lang="en-US" sz="2400" dirty="0">
              <a:effectLst/>
              <a:latin typeface="+mj-lt"/>
              <a:ea typeface="Cambria" panose="02040503050406030204" pitchFamily="18" charset="0"/>
              <a:cs typeface="Cambria" panose="02040503050406030204" pitchFamily="18" charset="0"/>
            </a:endParaRPr>
          </a:p>
        </p:txBody>
      </p:sp>
      <p:pic>
        <p:nvPicPr>
          <p:cNvPr id="9" name="Picture 8" descr="58PIC58PIC58PIC58PICHsaGKG559akDq_PIC2018.png"/>
          <p:cNvPicPr>
            <a:picLocks noChangeAspect="1"/>
          </p:cNvPicPr>
          <p:nvPr/>
        </p:nvPicPr>
        <p:blipFill>
          <a:blip r:embed="rId5">
            <a:extLst>
              <a:ext uri="{28A0092B-C50C-407E-A947-70E740481C1C}">
                <a14:useLocalDpi xmlns:a14="http://schemas.microsoft.com/office/drawing/2010/main" val="0"/>
              </a:ext>
            </a:extLst>
          </a:blip>
          <a:srcRect l="7143" t="16071" r="5357" b="14285"/>
          <a:stretch>
            <a:fillRect/>
          </a:stretch>
        </p:blipFill>
        <p:spPr bwMode="auto">
          <a:xfrm>
            <a:off x="-647897" y="-443344"/>
            <a:ext cx="13506788"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rgbClr val="B1BDFB"/>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Vanilla Daisy Pro" panose="00000500000000000000" pitchFamily="2"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prstClr val="black"/>
                </a:solidFill>
                <a:latin typeface="SVN-Vanilla Daisy Pro" panose="00000500000000000000" pitchFamily="2" charset="0"/>
                <a:cs typeface="Times" panose="02020603050405020304" pitchFamily="18" charset="0"/>
              </a:rPr>
              <a:t>1. </a:t>
            </a:r>
            <a:r>
              <a:rPr lang="en-US" sz="2800" b="1" dirty="0" err="1">
                <a:solidFill>
                  <a:prstClr val="black"/>
                </a:solidFill>
                <a:latin typeface="SVN-Vanilla Daisy Pro" panose="00000500000000000000" pitchFamily="2" charset="0"/>
                <a:cs typeface="Times" panose="02020603050405020304" pitchFamily="18" charset="0"/>
              </a:rPr>
              <a:t>Cô</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giáo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cùng</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các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bạn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những</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tình</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cảm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như</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thế</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nào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dành</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cho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Trà</a:t>
            </a:r>
            <a:r>
              <a:rPr lang="vi-VN" sz="2800" b="1" dirty="0">
                <a:solidFill>
                  <a:prstClr val="black"/>
                </a:solidFill>
                <a:latin typeface="Times" panose="02020603050405020304" pitchFamily="18"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2. </a:t>
            </a:r>
            <a:r>
              <a:rPr lang="en-US" sz="2800" b="1" dirty="0" err="1">
                <a:solidFill>
                  <a:prstClr val="black"/>
                </a:solidFill>
                <a:latin typeface="SVN-Vanilla Daisy Pro" panose="00000500000000000000" pitchFamily="2" charset="0"/>
                <a:cs typeface="Times" panose="02020603050405020304" pitchFamily="18" charset="0"/>
              </a:rPr>
              <a:t>Những</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tình</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cảm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đã</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đem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lại</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cho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Trà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điều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gì</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3. Theo </a:t>
            </a:r>
            <a:r>
              <a:rPr lang="en-US" sz="2800" b="1" dirty="0" err="1">
                <a:solidFill>
                  <a:prstClr val="black"/>
                </a:solidFill>
                <a:latin typeface="SVN-Vanilla Daisy Pro" panose="00000500000000000000" pitchFamily="2" charset="0"/>
                <a:cs typeface="Times" panose="02020603050405020304" pitchFamily="18" charset="0"/>
              </a:rPr>
              <a:t>em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như</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thế</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nào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yêu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thương</a:t>
            </a:r>
            <a:r>
              <a:rPr lang="en-US" sz="2800" b="1" dirty="0">
                <a:solidFill>
                  <a:prstClr val="black"/>
                </a:solidFill>
                <a:latin typeface="SVN-Vanilla Daisy Pro" panose="00000500000000000000" pitchFamily="2" charset="0"/>
                <a:cs typeface="Times" panose="02020603050405020304" pitchFamily="18" charset="0"/>
              </a:rPr>
              <a:t> con </a:t>
            </a:r>
            <a:r>
              <a:rPr lang="en-US" sz="2800" b="1" dirty="0" err="1">
                <a:solidFill>
                  <a:prstClr val="black"/>
                </a:solidFill>
                <a:latin typeface="SVN-Vanilla Daisy Pro" panose="00000500000000000000" pitchFamily="2" charset="0"/>
                <a:cs typeface="Times" panose="02020603050405020304" pitchFamily="18" charset="0"/>
              </a:rPr>
              <a:t>người</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6904"/>
            <a:ext cx="12308839" cy="6858000"/>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rgbClr val="B1BDFB"/>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00"/>
                </a:solidFill>
                <a:latin typeface="Times New Roman" panose="02020603050405020304" pitchFamily="18" charset="0"/>
                <a:ea typeface="Times New Roman" panose="02020603050405020304" pitchFamily="18" charset="0"/>
              </a:rPr>
              <a:t>PHIẾU BÀI TẬP</a:t>
            </a:r>
          </a:p>
          <a:p>
            <a:pPr algn="ctr"/>
            <a:r>
              <a:rPr lang="en-US" sz="2400" b="1" dirty="0">
                <a:solidFill>
                  <a:srgbClr val="000000"/>
                </a:solidFill>
                <a:latin typeface="Times New Roman" panose="02020603050405020304" pitchFamily="18" charset="0"/>
                <a:ea typeface="Times New Roman" panose="02020603050405020304" pitchFamily="18" charset="0"/>
              </a:rPr>
              <a:t>(THẢO LUẬN NHÓM)</a:t>
            </a:r>
            <a:endParaRPr lang="en-US" sz="2400" b="1" dirty="0">
              <a:solidFill>
                <a:prstClr val="white"/>
              </a:solidFill>
              <a:latin typeface="Times New Roman" panose="02020603050405020304" pitchFamily="18"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57900"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prstClr val="black"/>
                </a:solidFill>
                <a:latin typeface="Times" panose="02020603050405020304" pitchFamily="18" charset="0"/>
                <a:cs typeface="Times" panose="02020603050405020304" pitchFamily="18" charset="0"/>
              </a:rPr>
              <a:t>1. </a:t>
            </a:r>
            <a:r>
              <a:rPr lang="en-US" sz="2800" b="1" dirty="0" err="1">
                <a:solidFill>
                  <a:prstClr val="black"/>
                </a:solidFill>
                <a:latin typeface="Times" panose="02020603050405020304" pitchFamily="18" charset="0"/>
                <a:cs typeface="Times" panose="02020603050405020304" pitchFamily="18" charset="0"/>
              </a:rPr>
              <a:t>Cô</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giáo</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cùng</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các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bạn</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có</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những</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tình</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cảm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và</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việc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làm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như</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thế</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nào</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dành</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cho</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Trà</a:t>
            </a:r>
            <a:r>
              <a:rPr lang="vi-VN" sz="2800" b="1" dirty="0">
                <a:solidFill>
                  <a:prstClr val="black"/>
                </a:solidFill>
                <a:latin typeface="Times" panose="02020603050405020304" pitchFamily="18" charset="0"/>
                <a:cs typeface="Times" panose="02020603050405020304" pitchFamily="18" charset="0"/>
              </a:rPr>
              <a:t>?</a:t>
            </a:r>
            <a:endParaRPr lang="en-US" sz="2800" dirty="0">
              <a:solidFill>
                <a:prstClr val="black"/>
              </a:solidFill>
              <a:latin typeface="Times" panose="02020603050405020304" pitchFamily="18"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Times" panose="02020603050405020304" pitchFamily="18" charset="0"/>
                <a:cs typeface="Times" panose="02020603050405020304" pitchFamily="18" charset="0"/>
              </a:rPr>
              <a:t>2. </a:t>
            </a:r>
            <a:r>
              <a:rPr lang="en-US" sz="2800" b="1" dirty="0" err="1">
                <a:solidFill>
                  <a:prstClr val="black"/>
                </a:solidFill>
                <a:latin typeface="Times" panose="02020603050405020304" pitchFamily="18" charset="0"/>
                <a:cs typeface="Times" panose="02020603050405020304" pitchFamily="18" charset="0"/>
              </a:rPr>
              <a:t>Những</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tình</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cảm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và</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việc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làm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đó</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đã</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đem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lại</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cho</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Trà</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điều</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gì</a:t>
            </a:r>
            <a:r>
              <a:rPr lang="en-US" sz="2800" b="1" dirty="0">
                <a:solidFill>
                  <a:prstClr val="black"/>
                </a:solidFill>
                <a:latin typeface="Times" panose="02020603050405020304" pitchFamily="18" charset="0"/>
                <a:cs typeface="Times" panose="02020603050405020304" pitchFamily="18" charset="0"/>
              </a:rPr>
              <a:t>?</a:t>
            </a: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0" name="Rectangle: Rounded Corners 16">
            <a:extLst>
              <a:ext uri="{FF2B5EF4-FFF2-40B4-BE49-F238E27FC236}">
                <a16:creationId xmlns:a16="http://schemas.microsoft.com/office/drawing/2014/main" id="{758CAE6A-DD88-493C-8903-D29AC1E1E5F1}"/>
              </a:ext>
            </a:extLst>
          </p:cNvPr>
          <p:cNvSpPr/>
          <p:nvPr/>
        </p:nvSpPr>
        <p:spPr>
          <a:xfrm>
            <a:off x="8291482" y="2206568"/>
            <a:ext cx="3427731" cy="180848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prstClr val="black"/>
                </a:solidFill>
                <a:latin typeface="Times" panose="02020603050405020304" pitchFamily="18" charset="0"/>
                <a:cs typeface="Times" panose="02020603050405020304" pitchFamily="18" charset="0"/>
              </a:rPr>
              <a:t>3. </a:t>
            </a:r>
            <a:r>
              <a:rPr lang="vi-VN" sz="2800" b="1" dirty="0">
                <a:solidFill>
                  <a:prstClr val="black"/>
                </a:solidFill>
                <a:latin typeface="Times" panose="02020603050405020304" pitchFamily="18" charset="0"/>
                <a:cs typeface="Times" panose="02020603050405020304" pitchFamily="18" charset="0"/>
              </a:rPr>
              <a:t>Theo em, th</a:t>
            </a:r>
            <a:r>
              <a:rPr lang="en-US" sz="2800" b="1" dirty="0">
                <a:solidFill>
                  <a:prstClr val="black"/>
                </a:solidFill>
                <a:latin typeface="Times" panose="02020603050405020304" pitchFamily="18" charset="0"/>
                <a:cs typeface="Times" panose="02020603050405020304" pitchFamily="18" charset="0"/>
              </a:rPr>
              <a:t>ế</a:t>
            </a:r>
            <a:r>
              <a:rPr lang="vi-VN" sz="2800" b="1" dirty="0">
                <a:solidFill>
                  <a:prstClr val="black"/>
                </a:solidFill>
                <a:latin typeface="Times" panose="02020603050405020304" pitchFamily="18" charset="0"/>
                <a:cs typeface="Times" panose="02020603050405020304" pitchFamily="18" charset="0"/>
              </a:rPr>
              <a:t> nào là yêu thương con người?</a:t>
            </a:r>
            <a:endParaRPr lang="en-US" sz="2800" dirty="0">
              <a:solidFill>
                <a:prstClr val="black"/>
              </a:solidFill>
              <a:latin typeface="Times" panose="02020603050405020304" pitchFamily="18" charset="0"/>
              <a:cs typeface="Times"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60151" y="4479636"/>
            <a:ext cx="4551563" cy="23783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479636"/>
            <a:ext cx="3479452" cy="227214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90500" algn="just">
              <a:spcAft>
                <a:spcPts val="4100"/>
              </a:spcAft>
            </a:pPr>
            <a:r>
              <a:rPr lang="vi-VN" sz="2200" b="1" i="1" dirty="0">
                <a:solidFill>
                  <a:srgbClr val="C00000"/>
                </a:solidFill>
                <a:latin typeface="+mj-lt"/>
                <a:ea typeface="Cambria" panose="02040503050406030204" pitchFamily="18" charset="0"/>
                <a:cs typeface="Cambria" panose="02040503050406030204" pitchFamily="18" charset="0"/>
              </a:rPr>
              <a:t>Trà xúc động nói: “Chính tình yêu thương của các bạn đã giúp mình có nghị lực vượt qua hoàn cảnh khó khăn. Cảm ơn tình yêu thương của các bạn thật nhiều.”</a:t>
            </a:r>
            <a:endParaRPr lang="en-US" sz="2200" b="1" dirty="0">
              <a:solidFill>
                <a:srgbClr val="C00000"/>
              </a:solidFill>
              <a:latin typeface="+mj-lt"/>
              <a:ea typeface="Cambria" panose="02040503050406030204" pitchFamily="18" charset="0"/>
              <a:cs typeface="Cambria" panose="020405030504060302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3" y="4479637"/>
            <a:ext cx="3620539" cy="227214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i="1" dirty="0" err="1">
                <a:solidFill>
                  <a:srgbClr val="FF0000"/>
                </a:solidFill>
                <a:latin typeface="Times New Roman" panose="02020603050405020304" pitchFamily="18" charset="0"/>
                <a:ea typeface="Times New Roman" panose="02020603050405020304" pitchFamily="18" charset="0"/>
              </a:rPr>
              <a:t>Yêu</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thương</a:t>
            </a:r>
            <a:r>
              <a:rPr lang="en-US" sz="2400" b="1" i="1" dirty="0">
                <a:solidFill>
                  <a:srgbClr val="FF0000"/>
                </a:solidFill>
                <a:latin typeface="Times New Roman" panose="02020603050405020304" pitchFamily="18" charset="0"/>
                <a:ea typeface="Times New Roman" panose="02020603050405020304" pitchFamily="18" charset="0"/>
              </a:rPr>
              <a:t> con </a:t>
            </a:r>
            <a:r>
              <a:rPr lang="en-US" sz="2400" b="1" i="1" dirty="0" err="1">
                <a:solidFill>
                  <a:srgbClr val="FF0000"/>
                </a:solidFill>
                <a:latin typeface="Times New Roman" panose="02020603050405020304" pitchFamily="18" charset="0"/>
                <a:ea typeface="Times New Roman" panose="02020603050405020304" pitchFamily="18" charset="0"/>
              </a:rPr>
              <a:t>người</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là</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sự</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quan</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tâm</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giúp</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đỡ</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làm</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những</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điều</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tốt</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đẹp</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cho</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người</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khác</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nhất</a:t>
            </a:r>
            <a:r>
              <a:rPr lang="en-US" sz="2400" b="1" i="1" dirty="0">
                <a:solidFill>
                  <a:srgbClr val="FF0000"/>
                </a:solidFill>
                <a:latin typeface="Times New Roman" panose="02020603050405020304" pitchFamily="18" charset="0"/>
                <a:ea typeface="Times New Roman" panose="02020603050405020304" pitchFamily="18" charset="0"/>
              </a:rPr>
              <a:t> à </a:t>
            </a:r>
            <a:r>
              <a:rPr lang="en-US" sz="2400" b="1" i="1" dirty="0" err="1">
                <a:solidFill>
                  <a:srgbClr val="FF0000"/>
                </a:solidFill>
                <a:latin typeface="Times New Roman" panose="02020603050405020304" pitchFamily="18" charset="0"/>
                <a:ea typeface="Times New Roman" panose="02020603050405020304" pitchFamily="18" charset="0"/>
              </a:rPr>
              <a:t>những</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người</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gặp</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khó</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khăn</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hoạn</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nạn</a:t>
            </a:r>
            <a:r>
              <a:rPr lang="en-US" sz="2400" b="1" i="1" dirty="0">
                <a:solidFill>
                  <a:srgbClr val="FF0000"/>
                </a:solidFill>
                <a:latin typeface="Times New Roman" panose="02020603050405020304" pitchFamily="18" charset="0"/>
                <a:ea typeface="Times New Roman" panose="02020603050405020304" pitchFamily="18" charset="0"/>
              </a:rPr>
              <a:t>.</a:t>
            </a: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1902921"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p:cNvSpPr/>
          <p:nvPr/>
        </p:nvSpPr>
        <p:spPr>
          <a:xfrm>
            <a:off x="-26091" y="4479636"/>
            <a:ext cx="4431376" cy="2385268"/>
          </a:xfrm>
          <a:prstGeom prst="rect">
            <a:avLst/>
          </a:prstGeom>
        </p:spPr>
        <p:txBody>
          <a:bodyPr wrap="square">
            <a:spAutoFit/>
          </a:bodyPr>
          <a:lstStyle/>
          <a:p>
            <a:pPr lvl="0" algn="just">
              <a:spcAft>
                <a:spcPts val="200"/>
              </a:spcAft>
            </a:pPr>
            <a:r>
              <a:rPr lang="en-US" i="1" dirty="0">
                <a:solidFill>
                  <a:srgbClr val="000000"/>
                </a:solidFill>
                <a:latin typeface="Times" panose="02020603050405020304" pitchFamily="18" charset="0"/>
                <a:ea typeface="Courier New" panose="02070309020205020404" pitchFamily="49" charset="0"/>
                <a:cs typeface="Times" panose="02020603050405020304" pitchFamily="18" charset="0"/>
              </a:rPr>
              <a:t>-</a:t>
            </a:r>
            <a:r>
              <a:rPr lang="en-US" b="1" i="1" dirty="0">
                <a:solidFill>
                  <a:srgbClr val="0000FF"/>
                </a:solidFill>
                <a:latin typeface="Times" panose="02020603050405020304" pitchFamily="18" charset="0"/>
                <a:ea typeface="Courier New" panose="02070309020205020404" pitchFamily="49" charset="0"/>
                <a:cs typeface="Times" panose="02020603050405020304" pitchFamily="18" charset="0"/>
              </a:rPr>
              <a:t>C</a:t>
            </a:r>
            <a:r>
              <a:rPr lang="vi-VN" b="1" i="1" dirty="0">
                <a:solidFill>
                  <a:srgbClr val="0000FF"/>
                </a:solidFill>
                <a:latin typeface="Times" panose="02020603050405020304" pitchFamily="18" charset="0"/>
                <a:ea typeface="Courier New" panose="02070309020205020404" pitchFamily="49" charset="0"/>
                <a:cs typeface="Times" panose="02020603050405020304" pitchFamily="18" charset="0"/>
              </a:rPr>
              <a:t>ô giáo cùng các bạn đưa Trà xuống phòng y tế, sau đó, mượn quần áo để bạn thay cho đỡ lạnh. </a:t>
            </a:r>
            <a:endParaRPr lang="en-US" b="1" i="1" dirty="0">
              <a:solidFill>
                <a:srgbClr val="0000FF"/>
              </a:solidFill>
              <a:latin typeface="Times" panose="02020603050405020304" pitchFamily="18" charset="0"/>
              <a:ea typeface="Courier New" panose="02070309020205020404" pitchFamily="49" charset="0"/>
              <a:cs typeface="Times" panose="02020603050405020304" pitchFamily="18" charset="0"/>
            </a:endParaRPr>
          </a:p>
          <a:p>
            <a:pPr lvl="0" algn="just">
              <a:spcAft>
                <a:spcPts val="200"/>
              </a:spcAft>
            </a:pPr>
            <a:r>
              <a:rPr lang="en-US" b="1" i="1" dirty="0">
                <a:solidFill>
                  <a:srgbClr val="0000FF"/>
                </a:solidFill>
                <a:latin typeface="Times" panose="02020603050405020304" pitchFamily="18" charset="0"/>
                <a:ea typeface="Courier New" panose="02070309020205020404" pitchFamily="49" charset="0"/>
                <a:cs typeface="Times" panose="02020603050405020304" pitchFamily="18" charset="0"/>
              </a:rPr>
              <a:t>- </a:t>
            </a:r>
            <a:r>
              <a:rPr lang="vi-VN" b="1" i="1" dirty="0">
                <a:solidFill>
                  <a:srgbClr val="0000FF"/>
                </a:solidFill>
                <a:latin typeface="Times" panose="02020603050405020304" pitchFamily="18" charset="0"/>
                <a:ea typeface="Courier New" panose="02070309020205020404" pitchFamily="49" charset="0"/>
                <a:cs typeface="Times" panose="02020603050405020304" pitchFamily="18" charset="0"/>
              </a:rPr>
              <a:t>Cả lớp ai c</a:t>
            </a:r>
            <a:r>
              <a:rPr lang="en-US" b="1" i="1" dirty="0">
                <a:solidFill>
                  <a:srgbClr val="0000FF"/>
                </a:solidFill>
                <a:latin typeface="Times" panose="02020603050405020304" pitchFamily="18" charset="0"/>
                <a:ea typeface="Courier New" panose="02070309020205020404" pitchFamily="49" charset="0"/>
                <a:cs typeface="Times" panose="02020603050405020304" pitchFamily="18" charset="0"/>
              </a:rPr>
              <a:t>ũ</a:t>
            </a:r>
            <a:r>
              <a:rPr lang="vi-VN" b="1" i="1" dirty="0">
                <a:solidFill>
                  <a:srgbClr val="0000FF"/>
                </a:solidFill>
                <a:latin typeface="Times" panose="02020603050405020304" pitchFamily="18" charset="0"/>
                <a:ea typeface="Courier New" panose="02070309020205020404" pitchFamily="49" charset="0"/>
                <a:cs typeface="Times" panose="02020603050405020304" pitchFamily="18" charset="0"/>
              </a:rPr>
              <a:t>ng thấy thương Trà.</a:t>
            </a: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 </a:t>
            </a:r>
            <a:endParaRPr lang="en-US" b="1" i="1" dirty="0">
              <a:solidFill>
                <a:srgbClr val="0000FF"/>
              </a:solidFill>
              <a:latin typeface="Times" panose="02020603050405020304" pitchFamily="18" charset="0"/>
              <a:ea typeface="Cambria" panose="02040503050406030204" pitchFamily="18" charset="0"/>
              <a:cs typeface="Times" panose="02020603050405020304" pitchFamily="18" charset="0"/>
            </a:endParaRPr>
          </a:p>
          <a:p>
            <a:pPr lvl="0" algn="just">
              <a:spcAft>
                <a:spcPts val="200"/>
              </a:spcAft>
            </a:pPr>
            <a:r>
              <a:rPr lang="en-US" b="1" i="1" dirty="0">
                <a:solidFill>
                  <a:srgbClr val="0000FF"/>
                </a:solidFill>
                <a:latin typeface="Times" panose="02020603050405020304" pitchFamily="18" charset="0"/>
                <a:ea typeface="Cambria" panose="02040503050406030204" pitchFamily="18" charset="0"/>
                <a:cs typeface="Times" panose="02020603050405020304" pitchFamily="18" charset="0"/>
              </a:rPr>
              <a:t>-</a:t>
            </a: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Cô giáo chủ nhiệm cùng với lớp trưởng thảo luận đưa ra </a:t>
            </a:r>
            <a:r>
              <a:rPr lang="en-US" b="1" i="1" dirty="0">
                <a:solidFill>
                  <a:srgbClr val="0000FF"/>
                </a:solidFill>
                <a:latin typeface="Times" panose="02020603050405020304" pitchFamily="18" charset="0"/>
                <a:ea typeface="Cambria" panose="02040503050406030204" pitchFamily="18" charset="0"/>
                <a:cs typeface="Times" panose="02020603050405020304" pitchFamily="18" charset="0"/>
              </a:rPr>
              <a:t>ý</a:t>
            </a: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 kiến: những bạn đi học bằng xe đạp sẽ thay nhau đến đón Trà. </a:t>
            </a:r>
            <a:endParaRPr lang="en-US" b="1" i="1" dirty="0">
              <a:solidFill>
                <a:srgbClr val="0000FF"/>
              </a:solidFill>
              <a:latin typeface="Times" panose="02020603050405020304" pitchFamily="18" charset="0"/>
              <a:ea typeface="Cambria" panose="02040503050406030204" pitchFamily="18" charset="0"/>
              <a:cs typeface="Times" panose="02020603050405020304" pitchFamily="18" charset="0"/>
            </a:endParaRPr>
          </a:p>
          <a:p>
            <a:pPr marL="342900" lvl="0" indent="-342900" algn="just">
              <a:spcAft>
                <a:spcPts val="200"/>
              </a:spcAft>
              <a:buFontTx/>
              <a:buChar char="-"/>
            </a:pP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Cả lớp đểu đồng tình hưởng ứng.</a:t>
            </a:r>
            <a:endParaRPr lang="en-US" b="1" dirty="0">
              <a:solidFill>
                <a:srgbClr val="0000FF"/>
              </a:solidFill>
              <a:latin typeface="Times" panose="02020603050405020304" pitchFamily="18" charset="0"/>
              <a:ea typeface="Cambria" panose="02040503050406030204" pitchFamily="18" charset="0"/>
              <a:cs typeface="Times" panose="02020603050405020304" pitchFamily="18" charset="0"/>
            </a:endParaRPr>
          </a:p>
        </p:txBody>
      </p:sp>
    </p:spTree>
    <p:extLst>
      <p:ext uri="{BB962C8B-B14F-4D97-AF65-F5344CB8AC3E}">
        <p14:creationId xmlns:p14="http://schemas.microsoft.com/office/powerpoint/2010/main" val="21633246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5877</TotalTime>
  <Words>2054</Words>
  <Application>Microsoft Office PowerPoint</Application>
  <PresentationFormat>Widescreen</PresentationFormat>
  <Paragraphs>159</Paragraphs>
  <Slides>27</Slides>
  <Notes>5</Notes>
  <HiddenSlides>0</HiddenSlides>
  <MMClips>0</MMClips>
  <ScaleCrop>false</ScaleCrop>
  <HeadingPairs>
    <vt:vector size="6" baseType="variant">
      <vt:variant>
        <vt:lpstr>Fonts Used</vt:lpstr>
      </vt:variant>
      <vt:variant>
        <vt:i4>21</vt:i4>
      </vt:variant>
      <vt:variant>
        <vt:lpstr>Theme</vt:lpstr>
      </vt:variant>
      <vt:variant>
        <vt:i4>6</vt:i4>
      </vt:variant>
      <vt:variant>
        <vt:lpstr>Slide Titles</vt:lpstr>
      </vt:variant>
      <vt:variant>
        <vt:i4>27</vt:i4>
      </vt:variant>
    </vt:vector>
  </HeadingPairs>
  <TitlesOfParts>
    <vt:vector size="54" baseType="lpstr">
      <vt:lpstr>宋体</vt:lpstr>
      <vt:lpstr>#9Slide03 Aturdida</vt:lpstr>
      <vt:lpstr>#9Slide04 Noto Serif Bold</vt:lpstr>
      <vt:lpstr>#9Slide05 Fourth</vt:lpstr>
      <vt:lpstr>#9Slide05 Great Vibes</vt:lpstr>
      <vt:lpstr>#9Slide05 Kathya</vt:lpstr>
      <vt:lpstr>#9Slide05 Phobia</vt:lpstr>
      <vt:lpstr>#9Slide05 SVNTradeMark</vt:lpstr>
      <vt:lpstr>#9Slide06 SVNSlow Attack</vt:lpstr>
      <vt:lpstr>#9Slide07 Marbelia Regular</vt:lpstr>
      <vt:lpstr>Arial</vt:lpstr>
      <vt:lpstr>Calibri</vt:lpstr>
      <vt:lpstr>Calibri Light</vt:lpstr>
      <vt:lpstr>Courier New</vt:lpstr>
      <vt:lpstr>SVN-Vanilla Daisy Pro</vt:lpstr>
      <vt:lpstr>SVN-Wallington</vt:lpstr>
      <vt:lpstr>Symbol</vt:lpstr>
      <vt:lpstr>Times</vt:lpstr>
      <vt:lpstr>Times New Roman</vt:lpstr>
      <vt:lpstr>Trebuchet MS</vt:lpstr>
      <vt:lpstr>Wingdings 3</vt:lpstr>
      <vt:lpstr>Office Theme</vt:lpstr>
      <vt:lpstr>1_Office Theme</vt:lpstr>
      <vt:lpstr>2_Office Theme</vt:lpstr>
      <vt:lpstr>24_Office Theme</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107</cp:revision>
  <dcterms:created xsi:type="dcterms:W3CDTF">2021-06-28T15:32:15Z</dcterms:created>
  <dcterms:modified xsi:type="dcterms:W3CDTF">2024-09-12T03:12:55Z</dcterms:modified>
</cp:coreProperties>
</file>