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608" r:id="rId2"/>
    <p:sldId id="595" r:id="rId3"/>
    <p:sldId id="551" r:id="rId4"/>
    <p:sldId id="442" r:id="rId5"/>
    <p:sldId id="553" r:id="rId6"/>
    <p:sldId id="559" r:id="rId7"/>
    <p:sldId id="596" r:id="rId8"/>
    <p:sldId id="555" r:id="rId9"/>
    <p:sldId id="561" r:id="rId10"/>
    <p:sldId id="563" r:id="rId11"/>
    <p:sldId id="598" r:id="rId12"/>
    <p:sldId id="556" r:id="rId13"/>
    <p:sldId id="612" r:id="rId14"/>
    <p:sldId id="597" r:id="rId15"/>
    <p:sldId id="600" r:id="rId16"/>
    <p:sldId id="602" r:id="rId17"/>
    <p:sldId id="603" r:id="rId18"/>
    <p:sldId id="601" r:id="rId19"/>
    <p:sldId id="564" r:id="rId20"/>
    <p:sldId id="565" r:id="rId21"/>
    <p:sldId id="604" r:id="rId22"/>
    <p:sldId id="605" r:id="rId23"/>
    <p:sldId id="606" r:id="rId24"/>
    <p:sldId id="607" r:id="rId25"/>
    <p:sldId id="576" r:id="rId26"/>
    <p:sldId id="609" r:id="rId27"/>
    <p:sldId id="613" r:id="rId28"/>
    <p:sldId id="614" r:id="rId29"/>
    <p:sldId id="615" r:id="rId30"/>
    <p:sldId id="616" r:id="rId31"/>
    <p:sldId id="617" r:id="rId32"/>
    <p:sldId id="618" r:id="rId33"/>
    <p:sldId id="619" r:id="rId34"/>
    <p:sldId id="620" r:id="rId35"/>
    <p:sldId id="621" r:id="rId36"/>
    <p:sldId id="622" r:id="rId37"/>
    <p:sldId id="474" r:id="rId38"/>
    <p:sldId id="61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D47B5E"/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? 1">
  <p:cSld name="Title and text ? 1">
    <p:bg>
      <p:bgPr>
        <a:solidFill>
          <a:schemeClr val="lt1"/>
        </a:solid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30;p32"/>
          <p:cNvGrpSpPr/>
          <p:nvPr/>
        </p:nvGrpSpPr>
        <p:grpSpPr>
          <a:xfrm>
            <a:off x="-429583" y="185559"/>
            <a:ext cx="13810350" cy="6672479"/>
            <a:chOff x="-322188" y="139168"/>
            <a:chExt cx="10357763" cy="5004359"/>
          </a:xfrm>
        </p:grpSpPr>
        <p:grpSp>
          <p:nvGrpSpPr>
            <p:cNvPr id="3" name="Google Shape;931;p32"/>
            <p:cNvGrpSpPr/>
            <p:nvPr/>
          </p:nvGrpSpPr>
          <p:grpSpPr>
            <a:xfrm>
              <a:off x="7804562" y="907043"/>
              <a:ext cx="1252688" cy="584872"/>
              <a:chOff x="1855275" y="1547350"/>
              <a:chExt cx="154800" cy="64900"/>
            </a:xfrm>
          </p:grpSpPr>
          <p:sp>
            <p:nvSpPr>
              <p:cNvPr id="932" name="Google Shape;93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937;p32"/>
            <p:cNvGrpSpPr/>
            <p:nvPr/>
          </p:nvGrpSpPr>
          <p:grpSpPr>
            <a:xfrm>
              <a:off x="7032652" y="354741"/>
              <a:ext cx="710300" cy="369320"/>
              <a:chOff x="1855275" y="1547350"/>
              <a:chExt cx="154800" cy="64900"/>
            </a:xfrm>
          </p:grpSpPr>
          <p:sp>
            <p:nvSpPr>
              <p:cNvPr id="938" name="Google Shape;938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943;p32"/>
            <p:cNvGrpSpPr/>
            <p:nvPr/>
          </p:nvGrpSpPr>
          <p:grpSpPr>
            <a:xfrm>
              <a:off x="8782887" y="139168"/>
              <a:ext cx="1252688" cy="584872"/>
              <a:chOff x="1855275" y="1547350"/>
              <a:chExt cx="154800" cy="64900"/>
            </a:xfrm>
          </p:grpSpPr>
          <p:sp>
            <p:nvSpPr>
              <p:cNvPr id="944" name="Google Shape;944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32"/>
            <p:cNvSpPr/>
            <p:nvPr/>
          </p:nvSpPr>
          <p:spPr>
            <a:xfrm flipH="1">
              <a:off x="-86" y="4664025"/>
              <a:ext cx="4572086" cy="479492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492525" y="4570826"/>
              <a:ext cx="2651427" cy="572701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51;p32"/>
            <p:cNvGrpSpPr/>
            <p:nvPr/>
          </p:nvGrpSpPr>
          <p:grpSpPr>
            <a:xfrm>
              <a:off x="-322188" y="139168"/>
              <a:ext cx="1252688" cy="584872"/>
              <a:chOff x="1855275" y="1547350"/>
              <a:chExt cx="154800" cy="64900"/>
            </a:xfrm>
          </p:grpSpPr>
          <p:sp>
            <p:nvSpPr>
              <p:cNvPr id="952" name="Google Shape;95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7" name="Google Shape;957;p32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32"/>
          <p:cNvSpPr txBox="1">
            <a:spLocks noGrp="1"/>
          </p:cNvSpPr>
          <p:nvPr>
            <p:ph type="subTitle" idx="1"/>
          </p:nvPr>
        </p:nvSpPr>
        <p:spPr>
          <a:xfrm>
            <a:off x="6518467" y="2995316"/>
            <a:ext cx="4125600" cy="19420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80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8394200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a. Phân bố dân cư khác nhau giữa các khu vực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658985"/>
            <a:ext cx="117173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Giữa đồng bằng và miền núi: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Các khu vực đ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ồng bằng, ven biển có dân cư đông đúc, các khu vực miền núi có dân cư thưa thớt hơn.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Đ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BSH: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1091 người/km</a:t>
            </a:r>
            <a:r>
              <a:rPr lang="en-US" sz="3200" b="1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; Tây Nguyên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111 người/km</a:t>
            </a:r>
            <a:r>
              <a:rPr lang="en-US" sz="3200" b="1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(năm 2021).</a:t>
            </a:r>
            <a:endParaRPr lang="en-US" sz="2800" b="1"/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a bảo hiểm sức khỏe Bảo Việt tại thành phố Hồ Chí Minh - ibaoviet.vn">
            <a:extLst>
              <a:ext uri="{FF2B5EF4-FFF2-40B4-BE49-F238E27FC236}">
                <a16:creationId xmlns:a16="http://schemas.microsoft.com/office/drawing/2014/main" id="{226E0E8A-40E6-4025-9C2D-E9EF8A7A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5" y="1920933"/>
            <a:ext cx="5219700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ur Du Lịch Hà Giang 3 Ngày 2 Đêm – East Sea Travel">
            <a:extLst>
              <a:ext uri="{FF2B5EF4-FFF2-40B4-BE49-F238E27FC236}">
                <a16:creationId xmlns:a16="http://schemas.microsoft.com/office/drawing/2014/main" id="{262314CE-8CB0-42C9-BE83-DC18DDEF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54" y="1920933"/>
            <a:ext cx="5908339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2EA179-1365-4C3E-ABED-4D4FFAD8BD9A}"/>
              </a:ext>
            </a:extLst>
          </p:cNvPr>
          <p:cNvSpPr txBox="1">
            <a:spLocks/>
          </p:cNvSpPr>
          <p:nvPr/>
        </p:nvSpPr>
        <p:spPr>
          <a:xfrm>
            <a:off x="1208707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đúc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6875114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12450C76-FAF6-4B48-BA06-BB954AA7FF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5242835"/>
            <a:ext cx="1619250" cy="1619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4CBEB2-2E5F-4AB3-B599-799A5AA5FB5C}"/>
              </a:ext>
            </a:extLst>
          </p:cNvPr>
          <p:cNvSpPr txBox="1">
            <a:spLocks/>
          </p:cNvSpPr>
          <p:nvPr/>
        </p:nvSpPr>
        <p:spPr>
          <a:xfrm>
            <a:off x="2296493" y="5457695"/>
            <a:ext cx="9448800" cy="11668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trồng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3977441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" y="3333863"/>
            <a:ext cx="5097456" cy="29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084" y="6096588"/>
            <a:ext cx="384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Thành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thị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29352" r="6630" b="10648"/>
          <a:stretch/>
        </p:blipFill>
        <p:spPr bwMode="auto">
          <a:xfrm>
            <a:off x="6123299" y="3868690"/>
            <a:ext cx="4320480" cy="2110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764144" y="3117838"/>
            <a:ext cx="2367414" cy="149260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37,1%</a:t>
            </a:r>
            <a:endParaRPr lang="vi-VN" sz="4400" b="1" dirty="0"/>
          </a:p>
        </p:txBody>
      </p:sp>
      <p:sp>
        <p:nvSpPr>
          <p:cNvPr id="10" name="Oval 9"/>
          <p:cNvSpPr/>
          <p:nvPr/>
        </p:nvSpPr>
        <p:spPr>
          <a:xfrm>
            <a:off x="9483672" y="3117838"/>
            <a:ext cx="2304256" cy="14926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62,9%</a:t>
            </a:r>
            <a:endParaRPr lang="vi-VN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5347" y="603926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Nông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thôn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603" y="1502862"/>
            <a:ext cx="1171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</a:rPr>
              <a:t>Hãy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biết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tập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trung</a:t>
            </a:r>
            <a:r>
              <a:rPr lang="en-US" sz="3200" b="1" dirty="0">
                <a:solidFill>
                  <a:srgbClr val="0000FF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thành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thị</a:t>
            </a:r>
            <a:r>
              <a:rPr lang="en-US" sz="3200" b="1" dirty="0">
                <a:solidFill>
                  <a:srgbClr val="0000FF"/>
                </a:solidFill>
              </a:rPr>
              <a:t> hay </a:t>
            </a:r>
            <a:r>
              <a:rPr lang="en-US" sz="3200" b="1" dirty="0" err="1">
                <a:solidFill>
                  <a:srgbClr val="00B050"/>
                </a:solidFill>
              </a:rPr>
              <a:t>nông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thôn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err="1"/>
              <a:t>bảng</a:t>
            </a:r>
            <a:r>
              <a:rPr lang="en-US" sz="2800" b="1"/>
              <a:t> bên, </a:t>
            </a:r>
            <a:r>
              <a:rPr lang="en-US" sz="2800" b="1" err="1"/>
              <a:t>cho</a:t>
            </a:r>
            <a:r>
              <a:rPr lang="en-US" sz="2800" b="1"/>
              <a:t> biết</a:t>
            </a:r>
            <a:r>
              <a:rPr lang="en-US" sz="2800" b="1" dirty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 tỉ lệ dân số thành thị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07800"/>
              </p:ext>
            </p:extLst>
          </p:nvPr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CÁC</a:t>
                      </a:r>
                      <a:r>
                        <a:rPr lang="en-US" sz="2000" b="1" baseline="0" dirty="0"/>
                        <a:t> VÙNG</a:t>
                      </a:r>
                      <a:endParaRPr lang="vi-VN" sz="20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TỈ</a:t>
                      </a:r>
                      <a:r>
                        <a:rPr lang="en-US" sz="2000" b="1" baseline="0"/>
                        <a:t> LỆ DSTT</a:t>
                      </a:r>
                      <a:endParaRPr lang="vi-VN" sz="20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37,1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Trung</a:t>
                      </a:r>
                      <a:r>
                        <a:rPr lang="en-US" sz="2400" b="1" baseline="0" dirty="0"/>
                        <a:t> du </a:t>
                      </a:r>
                      <a:r>
                        <a:rPr lang="en-US" sz="2400" b="1" baseline="0" dirty="0" err="1"/>
                        <a:t>và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miền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núi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20,5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Đồng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bằng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37,6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Trung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err="1"/>
                        <a:t>Bộ</a:t>
                      </a:r>
                      <a:r>
                        <a:rPr lang="en-US" sz="2400" b="1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26,0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40,7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Tây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28,9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Đông</a:t>
                      </a:r>
                      <a:r>
                        <a:rPr lang="en-US" sz="2400" b="1" baseline="0" dirty="0"/>
                        <a:t> Nam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66,4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/>
                        <a:t>ĐB </a:t>
                      </a:r>
                      <a:r>
                        <a:rPr lang="en-US" sz="2400" b="1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Cửu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/>
              <a:t>Bảng</a:t>
            </a:r>
            <a:r>
              <a:rPr lang="en-US" sz="2400" b="1"/>
              <a:t> tỉ lệ dân </a:t>
            </a:r>
            <a:r>
              <a:rPr lang="en-US" sz="2400" b="1" err="1"/>
              <a:t>số</a:t>
            </a:r>
            <a:r>
              <a:rPr lang="en-US" sz="2400" b="1"/>
              <a:t> thành thị của các </a:t>
            </a:r>
            <a:r>
              <a:rPr lang="en-US" sz="2400" b="1" err="1"/>
              <a:t>vùng</a:t>
            </a:r>
            <a:r>
              <a:rPr lang="en-US" sz="2400" b="1"/>
              <a:t> </a:t>
            </a:r>
          </a:p>
          <a:p>
            <a:pPr algn="ctr"/>
            <a:r>
              <a:rPr lang="en-US" sz="2400" b="1"/>
              <a:t>năm 2021 (Đơn vị: %)</a:t>
            </a:r>
            <a:endParaRPr lang="vi-VN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3" y="805937"/>
            <a:ext cx="7875585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a. Phân bố dân cư khác nhau giữa các khu vực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58985"/>
            <a:ext cx="1184079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Giữa thành thị và nông thôn: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Dân cư nước ta chủ yếu sinh sống ở nông thôn.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Năm 2021, tỉ lệ dân nông thôn là 62,9%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;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dân thành thị là 37,1% tổng số dân.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T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P.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Hồ Chí Minh và Hà Nội có mật độ dân số cao nhất cả nước.</a:t>
            </a:r>
            <a:endParaRPr lang="en-US" sz="3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310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48877" y="2394222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    Khai thác thông tin mục 1 SGK chứng minh sự phân bố dân cư nước ta có sự thay đổi.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11046" y="1640496"/>
            <a:ext cx="1000545" cy="1086608"/>
          </a:xfrm>
          <a:prstGeom prst="rect">
            <a:avLst/>
          </a:prstGeom>
        </p:spPr>
      </p:pic>
      <p:pic>
        <p:nvPicPr>
          <p:cNvPr id="3074" name="Picture 2" descr="C:\Users\Administrator\Desktop\Ảnh GS 9\9869-1684806359-dai-t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326" y="3625229"/>
            <a:ext cx="5542474" cy="310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istrator\Desktop\Ảnh GS 9\image.daidoanket.vn-images-upload-minhtd-11032023-_di_fly_20231102_094956_946_1698893511913_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6620" y="2078184"/>
            <a:ext cx="4412457" cy="4195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7208323" y="6282047"/>
            <a:ext cx="4983678" cy="391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Ngư Lộc, Hậu Lộc, Thanh Hóa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819399" y="3638429"/>
            <a:ext cx="5581402" cy="4466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Bình Thuận, Đại Từ, Thái Nguyên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2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53380" y="2378977"/>
            <a:ext cx="11122687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    Dựa vào bảng sống liệu sau, nhận xét sự thay đổi qui mô và tỉ lệ dân số nông thôn, dân số thành thị ở nước ta.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4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374" y="1748404"/>
            <a:ext cx="1409267" cy="11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8740" y="4310860"/>
          <a:ext cx="9962867" cy="2410460"/>
        </p:xfrm>
        <a:graphic>
          <a:graphicData uri="http://schemas.openxmlformats.org/drawingml/2006/table">
            <a:tbl>
              <a:tblPr/>
              <a:tblGrid>
                <a:gridCol w="291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thành thị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30,9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nông thôn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61,4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62,7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Tổng số dân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86,9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55325" y="3712181"/>
            <a:ext cx="9635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TÌNH HÌNH DÂN SỐ NƯỚC TA, GIAI ĐOẠN 2010 - 2023 </a:t>
            </a:r>
            <a:r>
              <a: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(Đơn vị: triệu người)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55343" y="789741"/>
          <a:ext cx="9962867" cy="1934972"/>
        </p:xfrm>
        <a:graphic>
          <a:graphicData uri="http://schemas.openxmlformats.org/drawingml/2006/table">
            <a:tbl>
              <a:tblPr/>
              <a:tblGrid>
                <a:gridCol w="291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7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thành thị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30,9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nông thôn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61,4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62,7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Tổng số dân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86,9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41928" y="191062"/>
            <a:ext cx="940330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TÌNH HÌNH DÂN SỐ NƯỚC TA, GIAI ĐOẠN 2010 - 2023 </a:t>
            </a:r>
            <a:r>
              <a:rPr kumimoji="0" lang="en-US" sz="23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(Đơn vị: triệu người)</a:t>
            </a:r>
            <a:endParaRPr kumimoji="0" lang="en-US" sz="2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1203" y="2955522"/>
            <a:ext cx="11467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- Giai đoạn 2010 - 2023:</a:t>
            </a: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+ Tỉ lệ dân số nông thôn giảm 7,6%; nhưng vẫn chiếm tỉ lệ cao hơn dân số thành thị.</a:t>
            </a: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+ Tỉ lệ dân số thành thị tăng tăng 7,6%.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99929"/>
            <a:ext cx="1184079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P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hân bố dân cư nước ta thay đổi theo hướng ngày càng hợp lí hơn.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Số dân thành thị và tỉ l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ệ dân thành thị tăng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nhanh.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Một số đô thị có quy mô dân số đ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ô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ng như T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P. HCM,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Hà Nội, Đà Nẵng, Hải Phòng,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.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..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Các vùng có kinh tế phát triển năng động thu hút đông dân cư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Đông Nam Bộ, Đồng bằng sông Hồng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692" y="1802040"/>
            <a:ext cx="9968833" cy="8865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2800" b="1" i="1">
                <a:solidFill>
                  <a:srgbClr val="0000FF"/>
                </a:solidFill>
              </a:rPr>
              <a:t>	Dựa vào hiểu biết của bản thân, cho biết sự khác nhau của 2 loại hình quần cư thành thị và nông thôn?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9"/>
          <a:stretch/>
        </p:blipFill>
        <p:spPr bwMode="auto">
          <a:xfrm>
            <a:off x="559558" y="2832787"/>
            <a:ext cx="546868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4" y="2832787"/>
            <a:ext cx="552024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05005" y="6183383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Thành phố Hồ Chí Minh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1226" y="6240249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Nông thôn Việt Nam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" y="766350"/>
            <a:ext cx="1524000" cy="2030463"/>
          </a:xfrm>
          <a:prstGeom prst="rect">
            <a:avLst/>
          </a:prstGeom>
        </p:spPr>
      </p:pic>
      <p:pic>
        <p:nvPicPr>
          <p:cNvPr id="5" name="image20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72200" y="3304902"/>
            <a:ext cx="4918166" cy="279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17" y="3057732"/>
            <a:ext cx="4706983" cy="298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057400" y="6192259"/>
            <a:ext cx="9464040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Tại sao lại có khẩu hiệu </a:t>
            </a:r>
            <a:r>
              <a:rPr lang="vi-VN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“Dù gái hay trai chỉ hai là đủ”</a:t>
            </a:r>
            <a:r>
              <a:rPr lang="en-US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972492" y="125463"/>
            <a:ext cx="9914708" cy="276142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- </a:t>
            </a:r>
            <a:r>
              <a:rPr lang="vi-VN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Cho biết số thành viên trong gia đình nhà mình (Ông bà sinh được bao nhiêu con? Ba mẹ, cô dì, chú bác sinh phổ biến là bao nhiêu con?)</a:t>
            </a:r>
            <a:endParaRPr lang="en-US" sz="2800" b="1" i="1" dirty="0">
              <a:solidFill>
                <a:srgbClr val="0000FF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- </a:t>
            </a:r>
            <a:r>
              <a:rPr lang="vi-VN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Cho biết một số khẩu hiệu về dân số mà em đã quan sát được trong cuộc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sống.</a:t>
            </a:r>
            <a:endParaRPr lang="en-US" sz="2800" i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27791" y="1828795"/>
            <a:ext cx="10372305" cy="10372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3200" b="1" i="1">
                <a:solidFill>
                  <a:srgbClr val="0000FF"/>
                </a:solidFill>
              </a:rPr>
              <a:t>	So sánh sự khác nhau giữa quần cư nông thông và quần cư thành thị theo bảng sau:</a:t>
            </a:r>
            <a:endParaRPr lang="vi-VN" sz="32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2228" y="3063549"/>
          <a:ext cx="11353777" cy="3566160"/>
        </p:xfrm>
        <a:graphic>
          <a:graphicData uri="http://schemas.openxmlformats.org/drawingml/2006/table">
            <a:tbl>
              <a:tblPr/>
              <a:tblGrid>
                <a:gridCol w="247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4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7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 nông thôn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 thành thị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Mật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dân số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Cấu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trúc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Hoạt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động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kinh tế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Chức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năng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9674" y="0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9607" y="497741"/>
          <a:ext cx="11622183" cy="6320028"/>
        </p:xfrm>
        <a:graphic>
          <a:graphicData uri="http://schemas.openxmlformats.org/drawingml/2006/table">
            <a:tbl>
              <a:tblPr/>
              <a:tblGrid>
                <a:gridCol w="172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6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Quần cư nông thôn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Quần cư thành thị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7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Mật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dân số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Thấp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24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Cấu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trúc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quần cư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Làng, xã, xóm, bản, thôn,…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Tổ dân phố, phường,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thị trấn,…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4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Hoạt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động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kinh tế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Nông, lâm,</a:t>
                      </a:r>
                      <a:r>
                        <a:rPr lang="en-US" sz="2900" b="1" kern="1200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 thủy sản; c</a:t>
                      </a: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huyển dịch cơ cấu kinh tế, phát triển thủ công nghiệp, dịch vụ,…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Công nghiệp, dịch vụ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Chức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năng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Hành chính, văn hóa, xã hội; chức năng đang thay đổi theo hướng đa dạng hóa.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Đa chức năng: trung tâm kinh tế, văn hóa, hành chính, chính trị, đổi mới sáng tạo,…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85145" y="1173707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50490" y="1189630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7679" y="2267801"/>
            <a:ext cx="42558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06305" y="3498376"/>
            <a:ext cx="5004179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 sz="1050"/>
          </a:p>
        </p:txBody>
      </p:sp>
      <p:sp>
        <p:nvSpPr>
          <p:cNvPr id="20" name="TextBox 19"/>
          <p:cNvSpPr txBox="1"/>
          <p:nvPr/>
        </p:nvSpPr>
        <p:spPr>
          <a:xfrm>
            <a:off x="7237863" y="3471082"/>
            <a:ext cx="35438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06302" y="5258939"/>
            <a:ext cx="4990533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7219666" y="5268037"/>
            <a:ext cx="4667534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237861" y="2338314"/>
            <a:ext cx="4349087" cy="963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Đề nghị xếp hạng ruộng bậc thang Mù Cang Chải là Danh thắng Quốc gia đặc  biệt - Kênh truyền hình Đài Tiếng nói Việt Nam - VOVTV">
            <a:extLst>
              <a:ext uri="{FF2B5EF4-FFF2-40B4-BE49-F238E27FC236}">
                <a16:creationId xmlns:a16="http://schemas.microsoft.com/office/drawing/2014/main" id="{9CC7D6F5-D276-45E1-960C-60BB2499B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/>
          <a:stretch/>
        </p:blipFill>
        <p:spPr bwMode="auto">
          <a:xfrm>
            <a:off x="20" y="1021"/>
            <a:ext cx="1219198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91">
            <a:extLst>
              <a:ext uri="{FF2B5EF4-FFF2-40B4-BE49-F238E27FC236}">
                <a16:creationId xmlns:a16="http://schemas.microsoft.com/office/drawing/2014/main" id="{08D97BCC-370B-4538-9D62-136AC6343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2" name="Picture 8" descr="Mật ong bạc hà cao nguyên đá Đồng Văn - Tinh hoa đất trời ban tặng">
            <a:extLst>
              <a:ext uri="{FF2B5EF4-FFF2-40B4-BE49-F238E27FC236}">
                <a16:creationId xmlns:a16="http://schemas.microsoft.com/office/drawing/2014/main" id="{BEC4901A-C159-45F2-BF14-08EE8BDFE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r="34326" b="-1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Oval 192">
            <a:extLst>
              <a:ext uri="{FF2B5EF4-FFF2-40B4-BE49-F238E27FC236}">
                <a16:creationId xmlns:a16="http://schemas.microsoft.com/office/drawing/2014/main" id="{AC1BA173-64A6-4ACF-A849-F0194E82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0" name="Picture 6" descr="Chiêm ngưỡng Cánh đồng Tà Pạ tuyệt đẹp ở An Giang">
            <a:extLst>
              <a:ext uri="{FF2B5EF4-FFF2-40B4-BE49-F238E27FC236}">
                <a16:creationId xmlns:a16="http://schemas.microsoft.com/office/drawing/2014/main" id="{D6832F8A-8799-480A-B7A9-E0A31C3AF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26539" b="3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Oval 193">
            <a:extLst>
              <a:ext uri="{FF2B5EF4-FFF2-40B4-BE49-F238E27FC236}">
                <a16:creationId xmlns:a16="http://schemas.microsoft.com/office/drawing/2014/main" id="{5DA699A9-471A-451C-8D64-4BBFBB790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 descr="Mộc Châu mùa hoa mận đầu năm mới | Du lịch Cà Mau du lịch ghép đoàn : Du  lịch Cà Mau du lịch ghép đoàn">
            <a:extLst>
              <a:ext uri="{FF2B5EF4-FFF2-40B4-BE49-F238E27FC236}">
                <a16:creationId xmlns:a16="http://schemas.microsoft.com/office/drawing/2014/main" id="{A98FF7CF-69A0-4A24-A784-4B2C1BBF1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r="16235" b="-1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Oval 194">
            <a:extLst>
              <a:ext uri="{FF2B5EF4-FFF2-40B4-BE49-F238E27FC236}">
                <a16:creationId xmlns:a16="http://schemas.microsoft.com/office/drawing/2014/main" id="{4FF79B19-2390-46F4-BD3F-E2F55F6E1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8" name="Picture 4" descr="Sương vờn mây trên đồi chè Long Cốc - VnExpress Du lịch">
            <a:extLst>
              <a:ext uri="{FF2B5EF4-FFF2-40B4-BE49-F238E27FC236}">
                <a16:creationId xmlns:a16="http://schemas.microsoft.com/office/drawing/2014/main" id="{02F59DB9-7033-4668-B78D-EB0C1F94E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r="17502" b="1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2D7380E-05F8-4B98-9D58-B34C09FC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56E4C9D6-33D0-402F-8CEA-E5978D58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833" y="4314921"/>
            <a:ext cx="6032310" cy="181717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NHỮNG </a:t>
            </a:r>
            <a:r>
              <a:rPr lang="en-US" sz="4000" b="1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SẮC MÀU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NÔNG THÔN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2DA2856-4405-4496-B32E-1D76E91A741B}"/>
              </a:ext>
            </a:extLst>
          </p:cNvPr>
          <p:cNvSpPr txBox="1">
            <a:spLocks/>
          </p:cNvSpPr>
          <p:nvPr/>
        </p:nvSpPr>
        <p:spPr>
          <a:xfrm>
            <a:off x="199431" y="4462751"/>
            <a:ext cx="5486992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nghiệp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chiếm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03C3BA-5B19-4A99-8536-ACD6D00A3BB1}"/>
              </a:ext>
            </a:extLst>
          </p:cNvPr>
          <p:cNvSpPr txBox="1">
            <a:spLocks/>
          </p:cNvSpPr>
          <p:nvPr/>
        </p:nvSpPr>
        <p:spPr>
          <a:xfrm>
            <a:off x="-402879" y="3737864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6442FE-614C-462D-8C9B-CF1DA37D97E5}"/>
              </a:ext>
            </a:extLst>
          </p:cNvPr>
          <p:cNvSpPr txBox="1">
            <a:spLocks/>
          </p:cNvSpPr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La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DD662C-BA5E-4C41-A451-63423F119C6B}"/>
              </a:ext>
            </a:extLst>
          </p:cNvPr>
          <p:cNvSpPr txBox="1">
            <a:spLocks/>
          </p:cNvSpPr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Phú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Thọ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C81FF6-85AA-4949-AC6E-F13F422A969D}"/>
              </a:ext>
            </a:extLst>
          </p:cNvPr>
          <p:cNvSpPr txBox="1">
            <a:spLocks/>
          </p:cNvSpPr>
          <p:nvPr/>
        </p:nvSpPr>
        <p:spPr>
          <a:xfrm>
            <a:off x="390525" y="61874"/>
            <a:ext cx="6115050" cy="10718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AI NHANH MẮT HƠN AI?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A7B3E5B-5710-4911-9941-0DB2F2D57D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67DD55-CE01-4C60-981E-38A08F9A6E61}"/>
              </a:ext>
            </a:extLst>
          </p:cNvPr>
          <p:cNvSpPr txBox="1">
            <a:spLocks/>
          </p:cNvSpPr>
          <p:nvPr/>
        </p:nvSpPr>
        <p:spPr>
          <a:xfrm>
            <a:off x="355473" y="1033994"/>
            <a:ext cx="6433443" cy="24646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H.2.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200 00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Tỉnh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074" name="Picture 2" descr="Infographic: Tỷ lệ đô thị hóa toàn quốc đạt 40,4% | Thời Báo Tài Chính">
            <a:extLst>
              <a:ext uri="{FF2B5EF4-FFF2-40B4-BE49-F238E27FC236}">
                <a16:creationId xmlns:a16="http://schemas.microsoft.com/office/drawing/2014/main" id="{9B4420A9-79B8-4DA1-8BE6-2A52AC2D7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2" b="31787"/>
          <a:stretch/>
        </p:blipFill>
        <p:spPr bwMode="auto">
          <a:xfrm>
            <a:off x="355473" y="3712358"/>
            <a:ext cx="6321552" cy="26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41" y="298781"/>
            <a:ext cx="4615543" cy="629308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543310" y="6167101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u Thuyền Sông Sài Gòn &amp;amp; Ăn Tối Trên Tàu Saigon Princess">
            <a:extLst>
              <a:ext uri="{FF2B5EF4-FFF2-40B4-BE49-F238E27FC236}">
                <a16:creationId xmlns:a16="http://schemas.microsoft.com/office/drawing/2014/main" id="{C5AA3B7A-F32A-42AE-B1A6-9AF733776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r="1" b="1"/>
          <a:stretch/>
        </p:blipFill>
        <p:spPr bwMode="auto">
          <a:xfrm>
            <a:off x="-6" y="-4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FE903-006E-44D2-A0BA-CA4B2581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22156"/>
            <a:ext cx="11390716" cy="13632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000FF"/>
                </a:solidFill>
                <a:latin typeface="+mn-lt"/>
              </a:rPr>
              <a:t>NHỮNG SẮC MÀU THÀNH THỊ</a:t>
            </a: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C498D70-E3F3-491D-AD66-F47DEC818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12" descr="Bảng giá đất nhà nước thành phố Hà Nội giai đoạn 2020 đến 2024">
            <a:extLst>
              <a:ext uri="{FF2B5EF4-FFF2-40B4-BE49-F238E27FC236}">
                <a16:creationId xmlns:a16="http://schemas.microsoft.com/office/drawing/2014/main" id="{F22C936F-D6C0-4FCA-9A7B-DEDFEDE34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9984" b="1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593AFE2C-42B2-4C01-B3C4-EFFC4FA6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8" name="Picture 10" descr="Cần Thơ vững tin tiến bước - Báo Cần Thơ Online">
            <a:extLst>
              <a:ext uri="{FF2B5EF4-FFF2-40B4-BE49-F238E27FC236}">
                <a16:creationId xmlns:a16="http://schemas.microsoft.com/office/drawing/2014/main" id="{B378A148-ED68-42C1-A0B6-A3D32F911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r="3794" b="-1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Oval 146">
            <a:extLst>
              <a:ext uri="{FF2B5EF4-FFF2-40B4-BE49-F238E27FC236}">
                <a16:creationId xmlns:a16="http://schemas.microsoft.com/office/drawing/2014/main" id="{59C1EA7D-CC54-4A0A-B26F-2D24CAF2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0" name="Picture 2" descr="Đà Nẵng trong sương mây - VnExpress Du lịch">
            <a:extLst>
              <a:ext uri="{FF2B5EF4-FFF2-40B4-BE49-F238E27FC236}">
                <a16:creationId xmlns:a16="http://schemas.microsoft.com/office/drawing/2014/main" id="{C2C68D5D-8A5B-4768-BBA6-30C9C5930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5717" b="-3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Oval 148">
            <a:extLst>
              <a:ext uri="{FF2B5EF4-FFF2-40B4-BE49-F238E27FC236}">
                <a16:creationId xmlns:a16="http://schemas.microsoft.com/office/drawing/2014/main" id="{8791BC3C-724D-4C71-96CA-E85CE9C86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6" name="Picture 8" descr="Hải phòng thuộc tỉnh nào? Đôi nét về thành phố Hải Phòng">
            <a:extLst>
              <a:ext uri="{FF2B5EF4-FFF2-40B4-BE49-F238E27FC236}">
                <a16:creationId xmlns:a16="http://schemas.microsoft.com/office/drawing/2014/main" id="{5A0B8FAB-9B01-4F34-A3CB-81E2263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2797" b="3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DAC7D13-8855-4267-ADB4-5FDFE3065499}"/>
              </a:ext>
            </a:extLst>
          </p:cNvPr>
          <p:cNvSpPr txBox="1">
            <a:spLocks/>
          </p:cNvSpPr>
          <p:nvPr/>
        </p:nvSpPr>
        <p:spPr>
          <a:xfrm>
            <a:off x="199431" y="4994758"/>
            <a:ext cx="11755927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TW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ta qua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DA3DDFF-28EA-4297-B536-5C9B90BF9534}"/>
              </a:ext>
            </a:extLst>
          </p:cNvPr>
          <p:cNvSpPr txBox="1">
            <a:spLocks/>
          </p:cNvSpPr>
          <p:nvPr/>
        </p:nvSpPr>
        <p:spPr>
          <a:xfrm>
            <a:off x="-535242" y="3713300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925AC6-3D67-4E6C-84EF-50B749E090E9}"/>
              </a:ext>
            </a:extLst>
          </p:cNvPr>
          <p:cNvSpPr txBox="1">
            <a:spLocks/>
          </p:cNvSpPr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AC14741-0744-4872-A48A-FA9470C56454}"/>
              </a:ext>
            </a:extLst>
          </p:cNvPr>
          <p:cNvSpPr txBox="1">
            <a:spLocks/>
          </p:cNvSpPr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Nẵng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341B106-4B2D-4AD0-A956-3F337E2D2D86}"/>
              </a:ext>
            </a:extLst>
          </p:cNvPr>
          <p:cNvSpPr txBox="1">
            <a:spLocks/>
          </p:cNvSpPr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1936" cy="355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-14244"/>
            <a:ext cx="5910064" cy="35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3573016"/>
            <a:ext cx="5910064" cy="33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009"/>
            <a:ext cx="6350000" cy="325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7976" y="3345904"/>
            <a:ext cx="4080681" cy="49244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</a:rPr>
              <a:t>Các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vấn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đề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thị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hóa</a:t>
            </a:r>
            <a:endParaRPr lang="vi-VN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0" y="348310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278296" y="1931667"/>
            <a:ext cx="11390540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noProof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Các vùng có kinh tế phát triển năng động thì sẽ</a:t>
            </a:r>
            <a:endParaRPr lang="vi-VN" sz="36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A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qui mô dân số rất thấp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B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thu hút đông dân cư sinh sống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dân cư phân bố phân tán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mật độ dân số rất thấp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vi-VN" sz="36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032779" y="71650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" y="352795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032779" y="49879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290286" y="1699227"/>
            <a:ext cx="11555971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2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Vùng nào sau đây có mật độ dân số thấp nhất?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A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Tây Nguyên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			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B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Đông 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Nam </a:t>
            </a:r>
            <a:r>
              <a:rPr lang="en-US" sz="3500" b="1" i="0" dirty="0" err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Bộ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C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Đồng bằng sông Hồng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D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Bắc Trung Bộ.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9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8" y="260469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206950" y="4262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740980" y="1709860"/>
            <a:ext cx="1117775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3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Hoạt động kinh tế chính ở quần cư nông thôn nước ta là</a:t>
            </a:r>
            <a:endParaRPr lang="vi-VN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A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công nghiệp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dịch vụ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nông nghiệp.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D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du lịch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vi-VN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78" y="4979441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9" y="-147681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19D0F1-CFC1-4547-AB47-A3D80FE7BCE8}"/>
              </a:ext>
            </a:extLst>
          </p:cNvPr>
          <p:cNvSpPr txBox="1">
            <a:spLocks/>
          </p:cNvSpPr>
          <p:nvPr/>
        </p:nvSpPr>
        <p:spPr>
          <a:xfrm>
            <a:off x="386138" y="262384"/>
            <a:ext cx="11501062" cy="952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AI HIỂU BIẾT?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6DA0B54-7E32-4844-8409-FCCAA6966B3A}"/>
              </a:ext>
            </a:extLst>
          </p:cNvPr>
          <p:cNvSpPr txBox="1">
            <a:spLocks/>
          </p:cNvSpPr>
          <p:nvPr/>
        </p:nvSpPr>
        <p:spPr>
          <a:xfrm>
            <a:off x="7256883" y="908565"/>
            <a:ext cx="4444204" cy="1317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err="1">
                <a:solidFill>
                  <a:srgbClr val="0070C0"/>
                </a:solidFill>
              </a:rPr>
              <a:t>Các</a:t>
            </a:r>
            <a:r>
              <a:rPr lang="en-US" sz="3200" b="1">
                <a:solidFill>
                  <a:srgbClr val="0070C0"/>
                </a:solidFill>
              </a:rPr>
              <a:t> địa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điểm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nhau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224E7-A9C6-4D63-B7A9-C89C3DF6C507}"/>
              </a:ext>
            </a:extLst>
          </p:cNvPr>
          <p:cNvSpPr txBox="1"/>
          <p:nvPr/>
        </p:nvSpPr>
        <p:spPr>
          <a:xfrm>
            <a:off x="571571" y="1316860"/>
            <a:ext cx="2647877" cy="570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LÀO CAI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E78F6-BB75-44D9-8F75-DE5780F922A2}"/>
              </a:ext>
            </a:extLst>
          </p:cNvPr>
          <p:cNvSpPr txBox="1"/>
          <p:nvPr/>
        </p:nvSpPr>
        <p:spPr>
          <a:xfrm>
            <a:off x="571572" y="2107435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TUYÊN QUANG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46CE0-BD68-4272-AD8B-C77168C77088}"/>
              </a:ext>
            </a:extLst>
          </p:cNvPr>
          <p:cNvSpPr txBox="1"/>
          <p:nvPr/>
        </p:nvSpPr>
        <p:spPr>
          <a:xfrm>
            <a:off x="571572" y="289471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QUẢNG NAM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FAC457-0518-492E-B62A-FB3F18C7E8CF}"/>
              </a:ext>
            </a:extLst>
          </p:cNvPr>
          <p:cNvSpPr txBox="1"/>
          <p:nvPr/>
        </p:nvSpPr>
        <p:spPr>
          <a:xfrm>
            <a:off x="571572" y="362334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LÂM ĐỒNG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7E92B-A28D-45C0-A266-90D463EEB14A}"/>
              </a:ext>
            </a:extLst>
          </p:cNvPr>
          <p:cNvSpPr txBox="1"/>
          <p:nvPr/>
        </p:nvSpPr>
        <p:spPr>
          <a:xfrm>
            <a:off x="571571" y="4394871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NGHỆ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B11D2-5B7A-4830-ADCB-F0BD2DE6722A}"/>
              </a:ext>
            </a:extLst>
          </p:cNvPr>
          <p:cNvSpPr txBox="1"/>
          <p:nvPr/>
        </p:nvSpPr>
        <p:spPr>
          <a:xfrm>
            <a:off x="571571" y="5128141"/>
            <a:ext cx="2647875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HÀ GIANG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AB180A-1BB0-4810-AA64-E9E0913BFC2C}"/>
              </a:ext>
            </a:extLst>
          </p:cNvPr>
          <p:cNvSpPr txBox="1"/>
          <p:nvPr/>
        </p:nvSpPr>
        <p:spPr>
          <a:xfrm>
            <a:off x="4381574" y="1284241"/>
            <a:ext cx="2647877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Lũng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Cú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85B50-A5CC-415F-BC9A-09E03065FCB4}"/>
              </a:ext>
            </a:extLst>
          </p:cNvPr>
          <p:cNvSpPr txBox="1"/>
          <p:nvPr/>
        </p:nvSpPr>
        <p:spPr>
          <a:xfrm>
            <a:off x="4381573" y="2074816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Đà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Lạt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7D2432-8863-44A9-849E-BC7700BAE920}"/>
              </a:ext>
            </a:extLst>
          </p:cNvPr>
          <p:cNvSpPr txBox="1"/>
          <p:nvPr/>
        </p:nvSpPr>
        <p:spPr>
          <a:xfrm>
            <a:off x="4381573" y="286209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Y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Tý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3DF48-3F0E-4E2B-BB6F-2400CF8D2869}"/>
              </a:ext>
            </a:extLst>
          </p:cNvPr>
          <p:cNvSpPr txBox="1"/>
          <p:nvPr/>
        </p:nvSpPr>
        <p:spPr>
          <a:xfrm>
            <a:off x="4381573" y="359072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Vinh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1CC75A-3814-4FFE-8408-598032E168CB}"/>
              </a:ext>
            </a:extLst>
          </p:cNvPr>
          <p:cNvSpPr txBox="1"/>
          <p:nvPr/>
        </p:nvSpPr>
        <p:spPr>
          <a:xfrm>
            <a:off x="4381573" y="436225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Tân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Trào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4D9F5-EE66-466A-8DF2-23B747E0CA4F}"/>
              </a:ext>
            </a:extLst>
          </p:cNvPr>
          <p:cNvSpPr txBox="1"/>
          <p:nvPr/>
        </p:nvSpPr>
        <p:spPr>
          <a:xfrm>
            <a:off x="4381573" y="509552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Hội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4E52F8-2CFF-49C0-9C8D-45A10CD8A377}"/>
              </a:ext>
            </a:extLst>
          </p:cNvPr>
          <p:cNvCxnSpPr>
            <a:stCxn id="12" idx="3"/>
          </p:cNvCxnSpPr>
          <p:nvPr/>
        </p:nvCxnSpPr>
        <p:spPr>
          <a:xfrm flipV="1">
            <a:off x="3219446" y="1599759"/>
            <a:ext cx="1066804" cy="38346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00978B-5E24-4E0D-9363-4DBD070B78D9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3219448" y="1602067"/>
            <a:ext cx="1162125" cy="1566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3B2C11-566E-4547-9DCE-9D8CCDDA470B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2662254" y="2949171"/>
            <a:ext cx="2286036" cy="115260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F4E72E-716C-4F31-A169-C112BCB0F77C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>
            <a:off x="3219448" y="3200954"/>
            <a:ext cx="1162125" cy="22008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F4DF0C-06CD-442A-AD69-7D6031EAB615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3219448" y="2381054"/>
            <a:ext cx="1162125" cy="15485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85AFBB-D8BB-4AF8-86CC-46AFDF31212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228971" y="3896965"/>
            <a:ext cx="1152602" cy="7971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Subtitle 2">
            <a:extLst>
              <a:ext uri="{FF2B5EF4-FFF2-40B4-BE49-F238E27FC236}">
                <a16:creationId xmlns:a16="http://schemas.microsoft.com/office/drawing/2014/main" id="{96C7B850-993A-4522-9B6D-E75DFED3B3ED}"/>
              </a:ext>
            </a:extLst>
          </p:cNvPr>
          <p:cNvSpPr txBox="1">
            <a:spLocks/>
          </p:cNvSpPr>
          <p:nvPr/>
        </p:nvSpPr>
        <p:spPr>
          <a:xfrm>
            <a:off x="1748213" y="6005878"/>
            <a:ext cx="9288385" cy="63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70C0"/>
                </a:solidFill>
              </a:rPr>
              <a:t>Hãy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ghép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địa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quen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thuộc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tỉnh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tương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ECBB42-82B4-41D1-9641-76EDCBC0C9C4}"/>
              </a:ext>
            </a:extLst>
          </p:cNvPr>
          <p:cNvSpPr txBox="1"/>
          <p:nvPr/>
        </p:nvSpPr>
        <p:spPr>
          <a:xfrm>
            <a:off x="8155046" y="2317901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phố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655E0E-37D0-460A-B7F0-7BFFB7716522}"/>
              </a:ext>
            </a:extLst>
          </p:cNvPr>
          <p:cNvSpPr txBox="1"/>
          <p:nvPr/>
        </p:nvSpPr>
        <p:spPr>
          <a:xfrm>
            <a:off x="8155046" y="3131979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Xã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bản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làng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9D85AE-043F-4AA8-AACD-83775644375F}"/>
              </a:ext>
            </a:extLst>
          </p:cNvPr>
          <p:cNvSpPr txBox="1"/>
          <p:nvPr/>
        </p:nvSpPr>
        <p:spPr>
          <a:xfrm>
            <a:off x="7744648" y="4579890"/>
            <a:ext cx="3732154" cy="11326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sự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khác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nhau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đặc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điểm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quần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cư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dân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số</a:t>
            </a:r>
            <a:endParaRPr lang="en-US" sz="2600" b="1" dirty="0">
              <a:solidFill>
                <a:schemeClr val="bg1"/>
              </a:solidFill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6BD68D2-E883-40B7-9499-CFF5D0FC7E28}"/>
              </a:ext>
            </a:extLst>
          </p:cNvPr>
          <p:cNvSpPr/>
          <p:nvPr/>
        </p:nvSpPr>
        <p:spPr>
          <a:xfrm>
            <a:off x="9163050" y="3792609"/>
            <a:ext cx="819150" cy="63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236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5" grpId="0" build="p"/>
      <p:bldP spid="36" grpId="0" animBg="1"/>
      <p:bldP spid="37" grpId="0" animBg="1"/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48894" y="193989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62706" y="1527083"/>
            <a:ext cx="11380765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4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Đô thị nào sau đây có qui mô dân số lớn nhất Bắc Trung Bộ và Duyên hải Miền Trung?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Huế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Đà Nẵng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Nha Trang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Phan Thiết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7" y="4131703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5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Các điểm dân cư của đồng bào dân tộc ở miền núi phía Bắc nước ta thường được gọi là…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Bản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Ấp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Buôn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Sóc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6.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Mật độ dân số nước ta đứng sau các nước nào ở Đông Nam Á?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Lào và Ma-lai-xi-a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Mi-an-ma và Thái Lan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Bru-nây và In-đô-nê-xi-a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Xin-ga-po và Phi-lip-pin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24" y="4126947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7.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So với quần cư nông thôn thì quần cư thành thị có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thấp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cao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Qui mô dân số lớn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biến động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8.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Trung tâm hành chính, chính trị lớn và quan trọng nhất cả nước là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Hà Nội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TP. Hồ Chí Minh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Hải Phòng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D.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Cần Thơ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9.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cứ vào H.2 SGK cho biết, tỉnh nào sau đây có mật độ dân số lớn nhất?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Phú Yên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Kon Tum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Quảng Ngãi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Quảng Nam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8" y="4181538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10.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 cứ vào H.2 SGK cho biết, thành phố nào sau đây có qui mô dân số nhỏ nhất?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Bạc Liêu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Cà Mau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Rạch Giá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Mĩ Tho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2058392"/>
            <a:ext cx="11210300" cy="149002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lnSpc>
                <a:spcPct val="150000"/>
              </a:lnSpc>
            </a:pPr>
            <a:r>
              <a:rPr lang="en-US" sz="3200" b="1" i="1">
                <a:solidFill>
                  <a:srgbClr val="0000FF"/>
                </a:solidFill>
              </a:rPr>
              <a:t>Về nhà quan sát thực tế hãy chỉ ra 1 đến 3 vấn đề ở địa phương em được cho là biểu hiện của lối sống thành thị.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1042843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4457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553" y="4597881"/>
                <a:ext cx="2071755" cy="207175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22100" y="1567548"/>
            <a:ext cx="9707880" cy="19389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2. Phân bố dân cư </a:t>
            </a:r>
          </a:p>
          <a:p>
            <a:pPr algn="ctr"/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D63984A-BEDE-4B6C-9FB6-1438F6703E57}"/>
              </a:ext>
            </a:extLst>
          </p:cNvPr>
          <p:cNvSpPr txBox="1">
            <a:spLocks/>
          </p:cNvSpPr>
          <p:nvPr/>
        </p:nvSpPr>
        <p:spPr>
          <a:xfrm>
            <a:off x="658602" y="5196530"/>
            <a:ext cx="2424234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98 500 000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67DD55-CE01-4C60-981E-38A08F9A6E61}"/>
              </a:ext>
            </a:extLst>
          </p:cNvPr>
          <p:cNvSpPr txBox="1">
            <a:spLocks/>
          </p:cNvSpPr>
          <p:nvPr/>
        </p:nvSpPr>
        <p:spPr>
          <a:xfrm>
            <a:off x="286603" y="1774213"/>
            <a:ext cx="7315199" cy="29937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Việt Nam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 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năm 2021 là 98,5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6ACB51-0A05-4164-AE7E-075A690CA1DC}"/>
              </a:ext>
            </a:extLst>
          </p:cNvPr>
          <p:cNvSpPr txBox="1">
            <a:spLocks/>
          </p:cNvSpPr>
          <p:nvPr/>
        </p:nvSpPr>
        <p:spPr>
          <a:xfrm>
            <a:off x="658602" y="581286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2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FE1F1E-49DE-42D1-B97D-52D1D23C5B26}"/>
              </a:ext>
            </a:extLst>
          </p:cNvPr>
          <p:cNvCxnSpPr/>
          <p:nvPr/>
        </p:nvCxnSpPr>
        <p:spPr>
          <a:xfrm>
            <a:off x="881745" y="5812866"/>
            <a:ext cx="1552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quals 13">
            <a:extLst>
              <a:ext uri="{FF2B5EF4-FFF2-40B4-BE49-F238E27FC236}">
                <a16:creationId xmlns:a16="http://schemas.microsoft.com/office/drawing/2014/main" id="{FF687773-E3CD-4EB1-8295-4957907DE0D7}"/>
              </a:ext>
            </a:extLst>
          </p:cNvPr>
          <p:cNvSpPr/>
          <p:nvPr/>
        </p:nvSpPr>
        <p:spPr>
          <a:xfrm>
            <a:off x="2657463" y="566576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0832BE-9E82-459D-8D5B-40517C226742}"/>
              </a:ext>
            </a:extLst>
          </p:cNvPr>
          <p:cNvSpPr txBox="1">
            <a:spLocks/>
          </p:cNvSpPr>
          <p:nvPr/>
        </p:nvSpPr>
        <p:spPr>
          <a:xfrm>
            <a:off x="3404481" y="5415985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2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19" name="Picture 18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8" grpId="0"/>
      <p:bldP spid="11" grpId="0" animBg="1"/>
      <p:bldP spid="14" grpId="0"/>
      <p:bldP spid="17" grpId="0" animBg="1"/>
      <p:bldP spid="18" grpId="0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299849"/>
            <a:ext cx="73579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/>
              <a:t>- Mật độ dân số nước ta cao hơn trung bình thế giới: 297 người/km</a:t>
            </a:r>
            <a:r>
              <a:rPr lang="en-US" sz="2800" b="1" baseline="30000"/>
              <a:t>2</a:t>
            </a:r>
            <a:r>
              <a:rPr lang="en-US" sz="2800" b="1"/>
              <a:t> (2021).</a:t>
            </a:r>
          </a:p>
          <a:p>
            <a:pPr>
              <a:lnSpc>
                <a:spcPct val="150000"/>
              </a:lnSpc>
            </a:pPr>
            <a:r>
              <a:rPr lang="en-US" sz="2800" b="1"/>
              <a:t>- Dân cư phân bố khác nhau giữa các khu vực:</a:t>
            </a:r>
          </a:p>
        </p:txBody>
      </p:sp>
      <p:pic>
        <p:nvPicPr>
          <p:cNvPr id="8" name="Picture 7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5129" y="4491525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	Sự phân bố dân cư khác nhau giữa những khu vực nào ở nước ta?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63544" y="3702191"/>
            <a:ext cx="1000545" cy="1086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2D7380E-05F8-4B98-9D58-B34C09FC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56E4C9D6-33D0-402F-8CEA-E5978D58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059" y="54577"/>
            <a:ext cx="9972353" cy="53227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Sự phân bố dân cư khác nhau giữa các khu vực</a:t>
            </a:r>
            <a:endParaRPr lang="en-US" sz="32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03C3BA-5B19-4A99-8536-ACD6D00A3BB1}"/>
              </a:ext>
            </a:extLst>
          </p:cNvPr>
          <p:cNvSpPr txBox="1">
            <a:spLocks/>
          </p:cNvSpPr>
          <p:nvPr/>
        </p:nvSpPr>
        <p:spPr>
          <a:xfrm>
            <a:off x="497873" y="3601388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Thành thị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6442FE-614C-462D-8C9B-CF1DA37D97E5}"/>
              </a:ext>
            </a:extLst>
          </p:cNvPr>
          <p:cNvSpPr txBox="1">
            <a:spLocks/>
          </p:cNvSpPr>
          <p:nvPr/>
        </p:nvSpPr>
        <p:spPr>
          <a:xfrm>
            <a:off x="2978453" y="3317561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 thôn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3166281" y="6142649"/>
            <a:ext cx="1852261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DD662C-BA5E-4C41-A451-63423F119C6B}"/>
              </a:ext>
            </a:extLst>
          </p:cNvPr>
          <p:cNvSpPr txBox="1">
            <a:spLocks/>
          </p:cNvSpPr>
          <p:nvPr/>
        </p:nvSpPr>
        <p:spPr>
          <a:xfrm>
            <a:off x="7670039" y="6318204"/>
            <a:ext cx="2026288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Administrator\Desktop\Ảnh GS 9\z4092685885311_302fddede7b99a51d41b1a0515c64098-768x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247" y="3855485"/>
            <a:ext cx="3825921" cy="2797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istrator\Desktop\Ảnh GS 9\37636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352" y="3862323"/>
            <a:ext cx="3868714" cy="2793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 descr="Hải phòng thuộc tỉnh nào? Đôi nét về thành phố Hải Phòng">
            <a:extLst>
              <a:ext uri="{FF2B5EF4-FFF2-40B4-BE49-F238E27FC236}">
                <a16:creationId xmlns:a16="http://schemas.microsoft.com/office/drawing/2014/main" id="{5A0B8FAB-9B01-4F34-A3CB-81E2263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2797" b="3"/>
          <a:stretch/>
        </p:blipFill>
        <p:spPr bwMode="auto">
          <a:xfrm>
            <a:off x="163776" y="726453"/>
            <a:ext cx="3548418" cy="274319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Ảnh GS 9\06-1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6984" y="655093"/>
            <a:ext cx="3847527" cy="2824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6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bảng</a:t>
            </a:r>
            <a:r>
              <a:rPr lang="en-US" sz="2800" b="1" dirty="0"/>
              <a:t> </a:t>
            </a:r>
            <a:r>
              <a:rPr lang="en-US" sz="2800" b="1" dirty="0" err="1"/>
              <a:t>mật</a:t>
            </a:r>
            <a:r>
              <a:rPr lang="en-US" sz="2800" b="1" dirty="0"/>
              <a:t>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err="1"/>
              <a:t>năm</a:t>
            </a:r>
            <a:r>
              <a:rPr lang="en-US" sz="2800" b="1"/>
              <a:t> 2021, </a:t>
            </a:r>
            <a:r>
              <a:rPr lang="en-US" sz="2800" b="1" err="1"/>
              <a:t>cho</a:t>
            </a:r>
            <a:r>
              <a:rPr lang="en-US" sz="2800" b="1"/>
              <a:t> biết</a:t>
            </a:r>
            <a:r>
              <a:rPr lang="en-US" sz="2800" b="1" dirty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07800"/>
              </p:ext>
            </p:extLst>
          </p:nvPr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CÁC</a:t>
                      </a:r>
                      <a:r>
                        <a:rPr lang="en-US" sz="2000" b="1" baseline="0" dirty="0"/>
                        <a:t> VÙNG</a:t>
                      </a:r>
                      <a:endParaRPr lang="vi-VN" sz="20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MẬT</a:t>
                      </a:r>
                      <a:r>
                        <a:rPr lang="en-US" sz="2000" b="1" baseline="0" dirty="0"/>
                        <a:t> ĐỘ DÂN SỐ </a:t>
                      </a:r>
                      <a:endParaRPr lang="vi-VN" sz="20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297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Trung</a:t>
                      </a:r>
                      <a:r>
                        <a:rPr lang="en-US" sz="2400" b="1" baseline="0" dirty="0"/>
                        <a:t> du </a:t>
                      </a:r>
                      <a:r>
                        <a:rPr lang="en-US" sz="2400" b="1" baseline="0" dirty="0" err="1"/>
                        <a:t>và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miền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núi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136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Đồng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bằng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1091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Trung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err="1"/>
                        <a:t>Bộ</a:t>
                      </a:r>
                      <a:r>
                        <a:rPr lang="en-US" sz="2400" b="1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218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Tây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Đông</a:t>
                      </a:r>
                      <a:r>
                        <a:rPr lang="en-US" sz="2400" b="1" baseline="0" dirty="0"/>
                        <a:t> Nam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778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/>
                        <a:t>ĐB </a:t>
                      </a:r>
                      <a:r>
                        <a:rPr lang="en-US" sz="2400" b="1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Cửu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426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mật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vùng</a:t>
            </a:r>
            <a:r>
              <a:rPr lang="en-US" sz="2400" b="1" dirty="0"/>
              <a:t> </a:t>
            </a:r>
            <a:r>
              <a:rPr lang="en-US" sz="2400" b="1" err="1"/>
              <a:t>năm</a:t>
            </a:r>
            <a:r>
              <a:rPr lang="en-US" sz="2400" b="1"/>
              <a:t> 2021 </a:t>
            </a:r>
            <a:r>
              <a:rPr lang="en-US" sz="2400" b="1" dirty="0"/>
              <a:t>(</a:t>
            </a:r>
            <a:r>
              <a:rPr lang="en-US" sz="2400" b="1" dirty="0" err="1"/>
              <a:t>người</a:t>
            </a:r>
            <a:r>
              <a:rPr lang="en-US" sz="2400" b="1" dirty="0"/>
              <a:t>/km²)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" y="5145453"/>
            <a:ext cx="563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rgbClr val="FF0000"/>
                </a:solidFill>
              </a:rPr>
              <a:t>Kết luận chung về sự phân bố dân cư giữa các vùng ở nước ta.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4677D7-D109-4752-AECC-52D5F6E8051E}"/>
              </a:ext>
            </a:extLst>
          </p:cNvPr>
          <p:cNvSpPr txBox="1">
            <a:spLocks/>
          </p:cNvSpPr>
          <p:nvPr/>
        </p:nvSpPr>
        <p:spPr>
          <a:xfrm>
            <a:off x="390525" y="61874"/>
            <a:ext cx="11506200" cy="11668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600" b="1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PHÂN </a:t>
            </a: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BỐ </a:t>
            </a:r>
            <a:r>
              <a:rPr lang="en-US" sz="2600" b="1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DÂN CƯ KHÁC NHAU GIỮA ĐỒNG BẰNG VÀ MIỀN NÚI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1962150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12450C76-FAF6-4B48-BA06-BB954AA7F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975" y="4981575"/>
            <a:ext cx="1619250" cy="1619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4CBEB2-2E5F-4AB3-B599-799A5AA5FB5C}"/>
              </a:ext>
            </a:extLst>
          </p:cNvPr>
          <p:cNvSpPr txBox="1">
            <a:spLocks/>
          </p:cNvSpPr>
          <p:nvPr/>
        </p:nvSpPr>
        <p:spPr>
          <a:xfrm>
            <a:off x="2181225" y="5070833"/>
            <a:ext cx="9448800" cy="10638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800" b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đồng bằng và miền núi; giữa nông thôn và thành thị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chênh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endParaRPr lang="en-US" sz="2800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A3BE8B-61F7-4324-A2CE-965BEA165F9D}"/>
              </a:ext>
            </a:extLst>
          </p:cNvPr>
          <p:cNvSpPr txBox="1">
            <a:spLocks/>
          </p:cNvSpPr>
          <p:nvPr/>
        </p:nvSpPr>
        <p:spPr>
          <a:xfrm>
            <a:off x="7400925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4B4153-F19A-49AB-B54B-843F3301D389}"/>
              </a:ext>
            </a:extLst>
          </p:cNvPr>
          <p:cNvSpPr txBox="1">
            <a:spLocks/>
          </p:cNvSpPr>
          <p:nvPr/>
        </p:nvSpPr>
        <p:spPr>
          <a:xfrm>
            <a:off x="1704975" y="2716781"/>
            <a:ext cx="3771900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thác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lâu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CA89D95-A769-44A0-B380-F8F1B89C793D}"/>
              </a:ext>
            </a:extLst>
          </p:cNvPr>
          <p:cNvSpPr txBox="1">
            <a:spLocks/>
          </p:cNvSpPr>
          <p:nvPr/>
        </p:nvSpPr>
        <p:spPr>
          <a:xfrm>
            <a:off x="7200900" y="2716781"/>
            <a:ext cx="4222276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888630C-5241-4EC6-A6CD-EF689A844477}"/>
              </a:ext>
            </a:extLst>
          </p:cNvPr>
          <p:cNvSpPr/>
          <p:nvPr/>
        </p:nvSpPr>
        <p:spPr>
          <a:xfrm>
            <a:off x="2847975" y="2134092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B5748EE-E22A-4D40-A11D-43FEEB88E1D3}"/>
              </a:ext>
            </a:extLst>
          </p:cNvPr>
          <p:cNvSpPr/>
          <p:nvPr/>
        </p:nvSpPr>
        <p:spPr>
          <a:xfrm>
            <a:off x="8343900" y="2145020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3F6E5B-7BD6-45C0-A8FC-5B066E3DAC4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243263" y="962025"/>
            <a:ext cx="2852738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3BF64A-620C-4E53-B7AA-C9E7319D78C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096001" y="962025"/>
            <a:ext cx="2586037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Graphic 34" descr="Group of people with solid fill">
            <a:extLst>
              <a:ext uri="{FF2B5EF4-FFF2-40B4-BE49-F238E27FC236}">
                <a16:creationId xmlns:a16="http://schemas.microsoft.com/office/drawing/2014/main" id="{B76A7612-C6B8-450F-A65F-7B72B3DF9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1659" y="4211627"/>
            <a:ext cx="914400" cy="914400"/>
          </a:xfrm>
          <a:prstGeom prst="rect">
            <a:avLst/>
          </a:prstGeom>
        </p:spPr>
      </p:pic>
      <p:pic>
        <p:nvPicPr>
          <p:cNvPr id="37" name="Graphic 36" descr="Group success with solid fill">
            <a:extLst>
              <a:ext uri="{FF2B5EF4-FFF2-40B4-BE49-F238E27FC236}">
                <a16:creationId xmlns:a16="http://schemas.microsoft.com/office/drawing/2014/main" id="{3117EF7C-A565-4DB1-B719-246661DE7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5950" y="42445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 animBg="1"/>
      <p:bldP spid="15" grpId="0"/>
      <p:bldP spid="16" grpId="0"/>
      <p:bldP spid="10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2251</Words>
  <Application>Microsoft Office PowerPoint</Application>
  <PresentationFormat>Widescreen</PresentationFormat>
  <Paragraphs>319</Paragraphs>
  <Slides>38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Cambria</vt:lpstr>
      <vt:lpstr>Roboto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SẮC MÀU THÀNH THỊ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71</cp:revision>
  <dcterms:created xsi:type="dcterms:W3CDTF">2021-08-30T08:45:47Z</dcterms:created>
  <dcterms:modified xsi:type="dcterms:W3CDTF">2025-04-18T08:57:59Z</dcterms:modified>
</cp:coreProperties>
</file>