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9"/>
  </p:notesMasterIdLst>
  <p:sldIdLst>
    <p:sldId id="256" r:id="rId2"/>
    <p:sldId id="258" r:id="rId3"/>
    <p:sldId id="260" r:id="rId4"/>
    <p:sldId id="261" r:id="rId5"/>
    <p:sldId id="262" r:id="rId6"/>
    <p:sldId id="266" r:id="rId7"/>
    <p:sldId id="310" r:id="rId8"/>
    <p:sldId id="272" r:id="rId9"/>
    <p:sldId id="311" r:id="rId10"/>
    <p:sldId id="312" r:id="rId11"/>
    <p:sldId id="313" r:id="rId12"/>
    <p:sldId id="314" r:id="rId13"/>
    <p:sldId id="321" r:id="rId14"/>
    <p:sldId id="316" r:id="rId15"/>
    <p:sldId id="317" r:id="rId16"/>
    <p:sldId id="318" r:id="rId17"/>
    <p:sldId id="319" r:id="rId18"/>
    <p:sldId id="320" r:id="rId19"/>
    <p:sldId id="322" r:id="rId20"/>
    <p:sldId id="323" r:id="rId21"/>
    <p:sldId id="324" r:id="rId22"/>
    <p:sldId id="332" r:id="rId23"/>
    <p:sldId id="325" r:id="rId24"/>
    <p:sldId id="326" r:id="rId25"/>
    <p:sldId id="333" r:id="rId26"/>
    <p:sldId id="327" r:id="rId27"/>
    <p:sldId id="334" r:id="rId28"/>
  </p:sldIdLst>
  <p:sldSz cx="9144000" cy="5143500" type="screen16x9"/>
  <p:notesSz cx="6858000" cy="9144000"/>
  <p:embeddedFontLst>
    <p:embeddedFont>
      <p:font typeface="Bebas Neue" panose="020B0606020202050201" pitchFamily="34" charset="0"/>
      <p:regular r:id="rId30"/>
    </p:embeddedFont>
    <p:embeddedFont>
      <p:font typeface="Cambria Math" panose="02040503050406030204" pitchFamily="18" charset="0"/>
      <p:regular r:id="rId31"/>
    </p:embeddedFont>
    <p:embeddedFont>
      <p:font typeface="Comfortaa" panose="020B0604020202020204" charset="0"/>
      <p:regular r:id="rId32"/>
      <p:bold r:id="rId33"/>
    </p:embeddedFont>
    <p:embeddedFont>
      <p:font typeface="MuseoModerno" panose="020B0604020202020204" charset="0"/>
      <p:regular r:id="rId34"/>
      <p:bold r:id="rId35"/>
    </p:embeddedFont>
    <p:embeddedFont>
      <p:font typeface="Poppins" panose="00000500000000000000" pitchFamily="2" charset="0"/>
      <p:regular r:id="rId36"/>
      <p:bold r:id="rId37"/>
      <p:italic r:id="rId38"/>
      <p:boldItalic r:id="rId3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5457BD7-ADDA-4C98-9711-BA0A04E0BAD1}" v="1" dt="2025-04-11T07:35:17.001"/>
  </p1510:revLst>
</p1510:revInfo>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67" d="100"/>
          <a:sy n="67" d="100"/>
        </p:scale>
        <p:origin x="1260" y="272"/>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presProps" Target="presProps.xml"/><Relationship Id="rId45"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4" Type="http://schemas.microsoft.com/office/2016/11/relationships/changesInfo" Target="changesInfos/changesInfo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 Id="rId20" Type="http://schemas.openxmlformats.org/officeDocument/2006/relationships/slide" Target="slides/slide19.xml"/><Relationship Id="rId4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uy nguyen" userId="7b27fba0e3592f67" providerId="LiveId" clId="{45457BD7-ADDA-4C98-9711-BA0A04E0BAD1}"/>
    <pc:docChg chg="undo custSel delSld modSld">
      <pc:chgData name="thuy nguyen" userId="7b27fba0e3592f67" providerId="LiveId" clId="{45457BD7-ADDA-4C98-9711-BA0A04E0BAD1}" dt="2025-04-11T07:35:26.071" v="99" actId="1035"/>
      <pc:docMkLst>
        <pc:docMk/>
      </pc:docMkLst>
      <pc:sldChg chg="delSp modSp mod">
        <pc:chgData name="thuy nguyen" userId="7b27fba0e3592f67" providerId="LiveId" clId="{45457BD7-ADDA-4C98-9711-BA0A04E0BAD1}" dt="2025-04-11T07:34:20.275" v="3" actId="1076"/>
        <pc:sldMkLst>
          <pc:docMk/>
          <pc:sldMk cId="0" sldId="256"/>
        </pc:sldMkLst>
        <pc:spChg chg="mod">
          <ac:chgData name="thuy nguyen" userId="7b27fba0e3592f67" providerId="LiveId" clId="{45457BD7-ADDA-4C98-9711-BA0A04E0BAD1}" dt="2025-04-11T07:34:20.275" v="3" actId="1076"/>
          <ac:spMkLst>
            <pc:docMk/>
            <pc:sldMk cId="0" sldId="256"/>
            <ac:spMk id="42" creationId="{00000000-0000-0000-0000-000000000000}"/>
          </ac:spMkLst>
        </pc:spChg>
        <pc:spChg chg="del">
          <ac:chgData name="thuy nguyen" userId="7b27fba0e3592f67" providerId="LiveId" clId="{45457BD7-ADDA-4C98-9711-BA0A04E0BAD1}" dt="2025-04-11T07:34:09.360" v="1" actId="478"/>
          <ac:spMkLst>
            <pc:docMk/>
            <pc:sldMk cId="0" sldId="256"/>
            <ac:spMk id="45" creationId="{00000000-0000-0000-0000-000000000000}"/>
          </ac:spMkLst>
        </pc:spChg>
      </pc:sldChg>
      <pc:sldChg chg="modSp mod">
        <pc:chgData name="thuy nguyen" userId="7b27fba0e3592f67" providerId="LiveId" clId="{45457BD7-ADDA-4C98-9711-BA0A04E0BAD1}" dt="2025-04-11T07:35:26.071" v="99" actId="1035"/>
        <pc:sldMkLst>
          <pc:docMk/>
          <pc:sldMk cId="0" sldId="258"/>
        </pc:sldMkLst>
        <pc:spChg chg="mod">
          <ac:chgData name="thuy nguyen" userId="7b27fba0e3592f67" providerId="LiveId" clId="{45457BD7-ADDA-4C98-9711-BA0A04E0BAD1}" dt="2025-04-11T07:35:09.370" v="80" actId="1036"/>
          <ac:spMkLst>
            <pc:docMk/>
            <pc:sldMk cId="0" sldId="258"/>
            <ac:spMk id="50355" creationId="{00000000-0000-0000-0000-000000000000}"/>
          </ac:spMkLst>
        </pc:spChg>
        <pc:spChg chg="mod">
          <ac:chgData name="thuy nguyen" userId="7b27fba0e3592f67" providerId="LiveId" clId="{45457BD7-ADDA-4C98-9711-BA0A04E0BAD1}" dt="2025-04-11T07:35:26.071" v="99" actId="1035"/>
          <ac:spMkLst>
            <pc:docMk/>
            <pc:sldMk cId="0" sldId="258"/>
            <ac:spMk id="50358" creationId="{00000000-0000-0000-0000-000000000000}"/>
          </ac:spMkLst>
        </pc:spChg>
        <pc:cxnChg chg="mod">
          <ac:chgData name="thuy nguyen" userId="7b27fba0e3592f67" providerId="LiveId" clId="{45457BD7-ADDA-4C98-9711-BA0A04E0BAD1}" dt="2025-04-11T07:35:09.370" v="80" actId="1036"/>
          <ac:cxnSpMkLst>
            <pc:docMk/>
            <pc:sldMk cId="0" sldId="258"/>
            <ac:cxnSpMk id="50372" creationId="{00000000-0000-0000-0000-000000000000}"/>
          </ac:cxnSpMkLst>
        </pc:cxnChg>
        <pc:cxnChg chg="mod">
          <ac:chgData name="thuy nguyen" userId="7b27fba0e3592f67" providerId="LiveId" clId="{45457BD7-ADDA-4C98-9711-BA0A04E0BAD1}" dt="2025-04-11T07:35:01" v="53" actId="1037"/>
          <ac:cxnSpMkLst>
            <pc:docMk/>
            <pc:sldMk cId="0" sldId="258"/>
            <ac:cxnSpMk id="50374" creationId="{00000000-0000-0000-0000-000000000000}"/>
          </ac:cxnSpMkLst>
        </pc:cxnChg>
      </pc:sldChg>
      <pc:sldChg chg="del">
        <pc:chgData name="thuy nguyen" userId="7b27fba0e3592f67" providerId="LiveId" clId="{45457BD7-ADDA-4C98-9711-BA0A04E0BAD1}" dt="2025-04-11T07:34:05.168" v="0" actId="47"/>
        <pc:sldMkLst>
          <pc:docMk/>
          <pc:sldMk cId="943084534" sldId="335"/>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1"/>
        <p:cNvGrpSpPr/>
        <p:nvPr/>
      </p:nvGrpSpPr>
      <p:grpSpPr>
        <a:xfrm>
          <a:off x="0" y="0"/>
          <a:ext cx="0" cy="0"/>
          <a:chOff x="0" y="0"/>
          <a:chExt cx="0" cy="0"/>
        </a:xfrm>
      </p:grpSpPr>
      <p:sp>
        <p:nvSpPr>
          <p:cNvPr id="50342" name="Google Shape;50342;gdf086ef707_0_5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3" name="Google Shape;50343;gdf086ef707_0_5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160"/>
        <p:cNvGrpSpPr/>
        <p:nvPr/>
      </p:nvGrpSpPr>
      <p:grpSpPr>
        <a:xfrm>
          <a:off x="0" y="0"/>
          <a:ext cx="0" cy="0"/>
          <a:chOff x="0" y="0"/>
          <a:chExt cx="0" cy="0"/>
        </a:xfrm>
      </p:grpSpPr>
      <p:grpSp>
        <p:nvGrpSpPr>
          <p:cNvPr id="13161" name="Google Shape;13161;p13"/>
          <p:cNvGrpSpPr/>
          <p:nvPr/>
        </p:nvGrpSpPr>
        <p:grpSpPr>
          <a:xfrm rot="10800000" flipH="1">
            <a:off x="-487" y="-17211"/>
            <a:ext cx="9143878" cy="424435"/>
            <a:chOff x="720000" y="4245875"/>
            <a:chExt cx="7704000" cy="357600"/>
          </a:xfrm>
        </p:grpSpPr>
        <p:sp>
          <p:nvSpPr>
            <p:cNvPr id="13162" name="Google Shape;13162;p13"/>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13"/>
            <p:cNvGrpSpPr/>
            <p:nvPr/>
          </p:nvGrpSpPr>
          <p:grpSpPr>
            <a:xfrm>
              <a:off x="720000" y="4250325"/>
              <a:ext cx="332750" cy="340900"/>
              <a:chOff x="4640775" y="524900"/>
              <a:chExt cx="332750" cy="340900"/>
            </a:xfrm>
          </p:grpSpPr>
          <p:sp>
            <p:nvSpPr>
              <p:cNvPr id="13164" name="Google Shape;1316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3"/>
            <p:cNvGrpSpPr/>
            <p:nvPr/>
          </p:nvGrpSpPr>
          <p:grpSpPr>
            <a:xfrm>
              <a:off x="1055056" y="4250325"/>
              <a:ext cx="332750" cy="340900"/>
              <a:chOff x="4640775" y="524900"/>
              <a:chExt cx="332750" cy="340900"/>
            </a:xfrm>
          </p:grpSpPr>
          <p:sp>
            <p:nvSpPr>
              <p:cNvPr id="13177" name="Google Shape;1317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
            <p:cNvGrpSpPr/>
            <p:nvPr/>
          </p:nvGrpSpPr>
          <p:grpSpPr>
            <a:xfrm>
              <a:off x="1390113" y="4250325"/>
              <a:ext cx="332750" cy="340900"/>
              <a:chOff x="4640775" y="524900"/>
              <a:chExt cx="332750" cy="340900"/>
            </a:xfrm>
          </p:grpSpPr>
          <p:sp>
            <p:nvSpPr>
              <p:cNvPr id="13190" name="Google Shape;1319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
            <p:cNvGrpSpPr/>
            <p:nvPr/>
          </p:nvGrpSpPr>
          <p:grpSpPr>
            <a:xfrm>
              <a:off x="1725169" y="4250325"/>
              <a:ext cx="332750" cy="340900"/>
              <a:chOff x="4640775" y="524900"/>
              <a:chExt cx="332750" cy="340900"/>
            </a:xfrm>
          </p:grpSpPr>
          <p:sp>
            <p:nvSpPr>
              <p:cNvPr id="13203" name="Google Shape;1320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3"/>
            <p:cNvGrpSpPr/>
            <p:nvPr/>
          </p:nvGrpSpPr>
          <p:grpSpPr>
            <a:xfrm>
              <a:off x="2060226" y="4250325"/>
              <a:ext cx="332750" cy="340900"/>
              <a:chOff x="4640775" y="524900"/>
              <a:chExt cx="332750" cy="340900"/>
            </a:xfrm>
          </p:grpSpPr>
          <p:sp>
            <p:nvSpPr>
              <p:cNvPr id="13216" name="Google Shape;1321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3"/>
            <p:cNvGrpSpPr/>
            <p:nvPr/>
          </p:nvGrpSpPr>
          <p:grpSpPr>
            <a:xfrm>
              <a:off x="2395282" y="4250325"/>
              <a:ext cx="332750" cy="340900"/>
              <a:chOff x="4640775" y="524900"/>
              <a:chExt cx="332750" cy="340900"/>
            </a:xfrm>
          </p:grpSpPr>
          <p:sp>
            <p:nvSpPr>
              <p:cNvPr id="13229" name="Google Shape;1322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3"/>
            <p:cNvGrpSpPr/>
            <p:nvPr/>
          </p:nvGrpSpPr>
          <p:grpSpPr>
            <a:xfrm>
              <a:off x="2730339" y="4250325"/>
              <a:ext cx="332750" cy="340900"/>
              <a:chOff x="4640775" y="524900"/>
              <a:chExt cx="332750" cy="340900"/>
            </a:xfrm>
          </p:grpSpPr>
          <p:sp>
            <p:nvSpPr>
              <p:cNvPr id="13242" name="Google Shape;1324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13"/>
            <p:cNvGrpSpPr/>
            <p:nvPr/>
          </p:nvGrpSpPr>
          <p:grpSpPr>
            <a:xfrm>
              <a:off x="3065395" y="4250325"/>
              <a:ext cx="332750" cy="340900"/>
              <a:chOff x="4640775" y="524900"/>
              <a:chExt cx="332750" cy="340900"/>
            </a:xfrm>
          </p:grpSpPr>
          <p:sp>
            <p:nvSpPr>
              <p:cNvPr id="13255" name="Google Shape;1325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13"/>
            <p:cNvGrpSpPr/>
            <p:nvPr/>
          </p:nvGrpSpPr>
          <p:grpSpPr>
            <a:xfrm>
              <a:off x="3400452" y="4250325"/>
              <a:ext cx="332750" cy="340900"/>
              <a:chOff x="4640775" y="524900"/>
              <a:chExt cx="332750" cy="340900"/>
            </a:xfrm>
          </p:grpSpPr>
          <p:sp>
            <p:nvSpPr>
              <p:cNvPr id="13268" name="Google Shape;1326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3"/>
            <p:cNvGrpSpPr/>
            <p:nvPr/>
          </p:nvGrpSpPr>
          <p:grpSpPr>
            <a:xfrm>
              <a:off x="3735508" y="4250325"/>
              <a:ext cx="332750" cy="340900"/>
              <a:chOff x="4640775" y="524900"/>
              <a:chExt cx="332750" cy="340900"/>
            </a:xfrm>
          </p:grpSpPr>
          <p:sp>
            <p:nvSpPr>
              <p:cNvPr id="13281" name="Google Shape;1328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3"/>
            <p:cNvGrpSpPr/>
            <p:nvPr/>
          </p:nvGrpSpPr>
          <p:grpSpPr>
            <a:xfrm>
              <a:off x="4070565" y="4250325"/>
              <a:ext cx="332750" cy="340900"/>
              <a:chOff x="4640775" y="524900"/>
              <a:chExt cx="332750" cy="340900"/>
            </a:xfrm>
          </p:grpSpPr>
          <p:sp>
            <p:nvSpPr>
              <p:cNvPr id="13294" name="Google Shape;1329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13"/>
            <p:cNvGrpSpPr/>
            <p:nvPr/>
          </p:nvGrpSpPr>
          <p:grpSpPr>
            <a:xfrm>
              <a:off x="4405621" y="4250325"/>
              <a:ext cx="332750" cy="340900"/>
              <a:chOff x="4640775" y="524900"/>
              <a:chExt cx="332750" cy="340900"/>
            </a:xfrm>
          </p:grpSpPr>
          <p:sp>
            <p:nvSpPr>
              <p:cNvPr id="13307" name="Google Shape;1330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13"/>
            <p:cNvGrpSpPr/>
            <p:nvPr/>
          </p:nvGrpSpPr>
          <p:grpSpPr>
            <a:xfrm>
              <a:off x="4740678" y="4250325"/>
              <a:ext cx="332750" cy="340900"/>
              <a:chOff x="4640775" y="524900"/>
              <a:chExt cx="332750" cy="340900"/>
            </a:xfrm>
          </p:grpSpPr>
          <p:sp>
            <p:nvSpPr>
              <p:cNvPr id="13320" name="Google Shape;1332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13"/>
            <p:cNvGrpSpPr/>
            <p:nvPr/>
          </p:nvGrpSpPr>
          <p:grpSpPr>
            <a:xfrm>
              <a:off x="5075734" y="4250325"/>
              <a:ext cx="332750" cy="340900"/>
              <a:chOff x="4640775" y="524900"/>
              <a:chExt cx="332750" cy="340900"/>
            </a:xfrm>
          </p:grpSpPr>
          <p:sp>
            <p:nvSpPr>
              <p:cNvPr id="13333" name="Google Shape;1333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13"/>
            <p:cNvGrpSpPr/>
            <p:nvPr/>
          </p:nvGrpSpPr>
          <p:grpSpPr>
            <a:xfrm>
              <a:off x="5410790" y="4250325"/>
              <a:ext cx="332750" cy="340900"/>
              <a:chOff x="4640775" y="524900"/>
              <a:chExt cx="332750" cy="340900"/>
            </a:xfrm>
          </p:grpSpPr>
          <p:sp>
            <p:nvSpPr>
              <p:cNvPr id="13346" name="Google Shape;1334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13"/>
            <p:cNvGrpSpPr/>
            <p:nvPr/>
          </p:nvGrpSpPr>
          <p:grpSpPr>
            <a:xfrm>
              <a:off x="5745847" y="4250325"/>
              <a:ext cx="332750" cy="340900"/>
              <a:chOff x="4640775" y="524900"/>
              <a:chExt cx="332750" cy="340900"/>
            </a:xfrm>
          </p:grpSpPr>
          <p:sp>
            <p:nvSpPr>
              <p:cNvPr id="13359" name="Google Shape;1335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
            <p:cNvGrpSpPr/>
            <p:nvPr/>
          </p:nvGrpSpPr>
          <p:grpSpPr>
            <a:xfrm>
              <a:off x="6080903" y="4250325"/>
              <a:ext cx="332750" cy="340900"/>
              <a:chOff x="4640775" y="524900"/>
              <a:chExt cx="332750" cy="340900"/>
            </a:xfrm>
          </p:grpSpPr>
          <p:sp>
            <p:nvSpPr>
              <p:cNvPr id="13372" name="Google Shape;1337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
            <p:cNvGrpSpPr/>
            <p:nvPr/>
          </p:nvGrpSpPr>
          <p:grpSpPr>
            <a:xfrm>
              <a:off x="6415960" y="4250325"/>
              <a:ext cx="332750" cy="340900"/>
              <a:chOff x="4640775" y="524900"/>
              <a:chExt cx="332750" cy="340900"/>
            </a:xfrm>
          </p:grpSpPr>
          <p:sp>
            <p:nvSpPr>
              <p:cNvPr id="13385" name="Google Shape;1338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13"/>
            <p:cNvGrpSpPr/>
            <p:nvPr/>
          </p:nvGrpSpPr>
          <p:grpSpPr>
            <a:xfrm>
              <a:off x="6751016" y="4250325"/>
              <a:ext cx="332750" cy="340900"/>
              <a:chOff x="4640775" y="524900"/>
              <a:chExt cx="332750" cy="340900"/>
            </a:xfrm>
          </p:grpSpPr>
          <p:sp>
            <p:nvSpPr>
              <p:cNvPr id="13398" name="Google Shape;1339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3"/>
            <p:cNvGrpSpPr/>
            <p:nvPr/>
          </p:nvGrpSpPr>
          <p:grpSpPr>
            <a:xfrm>
              <a:off x="7086073" y="4250325"/>
              <a:ext cx="332750" cy="340900"/>
              <a:chOff x="4640775" y="524900"/>
              <a:chExt cx="332750" cy="340900"/>
            </a:xfrm>
          </p:grpSpPr>
          <p:sp>
            <p:nvSpPr>
              <p:cNvPr id="13411" name="Google Shape;1341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
            <p:cNvGrpSpPr/>
            <p:nvPr/>
          </p:nvGrpSpPr>
          <p:grpSpPr>
            <a:xfrm>
              <a:off x="7421129" y="4250325"/>
              <a:ext cx="332750" cy="340900"/>
              <a:chOff x="4640775" y="524900"/>
              <a:chExt cx="332750" cy="340900"/>
            </a:xfrm>
          </p:grpSpPr>
          <p:sp>
            <p:nvSpPr>
              <p:cNvPr id="13424" name="Google Shape;1342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
            <p:cNvGrpSpPr/>
            <p:nvPr/>
          </p:nvGrpSpPr>
          <p:grpSpPr>
            <a:xfrm>
              <a:off x="7756186" y="4250325"/>
              <a:ext cx="332750" cy="340900"/>
              <a:chOff x="4640775" y="524900"/>
              <a:chExt cx="332750" cy="340900"/>
            </a:xfrm>
          </p:grpSpPr>
          <p:sp>
            <p:nvSpPr>
              <p:cNvPr id="13437" name="Google Shape;1343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13"/>
            <p:cNvGrpSpPr/>
            <p:nvPr/>
          </p:nvGrpSpPr>
          <p:grpSpPr>
            <a:xfrm>
              <a:off x="8091242" y="4250325"/>
              <a:ext cx="332750" cy="340900"/>
              <a:chOff x="4640775" y="524900"/>
              <a:chExt cx="332750" cy="340900"/>
            </a:xfrm>
          </p:grpSpPr>
          <p:sp>
            <p:nvSpPr>
              <p:cNvPr id="13450" name="Google Shape;1345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2" name="Google Shape;13462;p13"/>
          <p:cNvGrpSpPr/>
          <p:nvPr/>
        </p:nvGrpSpPr>
        <p:grpSpPr>
          <a:xfrm rot="10800000" flipH="1">
            <a:off x="-487" y="4718814"/>
            <a:ext cx="9143878" cy="424435"/>
            <a:chOff x="720000" y="4245875"/>
            <a:chExt cx="7704000" cy="357600"/>
          </a:xfrm>
        </p:grpSpPr>
        <p:sp>
          <p:nvSpPr>
            <p:cNvPr id="13463" name="Google Shape;13463;p13"/>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13"/>
            <p:cNvGrpSpPr/>
            <p:nvPr/>
          </p:nvGrpSpPr>
          <p:grpSpPr>
            <a:xfrm>
              <a:off x="720000" y="4250325"/>
              <a:ext cx="332750" cy="340900"/>
              <a:chOff x="4640775" y="524900"/>
              <a:chExt cx="332750" cy="340900"/>
            </a:xfrm>
          </p:grpSpPr>
          <p:sp>
            <p:nvSpPr>
              <p:cNvPr id="13465" name="Google Shape;1346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
            <p:cNvGrpSpPr/>
            <p:nvPr/>
          </p:nvGrpSpPr>
          <p:grpSpPr>
            <a:xfrm>
              <a:off x="1055056" y="4250325"/>
              <a:ext cx="332750" cy="340900"/>
              <a:chOff x="4640775" y="524900"/>
              <a:chExt cx="332750" cy="340900"/>
            </a:xfrm>
          </p:grpSpPr>
          <p:sp>
            <p:nvSpPr>
              <p:cNvPr id="13478" name="Google Shape;1347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13"/>
            <p:cNvGrpSpPr/>
            <p:nvPr/>
          </p:nvGrpSpPr>
          <p:grpSpPr>
            <a:xfrm>
              <a:off x="1390113" y="4250325"/>
              <a:ext cx="332750" cy="340900"/>
              <a:chOff x="4640775" y="524900"/>
              <a:chExt cx="332750" cy="340900"/>
            </a:xfrm>
          </p:grpSpPr>
          <p:sp>
            <p:nvSpPr>
              <p:cNvPr id="13491" name="Google Shape;1349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3"/>
            <p:cNvGrpSpPr/>
            <p:nvPr/>
          </p:nvGrpSpPr>
          <p:grpSpPr>
            <a:xfrm>
              <a:off x="1725169" y="4250325"/>
              <a:ext cx="332750" cy="340900"/>
              <a:chOff x="4640775" y="524900"/>
              <a:chExt cx="332750" cy="340900"/>
            </a:xfrm>
          </p:grpSpPr>
          <p:sp>
            <p:nvSpPr>
              <p:cNvPr id="13504" name="Google Shape;1350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13"/>
            <p:cNvGrpSpPr/>
            <p:nvPr/>
          </p:nvGrpSpPr>
          <p:grpSpPr>
            <a:xfrm>
              <a:off x="2060226" y="4250325"/>
              <a:ext cx="332750" cy="340900"/>
              <a:chOff x="4640775" y="524900"/>
              <a:chExt cx="332750" cy="340900"/>
            </a:xfrm>
          </p:grpSpPr>
          <p:sp>
            <p:nvSpPr>
              <p:cNvPr id="13517" name="Google Shape;1351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3"/>
            <p:cNvGrpSpPr/>
            <p:nvPr/>
          </p:nvGrpSpPr>
          <p:grpSpPr>
            <a:xfrm>
              <a:off x="2395282" y="4250325"/>
              <a:ext cx="332750" cy="340900"/>
              <a:chOff x="4640775" y="524900"/>
              <a:chExt cx="332750" cy="340900"/>
            </a:xfrm>
          </p:grpSpPr>
          <p:sp>
            <p:nvSpPr>
              <p:cNvPr id="13530" name="Google Shape;1353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13"/>
            <p:cNvGrpSpPr/>
            <p:nvPr/>
          </p:nvGrpSpPr>
          <p:grpSpPr>
            <a:xfrm>
              <a:off x="2730339" y="4250325"/>
              <a:ext cx="332750" cy="340900"/>
              <a:chOff x="4640775" y="524900"/>
              <a:chExt cx="332750" cy="340900"/>
            </a:xfrm>
          </p:grpSpPr>
          <p:sp>
            <p:nvSpPr>
              <p:cNvPr id="13543" name="Google Shape;1354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
            <p:cNvGrpSpPr/>
            <p:nvPr/>
          </p:nvGrpSpPr>
          <p:grpSpPr>
            <a:xfrm>
              <a:off x="3065395" y="4250325"/>
              <a:ext cx="332750" cy="340900"/>
              <a:chOff x="4640775" y="524900"/>
              <a:chExt cx="332750" cy="340900"/>
            </a:xfrm>
          </p:grpSpPr>
          <p:sp>
            <p:nvSpPr>
              <p:cNvPr id="13556" name="Google Shape;1355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
            <p:cNvGrpSpPr/>
            <p:nvPr/>
          </p:nvGrpSpPr>
          <p:grpSpPr>
            <a:xfrm>
              <a:off x="3400452" y="4250325"/>
              <a:ext cx="332750" cy="340900"/>
              <a:chOff x="4640775" y="524900"/>
              <a:chExt cx="332750" cy="340900"/>
            </a:xfrm>
          </p:grpSpPr>
          <p:sp>
            <p:nvSpPr>
              <p:cNvPr id="13569" name="Google Shape;1356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3"/>
            <p:cNvGrpSpPr/>
            <p:nvPr/>
          </p:nvGrpSpPr>
          <p:grpSpPr>
            <a:xfrm>
              <a:off x="3735508" y="4250325"/>
              <a:ext cx="332750" cy="340900"/>
              <a:chOff x="4640775" y="524900"/>
              <a:chExt cx="332750" cy="340900"/>
            </a:xfrm>
          </p:grpSpPr>
          <p:sp>
            <p:nvSpPr>
              <p:cNvPr id="13582" name="Google Shape;1358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3"/>
            <p:cNvGrpSpPr/>
            <p:nvPr/>
          </p:nvGrpSpPr>
          <p:grpSpPr>
            <a:xfrm>
              <a:off x="4070565" y="4250325"/>
              <a:ext cx="332750" cy="340900"/>
              <a:chOff x="4640775" y="524900"/>
              <a:chExt cx="332750" cy="340900"/>
            </a:xfrm>
          </p:grpSpPr>
          <p:sp>
            <p:nvSpPr>
              <p:cNvPr id="13595" name="Google Shape;1359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13"/>
            <p:cNvGrpSpPr/>
            <p:nvPr/>
          </p:nvGrpSpPr>
          <p:grpSpPr>
            <a:xfrm>
              <a:off x="4405621" y="4250325"/>
              <a:ext cx="332750" cy="340900"/>
              <a:chOff x="4640775" y="524900"/>
              <a:chExt cx="332750" cy="340900"/>
            </a:xfrm>
          </p:grpSpPr>
          <p:sp>
            <p:nvSpPr>
              <p:cNvPr id="13608" name="Google Shape;1360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
            <p:cNvGrpSpPr/>
            <p:nvPr/>
          </p:nvGrpSpPr>
          <p:grpSpPr>
            <a:xfrm>
              <a:off x="4740678" y="4250325"/>
              <a:ext cx="332750" cy="340900"/>
              <a:chOff x="4640775" y="524900"/>
              <a:chExt cx="332750" cy="340900"/>
            </a:xfrm>
          </p:grpSpPr>
          <p:sp>
            <p:nvSpPr>
              <p:cNvPr id="13621" name="Google Shape;1362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3"/>
            <p:cNvGrpSpPr/>
            <p:nvPr/>
          </p:nvGrpSpPr>
          <p:grpSpPr>
            <a:xfrm>
              <a:off x="5075734" y="4250325"/>
              <a:ext cx="332750" cy="340900"/>
              <a:chOff x="4640775" y="524900"/>
              <a:chExt cx="332750" cy="340900"/>
            </a:xfrm>
          </p:grpSpPr>
          <p:sp>
            <p:nvSpPr>
              <p:cNvPr id="13634" name="Google Shape;1363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13"/>
            <p:cNvGrpSpPr/>
            <p:nvPr/>
          </p:nvGrpSpPr>
          <p:grpSpPr>
            <a:xfrm>
              <a:off x="5410790" y="4250325"/>
              <a:ext cx="332750" cy="340900"/>
              <a:chOff x="4640775" y="524900"/>
              <a:chExt cx="332750" cy="340900"/>
            </a:xfrm>
          </p:grpSpPr>
          <p:sp>
            <p:nvSpPr>
              <p:cNvPr id="13647" name="Google Shape;1364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13"/>
            <p:cNvGrpSpPr/>
            <p:nvPr/>
          </p:nvGrpSpPr>
          <p:grpSpPr>
            <a:xfrm>
              <a:off x="5745847" y="4250325"/>
              <a:ext cx="332750" cy="340900"/>
              <a:chOff x="4640775" y="524900"/>
              <a:chExt cx="332750" cy="340900"/>
            </a:xfrm>
          </p:grpSpPr>
          <p:sp>
            <p:nvSpPr>
              <p:cNvPr id="13660" name="Google Shape;1366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3"/>
            <p:cNvGrpSpPr/>
            <p:nvPr/>
          </p:nvGrpSpPr>
          <p:grpSpPr>
            <a:xfrm>
              <a:off x="6080903" y="4250325"/>
              <a:ext cx="332750" cy="340900"/>
              <a:chOff x="4640775" y="524900"/>
              <a:chExt cx="332750" cy="340900"/>
            </a:xfrm>
          </p:grpSpPr>
          <p:sp>
            <p:nvSpPr>
              <p:cNvPr id="13673" name="Google Shape;1367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3"/>
            <p:cNvGrpSpPr/>
            <p:nvPr/>
          </p:nvGrpSpPr>
          <p:grpSpPr>
            <a:xfrm>
              <a:off x="6415960" y="4250325"/>
              <a:ext cx="332750" cy="340900"/>
              <a:chOff x="4640775" y="524900"/>
              <a:chExt cx="332750" cy="340900"/>
            </a:xfrm>
          </p:grpSpPr>
          <p:sp>
            <p:nvSpPr>
              <p:cNvPr id="13686" name="Google Shape;1368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3"/>
            <p:cNvGrpSpPr/>
            <p:nvPr/>
          </p:nvGrpSpPr>
          <p:grpSpPr>
            <a:xfrm>
              <a:off x="6751016" y="4250325"/>
              <a:ext cx="332750" cy="340900"/>
              <a:chOff x="4640775" y="524900"/>
              <a:chExt cx="332750" cy="340900"/>
            </a:xfrm>
          </p:grpSpPr>
          <p:sp>
            <p:nvSpPr>
              <p:cNvPr id="13699" name="Google Shape;1369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13"/>
            <p:cNvGrpSpPr/>
            <p:nvPr/>
          </p:nvGrpSpPr>
          <p:grpSpPr>
            <a:xfrm>
              <a:off x="7086073" y="4250325"/>
              <a:ext cx="332750" cy="340900"/>
              <a:chOff x="4640775" y="524900"/>
              <a:chExt cx="332750" cy="340900"/>
            </a:xfrm>
          </p:grpSpPr>
          <p:sp>
            <p:nvSpPr>
              <p:cNvPr id="13712" name="Google Shape;1371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13"/>
            <p:cNvGrpSpPr/>
            <p:nvPr/>
          </p:nvGrpSpPr>
          <p:grpSpPr>
            <a:xfrm>
              <a:off x="7421129" y="4250325"/>
              <a:ext cx="332750" cy="340900"/>
              <a:chOff x="4640775" y="524900"/>
              <a:chExt cx="332750" cy="340900"/>
            </a:xfrm>
          </p:grpSpPr>
          <p:sp>
            <p:nvSpPr>
              <p:cNvPr id="13725" name="Google Shape;1372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3"/>
            <p:cNvGrpSpPr/>
            <p:nvPr/>
          </p:nvGrpSpPr>
          <p:grpSpPr>
            <a:xfrm>
              <a:off x="7756186" y="4250325"/>
              <a:ext cx="332750" cy="340900"/>
              <a:chOff x="4640775" y="524900"/>
              <a:chExt cx="332750" cy="340900"/>
            </a:xfrm>
          </p:grpSpPr>
          <p:sp>
            <p:nvSpPr>
              <p:cNvPr id="13738" name="Google Shape;1373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13"/>
            <p:cNvGrpSpPr/>
            <p:nvPr/>
          </p:nvGrpSpPr>
          <p:grpSpPr>
            <a:xfrm>
              <a:off x="8091242" y="4250325"/>
              <a:ext cx="332750" cy="340900"/>
              <a:chOff x="4640775" y="524900"/>
              <a:chExt cx="332750" cy="340900"/>
            </a:xfrm>
          </p:grpSpPr>
          <p:sp>
            <p:nvSpPr>
              <p:cNvPr id="13751" name="Google Shape;1375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63" name="Google Shape;13763;p13"/>
          <p:cNvSpPr txBox="1">
            <a:spLocks noGrp="1"/>
          </p:cNvSpPr>
          <p:nvPr>
            <p:ph type="title"/>
          </p:nvPr>
        </p:nvSpPr>
        <p:spPr>
          <a:xfrm>
            <a:off x="7200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4" name="Google Shape;13764;p13"/>
          <p:cNvSpPr txBox="1">
            <a:spLocks noGrp="1"/>
          </p:cNvSpPr>
          <p:nvPr>
            <p:ph type="title" idx="2" hasCustomPrompt="1"/>
          </p:nvPr>
        </p:nvSpPr>
        <p:spPr>
          <a:xfrm>
            <a:off x="7200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5" name="Google Shape;13765;p13"/>
          <p:cNvSpPr txBox="1">
            <a:spLocks noGrp="1"/>
          </p:cNvSpPr>
          <p:nvPr>
            <p:ph type="subTitle" idx="1"/>
          </p:nvPr>
        </p:nvSpPr>
        <p:spPr>
          <a:xfrm>
            <a:off x="7200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6" name="Google Shape;13766;p13"/>
          <p:cNvSpPr txBox="1">
            <a:spLocks noGrp="1"/>
          </p:cNvSpPr>
          <p:nvPr>
            <p:ph type="title" idx="3"/>
          </p:nvPr>
        </p:nvSpPr>
        <p:spPr>
          <a:xfrm>
            <a:off x="34038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7" name="Google Shape;13767;p13"/>
          <p:cNvSpPr txBox="1">
            <a:spLocks noGrp="1"/>
          </p:cNvSpPr>
          <p:nvPr>
            <p:ph type="title" idx="4" hasCustomPrompt="1"/>
          </p:nvPr>
        </p:nvSpPr>
        <p:spPr>
          <a:xfrm>
            <a:off x="34038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8" name="Google Shape;13768;p13"/>
          <p:cNvSpPr txBox="1">
            <a:spLocks noGrp="1"/>
          </p:cNvSpPr>
          <p:nvPr>
            <p:ph type="subTitle" idx="5"/>
          </p:nvPr>
        </p:nvSpPr>
        <p:spPr>
          <a:xfrm>
            <a:off x="34038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9" name="Google Shape;13769;p13"/>
          <p:cNvSpPr txBox="1">
            <a:spLocks noGrp="1"/>
          </p:cNvSpPr>
          <p:nvPr>
            <p:ph type="title" idx="6"/>
          </p:nvPr>
        </p:nvSpPr>
        <p:spPr>
          <a:xfrm>
            <a:off x="60876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0" name="Google Shape;13770;p13"/>
          <p:cNvSpPr txBox="1">
            <a:spLocks noGrp="1"/>
          </p:cNvSpPr>
          <p:nvPr>
            <p:ph type="title" idx="7" hasCustomPrompt="1"/>
          </p:nvPr>
        </p:nvSpPr>
        <p:spPr>
          <a:xfrm>
            <a:off x="60876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1" name="Google Shape;13771;p13"/>
          <p:cNvSpPr txBox="1">
            <a:spLocks noGrp="1"/>
          </p:cNvSpPr>
          <p:nvPr>
            <p:ph type="subTitle" idx="8"/>
          </p:nvPr>
        </p:nvSpPr>
        <p:spPr>
          <a:xfrm>
            <a:off x="60876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2" name="Google Shape;13772;p13"/>
          <p:cNvSpPr txBox="1">
            <a:spLocks noGrp="1"/>
          </p:cNvSpPr>
          <p:nvPr>
            <p:ph type="title" idx="9"/>
          </p:nvPr>
        </p:nvSpPr>
        <p:spPr>
          <a:xfrm>
            <a:off x="7200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3" name="Google Shape;13773;p13"/>
          <p:cNvSpPr txBox="1">
            <a:spLocks noGrp="1"/>
          </p:cNvSpPr>
          <p:nvPr>
            <p:ph type="title" idx="13" hasCustomPrompt="1"/>
          </p:nvPr>
        </p:nvSpPr>
        <p:spPr>
          <a:xfrm>
            <a:off x="7200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4" name="Google Shape;13774;p13"/>
          <p:cNvSpPr txBox="1">
            <a:spLocks noGrp="1"/>
          </p:cNvSpPr>
          <p:nvPr>
            <p:ph type="subTitle" idx="14"/>
          </p:nvPr>
        </p:nvSpPr>
        <p:spPr>
          <a:xfrm>
            <a:off x="7200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5" name="Google Shape;13775;p13"/>
          <p:cNvSpPr txBox="1">
            <a:spLocks noGrp="1"/>
          </p:cNvSpPr>
          <p:nvPr>
            <p:ph type="title" idx="15"/>
          </p:nvPr>
        </p:nvSpPr>
        <p:spPr>
          <a:xfrm>
            <a:off x="34038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6" name="Google Shape;13776;p13"/>
          <p:cNvSpPr txBox="1">
            <a:spLocks noGrp="1"/>
          </p:cNvSpPr>
          <p:nvPr>
            <p:ph type="title" idx="16" hasCustomPrompt="1"/>
          </p:nvPr>
        </p:nvSpPr>
        <p:spPr>
          <a:xfrm>
            <a:off x="34038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7" name="Google Shape;13777;p13"/>
          <p:cNvSpPr txBox="1">
            <a:spLocks noGrp="1"/>
          </p:cNvSpPr>
          <p:nvPr>
            <p:ph type="subTitle" idx="17"/>
          </p:nvPr>
        </p:nvSpPr>
        <p:spPr>
          <a:xfrm>
            <a:off x="34038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8" name="Google Shape;13778;p13"/>
          <p:cNvSpPr txBox="1">
            <a:spLocks noGrp="1"/>
          </p:cNvSpPr>
          <p:nvPr>
            <p:ph type="title" idx="18"/>
          </p:nvPr>
        </p:nvSpPr>
        <p:spPr>
          <a:xfrm>
            <a:off x="60876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9" name="Google Shape;13779;p13"/>
          <p:cNvSpPr txBox="1">
            <a:spLocks noGrp="1"/>
          </p:cNvSpPr>
          <p:nvPr>
            <p:ph type="title" idx="19" hasCustomPrompt="1"/>
          </p:nvPr>
        </p:nvSpPr>
        <p:spPr>
          <a:xfrm>
            <a:off x="60876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80" name="Google Shape;13780;p13"/>
          <p:cNvSpPr txBox="1">
            <a:spLocks noGrp="1"/>
          </p:cNvSpPr>
          <p:nvPr>
            <p:ph type="subTitle" idx="20"/>
          </p:nvPr>
        </p:nvSpPr>
        <p:spPr>
          <a:xfrm>
            <a:off x="60876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59" r:id="rId6"/>
    <p:sldLayoutId id="2147483664" r:id="rId7"/>
    <p:sldLayoutId id="2147483668" r:id="rId8"/>
    <p:sldLayoutId id="2147483673" r:id="rId9"/>
    <p:sldLayoutId id="2147483678" r:id="rId10"/>
    <p:sldLayoutId id="2147483679" r:id="rId11"/>
    <p:sldLayoutId id="2147483680" r:id="rId12"/>
    <p:sldLayoutId id="2147483681" r:id="rId13"/>
    <p:sldLayoutId id="2147483684"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12.png"/><Relationship Id="rId1" Type="http://schemas.openxmlformats.org/officeDocument/2006/relationships/slideLayout" Target="../slideLayouts/slideLayout9.xml"/><Relationship Id="rId6" Type="http://schemas.openxmlformats.org/officeDocument/2006/relationships/image" Target="../media/image15.emf"/><Relationship Id="rId5" Type="http://schemas.openxmlformats.org/officeDocument/2006/relationships/image" Target="../media/image14.emf"/><Relationship Id="rId4" Type="http://schemas.openxmlformats.org/officeDocument/2006/relationships/image" Target="../media/image13.wmf"/></Relationships>
</file>

<file path=ppt/slides/_rels/slide1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9.xml"/><Relationship Id="rId4" Type="http://schemas.openxmlformats.org/officeDocument/2006/relationships/image" Target="../media/image20.emf"/></Relationships>
</file>

<file path=ppt/slides/_rels/slide14.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oleObject" Target="../embeddings/oleObject2.bin"/><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slideLayout" Target="../slideLayouts/slideLayout9.xml"/><Relationship Id="rId4" Type="http://schemas.openxmlformats.org/officeDocument/2006/relationships/image" Target="../media/image27.emf"/></Relationships>
</file>

<file path=ppt/slides/_rels/slide19.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1.emf"/><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3.png"/><Relationship Id="rId1" Type="http://schemas.openxmlformats.org/officeDocument/2006/relationships/slideLayout" Target="../slideLayouts/slideLayout14.xml"/><Relationship Id="rId5" Type="http://schemas.openxmlformats.org/officeDocument/2006/relationships/image" Target="../media/image36.png"/><Relationship Id="rId4" Type="http://schemas.openxmlformats.org/officeDocument/2006/relationships/image" Target="../media/image3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7.emf"/><Relationship Id="rId5" Type="http://schemas.openxmlformats.org/officeDocument/2006/relationships/image" Target="../media/image6.emf"/><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534857" y="2747924"/>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421660" y="2719160"/>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94576" y="1380564"/>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dirty="0">
                <a:solidFill>
                  <a:srgbClr val="0070C0"/>
                </a:solidFill>
                <a:latin typeface="Times New Roman" pitchFamily="18" charset="0"/>
                <a:cs typeface="Times New Roman" pitchFamily="18" charset="0"/>
              </a:rPr>
              <a:t>BÀI 2</a:t>
            </a:r>
          </a:p>
          <a:p>
            <a:pPr algn="ctr">
              <a:spcBef>
                <a:spcPct val="50000"/>
              </a:spcBef>
              <a:defRPr/>
            </a:pPr>
            <a:r>
              <a:rPr lang="en-US" sz="2800" b="1" dirty="0">
                <a:solidFill>
                  <a:srgbClr val="0070C0"/>
                </a:solidFill>
                <a:latin typeface="Times New Roman" pitchFamily="18" charset="0"/>
                <a:cs typeface="Times New Roman" pitchFamily="18" charset="0"/>
              </a:rPr>
              <a:t> ỨNG DỤNG CỦA PHƯƠNG TRÌNH BẬC NHẤT MỘT ẨN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2"/>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name="Equation" r:id="rId3" imgW="558720" imgH="228600" progId="Equation.DSMT4">
                  <p:embed/>
                </p:oleObj>
              </mc:Choice>
              <mc:Fallback>
                <p:oleObj name="Equation" r:id="rId3" imgW="558720" imgH="228600" progId="Equation.DSMT4">
                  <p:embed/>
                  <p:pic>
                    <p:nvPicPr>
                      <p:cNvPr id="5" name="Object 4"/>
                      <p:cNvPicPr>
                        <a:picLocks noChangeAspect="1" noChangeArrowheads="1"/>
                      </p:cNvPicPr>
                      <p:nvPr/>
                    </p:nvPicPr>
                    <p:blipFill>
                      <a:blip r:embed="rId4"/>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5"/>
          <a:stretch>
            <a:fillRect/>
          </a:stretch>
        </p:blipFill>
        <p:spPr>
          <a:xfrm>
            <a:off x="561923" y="3390847"/>
            <a:ext cx="11719954" cy="1088840"/>
          </a:xfrm>
          <a:prstGeom prst="rect">
            <a:avLst/>
          </a:prstGeom>
        </p:spPr>
      </p:pic>
      <p:pic>
        <p:nvPicPr>
          <p:cNvPr id="25" name="Picture 24"/>
          <p:cNvPicPr>
            <a:picLocks noChangeAspect="1"/>
          </p:cNvPicPr>
          <p:nvPr/>
        </p:nvPicPr>
        <p:blipFill>
          <a:blip r:embed="rId6"/>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ta có phương trình</a:t>
            </a:r>
            <a:endParaRPr lang="en-US" sz="260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a:solidFill>
                  <a:srgbClr val="FF0000"/>
                </a:solidFill>
                <a:latin typeface="Times New Roman" panose="02020603050405020304" pitchFamily="18" charset="0"/>
                <a:cs typeface="Times New Roman" panose="02020603050405020304" pitchFamily="18" charset="0"/>
              </a:rPr>
              <a:t>Ví dụ 2: </a:t>
            </a:r>
            <a:r>
              <a:rPr lang="en-US" sz="2600">
                <a:latin typeface="Times New Roman" panose="02020603050405020304" pitchFamily="18" charset="0"/>
                <a:cs typeface="Times New Roman" panose="02020603050405020304" pitchFamily="18" charset="0"/>
              </a:rPr>
              <a:t>Năm nay tuổi anh gấp ba lần tuổi của em. Sáu năm nữa, tuổi anh chỉ gấp đôi tuổi của em. Hỏi năm nay tuổi của anh và tuổi của em là bao nhiêu?</a:t>
            </a: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name="Equation" r:id="rId2" imgW="1180588" imgH="888614" progId="Equation.DSMT4">
                  <p:embed/>
                </p:oleObj>
              </mc:Choice>
              <mc:Fallback>
                <p:oleObj name="Equation" r:id="rId2" imgW="1180588" imgH="888614" progId="Equation.DSMT4">
                  <p:embed/>
                  <p:pic>
                    <p:nvPicPr>
                      <p:cNvPr id="5"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Hiện nay ông hơn cháu 56 tuổi. Cách đây 5 năm tuổi ông gấp 8 lần tuổi cháu. Hỏi cháu hiện nay bao nhiêu tuổi?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với vận tốc </a:t>
            </a:r>
          </a:p>
          <a:p>
            <a:r>
              <a:rPr lang="en-US" sz="2600" b="1" i="1">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p>
          <a:p>
            <a:r>
              <a:rPr lang="en-US" sz="2600" b="1" i="1">
                <a:latin typeface="Times New Roman" panose="02020603050405020304" pitchFamily="18" charset="0"/>
                <a:cs typeface="Times New Roman" panose="02020603050405020304" pitchFamily="18" charset="0"/>
              </a:rPr>
              <a:t>xuất phát từ Hải Phòng đi Hà Nội với vận tốc 60km/h. Hỏi sau</a:t>
            </a:r>
          </a:p>
          <a:p>
            <a:r>
              <a:rPr lang="en-US" sz="2600" b="1" i="1">
                <a:latin typeface="Times New Roman" panose="02020603050405020304" pitchFamily="18" charset="0"/>
                <a:cs typeface="Times New Roman" panose="02020603050405020304" pitchFamily="18" charset="0"/>
              </a:rPr>
              <a:t> bao lâu, kể từ khi xe máy khởi hành, hai xe gặp nhau? </a:t>
            </a:r>
          </a:p>
          <a:p>
            <a:r>
              <a:rPr lang="en-US" sz="2600" b="1" i="1">
                <a:latin typeface="Times New Roman" panose="02020603050405020304" pitchFamily="18" charset="0"/>
                <a:cs typeface="Times New Roman" panose="02020603050405020304" pitchFamily="18" charset="0"/>
              </a:rPr>
              <a:t>Biết 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120km. </a:t>
            </a:r>
          </a:p>
          <a:p>
            <a:r>
              <a:rPr lang="en-US" sz="2600">
                <a:latin typeface="Times New Roman" panose="02020603050405020304" pitchFamily="18" charset="0"/>
                <a:cs typeface="Times New Roman" panose="02020603050405020304" pitchFamily="18" charset="0"/>
              </a:rPr>
              <a:t>Nên ta có phương trình:</a:t>
            </a: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(TMĐK)</a:t>
            </a: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344"/>
        <p:cNvGrpSpPr/>
        <p:nvPr/>
      </p:nvGrpSpPr>
      <p:grpSpPr>
        <a:xfrm>
          <a:off x="0" y="0"/>
          <a:ext cx="0" cy="0"/>
          <a:chOff x="0" y="0"/>
          <a:chExt cx="0" cy="0"/>
        </a:xfrm>
      </p:grpSpPr>
      <p:sp>
        <p:nvSpPr>
          <p:cNvPr id="50345" name="Google Shape;50345;p40"/>
          <p:cNvSpPr txBox="1">
            <a:spLocks noGrp="1"/>
          </p:cNvSpPr>
          <p:nvPr>
            <p:ph type="title"/>
          </p:nvPr>
        </p:nvSpPr>
        <p:spPr>
          <a:xfrm>
            <a:off x="720000" y="158252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1. MỞ ĐẦU</a:t>
            </a:r>
            <a:endParaRPr sz="2400" dirty="0">
              <a:latin typeface="Times New Roman" panose="02020603050405020304" pitchFamily="18" charset="0"/>
              <a:cs typeface="Times New Roman" panose="02020603050405020304" pitchFamily="18" charset="0"/>
            </a:endParaRPr>
          </a:p>
        </p:txBody>
      </p:sp>
      <p:sp>
        <p:nvSpPr>
          <p:cNvPr id="50346" name="Google Shape;50346;p40"/>
          <p:cNvSpPr txBox="1">
            <a:spLocks noGrp="1"/>
          </p:cNvSpPr>
          <p:nvPr>
            <p:ph type="title" idx="2"/>
          </p:nvPr>
        </p:nvSpPr>
        <p:spPr>
          <a:xfrm>
            <a:off x="720000" y="82327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50348" name="Google Shape;50348;p40"/>
          <p:cNvSpPr txBox="1">
            <a:spLocks noGrp="1"/>
          </p:cNvSpPr>
          <p:nvPr>
            <p:ph type="title" idx="3"/>
          </p:nvPr>
        </p:nvSpPr>
        <p:spPr>
          <a:xfrm>
            <a:off x="3403800" y="1527791"/>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2. HTKT</a:t>
            </a:r>
            <a:endParaRPr dirty="0">
              <a:latin typeface="Times New Roman" panose="02020603050405020304" pitchFamily="18" charset="0"/>
              <a:cs typeface="Times New Roman" panose="02020603050405020304" pitchFamily="18" charset="0"/>
            </a:endParaRPr>
          </a:p>
        </p:txBody>
      </p:sp>
      <p:sp>
        <p:nvSpPr>
          <p:cNvPr id="50349" name="Google Shape;50349;p40"/>
          <p:cNvSpPr txBox="1">
            <a:spLocks noGrp="1"/>
          </p:cNvSpPr>
          <p:nvPr>
            <p:ph type="title" idx="4"/>
          </p:nvPr>
        </p:nvSpPr>
        <p:spPr>
          <a:xfrm>
            <a:off x="3377682" y="85712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50351" name="Google Shape;50351;p40"/>
          <p:cNvSpPr txBox="1">
            <a:spLocks noGrp="1"/>
          </p:cNvSpPr>
          <p:nvPr>
            <p:ph type="title" idx="6"/>
          </p:nvPr>
        </p:nvSpPr>
        <p:spPr>
          <a:xfrm>
            <a:off x="6141316" y="1535753"/>
            <a:ext cx="2791995"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3. LUYỆN TẬP</a:t>
            </a:r>
            <a:endParaRPr dirty="0">
              <a:latin typeface="Times New Roman" panose="02020603050405020304" pitchFamily="18" charset="0"/>
              <a:cs typeface="Times New Roman" panose="02020603050405020304" pitchFamily="18" charset="0"/>
            </a:endParaRPr>
          </a:p>
        </p:txBody>
      </p:sp>
      <p:sp>
        <p:nvSpPr>
          <p:cNvPr id="50352" name="Google Shape;50352;p40"/>
          <p:cNvSpPr txBox="1">
            <a:spLocks noGrp="1"/>
          </p:cNvSpPr>
          <p:nvPr>
            <p:ph type="title" idx="7"/>
          </p:nvPr>
        </p:nvSpPr>
        <p:spPr>
          <a:xfrm>
            <a:off x="6045882" y="861626"/>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50354" name="Google Shape;50354;p40"/>
          <p:cNvSpPr txBox="1">
            <a:spLocks noGrp="1"/>
          </p:cNvSpPr>
          <p:nvPr>
            <p:ph type="title" idx="9"/>
          </p:nvPr>
        </p:nvSpPr>
        <p:spPr>
          <a:xfrm>
            <a:off x="595670" y="3792525"/>
            <a:ext cx="258506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4. VẬN DỤNG</a:t>
            </a:r>
            <a:endParaRPr sz="2400" dirty="0">
              <a:latin typeface="Times New Roman" panose="02020603050405020304" pitchFamily="18" charset="0"/>
              <a:cs typeface="Times New Roman" panose="02020603050405020304" pitchFamily="18" charset="0"/>
            </a:endParaRPr>
          </a:p>
        </p:txBody>
      </p:sp>
      <p:sp>
        <p:nvSpPr>
          <p:cNvPr id="50355" name="Google Shape;50355;p40"/>
          <p:cNvSpPr txBox="1">
            <a:spLocks noGrp="1"/>
          </p:cNvSpPr>
          <p:nvPr>
            <p:ph type="title" idx="13"/>
          </p:nvPr>
        </p:nvSpPr>
        <p:spPr>
          <a:xfrm>
            <a:off x="564881" y="3082894"/>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
        <p:nvSpPr>
          <p:cNvPr id="50357" name="Google Shape;50357;p40"/>
          <p:cNvSpPr txBox="1">
            <a:spLocks noGrp="1"/>
          </p:cNvSpPr>
          <p:nvPr>
            <p:ph type="title" idx="15"/>
          </p:nvPr>
        </p:nvSpPr>
        <p:spPr>
          <a:xfrm>
            <a:off x="4698961" y="3875400"/>
            <a:ext cx="5244441"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5.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HƯỚNG DẪN TỰ HỌC Ở NHÀ</a:t>
            </a:r>
            <a:endParaRPr sz="2400" dirty="0">
              <a:latin typeface="Times New Roman" panose="02020603050405020304" pitchFamily="18" charset="0"/>
              <a:cs typeface="Times New Roman" panose="02020603050405020304" pitchFamily="18" charset="0"/>
            </a:endParaRPr>
          </a:p>
        </p:txBody>
      </p:sp>
      <p:sp>
        <p:nvSpPr>
          <p:cNvPr id="50358" name="Google Shape;50358;p40"/>
          <p:cNvSpPr txBox="1">
            <a:spLocks noGrp="1"/>
          </p:cNvSpPr>
          <p:nvPr>
            <p:ph type="title" idx="16"/>
          </p:nvPr>
        </p:nvSpPr>
        <p:spPr>
          <a:xfrm>
            <a:off x="4654556" y="3177748"/>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05</a:t>
            </a:r>
            <a:endParaRPr sz="4800" dirty="0">
              <a:latin typeface="Times New Roman" panose="02020603050405020304" pitchFamily="18" charset="0"/>
              <a:cs typeface="Times New Roman" panose="02020603050405020304" pitchFamily="18" charset="0"/>
            </a:endParaRPr>
          </a:p>
        </p:txBody>
      </p:sp>
      <p:cxnSp>
        <p:nvCxnSpPr>
          <p:cNvPr id="50366" name="Google Shape;50366;p40"/>
          <p:cNvCxnSpPr/>
          <p:nvPr/>
        </p:nvCxnSpPr>
        <p:spPr>
          <a:xfrm>
            <a:off x="8411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68" name="Google Shape;50368;p40"/>
          <p:cNvCxnSpPr/>
          <p:nvPr/>
        </p:nvCxnSpPr>
        <p:spPr>
          <a:xfrm>
            <a:off x="35093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0" name="Google Shape;50370;p40"/>
          <p:cNvCxnSpPr/>
          <p:nvPr/>
        </p:nvCxnSpPr>
        <p:spPr>
          <a:xfrm>
            <a:off x="61775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2" name="Google Shape;50372;p40"/>
          <p:cNvCxnSpPr/>
          <p:nvPr/>
        </p:nvCxnSpPr>
        <p:spPr>
          <a:xfrm>
            <a:off x="701831" y="3519225"/>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4" name="Google Shape;50374;p40"/>
          <p:cNvCxnSpPr/>
          <p:nvPr/>
        </p:nvCxnSpPr>
        <p:spPr>
          <a:xfrm>
            <a:off x="4814994" y="3609619"/>
            <a:ext cx="273900" cy="0"/>
          </a:xfrm>
          <a:prstGeom prst="straightConnector1">
            <a:avLst/>
          </a:prstGeom>
          <a:noFill/>
          <a:ln w="28575" cap="rnd" cmpd="sng">
            <a:solidFill>
              <a:schemeClr val="accent6"/>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366"/>
                                        </p:tgtEl>
                                        <p:attrNameLst>
                                          <p:attrName>style.visibility</p:attrName>
                                        </p:attrNameLst>
                                      </p:cBhvr>
                                      <p:to>
                                        <p:strVal val="visible"/>
                                      </p:to>
                                    </p:set>
                                    <p:animEffect transition="in" filter="fade">
                                      <p:cBhvr>
                                        <p:cTn id="7" dur="500"/>
                                        <p:tgtEl>
                                          <p:spTgt spid="503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346"/>
                                        </p:tgtEl>
                                        <p:attrNameLst>
                                          <p:attrName>style.visibility</p:attrName>
                                        </p:attrNameLst>
                                      </p:cBhvr>
                                      <p:to>
                                        <p:strVal val="visible"/>
                                      </p:to>
                                    </p:set>
                                    <p:animEffect transition="in" filter="fade">
                                      <p:cBhvr>
                                        <p:cTn id="10" dur="500"/>
                                        <p:tgtEl>
                                          <p:spTgt spid="503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345"/>
                                        </p:tgtEl>
                                        <p:attrNameLst>
                                          <p:attrName>style.visibility</p:attrName>
                                        </p:attrNameLst>
                                      </p:cBhvr>
                                      <p:to>
                                        <p:strVal val="visible"/>
                                      </p:to>
                                    </p:set>
                                    <p:animEffect transition="in" filter="fade">
                                      <p:cBhvr>
                                        <p:cTn id="13" dur="500"/>
                                        <p:tgtEl>
                                          <p:spTgt spid="5034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0348"/>
                                        </p:tgtEl>
                                        <p:attrNameLst>
                                          <p:attrName>style.visibility</p:attrName>
                                        </p:attrNameLst>
                                      </p:cBhvr>
                                      <p:to>
                                        <p:strVal val="visible"/>
                                      </p:to>
                                    </p:set>
                                    <p:animEffect transition="in" filter="fade">
                                      <p:cBhvr>
                                        <p:cTn id="18" dur="500"/>
                                        <p:tgtEl>
                                          <p:spTgt spid="503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349"/>
                                        </p:tgtEl>
                                        <p:attrNameLst>
                                          <p:attrName>style.visibility</p:attrName>
                                        </p:attrNameLst>
                                      </p:cBhvr>
                                      <p:to>
                                        <p:strVal val="visible"/>
                                      </p:to>
                                    </p:set>
                                    <p:animEffect transition="in" filter="fade">
                                      <p:cBhvr>
                                        <p:cTn id="21" dur="500"/>
                                        <p:tgtEl>
                                          <p:spTgt spid="50349"/>
                                        </p:tgtEl>
                                      </p:cBhvr>
                                    </p:animEffect>
                                  </p:childTnLst>
                                </p:cTn>
                              </p:par>
                              <p:par>
                                <p:cTn id="22" presetID="10" presetClass="entr" presetSubtype="0" fill="hold" nodeType="withEffect">
                                  <p:stCondLst>
                                    <p:cond delay="0"/>
                                  </p:stCondLst>
                                  <p:childTnLst>
                                    <p:set>
                                      <p:cBhvr>
                                        <p:cTn id="23" dur="1" fill="hold">
                                          <p:stCondLst>
                                            <p:cond delay="0"/>
                                          </p:stCondLst>
                                        </p:cTn>
                                        <p:tgtEl>
                                          <p:spTgt spid="50368"/>
                                        </p:tgtEl>
                                        <p:attrNameLst>
                                          <p:attrName>style.visibility</p:attrName>
                                        </p:attrNameLst>
                                      </p:cBhvr>
                                      <p:to>
                                        <p:strVal val="visible"/>
                                      </p:to>
                                    </p:set>
                                    <p:animEffect transition="in" filter="fade">
                                      <p:cBhvr>
                                        <p:cTn id="24" dur="500"/>
                                        <p:tgtEl>
                                          <p:spTgt spid="503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0351"/>
                                        </p:tgtEl>
                                        <p:attrNameLst>
                                          <p:attrName>style.visibility</p:attrName>
                                        </p:attrNameLst>
                                      </p:cBhvr>
                                      <p:to>
                                        <p:strVal val="visible"/>
                                      </p:to>
                                    </p:set>
                                    <p:animEffect transition="in" filter="fade">
                                      <p:cBhvr>
                                        <p:cTn id="29" dur="500"/>
                                        <p:tgtEl>
                                          <p:spTgt spid="503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352"/>
                                        </p:tgtEl>
                                        <p:attrNameLst>
                                          <p:attrName>style.visibility</p:attrName>
                                        </p:attrNameLst>
                                      </p:cBhvr>
                                      <p:to>
                                        <p:strVal val="visible"/>
                                      </p:to>
                                    </p:set>
                                    <p:animEffect transition="in" filter="fade">
                                      <p:cBhvr>
                                        <p:cTn id="32" dur="500"/>
                                        <p:tgtEl>
                                          <p:spTgt spid="50352"/>
                                        </p:tgtEl>
                                      </p:cBhvr>
                                    </p:animEffect>
                                  </p:childTnLst>
                                </p:cTn>
                              </p:par>
                              <p:par>
                                <p:cTn id="33" presetID="10" presetClass="entr" presetSubtype="0" fill="hold" nodeType="withEffect">
                                  <p:stCondLst>
                                    <p:cond delay="0"/>
                                  </p:stCondLst>
                                  <p:childTnLst>
                                    <p:set>
                                      <p:cBhvr>
                                        <p:cTn id="34" dur="1" fill="hold">
                                          <p:stCondLst>
                                            <p:cond delay="0"/>
                                          </p:stCondLst>
                                        </p:cTn>
                                        <p:tgtEl>
                                          <p:spTgt spid="50370"/>
                                        </p:tgtEl>
                                        <p:attrNameLst>
                                          <p:attrName>style.visibility</p:attrName>
                                        </p:attrNameLst>
                                      </p:cBhvr>
                                      <p:to>
                                        <p:strVal val="visible"/>
                                      </p:to>
                                    </p:set>
                                    <p:animEffect transition="in" filter="fade">
                                      <p:cBhvr>
                                        <p:cTn id="35" dur="500"/>
                                        <p:tgtEl>
                                          <p:spTgt spid="5037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0354"/>
                                        </p:tgtEl>
                                        <p:attrNameLst>
                                          <p:attrName>style.visibility</p:attrName>
                                        </p:attrNameLst>
                                      </p:cBhvr>
                                      <p:to>
                                        <p:strVal val="visible"/>
                                      </p:to>
                                    </p:set>
                                    <p:animEffect transition="in" filter="fade">
                                      <p:cBhvr>
                                        <p:cTn id="40" dur="500"/>
                                        <p:tgtEl>
                                          <p:spTgt spid="503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355"/>
                                        </p:tgtEl>
                                        <p:attrNameLst>
                                          <p:attrName>style.visibility</p:attrName>
                                        </p:attrNameLst>
                                      </p:cBhvr>
                                      <p:to>
                                        <p:strVal val="visible"/>
                                      </p:to>
                                    </p:set>
                                    <p:animEffect transition="in" filter="fade">
                                      <p:cBhvr>
                                        <p:cTn id="43" dur="500"/>
                                        <p:tgtEl>
                                          <p:spTgt spid="50355"/>
                                        </p:tgtEl>
                                      </p:cBhvr>
                                    </p:animEffect>
                                  </p:childTnLst>
                                </p:cTn>
                              </p:par>
                              <p:par>
                                <p:cTn id="44" presetID="10" presetClass="entr" presetSubtype="0" fill="hold" nodeType="withEffect">
                                  <p:stCondLst>
                                    <p:cond delay="0"/>
                                  </p:stCondLst>
                                  <p:childTnLst>
                                    <p:set>
                                      <p:cBhvr>
                                        <p:cTn id="45" dur="1" fill="hold">
                                          <p:stCondLst>
                                            <p:cond delay="0"/>
                                          </p:stCondLst>
                                        </p:cTn>
                                        <p:tgtEl>
                                          <p:spTgt spid="50372"/>
                                        </p:tgtEl>
                                        <p:attrNameLst>
                                          <p:attrName>style.visibility</p:attrName>
                                        </p:attrNameLst>
                                      </p:cBhvr>
                                      <p:to>
                                        <p:strVal val="visible"/>
                                      </p:to>
                                    </p:set>
                                    <p:animEffect transition="in" filter="fade">
                                      <p:cBhvr>
                                        <p:cTn id="46" dur="500"/>
                                        <p:tgtEl>
                                          <p:spTgt spid="5037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0358"/>
                                        </p:tgtEl>
                                        <p:attrNameLst>
                                          <p:attrName>style.visibility</p:attrName>
                                        </p:attrNameLst>
                                      </p:cBhvr>
                                      <p:to>
                                        <p:strVal val="visible"/>
                                      </p:to>
                                    </p:set>
                                    <p:animEffect transition="in" filter="fade">
                                      <p:cBhvr>
                                        <p:cTn id="51" dur="500"/>
                                        <p:tgtEl>
                                          <p:spTgt spid="503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0357"/>
                                        </p:tgtEl>
                                        <p:attrNameLst>
                                          <p:attrName>style.visibility</p:attrName>
                                        </p:attrNameLst>
                                      </p:cBhvr>
                                      <p:to>
                                        <p:strVal val="visible"/>
                                      </p:to>
                                    </p:set>
                                    <p:animEffect transition="in" filter="fade">
                                      <p:cBhvr>
                                        <p:cTn id="54" dur="500"/>
                                        <p:tgtEl>
                                          <p:spTgt spid="50357"/>
                                        </p:tgtEl>
                                      </p:cBhvr>
                                    </p:animEffect>
                                  </p:childTnLst>
                                </p:cTn>
                              </p:par>
                              <p:par>
                                <p:cTn id="55" presetID="10" presetClass="entr" presetSubtype="0" fill="hold" nodeType="withEffect">
                                  <p:stCondLst>
                                    <p:cond delay="0"/>
                                  </p:stCondLst>
                                  <p:childTnLst>
                                    <p:set>
                                      <p:cBhvr>
                                        <p:cTn id="56" dur="1" fill="hold">
                                          <p:stCondLst>
                                            <p:cond delay="0"/>
                                          </p:stCondLst>
                                        </p:cTn>
                                        <p:tgtEl>
                                          <p:spTgt spid="50374"/>
                                        </p:tgtEl>
                                        <p:attrNameLst>
                                          <p:attrName>style.visibility</p:attrName>
                                        </p:attrNameLst>
                                      </p:cBhvr>
                                      <p:to>
                                        <p:strVal val="visible"/>
                                      </p:to>
                                    </p:set>
                                    <p:animEffect transition="in" filter="fade">
                                      <p:cBhvr>
                                        <p:cTn id="57" dur="500"/>
                                        <p:tgtEl>
                                          <p:spTgt spid="50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45" grpId="0"/>
      <p:bldP spid="50346" grpId="0"/>
      <p:bldP spid="50348" grpId="0"/>
      <p:bldP spid="50349" grpId="0"/>
      <p:bldP spid="50351" grpId="0"/>
      <p:bldP spid="50352" grpId="0"/>
      <p:bldP spid="50354" grpId="0"/>
      <p:bldP spid="50355" grpId="0"/>
      <p:bldP spid="50357" grpId="0"/>
      <p:bldP spid="5035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4: </a:t>
            </a:r>
            <a:r>
              <a:rPr lang="en-US" sz="2600" b="1" i="1">
                <a:latin typeface="Times New Roman" panose="02020603050405020304" pitchFamily="18" charset="0"/>
                <a:ea typeface="Calibri" panose="020F0502020204030204" pitchFamily="34" charset="0"/>
              </a:rPr>
              <a:t>Giá cước dịch vụ của một hãng xe taxi ở Hà Nội vào tháng 4/2022 như sau:</a:t>
            </a:r>
            <a:endParaRPr lang="en-US" sz="2600"/>
          </a:p>
        </p:txBody>
      </p:sp>
      <mc:AlternateContent xmlns:mc="http://schemas.openxmlformats.org/markup-compatibility/2006" xmlns:a14="http://schemas.microsoft.com/office/drawing/2010/main">
        <mc:Choice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a:latin typeface="Times New Roman" panose="02020603050405020304" pitchFamily="18" charset="0"/>
                    <a:cs typeface="Times New Roman" panose="02020603050405020304" pitchFamily="18" charset="0"/>
                  </a:rPr>
                  <a:t> 1; T= 20 000 + 11 500(x-1)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m:t>
                    </m:r>
                    <m:r>
                      <a:rPr lang="en-US" sz="2600" b="0" i="1" smtClean="0">
                        <a:latin typeface="Cambria Math" panose="02040503050406030204" pitchFamily="18" charset="0"/>
                        <a:ea typeface="Cambria Math" panose="02040503050406030204" pitchFamily="18" charset="0"/>
                      </a:rPr>
                      <m:t>; </m:t>
                    </m:r>
                  </m:oMath>
                </a14:m>
                <a:endParaRPr lang="en-US" sz="2600">
                  <a:latin typeface="Times New Roman" panose="02020603050405020304" pitchFamily="18" charset="0"/>
                  <a:cs typeface="Times New Roman" panose="02020603050405020304" pitchFamily="18" charset="0"/>
                </a:endParaRPr>
              </a:p>
              <a:p>
                <a:r>
                  <a:rPr lang="en-US" sz="2600">
                    <a:latin typeface="Times New Roman" panose="02020603050405020304" pitchFamily="18" charset="0"/>
                    <a:cs typeface="Times New Roman" panose="02020603050405020304" pitchFamily="18" charset="0"/>
                  </a:rPr>
                  <a:t>T = 238 500 +9 500 (x-20) nếu x&gt;20. Cô Hạnh di chuyển bằng xe của hãng xe taxi trên và đã trả số tiền là 343 000 đồng. Hỏi cô Hạnh đã di chuyển quang đường bao nhiêu kilomet ?  </a:t>
                </a:r>
              </a:p>
            </p:txBody>
          </p:sp>
        </mc:Choice>
        <mc:Fallback xmlns="">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trả (tính 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phương trình 238 500 +9 500 (x-20)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a:latin typeface="Times New Roman" panose="02020603050405020304" pitchFamily="18" charset="0"/>
                <a:ea typeface="Calibri" panose="020F0502020204030204" pitchFamily="34" charset="0"/>
              </a:rPr>
              <a:t>=&gt; 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a:solidFill>
                  <a:srgbClr val="FF0000"/>
                </a:solidFill>
                <a:latin typeface="Times New Roman" panose="02020603050405020304" pitchFamily="18" charset="0"/>
                <a:cs typeface="Times New Roman" panose="02020603050405020304" pitchFamily="18" charset="0"/>
              </a:rPr>
              <a:t>Luyện tập 3: </a:t>
            </a: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Giải</a:t>
            </a: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a:latin typeface="Times New Roman" panose="02020603050405020304" pitchFamily="18" charset="0"/>
                <a:cs typeface="Times New Roman" panose="02020603050405020304" pitchFamily="18" charset="0"/>
              </a:rPr>
              <a:t>40(x−3)−20=30x</a:t>
            </a:r>
          </a:p>
          <a:p>
            <a:r>
              <a:rPr lang="en-US" sz="2600">
                <a:latin typeface="Times New Roman" panose="02020603050405020304" pitchFamily="18" charset="0"/>
                <a:cs typeface="Times New Roman" panose="02020603050405020304" pitchFamily="18" charset="0"/>
              </a:rPr>
              <a:t>⇔40x−120−20=30x</a:t>
            </a:r>
          </a:p>
          <a:p>
            <a:r>
              <a:rPr lang="en-US" sz="2600">
                <a:latin typeface="Times New Roman" panose="02020603050405020304" pitchFamily="18" charset="0"/>
                <a:cs typeface="Times New Roman" panose="02020603050405020304" pitchFamily="18" charset="0"/>
              </a:rPr>
              <a:t>⇔10x=140</a:t>
            </a:r>
          </a:p>
          <a:p>
            <a:r>
              <a:rPr lang="en-US" sz="260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1 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15 câu 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91075" y="270903"/>
            <a:ext cx="9143167" cy="1692771"/>
          </a:xfrm>
          <a:prstGeom prst="rect">
            <a:avLst/>
          </a:prstGeom>
        </p:spPr>
        <p:txBody>
          <a:bodyPr wrap="square">
            <a:spAutoFit/>
          </a:bodyPr>
          <a:lstStyle/>
          <a:p>
            <a:r>
              <a:rPr lang="vi-VN" sz="2600">
                <a:solidFill>
                  <a:srgbClr val="0070C0"/>
                </a:solidFill>
                <a:latin typeface="Times New Roman" panose="02020603050405020304" pitchFamily="18" charset="0"/>
              </a:rPr>
              <a:t>Pythagor</a:t>
            </a:r>
            <a:r>
              <a:rPr lang="en-US" sz="2600">
                <a:solidFill>
                  <a:srgbClr val="0070C0"/>
                </a:solidFill>
                <a:latin typeface="Times New Roman" panose="02020603050405020304" pitchFamily="18" charset="0"/>
              </a:rPr>
              <a:t>e</a:t>
            </a:r>
            <a:r>
              <a:rPr lang="vi-VN" sz="2600">
                <a:solidFill>
                  <a:srgbClr val="0070C0"/>
                </a:solidFill>
                <a:latin typeface="Times New Roman" panose="02020603050405020304" pitchFamily="18" charset="0"/>
              </a:rPr>
              <a:t>s hay quen thuộc hơn với chúng ta là Pitago là nhà </a:t>
            </a:r>
            <a:r>
              <a:rPr lang="vi-VN" sz="2600">
                <a:solidFill>
                  <a:srgbClr val="0070C0"/>
                </a:solidFill>
                <a:latin typeface="Times New Roman" panose="02020603050405020304" pitchFamily="18" charset="0"/>
                <a:hlinkClick r:id="rId3" tooltip="toán học"/>
              </a:rPr>
              <a:t>toán học</a:t>
            </a:r>
            <a:r>
              <a:rPr lang="vi-VN" sz="260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60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Một ngưởi hỏi nhà toán học Pythagore rằng ông có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mọt phần bảy đăm chiêu, ngoài ra có ba cô gái”.</a:t>
            </a:r>
          </a:p>
        </p:txBody>
      </p:sp>
      <p:pic>
        <p:nvPicPr>
          <p:cNvPr id="21" name="Picture 20"/>
          <p:cNvPicPr>
            <a:picLocks noChangeAspect="1"/>
          </p:cNvPicPr>
          <p:nvPr/>
        </p:nvPicPr>
        <p:blipFill>
          <a:blip r:embed="rId5"/>
          <a:stretch>
            <a:fillRect/>
          </a:stretch>
        </p:blipFill>
        <p:spPr>
          <a:xfrm>
            <a:off x="243917" y="2001226"/>
            <a:ext cx="4747693" cy="21869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a:solidFill>
                  <a:srgbClr val="00B0F0"/>
                </a:solidFill>
                <a:latin typeface="Times New Roman" panose="02020603050405020304" pitchFamily="18" charset="0"/>
                <a:cs typeface="Times New Roman" panose="02020603050405020304" pitchFamily="18" charset="0"/>
              </a:rPr>
              <a:t>HÌNH THÀNH KIẾN THỨC</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a:t>Trong bài toán cổ trên,gọi x là số học sinh của nhà toán học p</a:t>
            </a:r>
            <a:r>
              <a:rPr lang="en-US" sz="2400">
                <a:latin typeface="Times New Roman" panose="02020603050405020304" pitchFamily="18" charset="0"/>
                <a:cs typeface="Times New Roman" panose="02020603050405020304" pitchFamily="18" charset="0"/>
              </a:rPr>
              <a:t>ythagore (x là số nguyên dương).</a:t>
            </a:r>
          </a:p>
          <a:p>
            <a:r>
              <a:rPr lang="en-US" sz="2400">
                <a:latin typeface="Times New Roman" panose="02020603050405020304" pitchFamily="18" charset="0"/>
                <a:cs typeface="Times New Roman" panose="02020603050405020304" pitchFamily="18" charset="0"/>
              </a:rPr>
              <a:t> Viết biểu thức với biến x biểu thị:</a:t>
            </a:r>
          </a:p>
          <a:p>
            <a:r>
              <a:rPr lang="en-US" sz="2400">
                <a:latin typeface="Times New Roman" panose="02020603050405020304" pitchFamily="18" charset="0"/>
                <a:cs typeface="Times New Roman" panose="02020603050405020304" pitchFamily="18" charset="0"/>
              </a:rPr>
              <a:t>a)</a:t>
            </a:r>
            <a:r>
              <a:rPr lang="en-US" sz="2000"/>
              <a:t>Số học trò học toán b) Số học trò học Nhạc  c) Số học trò đăm chiêu </a:t>
            </a:r>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a:solidFill>
                  <a:srgbClr val="FF0000"/>
                </a:solidFill>
                <a:latin typeface="Times New Roman" panose="02020603050405020304" pitchFamily="18" charset="0"/>
                <a:cs typeface="Times New Roman" panose="02020603050405020304" pitchFamily="18" charset="0"/>
              </a:rPr>
              <a:t>5 phút: Nhóm 1,3 ý a; Nhóm 2,5 ý b; nhóm 4,6 ý c </a:t>
            </a: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a:latin typeface="Times New Roman" panose="02020603050405020304" pitchFamily="18" charset="0"/>
                <a:cs typeface="Times New Roman" panose="02020603050405020304" pitchFamily="18" charset="0"/>
              </a:rPr>
              <a:t>Giải</a:t>
            </a: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 </a:t>
            </a:r>
            <a:r>
              <a:rPr lang="en-US" sz="2600">
                <a:latin typeface="Times New Roman" panose="02020603050405020304" pitchFamily="18" charset="0"/>
                <a:ea typeface="Calibri" panose="020F0502020204030204" pitchFamily="34" charset="0"/>
              </a:rPr>
              <a:t>Bác Ánh đi siêu thị mua bốn chiếc quạt điện cùng loại. </a:t>
            </a:r>
          </a:p>
          <a:p>
            <a:r>
              <a:rPr lang="en-US" sz="260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a:latin typeface="Times New Roman" panose="02020603050405020304" pitchFamily="18" charset="0"/>
                <a:ea typeface="Calibri" panose="020F0502020204030204" pitchFamily="34" charset="0"/>
              </a:rPr>
              <a:t>quạt thứ hai, chiếc quạt thứ tư có giá bán được giảm 300 nghìn </a:t>
            </a:r>
          </a:p>
          <a:p>
            <a:r>
              <a:rPr lang="en-US" sz="2600">
                <a:latin typeface="Times New Roman" panose="02020603050405020304" pitchFamily="18" charset="0"/>
                <a:ea typeface="Calibri" panose="020F0502020204030204" pitchFamily="34" charset="0"/>
              </a:rPr>
              <a:t>đồng so với giá bán của chiếc quạt thứ ba. Gọi x (nghìn đồng) là</a:t>
            </a:r>
          </a:p>
          <a:p>
            <a:r>
              <a:rPr lang="en-US" sz="260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7 phút</a:t>
            </a: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2280</TotalTime>
  <Words>1632</Words>
  <Application>Microsoft Office PowerPoint</Application>
  <PresentationFormat>Trình chiếu Trên màn hình (16:9)</PresentationFormat>
  <Paragraphs>126</Paragraphs>
  <Slides>27</Slides>
  <Notes>10</Notes>
  <HiddenSlides>0</HiddenSlides>
  <MMClips>0</MMClips>
  <ScaleCrop>false</ScaleCrop>
  <HeadingPairs>
    <vt:vector size="8" baseType="variant">
      <vt:variant>
        <vt:lpstr>Phông được Dùng</vt:lpstr>
      </vt:variant>
      <vt:variant>
        <vt:i4>9</vt:i4>
      </vt:variant>
      <vt:variant>
        <vt:lpstr>Chủ đề</vt:lpstr>
      </vt:variant>
      <vt:variant>
        <vt:i4>1</vt:i4>
      </vt:variant>
      <vt:variant>
        <vt:lpstr>Máy chủ nhúng OLE</vt:lpstr>
      </vt:variant>
      <vt:variant>
        <vt:i4>1</vt:i4>
      </vt:variant>
      <vt:variant>
        <vt:lpstr>Tiêu đề Bản chiếu</vt:lpstr>
      </vt:variant>
      <vt:variant>
        <vt:i4>27</vt:i4>
      </vt:variant>
    </vt:vector>
  </HeadingPairs>
  <TitlesOfParts>
    <vt:vector size="38" baseType="lpstr">
      <vt:lpstr>MuseoModerno</vt:lpstr>
      <vt:lpstr>Bebas Neue</vt:lpstr>
      <vt:lpstr>Comfortaa</vt:lpstr>
      <vt:lpstr>Arial</vt:lpstr>
      <vt:lpstr>Cambria Math</vt:lpstr>
      <vt:lpstr>Poppins</vt:lpstr>
      <vt:lpstr>Times New Roman</vt:lpstr>
      <vt:lpstr>思源黑体 Heavy</vt:lpstr>
      <vt:lpstr>Calibri</vt:lpstr>
      <vt:lpstr>Mathematics Subject for High School - 9th Grade: Pre-Calculus by Slidesgo</vt:lpstr>
      <vt:lpstr>Equation</vt:lpstr>
      <vt:lpstr>Bản trình bày PowerPoint</vt:lpstr>
      <vt:lpstr>HĐ 1. MỞ ĐẦU</vt:lpstr>
      <vt:lpstr>HĐ1. MỞ ĐẦU</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thuy nguyen</cp:lastModifiedBy>
  <cp:revision>43</cp:revision>
  <dcterms:modified xsi:type="dcterms:W3CDTF">2025-04-11T07:35:34Z</dcterms:modified>
</cp:coreProperties>
</file>