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38"/>
  </p:notesMasterIdLst>
  <p:sldIdLst>
    <p:sldId id="256" r:id="rId2"/>
    <p:sldId id="258" r:id="rId3"/>
    <p:sldId id="259" r:id="rId4"/>
    <p:sldId id="260" r:id="rId5"/>
    <p:sldId id="346" r:id="rId6"/>
    <p:sldId id="268" r:id="rId7"/>
    <p:sldId id="347" r:id="rId8"/>
    <p:sldId id="348" r:id="rId9"/>
    <p:sldId id="345" r:id="rId10"/>
    <p:sldId id="349" r:id="rId11"/>
    <p:sldId id="280" r:id="rId12"/>
    <p:sldId id="350" r:id="rId13"/>
    <p:sldId id="351" r:id="rId14"/>
    <p:sldId id="318" r:id="rId15"/>
    <p:sldId id="352" r:id="rId16"/>
    <p:sldId id="353" r:id="rId17"/>
    <p:sldId id="354" r:id="rId18"/>
    <p:sldId id="356" r:id="rId19"/>
    <p:sldId id="357" r:id="rId20"/>
    <p:sldId id="358" r:id="rId21"/>
    <p:sldId id="360" r:id="rId22"/>
    <p:sldId id="361" r:id="rId23"/>
    <p:sldId id="362" r:id="rId24"/>
    <p:sldId id="363" r:id="rId25"/>
    <p:sldId id="364" r:id="rId26"/>
    <p:sldId id="365" r:id="rId27"/>
    <p:sldId id="366" r:id="rId28"/>
    <p:sldId id="367" r:id="rId29"/>
    <p:sldId id="370" r:id="rId30"/>
    <p:sldId id="372" r:id="rId31"/>
    <p:sldId id="373" r:id="rId32"/>
    <p:sldId id="374" r:id="rId33"/>
    <p:sldId id="378" r:id="rId34"/>
    <p:sldId id="379" r:id="rId35"/>
    <p:sldId id="380" r:id="rId36"/>
    <p:sldId id="382" r:id="rId37"/>
  </p:sldIdLst>
  <p:sldSz cx="12192000" cy="6858000"/>
  <p:notesSz cx="6858000" cy="9144000"/>
  <p:embeddedFontLst>
    <p:embeddedFont>
      <p:font typeface=".VnTime" panose="020B0604020202020204"/>
      <p:regular r:id="rId39"/>
      <p:bold r:id="rId40"/>
      <p:italic r:id="rId41"/>
      <p:boldItalic r:id="rId42"/>
    </p:embeddedFont>
    <p:embeddedFont>
      <p:font typeface="Cambria Math" panose="02040503050406030204" pitchFamily="18" charset="0"/>
      <p:regular r:id="rId43"/>
    </p:embeddedFont>
    <p:embeddedFont>
      <p:font typeface="Coming Soon" panose="020B0604020202020204" charset="0"/>
      <p:regular r:id="rId44"/>
    </p:embeddedFont>
    <p:embeddedFont>
      <p:font typeface="Concert One" pitchFamily="2" charset="0"/>
      <p:regular r:id="rId45"/>
    </p:embeddedFont>
    <p:embeddedFont>
      <p:font typeface="Roboto Mono Medium" panose="00000009000000000000" pitchFamily="49"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4372E-8CB2-459D-9371-891345B6A250}">
  <a:tblStyle styleId="{67D4372E-8CB2-459D-9371-891345B6A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8" autoAdjust="0"/>
    <p:restoredTop sz="94660"/>
  </p:normalViewPr>
  <p:slideViewPr>
    <p:cSldViewPr snapToGrid="0">
      <p:cViewPr>
        <p:scale>
          <a:sx n="66" d="100"/>
          <a:sy n="66" d="100"/>
        </p:scale>
        <p:origin x="600"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120f6c89457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120f6c89457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6" y="53977"/>
            <a:ext cx="2757900"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8"/>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5"/>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2" y="3401200"/>
            <a:ext cx="5064001"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5"/>
            </a:lvl1pPr>
            <a:lvl2pPr lvl="1" algn="ctr">
              <a:spcBef>
                <a:spcPts val="0"/>
              </a:spcBef>
              <a:spcAft>
                <a:spcPts val="0"/>
              </a:spcAft>
              <a:buSzPts val="4000"/>
              <a:buNone/>
              <a:defRPr sz="5335"/>
            </a:lvl2pPr>
            <a:lvl3pPr lvl="2" algn="ctr">
              <a:spcBef>
                <a:spcPts val="0"/>
              </a:spcBef>
              <a:spcAft>
                <a:spcPts val="0"/>
              </a:spcAft>
              <a:buSzPts val="4000"/>
              <a:buNone/>
              <a:defRPr sz="5335"/>
            </a:lvl3pPr>
            <a:lvl4pPr lvl="3" algn="ctr">
              <a:spcBef>
                <a:spcPts val="0"/>
              </a:spcBef>
              <a:spcAft>
                <a:spcPts val="0"/>
              </a:spcAft>
              <a:buSzPts val="4000"/>
              <a:buNone/>
              <a:defRPr sz="5335"/>
            </a:lvl4pPr>
            <a:lvl5pPr lvl="4" algn="ctr">
              <a:spcBef>
                <a:spcPts val="0"/>
              </a:spcBef>
              <a:spcAft>
                <a:spcPts val="0"/>
              </a:spcAft>
              <a:buSzPts val="4000"/>
              <a:buNone/>
              <a:defRPr sz="5335"/>
            </a:lvl5pPr>
            <a:lvl6pPr lvl="5" algn="ctr">
              <a:spcBef>
                <a:spcPts val="0"/>
              </a:spcBef>
              <a:spcAft>
                <a:spcPts val="0"/>
              </a:spcAft>
              <a:buSzPts val="4000"/>
              <a:buNone/>
              <a:defRPr sz="5335"/>
            </a:lvl6pPr>
            <a:lvl7pPr lvl="6" algn="ctr">
              <a:spcBef>
                <a:spcPts val="0"/>
              </a:spcBef>
              <a:spcAft>
                <a:spcPts val="0"/>
              </a:spcAft>
              <a:buSzPts val="4000"/>
              <a:buNone/>
              <a:defRPr sz="5335"/>
            </a:lvl7pPr>
            <a:lvl8pPr lvl="7" algn="ctr">
              <a:spcBef>
                <a:spcPts val="0"/>
              </a:spcBef>
              <a:spcAft>
                <a:spcPts val="0"/>
              </a:spcAft>
              <a:buSzPts val="4000"/>
              <a:buNone/>
              <a:defRPr sz="5335"/>
            </a:lvl8pPr>
            <a:lvl9pPr lvl="8" algn="ctr">
              <a:spcBef>
                <a:spcPts val="0"/>
              </a:spcBef>
              <a:spcAft>
                <a:spcPts val="0"/>
              </a:spcAft>
              <a:buSzPts val="4000"/>
              <a:buNone/>
              <a:defRPr sz="5335"/>
            </a:lvl9pPr>
          </a:lstStyle>
          <a:p>
            <a:endParaRPr/>
          </a:p>
        </p:txBody>
      </p:sp>
      <p:sp>
        <p:nvSpPr>
          <p:cNvPr id="19" name="Google Shape;19;p3"/>
          <p:cNvSpPr txBox="1">
            <a:spLocks noGrp="1"/>
          </p:cNvSpPr>
          <p:nvPr>
            <p:ph type="subTitle" idx="1"/>
          </p:nvPr>
        </p:nvSpPr>
        <p:spPr>
          <a:xfrm>
            <a:off x="3916988" y="4409801"/>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4" y="1871733"/>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
        <p:nvSpPr>
          <p:cNvPr id="39" name="Google Shape;39;p7"/>
          <p:cNvSpPr txBox="1">
            <a:spLocks noGrp="1"/>
          </p:cNvSpPr>
          <p:nvPr>
            <p:ph type="body" idx="1"/>
          </p:nvPr>
        </p:nvSpPr>
        <p:spPr>
          <a:xfrm>
            <a:off x="1328501" y="2534035"/>
            <a:ext cx="3868800" cy="3027200"/>
          </a:xfrm>
          <a:prstGeom prst="rect">
            <a:avLst/>
          </a:prstGeom>
        </p:spPr>
        <p:txBody>
          <a:bodyPr spcFirstLastPara="1" wrap="square" lIns="91425" tIns="91425" rIns="91425" bIns="91425" anchor="t" anchorCtr="0">
            <a:noAutofit/>
          </a:bodyPr>
          <a:lstStyle>
            <a:lvl1pPr marL="609603" lvl="0" indent="-440269">
              <a:lnSpc>
                <a:spcPct val="100000"/>
              </a:lnSpc>
              <a:spcBef>
                <a:spcPts val="0"/>
              </a:spcBef>
              <a:spcAft>
                <a:spcPts val="0"/>
              </a:spcAft>
              <a:buClr>
                <a:schemeClr val="dk2"/>
              </a:buClr>
              <a:buSzPts val="1600"/>
              <a:buChar char="●"/>
              <a:defRPr sz="2133">
                <a:solidFill>
                  <a:schemeClr val="dk2"/>
                </a:solidFill>
              </a:defRPr>
            </a:lvl1pPr>
            <a:lvl2pPr marL="1219206" lvl="1" indent="-440269">
              <a:lnSpc>
                <a:spcPct val="100000"/>
              </a:lnSpc>
              <a:spcBef>
                <a:spcPts val="2133"/>
              </a:spcBef>
              <a:spcAft>
                <a:spcPts val="0"/>
              </a:spcAft>
              <a:buClr>
                <a:schemeClr val="dk2"/>
              </a:buClr>
              <a:buSzPts val="1600"/>
              <a:buChar char="○"/>
              <a:defRPr sz="2133">
                <a:solidFill>
                  <a:schemeClr val="dk2"/>
                </a:solidFill>
              </a:defRPr>
            </a:lvl2pPr>
            <a:lvl3pPr marL="1828809" lvl="2" indent="-440269">
              <a:lnSpc>
                <a:spcPct val="100000"/>
              </a:lnSpc>
              <a:spcBef>
                <a:spcPts val="2133"/>
              </a:spcBef>
              <a:spcAft>
                <a:spcPts val="0"/>
              </a:spcAft>
              <a:buClr>
                <a:schemeClr val="dk2"/>
              </a:buClr>
              <a:buSzPts val="1600"/>
              <a:buChar char="■"/>
              <a:defRPr sz="2133">
                <a:solidFill>
                  <a:schemeClr val="dk2"/>
                </a:solidFill>
              </a:defRPr>
            </a:lvl3pPr>
            <a:lvl4pPr marL="2438412" lvl="3" indent="-440269">
              <a:lnSpc>
                <a:spcPct val="100000"/>
              </a:lnSpc>
              <a:spcBef>
                <a:spcPts val="2133"/>
              </a:spcBef>
              <a:spcAft>
                <a:spcPts val="0"/>
              </a:spcAft>
              <a:buClr>
                <a:schemeClr val="dk2"/>
              </a:buClr>
              <a:buSzPts val="1600"/>
              <a:buChar char="●"/>
              <a:defRPr sz="2133">
                <a:solidFill>
                  <a:schemeClr val="dk2"/>
                </a:solidFill>
              </a:defRPr>
            </a:lvl4pPr>
            <a:lvl5pPr marL="3048013" lvl="4" indent="-440269">
              <a:lnSpc>
                <a:spcPct val="100000"/>
              </a:lnSpc>
              <a:spcBef>
                <a:spcPts val="2133"/>
              </a:spcBef>
              <a:spcAft>
                <a:spcPts val="0"/>
              </a:spcAft>
              <a:buClr>
                <a:schemeClr val="dk2"/>
              </a:buClr>
              <a:buSzPts val="1600"/>
              <a:buChar char="○"/>
              <a:defRPr sz="2133">
                <a:solidFill>
                  <a:schemeClr val="dk2"/>
                </a:solidFill>
              </a:defRPr>
            </a:lvl5pPr>
            <a:lvl6pPr marL="3657617" lvl="5" indent="-440269">
              <a:lnSpc>
                <a:spcPct val="100000"/>
              </a:lnSpc>
              <a:spcBef>
                <a:spcPts val="2133"/>
              </a:spcBef>
              <a:spcAft>
                <a:spcPts val="0"/>
              </a:spcAft>
              <a:buClr>
                <a:schemeClr val="dk2"/>
              </a:buClr>
              <a:buSzPts val="1600"/>
              <a:buChar char="■"/>
              <a:defRPr sz="2133">
                <a:solidFill>
                  <a:schemeClr val="dk2"/>
                </a:solidFill>
              </a:defRPr>
            </a:lvl6pPr>
            <a:lvl7pPr marL="4267220" lvl="6" indent="-440269">
              <a:lnSpc>
                <a:spcPct val="100000"/>
              </a:lnSpc>
              <a:spcBef>
                <a:spcPts val="2133"/>
              </a:spcBef>
              <a:spcAft>
                <a:spcPts val="0"/>
              </a:spcAft>
              <a:buClr>
                <a:schemeClr val="dk2"/>
              </a:buClr>
              <a:buSzPts val="1600"/>
              <a:buChar char="●"/>
              <a:defRPr sz="2133">
                <a:solidFill>
                  <a:schemeClr val="dk2"/>
                </a:solidFill>
              </a:defRPr>
            </a:lvl7pPr>
            <a:lvl8pPr marL="4876822" lvl="7" indent="-440269">
              <a:lnSpc>
                <a:spcPct val="100000"/>
              </a:lnSpc>
              <a:spcBef>
                <a:spcPts val="2133"/>
              </a:spcBef>
              <a:spcAft>
                <a:spcPts val="0"/>
              </a:spcAft>
              <a:buClr>
                <a:schemeClr val="dk2"/>
              </a:buClr>
              <a:buSzPts val="1600"/>
              <a:buChar char="○"/>
              <a:defRPr sz="2133">
                <a:solidFill>
                  <a:schemeClr val="dk2"/>
                </a:solidFill>
              </a:defRPr>
            </a:lvl8pPr>
            <a:lvl9pPr marL="5486426" lvl="8" indent="-440269">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8123165" y="-1408947"/>
            <a:ext cx="3837345" cy="4486395"/>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8385798" y="582185"/>
            <a:ext cx="2874295" cy="2014411"/>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467" b="0"/>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65" name="Google Shape;65;p13"/>
          <p:cNvSpPr txBox="1">
            <a:spLocks noGrp="1"/>
          </p:cNvSpPr>
          <p:nvPr>
            <p:ph type="title"/>
          </p:nvPr>
        </p:nvSpPr>
        <p:spPr>
          <a:xfrm>
            <a:off x="120996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6" name="Google Shape;66;p13"/>
          <p:cNvSpPr txBox="1">
            <a:spLocks noGrp="1"/>
          </p:cNvSpPr>
          <p:nvPr>
            <p:ph type="subTitle" idx="1"/>
          </p:nvPr>
        </p:nvSpPr>
        <p:spPr>
          <a:xfrm>
            <a:off x="1239133"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7" name="Google Shape;67;p13"/>
          <p:cNvSpPr txBox="1">
            <a:spLocks noGrp="1"/>
          </p:cNvSpPr>
          <p:nvPr>
            <p:ph type="title" idx="2"/>
          </p:nvPr>
        </p:nvSpPr>
        <p:spPr>
          <a:xfrm>
            <a:off x="709164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8" name="Google Shape;68;p13"/>
          <p:cNvSpPr txBox="1">
            <a:spLocks noGrp="1"/>
          </p:cNvSpPr>
          <p:nvPr>
            <p:ph type="subTitle" idx="3"/>
          </p:nvPr>
        </p:nvSpPr>
        <p:spPr>
          <a:xfrm>
            <a:off x="7120816"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9" name="Google Shape;69;p13"/>
          <p:cNvSpPr txBox="1">
            <a:spLocks noGrp="1"/>
          </p:cNvSpPr>
          <p:nvPr>
            <p:ph type="title" idx="4"/>
          </p:nvPr>
        </p:nvSpPr>
        <p:spPr>
          <a:xfrm>
            <a:off x="120996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0" name="Google Shape;70;p13"/>
          <p:cNvSpPr txBox="1">
            <a:spLocks noGrp="1"/>
          </p:cNvSpPr>
          <p:nvPr>
            <p:ph type="subTitle" idx="5"/>
          </p:nvPr>
        </p:nvSpPr>
        <p:spPr>
          <a:xfrm>
            <a:off x="1239133" y="4914501"/>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1" name="Google Shape;71;p13"/>
          <p:cNvSpPr txBox="1">
            <a:spLocks noGrp="1"/>
          </p:cNvSpPr>
          <p:nvPr>
            <p:ph type="title" idx="6"/>
          </p:nvPr>
        </p:nvSpPr>
        <p:spPr>
          <a:xfrm>
            <a:off x="709164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2" name="Google Shape;72;p13"/>
          <p:cNvSpPr txBox="1">
            <a:spLocks noGrp="1"/>
          </p:cNvSpPr>
          <p:nvPr>
            <p:ph type="subTitle" idx="7"/>
          </p:nvPr>
        </p:nvSpPr>
        <p:spPr>
          <a:xfrm>
            <a:off x="7120816" y="49145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3" name="Google Shape;73;p13"/>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9" name="Google Shape;109;p20"/>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110" name="Google Shape;110;p20"/>
          <p:cNvSpPr txBox="1">
            <a:spLocks noGrp="1"/>
          </p:cNvSpPr>
          <p:nvPr>
            <p:ph type="title"/>
          </p:nvPr>
        </p:nvSpPr>
        <p:spPr>
          <a:xfrm>
            <a:off x="713201" y="3326685"/>
            <a:ext cx="5064001" cy="10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5335"/>
            </a:lvl1pPr>
            <a:lvl2pPr lvl="1" algn="ctr" rtl="0">
              <a:spcBef>
                <a:spcPts val="0"/>
              </a:spcBef>
              <a:spcAft>
                <a:spcPts val="0"/>
              </a:spcAft>
              <a:buSzPts val="4000"/>
              <a:buNone/>
              <a:defRPr sz="5335"/>
            </a:lvl2pPr>
            <a:lvl3pPr lvl="2" algn="ctr" rtl="0">
              <a:spcBef>
                <a:spcPts val="0"/>
              </a:spcBef>
              <a:spcAft>
                <a:spcPts val="0"/>
              </a:spcAft>
              <a:buSzPts val="4000"/>
              <a:buNone/>
              <a:defRPr sz="5335"/>
            </a:lvl3pPr>
            <a:lvl4pPr lvl="3" algn="ctr" rtl="0">
              <a:spcBef>
                <a:spcPts val="0"/>
              </a:spcBef>
              <a:spcAft>
                <a:spcPts val="0"/>
              </a:spcAft>
              <a:buSzPts val="4000"/>
              <a:buNone/>
              <a:defRPr sz="5335"/>
            </a:lvl4pPr>
            <a:lvl5pPr lvl="4" algn="ctr" rtl="0">
              <a:spcBef>
                <a:spcPts val="0"/>
              </a:spcBef>
              <a:spcAft>
                <a:spcPts val="0"/>
              </a:spcAft>
              <a:buSzPts val="4000"/>
              <a:buNone/>
              <a:defRPr sz="5335"/>
            </a:lvl5pPr>
            <a:lvl6pPr lvl="5" algn="ctr" rtl="0">
              <a:spcBef>
                <a:spcPts val="0"/>
              </a:spcBef>
              <a:spcAft>
                <a:spcPts val="0"/>
              </a:spcAft>
              <a:buSzPts val="4000"/>
              <a:buNone/>
              <a:defRPr sz="5335"/>
            </a:lvl6pPr>
            <a:lvl7pPr lvl="6" algn="ctr" rtl="0">
              <a:spcBef>
                <a:spcPts val="0"/>
              </a:spcBef>
              <a:spcAft>
                <a:spcPts val="0"/>
              </a:spcAft>
              <a:buSzPts val="4000"/>
              <a:buNone/>
              <a:defRPr sz="5335"/>
            </a:lvl7pPr>
            <a:lvl8pPr lvl="7" algn="ctr" rtl="0">
              <a:spcBef>
                <a:spcPts val="0"/>
              </a:spcBef>
              <a:spcAft>
                <a:spcPts val="0"/>
              </a:spcAft>
              <a:buSzPts val="4000"/>
              <a:buNone/>
              <a:defRPr sz="5335"/>
            </a:lvl8pPr>
            <a:lvl9pPr lvl="8" algn="ctr" rtl="0">
              <a:spcBef>
                <a:spcPts val="0"/>
              </a:spcBef>
              <a:spcAft>
                <a:spcPts val="0"/>
              </a:spcAft>
              <a:buSzPts val="4000"/>
              <a:buNone/>
              <a:defRPr sz="5335"/>
            </a:lvl9pPr>
          </a:lstStyle>
          <a:p>
            <a:endParaRPr/>
          </a:p>
        </p:txBody>
      </p:sp>
      <p:sp>
        <p:nvSpPr>
          <p:cNvPr id="111" name="Google Shape;111;p20"/>
          <p:cNvSpPr txBox="1">
            <a:spLocks noGrp="1"/>
          </p:cNvSpPr>
          <p:nvPr>
            <p:ph type="subTitle" idx="1"/>
          </p:nvPr>
        </p:nvSpPr>
        <p:spPr>
          <a:xfrm>
            <a:off x="1066201" y="4321461"/>
            <a:ext cx="4358000" cy="87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2186804" y="1797219"/>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116" name="Google Shape;116;p21"/>
          <p:cNvSpPr txBox="1">
            <a:spLocks noGrp="1"/>
          </p:cNvSpPr>
          <p:nvPr>
            <p:ph type="title"/>
          </p:nvPr>
        </p:nvSpPr>
        <p:spPr>
          <a:xfrm>
            <a:off x="2375401" y="948235"/>
            <a:ext cx="7911600" cy="81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248" name="Google Shape;248;p37"/>
          <p:cNvSpPr txBox="1">
            <a:spLocks noGrp="1"/>
          </p:cNvSpPr>
          <p:nvPr>
            <p:ph type="title"/>
          </p:nvPr>
        </p:nvSpPr>
        <p:spPr>
          <a:xfrm>
            <a:off x="2348768" y="948233"/>
            <a:ext cx="74944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1"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9" r:id="rId5"/>
    <p:sldLayoutId id="2147483666" r:id="rId6"/>
    <p:sldLayoutId id="2147483667" r:id="rId7"/>
    <p:sldLayoutId id="2147483683"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2.jp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jp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36.jpg"/><Relationship Id="rId1" Type="http://schemas.openxmlformats.org/officeDocument/2006/relationships/slideLayout" Target="../slideLayouts/slideLayout9.xml"/><Relationship Id="rId4" Type="http://schemas.openxmlformats.org/officeDocument/2006/relationships/image" Target="../media/image440.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1.png"/><Relationship Id="rId7" Type="http://schemas.openxmlformats.org/officeDocument/2006/relationships/image" Target="../media/image49.png"/><Relationship Id="rId2" Type="http://schemas.openxmlformats.org/officeDocument/2006/relationships/image" Target="../media/image36.jpg"/><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0.png"/><Relationship Id="rId4" Type="http://schemas.openxmlformats.org/officeDocument/2006/relationships/image" Target="../media/image461.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6.jpg"/><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jpg"/><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8.jpg"/><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46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9.jpg"/><Relationship Id="rId1" Type="http://schemas.openxmlformats.org/officeDocument/2006/relationships/slideLayout" Target="../slideLayouts/slideLayout9.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0.png"/><Relationship Id="rId2" Type="http://schemas.openxmlformats.org/officeDocument/2006/relationships/image" Target="../media/image49.jpg"/><Relationship Id="rId1" Type="http://schemas.openxmlformats.org/officeDocument/2006/relationships/slideLayout" Target="../slideLayouts/slideLayout9.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jp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9.jp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9.jp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2129887" y="2300039"/>
            <a:ext cx="8106400" cy="2206800"/>
          </a:xfrm>
          <a:prstGeom prst="rect">
            <a:avLst/>
          </a:prstGeom>
        </p:spPr>
        <p:txBody>
          <a:bodyPr spcFirstLastPara="1" wrap="square" lIns="121900" tIns="121900" rIns="121900" bIns="121900" anchor="b" anchorCtr="0">
            <a:noAutofit/>
          </a:bodyPr>
          <a:lstStyle/>
          <a:p>
            <a:pPr lvl="0"/>
            <a:r>
              <a:rPr lang="en-US" dirty="0">
                <a:latin typeface="Calibri" panose="020F0502020204030204" pitchFamily="34" charset="0"/>
                <a:ea typeface="Calibri" panose="020F0502020204030204" pitchFamily="34" charset="0"/>
                <a:cs typeface="Calibri" panose="020F0502020204030204" pitchFamily="34" charset="0"/>
              </a:rPr>
              <a:t>BÀI</a:t>
            </a: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 9.</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rPr>
              <a:t>HÌNH </a:t>
            </a:r>
            <a:br>
              <a:rPr lang="vi-VN"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ĐỒNG DẠNG</a:t>
            </a:r>
            <a:endParaRPr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09" name="Google Shape;309;p47"/>
          <p:cNvSpPr txBox="1">
            <a:spLocks noGrp="1"/>
          </p:cNvSpPr>
          <p:nvPr>
            <p:ph type="subTitle" idx="1"/>
          </p:nvPr>
        </p:nvSpPr>
        <p:spPr>
          <a:xfrm>
            <a:off x="2220881" y="4896272"/>
            <a:ext cx="1921771" cy="1056800"/>
          </a:xfrm>
          <a:prstGeom prst="rect">
            <a:avLst/>
          </a:prstGeom>
        </p:spPr>
        <p:txBody>
          <a:bodyPr spcFirstLastPara="1" wrap="square" lIns="121900" tIns="121900" rIns="121900" bIns="121900" anchor="t" anchorCtr="0">
            <a:noAutofit/>
          </a:bodyPr>
          <a:lstStyle/>
          <a:p>
            <a:pPr marL="0" indent="0"/>
            <a:r>
              <a:rPr lang="vi-VN" b="0" dirty="0"/>
              <a:t>GV: </a:t>
            </a:r>
          </a:p>
          <a:p>
            <a:pPr marL="0" indent="0"/>
            <a:r>
              <a:rPr lang="vi-VN" b="0" dirty="0"/>
              <a:t>Nguyễn</a:t>
            </a:r>
            <a:r>
              <a:rPr lang="vi-VN" dirty="0"/>
              <a:t> </a:t>
            </a:r>
            <a:r>
              <a:rPr lang="vi-VN" b="0" dirty="0"/>
              <a:t>T</a:t>
            </a:r>
            <a:r>
              <a:rPr lang="vi-VN" dirty="0"/>
              <a:t>hị</a:t>
            </a:r>
            <a:r>
              <a:rPr lang="vi-VN" b="0" dirty="0"/>
              <a:t> Thu Thủy</a:t>
            </a:r>
            <a:endParaRPr b="0" dirty="0"/>
          </a:p>
        </p:txBody>
      </p:sp>
      <p:sp>
        <p:nvSpPr>
          <p:cNvPr id="310" name="Google Shape;310;p47"/>
          <p:cNvSpPr/>
          <p:nvPr/>
        </p:nvSpPr>
        <p:spPr>
          <a:xfrm>
            <a:off x="2569815" y="3914874"/>
            <a:ext cx="822767"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txBody>
          <a:bodyPr/>
          <a:lstStyle/>
          <a:p>
            <a:endParaRPr lang="vi-VN"/>
          </a:p>
        </p:txBody>
      </p:sp>
      <p:sp>
        <p:nvSpPr>
          <p:cNvPr id="311" name="Google Shape;311;p47"/>
          <p:cNvSpPr/>
          <p:nvPr/>
        </p:nvSpPr>
        <p:spPr>
          <a:xfrm>
            <a:off x="9418087" y="3896507"/>
            <a:ext cx="818200"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txBody>
          <a:bodyPr/>
          <a:lstStyle/>
          <a:p>
            <a:endParaRPr lang="vi-VN"/>
          </a:p>
        </p:txBody>
      </p:sp>
      <p:sp>
        <p:nvSpPr>
          <p:cNvPr id="312" name="Google Shape;312;p47"/>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vi-VN"/>
          </a:p>
        </p:txBody>
      </p:sp>
      <p:pic>
        <p:nvPicPr>
          <p:cNvPr id="313" name="Google Shape;313;p47"/>
          <p:cNvPicPr preferRelativeResize="0"/>
          <p:nvPr/>
        </p:nvPicPr>
        <p:blipFill rotWithShape="1">
          <a:blip r:embed="rId3">
            <a:alphaModFix/>
          </a:blip>
          <a:srcRect t="16970" r="8892" b="21025"/>
          <a:stretch/>
        </p:blipFill>
        <p:spPr>
          <a:xfrm>
            <a:off x="8718900" y="4804297"/>
            <a:ext cx="2715800" cy="1080368"/>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8718900" y="4073468"/>
            <a:ext cx="2715800" cy="1128056"/>
          </a:xfrm>
          <a:prstGeom prst="rect">
            <a:avLst/>
          </a:prstGeom>
          <a:noFill/>
          <a:ln>
            <a:noFill/>
          </a:ln>
        </p:spPr>
      </p:pic>
      <p:sp>
        <p:nvSpPr>
          <p:cNvPr id="4" name="Rectangle 3"/>
          <p:cNvSpPr/>
          <p:nvPr/>
        </p:nvSpPr>
        <p:spPr>
          <a:xfrm>
            <a:off x="3392582" y="1068931"/>
            <a:ext cx="5581015" cy="1231106"/>
          </a:xfrm>
          <a:prstGeom prst="rect">
            <a:avLst/>
          </a:prstGeom>
          <a:noFill/>
        </p:spPr>
        <p:txBody>
          <a:bodyPr wrap="none" lIns="121920" tIns="60960" rIns="121920" bIns="60960">
            <a:spAutoFit/>
          </a:bodyPr>
          <a:lstStyle/>
          <a:p>
            <a:pPr algn="ct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HỌC</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4" name="Parallelogram 3">
            <a:extLst>
              <a:ext uri="{FF2B5EF4-FFF2-40B4-BE49-F238E27FC236}">
                <a16:creationId xmlns:a16="http://schemas.microsoft.com/office/drawing/2014/main" id="{AE68DE6B-AF67-484C-86AB-C0424CDDC944}"/>
              </a:ext>
            </a:extLst>
          </p:cNvPr>
          <p:cNvSpPr/>
          <p:nvPr/>
        </p:nvSpPr>
        <p:spPr>
          <a:xfrm>
            <a:off x="1018415" y="162025"/>
            <a:ext cx="2641600" cy="551657"/>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
        <p:nvSpPr>
          <p:cNvPr id="26" name="Rectangle 25">
            <a:extLst>
              <a:ext uri="{FF2B5EF4-FFF2-40B4-BE49-F238E27FC236}">
                <a16:creationId xmlns:a16="http://schemas.microsoft.com/office/drawing/2014/main" id="{028974AE-EE40-48B1-873B-D62D419D59D2}"/>
              </a:ext>
            </a:extLst>
          </p:cNvPr>
          <p:cNvSpPr/>
          <p:nvPr/>
        </p:nvSpPr>
        <p:spPr>
          <a:xfrm>
            <a:off x="4654516" y="139527"/>
            <a:ext cx="1938400" cy="666786"/>
          </a:xfrm>
          <a:prstGeom prst="rect">
            <a:avLst/>
          </a:prstGeom>
        </p:spPr>
        <p:txBody>
          <a:bodyPr wrap="square">
            <a:spAutoFit/>
          </a:bodyPr>
          <a:lstStyle/>
          <a:p>
            <a:pPr algn="just"/>
            <a:r>
              <a:rPr lang="vi-VN" sz="3733" b="1" u="sng">
                <a:solidFill>
                  <a:srgbClr val="0000CC"/>
                </a:solidFill>
                <a:latin typeface="Times New Roman" panose="02020603050405020304" pitchFamily="18" charset="0"/>
                <a:ea typeface="Calibri" panose="020F0502020204030204" pitchFamily="34" charset="0"/>
              </a:rPr>
              <a:t>Giải</a:t>
            </a:r>
          </a:p>
        </p:txBody>
      </p:sp>
      <p:sp>
        <p:nvSpPr>
          <p:cNvPr id="27" name="Rectangle 26">
            <a:extLst>
              <a:ext uri="{FF2B5EF4-FFF2-40B4-BE49-F238E27FC236}">
                <a16:creationId xmlns:a16="http://schemas.microsoft.com/office/drawing/2014/main" id="{D1A823A1-B5CF-4100-BB30-CF82A948953E}"/>
              </a:ext>
            </a:extLst>
          </p:cNvPr>
          <p:cNvSpPr/>
          <p:nvPr/>
        </p:nvSpPr>
        <p:spPr>
          <a:xfrm>
            <a:off x="861143" y="759299"/>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a) Xét </a:t>
            </a:r>
            <a:r>
              <a:rPr lang="vi-VN" sz="3200">
                <a:latin typeface="Times New Roman" panose="02020603050405020304" pitchFamily="18" charset="0"/>
                <a:ea typeface="Calibri" panose="020F0502020204030204" pitchFamily="34" charset="0"/>
                <a:sym typeface="Symbol" panose="05050102010706020507" pitchFamily="18" charset="2"/>
              </a:rPr>
              <a:t>OMN và OM’N’ có:</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7D7E713-0D98-42D5-9C0F-D2B6B995AC02}"/>
                  </a:ext>
                </a:extLst>
              </p:cNvPr>
              <p:cNvSpPr/>
              <p:nvPr/>
            </p:nvSpPr>
            <p:spPr>
              <a:xfrm>
                <a:off x="771149" y="1090705"/>
                <a:ext cx="7440843" cy="1915781"/>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200" i="1">
                              <a:latin typeface="Cambria Math" panose="02040503050406030204" pitchFamily="18" charset="0"/>
                            </a:rPr>
                          </m:ctrlPr>
                        </m:dPr>
                        <m:e>
                          <m:eqArr>
                            <m:eqArrPr>
                              <m:ctrlPr>
                                <a:rPr lang="vi-VN" sz="3200" i="1">
                                  <a:latin typeface="Cambria Math" panose="02040503050406030204" pitchFamily="18" charset="0"/>
                                </a:rPr>
                              </m:ctrlPr>
                            </m:eqArrPr>
                            <m:e>
                              <m:acc>
                                <m:accPr>
                                  <m:chr m:val="̂"/>
                                  <m:ctrlPr>
                                    <a:rPr lang="vi-VN" sz="3200" i="1">
                                      <a:latin typeface="Cambria Math" panose="02040503050406030204" pitchFamily="18" charset="0"/>
                                    </a:rPr>
                                  </m:ctrlPr>
                                </m:accPr>
                                <m:e>
                                  <m:r>
                                    <m:rPr>
                                      <m:sty m:val="p"/>
                                    </m:rPr>
                                    <a:rPr lang="vi-VN" sz="3200" i="0">
                                      <a:latin typeface="Cambria Math" panose="02040503050406030204" pitchFamily="18" charset="0"/>
                                    </a:rPr>
                                    <m:t>MON</m:t>
                                  </m:r>
                                </m:e>
                              </m:acc>
                              <m:r>
                                <a:rPr lang="vi-VN" sz="3200" i="0">
                                  <a:latin typeface="Cambria Math" panose="02040503050406030204" pitchFamily="18" charset="0"/>
                                </a:rPr>
                                <m:t> </m:t>
                              </m:r>
                              <m:r>
                                <m:rPr>
                                  <m:sty m:val="p"/>
                                </m:rPr>
                                <a:rPr lang="vi-VN" sz="3200" i="0">
                                  <a:latin typeface="Cambria Math" panose="02040503050406030204" pitchFamily="18" charset="0"/>
                                </a:rPr>
                                <m:t>l</m:t>
                              </m:r>
                              <m:r>
                                <a:rPr lang="vi-VN" sz="3200" i="0">
                                  <a:latin typeface="Cambria Math" panose="02040503050406030204" pitchFamily="18" charset="0"/>
                                </a:rPr>
                                <m:t>à </m:t>
                              </m:r>
                              <m:r>
                                <m:rPr>
                                  <m:sty m:val="p"/>
                                </m:rPr>
                                <a:rPr lang="vi-VN" sz="3200" i="0">
                                  <a:latin typeface="Cambria Math" panose="02040503050406030204" pitchFamily="18" charset="0"/>
                                </a:rPr>
                                <m:t>g</m:t>
                              </m:r>
                              <m:r>
                                <a:rPr lang="vi-VN" sz="3200" i="0">
                                  <a:latin typeface="Cambria Math" panose="02040503050406030204" pitchFamily="18" charset="0"/>
                                </a:rPr>
                                <m:t>ó</m:t>
                              </m:r>
                              <m:r>
                                <m:rPr>
                                  <m:sty m:val="p"/>
                                </m:rPr>
                                <a:rPr lang="vi-VN" sz="3200" i="0">
                                  <a:latin typeface="Cambria Math" panose="02040503050406030204" pitchFamily="18" charset="0"/>
                                </a:rPr>
                                <m:t>c</m:t>
                              </m:r>
                              <m:r>
                                <a:rPr lang="vi-VN" sz="3200" i="0">
                                  <a:latin typeface="Cambria Math" panose="02040503050406030204" pitchFamily="18" charset="0"/>
                                </a:rPr>
                                <m:t> </m:t>
                              </m:r>
                              <m:r>
                                <m:rPr>
                                  <m:sty m:val="p"/>
                                </m:rPr>
                                <a:rPr lang="vi-VN" sz="3200" i="0">
                                  <a:latin typeface="Cambria Math" panose="02040503050406030204" pitchFamily="18" charset="0"/>
                                </a:rPr>
                                <m:t>chung</m:t>
                              </m:r>
                            </m:e>
                            <m:e>
                              <m:f>
                                <m:fPr>
                                  <m:ctrlPr>
                                    <a:rPr lang="vi-VN" sz="3200" i="1">
                                      <a:latin typeface="Cambria Math" panose="02040503050406030204" pitchFamily="18" charset="0"/>
                                    </a:rPr>
                                  </m:ctrlPr>
                                </m:fPr>
                                <m:num>
                                  <m:r>
                                    <m:rPr>
                                      <m:sty m:val="p"/>
                                    </m:rPr>
                                    <a:rPr lang="vi-VN" sz="3200" i="0">
                                      <a:latin typeface="Cambria Math" panose="02040503050406030204" pitchFamily="18" charset="0"/>
                                    </a:rPr>
                                    <m:t>OM</m:t>
                                  </m:r>
                                </m:num>
                                <m:den>
                                  <m:r>
                                    <m:rPr>
                                      <m:sty m:val="p"/>
                                    </m:rPr>
                                    <a:rPr lang="vi-VN" sz="3200" i="0">
                                      <a:latin typeface="Cambria Math" panose="02040503050406030204" pitchFamily="18" charset="0"/>
                                    </a:rPr>
                                    <m:t>OM</m:t>
                                  </m:r>
                                  <m:r>
                                    <a:rPr lang="vi-VN" sz="3200" i="0">
                                      <a:latin typeface="Cambria Math" panose="02040503050406030204" pitchFamily="18" charset="0"/>
                                    </a:rPr>
                                    <m:t>′</m:t>
                                  </m:r>
                                </m:den>
                              </m:f>
                              <m:r>
                                <a:rPr lang="vi-VN" sz="3200" i="0">
                                  <a:latin typeface="Cambria Math" panose="02040503050406030204" pitchFamily="18" charset="0"/>
                                </a:rPr>
                                <m:t>=</m:t>
                              </m:r>
                              <m:f>
                                <m:fPr>
                                  <m:ctrlPr>
                                    <a:rPr lang="vi-VN" sz="3200" i="1">
                                      <a:latin typeface="Cambria Math" panose="02040503050406030204" pitchFamily="18" charset="0"/>
                                    </a:rPr>
                                  </m:ctrlPr>
                                </m:fPr>
                                <m:num>
                                  <m:r>
                                    <m:rPr>
                                      <m:sty m:val="p"/>
                                    </m:rPr>
                                    <a:rPr lang="vi-VN" sz="3200" i="0">
                                      <a:latin typeface="Cambria Math" panose="02040503050406030204" pitchFamily="18" charset="0"/>
                                    </a:rPr>
                                    <m:t>ON</m:t>
                                  </m:r>
                                </m:num>
                                <m:den>
                                  <m:r>
                                    <m:rPr>
                                      <m:sty m:val="p"/>
                                    </m:rPr>
                                    <a:rPr lang="vi-VN" sz="3200" i="0">
                                      <a:latin typeface="Cambria Math" panose="02040503050406030204" pitchFamily="18" charset="0"/>
                                    </a:rPr>
                                    <m:t>ON</m:t>
                                  </m:r>
                                  <m:r>
                                    <a:rPr lang="vi-VN" sz="3200" i="0">
                                      <a:latin typeface="Cambria Math" panose="02040503050406030204" pitchFamily="18" charset="0"/>
                                    </a:rPr>
                                    <m:t>′</m:t>
                                  </m:r>
                                </m:den>
                              </m:f>
                              <m:r>
                                <a:rPr lang="vi-VN" sz="3200" i="0">
                                  <a:latin typeface="Cambria Math" panose="02040503050406030204" pitchFamily="18" charset="0"/>
                                </a:rPr>
                                <m:t>=</m:t>
                              </m:r>
                              <m:f>
                                <m:fPr>
                                  <m:ctrlPr>
                                    <a:rPr lang="vi-VN" sz="3200" i="1">
                                      <a:latin typeface="Cambria Math" panose="02040503050406030204" pitchFamily="18" charset="0"/>
                                    </a:rPr>
                                  </m:ctrlPr>
                                </m:fPr>
                                <m:num>
                                  <m:r>
                                    <a:rPr lang="vi-VN" sz="3200" i="0">
                                      <a:latin typeface="Cambria Math" panose="02040503050406030204" pitchFamily="18" charset="0"/>
                                    </a:rPr>
                                    <m:t>1</m:t>
                                  </m:r>
                                </m:num>
                                <m:den>
                                  <m:r>
                                    <a:rPr lang="vi-VN" sz="3200" i="0">
                                      <a:latin typeface="Cambria Math" panose="02040503050406030204" pitchFamily="18" charset="0"/>
                                    </a:rPr>
                                    <m:t>3</m:t>
                                  </m:r>
                                </m:den>
                              </m:f>
                            </m:e>
                          </m:eqArr>
                        </m:e>
                      </m:d>
                      <m:r>
                        <a:rPr lang="vi-VN" sz="3200" i="0">
                          <a:latin typeface="Cambria Math" panose="02040503050406030204" pitchFamily="18" charset="0"/>
                        </a:rPr>
                        <m:t> </m:t>
                      </m:r>
                    </m:oMath>
                  </m:oMathPara>
                </a14:m>
                <a:endParaRPr lang="vi-VN" sz="3200" dirty="0">
                  <a:latin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17D7E713-0D98-42D5-9C0F-D2B6B995AC02}"/>
                  </a:ext>
                </a:extLst>
              </p:cNvPr>
              <p:cNvSpPr>
                <a:spLocks noRot="1" noChangeAspect="1" noMove="1" noResize="1" noEditPoints="1" noAdjustHandles="1" noChangeArrowheads="1" noChangeShapeType="1" noTextEdit="1"/>
              </p:cNvSpPr>
              <p:nvPr/>
            </p:nvSpPr>
            <p:spPr>
              <a:xfrm>
                <a:off x="771149" y="1090705"/>
                <a:ext cx="7440843" cy="1915781"/>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AF891A1-3BC1-43EB-B448-82C9E243F3FB}"/>
                  </a:ext>
                </a:extLst>
              </p:cNvPr>
              <p:cNvSpPr/>
              <p:nvPr/>
            </p:nvSpPr>
            <p:spPr>
              <a:xfrm>
                <a:off x="876012" y="2870597"/>
                <a:ext cx="7440843" cy="584775"/>
              </a:xfrm>
              <a:prstGeom prst="rect">
                <a:avLst/>
              </a:prstGeom>
            </p:spPr>
            <p:txBody>
              <a:bodyPr wrap="square">
                <a:spAutoFit/>
              </a:bodyPr>
              <a:lstStyle/>
              <a:p>
                <a:pPr algn="just"/>
                <a14:m>
                  <m:oMath xmlns:m="http://schemas.openxmlformats.org/officeDocument/2006/math">
                    <m:r>
                      <a:rPr lang="vi-VN" sz="3200" b="0" i="1" smtClean="0">
                        <a:latin typeface="Cambria Math" panose="02040503050406030204" pitchFamily="18" charset="0"/>
                        <a:ea typeface="Calibri" panose="020F0502020204030204" pitchFamily="34" charset="0"/>
                        <a:sym typeface="Symbol" panose="05050102010706020507" pitchFamily="18" charset="2"/>
                      </a:rPr>
                      <m:t>⟹ </m:t>
                    </m:r>
                  </m:oMath>
                </a14:m>
                <a:r>
                  <a:rPr lang="vi-VN" sz="3200" dirty="0">
                    <a:latin typeface="Times New Roman" panose="02020603050405020304" pitchFamily="18" charset="0"/>
                    <a:ea typeface="Calibri" panose="020F0502020204030204" pitchFamily="34" charset="0"/>
                    <a:sym typeface="Symbol" panose="05050102010706020507" pitchFamily="18" charset="2"/>
                  </a:rPr>
                  <a:t>OMN </a:t>
                </a:r>
                <a:r>
                  <a:rPr lang="vi-VN" sz="3200" dirty="0">
                    <a:latin typeface="Times New Roman" panose="02020603050405020304" pitchFamily="18" charset="0"/>
                    <a:ea typeface="SimHei" panose="02010609060101010101" pitchFamily="49" charset="-122"/>
                    <a:sym typeface="Symbol" panose="05050102010706020507" pitchFamily="18" charset="2"/>
                  </a:rPr>
                  <a:t>∽</a:t>
                </a:r>
                <a:r>
                  <a:rPr lang="vi-VN" sz="3200" dirty="0">
                    <a:latin typeface="Times New Roman" panose="02020603050405020304" pitchFamily="18" charset="0"/>
                    <a:ea typeface="Calibri" panose="020F0502020204030204" pitchFamily="34" charset="0"/>
                    <a:sym typeface="Symbol" panose="05050102010706020507" pitchFamily="18" charset="2"/>
                  </a:rPr>
                  <a:t> OM’N’(c-g-c)</a:t>
                </a:r>
                <a:endParaRPr lang="vi-VN" sz="3200" dirty="0">
                  <a:latin typeface="Times New Roman" panose="02020603050405020304" pitchFamily="18" charset="0"/>
                  <a:ea typeface="Calibri" panose="020F0502020204030204" pitchFamily="34" charset="0"/>
                </a:endParaRPr>
              </a:p>
            </p:txBody>
          </p:sp>
        </mc:Choice>
        <mc:Fallback xmlns="">
          <p:sp>
            <p:nvSpPr>
              <p:cNvPr id="29" name="Rectangle 28">
                <a:extLst>
                  <a:ext uri="{FF2B5EF4-FFF2-40B4-BE49-F238E27FC236}">
                    <a16:creationId xmlns:a16="http://schemas.microsoft.com/office/drawing/2014/main" id="{3AF891A1-3BC1-43EB-B448-82C9E243F3FB}"/>
                  </a:ext>
                </a:extLst>
              </p:cNvPr>
              <p:cNvSpPr>
                <a:spLocks noRot="1" noChangeAspect="1" noMove="1" noResize="1" noEditPoints="1" noAdjustHandles="1" noChangeArrowheads="1" noChangeShapeType="1" noTextEdit="1"/>
              </p:cNvSpPr>
              <p:nvPr/>
            </p:nvSpPr>
            <p:spPr>
              <a:xfrm>
                <a:off x="876012" y="2870597"/>
                <a:ext cx="7440843" cy="584775"/>
              </a:xfrm>
              <a:prstGeom prst="rect">
                <a:avLst/>
              </a:prstGeom>
              <a:blipFill>
                <a:blip r:embed="rId4"/>
                <a:stretch>
                  <a:fillRect t="-13542" b="-3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E2973D-BECF-4C1F-A655-E7E0A659846E}"/>
                  </a:ext>
                </a:extLst>
              </p:cNvPr>
              <p:cNvSpPr/>
              <p:nvPr/>
            </p:nvSpPr>
            <p:spPr>
              <a:xfrm>
                <a:off x="861143" y="3420724"/>
                <a:ext cx="7440843" cy="101752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200" i="1">
                          <a:latin typeface="Cambria Math" panose="02040503050406030204" pitchFamily="18" charset="0"/>
                          <a:ea typeface="Calibri" panose="020F0502020204030204" pitchFamily="34" charset="0"/>
                          <a:sym typeface="Symbol" panose="05050102010706020507" pitchFamily="18" charset="2"/>
                        </a:rPr>
                        <m:t>⟹ </m:t>
                      </m:r>
                      <m:f>
                        <m:fPr>
                          <m:ctrlPr>
                            <a:rPr lang="vi-VN" sz="3200" i="1">
                              <a:latin typeface="Cambria Math" panose="02040503050406030204" pitchFamily="18" charset="0"/>
                            </a:rPr>
                          </m:ctrlPr>
                        </m:fPr>
                        <m:num>
                          <m:r>
                            <m:rPr>
                              <m:sty m:val="p"/>
                            </m:rPr>
                            <a:rPr lang="vi-VN" sz="3200" i="0">
                              <a:latin typeface="Cambria Math" panose="02040503050406030204" pitchFamily="18" charset="0"/>
                            </a:rPr>
                            <m:t>MN</m:t>
                          </m:r>
                        </m:num>
                        <m:den>
                          <m:sSup>
                            <m:sSupPr>
                              <m:ctrlPr>
                                <a:rPr lang="vi-VN" sz="3200" i="1">
                                  <a:latin typeface="Cambria Math" panose="02040503050406030204" pitchFamily="18" charset="0"/>
                                </a:rPr>
                              </m:ctrlPr>
                            </m:sSupPr>
                            <m:e>
                              <m:r>
                                <m:rPr>
                                  <m:sty m:val="p"/>
                                </m:rPr>
                                <a:rPr lang="vi-VN" sz="3200" i="0">
                                  <a:latin typeface="Cambria Math" panose="02040503050406030204" pitchFamily="18" charset="0"/>
                                </a:rPr>
                                <m:t>M</m:t>
                              </m:r>
                            </m:e>
                            <m:sup>
                              <m:r>
                                <a:rPr lang="vi-VN" sz="3200" i="0">
                                  <a:latin typeface="Cambria Math" panose="02040503050406030204" pitchFamily="18" charset="0"/>
                                </a:rPr>
                                <m:t>′</m:t>
                              </m:r>
                            </m:sup>
                          </m:sSup>
                          <m:r>
                            <m:rPr>
                              <m:sty m:val="p"/>
                            </m:rPr>
                            <a:rPr lang="vi-VN" sz="3200" i="0">
                              <a:latin typeface="Cambria Math" panose="02040503050406030204" pitchFamily="18" charset="0"/>
                            </a:rPr>
                            <m:t>N</m:t>
                          </m:r>
                          <m:r>
                            <a:rPr lang="vi-VN" sz="3200" i="0">
                              <a:latin typeface="Cambria Math" panose="02040503050406030204" pitchFamily="18" charset="0"/>
                            </a:rPr>
                            <m:t>′</m:t>
                          </m:r>
                        </m:den>
                      </m:f>
                      <m:r>
                        <a:rPr lang="vi-VN" sz="3200" i="0">
                          <a:latin typeface="Cambria Math" panose="02040503050406030204" pitchFamily="18" charset="0"/>
                        </a:rPr>
                        <m:t>=</m:t>
                      </m:r>
                      <m:f>
                        <m:fPr>
                          <m:ctrlPr>
                            <a:rPr lang="vi-VN" sz="3200" i="1">
                              <a:latin typeface="Cambria Math" panose="02040503050406030204" pitchFamily="18" charset="0"/>
                            </a:rPr>
                          </m:ctrlPr>
                        </m:fPr>
                        <m:num>
                          <m:r>
                            <a:rPr lang="vi-VN" sz="3200" i="0">
                              <a:latin typeface="Cambria Math" panose="02040503050406030204" pitchFamily="18" charset="0"/>
                            </a:rPr>
                            <m:t>1</m:t>
                          </m:r>
                        </m:num>
                        <m:den>
                          <m:r>
                            <a:rPr lang="vi-VN" sz="3200" i="0">
                              <a:latin typeface="Cambria Math" panose="02040503050406030204" pitchFamily="18" charset="0"/>
                            </a:rPr>
                            <m:t>3</m:t>
                          </m:r>
                        </m:den>
                      </m:f>
                      <m:r>
                        <a:rPr lang="vi-VN" sz="3200" i="0">
                          <a:latin typeface="Cambria Math" panose="02040503050406030204" pitchFamily="18" charset="0"/>
                        </a:rPr>
                        <m:t> (1)</m:t>
                      </m:r>
                    </m:oMath>
                  </m:oMathPara>
                </a14:m>
                <a:endParaRPr lang="vi-VN" sz="3200" dirty="0">
                  <a:latin typeface="Times New Roman" panose="02020603050405020304" pitchFamily="18" charset="0"/>
                  <a:ea typeface="Calibri" panose="020F0502020204030204" pitchFamily="34" charset="0"/>
                </a:endParaRPr>
              </a:p>
            </p:txBody>
          </p:sp>
        </mc:Choice>
        <mc:Fallback xmlns="">
          <p:sp>
            <p:nvSpPr>
              <p:cNvPr id="30" name="Rectangle 29">
                <a:extLst>
                  <a:ext uri="{FF2B5EF4-FFF2-40B4-BE49-F238E27FC236}">
                    <a16:creationId xmlns:a16="http://schemas.microsoft.com/office/drawing/2014/main" id="{67E2973D-BECF-4C1F-A655-E7E0A659846E}"/>
                  </a:ext>
                </a:extLst>
              </p:cNvPr>
              <p:cNvSpPr>
                <a:spLocks noRot="1" noChangeAspect="1" noMove="1" noResize="1" noEditPoints="1" noAdjustHandles="1" noChangeArrowheads="1" noChangeShapeType="1" noTextEdit="1"/>
              </p:cNvSpPr>
              <p:nvPr/>
            </p:nvSpPr>
            <p:spPr>
              <a:xfrm>
                <a:off x="861143" y="3420724"/>
                <a:ext cx="7440843" cy="1017523"/>
              </a:xfrm>
              <a:prstGeom prst="rect">
                <a:avLst/>
              </a:prstGeom>
              <a:blipFill>
                <a:blip r:embed="rId5"/>
                <a:stretch>
                  <a:fillRect/>
                </a:stretch>
              </a:blipFill>
            </p:spPr>
            <p:txBody>
              <a:bodyPr/>
              <a:lstStyle/>
              <a:p>
                <a:r>
                  <a:rPr lang="vi-VN">
                    <a:noFill/>
                  </a:rPr>
                  <a:t> </a:t>
                </a:r>
              </a:p>
            </p:txBody>
          </p:sp>
        </mc:Fallback>
      </mc:AlternateContent>
      <p:sp>
        <p:nvSpPr>
          <p:cNvPr id="32" name="Rectangle 31">
            <a:extLst>
              <a:ext uri="{FF2B5EF4-FFF2-40B4-BE49-F238E27FC236}">
                <a16:creationId xmlns:a16="http://schemas.microsoft.com/office/drawing/2014/main" id="{F6294542-4453-415B-9842-2468BD2712D1}"/>
              </a:ext>
            </a:extLst>
          </p:cNvPr>
          <p:cNvSpPr/>
          <p:nvPr/>
        </p:nvSpPr>
        <p:spPr>
          <a:xfrm>
            <a:off x="831407" y="4253654"/>
            <a:ext cx="7440843" cy="584775"/>
          </a:xfrm>
          <a:prstGeom prst="rect">
            <a:avLst/>
          </a:prstGeom>
        </p:spPr>
        <p:txBody>
          <a:bodyPr wrap="square">
            <a:spAutoFit/>
          </a:bodyPr>
          <a:lstStyle/>
          <a:p>
            <a:pPr algn="just"/>
            <a:r>
              <a:rPr lang="vi-VN" sz="3200" dirty="0">
                <a:latin typeface="Times New Roman" panose="02020603050405020304" pitchFamily="18" charset="0"/>
                <a:ea typeface="Calibri" panose="020F0502020204030204" pitchFamily="34" charset="0"/>
              </a:rPr>
              <a:t>Tương tự ta có:</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B38CC08-421D-45E9-8B8D-A089C85855D9}"/>
                  </a:ext>
                </a:extLst>
              </p:cNvPr>
              <p:cNvSpPr/>
              <p:nvPr/>
            </p:nvSpPr>
            <p:spPr>
              <a:xfrm>
                <a:off x="980089" y="4729135"/>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m:rPr>
                              <m:sty m:val="p"/>
                            </m:rPr>
                            <a:rPr lang="vi-VN" sz="3200" i="0">
                              <a:latin typeface="Cambria Math" panose="02040503050406030204" pitchFamily="18" charset="0"/>
                            </a:rPr>
                            <m:t>MP</m:t>
                          </m:r>
                        </m:num>
                        <m:den>
                          <m:sSup>
                            <m:sSupPr>
                              <m:ctrlPr>
                                <a:rPr lang="vi-VN" sz="3200" i="1">
                                  <a:latin typeface="Cambria Math" panose="02040503050406030204" pitchFamily="18" charset="0"/>
                                </a:rPr>
                              </m:ctrlPr>
                            </m:sSupPr>
                            <m:e>
                              <m:r>
                                <m:rPr>
                                  <m:sty m:val="p"/>
                                </m:rPr>
                                <a:rPr lang="vi-VN" sz="3200" i="0">
                                  <a:latin typeface="Cambria Math" panose="02040503050406030204" pitchFamily="18" charset="0"/>
                                </a:rPr>
                                <m:t>M</m:t>
                              </m:r>
                            </m:e>
                            <m:sup>
                              <m:r>
                                <a:rPr lang="vi-VN" sz="3200" i="0">
                                  <a:latin typeface="Cambria Math" panose="02040503050406030204" pitchFamily="18" charset="0"/>
                                </a:rPr>
                                <m:t>′</m:t>
                              </m:r>
                            </m:sup>
                          </m:sSup>
                          <m:r>
                            <m:rPr>
                              <m:sty m:val="p"/>
                            </m:rPr>
                            <a:rPr lang="vi-VN" sz="3200" i="0">
                              <a:latin typeface="Cambria Math" panose="02040503050406030204" pitchFamily="18" charset="0"/>
                            </a:rPr>
                            <m:t>P</m:t>
                          </m:r>
                          <m:r>
                            <a:rPr lang="vi-VN" sz="3200" i="0">
                              <a:latin typeface="Cambria Math" panose="02040503050406030204" pitchFamily="18" charset="0"/>
                            </a:rPr>
                            <m:t>′</m:t>
                          </m:r>
                        </m:den>
                      </m:f>
                      <m:r>
                        <a:rPr lang="vi-VN" sz="3200" i="0">
                          <a:latin typeface="Cambria Math" panose="02040503050406030204" pitchFamily="18" charset="0"/>
                        </a:rPr>
                        <m:t>=</m:t>
                      </m:r>
                      <m:f>
                        <m:fPr>
                          <m:ctrlPr>
                            <a:rPr lang="vi-VN" sz="3200" i="1">
                              <a:latin typeface="Cambria Math" panose="02040503050406030204" pitchFamily="18" charset="0"/>
                            </a:rPr>
                          </m:ctrlPr>
                        </m:fPr>
                        <m:num>
                          <m:r>
                            <a:rPr lang="vi-VN" sz="3200" i="0">
                              <a:latin typeface="Cambria Math" panose="02040503050406030204" pitchFamily="18" charset="0"/>
                            </a:rPr>
                            <m:t>1</m:t>
                          </m:r>
                        </m:num>
                        <m:den>
                          <m:r>
                            <a:rPr lang="vi-VN" sz="3200" i="0">
                              <a:latin typeface="Cambria Math" panose="02040503050406030204" pitchFamily="18" charset="0"/>
                            </a:rPr>
                            <m:t>3</m:t>
                          </m:r>
                        </m:den>
                      </m:f>
                      <m:r>
                        <a:rPr lang="vi-VN" sz="3200" i="0">
                          <a:latin typeface="Cambria Math" panose="02040503050406030204" pitchFamily="18" charset="0"/>
                        </a:rPr>
                        <m:t> (2)</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3" name="Rectangle 32">
                <a:extLst>
                  <a:ext uri="{FF2B5EF4-FFF2-40B4-BE49-F238E27FC236}">
                    <a16:creationId xmlns:a16="http://schemas.microsoft.com/office/drawing/2014/main" id="{0B38CC08-421D-45E9-8B8D-A089C85855D9}"/>
                  </a:ext>
                </a:extLst>
              </p:cNvPr>
              <p:cNvSpPr>
                <a:spLocks noRot="1" noChangeAspect="1" noMove="1" noResize="1" noEditPoints="1" noAdjustHandles="1" noChangeArrowheads="1" noChangeShapeType="1" noTextEdit="1"/>
              </p:cNvSpPr>
              <p:nvPr/>
            </p:nvSpPr>
            <p:spPr>
              <a:xfrm>
                <a:off x="980089" y="4729135"/>
                <a:ext cx="3272243" cy="1017523"/>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8651A1A-C5DB-46FB-8EC7-E83B7A89E812}"/>
                  </a:ext>
                </a:extLst>
              </p:cNvPr>
              <p:cNvSpPr/>
              <p:nvPr/>
            </p:nvSpPr>
            <p:spPr>
              <a:xfrm>
                <a:off x="980088" y="5695574"/>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m:rPr>
                              <m:sty m:val="p"/>
                            </m:rPr>
                            <a:rPr lang="vi-VN" sz="3200" i="0">
                              <a:latin typeface="Cambria Math" panose="02040503050406030204" pitchFamily="18" charset="0"/>
                            </a:rPr>
                            <m:t>NP</m:t>
                          </m:r>
                        </m:num>
                        <m:den>
                          <m:sSup>
                            <m:sSupPr>
                              <m:ctrlPr>
                                <a:rPr lang="vi-VN" sz="3200" i="1">
                                  <a:latin typeface="Cambria Math" panose="02040503050406030204" pitchFamily="18" charset="0"/>
                                </a:rPr>
                              </m:ctrlPr>
                            </m:sSupPr>
                            <m:e>
                              <m:r>
                                <m:rPr>
                                  <m:sty m:val="p"/>
                                </m:rPr>
                                <a:rPr lang="vi-VN" sz="3200" i="0">
                                  <a:latin typeface="Cambria Math" panose="02040503050406030204" pitchFamily="18" charset="0"/>
                                </a:rPr>
                                <m:t>N</m:t>
                              </m:r>
                            </m:e>
                            <m:sup>
                              <m:r>
                                <a:rPr lang="vi-VN" sz="3200" i="0">
                                  <a:latin typeface="Cambria Math" panose="02040503050406030204" pitchFamily="18" charset="0"/>
                                </a:rPr>
                                <m:t>′</m:t>
                              </m:r>
                            </m:sup>
                          </m:sSup>
                          <m:r>
                            <m:rPr>
                              <m:sty m:val="p"/>
                            </m:rPr>
                            <a:rPr lang="vi-VN" sz="3200" i="0">
                              <a:latin typeface="Cambria Math" panose="02040503050406030204" pitchFamily="18" charset="0"/>
                            </a:rPr>
                            <m:t>P</m:t>
                          </m:r>
                          <m:r>
                            <a:rPr lang="vi-VN" sz="3200" i="0">
                              <a:latin typeface="Cambria Math" panose="02040503050406030204" pitchFamily="18" charset="0"/>
                            </a:rPr>
                            <m:t>′</m:t>
                          </m:r>
                        </m:den>
                      </m:f>
                      <m:r>
                        <a:rPr lang="vi-VN" sz="3200" i="0">
                          <a:latin typeface="Cambria Math" panose="02040503050406030204" pitchFamily="18" charset="0"/>
                        </a:rPr>
                        <m:t>=</m:t>
                      </m:r>
                      <m:f>
                        <m:fPr>
                          <m:ctrlPr>
                            <a:rPr lang="vi-VN" sz="3200" i="1">
                              <a:latin typeface="Cambria Math" panose="02040503050406030204" pitchFamily="18" charset="0"/>
                            </a:rPr>
                          </m:ctrlPr>
                        </m:fPr>
                        <m:num>
                          <m:r>
                            <a:rPr lang="vi-VN" sz="3200" i="0">
                              <a:latin typeface="Cambria Math" panose="02040503050406030204" pitchFamily="18" charset="0"/>
                            </a:rPr>
                            <m:t>1</m:t>
                          </m:r>
                        </m:num>
                        <m:den>
                          <m:r>
                            <a:rPr lang="vi-VN" sz="3200" i="0">
                              <a:latin typeface="Cambria Math" panose="02040503050406030204" pitchFamily="18" charset="0"/>
                            </a:rPr>
                            <m:t>3</m:t>
                          </m:r>
                        </m:den>
                      </m:f>
                      <m:r>
                        <a:rPr lang="vi-VN" sz="3200" i="0">
                          <a:latin typeface="Cambria Math" panose="02040503050406030204" pitchFamily="18" charset="0"/>
                        </a:rPr>
                        <m:t> (3)</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4" name="Rectangle 33">
                <a:extLst>
                  <a:ext uri="{FF2B5EF4-FFF2-40B4-BE49-F238E27FC236}">
                    <a16:creationId xmlns:a16="http://schemas.microsoft.com/office/drawing/2014/main" id="{88651A1A-C5DB-46FB-8EC7-E83B7A89E812}"/>
                  </a:ext>
                </a:extLst>
              </p:cNvPr>
              <p:cNvSpPr>
                <a:spLocks noRot="1" noChangeAspect="1" noMove="1" noResize="1" noEditPoints="1" noAdjustHandles="1" noChangeArrowheads="1" noChangeShapeType="1" noTextEdit="1"/>
              </p:cNvSpPr>
              <p:nvPr/>
            </p:nvSpPr>
            <p:spPr>
              <a:xfrm>
                <a:off x="980088" y="5695574"/>
                <a:ext cx="3272243" cy="1017523"/>
              </a:xfrm>
              <a:prstGeom prst="rect">
                <a:avLst/>
              </a:prstGeom>
              <a:blipFill>
                <a:blip r:embed="rId7"/>
                <a:stretch>
                  <a:fillRect/>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AD75AB2C-D308-43C8-B2F3-022BD1ED2A18}"/>
              </a:ext>
            </a:extLst>
          </p:cNvPr>
          <p:cNvCxnSpPr/>
          <p:nvPr/>
        </p:nvCxnSpPr>
        <p:spPr>
          <a:xfrm>
            <a:off x="4148253" y="4445625"/>
            <a:ext cx="0" cy="22599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8390E4C-F5A0-4AC5-9369-6A3C8BF1E8B1}"/>
                  </a:ext>
                </a:extLst>
              </p:cNvPr>
              <p:cNvSpPr/>
              <p:nvPr/>
            </p:nvSpPr>
            <p:spPr>
              <a:xfrm>
                <a:off x="4191643" y="4297954"/>
                <a:ext cx="5180283" cy="584775"/>
              </a:xfrm>
              <a:prstGeom prst="rect">
                <a:avLst/>
              </a:prstGeom>
            </p:spPr>
            <p:txBody>
              <a:bodyPr wrap="square">
                <a:spAutoFit/>
              </a:bodyPr>
              <a:lstStyle/>
              <a:p>
                <a:pPr algn="just"/>
                <a:r>
                  <a:rPr lang="vi-VN" sz="3200" dirty="0">
                    <a:latin typeface="Times New Roman" panose="02020603050405020304" pitchFamily="18" charset="0"/>
                    <a:ea typeface="Calibri" panose="020F0502020204030204" pitchFamily="34" charset="0"/>
                  </a:rPr>
                  <a:t>Từ (1)(2)(3) </a:t>
                </a:r>
                <a14:m>
                  <m:oMath xmlns:m="http://schemas.openxmlformats.org/officeDocument/2006/math">
                    <m:r>
                      <a:rPr lang="vi-VN" sz="3200" i="1">
                        <a:latin typeface="Cambria Math" panose="02040503050406030204" pitchFamily="18" charset="0"/>
                        <a:ea typeface="Calibri" panose="020F0502020204030204" pitchFamily="34" charset="0"/>
                        <a:sym typeface="Symbol" panose="05050102010706020507" pitchFamily="18" charset="2"/>
                      </a:rPr>
                      <m:t>⟹</m:t>
                    </m:r>
                  </m:oMath>
                </a14:m>
                <a:endParaRPr lang="vi-VN" sz="3200" dirty="0">
                  <a:latin typeface="Times New Roman" panose="02020603050405020304" pitchFamily="18" charset="0"/>
                  <a:ea typeface="Calibri" panose="020F0502020204030204" pitchFamily="34" charset="0"/>
                </a:endParaRPr>
              </a:p>
            </p:txBody>
          </p:sp>
        </mc:Choice>
        <mc:Fallback xmlns="">
          <p:sp>
            <p:nvSpPr>
              <p:cNvPr id="35" name="Rectangle 34">
                <a:extLst>
                  <a:ext uri="{FF2B5EF4-FFF2-40B4-BE49-F238E27FC236}">
                    <a16:creationId xmlns:a16="http://schemas.microsoft.com/office/drawing/2014/main" id="{18390E4C-F5A0-4AC5-9369-6A3C8BF1E8B1}"/>
                  </a:ext>
                </a:extLst>
              </p:cNvPr>
              <p:cNvSpPr>
                <a:spLocks noRot="1" noChangeAspect="1" noMove="1" noResize="1" noEditPoints="1" noAdjustHandles="1" noChangeArrowheads="1" noChangeShapeType="1" noTextEdit="1"/>
              </p:cNvSpPr>
              <p:nvPr/>
            </p:nvSpPr>
            <p:spPr>
              <a:xfrm>
                <a:off x="4191643" y="4297954"/>
                <a:ext cx="5180283" cy="584775"/>
              </a:xfrm>
              <a:prstGeom prst="rect">
                <a:avLst/>
              </a:prstGeom>
              <a:blipFill>
                <a:blip r:embed="rId8"/>
                <a:stretch>
                  <a:fillRect l="-3062" t="-14583" b="-32292"/>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84897778-DB66-4084-BFDB-A40D654702B4}"/>
              </a:ext>
            </a:extLst>
          </p:cNvPr>
          <p:cNvSpPr/>
          <p:nvPr/>
        </p:nvSpPr>
        <p:spPr>
          <a:xfrm>
            <a:off x="6839419" y="4268215"/>
            <a:ext cx="5055220" cy="584775"/>
          </a:xfrm>
          <a:prstGeom prst="rect">
            <a:avLst/>
          </a:prstGeom>
        </p:spPr>
        <p:txBody>
          <a:bodyPr wrap="square">
            <a:spAutoFit/>
          </a:bodyPr>
          <a:lstStyle/>
          <a:p>
            <a:pPr algn="just"/>
            <a:r>
              <a:rPr lang="vi-VN" sz="3200" dirty="0">
                <a:latin typeface="Times New Roman" panose="02020603050405020304" pitchFamily="18" charset="0"/>
                <a:ea typeface="Calibri" panose="020F0502020204030204" pitchFamily="34" charset="0"/>
                <a:sym typeface="Symbol" panose="05050102010706020507" pitchFamily="18" charset="2"/>
              </a:rPr>
              <a:t>MNP </a:t>
            </a:r>
            <a:r>
              <a:rPr lang="vi-VN" sz="3200" dirty="0">
                <a:latin typeface="Times New Roman" panose="02020603050405020304" pitchFamily="18" charset="0"/>
                <a:ea typeface="SimHei" panose="02010609060101010101" pitchFamily="49" charset="-122"/>
                <a:sym typeface="Symbol" panose="05050102010706020507" pitchFamily="18" charset="2"/>
              </a:rPr>
              <a:t>∽</a:t>
            </a:r>
            <a:r>
              <a:rPr lang="vi-VN" sz="3200" dirty="0">
                <a:latin typeface="Times New Roman" panose="02020603050405020304" pitchFamily="18" charset="0"/>
                <a:ea typeface="Calibri" panose="020F0502020204030204" pitchFamily="34" charset="0"/>
                <a:sym typeface="Symbol" panose="05050102010706020507" pitchFamily="18" charset="2"/>
              </a:rPr>
              <a:t> M’N’P’ (c-c-c)</a:t>
            </a:r>
            <a:endParaRPr lang="vi-VN" sz="3200" dirty="0">
              <a:latin typeface="Times New Roman" panose="02020603050405020304" pitchFamily="18" charset="0"/>
              <a:ea typeface="Calibri" panose="020F0502020204030204" pitchFamily="34" charset="0"/>
            </a:endParaRPr>
          </a:p>
        </p:txBody>
      </p:sp>
      <p:sp>
        <p:nvSpPr>
          <p:cNvPr id="37" name="Rectangle 36">
            <a:extLst>
              <a:ext uri="{FF2B5EF4-FFF2-40B4-BE49-F238E27FC236}">
                <a16:creationId xmlns:a16="http://schemas.microsoft.com/office/drawing/2014/main" id="{1CE88E23-0227-4EE8-805D-C842361EB6FA}"/>
              </a:ext>
            </a:extLst>
          </p:cNvPr>
          <p:cNvSpPr/>
          <p:nvPr/>
        </p:nvSpPr>
        <p:spPr>
          <a:xfrm>
            <a:off x="4295723" y="4849289"/>
            <a:ext cx="7584047" cy="1815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t>
            </a:r>
            <a:r>
              <a:rPr lang="vi-VN" sz="3733">
                <a:solidFill>
                  <a:srgbClr val="FF0000"/>
                </a:solidFill>
                <a:latin typeface="+mj-lt"/>
                <a:sym typeface="Symbol" panose="05050102010706020507" pitchFamily="18" charset="2"/>
              </a:rPr>
              <a:t></a:t>
            </a:r>
            <a:r>
              <a:rPr lang="vi-VN" sz="3733">
                <a:solidFill>
                  <a:srgbClr val="FF0000"/>
                </a:solidFill>
                <a:latin typeface="+mj-lt"/>
              </a:rPr>
              <a:t>MNP thành </a:t>
            </a:r>
            <a:r>
              <a:rPr lang="vi-VN" sz="3733">
                <a:solidFill>
                  <a:srgbClr val="FF0000"/>
                </a:solidFill>
                <a:latin typeface="+mj-lt"/>
                <a:sym typeface="Symbol" panose="05050102010706020507" pitchFamily="18" charset="2"/>
              </a:rPr>
              <a:t>M’N’P’</a:t>
            </a:r>
            <a:r>
              <a:rPr lang="vi-VN" sz="3733">
                <a:solidFill>
                  <a:srgbClr val="FF0000"/>
                </a:solidFill>
                <a:latin typeface="+mj-lt"/>
              </a:rPr>
              <a:t> với tỉ số phóng to k =3</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14774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50"/>
                                        <p:tgtEl>
                                          <p:spTgt spid="27"/>
                                        </p:tgtEl>
                                      </p:cBhvr>
                                    </p:animEffect>
                                    <p:anim calcmode="lin" valueType="num">
                                      <p:cBhvr>
                                        <p:cTn id="15" dur="750" fill="hold"/>
                                        <p:tgtEl>
                                          <p:spTgt spid="27"/>
                                        </p:tgtEl>
                                        <p:attrNameLst>
                                          <p:attrName>ppt_x</p:attrName>
                                        </p:attrNameLst>
                                      </p:cBhvr>
                                      <p:tavLst>
                                        <p:tav tm="0">
                                          <p:val>
                                            <p:strVal val="#ppt_x"/>
                                          </p:val>
                                        </p:tav>
                                        <p:tav tm="100000">
                                          <p:val>
                                            <p:strVal val="#ppt_x"/>
                                          </p:val>
                                        </p:tav>
                                      </p:tavLst>
                                    </p:anim>
                                    <p:anim calcmode="lin" valueType="num">
                                      <p:cBhvr>
                                        <p:cTn id="1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anim calcmode="lin" valueType="num">
                                      <p:cBhvr>
                                        <p:cTn id="29" dur="750" fill="hold"/>
                                        <p:tgtEl>
                                          <p:spTgt spid="29"/>
                                        </p:tgtEl>
                                        <p:attrNameLst>
                                          <p:attrName>ppt_x</p:attrName>
                                        </p:attrNameLst>
                                      </p:cBhvr>
                                      <p:tavLst>
                                        <p:tav tm="0">
                                          <p:val>
                                            <p:strVal val="#ppt_x"/>
                                          </p:val>
                                        </p:tav>
                                        <p:tav tm="100000">
                                          <p:val>
                                            <p:strVal val="#ppt_x"/>
                                          </p:val>
                                        </p:tav>
                                      </p:tavLst>
                                    </p:anim>
                                    <p:anim calcmode="lin" valueType="num">
                                      <p:cBhvr>
                                        <p:cTn id="3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anim calcmode="lin" valueType="num">
                                      <p:cBhvr>
                                        <p:cTn id="36" dur="750" fill="hold"/>
                                        <p:tgtEl>
                                          <p:spTgt spid="30"/>
                                        </p:tgtEl>
                                        <p:attrNameLst>
                                          <p:attrName>ppt_x</p:attrName>
                                        </p:attrNameLst>
                                      </p:cBhvr>
                                      <p:tavLst>
                                        <p:tav tm="0">
                                          <p:val>
                                            <p:strVal val="#ppt_x"/>
                                          </p:val>
                                        </p:tav>
                                        <p:tav tm="100000">
                                          <p:val>
                                            <p:strVal val="#ppt_x"/>
                                          </p:val>
                                        </p:tav>
                                      </p:tavLst>
                                    </p:anim>
                                    <p:anim calcmode="lin" valueType="num">
                                      <p:cBhvr>
                                        <p:cTn id="3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anim calcmode="lin" valueType="num">
                                      <p:cBhvr>
                                        <p:cTn id="50" dur="750" fill="hold"/>
                                        <p:tgtEl>
                                          <p:spTgt spid="33"/>
                                        </p:tgtEl>
                                        <p:attrNameLst>
                                          <p:attrName>ppt_x</p:attrName>
                                        </p:attrNameLst>
                                      </p:cBhvr>
                                      <p:tavLst>
                                        <p:tav tm="0">
                                          <p:val>
                                            <p:strVal val="#ppt_x"/>
                                          </p:val>
                                        </p:tav>
                                        <p:tav tm="100000">
                                          <p:val>
                                            <p:strVal val="#ppt_x"/>
                                          </p:val>
                                        </p:tav>
                                      </p:tavLst>
                                    </p:anim>
                                    <p:anim calcmode="lin" valueType="num">
                                      <p:cBhvr>
                                        <p:cTn id="51"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anim calcmode="lin" valueType="num">
                                      <p:cBhvr>
                                        <p:cTn id="57" dur="750" fill="hold"/>
                                        <p:tgtEl>
                                          <p:spTgt spid="34"/>
                                        </p:tgtEl>
                                        <p:attrNameLst>
                                          <p:attrName>ppt_x</p:attrName>
                                        </p:attrNameLst>
                                      </p:cBhvr>
                                      <p:tavLst>
                                        <p:tav tm="0">
                                          <p:val>
                                            <p:strVal val="#ppt_x"/>
                                          </p:val>
                                        </p:tav>
                                        <p:tav tm="100000">
                                          <p:val>
                                            <p:strVal val="#ppt_x"/>
                                          </p:val>
                                        </p:tav>
                                      </p:tavLst>
                                    </p:anim>
                                    <p:anim calcmode="lin" valueType="num">
                                      <p:cBhvr>
                                        <p:cTn id="58" dur="7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50"/>
                            </p:stCondLst>
                            <p:childTnLst>
                              <p:par>
                                <p:cTn id="60" presetID="6"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750"/>
                                        <p:tgtEl>
                                          <p:spTgt spid="36"/>
                                        </p:tgtEl>
                                      </p:cBhvr>
                                    </p:animEffect>
                                    <p:anim calcmode="lin" valueType="num">
                                      <p:cBhvr>
                                        <p:cTn id="75" dur="750" fill="hold"/>
                                        <p:tgtEl>
                                          <p:spTgt spid="36"/>
                                        </p:tgtEl>
                                        <p:attrNameLst>
                                          <p:attrName>ppt_x</p:attrName>
                                        </p:attrNameLst>
                                      </p:cBhvr>
                                      <p:tavLst>
                                        <p:tav tm="0">
                                          <p:val>
                                            <p:strVal val="#ppt_x"/>
                                          </p:val>
                                        </p:tav>
                                        <p:tav tm="100000">
                                          <p:val>
                                            <p:strVal val="#ppt_x"/>
                                          </p:val>
                                        </p:tav>
                                      </p:tavLst>
                                    </p:anim>
                                    <p:anim calcmode="lin" valueType="num">
                                      <p:cBhvr>
                                        <p:cTn id="76"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750"/>
                                        <p:tgtEl>
                                          <p:spTgt spid="37"/>
                                        </p:tgtEl>
                                      </p:cBhvr>
                                    </p:animEffect>
                                    <p:anim calcmode="lin" valueType="num">
                                      <p:cBhvr>
                                        <p:cTn id="82" dur="750" fill="hold"/>
                                        <p:tgtEl>
                                          <p:spTgt spid="37"/>
                                        </p:tgtEl>
                                        <p:attrNameLst>
                                          <p:attrName>ppt_x</p:attrName>
                                        </p:attrNameLst>
                                      </p:cBhvr>
                                      <p:tavLst>
                                        <p:tav tm="0">
                                          <p:val>
                                            <p:strVal val="#ppt_x"/>
                                          </p:val>
                                        </p:tav>
                                        <p:tav tm="100000">
                                          <p:val>
                                            <p:strVal val="#ppt_x"/>
                                          </p:val>
                                        </p:tav>
                                      </p:tavLst>
                                    </p:anim>
                                    <p:anim calcmode="lin" valueType="num">
                                      <p:cBhvr>
                                        <p:cTn id="83"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p:bldP spid="33" grpId="0"/>
      <p:bldP spid="34" grpId="0"/>
      <p:bldP spid="35" grpId="0"/>
      <p:bldP spid="36"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sz="4400" dirty="0">
                <a:latin typeface="Calibri" panose="020F0502020204030204" pitchFamily="34" charset="0"/>
                <a:ea typeface="Calibri" panose="020F0502020204030204" pitchFamily="34" charset="0"/>
                <a:cs typeface="Calibri" panose="020F0502020204030204" pitchFamily="34" charset="0"/>
              </a:rPr>
              <a:t>Kết luận:</a:t>
            </a:r>
          </a:p>
        </p:txBody>
      </p:sp>
      <p:sp>
        <p:nvSpPr>
          <p:cNvPr id="3" name="Rectangle 2">
            <a:extLst>
              <a:ext uri="{FF2B5EF4-FFF2-40B4-BE49-F238E27FC236}">
                <a16:creationId xmlns:a16="http://schemas.microsoft.com/office/drawing/2014/main" id="{96D372A1-6B7E-46D0-95FE-6EB59822EBAF}"/>
              </a:ext>
            </a:extLst>
          </p:cNvPr>
          <p:cNvSpPr/>
          <p:nvPr/>
        </p:nvSpPr>
        <p:spPr>
          <a:xfrm>
            <a:off x="1561170" y="1266260"/>
            <a:ext cx="9456236"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Thao tác phóng to một hình H thu được hình H’ là </a:t>
            </a:r>
            <a:r>
              <a:rPr lang="vi-VN" sz="3733" i="1">
                <a:solidFill>
                  <a:srgbClr val="00B0F0"/>
                </a:solidFill>
                <a:latin typeface="+mj-lt"/>
                <a:ea typeface="Times New Roman" panose="02020603050405020304" pitchFamily="18" charset="0"/>
                <a:cs typeface="Times New Roman" panose="02020603050405020304" pitchFamily="18" charset="0"/>
              </a:rPr>
              <a:t>hình đồng dạng phối cảnh (hình vị tự) </a:t>
            </a:r>
            <a:r>
              <a:rPr lang="vi-VN" sz="3733">
                <a:latin typeface="+mj-lt"/>
                <a:ea typeface="Times New Roman" panose="02020603050405020304" pitchFamily="18" charset="0"/>
                <a:cs typeface="Times New Roman" panose="02020603050405020304" pitchFamily="18" charset="0"/>
              </a:rPr>
              <a:t>của hình H </a:t>
            </a:r>
          </a:p>
        </p:txBody>
      </p:sp>
      <p:sp>
        <p:nvSpPr>
          <p:cNvPr id="5" name="Rectangle 4">
            <a:extLst>
              <a:ext uri="{FF2B5EF4-FFF2-40B4-BE49-F238E27FC236}">
                <a16:creationId xmlns:a16="http://schemas.microsoft.com/office/drawing/2014/main" id="{F325DF2E-63C2-4771-923E-1CFDE264FF0F}"/>
              </a:ext>
            </a:extLst>
          </p:cNvPr>
          <p:cNvSpPr/>
          <p:nvPr/>
        </p:nvSpPr>
        <p:spPr>
          <a:xfrm>
            <a:off x="1620647" y="3288347"/>
            <a:ext cx="975359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Điểm O ở cả hai hoạt động 1,2 được gọi là </a:t>
            </a:r>
            <a:r>
              <a:rPr lang="vi-VN" sz="3733" i="1">
                <a:solidFill>
                  <a:srgbClr val="00B0F0"/>
                </a:solidFill>
                <a:latin typeface="+mj-lt"/>
                <a:ea typeface="Times New Roman" panose="02020603050405020304" pitchFamily="18" charset="0"/>
                <a:cs typeface="Times New Roman" panose="02020603050405020304" pitchFamily="18" charset="0"/>
              </a:rPr>
              <a:t>tâm đồng dạng phối cảnh</a:t>
            </a:r>
            <a:r>
              <a:rPr lang="vi-VN" sz="3733">
                <a:solidFill>
                  <a:srgbClr val="00B0F0"/>
                </a:solidFill>
                <a:latin typeface="+mj-lt"/>
                <a:ea typeface="Times New Roman" panose="02020603050405020304" pitchFamily="18" charset="0"/>
                <a:cs typeface="Times New Roman" panose="02020603050405020304" pitchFamily="18" charset="0"/>
              </a:rPr>
              <a:t> </a:t>
            </a:r>
            <a:r>
              <a:rPr lang="vi-VN" sz="3733">
                <a:latin typeface="+mj-lt"/>
                <a:ea typeface="Times New Roman" panose="02020603050405020304" pitchFamily="18" charset="0"/>
                <a:cs typeface="Times New Roman" panose="02020603050405020304" pitchFamily="18" charset="0"/>
              </a:rPr>
              <a:t>, tỉ số phóng to k được gọi là </a:t>
            </a:r>
            <a:r>
              <a:rPr lang="vi-VN" sz="3733" i="1">
                <a:solidFill>
                  <a:srgbClr val="00B0F0"/>
                </a:solidFill>
                <a:latin typeface="+mj-lt"/>
                <a:ea typeface="Times New Roman" panose="02020603050405020304" pitchFamily="18" charset="0"/>
                <a:cs typeface="Times New Roman" panose="02020603050405020304" pitchFamily="18" charset="0"/>
              </a:rPr>
              <a:t>tỉ số vị tự</a:t>
            </a:r>
            <a:endParaRPr lang="vi-VN" sz="3733">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1F91F1-C414-4BAB-B27C-62035E7D4D33}"/>
              </a:ext>
            </a:extLst>
          </p:cNvPr>
          <p:cNvGrpSpPr/>
          <p:nvPr/>
        </p:nvGrpSpPr>
        <p:grpSpPr>
          <a:xfrm>
            <a:off x="2929059" y="639339"/>
            <a:ext cx="6497444" cy="3047998"/>
            <a:chOff x="2196791" y="479503"/>
            <a:chExt cx="4873083" cy="2285998"/>
          </a:xfrm>
        </p:grpSpPr>
        <p:sp>
          <p:nvSpPr>
            <p:cNvPr id="3" name="Thought Bubble: Cloud 2">
              <a:extLst>
                <a:ext uri="{FF2B5EF4-FFF2-40B4-BE49-F238E27FC236}">
                  <a16:creationId xmlns:a16="http://schemas.microsoft.com/office/drawing/2014/main" id="{6C6CDB3A-DFBD-40B7-891D-3CE0A2E68D6D}"/>
                </a:ext>
              </a:extLst>
            </p:cNvPr>
            <p:cNvSpPr/>
            <p:nvPr/>
          </p:nvSpPr>
          <p:spPr>
            <a:xfrm>
              <a:off x="2196791" y="479503"/>
              <a:ext cx="4873083" cy="2285998"/>
            </a:xfrm>
            <a:prstGeom prst="cloudCallout">
              <a:avLst>
                <a:gd name="adj1" fmla="val 43182"/>
                <a:gd name="adj2" fmla="val 619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3733">
                <a:solidFill>
                  <a:srgbClr val="FFFFFF"/>
                </a:solidFill>
                <a:latin typeface="+mj-lt"/>
              </a:endParaRPr>
            </a:p>
          </p:txBody>
        </p:sp>
        <p:sp>
          <p:nvSpPr>
            <p:cNvPr id="4" name="Rectangle 3">
              <a:extLst>
                <a:ext uri="{FF2B5EF4-FFF2-40B4-BE49-F238E27FC236}">
                  <a16:creationId xmlns:a16="http://schemas.microsoft.com/office/drawing/2014/main" id="{62062CE4-5BDF-4E62-80EF-CF32A9FEF8CB}"/>
                </a:ext>
              </a:extLst>
            </p:cNvPr>
            <p:cNvSpPr/>
            <p:nvPr/>
          </p:nvSpPr>
          <p:spPr>
            <a:xfrm>
              <a:off x="2441653" y="952633"/>
              <a:ext cx="4572000" cy="1361767"/>
            </a:xfrm>
            <a:prstGeom prst="rect">
              <a:avLst/>
            </a:prstGeom>
          </p:spPr>
          <p:txBody>
            <a:bodyPr>
              <a:spAutoFit/>
            </a:bodyPr>
            <a:lstStyle/>
            <a:p>
              <a:pPr algn="ctr"/>
              <a:r>
                <a:rPr lang="vi-VN" sz="3733">
                  <a:solidFill>
                    <a:srgbClr val="FFFFFF"/>
                  </a:solidFill>
                  <a:latin typeface="+mj-lt"/>
                </a:rPr>
                <a:t>Liệu có đồng dạng phối cảnh “thu nhỏ” tam giác M’N’P’ thành tam giác MNP ?</a:t>
              </a:r>
            </a:p>
          </p:txBody>
        </p:sp>
      </p:grpSp>
      <p:pic>
        <p:nvPicPr>
          <p:cNvPr id="5" name="Picture 4" descr="j0232133">
            <a:extLst>
              <a:ext uri="{FF2B5EF4-FFF2-40B4-BE49-F238E27FC236}">
                <a16:creationId xmlns:a16="http://schemas.microsoft.com/office/drawing/2014/main" id="{B166D82F-8D89-49C0-9BCA-E5F61A0DD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6026" y="4263607"/>
            <a:ext cx="1989617" cy="20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graphicFrame>
        <p:nvGraphicFramePr>
          <p:cNvPr id="12" name="Object 11">
            <a:extLst>
              <a:ext uri="{FF2B5EF4-FFF2-40B4-BE49-F238E27FC236}">
                <a16:creationId xmlns:a16="http://schemas.microsoft.com/office/drawing/2014/main" id="{EB9CBC15-7595-4C69-B680-0FB767D3E602}"/>
              </a:ext>
            </a:extLst>
          </p:cNvPr>
          <p:cNvGraphicFramePr>
            <a:graphicFrameLocks noChangeAspect="1"/>
          </p:cNvGraphicFramePr>
          <p:nvPr>
            <p:extLst>
              <p:ext uri="{D42A27DB-BD31-4B8C-83A1-F6EECF244321}">
                <p14:modId xmlns:p14="http://schemas.microsoft.com/office/powerpoint/2010/main" val="4108706898"/>
              </p:ext>
            </p:extLst>
          </p:nvPr>
        </p:nvGraphicFramePr>
        <p:xfrm>
          <a:off x="2007225" y="1455611"/>
          <a:ext cx="165100" cy="60959"/>
        </p:xfrm>
        <a:graphic>
          <a:graphicData uri="http://schemas.openxmlformats.org/presentationml/2006/ole">
            <mc:AlternateContent xmlns:mc="http://schemas.openxmlformats.org/markup-compatibility/2006">
              <mc:Choice xmlns:v="urn:schemas-microsoft-com:vml" Requires="v">
                <p:oleObj name="Equation" r:id="rId3" imgW="126835" imgH="152202" progId="Equation.DSMT4">
                  <p:embed/>
                </p:oleObj>
              </mc:Choice>
              <mc:Fallback>
                <p:oleObj name="Equation" r:id="rId3" imgW="126835" imgH="15220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225" y="1455611"/>
                        <a:ext cx="165100" cy="60959"/>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CE330783-D09C-489A-9165-CBBB83A280FA}"/>
              </a:ext>
            </a:extLst>
          </p:cNvPr>
          <p:cNvGraphicFramePr>
            <a:graphicFrameLocks noChangeAspect="1"/>
          </p:cNvGraphicFramePr>
          <p:nvPr>
            <p:extLst>
              <p:ext uri="{D42A27DB-BD31-4B8C-83A1-F6EECF244321}">
                <p14:modId xmlns:p14="http://schemas.microsoft.com/office/powerpoint/2010/main" val="423017334"/>
              </p:ext>
            </p:extLst>
          </p:nvPr>
        </p:nvGraphicFramePr>
        <p:xfrm>
          <a:off x="2007225" y="1658811"/>
          <a:ext cx="165100" cy="60959"/>
        </p:xfrm>
        <a:graphic>
          <a:graphicData uri="http://schemas.openxmlformats.org/presentationml/2006/ole">
            <mc:AlternateContent xmlns:mc="http://schemas.openxmlformats.org/markup-compatibility/2006">
              <mc:Choice xmlns:v="urn:schemas-microsoft-com:vml" Requires="v">
                <p:oleObj name="Equation" r:id="rId5" imgW="126835" imgH="152202" progId="Equation.DSMT4">
                  <p:embed/>
                </p:oleObj>
              </mc:Choice>
              <mc:Fallback>
                <p:oleObj name="Equation" r:id="rId5" imgW="126835" imgH="152202"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7225" y="1658811"/>
                        <a:ext cx="165100" cy="60959"/>
                      </a:xfrm>
                      <a:prstGeom prst="rect">
                        <a:avLst/>
                      </a:prstGeom>
                      <a:noFill/>
                    </p:spPr>
                  </p:pic>
                </p:oleObj>
              </mc:Fallback>
            </mc:AlternateContent>
          </a:graphicData>
        </a:graphic>
      </p:graphicFrame>
      <p:sp>
        <p:nvSpPr>
          <p:cNvPr id="14" name="Rectangle 8">
            <a:extLst>
              <a:ext uri="{FF2B5EF4-FFF2-40B4-BE49-F238E27FC236}">
                <a16:creationId xmlns:a16="http://schemas.microsoft.com/office/drawing/2014/main" id="{581A317D-19EE-45EB-8EF5-98DFFAFDCB64}"/>
              </a:ext>
            </a:extLst>
          </p:cNvPr>
          <p:cNvSpPr>
            <a:spLocks noChangeArrowheads="1"/>
          </p:cNvSpPr>
          <p:nvPr/>
        </p:nvSpPr>
        <p:spPr bwMode="auto">
          <a:xfrm>
            <a:off x="1784198" y="1098860"/>
            <a:ext cx="9827941" cy="18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Thao tác “phóng to”(k≥</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hay “thu nhỏ” (0&lt;k&lt;</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một hình H thu được hình H’ là </a:t>
            </a:r>
            <a:r>
              <a:rPr lang="vi-VN" altLang="vi-VN" sz="3733" i="1">
                <a:solidFill>
                  <a:srgbClr val="00B0F0"/>
                </a:solidFill>
                <a:latin typeface="+mj-lt"/>
                <a:ea typeface="Calibri" panose="020F0502020204030204" pitchFamily="34" charset="0"/>
                <a:cs typeface="Times New Roman" panose="02020603050405020304" pitchFamily="18" charset="0"/>
              </a:rPr>
              <a:t>hình đồng dạng phối cảnh (hình vị tự) </a:t>
            </a:r>
            <a:r>
              <a:rPr lang="vi-VN" altLang="vi-VN" sz="3733">
                <a:solidFill>
                  <a:schemeClr val="tx1"/>
                </a:solidFill>
                <a:latin typeface="+mj-lt"/>
                <a:ea typeface="Calibri" panose="020F0502020204030204" pitchFamily="34" charset="0"/>
                <a:cs typeface="Times New Roman" panose="02020603050405020304" pitchFamily="18" charset="0"/>
              </a:rPr>
              <a:t>của hình H.</a:t>
            </a:r>
            <a:endParaRPr lang="vi-VN" altLang="vi-VN" sz="3733">
              <a:solidFill>
                <a:schemeClr val="tx1"/>
              </a:solidFill>
              <a:latin typeface="+mj-lt"/>
            </a:endParaRPr>
          </a:p>
        </p:txBody>
      </p:sp>
      <p:sp>
        <p:nvSpPr>
          <p:cNvPr id="16" name="Rectangle 10">
            <a:extLst>
              <a:ext uri="{FF2B5EF4-FFF2-40B4-BE49-F238E27FC236}">
                <a16:creationId xmlns:a16="http://schemas.microsoft.com/office/drawing/2014/main" id="{E6270CE7-2741-4AD5-9D9B-9F16BE1E06A3}"/>
              </a:ext>
            </a:extLst>
          </p:cNvPr>
          <p:cNvSpPr>
            <a:spLocks noChangeArrowheads="1"/>
          </p:cNvSpPr>
          <p:nvPr/>
        </p:nvSpPr>
        <p:spPr bwMode="auto">
          <a:xfrm>
            <a:off x="1680120" y="2852861"/>
            <a:ext cx="366447" cy="6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206"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 </a:t>
            </a:r>
            <a:endParaRPr lang="vi-VN" altLang="vi-VN" sz="3733">
              <a:solidFill>
                <a:schemeClr val="tx1"/>
              </a:solidFill>
              <a:latin typeface="+mj-lt"/>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9498FEF-3BAF-4EEC-BCC9-4B2AAD716594}"/>
                  </a:ext>
                </a:extLst>
              </p:cNvPr>
              <p:cNvSpPr/>
              <p:nvPr/>
            </p:nvSpPr>
            <p:spPr>
              <a:xfrm>
                <a:off x="1784195" y="3932735"/>
                <a:ext cx="9560312" cy="2055819"/>
              </a:xfrm>
              <a:prstGeom prst="rect">
                <a:avLst/>
              </a:prstGeom>
            </p:spPr>
            <p:txBody>
              <a:bodyPr wrap="square">
                <a:spAutoFit/>
              </a:bodyPr>
              <a:lstStyle/>
              <a:p>
                <a:pPr algn="just"/>
                <a:r>
                  <a:rPr lang="vi-VN" sz="3733" b="1">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Nếu hình H’ là hình đồng dạng phối cảnh của hình H theo tỉ số k thì hình H cũng là hình đồng dạng phối cảnh của hình H’ theo tỉ số </a:t>
                </a:r>
                <a14:m>
                  <m:oMath xmlns:m="http://schemas.openxmlformats.org/officeDocument/2006/math">
                    <m:f>
                      <m:fPr>
                        <m:ctrlPr>
                          <a:rPr lang="vi-VN" sz="3733" i="1">
                            <a:latin typeface="Cambria Math" panose="02040503050406030204" pitchFamily="18" charset="0"/>
                          </a:rPr>
                        </m:ctrlPr>
                      </m:fPr>
                      <m:num>
                        <m:r>
                          <a:rPr lang="vi-VN" sz="3733" i="1">
                            <a:latin typeface="Cambria Math" panose="02040503050406030204" pitchFamily="18" charset="0"/>
                          </a:rPr>
                          <m:t>1</m:t>
                        </m:r>
                      </m:num>
                      <m:den>
                        <m:r>
                          <a:rPr lang="vi-VN" sz="3733" i="1">
                            <a:latin typeface="Cambria Math" panose="02040503050406030204" pitchFamily="18" charset="0"/>
                          </a:rPr>
                          <m:t>𝑘</m:t>
                        </m:r>
                      </m:den>
                    </m:f>
                  </m:oMath>
                </a14:m>
                <a:endParaRPr lang="vi-VN" sz="3733"/>
              </a:p>
            </p:txBody>
          </p:sp>
        </mc:Choice>
        <mc:Fallback xmlns="">
          <p:sp>
            <p:nvSpPr>
              <p:cNvPr id="18" name="Rectangle 17">
                <a:extLst>
                  <a:ext uri="{FF2B5EF4-FFF2-40B4-BE49-F238E27FC236}">
                    <a16:creationId xmlns:a16="http://schemas.microsoft.com/office/drawing/2014/main" id="{79498FEF-3BAF-4EEC-BCC9-4B2AAD716594}"/>
                  </a:ext>
                </a:extLst>
              </p:cNvPr>
              <p:cNvSpPr>
                <a:spLocks noRot="1" noChangeAspect="1" noMove="1" noResize="1" noEditPoints="1" noAdjustHandles="1" noChangeArrowheads="1" noChangeShapeType="1" noTextEdit="1"/>
              </p:cNvSpPr>
              <p:nvPr/>
            </p:nvSpPr>
            <p:spPr>
              <a:xfrm>
                <a:off x="1784195" y="3932735"/>
                <a:ext cx="9560312" cy="2055819"/>
              </a:xfrm>
              <a:prstGeom prst="rect">
                <a:avLst/>
              </a:prstGeom>
              <a:blipFill>
                <a:blip r:embed="rId8"/>
                <a:stretch>
                  <a:fillRect l="-2105" t="-5045" r="-2041" b="-4451"/>
                </a:stretch>
              </a:blipFill>
            </p:spPr>
            <p:txBody>
              <a:bodyPr/>
              <a:lstStyle/>
              <a:p>
                <a:r>
                  <a:rPr lang="vi-VN">
                    <a:noFill/>
                  </a:rPr>
                  <a:t> </a:t>
                </a:r>
              </a:p>
            </p:txBody>
          </p:sp>
        </mc:Fallback>
      </mc:AlternateContent>
      <p:sp>
        <p:nvSpPr>
          <p:cNvPr id="19" name="Rectangle 18">
            <a:extLst>
              <a:ext uri="{FF2B5EF4-FFF2-40B4-BE49-F238E27FC236}">
                <a16:creationId xmlns:a16="http://schemas.microsoft.com/office/drawing/2014/main" id="{61F09D41-0BEA-4079-B4DE-B849AA282964}"/>
              </a:ext>
            </a:extLst>
          </p:cNvPr>
          <p:cNvSpPr/>
          <p:nvPr/>
        </p:nvSpPr>
        <p:spPr>
          <a:xfrm>
            <a:off x="1877280" y="3183188"/>
            <a:ext cx="1580882" cy="6667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733" b="1">
                <a:latin typeface="Times New Roman" panose="02020603050405020304" pitchFamily="18" charset="0"/>
                <a:ea typeface="Calibri" panose="020F0502020204030204" pitchFamily="34" charset="0"/>
              </a:rPr>
              <a:t>Chú </a:t>
            </a:r>
            <a:r>
              <a:rPr lang="vi-VN" sz="3733" b="1">
                <a:latin typeface="Times New Roman" panose="02020603050405020304" pitchFamily="18" charset="0"/>
                <a:ea typeface="Calibri" panose="020F0502020204030204" pitchFamily="34" charset="0"/>
              </a:rPr>
              <a:t>ý:</a:t>
            </a:r>
            <a:endParaRPr lang="vi-VN" sz="3733"/>
          </a:p>
        </p:txBody>
      </p:sp>
    </p:spTree>
    <p:extLst>
      <p:ext uri="{BB962C8B-B14F-4D97-AF65-F5344CB8AC3E}">
        <p14:creationId xmlns:p14="http://schemas.microsoft.com/office/powerpoint/2010/main" val="23471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73000"/>
          </a:blip>
          <a:tile tx="0" ty="0" sx="100000" sy="100000" flip="none" algn="tl"/>
        </a:blipFill>
        <a:effectLst/>
      </p:bgPr>
    </p:bg>
    <p:spTree>
      <p:nvGrpSpPr>
        <p:cNvPr id="1" name="Shape 1775"/>
        <p:cNvGrpSpPr/>
        <p:nvPr/>
      </p:nvGrpSpPr>
      <p:grpSpPr>
        <a:xfrm>
          <a:off x="0" y="0"/>
          <a:ext cx="0" cy="0"/>
          <a:chOff x="0" y="0"/>
          <a:chExt cx="0" cy="0"/>
        </a:xfrm>
      </p:grpSpPr>
      <p:sp>
        <p:nvSpPr>
          <p:cNvPr id="1795" name="Google Shape;1795;p109"/>
          <p:cNvSpPr/>
          <p:nvPr/>
        </p:nvSpPr>
        <p:spPr>
          <a:xfrm>
            <a:off x="10936000" y="0"/>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sp>
        <p:nvSpPr>
          <p:cNvPr id="5" name="Rectangle 4">
            <a:extLst>
              <a:ext uri="{FF2B5EF4-FFF2-40B4-BE49-F238E27FC236}">
                <a16:creationId xmlns:a16="http://schemas.microsoft.com/office/drawing/2014/main" id="{E087D612-7A98-4535-9918-591CADF29F9B}"/>
              </a:ext>
            </a:extLst>
          </p:cNvPr>
          <p:cNvSpPr/>
          <p:nvPr/>
        </p:nvSpPr>
        <p:spPr>
          <a:xfrm>
            <a:off x="1680119" y="483319"/>
            <a:ext cx="9218343"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7" name="Rectangle 6">
            <a:extLst>
              <a:ext uri="{FF2B5EF4-FFF2-40B4-BE49-F238E27FC236}">
                <a16:creationId xmlns:a16="http://schemas.microsoft.com/office/drawing/2014/main" id="{D1E14E2C-652B-4D29-8E72-E9ECA1D3DE71}"/>
              </a:ext>
            </a:extLst>
          </p:cNvPr>
          <p:cNvSpPr/>
          <p:nvPr/>
        </p:nvSpPr>
        <p:spPr>
          <a:xfrm>
            <a:off x="1763258" y="4547643"/>
            <a:ext cx="9708995" cy="1894878"/>
          </a:xfrm>
          <a:prstGeom prst="rect">
            <a:avLst/>
          </a:prstGeom>
        </p:spPr>
        <p:txBody>
          <a:bodyPr wrap="squar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Hai hình trên có phải hai hình đồng dạng phối cảnh ? Nếu có hãy tìm tâm đồng dạng phối cảnh và tỉ số vị tự.</a:t>
            </a:r>
          </a:p>
        </p:txBody>
      </p:sp>
      <p:grpSp>
        <p:nvGrpSpPr>
          <p:cNvPr id="8" name="Group 7">
            <a:extLst>
              <a:ext uri="{FF2B5EF4-FFF2-40B4-BE49-F238E27FC236}">
                <a16:creationId xmlns:a16="http://schemas.microsoft.com/office/drawing/2014/main" id="{682E9543-6A2F-4470-98D6-D91430CA7699}"/>
              </a:ext>
            </a:extLst>
          </p:cNvPr>
          <p:cNvGrpSpPr/>
          <p:nvPr/>
        </p:nvGrpSpPr>
        <p:grpSpPr>
          <a:xfrm>
            <a:off x="-59469" y="1785429"/>
            <a:ext cx="12248656" cy="2916103"/>
            <a:chOff x="100361" y="1339071"/>
            <a:chExt cx="9186492" cy="2187077"/>
          </a:xfrm>
        </p:grpSpPr>
        <p:cxnSp>
          <p:nvCxnSpPr>
            <p:cNvPr id="28" name="Straight Connector 27">
              <a:extLst>
                <a:ext uri="{FF2B5EF4-FFF2-40B4-BE49-F238E27FC236}">
                  <a16:creationId xmlns:a16="http://schemas.microsoft.com/office/drawing/2014/main" id="{9746E50D-BD19-494E-8C32-0C51B668F918}"/>
                </a:ext>
              </a:extLst>
            </p:cNvPr>
            <p:cNvCxnSpPr>
              <a:cxnSpLocks/>
              <a:stCxn id="38" idx="6"/>
              <a:endCxn id="31"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29" name="Picture 28">
              <a:extLst>
                <a:ext uri="{FF2B5EF4-FFF2-40B4-BE49-F238E27FC236}">
                  <a16:creationId xmlns:a16="http://schemas.microsoft.com/office/drawing/2014/main" id="{41F9649F-0E0F-4F6E-9443-95026F1D6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30" name="Picture 29">
              <a:extLst>
                <a:ext uri="{FF2B5EF4-FFF2-40B4-BE49-F238E27FC236}">
                  <a16:creationId xmlns:a16="http://schemas.microsoft.com/office/drawing/2014/main" id="{681707DB-CCB0-4CFB-B688-C862B041D5AF}"/>
                </a:ext>
              </a:extLst>
            </p:cNvPr>
            <p:cNvPicPr>
              <a:picLocks noChangeAspect="1"/>
            </p:cNvPicPr>
            <p:nvPr/>
          </p:nvPicPr>
          <p:blipFill>
            <a:blip r:embed="rId5"/>
            <a:stretch>
              <a:fillRect/>
            </a:stretch>
          </p:blipFill>
          <p:spPr>
            <a:xfrm rot="695342">
              <a:off x="4854903" y="2069303"/>
              <a:ext cx="1548190" cy="1031655"/>
            </a:xfrm>
            <a:prstGeom prst="rect">
              <a:avLst/>
            </a:prstGeom>
          </p:spPr>
        </p:pic>
        <p:sp>
          <p:nvSpPr>
            <p:cNvPr id="31" name="Flowchart: Connector 30">
              <a:extLst>
                <a:ext uri="{FF2B5EF4-FFF2-40B4-BE49-F238E27FC236}">
                  <a16:creationId xmlns:a16="http://schemas.microsoft.com/office/drawing/2014/main" id="{5D2B683F-3021-407D-952C-B9D50436946C}"/>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2" name="Flowchart: Connector 31">
              <a:extLst>
                <a:ext uri="{FF2B5EF4-FFF2-40B4-BE49-F238E27FC236}">
                  <a16:creationId xmlns:a16="http://schemas.microsoft.com/office/drawing/2014/main" id="{11EA6627-B10B-4178-9589-B16FE4E87AC8}"/>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3" name="Flowchart: Connector 32">
              <a:extLst>
                <a:ext uri="{FF2B5EF4-FFF2-40B4-BE49-F238E27FC236}">
                  <a16:creationId xmlns:a16="http://schemas.microsoft.com/office/drawing/2014/main" id="{AC6755DA-CFB8-4AA8-98AC-D2CF3AF4986B}"/>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4" name="Flowchart: Connector 33">
              <a:extLst>
                <a:ext uri="{FF2B5EF4-FFF2-40B4-BE49-F238E27FC236}">
                  <a16:creationId xmlns:a16="http://schemas.microsoft.com/office/drawing/2014/main" id="{FE3A5BF9-2361-41FB-9123-E44F3871D190}"/>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5" name="Flowchart: Connector 34">
              <a:extLst>
                <a:ext uri="{FF2B5EF4-FFF2-40B4-BE49-F238E27FC236}">
                  <a16:creationId xmlns:a16="http://schemas.microsoft.com/office/drawing/2014/main" id="{0AD5A193-F052-42B0-9821-487DF856ACB4}"/>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6" name="Flowchart: Connector 35">
              <a:extLst>
                <a:ext uri="{FF2B5EF4-FFF2-40B4-BE49-F238E27FC236}">
                  <a16:creationId xmlns:a16="http://schemas.microsoft.com/office/drawing/2014/main" id="{F1DF1610-5A64-4AD9-B715-A933BD351E3B}"/>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7" name="Flowchart: Connector 36">
              <a:extLst>
                <a:ext uri="{FF2B5EF4-FFF2-40B4-BE49-F238E27FC236}">
                  <a16:creationId xmlns:a16="http://schemas.microsoft.com/office/drawing/2014/main" id="{134E07D7-CF15-46D2-B6BF-8E026F76A581}"/>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8" name="Flowchart: Connector 37">
              <a:extLst>
                <a:ext uri="{FF2B5EF4-FFF2-40B4-BE49-F238E27FC236}">
                  <a16:creationId xmlns:a16="http://schemas.microsoft.com/office/drawing/2014/main" id="{9ADCF785-734D-4F2A-B925-8D74359EEA0F}"/>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9" name="Flowchart: Connector 38">
              <a:extLst>
                <a:ext uri="{FF2B5EF4-FFF2-40B4-BE49-F238E27FC236}">
                  <a16:creationId xmlns:a16="http://schemas.microsoft.com/office/drawing/2014/main" id="{63145123-CB8C-4169-ACB8-64C93FB5D06E}"/>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40" name="Straight Connector 39">
              <a:extLst>
                <a:ext uri="{FF2B5EF4-FFF2-40B4-BE49-F238E27FC236}">
                  <a16:creationId xmlns:a16="http://schemas.microsoft.com/office/drawing/2014/main" id="{6AE47310-68A4-4F1A-989F-68A71725F5AA}"/>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938396F3-EFC4-4C35-8743-B34CE2FF1CD5}"/>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B70F89FB-4ECD-4C42-B0C9-7BB49EA8E0BC}"/>
                </a:ext>
              </a:extLst>
            </p:cNvPr>
            <p:cNvCxnSpPr>
              <a:cxnSpLocks/>
              <a:endCxn id="31"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D6239872-CA03-4294-9959-209A8744EFE8}"/>
                </a:ext>
              </a:extLst>
            </p:cNvPr>
            <p:cNvSpPr txBox="1"/>
            <p:nvPr/>
          </p:nvSpPr>
          <p:spPr>
            <a:xfrm>
              <a:off x="100361" y="2957954"/>
              <a:ext cx="243096" cy="230833"/>
            </a:xfrm>
            <a:prstGeom prst="rect">
              <a:avLst/>
            </a:prstGeom>
            <a:noFill/>
          </p:spPr>
          <p:txBody>
            <a:bodyPr wrap="none" rtlCol="0">
              <a:spAutoFit/>
            </a:bodyPr>
            <a:lstStyle/>
            <a:p>
              <a:r>
                <a:rPr lang="vi-VN" sz="1400" dirty="0"/>
                <a:t>O</a:t>
              </a:r>
            </a:p>
          </p:txBody>
        </p:sp>
        <p:sp>
          <p:nvSpPr>
            <p:cNvPr id="44" name="TextBox 43">
              <a:extLst>
                <a:ext uri="{FF2B5EF4-FFF2-40B4-BE49-F238E27FC236}">
                  <a16:creationId xmlns:a16="http://schemas.microsoft.com/office/drawing/2014/main" id="{53C6FB41-1E65-4E38-A365-68AA3F7B031C}"/>
                </a:ext>
              </a:extLst>
            </p:cNvPr>
            <p:cNvSpPr txBox="1"/>
            <p:nvPr/>
          </p:nvSpPr>
          <p:spPr>
            <a:xfrm>
              <a:off x="4781290" y="1594271"/>
              <a:ext cx="228669" cy="230833"/>
            </a:xfrm>
            <a:prstGeom prst="rect">
              <a:avLst/>
            </a:prstGeom>
            <a:noFill/>
          </p:spPr>
          <p:txBody>
            <a:bodyPr wrap="none" rtlCol="0">
              <a:spAutoFit/>
            </a:bodyPr>
            <a:lstStyle/>
            <a:p>
              <a:r>
                <a:rPr lang="vi-VN" sz="1400" dirty="0"/>
                <a:t>A</a:t>
              </a:r>
            </a:p>
          </p:txBody>
        </p:sp>
        <p:sp>
          <p:nvSpPr>
            <p:cNvPr id="45" name="TextBox 44">
              <a:extLst>
                <a:ext uri="{FF2B5EF4-FFF2-40B4-BE49-F238E27FC236}">
                  <a16:creationId xmlns:a16="http://schemas.microsoft.com/office/drawing/2014/main" id="{5E6A644C-4EF0-4C1A-9D70-6A49379FEE5C}"/>
                </a:ext>
              </a:extLst>
            </p:cNvPr>
            <p:cNvSpPr txBox="1"/>
            <p:nvPr/>
          </p:nvSpPr>
          <p:spPr>
            <a:xfrm>
              <a:off x="6277313" y="1954665"/>
              <a:ext cx="253916" cy="230833"/>
            </a:xfrm>
            <a:prstGeom prst="rect">
              <a:avLst/>
            </a:prstGeom>
            <a:noFill/>
          </p:spPr>
          <p:txBody>
            <a:bodyPr wrap="square" rtlCol="0">
              <a:spAutoFit/>
            </a:bodyPr>
            <a:lstStyle/>
            <a:p>
              <a:r>
                <a:rPr lang="vi-VN" sz="1400" dirty="0"/>
                <a:t>B</a:t>
              </a:r>
            </a:p>
          </p:txBody>
        </p:sp>
        <p:sp>
          <p:nvSpPr>
            <p:cNvPr id="46" name="TextBox 45">
              <a:extLst>
                <a:ext uri="{FF2B5EF4-FFF2-40B4-BE49-F238E27FC236}">
                  <a16:creationId xmlns:a16="http://schemas.microsoft.com/office/drawing/2014/main" id="{0E69178B-3194-400C-A458-7FF0363F68DD}"/>
                </a:ext>
              </a:extLst>
            </p:cNvPr>
            <p:cNvSpPr txBox="1"/>
            <p:nvPr/>
          </p:nvSpPr>
          <p:spPr>
            <a:xfrm>
              <a:off x="6115668" y="3295315"/>
              <a:ext cx="235883" cy="230833"/>
            </a:xfrm>
            <a:prstGeom prst="rect">
              <a:avLst/>
            </a:prstGeom>
            <a:noFill/>
          </p:spPr>
          <p:txBody>
            <a:bodyPr wrap="none" rtlCol="0">
              <a:spAutoFit/>
            </a:bodyPr>
            <a:lstStyle/>
            <a:p>
              <a:r>
                <a:rPr lang="vi-VN" sz="1400" dirty="0"/>
                <a:t>C</a:t>
              </a:r>
            </a:p>
          </p:txBody>
        </p:sp>
        <p:sp>
          <p:nvSpPr>
            <p:cNvPr id="47" name="TextBox 46">
              <a:extLst>
                <a:ext uri="{FF2B5EF4-FFF2-40B4-BE49-F238E27FC236}">
                  <a16:creationId xmlns:a16="http://schemas.microsoft.com/office/drawing/2014/main" id="{57EC2C17-2AB4-4DA1-A116-83FA354A3157}"/>
                </a:ext>
              </a:extLst>
            </p:cNvPr>
            <p:cNvSpPr txBox="1"/>
            <p:nvPr/>
          </p:nvSpPr>
          <p:spPr>
            <a:xfrm>
              <a:off x="4469871" y="2655300"/>
              <a:ext cx="235883" cy="230833"/>
            </a:xfrm>
            <a:prstGeom prst="rect">
              <a:avLst/>
            </a:prstGeom>
            <a:noFill/>
          </p:spPr>
          <p:txBody>
            <a:bodyPr wrap="none" rtlCol="0">
              <a:spAutoFit/>
            </a:bodyPr>
            <a:lstStyle/>
            <a:p>
              <a:r>
                <a:rPr lang="vi-VN" sz="1400" dirty="0"/>
                <a:t>D</a:t>
              </a:r>
            </a:p>
          </p:txBody>
        </p:sp>
        <p:sp>
          <p:nvSpPr>
            <p:cNvPr id="48" name="TextBox 47">
              <a:extLst>
                <a:ext uri="{FF2B5EF4-FFF2-40B4-BE49-F238E27FC236}">
                  <a16:creationId xmlns:a16="http://schemas.microsoft.com/office/drawing/2014/main" id="{55E52689-E17A-4001-A16D-01EB76373411}"/>
                </a:ext>
              </a:extLst>
            </p:cNvPr>
            <p:cNvSpPr txBox="1"/>
            <p:nvPr/>
          </p:nvSpPr>
          <p:spPr>
            <a:xfrm>
              <a:off x="7038236" y="1339071"/>
              <a:ext cx="258725" cy="230833"/>
            </a:xfrm>
            <a:prstGeom prst="rect">
              <a:avLst/>
            </a:prstGeom>
            <a:noFill/>
          </p:spPr>
          <p:txBody>
            <a:bodyPr wrap="none" rtlCol="0">
              <a:spAutoFit/>
            </a:bodyPr>
            <a:lstStyle/>
            <a:p>
              <a:r>
                <a:rPr lang="vi-VN" sz="1400" dirty="0"/>
                <a:t>A’</a:t>
              </a:r>
            </a:p>
          </p:txBody>
        </p:sp>
        <p:sp>
          <p:nvSpPr>
            <p:cNvPr id="49" name="TextBox 48">
              <a:extLst>
                <a:ext uri="{FF2B5EF4-FFF2-40B4-BE49-F238E27FC236}">
                  <a16:creationId xmlns:a16="http://schemas.microsoft.com/office/drawing/2014/main" id="{1DAD3E4E-D74F-4450-AF3C-C3DCC89BA544}"/>
                </a:ext>
              </a:extLst>
            </p:cNvPr>
            <p:cNvSpPr txBox="1"/>
            <p:nvPr/>
          </p:nvSpPr>
          <p:spPr>
            <a:xfrm>
              <a:off x="9028128" y="1686146"/>
              <a:ext cx="258725" cy="230833"/>
            </a:xfrm>
            <a:prstGeom prst="rect">
              <a:avLst/>
            </a:prstGeom>
            <a:noFill/>
          </p:spPr>
          <p:txBody>
            <a:bodyPr wrap="none" rtlCol="0">
              <a:spAutoFit/>
            </a:bodyPr>
            <a:lstStyle/>
            <a:p>
              <a:r>
                <a:rPr lang="vi-VN" sz="1400" dirty="0"/>
                <a:t>B’</a:t>
              </a:r>
            </a:p>
          </p:txBody>
        </p:sp>
        <p:sp>
          <p:nvSpPr>
            <p:cNvPr id="50" name="TextBox 49">
              <a:extLst>
                <a:ext uri="{FF2B5EF4-FFF2-40B4-BE49-F238E27FC236}">
                  <a16:creationId xmlns:a16="http://schemas.microsoft.com/office/drawing/2014/main" id="{AF52894A-028F-4EA1-9F32-47E5F518D7FA}"/>
                </a:ext>
              </a:extLst>
            </p:cNvPr>
            <p:cNvSpPr txBox="1"/>
            <p:nvPr/>
          </p:nvSpPr>
          <p:spPr>
            <a:xfrm>
              <a:off x="8905647" y="3187541"/>
              <a:ext cx="265938" cy="230833"/>
            </a:xfrm>
            <a:prstGeom prst="rect">
              <a:avLst/>
            </a:prstGeom>
            <a:noFill/>
          </p:spPr>
          <p:txBody>
            <a:bodyPr wrap="none" rtlCol="0">
              <a:spAutoFit/>
            </a:bodyPr>
            <a:lstStyle/>
            <a:p>
              <a:r>
                <a:rPr lang="vi-VN" sz="1400" dirty="0"/>
                <a:t>C’</a:t>
              </a:r>
            </a:p>
          </p:txBody>
        </p:sp>
        <p:sp>
          <p:nvSpPr>
            <p:cNvPr id="51" name="TextBox 50">
              <a:extLst>
                <a:ext uri="{FF2B5EF4-FFF2-40B4-BE49-F238E27FC236}">
                  <a16:creationId xmlns:a16="http://schemas.microsoft.com/office/drawing/2014/main" id="{5E104655-9E9C-47BE-ADFF-54D80B7AE077}"/>
                </a:ext>
              </a:extLst>
            </p:cNvPr>
            <p:cNvSpPr txBox="1"/>
            <p:nvPr/>
          </p:nvSpPr>
          <p:spPr>
            <a:xfrm>
              <a:off x="6551401" y="2685287"/>
              <a:ext cx="265938" cy="230833"/>
            </a:xfrm>
            <a:prstGeom prst="rect">
              <a:avLst/>
            </a:prstGeom>
            <a:noFill/>
          </p:spPr>
          <p:txBody>
            <a:bodyPr wrap="none" rtlCol="0">
              <a:spAutoFit/>
            </a:bodyPr>
            <a:lstStyle/>
            <a:p>
              <a:r>
                <a:rPr lang="vi-VN" sz="1400" dirty="0"/>
                <a:t>D’</a:t>
              </a:r>
            </a:p>
          </p:txBody>
        </p:sp>
        <p:sp>
          <p:nvSpPr>
            <p:cNvPr id="52" name="TextBox 51">
              <a:extLst>
                <a:ext uri="{FF2B5EF4-FFF2-40B4-BE49-F238E27FC236}">
                  <a16:creationId xmlns:a16="http://schemas.microsoft.com/office/drawing/2014/main" id="{DD65EE7F-C60A-42CD-B1C7-1CC6E3D157FF}"/>
                </a:ext>
              </a:extLst>
            </p:cNvPr>
            <p:cNvSpPr txBox="1"/>
            <p:nvPr/>
          </p:nvSpPr>
          <p:spPr>
            <a:xfrm>
              <a:off x="5541461" y="1907615"/>
              <a:ext cx="429445" cy="230833"/>
            </a:xfrm>
            <a:prstGeom prst="rect">
              <a:avLst/>
            </a:prstGeom>
            <a:noFill/>
          </p:spPr>
          <p:txBody>
            <a:bodyPr wrap="none" rtlCol="0">
              <a:spAutoFit/>
            </a:bodyPr>
            <a:lstStyle/>
            <a:p>
              <a:r>
                <a:rPr lang="vi-VN" sz="1400" dirty="0"/>
                <a:t>2 cm</a:t>
              </a:r>
            </a:p>
          </p:txBody>
        </p:sp>
        <p:sp>
          <p:nvSpPr>
            <p:cNvPr id="53" name="TextBox 52">
              <a:extLst>
                <a:ext uri="{FF2B5EF4-FFF2-40B4-BE49-F238E27FC236}">
                  <a16:creationId xmlns:a16="http://schemas.microsoft.com/office/drawing/2014/main" id="{7AABD874-C6C7-4F73-9D62-EB1168625250}"/>
                </a:ext>
              </a:extLst>
            </p:cNvPr>
            <p:cNvSpPr txBox="1"/>
            <p:nvPr/>
          </p:nvSpPr>
          <p:spPr>
            <a:xfrm>
              <a:off x="7863116" y="1542759"/>
              <a:ext cx="429445" cy="230833"/>
            </a:xfrm>
            <a:prstGeom prst="rect">
              <a:avLst/>
            </a:prstGeom>
            <a:noFill/>
          </p:spPr>
          <p:txBody>
            <a:bodyPr wrap="none" rtlCol="0">
              <a:spAutoFit/>
            </a:bodyPr>
            <a:lstStyle/>
            <a:p>
              <a:r>
                <a:rPr lang="vi-VN" sz="1400" dirty="0"/>
                <a:t>8 cm</a:t>
              </a:r>
            </a:p>
          </p:txBody>
        </p:sp>
        <p:sp>
          <p:nvSpPr>
            <p:cNvPr id="54" name="TextBox 53">
              <a:extLst>
                <a:ext uri="{FF2B5EF4-FFF2-40B4-BE49-F238E27FC236}">
                  <a16:creationId xmlns:a16="http://schemas.microsoft.com/office/drawing/2014/main" id="{3D180446-6738-4EB8-91AC-A23C547B8209}"/>
                </a:ext>
              </a:extLst>
            </p:cNvPr>
            <p:cNvSpPr txBox="1"/>
            <p:nvPr/>
          </p:nvSpPr>
          <p:spPr>
            <a:xfrm>
              <a:off x="4284070" y="2181351"/>
              <a:ext cx="615794" cy="230833"/>
            </a:xfrm>
            <a:prstGeom prst="rect">
              <a:avLst/>
            </a:prstGeom>
            <a:noFill/>
          </p:spPr>
          <p:txBody>
            <a:bodyPr wrap="none" rtlCol="0">
              <a:spAutoFit/>
            </a:bodyPr>
            <a:lstStyle/>
            <a:p>
              <a:r>
                <a:rPr lang="vi-VN" sz="1400" dirty="0"/>
                <a:t>1,25 cm</a:t>
              </a:r>
            </a:p>
          </p:txBody>
        </p:sp>
        <p:sp>
          <p:nvSpPr>
            <p:cNvPr id="55" name="TextBox 54">
              <a:extLst>
                <a:ext uri="{FF2B5EF4-FFF2-40B4-BE49-F238E27FC236}">
                  <a16:creationId xmlns:a16="http://schemas.microsoft.com/office/drawing/2014/main" id="{F83FCB43-6E48-4C5E-9C4E-0A571A4E7D76}"/>
                </a:ext>
              </a:extLst>
            </p:cNvPr>
            <p:cNvSpPr txBox="1"/>
            <p:nvPr/>
          </p:nvSpPr>
          <p:spPr>
            <a:xfrm>
              <a:off x="6477780" y="2279488"/>
              <a:ext cx="429445" cy="230833"/>
            </a:xfrm>
            <a:prstGeom prst="rect">
              <a:avLst/>
            </a:prstGeom>
            <a:noFill/>
          </p:spPr>
          <p:txBody>
            <a:bodyPr wrap="none" rtlCol="0">
              <a:spAutoFit/>
            </a:bodyPr>
            <a:lstStyle/>
            <a:p>
              <a:r>
                <a:rPr lang="vi-VN" sz="1400" dirty="0"/>
                <a:t>5 cm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0">
              <a:schemeClr val="accent1">
                <a:lumMod val="45000"/>
                <a:lumOff val="55000"/>
              </a:schemeClr>
            </a:gs>
            <a:gs pos="83000">
              <a:schemeClr val="accent1">
                <a:lumMod val="45000"/>
                <a:lumOff val="55000"/>
              </a:schemeClr>
            </a:gs>
            <a:gs pos="100000">
              <a:schemeClr val="bg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C4D42-B066-4B18-AA05-50884325C4F7}"/>
              </a:ext>
            </a:extLst>
          </p:cNvPr>
          <p:cNvSpPr/>
          <p:nvPr/>
        </p:nvSpPr>
        <p:spPr>
          <a:xfrm>
            <a:off x="0" y="153119"/>
            <a:ext cx="12192000"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3" name="Rectangle 2">
            <a:extLst>
              <a:ext uri="{FF2B5EF4-FFF2-40B4-BE49-F238E27FC236}">
                <a16:creationId xmlns:a16="http://schemas.microsoft.com/office/drawing/2014/main" id="{1C7B3F9F-4329-4679-9D14-BC6C862F2D8A}"/>
              </a:ext>
            </a:extLst>
          </p:cNvPr>
          <p:cNvSpPr/>
          <p:nvPr/>
        </p:nvSpPr>
        <p:spPr>
          <a:xfrm>
            <a:off x="385961" y="4266060"/>
            <a:ext cx="11526644" cy="1421287"/>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a:t>
            </a:r>
          </a:p>
          <a:p>
            <a:pPr algn="just">
              <a:lnSpc>
                <a:spcPct val="107000"/>
              </a:lnSpc>
              <a:spcAft>
                <a:spcPts val="1067"/>
              </a:spcAft>
            </a:pPr>
            <a:r>
              <a:rPr lang="vi-VN" sz="3733">
                <a:latin typeface="Times New Roman" panose="02020603050405020304" pitchFamily="18" charset="0"/>
                <a:ea typeface="Calibri" panose="020F0502020204030204" pitchFamily="34" charset="0"/>
              </a:rPr>
              <a:t>Nếu có hãy tìm tâm đồng dạng phối cảnh và tỉ số vị tự.</a:t>
            </a:r>
          </a:p>
        </p:txBody>
      </p:sp>
      <p:grpSp>
        <p:nvGrpSpPr>
          <p:cNvPr id="4" name="Group 3">
            <a:extLst>
              <a:ext uri="{FF2B5EF4-FFF2-40B4-BE49-F238E27FC236}">
                <a16:creationId xmlns:a16="http://schemas.microsoft.com/office/drawing/2014/main" id="{E7B5616C-462C-45AF-98CB-15FD9F3D9143}"/>
              </a:ext>
            </a:extLst>
          </p:cNvPr>
          <p:cNvGrpSpPr/>
          <p:nvPr/>
        </p:nvGrpSpPr>
        <p:grpSpPr>
          <a:xfrm>
            <a:off x="-67412" y="1295013"/>
            <a:ext cx="12266089" cy="2962744"/>
            <a:chOff x="100361" y="1314159"/>
            <a:chExt cx="9186113" cy="2210821"/>
          </a:xfrm>
        </p:grpSpPr>
        <p:cxnSp>
          <p:nvCxnSpPr>
            <p:cNvPr id="5" name="Straight Connector 4">
              <a:extLst>
                <a:ext uri="{FF2B5EF4-FFF2-40B4-BE49-F238E27FC236}">
                  <a16:creationId xmlns:a16="http://schemas.microsoft.com/office/drawing/2014/main" id="{91F2B3A2-19F7-4802-8C96-A8613D56B7BB}"/>
                </a:ext>
              </a:extLst>
            </p:cNvPr>
            <p:cNvCxnSpPr>
              <a:cxnSpLocks/>
              <a:stCxn id="15" idx="6"/>
              <a:endCxn id="8"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030363C2-C9E5-4611-8439-AF8B6D3BB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7" name="Picture 6">
              <a:extLst>
                <a:ext uri="{FF2B5EF4-FFF2-40B4-BE49-F238E27FC236}">
                  <a16:creationId xmlns:a16="http://schemas.microsoft.com/office/drawing/2014/main" id="{A7C60C2E-34E0-4301-A66C-BE9D4A462FAC}"/>
                </a:ext>
              </a:extLst>
            </p:cNvPr>
            <p:cNvPicPr>
              <a:picLocks noChangeAspect="1"/>
            </p:cNvPicPr>
            <p:nvPr/>
          </p:nvPicPr>
          <p:blipFill>
            <a:blip r:embed="rId3"/>
            <a:stretch>
              <a:fillRect/>
            </a:stretch>
          </p:blipFill>
          <p:spPr>
            <a:xfrm rot="695342">
              <a:off x="4854903" y="2069303"/>
              <a:ext cx="1548190" cy="1031655"/>
            </a:xfrm>
            <a:prstGeom prst="rect">
              <a:avLst/>
            </a:prstGeom>
          </p:spPr>
        </p:pic>
        <p:sp>
          <p:nvSpPr>
            <p:cNvPr id="8" name="Flowchart: Connector 7">
              <a:extLst>
                <a:ext uri="{FF2B5EF4-FFF2-40B4-BE49-F238E27FC236}">
                  <a16:creationId xmlns:a16="http://schemas.microsoft.com/office/drawing/2014/main" id="{B643A5F4-E454-413B-91C9-8D38BA7DB811}"/>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a:extLst>
                <a:ext uri="{FF2B5EF4-FFF2-40B4-BE49-F238E27FC236}">
                  <a16:creationId xmlns:a16="http://schemas.microsoft.com/office/drawing/2014/main" id="{0DEBE9CB-22B5-4B27-A985-ADDC8CD99F0C}"/>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a:extLst>
                <a:ext uri="{FF2B5EF4-FFF2-40B4-BE49-F238E27FC236}">
                  <a16:creationId xmlns:a16="http://schemas.microsoft.com/office/drawing/2014/main" id="{7CDC61B2-510A-47CA-AAD0-1B14E460917E}"/>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a:extLst>
                <a:ext uri="{FF2B5EF4-FFF2-40B4-BE49-F238E27FC236}">
                  <a16:creationId xmlns:a16="http://schemas.microsoft.com/office/drawing/2014/main" id="{3626E058-3F46-4CF0-99C7-9B70E7F731FD}"/>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a:extLst>
                <a:ext uri="{FF2B5EF4-FFF2-40B4-BE49-F238E27FC236}">
                  <a16:creationId xmlns:a16="http://schemas.microsoft.com/office/drawing/2014/main" id="{1E071F0F-B3F5-4606-AD14-340FF717567D}"/>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a:extLst>
                <a:ext uri="{FF2B5EF4-FFF2-40B4-BE49-F238E27FC236}">
                  <a16:creationId xmlns:a16="http://schemas.microsoft.com/office/drawing/2014/main" id="{AC6E4822-11AB-4F92-A0BC-A7E3DEC5AB5D}"/>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a:extLst>
                <a:ext uri="{FF2B5EF4-FFF2-40B4-BE49-F238E27FC236}">
                  <a16:creationId xmlns:a16="http://schemas.microsoft.com/office/drawing/2014/main" id="{5313096B-98EB-4093-8FA1-9D3F5865E3D5}"/>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5" name="Flowchart: Connector 14">
              <a:extLst>
                <a:ext uri="{FF2B5EF4-FFF2-40B4-BE49-F238E27FC236}">
                  <a16:creationId xmlns:a16="http://schemas.microsoft.com/office/drawing/2014/main" id="{DE16780A-7350-4CA6-92E7-BBC82107AF92}"/>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a:extLst>
                <a:ext uri="{FF2B5EF4-FFF2-40B4-BE49-F238E27FC236}">
                  <a16:creationId xmlns:a16="http://schemas.microsoft.com/office/drawing/2014/main" id="{B455AF4E-578B-4B70-9BF3-B8CB603C6128}"/>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17" name="Straight Connector 16">
              <a:extLst>
                <a:ext uri="{FF2B5EF4-FFF2-40B4-BE49-F238E27FC236}">
                  <a16:creationId xmlns:a16="http://schemas.microsoft.com/office/drawing/2014/main" id="{2DD6B834-2B65-44CA-9DB8-2A47B9CC7115}"/>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36B68EF-3DCB-4678-B919-8BB42373CB84}"/>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2E86054-3811-402B-906E-2F3B8E47EDC7}"/>
                </a:ext>
              </a:extLst>
            </p:cNvPr>
            <p:cNvCxnSpPr>
              <a:cxnSpLocks/>
              <a:endCxn id="8"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A80AC74-B908-4767-A2D1-A32E3F3B24AB}"/>
                </a:ext>
              </a:extLst>
            </p:cNvPr>
            <p:cNvSpPr txBox="1"/>
            <p:nvPr/>
          </p:nvSpPr>
          <p:spPr>
            <a:xfrm>
              <a:off x="100361" y="2957954"/>
              <a:ext cx="242740" cy="229665"/>
            </a:xfrm>
            <a:prstGeom prst="rect">
              <a:avLst/>
            </a:prstGeom>
            <a:noFill/>
          </p:spPr>
          <p:txBody>
            <a:bodyPr wrap="none" rtlCol="0">
              <a:spAutoFit/>
            </a:bodyPr>
            <a:lstStyle/>
            <a:p>
              <a:r>
                <a:rPr lang="vi-VN" sz="1400" dirty="0"/>
                <a:t>O</a:t>
              </a:r>
            </a:p>
          </p:txBody>
        </p:sp>
        <p:sp>
          <p:nvSpPr>
            <p:cNvPr id="21" name="TextBox 20">
              <a:extLst>
                <a:ext uri="{FF2B5EF4-FFF2-40B4-BE49-F238E27FC236}">
                  <a16:creationId xmlns:a16="http://schemas.microsoft.com/office/drawing/2014/main" id="{B3ED4C50-33AD-44A3-A596-EDFEF8C72362}"/>
                </a:ext>
              </a:extLst>
            </p:cNvPr>
            <p:cNvSpPr txBox="1"/>
            <p:nvPr/>
          </p:nvSpPr>
          <p:spPr>
            <a:xfrm>
              <a:off x="4781290" y="1594271"/>
              <a:ext cx="228335" cy="229665"/>
            </a:xfrm>
            <a:prstGeom prst="rect">
              <a:avLst/>
            </a:prstGeom>
            <a:noFill/>
          </p:spPr>
          <p:txBody>
            <a:bodyPr wrap="none" rtlCol="0">
              <a:spAutoFit/>
            </a:bodyPr>
            <a:lstStyle/>
            <a:p>
              <a:r>
                <a:rPr lang="vi-VN" sz="1400" dirty="0"/>
                <a:t>A</a:t>
              </a:r>
            </a:p>
          </p:txBody>
        </p:sp>
        <p:sp>
          <p:nvSpPr>
            <p:cNvPr id="22" name="TextBox 21">
              <a:extLst>
                <a:ext uri="{FF2B5EF4-FFF2-40B4-BE49-F238E27FC236}">
                  <a16:creationId xmlns:a16="http://schemas.microsoft.com/office/drawing/2014/main" id="{7AACCA19-EFDD-4518-B3B0-CE9C60AA5030}"/>
                </a:ext>
              </a:extLst>
            </p:cNvPr>
            <p:cNvSpPr txBox="1"/>
            <p:nvPr/>
          </p:nvSpPr>
          <p:spPr>
            <a:xfrm>
              <a:off x="6277313" y="1954665"/>
              <a:ext cx="253916" cy="229665"/>
            </a:xfrm>
            <a:prstGeom prst="rect">
              <a:avLst/>
            </a:prstGeom>
            <a:noFill/>
          </p:spPr>
          <p:txBody>
            <a:bodyPr wrap="square" rtlCol="0">
              <a:spAutoFit/>
            </a:bodyPr>
            <a:lstStyle/>
            <a:p>
              <a:r>
                <a:rPr lang="vi-VN" sz="1400" dirty="0"/>
                <a:t>B</a:t>
              </a:r>
            </a:p>
          </p:txBody>
        </p:sp>
        <p:sp>
          <p:nvSpPr>
            <p:cNvPr id="23" name="TextBox 22">
              <a:extLst>
                <a:ext uri="{FF2B5EF4-FFF2-40B4-BE49-F238E27FC236}">
                  <a16:creationId xmlns:a16="http://schemas.microsoft.com/office/drawing/2014/main" id="{8617052A-467B-45DE-BDE5-9DB6E843D38D}"/>
                </a:ext>
              </a:extLst>
            </p:cNvPr>
            <p:cNvSpPr txBox="1"/>
            <p:nvPr/>
          </p:nvSpPr>
          <p:spPr>
            <a:xfrm>
              <a:off x="6115668" y="3295315"/>
              <a:ext cx="235538" cy="229665"/>
            </a:xfrm>
            <a:prstGeom prst="rect">
              <a:avLst/>
            </a:prstGeom>
            <a:noFill/>
          </p:spPr>
          <p:txBody>
            <a:bodyPr wrap="none" rtlCol="0">
              <a:spAutoFit/>
            </a:bodyPr>
            <a:lstStyle/>
            <a:p>
              <a:r>
                <a:rPr lang="vi-VN" sz="1400" dirty="0"/>
                <a:t>C</a:t>
              </a:r>
            </a:p>
          </p:txBody>
        </p:sp>
        <p:sp>
          <p:nvSpPr>
            <p:cNvPr id="24" name="TextBox 23">
              <a:extLst>
                <a:ext uri="{FF2B5EF4-FFF2-40B4-BE49-F238E27FC236}">
                  <a16:creationId xmlns:a16="http://schemas.microsoft.com/office/drawing/2014/main" id="{D658D541-981A-4CF3-B3B7-9E9B20077F62}"/>
                </a:ext>
              </a:extLst>
            </p:cNvPr>
            <p:cNvSpPr txBox="1"/>
            <p:nvPr/>
          </p:nvSpPr>
          <p:spPr>
            <a:xfrm>
              <a:off x="4469871" y="2655300"/>
              <a:ext cx="235538" cy="229665"/>
            </a:xfrm>
            <a:prstGeom prst="rect">
              <a:avLst/>
            </a:prstGeom>
            <a:noFill/>
          </p:spPr>
          <p:txBody>
            <a:bodyPr wrap="none" rtlCol="0">
              <a:spAutoFit/>
            </a:bodyPr>
            <a:lstStyle/>
            <a:p>
              <a:r>
                <a:rPr lang="vi-VN" sz="1400" dirty="0"/>
                <a:t>D</a:t>
              </a:r>
            </a:p>
          </p:txBody>
        </p:sp>
        <p:sp>
          <p:nvSpPr>
            <p:cNvPr id="25" name="TextBox 24">
              <a:extLst>
                <a:ext uri="{FF2B5EF4-FFF2-40B4-BE49-F238E27FC236}">
                  <a16:creationId xmlns:a16="http://schemas.microsoft.com/office/drawing/2014/main" id="{99A886DF-4598-43F9-94BE-4113C694AAEC}"/>
                </a:ext>
              </a:extLst>
            </p:cNvPr>
            <p:cNvSpPr txBox="1"/>
            <p:nvPr/>
          </p:nvSpPr>
          <p:spPr>
            <a:xfrm>
              <a:off x="7038236" y="1339071"/>
              <a:ext cx="258346" cy="229665"/>
            </a:xfrm>
            <a:prstGeom prst="rect">
              <a:avLst/>
            </a:prstGeom>
            <a:noFill/>
          </p:spPr>
          <p:txBody>
            <a:bodyPr wrap="none" rtlCol="0">
              <a:spAutoFit/>
            </a:bodyPr>
            <a:lstStyle/>
            <a:p>
              <a:r>
                <a:rPr lang="vi-VN" sz="1400" dirty="0"/>
                <a:t>A’</a:t>
              </a:r>
            </a:p>
          </p:txBody>
        </p:sp>
        <p:sp>
          <p:nvSpPr>
            <p:cNvPr id="26" name="TextBox 25">
              <a:extLst>
                <a:ext uri="{FF2B5EF4-FFF2-40B4-BE49-F238E27FC236}">
                  <a16:creationId xmlns:a16="http://schemas.microsoft.com/office/drawing/2014/main" id="{C450B2D9-D797-447C-AED5-6DD266E4D14D}"/>
                </a:ext>
              </a:extLst>
            </p:cNvPr>
            <p:cNvSpPr txBox="1"/>
            <p:nvPr/>
          </p:nvSpPr>
          <p:spPr>
            <a:xfrm>
              <a:off x="9028128" y="1686146"/>
              <a:ext cx="258346" cy="229665"/>
            </a:xfrm>
            <a:prstGeom prst="rect">
              <a:avLst/>
            </a:prstGeom>
            <a:noFill/>
          </p:spPr>
          <p:txBody>
            <a:bodyPr wrap="none" rtlCol="0">
              <a:spAutoFit/>
            </a:bodyPr>
            <a:lstStyle/>
            <a:p>
              <a:r>
                <a:rPr lang="vi-VN" sz="1400" dirty="0"/>
                <a:t>B’</a:t>
              </a:r>
            </a:p>
          </p:txBody>
        </p:sp>
        <p:sp>
          <p:nvSpPr>
            <p:cNvPr id="27" name="TextBox 26">
              <a:extLst>
                <a:ext uri="{FF2B5EF4-FFF2-40B4-BE49-F238E27FC236}">
                  <a16:creationId xmlns:a16="http://schemas.microsoft.com/office/drawing/2014/main" id="{FA4C9E0E-5289-4C06-9EA5-22B390D70696}"/>
                </a:ext>
              </a:extLst>
            </p:cNvPr>
            <p:cNvSpPr txBox="1"/>
            <p:nvPr/>
          </p:nvSpPr>
          <p:spPr>
            <a:xfrm>
              <a:off x="8905647" y="3187541"/>
              <a:ext cx="265549" cy="229665"/>
            </a:xfrm>
            <a:prstGeom prst="rect">
              <a:avLst/>
            </a:prstGeom>
            <a:noFill/>
          </p:spPr>
          <p:txBody>
            <a:bodyPr wrap="none" rtlCol="0">
              <a:spAutoFit/>
            </a:bodyPr>
            <a:lstStyle/>
            <a:p>
              <a:r>
                <a:rPr lang="vi-VN" sz="1400" dirty="0"/>
                <a:t>C’</a:t>
              </a:r>
            </a:p>
          </p:txBody>
        </p:sp>
        <p:sp>
          <p:nvSpPr>
            <p:cNvPr id="28" name="TextBox 27">
              <a:extLst>
                <a:ext uri="{FF2B5EF4-FFF2-40B4-BE49-F238E27FC236}">
                  <a16:creationId xmlns:a16="http://schemas.microsoft.com/office/drawing/2014/main" id="{050AB7CF-B62B-49D6-92E1-093D02C6526F}"/>
                </a:ext>
              </a:extLst>
            </p:cNvPr>
            <p:cNvSpPr txBox="1"/>
            <p:nvPr/>
          </p:nvSpPr>
          <p:spPr>
            <a:xfrm>
              <a:off x="6551401" y="2685287"/>
              <a:ext cx="265549" cy="229665"/>
            </a:xfrm>
            <a:prstGeom prst="rect">
              <a:avLst/>
            </a:prstGeom>
            <a:noFill/>
          </p:spPr>
          <p:txBody>
            <a:bodyPr wrap="none" rtlCol="0">
              <a:spAutoFit/>
            </a:bodyPr>
            <a:lstStyle/>
            <a:p>
              <a:r>
                <a:rPr lang="vi-VN" sz="1400" dirty="0"/>
                <a:t>D’</a:t>
              </a:r>
            </a:p>
          </p:txBody>
        </p:sp>
        <p:sp>
          <p:nvSpPr>
            <p:cNvPr id="29" name="TextBox 28">
              <a:extLst>
                <a:ext uri="{FF2B5EF4-FFF2-40B4-BE49-F238E27FC236}">
                  <a16:creationId xmlns:a16="http://schemas.microsoft.com/office/drawing/2014/main" id="{16C49F5E-898B-4535-8103-1236053356D5}"/>
                </a:ext>
              </a:extLst>
            </p:cNvPr>
            <p:cNvSpPr txBox="1"/>
            <p:nvPr/>
          </p:nvSpPr>
          <p:spPr>
            <a:xfrm rot="843585">
              <a:off x="5508664" y="1672797"/>
              <a:ext cx="915017" cy="497561"/>
            </a:xfrm>
            <a:prstGeom prst="rect">
              <a:avLst/>
            </a:prstGeom>
            <a:noFill/>
          </p:spPr>
          <p:txBody>
            <a:bodyPr wrap="none" rtlCol="0">
              <a:spAutoFit/>
            </a:bodyPr>
            <a:lstStyle/>
            <a:p>
              <a:r>
                <a:rPr lang="vi-VN" sz="3733" dirty="0">
                  <a:solidFill>
                    <a:srgbClr val="FF0000"/>
                  </a:solidFill>
                </a:rPr>
                <a:t>2 cm</a:t>
              </a:r>
            </a:p>
          </p:txBody>
        </p:sp>
        <p:sp>
          <p:nvSpPr>
            <p:cNvPr id="30" name="TextBox 29">
              <a:extLst>
                <a:ext uri="{FF2B5EF4-FFF2-40B4-BE49-F238E27FC236}">
                  <a16:creationId xmlns:a16="http://schemas.microsoft.com/office/drawing/2014/main" id="{D2B56FCE-E811-449F-BAA8-3300FBD18124}"/>
                </a:ext>
              </a:extLst>
            </p:cNvPr>
            <p:cNvSpPr txBox="1"/>
            <p:nvPr/>
          </p:nvSpPr>
          <p:spPr>
            <a:xfrm>
              <a:off x="7767866" y="1314159"/>
              <a:ext cx="915017" cy="497561"/>
            </a:xfrm>
            <a:prstGeom prst="rect">
              <a:avLst/>
            </a:prstGeom>
            <a:noFill/>
          </p:spPr>
          <p:txBody>
            <a:bodyPr wrap="none" rtlCol="0">
              <a:spAutoFit/>
            </a:bodyPr>
            <a:lstStyle/>
            <a:p>
              <a:r>
                <a:rPr lang="vi-VN" sz="3733" dirty="0">
                  <a:solidFill>
                    <a:srgbClr val="FF0000"/>
                  </a:solidFill>
                </a:rPr>
                <a:t>8 cm</a:t>
              </a:r>
            </a:p>
          </p:txBody>
        </p:sp>
        <p:sp>
          <p:nvSpPr>
            <p:cNvPr id="31" name="TextBox 30">
              <a:extLst>
                <a:ext uri="{FF2B5EF4-FFF2-40B4-BE49-F238E27FC236}">
                  <a16:creationId xmlns:a16="http://schemas.microsoft.com/office/drawing/2014/main" id="{A408C17C-E6A8-48CC-B1C4-C596E20B1DBE}"/>
                </a:ext>
              </a:extLst>
            </p:cNvPr>
            <p:cNvSpPr txBox="1"/>
            <p:nvPr/>
          </p:nvSpPr>
          <p:spPr>
            <a:xfrm rot="17027539">
              <a:off x="3778535" y="2059932"/>
              <a:ext cx="1408134" cy="499358"/>
            </a:xfrm>
            <a:prstGeom prst="rect">
              <a:avLst/>
            </a:prstGeom>
            <a:noFill/>
          </p:spPr>
          <p:txBody>
            <a:bodyPr wrap="none" rtlCol="0">
              <a:spAutoFit/>
            </a:bodyPr>
            <a:lstStyle/>
            <a:p>
              <a:r>
                <a:rPr lang="vi-VN" sz="3733" dirty="0">
                  <a:solidFill>
                    <a:srgbClr val="FF0000"/>
                  </a:solidFill>
                </a:rPr>
                <a:t>1,25 cm</a:t>
              </a:r>
            </a:p>
          </p:txBody>
        </p:sp>
        <p:sp>
          <p:nvSpPr>
            <p:cNvPr id="32" name="TextBox 31">
              <a:extLst>
                <a:ext uri="{FF2B5EF4-FFF2-40B4-BE49-F238E27FC236}">
                  <a16:creationId xmlns:a16="http://schemas.microsoft.com/office/drawing/2014/main" id="{FAC9675B-A294-4495-A67A-D9BFAD1F24F9}"/>
                </a:ext>
              </a:extLst>
            </p:cNvPr>
            <p:cNvSpPr txBox="1"/>
            <p:nvPr/>
          </p:nvSpPr>
          <p:spPr>
            <a:xfrm rot="16847711">
              <a:off x="6313281" y="1948518"/>
              <a:ext cx="911723" cy="499358"/>
            </a:xfrm>
            <a:prstGeom prst="rect">
              <a:avLst/>
            </a:prstGeom>
            <a:noFill/>
          </p:spPr>
          <p:txBody>
            <a:bodyPr wrap="none" rtlCol="0">
              <a:spAutoFit/>
            </a:bodyPr>
            <a:lstStyle/>
            <a:p>
              <a:r>
                <a:rPr lang="vi-VN" sz="3733" dirty="0">
                  <a:solidFill>
                    <a:srgbClr val="FF0000"/>
                  </a:solidFill>
                </a:rPr>
                <a:t>5 cm</a:t>
              </a:r>
            </a:p>
          </p:txBody>
        </p:sp>
      </p:grpSp>
      <p:sp>
        <p:nvSpPr>
          <p:cNvPr id="34" name="Rectangle 33">
            <a:extLst>
              <a:ext uri="{FF2B5EF4-FFF2-40B4-BE49-F238E27FC236}">
                <a16:creationId xmlns:a16="http://schemas.microsoft.com/office/drawing/2014/main" id="{6DF08F03-A772-4D0A-B0D8-CD4258C84432}"/>
              </a:ext>
            </a:extLst>
          </p:cNvPr>
          <p:cNvSpPr/>
          <p:nvPr/>
        </p:nvSpPr>
        <p:spPr>
          <a:xfrm>
            <a:off x="203201" y="4212124"/>
            <a:ext cx="11861800" cy="1894878"/>
          </a:xfrm>
          <a:prstGeom prst="rect">
            <a:avLst/>
          </a:prstGeom>
        </p:spPr>
        <p:txBody>
          <a:bodyPr wrap="square">
            <a:spAutoFit/>
          </a:bodyPr>
          <a:lstStyle/>
          <a:p>
            <a:pPr algn="just">
              <a:lnSpc>
                <a:spcPct val="107000"/>
              </a:lnSpc>
              <a:spcAft>
                <a:spcPts val="1067"/>
              </a:spcAft>
            </a:pPr>
            <a:r>
              <a:rPr lang="vi-VN" sz="3733">
                <a:solidFill>
                  <a:srgbClr val="0000CC"/>
                </a:solidFill>
                <a:latin typeface="Times New Roman" panose="02020603050405020304" pitchFamily="18" charset="0"/>
                <a:ea typeface="Calibri" panose="020F0502020204030204" pitchFamily="34" charset="0"/>
              </a:rPr>
              <a:t>Hai hình trên là hai hình đồng dạng phối cảnh có O là tâm đồng dạng phối cảnh và hình 1 đồng dạng phối cảnh với hình 2 theo tỉ số </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260A4E-FBEC-4B04-A359-0E7ECFC60D30}"/>
                  </a:ext>
                </a:extLst>
              </p:cNvPr>
              <p:cNvSpPr txBox="1"/>
              <p:nvPr/>
            </p:nvSpPr>
            <p:spPr>
              <a:xfrm>
                <a:off x="3686504" y="5595886"/>
                <a:ext cx="6756400" cy="1147237"/>
              </a:xfrm>
              <a:prstGeom prst="rect">
                <a:avLst/>
              </a:prstGeom>
              <a:noFill/>
            </p:spPr>
            <p:txBody>
              <a:bodyPr wrap="square" rtlCol="0">
                <a:spAutoFit/>
              </a:bodyPr>
              <a:lstStyle/>
              <a:p>
                <a:r>
                  <a:rPr lang="vi-VN" sz="3733">
                    <a:solidFill>
                      <a:srgbClr val="0000CC"/>
                    </a:solidFill>
                    <a:latin typeface="+mj-lt"/>
                  </a:rPr>
                  <a:t>k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AD</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D</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B</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1</m:t>
                        </m:r>
                      </m:num>
                      <m:den>
                        <m:r>
                          <m:rPr>
                            <m:nor/>
                          </m:rPr>
                          <a:rPr lang="vi-VN" sz="3733">
                            <a:solidFill>
                              <a:srgbClr val="0000CC"/>
                            </a:solidFill>
                            <a:latin typeface="Cambria Math" panose="02040503050406030204" pitchFamily="18" charset="0"/>
                          </a:rPr>
                          <m:t>4</m:t>
                        </m:r>
                      </m:den>
                    </m:f>
                  </m:oMath>
                </a14:m>
                <a:endParaRPr lang="vi-VN" sz="3733">
                  <a:solidFill>
                    <a:srgbClr val="0000CC"/>
                  </a:solidFill>
                  <a:latin typeface="+mj-lt"/>
                </a:endParaRPr>
              </a:p>
            </p:txBody>
          </p:sp>
        </mc:Choice>
        <mc:Fallback xmlns="">
          <p:sp>
            <p:nvSpPr>
              <p:cNvPr id="35" name="TextBox 34">
                <a:extLst>
                  <a:ext uri="{FF2B5EF4-FFF2-40B4-BE49-F238E27FC236}">
                    <a16:creationId xmlns:a16="http://schemas.microsoft.com/office/drawing/2014/main" id="{F9260A4E-FBEC-4B04-A359-0E7ECFC60D30}"/>
                  </a:ext>
                </a:extLst>
              </p:cNvPr>
              <p:cNvSpPr txBox="1">
                <a:spLocks noRot="1" noChangeAspect="1" noMove="1" noResize="1" noEditPoints="1" noAdjustHandles="1" noChangeArrowheads="1" noChangeShapeType="1" noTextEdit="1"/>
              </p:cNvSpPr>
              <p:nvPr/>
            </p:nvSpPr>
            <p:spPr>
              <a:xfrm>
                <a:off x="3686504" y="5595886"/>
                <a:ext cx="6756400" cy="1147237"/>
              </a:xfrm>
              <a:prstGeom prst="rect">
                <a:avLst/>
              </a:prstGeom>
              <a:blipFill>
                <a:blip r:embed="rId4"/>
                <a:stretch>
                  <a:fillRect l="-2978"/>
                </a:stretch>
              </a:blipFill>
            </p:spPr>
            <p:txBody>
              <a:bodyPr/>
              <a:lstStyle/>
              <a:p>
                <a:r>
                  <a:rPr lang="vi-VN">
                    <a:noFill/>
                  </a:rPr>
                  <a:t> </a:t>
                </a:r>
              </a:p>
            </p:txBody>
          </p:sp>
        </mc:Fallback>
      </mc:AlternateContent>
    </p:spTree>
    <p:extLst>
      <p:ext uri="{BB962C8B-B14F-4D97-AF65-F5344CB8AC3E}">
        <p14:creationId xmlns:p14="http://schemas.microsoft.com/office/powerpoint/2010/main" val="46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748276"/>
            <a:ext cx="5100577" cy="2679005"/>
          </a:xfrm>
          <a:prstGeom prst="rect">
            <a:avLst/>
          </a:prstGeom>
        </p:spPr>
        <p:txBody>
          <a:bodyPr spcFirstLastPara="1" wrap="square" lIns="121900" tIns="121900" rIns="121900" bIns="121900" anchor="t" anchorCtr="0">
            <a:noAutofit/>
          </a:bodyPr>
          <a:lstStyle/>
          <a:p>
            <a:r>
              <a:rPr lang="vi-VN"/>
              <a:t>II.</a:t>
            </a:r>
            <a:br>
              <a:rPr lang="vi-VN"/>
            </a:br>
            <a:r>
              <a:rPr lang="vi-VN"/>
              <a:t>Hình đồng dạng</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a:t>0</a:t>
            </a:r>
            <a:r>
              <a:rPr lang="vi-VN"/>
              <a:t>3</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75276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9AE4BE0-48EA-4223-9451-2E8695984221}"/>
              </a:ext>
            </a:extLst>
          </p:cNvPr>
          <p:cNvSpPr/>
          <p:nvPr/>
        </p:nvSpPr>
        <p:spPr>
          <a:xfrm>
            <a:off x="5245105" y="4546601"/>
            <a:ext cx="1968500" cy="1447800"/>
          </a:xfrm>
          <a:prstGeom prst="r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2" name="Picture 1">
            <a:extLst>
              <a:ext uri="{FF2B5EF4-FFF2-40B4-BE49-F238E27FC236}">
                <a16:creationId xmlns:a16="http://schemas.microsoft.com/office/drawing/2014/main" id="{318161A8-91F4-4344-A1D6-3C6E0A230E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2611633" y="5"/>
            <a:ext cx="1294424" cy="686676"/>
          </a:xfrm>
          <a:prstGeom prst="rect">
            <a:avLst/>
          </a:prstGeom>
        </p:spPr>
      </p:pic>
      <p:sp>
        <p:nvSpPr>
          <p:cNvPr id="4" name="Rectangle 3">
            <a:extLst>
              <a:ext uri="{FF2B5EF4-FFF2-40B4-BE49-F238E27FC236}">
                <a16:creationId xmlns:a16="http://schemas.microsoft.com/office/drawing/2014/main" id="{A00D657D-EC60-4AD1-8F74-7FA81336336F}"/>
              </a:ext>
            </a:extLst>
          </p:cNvPr>
          <p:cNvSpPr/>
          <p:nvPr/>
        </p:nvSpPr>
        <p:spPr>
          <a:xfrm>
            <a:off x="1437156" y="626347"/>
            <a:ext cx="10412617" cy="3539046"/>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latin typeface="Times New Roman" panose="02020603050405020304" pitchFamily="18" charset="0"/>
                <a:ea typeface="Times New Roman" panose="02020603050405020304" pitchFamily="18" charset="0"/>
                <a:cs typeface="Times New Roman" panose="02020603050405020304" pitchFamily="18" charset="0"/>
              </a:rPr>
              <a:t>Cắt các hình theo yêu cầu sau và cho biết hai hình được tạo thành có đặc điểm gì:</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tam giác có độ dài 3 cạnh lần lượt là 3cm, 4cm, 5cm.</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được tạo thành bằng cách cắt theo đường chéo của hình chữ nhật có kich thước 3cm x 4 cm.</a:t>
            </a:r>
            <a:endParaRPr lang="vi-VN" sz="3733">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081B8AB-8AD4-4D48-AF3F-E33750C3EEDD}"/>
              </a:ext>
            </a:extLst>
          </p:cNvPr>
          <p:cNvSpPr/>
          <p:nvPr/>
        </p:nvSpPr>
        <p:spPr>
          <a:xfrm>
            <a:off x="5260180" y="4544968"/>
            <a:ext cx="1946443" cy="145448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6" name="Picture 5" descr="Thước Kẻ Gỗ - Cung cấp quà tặng quảng cáo">
            <a:extLst>
              <a:ext uri="{FF2B5EF4-FFF2-40B4-BE49-F238E27FC236}">
                <a16:creationId xmlns:a16="http://schemas.microsoft.com/office/drawing/2014/main" id="{410B88FF-AAC7-4F84-A972-8FDEDECD2D3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7508773" y="6960845"/>
            <a:ext cx="8250467" cy="203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A25DC-F18A-486D-9545-FDE0D9852BD6}"/>
              </a:ext>
            </a:extLst>
          </p:cNvPr>
          <p:cNvSpPr txBox="1"/>
          <p:nvPr/>
        </p:nvSpPr>
        <p:spPr>
          <a:xfrm>
            <a:off x="4127505" y="4749801"/>
            <a:ext cx="1308100" cy="666786"/>
          </a:xfrm>
          <a:prstGeom prst="rect">
            <a:avLst/>
          </a:prstGeom>
          <a:noFill/>
        </p:spPr>
        <p:txBody>
          <a:bodyPr wrap="square" rtlCol="0">
            <a:spAutoFit/>
          </a:bodyPr>
          <a:lstStyle/>
          <a:p>
            <a:r>
              <a:rPr lang="vi-VN" sz="3733"/>
              <a:t>3cm</a:t>
            </a:r>
          </a:p>
        </p:txBody>
      </p:sp>
      <p:sp>
        <p:nvSpPr>
          <p:cNvPr id="8" name="TextBox 7">
            <a:extLst>
              <a:ext uri="{FF2B5EF4-FFF2-40B4-BE49-F238E27FC236}">
                <a16:creationId xmlns:a16="http://schemas.microsoft.com/office/drawing/2014/main" id="{FFC6A43D-2C33-42BD-82C5-FA56988B634A}"/>
              </a:ext>
            </a:extLst>
          </p:cNvPr>
          <p:cNvSpPr txBox="1"/>
          <p:nvPr/>
        </p:nvSpPr>
        <p:spPr>
          <a:xfrm>
            <a:off x="5702305" y="5930902"/>
            <a:ext cx="1308100" cy="666786"/>
          </a:xfrm>
          <a:prstGeom prst="rect">
            <a:avLst/>
          </a:prstGeom>
          <a:noFill/>
        </p:spPr>
        <p:txBody>
          <a:bodyPr wrap="square" rtlCol="0">
            <a:spAutoFit/>
          </a:bodyPr>
          <a:lstStyle/>
          <a:p>
            <a:r>
              <a:rPr lang="vi-VN" sz="3733"/>
              <a:t>4cm</a:t>
            </a:r>
          </a:p>
        </p:txBody>
      </p:sp>
      <p:sp>
        <p:nvSpPr>
          <p:cNvPr id="9" name="Right Triangle 8">
            <a:extLst>
              <a:ext uri="{FF2B5EF4-FFF2-40B4-BE49-F238E27FC236}">
                <a16:creationId xmlns:a16="http://schemas.microsoft.com/office/drawing/2014/main" id="{5B325366-D3F9-4754-AFD3-41530466A769}"/>
              </a:ext>
            </a:extLst>
          </p:cNvPr>
          <p:cNvSpPr/>
          <p:nvPr/>
        </p:nvSpPr>
        <p:spPr>
          <a:xfrm>
            <a:off x="2206487" y="4568085"/>
            <a:ext cx="1968500" cy="14478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0" name="TextBox 9">
            <a:extLst>
              <a:ext uri="{FF2B5EF4-FFF2-40B4-BE49-F238E27FC236}">
                <a16:creationId xmlns:a16="http://schemas.microsoft.com/office/drawing/2014/main" id="{8435BEB2-76B0-4750-849A-C079ED9B7CCD}"/>
              </a:ext>
            </a:extLst>
          </p:cNvPr>
          <p:cNvSpPr txBox="1"/>
          <p:nvPr/>
        </p:nvSpPr>
        <p:spPr>
          <a:xfrm>
            <a:off x="1067402" y="4889503"/>
            <a:ext cx="1308100" cy="666786"/>
          </a:xfrm>
          <a:prstGeom prst="rect">
            <a:avLst/>
          </a:prstGeom>
          <a:noFill/>
        </p:spPr>
        <p:txBody>
          <a:bodyPr wrap="square" rtlCol="0">
            <a:spAutoFit/>
          </a:bodyPr>
          <a:lstStyle/>
          <a:p>
            <a:r>
              <a:rPr lang="vi-VN" sz="3733"/>
              <a:t>3cm</a:t>
            </a:r>
          </a:p>
        </p:txBody>
      </p:sp>
      <p:sp>
        <p:nvSpPr>
          <p:cNvPr id="11" name="TextBox 10">
            <a:extLst>
              <a:ext uri="{FF2B5EF4-FFF2-40B4-BE49-F238E27FC236}">
                <a16:creationId xmlns:a16="http://schemas.microsoft.com/office/drawing/2014/main" id="{AFB989DC-1E20-41EC-9143-4CE62090B455}"/>
              </a:ext>
            </a:extLst>
          </p:cNvPr>
          <p:cNvSpPr txBox="1"/>
          <p:nvPr/>
        </p:nvSpPr>
        <p:spPr>
          <a:xfrm>
            <a:off x="2311405" y="5880102"/>
            <a:ext cx="1308100" cy="666786"/>
          </a:xfrm>
          <a:prstGeom prst="rect">
            <a:avLst/>
          </a:prstGeom>
          <a:noFill/>
        </p:spPr>
        <p:txBody>
          <a:bodyPr wrap="square" rtlCol="0">
            <a:spAutoFit/>
          </a:bodyPr>
          <a:lstStyle/>
          <a:p>
            <a:r>
              <a:rPr lang="vi-VN" sz="3733"/>
              <a:t>4cm</a:t>
            </a:r>
          </a:p>
        </p:txBody>
      </p:sp>
      <p:cxnSp>
        <p:nvCxnSpPr>
          <p:cNvPr id="14" name="Straight Connector 13">
            <a:extLst>
              <a:ext uri="{FF2B5EF4-FFF2-40B4-BE49-F238E27FC236}">
                <a16:creationId xmlns:a16="http://schemas.microsoft.com/office/drawing/2014/main" id="{00379FF2-DE90-42DC-B2B4-9F45D3AAB56F}"/>
              </a:ext>
            </a:extLst>
          </p:cNvPr>
          <p:cNvCxnSpPr>
            <a:cxnSpLocks/>
          </p:cNvCxnSpPr>
          <p:nvPr/>
        </p:nvCxnSpPr>
        <p:spPr>
          <a:xfrm>
            <a:off x="5243690" y="4555070"/>
            <a:ext cx="1958621" cy="1433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3E17DF-BDBE-4242-B2DF-B618E5A2AA92}"/>
              </a:ext>
            </a:extLst>
          </p:cNvPr>
          <p:cNvSpPr/>
          <p:nvPr/>
        </p:nvSpPr>
        <p:spPr>
          <a:xfrm>
            <a:off x="1328298" y="1366579"/>
            <a:ext cx="10412617" cy="1241237"/>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solidFill>
                  <a:srgbClr val="0000CC"/>
                </a:solidFill>
                <a:latin typeface="+mj-lt"/>
              </a:rPr>
              <a:t>Hai hình được tạo thành giống nhau, “ chồng khít” lên nhau</a:t>
            </a:r>
            <a:r>
              <a:rPr lang="vi-VN" sz="3733">
                <a:solidFill>
                  <a:srgbClr val="0000CC"/>
                </a:solidFill>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256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7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5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xit" presetSubtype="3" fill="hold" grpId="0" nodeType="clickEffect">
                                  <p:stCondLst>
                                    <p:cond delay="0"/>
                                  </p:stCondLst>
                                  <p:childTnLst>
                                    <p:animEffect transition="out" filter="strips(upRigh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1.94444E-6 -4.93827E-6 L 0.25 -4.93827E-6 " pathEditMode="relative" rAng="0" ptsTypes="AA">
                                      <p:cBhvr>
                                        <p:cTn id="60" dur="5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animBg="1"/>
      <p:bldP spid="5" grpId="1" animBg="1"/>
      <p:bldP spid="7" grpId="0"/>
      <p:bldP spid="8" grpId="0"/>
      <p:bldP spid="9" grpId="0" animBg="1"/>
      <p:bldP spid="9" grpId="1" animBg="1"/>
      <p:bldP spid="10"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sp>
        <p:nvSpPr>
          <p:cNvPr id="4" name="Title 5">
            <a:extLst>
              <a:ext uri="{FF2B5EF4-FFF2-40B4-BE49-F238E27FC236}">
                <a16:creationId xmlns:a16="http://schemas.microsoft.com/office/drawing/2014/main" id="{EAB8FD42-5B9F-4F55-A530-3323D4F9011E}"/>
              </a:ext>
            </a:extLst>
          </p:cNvPr>
          <p:cNvSpPr>
            <a:spLocks noGrp="1"/>
          </p:cNvSpPr>
          <p:nvPr>
            <p:ph type="title"/>
          </p:nvPr>
        </p:nvSpPr>
        <p:spPr>
          <a:xfrm>
            <a:off x="2768158" y="485292"/>
            <a:ext cx="7035551" cy="763600"/>
          </a:xfrm>
        </p:spPr>
        <p:txBody>
          <a:bodyPr/>
          <a:lstStyle/>
          <a:p>
            <a:r>
              <a:rPr lang="vi-VN" dirty="0"/>
              <a:t>Quan sát các hình dưới đây và trả lời câu hỏi</a:t>
            </a: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mc:AlternateContent xmlns:mc="http://schemas.openxmlformats.org/markup-compatibility/2006" xmlns:a14="http://schemas.microsoft.com/office/drawing/2010/main">
        <mc:Choice Requires="a14">
          <p:sp>
            <p:nvSpPr>
              <p:cNvPr id="18" name="Rectangle 2">
                <a:extLst>
                  <a:ext uri="{FF2B5EF4-FFF2-40B4-BE49-F238E27FC236}">
                    <a16:creationId xmlns:a16="http://schemas.microsoft.com/office/drawing/2014/main" id="{853F152C-5C72-4F3B-A1E0-C3F1CFFC628F}"/>
                  </a:ext>
                </a:extLst>
              </p:cNvPr>
              <p:cNvSpPr>
                <a:spLocks noChangeArrowheads="1"/>
              </p:cNvSpPr>
              <p:nvPr/>
            </p:nvSpPr>
            <p:spPr bwMode="auto">
              <a:xfrm>
                <a:off x="1928889" y="1157908"/>
                <a:ext cx="9105904" cy="30330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Tìm m,n.</a:t>
                </a:r>
                <a:endParaRPr lang="en-US" altLang="vi-VN" sz="3467">
                  <a:latin typeface="+mj-lt"/>
                  <a:ea typeface="Times New Roman" panose="02020603050405020304" pitchFamily="18" charset="0"/>
                </a:endParaRPr>
              </a:p>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Nhận xét sự giống và khác nhau giữa hai hình Hình 4, Hình 5.</a:t>
                </a:r>
                <a:endParaRPr lang="en-US" altLang="vi-VN" sz="3467">
                  <a:latin typeface="+mj-lt"/>
                  <a:ea typeface="Times New Roman" panose="02020603050405020304" pitchFamily="18" charset="0"/>
                </a:endParaRPr>
              </a:p>
              <a:p>
                <a:pPr algn="just" defTabSz="1219206">
                  <a:buClrTx/>
                </a:pPr>
                <a:r>
                  <a:rPr lang="vi-VN" altLang="vi-VN" sz="3467">
                    <a:solidFill>
                      <a:srgbClr val="333333"/>
                    </a:solidFill>
                    <a:latin typeface="+mj-lt"/>
                    <a:ea typeface="Times New Roman" panose="02020603050405020304" pitchFamily="18" charset="0"/>
                  </a:rPr>
                  <a:t>Biết Hình 4 đồng dạng phong cảnh với Hình 3 theo tỉ lệ vị tự k =</a:t>
                </a:r>
                <a14:m>
                  <m:oMath xmlns:m="http://schemas.openxmlformats.org/officeDocument/2006/math">
                    <m:f>
                      <m:fPr>
                        <m:ctrlPr>
                          <a:rPr lang="vi-VN" altLang="vi-VN" sz="3467" i="1">
                            <a:solidFill>
                              <a:srgbClr val="333333"/>
                            </a:solidFill>
                            <a:latin typeface="Cambria Math" panose="02040503050406030204" pitchFamily="18" charset="0"/>
                          </a:rPr>
                        </m:ctrlPr>
                      </m:fPr>
                      <m:num>
                        <m:r>
                          <a:rPr lang="vi-VN" altLang="vi-VN" sz="3467" i="1">
                            <a:solidFill>
                              <a:srgbClr val="333333"/>
                            </a:solidFill>
                            <a:latin typeface="Cambria Math" panose="02040503050406030204" pitchFamily="18" charset="0"/>
                          </a:rPr>
                          <m:t>5</m:t>
                        </m:r>
                      </m:num>
                      <m:den>
                        <m:r>
                          <a:rPr lang="vi-VN" altLang="vi-VN" sz="3467" i="1">
                            <a:solidFill>
                              <a:srgbClr val="333333"/>
                            </a:solidFill>
                            <a:latin typeface="Cambria Math" panose="02040503050406030204" pitchFamily="18" charset="0"/>
                          </a:rPr>
                          <m:t>4</m:t>
                        </m:r>
                      </m:den>
                    </m:f>
                  </m:oMath>
                </a14:m>
                <a:r>
                  <a:rPr lang="vi-VN" altLang="vi-VN" sz="3467">
                    <a:solidFill>
                      <a:srgbClr val="333333"/>
                    </a:solidFill>
                    <a:latin typeface="+mj-lt"/>
                    <a:ea typeface="Times New Roman" panose="02020603050405020304" pitchFamily="18" charset="0"/>
                  </a:rPr>
                  <a:t> </a:t>
                </a:r>
                <a:endParaRPr lang="vi-VN" altLang="vi-VN" sz="3467">
                  <a:latin typeface="+mj-lt"/>
                </a:endParaRPr>
              </a:p>
            </p:txBody>
          </p:sp>
        </mc:Choice>
        <mc:Fallback xmlns="">
          <p:sp>
            <p:nvSpPr>
              <p:cNvPr id="18" name="Rectangle 2">
                <a:extLst>
                  <a:ext uri="{FF2B5EF4-FFF2-40B4-BE49-F238E27FC236}">
                    <a16:creationId xmlns:a16="http://schemas.microsoft.com/office/drawing/2014/main" id="{853F152C-5C72-4F3B-A1E0-C3F1CFFC628F}"/>
                  </a:ext>
                </a:extLst>
              </p:cNvPr>
              <p:cNvSpPr>
                <a:spLocks noRot="1" noChangeAspect="1" noMove="1" noResize="1" noEditPoints="1" noAdjustHandles="1" noChangeArrowheads="1" noChangeShapeType="1" noTextEdit="1"/>
              </p:cNvSpPr>
              <p:nvPr/>
            </p:nvSpPr>
            <p:spPr bwMode="auto">
              <a:xfrm>
                <a:off x="1928889" y="1157908"/>
                <a:ext cx="9105904" cy="3033010"/>
              </a:xfrm>
              <a:prstGeom prst="rect">
                <a:avLst/>
              </a:prstGeom>
              <a:blipFill>
                <a:blip r:embed="rId5"/>
                <a:stretch>
                  <a:fillRect l="-1539" t="-1811" r="-1606" b="-24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p:spTree>
    <p:extLst>
      <p:ext uri="{BB962C8B-B14F-4D97-AF65-F5344CB8AC3E}">
        <p14:creationId xmlns:p14="http://schemas.microsoft.com/office/powerpoint/2010/main" val="85540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240C2A-06C0-42FA-86B7-4C31F3CAA513}"/>
                  </a:ext>
                </a:extLst>
              </p:cNvPr>
              <p:cNvSpPr txBox="1"/>
              <p:nvPr/>
            </p:nvSpPr>
            <p:spPr>
              <a:xfrm>
                <a:off x="2955015" y="557942"/>
                <a:ext cx="7914468" cy="928203"/>
              </a:xfrm>
              <a:prstGeom prst="rect">
                <a:avLst/>
              </a:prstGeom>
              <a:noFill/>
            </p:spPr>
            <p:txBody>
              <a:bodyPr wrap="square" rtlCol="0">
                <a:spAutoFit/>
              </a:bodyPr>
              <a:lstStyle/>
              <a:p>
                <a:r>
                  <a:rPr lang="vi-VN" sz="3733">
                    <a:solidFill>
                      <a:srgbClr val="0000CC"/>
                    </a:solidFill>
                    <a:latin typeface="+mj-lt"/>
                  </a:rPr>
                  <a:t>m=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r>
                      <a:rPr lang="vi-VN" sz="3733" i="1">
                        <a:solidFill>
                          <a:srgbClr val="0000CC"/>
                        </a:solidFill>
                        <a:latin typeface="Cambria Math" panose="02040503050406030204" pitchFamily="18" charset="0"/>
                      </a:rPr>
                      <m:t>.</m:t>
                    </m:r>
                    <m:r>
                      <a:rPr lang="vi-VN" sz="3733" i="1">
                        <a:solidFill>
                          <a:srgbClr val="0000CC"/>
                        </a:solidFill>
                        <a:latin typeface="Cambria Math" panose="02040503050406030204" pitchFamily="18" charset="0"/>
                      </a:rPr>
                      <m:t>4</m:t>
                    </m:r>
                  </m:oMath>
                </a14:m>
                <a:r>
                  <a:rPr lang="vi-VN" sz="3733">
                    <a:solidFill>
                      <a:srgbClr val="0000CC"/>
                    </a:solidFill>
                    <a:latin typeface="+mj-lt"/>
                  </a:rPr>
                  <a:t>= 5cm;    n =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oMath>
                </a14:m>
                <a:r>
                  <a:rPr lang="vi-VN" sz="3733">
                    <a:solidFill>
                      <a:srgbClr val="0000CC"/>
                    </a:solidFill>
                    <a:latin typeface="+mj-lt"/>
                  </a:rPr>
                  <a:t>. 6= 7,5cm</a:t>
                </a:r>
              </a:p>
            </p:txBody>
          </p:sp>
        </mc:Choice>
        <mc:Fallback xmlns="">
          <p:sp>
            <p:nvSpPr>
              <p:cNvPr id="28" name="TextBox 27">
                <a:extLst>
                  <a:ext uri="{FF2B5EF4-FFF2-40B4-BE49-F238E27FC236}">
                    <a16:creationId xmlns:a16="http://schemas.microsoft.com/office/drawing/2014/main" id="{A6240C2A-06C0-42FA-86B7-4C31F3CAA513}"/>
                  </a:ext>
                </a:extLst>
              </p:cNvPr>
              <p:cNvSpPr txBox="1">
                <a:spLocks noRot="1" noChangeAspect="1" noMove="1" noResize="1" noEditPoints="1" noAdjustHandles="1" noChangeArrowheads="1" noChangeShapeType="1" noTextEdit="1"/>
              </p:cNvSpPr>
              <p:nvPr/>
            </p:nvSpPr>
            <p:spPr>
              <a:xfrm>
                <a:off x="2955015" y="557942"/>
                <a:ext cx="7914468" cy="928203"/>
              </a:xfrm>
              <a:prstGeom prst="rect">
                <a:avLst/>
              </a:prstGeom>
              <a:blipFill>
                <a:blip r:embed="rId5"/>
                <a:stretch>
                  <a:fillRect l="-2542" b="-11842"/>
                </a:stretch>
              </a:blipFill>
            </p:spPr>
            <p:txBody>
              <a:bodyPr/>
              <a:lstStyle/>
              <a:p>
                <a:r>
                  <a:rPr lang="vi-VN">
                    <a:noFill/>
                  </a:rPr>
                  <a:t> </a:t>
                </a:r>
              </a:p>
            </p:txBody>
          </p:sp>
        </mc:Fallback>
      </mc:AlternateContent>
      <p:sp>
        <p:nvSpPr>
          <p:cNvPr id="30" name="Rectangle 29">
            <a:extLst>
              <a:ext uri="{FF2B5EF4-FFF2-40B4-BE49-F238E27FC236}">
                <a16:creationId xmlns:a16="http://schemas.microsoft.com/office/drawing/2014/main" id="{20488CF6-B563-4622-98AC-5F67EF2E3DBD}"/>
              </a:ext>
            </a:extLst>
          </p:cNvPr>
          <p:cNvSpPr/>
          <p:nvPr/>
        </p:nvSpPr>
        <p:spPr>
          <a:xfrm>
            <a:off x="2683804" y="1611997"/>
            <a:ext cx="8392320"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Hình 5 kích thước giống y hệt Hình 4 nhưng bị nằm ngang</a:t>
            </a:r>
            <a:endParaRPr lang="vi-VN" sz="3733">
              <a:solidFill>
                <a:srgbClr val="0000CC"/>
              </a:solidFill>
            </a:endParaRPr>
          </a:p>
        </p:txBody>
      </p:sp>
    </p:spTree>
    <p:extLst>
      <p:ext uri="{BB962C8B-B14F-4D97-AF65-F5344CB8AC3E}">
        <p14:creationId xmlns:p14="http://schemas.microsoft.com/office/powerpoint/2010/main" val="176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idx="8"/>
          </p:nvPr>
        </p:nvSpPr>
        <p:spPr>
          <a:xfrm>
            <a:off x="1605809" y="948233"/>
            <a:ext cx="3205200" cy="763600"/>
          </a:xfrm>
          <a:prstGeom prst="rect">
            <a:avLst/>
          </a:prstGeom>
        </p:spPr>
        <p:txBody>
          <a:bodyPr spcFirstLastPara="1" wrap="square" lIns="121900" tIns="121900" rIns="121900" bIns="121900" anchor="t" anchorCtr="0">
            <a:noAutofit/>
          </a:bodyPr>
          <a:lstStyle/>
          <a:p>
            <a:r>
              <a:rPr lang="vi-VN" sz="3600" dirty="0">
                <a:latin typeface="Calibri" panose="020F0502020204030204" pitchFamily="34" charset="0"/>
                <a:ea typeface="Calibri" panose="020F0502020204030204" pitchFamily="34" charset="0"/>
                <a:cs typeface="Calibri" panose="020F0502020204030204" pitchFamily="34" charset="0"/>
              </a:rPr>
              <a:t>Mục lục!</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327" name="Google Shape;327;p49"/>
          <p:cNvSpPr/>
          <p:nvPr/>
        </p:nvSpPr>
        <p:spPr>
          <a:xfrm>
            <a:off x="10186104" y="948233"/>
            <a:ext cx="899817" cy="651232"/>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8" name="Google Shape;328;p49"/>
          <p:cNvSpPr/>
          <p:nvPr/>
        </p:nvSpPr>
        <p:spPr>
          <a:xfrm>
            <a:off x="9501000" y="726537"/>
            <a:ext cx="752045" cy="593831"/>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9" name="Google Shape;329;p49"/>
          <p:cNvSpPr txBox="1">
            <a:spLocks noGrp="1"/>
          </p:cNvSpPr>
          <p:nvPr>
            <p:ph type="title"/>
          </p:nvPr>
        </p:nvSpPr>
        <p:spPr>
          <a:xfrm>
            <a:off x="1964279" y="4155755"/>
            <a:ext cx="3287919" cy="967247"/>
          </a:xfrm>
          <a:prstGeom prst="rect">
            <a:avLst/>
          </a:prstGeom>
        </p:spPr>
        <p:txBody>
          <a:bodyPr spcFirstLastPara="1" wrap="square" lIns="121900" tIns="121900" rIns="121900" bIns="121900" anchor="b" anchorCtr="0">
            <a:noAutofit/>
          </a:bodyPr>
          <a:lstStyle/>
          <a:p>
            <a:r>
              <a:rPr lang="vi-VN" sz="3600" dirty="0">
                <a:solidFill>
                  <a:schemeClr val="accent6"/>
                </a:solidFill>
                <a:uFill>
                  <a:noFill/>
                </a:uFill>
                <a:latin typeface="Calibri" panose="020F0502020204030204" pitchFamily="34" charset="0"/>
                <a:ea typeface="Calibri" panose="020F0502020204030204" pitchFamily="34" charset="0"/>
                <a:cs typeface="Calibri" panose="020F0502020204030204" pitchFamily="34" charset="0"/>
              </a:rPr>
              <a:t>Hình đồng dạng phối cảnh</a:t>
            </a:r>
            <a:endParaRPr sz="3600" dirty="0">
              <a:solidFill>
                <a:schemeClr val="accent6"/>
              </a:solidFill>
              <a:uFill>
                <a:noFill/>
              </a:uFill>
              <a:latin typeface="Calibri" panose="020F0502020204030204" pitchFamily="34" charset="0"/>
              <a:ea typeface="Calibri" panose="020F0502020204030204" pitchFamily="34" charset="0"/>
              <a:cs typeface="Calibri" panose="020F0502020204030204" pitchFamily="34" charset="0"/>
            </a:endParaRPr>
          </a:p>
        </p:txBody>
      </p:sp>
      <p:sp>
        <p:nvSpPr>
          <p:cNvPr id="331" name="Google Shape;331;p49"/>
          <p:cNvSpPr txBox="1">
            <a:spLocks noGrp="1"/>
          </p:cNvSpPr>
          <p:nvPr>
            <p:ph type="title" idx="2"/>
          </p:nvPr>
        </p:nvSpPr>
        <p:spPr>
          <a:xfrm>
            <a:off x="7361016" y="2273637"/>
            <a:ext cx="3890400" cy="651200"/>
          </a:xfrm>
          <a:prstGeom prst="rect">
            <a:avLst/>
          </a:prstGeom>
        </p:spPr>
        <p:txBody>
          <a:bodyPr spcFirstLastPara="1" wrap="square" lIns="121900" tIns="121900" rIns="121900" bIns="121900" anchor="b" anchorCtr="0">
            <a:noAutofit/>
          </a:bodyPr>
          <a:lstStyle/>
          <a:p>
            <a:r>
              <a:rPr lang="vi-VN" sz="3600" dirty="0">
                <a:solidFill>
                  <a:schemeClr val="accent6"/>
                </a:solidFill>
                <a:uFill>
                  <a:noFill/>
                </a:uFill>
                <a:latin typeface="Calibri" panose="020F0502020204030204" pitchFamily="34" charset="0"/>
                <a:ea typeface="Calibri" panose="020F0502020204030204" pitchFamily="34" charset="0"/>
                <a:cs typeface="Calibri" panose="020F0502020204030204" pitchFamily="34" charset="0"/>
              </a:rPr>
              <a:t>Hình đồng dạng</a:t>
            </a:r>
            <a:endParaRPr sz="36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33" name="Google Shape;333;p49"/>
          <p:cNvSpPr txBox="1">
            <a:spLocks noGrp="1"/>
          </p:cNvSpPr>
          <p:nvPr>
            <p:ph type="title" idx="4"/>
          </p:nvPr>
        </p:nvSpPr>
        <p:spPr>
          <a:xfrm>
            <a:off x="7361016" y="4499304"/>
            <a:ext cx="3890400" cy="651200"/>
          </a:xfrm>
          <a:prstGeom prst="rect">
            <a:avLst/>
          </a:prstGeom>
        </p:spPr>
        <p:txBody>
          <a:bodyPr spcFirstLastPara="1" wrap="square" lIns="121900" tIns="121900" rIns="121900" bIns="121900" anchor="b" anchorCtr="0">
            <a:noAutofit/>
          </a:bodyPr>
          <a:lstStyle/>
          <a:p>
            <a:r>
              <a:rPr lang="vi-VN" sz="3600" dirty="0">
                <a:solidFill>
                  <a:schemeClr val="accent6"/>
                </a:solidFill>
                <a:latin typeface="Calibri" panose="020F0502020204030204" pitchFamily="34" charset="0"/>
                <a:ea typeface="Calibri" panose="020F0502020204030204" pitchFamily="34" charset="0"/>
                <a:cs typeface="Calibri" panose="020F0502020204030204" pitchFamily="34" charset="0"/>
              </a:rPr>
              <a:t>Luyện tập</a:t>
            </a:r>
            <a:endParaRPr sz="36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35" name="Google Shape;335;p49"/>
          <p:cNvSpPr txBox="1">
            <a:spLocks noGrp="1"/>
          </p:cNvSpPr>
          <p:nvPr>
            <p:ph type="title" idx="6"/>
          </p:nvPr>
        </p:nvSpPr>
        <p:spPr>
          <a:xfrm>
            <a:off x="1152127" y="2313021"/>
            <a:ext cx="3890400" cy="651200"/>
          </a:xfrm>
          <a:prstGeom prst="rect">
            <a:avLst/>
          </a:prstGeom>
        </p:spPr>
        <p:txBody>
          <a:bodyPr spcFirstLastPara="1" wrap="square" lIns="121900" tIns="121900" rIns="121900" bIns="121900" anchor="b" anchorCtr="0">
            <a:noAutofit/>
          </a:bodyPr>
          <a:lstStyle/>
          <a:p>
            <a:r>
              <a:rPr lang="vi-VN" sz="3600" dirty="0">
                <a:solidFill>
                  <a:schemeClr val="accent6"/>
                </a:solidFill>
                <a:uFill>
                  <a:noFill/>
                </a:uFill>
                <a:latin typeface="Calibri" panose="020F0502020204030204" pitchFamily="34" charset="0"/>
                <a:ea typeface="Calibri" panose="020F0502020204030204" pitchFamily="34" charset="0"/>
                <a:cs typeface="Calibri" panose="020F0502020204030204" pitchFamily="34" charset="0"/>
              </a:rPr>
              <a:t>Khởi động</a:t>
            </a:r>
            <a:endParaRPr sz="36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pic>
        <p:nvPicPr>
          <p:cNvPr id="337" name="Google Shape;337;p49"/>
          <p:cNvPicPr preferRelativeResize="0"/>
          <p:nvPr/>
        </p:nvPicPr>
        <p:blipFill>
          <a:blip r:embed="rId3">
            <a:alphaModFix amt="80000"/>
          </a:blip>
          <a:stretch>
            <a:fillRect/>
          </a:stretch>
        </p:blipFill>
        <p:spPr>
          <a:xfrm rot="5733618">
            <a:off x="1081781" y="1705577"/>
            <a:ext cx="1148577" cy="680041"/>
          </a:xfrm>
          <a:prstGeom prst="rect">
            <a:avLst/>
          </a:prstGeom>
          <a:noFill/>
          <a:ln>
            <a:noFill/>
          </a:ln>
        </p:spPr>
      </p:pic>
      <p:pic>
        <p:nvPicPr>
          <p:cNvPr id="10" name="Google Shape;337;p49">
            <a:extLst>
              <a:ext uri="{FF2B5EF4-FFF2-40B4-BE49-F238E27FC236}">
                <a16:creationId xmlns:a16="http://schemas.microsoft.com/office/drawing/2014/main" id="{9E6B82EF-595C-40E3-8DE4-2AB6EA37C14E}"/>
              </a:ext>
            </a:extLst>
          </p:cNvPr>
          <p:cNvPicPr preferRelativeResize="0"/>
          <p:nvPr/>
        </p:nvPicPr>
        <p:blipFill>
          <a:blip r:embed="rId3">
            <a:alphaModFix amt="80000"/>
          </a:blip>
          <a:stretch>
            <a:fillRect/>
          </a:stretch>
        </p:blipFill>
        <p:spPr>
          <a:xfrm rot="6118689">
            <a:off x="717523" y="3249840"/>
            <a:ext cx="1781575" cy="987200"/>
          </a:xfrm>
          <a:prstGeom prst="rect">
            <a:avLst/>
          </a:prstGeom>
          <a:noFill/>
          <a:ln>
            <a:noFill/>
          </a:ln>
        </p:spPr>
      </p:pic>
      <p:pic>
        <p:nvPicPr>
          <p:cNvPr id="11" name="Google Shape;337;p49">
            <a:extLst>
              <a:ext uri="{FF2B5EF4-FFF2-40B4-BE49-F238E27FC236}">
                <a16:creationId xmlns:a16="http://schemas.microsoft.com/office/drawing/2014/main" id="{934752F0-930D-4FE1-A91E-60D452D38F39}"/>
              </a:ext>
            </a:extLst>
          </p:cNvPr>
          <p:cNvPicPr preferRelativeResize="0"/>
          <p:nvPr/>
        </p:nvPicPr>
        <p:blipFill>
          <a:blip r:embed="rId3">
            <a:alphaModFix amt="80000"/>
          </a:blip>
          <a:stretch>
            <a:fillRect/>
          </a:stretch>
        </p:blipFill>
        <p:spPr>
          <a:xfrm rot="15236580" flipH="1">
            <a:off x="9808203" y="3337802"/>
            <a:ext cx="1499199" cy="680041"/>
          </a:xfrm>
          <a:prstGeom prst="rect">
            <a:avLst/>
          </a:prstGeom>
          <a:noFill/>
          <a:ln>
            <a:noFill/>
          </a:ln>
        </p:spPr>
      </p:pic>
      <p:pic>
        <p:nvPicPr>
          <p:cNvPr id="12" name="Google Shape;337;p49">
            <a:extLst>
              <a:ext uri="{FF2B5EF4-FFF2-40B4-BE49-F238E27FC236}">
                <a16:creationId xmlns:a16="http://schemas.microsoft.com/office/drawing/2014/main" id="{A79CECEA-8FE4-41BE-9C52-DD05C78979E9}"/>
              </a:ext>
            </a:extLst>
          </p:cNvPr>
          <p:cNvPicPr preferRelativeResize="0"/>
          <p:nvPr/>
        </p:nvPicPr>
        <p:blipFill>
          <a:blip r:embed="rId3">
            <a:alphaModFix amt="80000"/>
          </a:blip>
          <a:stretch>
            <a:fillRect/>
          </a:stretch>
        </p:blipFill>
        <p:spPr>
          <a:xfrm rot="20153948">
            <a:off x="5184132" y="3519738"/>
            <a:ext cx="2815571" cy="6800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up)">
                                      <p:cBhvr>
                                        <p:cTn id="7" dur="500"/>
                                        <p:tgtEl>
                                          <p:spTgt spid="3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wipe(left)">
                                      <p:cBhvr>
                                        <p:cTn id="11" dur="500"/>
                                        <p:tgtEl>
                                          <p:spTgt spid="3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wipe(left)">
                                      <p:cBhvr>
                                        <p:cTn id="19" dur="500"/>
                                        <p:tgtEl>
                                          <p:spTgt spid="3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ipe(left)">
                                      <p:cBhvr>
                                        <p:cTn id="27" dur="500"/>
                                        <p:tgtEl>
                                          <p:spTgt spid="3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wipe(left)">
                                      <p:cBhvr>
                                        <p:cTn id="35"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D80B8-95D8-4711-BE15-161D0A1DE13B}"/>
              </a:ext>
            </a:extLst>
          </p:cNvPr>
          <p:cNvSpPr txBox="1"/>
          <p:nvPr/>
        </p:nvSpPr>
        <p:spPr>
          <a:xfrm>
            <a:off x="2273089" y="433954"/>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Nhận xét</a:t>
            </a:r>
          </a:p>
        </p:txBody>
      </p:sp>
      <p:sp>
        <p:nvSpPr>
          <p:cNvPr id="4" name="Rectangle 3">
            <a:extLst>
              <a:ext uri="{FF2B5EF4-FFF2-40B4-BE49-F238E27FC236}">
                <a16:creationId xmlns:a16="http://schemas.microsoft.com/office/drawing/2014/main" id="{9BA8AA15-0D16-4DA0-9E07-51EE18AEFBF3}"/>
              </a:ext>
            </a:extLst>
          </p:cNvPr>
          <p:cNvSpPr/>
          <p:nvPr/>
        </p:nvSpPr>
        <p:spPr>
          <a:xfrm>
            <a:off x="630267" y="1261722"/>
            <a:ext cx="4866468"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Hai hình thu được ở phần a được gọi là hai hình bằng nhau</a:t>
            </a:r>
          </a:p>
        </p:txBody>
      </p:sp>
      <p:sp>
        <p:nvSpPr>
          <p:cNvPr id="6" name="Rectangle 5">
            <a:extLst>
              <a:ext uri="{FF2B5EF4-FFF2-40B4-BE49-F238E27FC236}">
                <a16:creationId xmlns:a16="http://schemas.microsoft.com/office/drawing/2014/main" id="{580021A1-8B5D-4165-8979-F039BC708B49}"/>
              </a:ext>
            </a:extLst>
          </p:cNvPr>
          <p:cNvSpPr/>
          <p:nvPr/>
        </p:nvSpPr>
        <p:spPr>
          <a:xfrm>
            <a:off x="566744" y="3203155"/>
            <a:ext cx="501264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Hình 5 được gọi là hình đồng dạng của Hình 3.</a:t>
            </a:r>
          </a:p>
        </p:txBody>
      </p:sp>
      <p:sp>
        <p:nvSpPr>
          <p:cNvPr id="7" name="TextBox 6">
            <a:extLst>
              <a:ext uri="{FF2B5EF4-FFF2-40B4-BE49-F238E27FC236}">
                <a16:creationId xmlns:a16="http://schemas.microsoft.com/office/drawing/2014/main" id="{84F8FE75-2400-4B20-9766-F5FB5F60E0A0}"/>
              </a:ext>
            </a:extLst>
          </p:cNvPr>
          <p:cNvSpPr txBox="1"/>
          <p:nvPr/>
        </p:nvSpPr>
        <p:spPr>
          <a:xfrm>
            <a:off x="7997132" y="454617"/>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Kết luận</a:t>
            </a:r>
          </a:p>
        </p:txBody>
      </p:sp>
      <p:sp>
        <p:nvSpPr>
          <p:cNvPr id="9" name="Rectangle 8">
            <a:extLst>
              <a:ext uri="{FF2B5EF4-FFF2-40B4-BE49-F238E27FC236}">
                <a16:creationId xmlns:a16="http://schemas.microsoft.com/office/drawing/2014/main" id="{B49515BC-6E29-4693-8ECA-162BF1FC7891}"/>
              </a:ext>
            </a:extLst>
          </p:cNvPr>
          <p:cNvSpPr/>
          <p:nvPr/>
        </p:nvSpPr>
        <p:spPr>
          <a:xfrm>
            <a:off x="6581621" y="1282383"/>
            <a:ext cx="4949121" cy="1815690"/>
          </a:xfrm>
          <a:prstGeom prst="rect">
            <a:avLst/>
          </a:prstGeom>
        </p:spPr>
        <p:txBody>
          <a:bodyPr wrap="square">
            <a:spAutoFit/>
          </a:bodyPr>
          <a:lstStyle/>
          <a:p>
            <a:pPr algn="just"/>
            <a:r>
              <a:rPr lang="vi-VN" sz="3733">
                <a:solidFill>
                  <a:srgbClr val="333333"/>
                </a:solidFill>
                <a:latin typeface="Times New Roman" panose="02020603050405020304" pitchFamily="18" charset="0"/>
                <a:ea typeface="Calibri" panose="020F0502020204030204" pitchFamily="34" charset="0"/>
              </a:rPr>
              <a:t>- Hai hình được gọi là “bằng nhau” nếu chúng “ chồng khít” lên nhau</a:t>
            </a:r>
            <a:endParaRPr lang="vi-VN" sz="3733"/>
          </a:p>
        </p:txBody>
      </p:sp>
      <p:sp>
        <p:nvSpPr>
          <p:cNvPr id="11" name="Rectangle 10">
            <a:extLst>
              <a:ext uri="{FF2B5EF4-FFF2-40B4-BE49-F238E27FC236}">
                <a16:creationId xmlns:a16="http://schemas.microsoft.com/office/drawing/2014/main" id="{9527101B-F046-4E59-B889-BA05F57072AC}"/>
              </a:ext>
            </a:extLst>
          </p:cNvPr>
          <p:cNvSpPr/>
          <p:nvPr/>
        </p:nvSpPr>
        <p:spPr>
          <a:xfrm>
            <a:off x="6498965" y="3122544"/>
            <a:ext cx="5279756" cy="2964594"/>
          </a:xfrm>
          <a:prstGeom prst="rect">
            <a:avLst/>
          </a:prstGeom>
        </p:spPr>
        <p:txBody>
          <a:bodyPr wrap="square">
            <a:spAutoFit/>
          </a:bodyPr>
          <a:lstStyle/>
          <a:p>
            <a:r>
              <a:rPr lang="vi-VN" sz="3733">
                <a:solidFill>
                  <a:srgbClr val="333333"/>
                </a:solidFill>
                <a:latin typeface="Times New Roman" panose="02020603050405020304" pitchFamily="18" charset="0"/>
                <a:ea typeface="Calibri" panose="020F0502020204030204" pitchFamily="34" charset="0"/>
              </a:rPr>
              <a:t>- Một hình H’ được gọi là đồng dạng với hình H nếu hình H’ bằng hình H hoặc bằng một hình đồng dạng phối cảnh của hình H</a:t>
            </a:r>
            <a:endParaRPr lang="vi-VN" sz="3733"/>
          </a:p>
        </p:txBody>
      </p:sp>
    </p:spTree>
    <p:extLst>
      <p:ext uri="{BB962C8B-B14F-4D97-AF65-F5344CB8AC3E}">
        <p14:creationId xmlns:p14="http://schemas.microsoft.com/office/powerpoint/2010/main" val="6098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F8FE75-2400-4B20-9766-F5FB5F60E0A0}"/>
              </a:ext>
            </a:extLst>
          </p:cNvPr>
          <p:cNvSpPr txBox="1"/>
          <p:nvPr/>
        </p:nvSpPr>
        <p:spPr>
          <a:xfrm>
            <a:off x="2025117" y="1570496"/>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b="1" i="1" u="sng">
                <a:latin typeface="+mj-lt"/>
              </a:rPr>
              <a:t>Giải</a:t>
            </a:r>
          </a:p>
        </p:txBody>
      </p:sp>
      <p:sp>
        <p:nvSpPr>
          <p:cNvPr id="8" name="Parallelogram 7">
            <a:extLst>
              <a:ext uri="{FF2B5EF4-FFF2-40B4-BE49-F238E27FC236}">
                <a16:creationId xmlns:a16="http://schemas.microsoft.com/office/drawing/2014/main" id="{59DFF825-EC49-4B59-A2EA-750B4BDAC1B3}"/>
              </a:ext>
            </a:extLst>
          </p:cNvPr>
          <p:cNvSpPr/>
          <p:nvPr/>
        </p:nvSpPr>
        <p:spPr>
          <a:xfrm>
            <a:off x="590775" y="473417"/>
            <a:ext cx="4451343" cy="775855"/>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FF"/>
                </a:solidFill>
                <a:latin typeface="Times New Roman" panose="02020603050405020304" pitchFamily="18" charset="0"/>
                <a:cs typeface="Times New Roman" panose="02020603050405020304" pitchFamily="18" charset="0"/>
              </a:rPr>
              <a:t>BT 1(SGK- 89)</a:t>
            </a:r>
            <a:endParaRPr lang="vi-VN" sz="3733" b="1">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8E08B0-32CC-424B-85A0-FE874D4C1FC9}"/>
              </a:ext>
            </a:extLst>
          </p:cNvPr>
          <p:cNvSpPr/>
          <p:nvPr/>
        </p:nvSpPr>
        <p:spPr>
          <a:xfrm>
            <a:off x="581992" y="2500566"/>
            <a:ext cx="510072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Hình thoi A'B'C'D' bằng hình thoi A''B''C''D''</a:t>
            </a:r>
            <a:endParaRPr lang="vi-VN" sz="3733"/>
          </a:p>
        </p:txBody>
      </p:sp>
      <p:sp>
        <p:nvSpPr>
          <p:cNvPr id="12" name="Rectangle 11">
            <a:extLst>
              <a:ext uri="{FF2B5EF4-FFF2-40B4-BE49-F238E27FC236}">
                <a16:creationId xmlns:a16="http://schemas.microsoft.com/office/drawing/2014/main" id="{336DA690-F680-4FAC-ADA1-ADBF29B18767}"/>
              </a:ext>
            </a:extLst>
          </p:cNvPr>
          <p:cNvSpPr/>
          <p:nvPr/>
        </p:nvSpPr>
        <p:spPr>
          <a:xfrm>
            <a:off x="588939" y="3876309"/>
            <a:ext cx="499045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 Hình thoi A''B''C''D'' đồng dạng phối cảnh với hình thoi ABCD </a:t>
            </a:r>
          </a:p>
        </p:txBody>
      </p:sp>
      <p:sp>
        <p:nvSpPr>
          <p:cNvPr id="14" name="Rectangle 13">
            <a:extLst>
              <a:ext uri="{FF2B5EF4-FFF2-40B4-BE49-F238E27FC236}">
                <a16:creationId xmlns:a16="http://schemas.microsoft.com/office/drawing/2014/main" id="{EA866805-F661-4488-B4D8-DCF3BB895010}"/>
              </a:ext>
            </a:extLst>
          </p:cNvPr>
          <p:cNvSpPr/>
          <p:nvPr/>
        </p:nvSpPr>
        <p:spPr>
          <a:xfrm>
            <a:off x="6529954" y="2562815"/>
            <a:ext cx="5104109" cy="1280222"/>
          </a:xfrm>
          <a:prstGeom prst="rect">
            <a:avLst/>
          </a:prstGeom>
        </p:spPr>
        <p:txBody>
          <a:bodyPr wrap="square">
            <a:spAutoFit/>
          </a:bodyPr>
          <a:lstStyle/>
          <a:p>
            <a:pPr>
              <a:lnSpc>
                <a:spcPct val="107000"/>
              </a:lnSpc>
              <a:spcAft>
                <a:spcPts val="1067"/>
              </a:spcAft>
            </a:pPr>
            <a:r>
              <a:rPr lang="vi-VN" sz="3733">
                <a:latin typeface="Times New Roman" panose="02020603050405020304" pitchFamily="18" charset="0"/>
                <a:ea typeface="Calibri" panose="020F0502020204030204" pitchFamily="34" charset="0"/>
              </a:rPr>
              <a:t>Mà hình thoi A'B'C'D' bằng hình thoi A''B''C''D''</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CE775C4-9601-4C19-B042-9D0F020B96B3}"/>
                  </a:ext>
                </a:extLst>
              </p:cNvPr>
              <p:cNvSpPr/>
              <p:nvPr/>
            </p:nvSpPr>
            <p:spPr>
              <a:xfrm>
                <a:off x="6591952" y="4153719"/>
                <a:ext cx="4959457" cy="1842620"/>
              </a:xfrm>
              <a:prstGeom prst="rect">
                <a:avLst/>
              </a:prstGeom>
            </p:spPr>
            <p:txBody>
              <a:bodyPr wrap="square">
                <a:spAutoFit/>
              </a:bodyPr>
              <a:lstStyle/>
              <a:p>
                <a14:m>
                  <m:oMath xmlns:m="http://schemas.openxmlformats.org/officeDocument/2006/math">
                    <m:r>
                      <a:rPr lang="vi-VN" sz="3733">
                        <a:solidFill>
                          <a:srgbClr val="0000CC"/>
                        </a:solidFill>
                        <a:latin typeface="Cambria Math" panose="02040503050406030204" pitchFamily="18" charset="0"/>
                        <a:ea typeface="Calibri" panose="020F0502020204030204" pitchFamily="34" charset="0"/>
                        <a:sym typeface="Symbol" panose="05050102010706020507" pitchFamily="18" charset="2"/>
                      </a:rPr>
                      <m:t>⟹</m:t>
                    </m:r>
                  </m:oMath>
                </a14:m>
                <a:r>
                  <a:rPr lang="vi-VN" sz="3733" dirty="0">
                    <a:solidFill>
                      <a:srgbClr val="0000CC"/>
                    </a:solidFill>
                    <a:latin typeface="Times New Roman" panose="02020603050405020304" pitchFamily="18" charset="0"/>
                    <a:ea typeface="Calibri" panose="020F0502020204030204" pitchFamily="34" charset="0"/>
                  </a:rPr>
                  <a:t> Hình thoi A'B'C'D' đồng dạng với hình thoi ABCD</a:t>
                </a:r>
                <a:endParaRPr lang="vi-VN" sz="3733" dirty="0">
                  <a:solidFill>
                    <a:srgbClr val="0000CC"/>
                  </a:solidFill>
                </a:endParaRPr>
              </a:p>
            </p:txBody>
          </p:sp>
        </mc:Choice>
        <mc:Fallback xmlns="">
          <p:sp>
            <p:nvSpPr>
              <p:cNvPr id="16" name="Rectangle 15">
                <a:extLst>
                  <a:ext uri="{FF2B5EF4-FFF2-40B4-BE49-F238E27FC236}">
                    <a16:creationId xmlns:a16="http://schemas.microsoft.com/office/drawing/2014/main" id="{6CE775C4-9601-4C19-B042-9D0F020B96B3}"/>
                  </a:ext>
                </a:extLst>
              </p:cNvPr>
              <p:cNvSpPr>
                <a:spLocks noRot="1" noChangeAspect="1" noMove="1" noResize="1" noEditPoints="1" noAdjustHandles="1" noChangeArrowheads="1" noChangeShapeType="1" noTextEdit="1"/>
              </p:cNvSpPr>
              <p:nvPr/>
            </p:nvSpPr>
            <p:spPr>
              <a:xfrm>
                <a:off x="6591952" y="4153719"/>
                <a:ext cx="4959457" cy="1842620"/>
              </a:xfrm>
              <a:prstGeom prst="rect">
                <a:avLst/>
              </a:prstGeom>
              <a:blipFill>
                <a:blip r:embed="rId2"/>
                <a:stretch>
                  <a:fillRect l="-3931" t="-5611" r="-1597" b="-10561"/>
                </a:stretch>
              </a:blipFill>
            </p:spPr>
            <p:txBody>
              <a:bodyPr/>
              <a:lstStyle/>
              <a:p>
                <a:r>
                  <a:rPr lang="vi-VN">
                    <a:noFill/>
                  </a:rPr>
                  <a:t> </a:t>
                </a:r>
              </a:p>
            </p:txBody>
          </p:sp>
        </mc:Fallback>
      </mc:AlternateContent>
    </p:spTree>
    <p:extLst>
      <p:ext uri="{BB962C8B-B14F-4D97-AF65-F5344CB8AC3E}">
        <p14:creationId xmlns:p14="http://schemas.microsoft.com/office/powerpoint/2010/main" val="2213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EF718A6F-0561-485E-9AB5-84B1C166AB3E}"/>
              </a:ext>
            </a:extLst>
          </p:cNvPr>
          <p:cNvSpPr/>
          <p:nvPr/>
        </p:nvSpPr>
        <p:spPr>
          <a:xfrm>
            <a:off x="365760" y="1657791"/>
            <a:ext cx="1154176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Ta có: Tam giác A'B'C' là hình đồng dạng phối cảnh của tam giác ABC</a:t>
            </a:r>
            <a:endParaRPr lang="vi-VN" sz="3733"/>
          </a:p>
        </p:txBody>
      </p:sp>
      <p:sp>
        <p:nvSpPr>
          <p:cNvPr id="6" name="Rectangle 5">
            <a:extLst>
              <a:ext uri="{FF2B5EF4-FFF2-40B4-BE49-F238E27FC236}">
                <a16:creationId xmlns:a16="http://schemas.microsoft.com/office/drawing/2014/main" id="{86579A44-F553-4AF0-AB5C-7EDC3952BA28}"/>
              </a:ext>
            </a:extLst>
          </p:cNvPr>
          <p:cNvSpPr/>
          <p:nvPr/>
        </p:nvSpPr>
        <p:spPr>
          <a:xfrm>
            <a:off x="366105" y="2817675"/>
            <a:ext cx="1056571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36095215-5A24-44E9-9A36-1271E82B5A0A}"/>
                  </a:ext>
                </a:extLst>
              </p:cNvPr>
              <p:cNvSpPr/>
              <p:nvPr/>
            </p:nvSpPr>
            <p:spPr>
              <a:xfrm>
                <a:off x="365760" y="3396172"/>
                <a:ext cx="5110245" cy="1051826"/>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Do đó: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𝐴𝐵</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𝐵𝐶</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𝐶𝐴</m:t>
                        </m:r>
                      </m:den>
                    </m:f>
                  </m:oMath>
                </a14:m>
                <a:endParaRPr lang="vi-VN" sz="3733" dirty="0">
                  <a:latin typeface="Times New Roman" panose="02020603050405020304" pitchFamily="18" charset="0"/>
                  <a:ea typeface="Calibri" panose="020F0502020204030204" pitchFamily="34" charset="0"/>
                </a:endParaRPr>
              </a:p>
            </p:txBody>
          </p:sp>
        </mc:Choice>
        <mc:Fallback>
          <p:sp>
            <p:nvSpPr>
              <p:cNvPr id="8" name="Rectangle 7">
                <a:extLst>
                  <a:ext uri="{FF2B5EF4-FFF2-40B4-BE49-F238E27FC236}">
                    <a16:creationId xmlns:a16="http://schemas.microsoft.com/office/drawing/2014/main" id="{36095215-5A24-44E9-9A36-1271E82B5A0A}"/>
                  </a:ext>
                </a:extLst>
              </p:cNvPr>
              <p:cNvSpPr>
                <a:spLocks noRot="1" noChangeAspect="1" noMove="1" noResize="1" noEditPoints="1" noAdjustHandles="1" noChangeArrowheads="1" noChangeShapeType="1" noTextEdit="1"/>
              </p:cNvSpPr>
              <p:nvPr/>
            </p:nvSpPr>
            <p:spPr>
              <a:xfrm>
                <a:off x="365760" y="3396172"/>
                <a:ext cx="5110245" cy="1051826"/>
              </a:xfrm>
              <a:prstGeom prst="rect">
                <a:avLst/>
              </a:prstGeom>
              <a:blipFill>
                <a:blip r:embed="rId3"/>
                <a:stretch>
                  <a:fillRect l="-3819" b="-924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932FC42C-DD0F-4F45-830F-F789C47D8A04}"/>
                  </a:ext>
                </a:extLst>
              </p:cNvPr>
              <p:cNvSpPr/>
              <p:nvPr/>
            </p:nvSpPr>
            <p:spPr>
              <a:xfrm>
                <a:off x="5510738" y="3363425"/>
                <a:ext cx="2579232" cy="1047787"/>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Mà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𝐴𝐵</m:t>
                        </m:r>
                      </m:den>
                    </m:f>
                    <m:r>
                      <a:rPr lang="vi-VN" sz="3733" i="1" dirty="0" smtClean="0">
                        <a:latin typeface="Cambria Math" panose="02040503050406030204" pitchFamily="18" charset="0"/>
                        <a:ea typeface="Calibri" panose="020F0502020204030204" pitchFamily="34" charset="0"/>
                      </a:rPr>
                      <m:t>=3</m:t>
                    </m:r>
                  </m:oMath>
                </a14:m>
                <a:endParaRPr lang="vi-VN" sz="3733" dirty="0">
                  <a:latin typeface="Times New Roman" panose="02020603050405020304" pitchFamily="18" charset="0"/>
                  <a:ea typeface="Calibri" panose="020F0502020204030204" pitchFamily="34" charset="0"/>
                </a:endParaRPr>
              </a:p>
            </p:txBody>
          </p:sp>
        </mc:Choice>
        <mc:Fallback>
          <p:sp>
            <p:nvSpPr>
              <p:cNvPr id="11" name="Rectangle 10">
                <a:extLst>
                  <a:ext uri="{FF2B5EF4-FFF2-40B4-BE49-F238E27FC236}">
                    <a16:creationId xmlns:a16="http://schemas.microsoft.com/office/drawing/2014/main" id="{932FC42C-DD0F-4F45-830F-F789C47D8A04}"/>
                  </a:ext>
                </a:extLst>
              </p:cNvPr>
              <p:cNvSpPr>
                <a:spLocks noRot="1" noChangeAspect="1" noMove="1" noResize="1" noEditPoints="1" noAdjustHandles="1" noChangeArrowheads="1" noChangeShapeType="1" noTextEdit="1"/>
              </p:cNvSpPr>
              <p:nvPr/>
            </p:nvSpPr>
            <p:spPr>
              <a:xfrm>
                <a:off x="5510738" y="3363425"/>
                <a:ext cx="2579232" cy="1047787"/>
              </a:xfrm>
              <a:prstGeom prst="rect">
                <a:avLst/>
              </a:prstGeom>
              <a:blipFill>
                <a:blip r:embed="rId4"/>
                <a:stretch>
                  <a:fillRect l="-7801" b="-988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D475FB15-ACE6-4659-8E6F-BB863D10CDCC}"/>
                  </a:ext>
                </a:extLst>
              </p:cNvPr>
              <p:cNvSpPr/>
              <p:nvPr/>
            </p:nvSpPr>
            <p:spPr>
              <a:xfrm>
                <a:off x="365760" y="4411212"/>
                <a:ext cx="4110292" cy="1051826"/>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Nên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𝐵𝐶</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𝐶𝐴</m:t>
                        </m:r>
                      </m:den>
                    </m:f>
                    <m:r>
                      <a:rPr lang="vi-VN" sz="3733" i="1" dirty="0" smtClean="0">
                        <a:latin typeface="Cambria Math" panose="02040503050406030204" pitchFamily="18" charset="0"/>
                        <a:ea typeface="Calibri" panose="020F0502020204030204" pitchFamily="34" charset="0"/>
                      </a:rPr>
                      <m:t>=3</m:t>
                    </m:r>
                  </m:oMath>
                </a14:m>
                <a:endParaRPr lang="vi-VN" sz="3733" dirty="0">
                  <a:latin typeface="Times New Roman" panose="02020603050405020304" pitchFamily="18" charset="0"/>
                  <a:ea typeface="Calibri" panose="020F0502020204030204" pitchFamily="34" charset="0"/>
                </a:endParaRPr>
              </a:p>
            </p:txBody>
          </p:sp>
        </mc:Choice>
        <mc:Fallback>
          <p:sp>
            <p:nvSpPr>
              <p:cNvPr id="13" name="Rectangle 12">
                <a:extLst>
                  <a:ext uri="{FF2B5EF4-FFF2-40B4-BE49-F238E27FC236}">
                    <a16:creationId xmlns:a16="http://schemas.microsoft.com/office/drawing/2014/main" id="{D475FB15-ACE6-4659-8E6F-BB863D10CDCC}"/>
                  </a:ext>
                </a:extLst>
              </p:cNvPr>
              <p:cNvSpPr>
                <a:spLocks noRot="1" noChangeAspect="1" noMove="1" noResize="1" noEditPoints="1" noAdjustHandles="1" noChangeArrowheads="1" noChangeShapeType="1" noTextEdit="1"/>
              </p:cNvSpPr>
              <p:nvPr/>
            </p:nvSpPr>
            <p:spPr>
              <a:xfrm>
                <a:off x="365760" y="4411212"/>
                <a:ext cx="4110292" cy="1051826"/>
              </a:xfrm>
              <a:prstGeom prst="rect">
                <a:avLst/>
              </a:prstGeom>
              <a:blipFill>
                <a:blip r:embed="rId5"/>
                <a:stretch>
                  <a:fillRect l="-4748" b="-988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9D675F97-8C1D-4E47-A49D-8D3EE08AB274}"/>
                  </a:ext>
                </a:extLst>
              </p:cNvPr>
              <p:cNvSpPr/>
              <p:nvPr/>
            </p:nvSpPr>
            <p:spPr>
              <a:xfrm>
                <a:off x="366106" y="5463038"/>
                <a:ext cx="10565712" cy="1421287"/>
              </a:xfrm>
              <a:prstGeom prst="rect">
                <a:avLst/>
              </a:prstGeom>
            </p:spPr>
            <p:txBody>
              <a:bodyPr wrap="square">
                <a:spAutoFit/>
              </a:bodyPr>
              <a:lstStyle/>
              <a:p>
                <a:pPr algn="just">
                  <a:lnSpc>
                    <a:spcPct val="107000"/>
                  </a:lnSpc>
                  <a:spcAft>
                    <a:spcPts val="1067"/>
                  </a:spcAft>
                </a:pPr>
                <a14:m>
                  <m:oMath xmlns:m="http://schemas.openxmlformats.org/officeDocument/2006/math">
                    <m:r>
                      <a:rPr lang="vi-VN" sz="3733" b="0" i="1" smtClean="0">
                        <a:latin typeface="Cambria Math" panose="02040503050406030204" pitchFamily="18" charset="0"/>
                        <a:ea typeface="Calibri" panose="020F0502020204030204" pitchFamily="34" charset="0"/>
                      </a:rPr>
                      <m:t>⟹</m:t>
                    </m:r>
                  </m:oMath>
                </a14:m>
                <a:r>
                  <a:rPr lang="vi-VN" sz="3733" dirty="0">
                    <a:latin typeface="Times New Roman" panose="02020603050405020304" pitchFamily="18" charset="0"/>
                    <a:ea typeface="Calibri" panose="020F0502020204030204" pitchFamily="34" charset="0"/>
                  </a:rPr>
                  <a:t>A'B' = 3.3 = 9, B'C' = 3.6 = 18, C'A' = 3.5 = 15  </a:t>
                </a:r>
              </a:p>
              <a:p>
                <a:pPr algn="just">
                  <a:lnSpc>
                    <a:spcPct val="107000"/>
                  </a:lnSpc>
                  <a:spcAft>
                    <a:spcPts val="1067"/>
                  </a:spcAft>
                </a:pPr>
                <a:endParaRPr lang="vi-VN" sz="3733" dirty="0">
                  <a:latin typeface="Times New Roman" panose="02020603050405020304" pitchFamily="18" charset="0"/>
                  <a:ea typeface="Calibri" panose="020F0502020204030204" pitchFamily="34" charset="0"/>
                </a:endParaRPr>
              </a:p>
            </p:txBody>
          </p:sp>
        </mc:Choice>
        <mc:Fallback>
          <p:sp>
            <p:nvSpPr>
              <p:cNvPr id="15" name="Rectangle 14">
                <a:extLst>
                  <a:ext uri="{FF2B5EF4-FFF2-40B4-BE49-F238E27FC236}">
                    <a16:creationId xmlns:a16="http://schemas.microsoft.com/office/drawing/2014/main" id="{9D675F97-8C1D-4E47-A49D-8D3EE08AB274}"/>
                  </a:ext>
                </a:extLst>
              </p:cNvPr>
              <p:cNvSpPr>
                <a:spLocks noRot="1" noChangeAspect="1" noMove="1" noResize="1" noEditPoints="1" noAdjustHandles="1" noChangeArrowheads="1" noChangeShapeType="1" noTextEdit="1"/>
              </p:cNvSpPr>
              <p:nvPr/>
            </p:nvSpPr>
            <p:spPr>
              <a:xfrm>
                <a:off x="366106" y="5463038"/>
                <a:ext cx="10565712" cy="1421287"/>
              </a:xfrm>
              <a:prstGeom prst="rect">
                <a:avLst/>
              </a:prstGeom>
              <a:blipFill>
                <a:blip r:embed="rId6"/>
                <a:stretch>
                  <a:fillRect t="-7296"/>
                </a:stretch>
              </a:blipFill>
            </p:spPr>
            <p:txBody>
              <a:bodyPr/>
              <a:lstStyle/>
              <a:p>
                <a:r>
                  <a:rPr lang="vi-VN">
                    <a:noFill/>
                  </a:rPr>
                  <a:t> </a:t>
                </a:r>
              </a:p>
            </p:txBody>
          </p:sp>
        </mc:Fallback>
      </mc:AlternateContent>
    </p:spTree>
    <p:extLst>
      <p:ext uri="{BB962C8B-B14F-4D97-AF65-F5344CB8AC3E}">
        <p14:creationId xmlns:p14="http://schemas.microsoft.com/office/powerpoint/2010/main" val="23550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5" name="Rectangle 4">
            <a:extLst>
              <a:ext uri="{FF2B5EF4-FFF2-40B4-BE49-F238E27FC236}">
                <a16:creationId xmlns:a16="http://schemas.microsoft.com/office/drawing/2014/main" id="{A2C90032-08D4-4E0D-B8FA-BB1D9F688E62}"/>
              </a:ext>
            </a:extLst>
          </p:cNvPr>
          <p:cNvSpPr/>
          <p:nvPr/>
        </p:nvSpPr>
        <p:spPr>
          <a:xfrm>
            <a:off x="326574" y="1546402"/>
            <a:ext cx="11713031" cy="1241237"/>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Ta có: Tam giác A''B''C'' là hình đồng dạng phối cảnh của tam giác ABC</a:t>
            </a:r>
          </a:p>
        </p:txBody>
      </p:sp>
      <p:sp>
        <p:nvSpPr>
          <p:cNvPr id="9" name="Rectangle 8">
            <a:extLst>
              <a:ext uri="{FF2B5EF4-FFF2-40B4-BE49-F238E27FC236}">
                <a16:creationId xmlns:a16="http://schemas.microsoft.com/office/drawing/2014/main" id="{9A9EFB68-C5AB-461A-A11D-AA9D45E1E30B}"/>
              </a:ext>
            </a:extLst>
          </p:cNvPr>
          <p:cNvSpPr/>
          <p:nvPr/>
        </p:nvSpPr>
        <p:spPr>
          <a:xfrm>
            <a:off x="378502" y="2723337"/>
            <a:ext cx="10825399"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AC9B8A0A-A0A0-42CC-A333-6988E662DB0C}"/>
                  </a:ext>
                </a:extLst>
              </p:cNvPr>
              <p:cNvSpPr/>
              <p:nvPr/>
            </p:nvSpPr>
            <p:spPr>
              <a:xfrm>
                <a:off x="378502" y="3244888"/>
                <a:ext cx="5841214" cy="1051826"/>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Do đó: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𝐴𝐵</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𝐵𝐶</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𝐶𝐴</m:t>
                        </m:r>
                      </m:den>
                    </m:f>
                  </m:oMath>
                </a14:m>
                <a:endParaRPr lang="vi-VN" sz="3733" dirty="0">
                  <a:latin typeface="Times New Roman" panose="02020603050405020304" pitchFamily="18" charset="0"/>
                  <a:ea typeface="Calibri" panose="020F0502020204030204" pitchFamily="34" charset="0"/>
                </a:endParaRPr>
              </a:p>
            </p:txBody>
          </p:sp>
        </mc:Choice>
        <mc:Fallback>
          <p:sp>
            <p:nvSpPr>
              <p:cNvPr id="12" name="Rectangle 11">
                <a:extLst>
                  <a:ext uri="{FF2B5EF4-FFF2-40B4-BE49-F238E27FC236}">
                    <a16:creationId xmlns:a16="http://schemas.microsoft.com/office/drawing/2014/main" id="{AC9B8A0A-A0A0-42CC-A333-6988E662DB0C}"/>
                  </a:ext>
                </a:extLst>
              </p:cNvPr>
              <p:cNvSpPr>
                <a:spLocks noRot="1" noChangeAspect="1" noMove="1" noResize="1" noEditPoints="1" noAdjustHandles="1" noChangeArrowheads="1" noChangeShapeType="1" noTextEdit="1"/>
              </p:cNvSpPr>
              <p:nvPr/>
            </p:nvSpPr>
            <p:spPr>
              <a:xfrm>
                <a:off x="378502" y="3244888"/>
                <a:ext cx="5841214" cy="1051826"/>
              </a:xfrm>
              <a:prstGeom prst="rect">
                <a:avLst/>
              </a:prstGeom>
              <a:blipFill>
                <a:blip r:embed="rId3"/>
                <a:stretch>
                  <a:fillRect l="-3340" b="-924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12858F08-B840-4438-BC16-E2B256E1AEAC}"/>
                  </a:ext>
                </a:extLst>
              </p:cNvPr>
              <p:cNvSpPr/>
              <p:nvPr/>
            </p:nvSpPr>
            <p:spPr>
              <a:xfrm>
                <a:off x="6271644" y="3210895"/>
                <a:ext cx="2822889" cy="1047787"/>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Mà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𝐴𝐵</m:t>
                        </m:r>
                      </m:den>
                    </m:f>
                    <m:r>
                      <a:rPr lang="vi-VN" sz="3733" i="1" dirty="0" smtClean="0">
                        <a:latin typeface="Cambria Math" panose="02040503050406030204" pitchFamily="18" charset="0"/>
                        <a:ea typeface="Calibri" panose="020F0502020204030204" pitchFamily="34" charset="0"/>
                      </a:rPr>
                      <m:t>=</m:t>
                    </m:r>
                    <m:r>
                      <a:rPr lang="vi-VN" sz="3733" i="1" dirty="0" smtClean="0">
                        <a:latin typeface="Cambria Math" panose="02040503050406030204" pitchFamily="18" charset="0"/>
                        <a:ea typeface="Calibri" panose="020F0502020204030204" pitchFamily="34" charset="0"/>
                      </a:rPr>
                      <m:t>3</m:t>
                    </m:r>
                  </m:oMath>
                </a14:m>
                <a:endParaRPr lang="vi-VN" sz="3733" dirty="0">
                  <a:latin typeface="Times New Roman" panose="02020603050405020304" pitchFamily="18" charset="0"/>
                  <a:ea typeface="Calibri" panose="020F0502020204030204" pitchFamily="34" charset="0"/>
                </a:endParaRPr>
              </a:p>
            </p:txBody>
          </p:sp>
        </mc:Choice>
        <mc:Fallback>
          <p:sp>
            <p:nvSpPr>
              <p:cNvPr id="16" name="Rectangle 15">
                <a:extLst>
                  <a:ext uri="{FF2B5EF4-FFF2-40B4-BE49-F238E27FC236}">
                    <a16:creationId xmlns:a16="http://schemas.microsoft.com/office/drawing/2014/main" id="{12858F08-B840-4438-BC16-E2B256E1AEAC}"/>
                  </a:ext>
                </a:extLst>
              </p:cNvPr>
              <p:cNvSpPr>
                <a:spLocks noRot="1" noChangeAspect="1" noMove="1" noResize="1" noEditPoints="1" noAdjustHandles="1" noChangeArrowheads="1" noChangeShapeType="1" noTextEdit="1"/>
              </p:cNvSpPr>
              <p:nvPr/>
            </p:nvSpPr>
            <p:spPr>
              <a:xfrm>
                <a:off x="6271644" y="3210895"/>
                <a:ext cx="2822889" cy="1047787"/>
              </a:xfrm>
              <a:prstGeom prst="rect">
                <a:avLst/>
              </a:prstGeom>
              <a:blipFill>
                <a:blip r:embed="rId4"/>
                <a:stretch>
                  <a:fillRect l="-7127" b="-988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E73C167C-22CF-48B5-B367-ED4C861C85A1}"/>
                  </a:ext>
                </a:extLst>
              </p:cNvPr>
              <p:cNvSpPr/>
              <p:nvPr/>
            </p:nvSpPr>
            <p:spPr>
              <a:xfrm>
                <a:off x="378502" y="4228050"/>
                <a:ext cx="4674549" cy="1051826"/>
              </a:xfrm>
              <a:prstGeom prst="rect">
                <a:avLst/>
              </a:prstGeom>
            </p:spPr>
            <p:txBody>
              <a:bodyPr wrap="non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Nên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r>
                          <a:rPr lang="vi-VN" sz="3733" i="1" dirty="0" smtClean="0">
                            <a:latin typeface="Cambria Math" panose="02040503050406030204" pitchFamily="18" charset="0"/>
                            <a:ea typeface="Calibri" panose="020F0502020204030204" pitchFamily="34" charset="0"/>
                          </a:rPr>
                          <m:t> </m:t>
                        </m:r>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𝐵𝐶</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𝐴</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𝐶𝐴</m:t>
                        </m:r>
                      </m:den>
                    </m:f>
                    <m:r>
                      <a:rPr lang="vi-VN" sz="3733" i="1" dirty="0" smtClean="0">
                        <a:latin typeface="Cambria Math" panose="02040503050406030204" pitchFamily="18" charset="0"/>
                        <a:ea typeface="Calibri" panose="020F0502020204030204" pitchFamily="34" charset="0"/>
                      </a:rPr>
                      <m:t>=</m:t>
                    </m:r>
                    <m:r>
                      <a:rPr lang="vi-VN" sz="3733" i="1" dirty="0" smtClean="0">
                        <a:latin typeface="Cambria Math" panose="02040503050406030204" pitchFamily="18" charset="0"/>
                        <a:ea typeface="Calibri" panose="020F0502020204030204" pitchFamily="34" charset="0"/>
                      </a:rPr>
                      <m:t>3</m:t>
                    </m:r>
                  </m:oMath>
                </a14:m>
                <a:endParaRPr lang="vi-VN" sz="3733" dirty="0">
                  <a:latin typeface="Times New Roman" panose="02020603050405020304" pitchFamily="18" charset="0"/>
                  <a:ea typeface="Calibri" panose="020F0502020204030204" pitchFamily="34" charset="0"/>
                </a:endParaRPr>
              </a:p>
            </p:txBody>
          </p:sp>
        </mc:Choice>
        <mc:Fallback>
          <p:sp>
            <p:nvSpPr>
              <p:cNvPr id="20" name="Rectangle 19">
                <a:extLst>
                  <a:ext uri="{FF2B5EF4-FFF2-40B4-BE49-F238E27FC236}">
                    <a16:creationId xmlns:a16="http://schemas.microsoft.com/office/drawing/2014/main" id="{E73C167C-22CF-48B5-B367-ED4C861C85A1}"/>
                  </a:ext>
                </a:extLst>
              </p:cNvPr>
              <p:cNvSpPr>
                <a:spLocks noRot="1" noChangeAspect="1" noMove="1" noResize="1" noEditPoints="1" noAdjustHandles="1" noChangeArrowheads="1" noChangeShapeType="1" noTextEdit="1"/>
              </p:cNvSpPr>
              <p:nvPr/>
            </p:nvSpPr>
            <p:spPr>
              <a:xfrm>
                <a:off x="378502" y="4228050"/>
                <a:ext cx="4674549" cy="1051826"/>
              </a:xfrm>
              <a:prstGeom prst="rect">
                <a:avLst/>
              </a:prstGeom>
              <a:blipFill>
                <a:blip r:embed="rId5"/>
                <a:stretch>
                  <a:fillRect l="-4172" b="-988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985B71AC-F265-46CA-B0E1-02493A9B1B89}"/>
                  </a:ext>
                </a:extLst>
              </p:cNvPr>
              <p:cNvSpPr/>
              <p:nvPr/>
            </p:nvSpPr>
            <p:spPr>
              <a:xfrm>
                <a:off x="326574" y="5298352"/>
                <a:ext cx="10764485" cy="665567"/>
              </a:xfrm>
              <a:prstGeom prst="rect">
                <a:avLst/>
              </a:prstGeom>
            </p:spPr>
            <p:txBody>
              <a:bodyPr wrap="none">
                <a:spAutoFit/>
              </a:bodyPr>
              <a:lstStyle/>
              <a:p>
                <a:pPr algn="just">
                  <a:lnSpc>
                    <a:spcPct val="107000"/>
                  </a:lnSpc>
                  <a:spcAft>
                    <a:spcPts val="1067"/>
                  </a:spcAft>
                </a:pPr>
                <a14:m>
                  <m:oMath xmlns:m="http://schemas.openxmlformats.org/officeDocument/2006/math">
                    <m:r>
                      <a:rPr lang="vi-VN" sz="3733" b="0" i="1" smtClean="0">
                        <a:latin typeface="Cambria Math" panose="02040503050406030204" pitchFamily="18" charset="0"/>
                        <a:ea typeface="Calibri" panose="020F0502020204030204" pitchFamily="34" charset="0"/>
                      </a:rPr>
                      <m:t>⟹</m:t>
                    </m:r>
                  </m:oMath>
                </a14:m>
                <a:r>
                  <a:rPr lang="vi-VN" sz="3733" dirty="0">
                    <a:latin typeface="Times New Roman" panose="02020603050405020304" pitchFamily="18" charset="0"/>
                    <a:ea typeface="Calibri" panose="020F0502020204030204" pitchFamily="34" charset="0"/>
                  </a:rPr>
                  <a:t>A''B'' = 3.3 = 9, B''C'' = 3.6 = 18, C''A'' = 3.5 = 15  </a:t>
                </a:r>
              </a:p>
            </p:txBody>
          </p:sp>
        </mc:Choice>
        <mc:Fallback>
          <p:sp>
            <p:nvSpPr>
              <p:cNvPr id="22" name="Rectangle 21">
                <a:extLst>
                  <a:ext uri="{FF2B5EF4-FFF2-40B4-BE49-F238E27FC236}">
                    <a16:creationId xmlns:a16="http://schemas.microsoft.com/office/drawing/2014/main" id="{985B71AC-F265-46CA-B0E1-02493A9B1B89}"/>
                  </a:ext>
                </a:extLst>
              </p:cNvPr>
              <p:cNvSpPr>
                <a:spLocks noRot="1" noChangeAspect="1" noMove="1" noResize="1" noEditPoints="1" noAdjustHandles="1" noChangeArrowheads="1" noChangeShapeType="1" noTextEdit="1"/>
              </p:cNvSpPr>
              <p:nvPr/>
            </p:nvSpPr>
            <p:spPr>
              <a:xfrm>
                <a:off x="326574" y="5298352"/>
                <a:ext cx="10764485" cy="665567"/>
              </a:xfrm>
              <a:prstGeom prst="rect">
                <a:avLst/>
              </a:prstGeom>
              <a:blipFill>
                <a:blip r:embed="rId6"/>
                <a:stretch>
                  <a:fillRect t="-15596" b="-35780"/>
                </a:stretch>
              </a:blipFill>
            </p:spPr>
            <p:txBody>
              <a:bodyPr/>
              <a:lstStyle/>
              <a:p>
                <a:r>
                  <a:rPr lang="vi-VN">
                    <a:noFill/>
                  </a:rPr>
                  <a:t> </a:t>
                </a:r>
              </a:p>
            </p:txBody>
          </p:sp>
        </mc:Fallback>
      </mc:AlternateContent>
    </p:spTree>
    <p:extLst>
      <p:ext uri="{BB962C8B-B14F-4D97-AF65-F5344CB8AC3E}">
        <p14:creationId xmlns:p14="http://schemas.microsoft.com/office/powerpoint/2010/main" val="4988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838925" y="1075056"/>
            <a:ext cx="3820160" cy="666786"/>
          </a:xfrm>
          <a:prstGeom prst="rect">
            <a:avLst/>
          </a:prstGeom>
          <a:noFill/>
        </p:spPr>
        <p:txBody>
          <a:bodyPr wrap="square" rtlCol="0">
            <a:spAutoFit/>
          </a:bodyPr>
          <a:lstStyle/>
          <a:p>
            <a:r>
              <a:rPr lang="vi-VN" sz="3733" b="1" dirty="0">
                <a:solidFill>
                  <a:srgbClr val="FF0000"/>
                </a:solidFill>
                <a:latin typeface="+mj-lt"/>
              </a:rPr>
              <a:t>Bài tập 2</a:t>
            </a:r>
          </a:p>
        </p:txBody>
      </p:sp>
      <p:sp>
        <p:nvSpPr>
          <p:cNvPr id="4" name="Rectangle 3">
            <a:extLst>
              <a:ext uri="{FF2B5EF4-FFF2-40B4-BE49-F238E27FC236}">
                <a16:creationId xmlns:a16="http://schemas.microsoft.com/office/drawing/2014/main" id="{7E203535-9E37-476C-B42F-2D08F1947B00}"/>
              </a:ext>
            </a:extLst>
          </p:cNvPr>
          <p:cNvSpPr/>
          <p:nvPr/>
        </p:nvSpPr>
        <p:spPr>
          <a:xfrm>
            <a:off x="801298" y="1893260"/>
            <a:ext cx="6086923" cy="666786"/>
          </a:xfrm>
          <a:prstGeom prst="rect">
            <a:avLst/>
          </a:prstGeom>
        </p:spPr>
        <p:txBody>
          <a:bodyPr wrap="none">
            <a:spAutoFit/>
          </a:bodyPr>
          <a:lstStyle/>
          <a:p>
            <a:r>
              <a:rPr lang="vi-VN" sz="3733" dirty="0">
                <a:latin typeface="Times New Roman" panose="02020603050405020304" pitchFamily="18" charset="0"/>
                <a:ea typeface="Calibri" panose="020F0502020204030204" pitchFamily="34" charset="0"/>
              </a:rPr>
              <a:t>c) Từ kết quả câu a và b ta có: </a:t>
            </a:r>
            <a:endParaRPr lang="vi-VN" sz="3733" dirty="0"/>
          </a:p>
        </p:txBody>
      </p:sp>
      <p:sp>
        <p:nvSpPr>
          <p:cNvPr id="7" name="Rectangle 6">
            <a:extLst>
              <a:ext uri="{FF2B5EF4-FFF2-40B4-BE49-F238E27FC236}">
                <a16:creationId xmlns:a16="http://schemas.microsoft.com/office/drawing/2014/main" id="{E4B2F8D4-B8B9-4123-A685-CFBE1DDC1689}"/>
              </a:ext>
            </a:extLst>
          </p:cNvPr>
          <p:cNvSpPr/>
          <p:nvPr/>
        </p:nvSpPr>
        <p:spPr>
          <a:xfrm>
            <a:off x="801298" y="2636246"/>
            <a:ext cx="771557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A'B' = A''B''; B'C' = B''C''; C'A' = C''A''</a:t>
            </a:r>
          </a:p>
        </p:txBody>
      </p:sp>
      <p:sp>
        <p:nvSpPr>
          <p:cNvPr id="10" name="Rectangle 9">
            <a:extLst>
              <a:ext uri="{FF2B5EF4-FFF2-40B4-BE49-F238E27FC236}">
                <a16:creationId xmlns:a16="http://schemas.microsoft.com/office/drawing/2014/main" id="{E18CDD3E-8CE9-4CE7-9181-A8B073AA7A42}"/>
              </a:ext>
            </a:extLst>
          </p:cNvPr>
          <p:cNvSpPr/>
          <p:nvPr/>
        </p:nvSpPr>
        <p:spPr>
          <a:xfrm>
            <a:off x="801298" y="3378013"/>
            <a:ext cx="5570756" cy="666786"/>
          </a:xfrm>
          <a:prstGeom prst="rect">
            <a:avLst/>
          </a:prstGeom>
        </p:spPr>
        <p:txBody>
          <a:bodyPr wrap="none">
            <a:spAutoFit/>
          </a:bodyPr>
          <a:lstStyle/>
          <a:p>
            <a:r>
              <a:rPr lang="vi-VN" sz="3733" dirty="0">
                <a:latin typeface="Times New Roman" panose="02020603050405020304" pitchFamily="18" charset="0"/>
                <a:ea typeface="Calibri" panose="020F0502020204030204" pitchFamily="34" charset="0"/>
              </a:rPr>
              <a:t>Do đó: </a:t>
            </a:r>
            <a:r>
              <a:rPr lang="vi-VN" sz="3733" dirty="0">
                <a:latin typeface="Cambria Math" panose="02040503050406030204" pitchFamily="18" charset="0"/>
                <a:ea typeface="Calibri" panose="020F0502020204030204" pitchFamily="34" charset="0"/>
                <a:cs typeface="Cambria Math" panose="02040503050406030204" pitchFamily="18" charset="0"/>
              </a:rPr>
              <a:t>△</a:t>
            </a:r>
            <a:r>
              <a:rPr lang="vi-VN" sz="3733" dirty="0">
                <a:latin typeface="Times New Roman" panose="02020603050405020304" pitchFamily="18" charset="0"/>
                <a:ea typeface="Calibri" panose="020F0502020204030204" pitchFamily="34" charset="0"/>
              </a:rPr>
              <a:t>A'B'C' = </a:t>
            </a:r>
            <a:r>
              <a:rPr lang="vi-VN" sz="3733" dirty="0">
                <a:latin typeface="Cambria Math" panose="02040503050406030204" pitchFamily="18" charset="0"/>
                <a:ea typeface="Calibri" panose="020F0502020204030204" pitchFamily="34" charset="0"/>
                <a:cs typeface="Cambria Math" panose="02040503050406030204" pitchFamily="18" charset="0"/>
              </a:rPr>
              <a:t>△</a:t>
            </a:r>
            <a:r>
              <a:rPr lang="vi-VN" sz="3733" dirty="0">
                <a:latin typeface="Times New Roman" panose="02020603050405020304" pitchFamily="18" charset="0"/>
                <a:ea typeface="Calibri" panose="020F0502020204030204" pitchFamily="34" charset="0"/>
              </a:rPr>
              <a:t>A''B''C''</a:t>
            </a:r>
            <a:endParaRPr lang="vi-VN" sz="3733" dirty="0"/>
          </a:p>
        </p:txBody>
      </p:sp>
    </p:spTree>
    <p:extLst>
      <p:ext uri="{BB962C8B-B14F-4D97-AF65-F5344CB8AC3E}">
        <p14:creationId xmlns:p14="http://schemas.microsoft.com/office/powerpoint/2010/main" val="2438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a) Ta có: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4B2F8D4-B8B9-4123-A685-CFBE1DDC1689}"/>
                  </a:ext>
                </a:extLst>
              </p:cNvPr>
              <p:cNvSpPr/>
              <p:nvPr/>
            </p:nvSpPr>
            <p:spPr>
              <a:xfrm>
                <a:off x="676090" y="1612984"/>
                <a:ext cx="4271106" cy="1205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vi-VN" sz="3733" i="1" dirty="0" smtClean="0">
                              <a:latin typeface="Cambria Math" panose="02040503050406030204" pitchFamily="18" charset="0"/>
                            </a:rPr>
                          </m:ctrlPr>
                        </m:fPr>
                        <m:num>
                          <m:r>
                            <a:rPr lang="vi-VN" sz="3733" i="1" dirty="0" smtClean="0">
                              <a:latin typeface="Cambria Math" panose="02040503050406030204" pitchFamily="18" charset="0"/>
                            </a:rPr>
                            <m:t>𝐴</m:t>
                          </m:r>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𝐴𝐵</m:t>
                          </m:r>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r>
                            <a:rPr lang="vi-VN" sz="3733" i="1" dirty="0" smtClean="0">
                              <a:latin typeface="Cambria Math" panose="02040503050406030204" pitchFamily="18" charset="0"/>
                            </a:rPr>
                            <m:t>𝐴</m:t>
                          </m:r>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𝐶</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𝐴𝐶</m:t>
                          </m:r>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r>
                            <a:rPr lang="vi-VN" sz="3733" i="1" dirty="0" smtClean="0">
                              <a:latin typeface="Cambria Math" panose="02040503050406030204" pitchFamily="18" charset="0"/>
                            </a:rPr>
                            <m:t>𝐴</m:t>
                          </m:r>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𝐷</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𝐴𝐷</m:t>
                          </m:r>
                        </m:den>
                      </m:f>
                    </m:oMath>
                  </m:oMathPara>
                </a14:m>
                <a:endParaRPr lang="vi-VN" sz="3733" dirty="0">
                  <a:latin typeface="+mj-lt"/>
                </a:endParaRPr>
              </a:p>
            </p:txBody>
          </p:sp>
        </mc:Choice>
        <mc:Fallback xmlns="">
          <p:sp>
            <p:nvSpPr>
              <p:cNvPr id="7" name="Rectangle 6">
                <a:extLst>
                  <a:ext uri="{FF2B5EF4-FFF2-40B4-BE49-F238E27FC236}">
                    <a16:creationId xmlns:a16="http://schemas.microsoft.com/office/drawing/2014/main" id="{E4B2F8D4-B8B9-4123-A685-CFBE1DDC1689}"/>
                  </a:ext>
                </a:extLst>
              </p:cNvPr>
              <p:cNvSpPr>
                <a:spLocks noRot="1" noChangeAspect="1" noMove="1" noResize="1" noEditPoints="1" noAdjustHandles="1" noChangeArrowheads="1" noChangeShapeType="1" noTextEdit="1"/>
              </p:cNvSpPr>
              <p:nvPr/>
            </p:nvSpPr>
            <p:spPr>
              <a:xfrm>
                <a:off x="676090" y="1612984"/>
                <a:ext cx="4271106" cy="1205523"/>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18CDD3E-8CE9-4CE7-9181-A8B073AA7A42}"/>
                  </a:ext>
                </a:extLst>
              </p:cNvPr>
              <p:cNvSpPr/>
              <p:nvPr/>
            </p:nvSpPr>
            <p:spPr>
              <a:xfrm>
                <a:off x="615546" y="2870432"/>
                <a:ext cx="10960908" cy="1268168"/>
              </a:xfrm>
              <a:prstGeom prst="rect">
                <a:avLst/>
              </a:prstGeom>
            </p:spPr>
            <p:txBody>
              <a:bodyPr wrap="square">
                <a:spAutoFit/>
              </a:bodyPr>
              <a:lstStyle/>
              <a:p>
                <a14:m>
                  <m:oMath xmlns:m="http://schemas.openxmlformats.org/officeDocument/2006/math">
                    <m:r>
                      <a:rPr lang="vi-VN" sz="4000" i="1">
                        <a:latin typeface="Cambria Math" panose="02040503050406030204" pitchFamily="18" charset="0"/>
                        <a:ea typeface="Calibri" panose="020F0502020204030204" pitchFamily="34" charset="0"/>
                        <a:sym typeface="Symbol" panose="05050102010706020507" pitchFamily="18" charset="2"/>
                      </a:rPr>
                      <m:t>⟹ </m:t>
                    </m:r>
                  </m:oMath>
                </a14:m>
                <a:r>
                  <a:rPr lang="vi-VN" sz="3733" dirty="0">
                    <a:latin typeface="+mj-lt"/>
                  </a:rPr>
                  <a:t>Hình chữ nhật AB''C''D'' đồng dạng phối cảnh với hình chữ nhật ABCD. </a:t>
                </a:r>
              </a:p>
            </p:txBody>
          </p:sp>
        </mc:Choice>
        <mc:Fallback xmlns="">
          <p:sp>
            <p:nvSpPr>
              <p:cNvPr id="10" name="Rectangle 9">
                <a:extLst>
                  <a:ext uri="{FF2B5EF4-FFF2-40B4-BE49-F238E27FC236}">
                    <a16:creationId xmlns:a16="http://schemas.microsoft.com/office/drawing/2014/main" id="{E18CDD3E-8CE9-4CE7-9181-A8B073AA7A42}"/>
                  </a:ext>
                </a:extLst>
              </p:cNvPr>
              <p:cNvSpPr>
                <a:spLocks noRot="1" noChangeAspect="1" noMove="1" noResize="1" noEditPoints="1" noAdjustHandles="1" noChangeArrowheads="1" noChangeShapeType="1" noTextEdit="1"/>
              </p:cNvSpPr>
              <p:nvPr/>
            </p:nvSpPr>
            <p:spPr>
              <a:xfrm>
                <a:off x="615546" y="2870432"/>
                <a:ext cx="10960908" cy="1268168"/>
              </a:xfrm>
              <a:prstGeom prst="rect">
                <a:avLst/>
              </a:prstGeom>
              <a:blipFill>
                <a:blip r:embed="rId4"/>
                <a:stretch>
                  <a:fillRect l="-1835" t="-6731" b="-18269"/>
                </a:stretch>
              </a:blipFill>
            </p:spPr>
            <p:txBody>
              <a:bodyPr/>
              <a:lstStyle/>
              <a:p>
                <a:r>
                  <a:rPr lang="vi-VN">
                    <a:noFill/>
                  </a:rPr>
                  <a:t> </a:t>
                </a:r>
              </a:p>
            </p:txBody>
          </p:sp>
        </mc:Fallback>
      </mc:AlternateContent>
    </p:spTree>
    <p:extLst>
      <p:ext uri="{BB962C8B-B14F-4D97-AF65-F5344CB8AC3E}">
        <p14:creationId xmlns:p14="http://schemas.microsoft.com/office/powerpoint/2010/main" val="10458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9817463" y="405944"/>
            <a:ext cx="3820160" cy="666786"/>
          </a:xfrm>
          <a:prstGeom prst="rect">
            <a:avLst/>
          </a:prstGeom>
          <a:noFill/>
        </p:spPr>
        <p:txBody>
          <a:bodyPr wrap="square" rtlCol="0">
            <a:spAutoFit/>
          </a:bodyPr>
          <a:lstStyle/>
          <a:p>
            <a:r>
              <a:rPr lang="vi-VN" sz="3733" b="1" dirty="0">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64068" y="386351"/>
            <a:ext cx="2032929" cy="666786"/>
          </a:xfrm>
          <a:prstGeom prst="rect">
            <a:avLst/>
          </a:prstGeom>
        </p:spPr>
        <p:txBody>
          <a:bodyPr wrap="none">
            <a:spAutoFit/>
          </a:bodyPr>
          <a:lstStyle/>
          <a:p>
            <a:r>
              <a:rPr lang="vi-VN" sz="3733" dirty="0">
                <a:latin typeface="+mj-lt"/>
              </a:rPr>
              <a:t>b) Ta có: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4B2F8D4-B8B9-4123-A685-CFBE1DDC1689}"/>
                  </a:ext>
                </a:extLst>
              </p:cNvPr>
              <p:cNvSpPr/>
              <p:nvPr/>
            </p:nvSpPr>
            <p:spPr>
              <a:xfrm>
                <a:off x="365206" y="809593"/>
                <a:ext cx="6536148" cy="989053"/>
              </a:xfrm>
              <a:prstGeom prst="rect">
                <a:avLst/>
              </a:prstGeom>
            </p:spPr>
            <p:txBody>
              <a:bodyPr wrap="none">
                <a:spAutoFit/>
              </a:bodyPr>
              <a:lstStyle/>
              <a:p>
                <a:r>
                  <a:rPr lang="vi-VN" sz="3733" dirty="0">
                    <a:latin typeface="+mj-lt"/>
                  </a:rPr>
                  <a:t>A′B′B′C′=ABBC hay </a:t>
                </a:r>
                <a14:m>
                  <m:oMath xmlns:m="http://schemas.openxmlformats.org/officeDocument/2006/math">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𝐴</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𝐴𝐵</m:t>
                        </m:r>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𝐶</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𝐵𝐶</m:t>
                        </m:r>
                      </m:den>
                    </m:f>
                  </m:oMath>
                </a14:m>
                <a:endParaRPr lang="vi-VN" sz="3733" dirty="0">
                  <a:latin typeface="+mj-lt"/>
                </a:endParaRPr>
              </a:p>
            </p:txBody>
          </p:sp>
        </mc:Choice>
        <mc:Fallback xmlns="">
          <p:sp>
            <p:nvSpPr>
              <p:cNvPr id="7" name="Rectangle 6">
                <a:extLst>
                  <a:ext uri="{FF2B5EF4-FFF2-40B4-BE49-F238E27FC236}">
                    <a16:creationId xmlns:a16="http://schemas.microsoft.com/office/drawing/2014/main" id="{E4B2F8D4-B8B9-4123-A685-CFBE1DDC1689}"/>
                  </a:ext>
                </a:extLst>
              </p:cNvPr>
              <p:cNvSpPr>
                <a:spLocks noRot="1" noChangeAspect="1" noMove="1" noResize="1" noEditPoints="1" noAdjustHandles="1" noChangeArrowheads="1" noChangeShapeType="1" noTextEdit="1"/>
              </p:cNvSpPr>
              <p:nvPr/>
            </p:nvSpPr>
            <p:spPr>
              <a:xfrm>
                <a:off x="365206" y="809593"/>
                <a:ext cx="6536148" cy="989053"/>
              </a:xfrm>
              <a:prstGeom prst="rect">
                <a:avLst/>
              </a:prstGeom>
              <a:blipFill>
                <a:blip r:embed="rId3"/>
                <a:stretch>
                  <a:fillRect l="-3078" b="-104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18CDD3E-8CE9-4CE7-9181-A8B073AA7A42}"/>
                  </a:ext>
                </a:extLst>
              </p:cNvPr>
              <p:cNvSpPr/>
              <p:nvPr/>
            </p:nvSpPr>
            <p:spPr>
              <a:xfrm>
                <a:off x="397915" y="1683236"/>
                <a:ext cx="10960908" cy="989053"/>
              </a:xfrm>
              <a:prstGeom prst="rect">
                <a:avLst/>
              </a:prstGeom>
            </p:spPr>
            <p:txBody>
              <a:bodyPr wrap="square">
                <a:spAutoFit/>
              </a:bodyPr>
              <a:lstStyle/>
              <a:p>
                <a:r>
                  <a:rPr lang="vi-VN" sz="3733" dirty="0">
                    <a:latin typeface="+mj-lt"/>
                  </a:rPr>
                  <a:t>Mà </a:t>
                </a:r>
                <a14:m>
                  <m:oMath xmlns:m="http://schemas.openxmlformats.org/officeDocument/2006/math">
                    <m:f>
                      <m:fPr>
                        <m:ctrlPr>
                          <a:rPr lang="vi-VN" sz="3733" i="1" dirty="0" smtClean="0">
                            <a:latin typeface="Cambria Math" panose="02040503050406030204" pitchFamily="18" charset="0"/>
                          </a:rPr>
                        </m:ctrlPr>
                      </m:fPr>
                      <m:num>
                        <m:r>
                          <a:rPr lang="vi-VN" sz="3733" b="0" i="1" dirty="0" smtClean="0">
                            <a:latin typeface="Cambria Math" panose="02040503050406030204" pitchFamily="18" charset="0"/>
                          </a:rPr>
                          <m:t>𝐴</m:t>
                        </m:r>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𝐴𝐵</m:t>
                        </m:r>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𝐶</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𝐵𝐶</m:t>
                        </m:r>
                      </m:den>
                    </m:f>
                    <m:r>
                      <a:rPr lang="vi-VN" sz="3733" i="1" dirty="0" smtClean="0">
                        <a:latin typeface="Cambria Math" panose="02040503050406030204" pitchFamily="18" charset="0"/>
                      </a:rPr>
                      <m:t> </m:t>
                    </m:r>
                  </m:oMath>
                </a14:m>
                <a:r>
                  <a:rPr lang="vi-VN" sz="3733" dirty="0">
                    <a:latin typeface="+mj-lt"/>
                  </a:rPr>
                  <a:t>(giả thiết)</a:t>
                </a:r>
              </a:p>
            </p:txBody>
          </p:sp>
        </mc:Choice>
        <mc:Fallback xmlns="">
          <p:sp>
            <p:nvSpPr>
              <p:cNvPr id="10" name="Rectangle 9">
                <a:extLst>
                  <a:ext uri="{FF2B5EF4-FFF2-40B4-BE49-F238E27FC236}">
                    <a16:creationId xmlns:a16="http://schemas.microsoft.com/office/drawing/2014/main" id="{E18CDD3E-8CE9-4CE7-9181-A8B073AA7A42}"/>
                  </a:ext>
                </a:extLst>
              </p:cNvPr>
              <p:cNvSpPr>
                <a:spLocks noRot="1" noChangeAspect="1" noMove="1" noResize="1" noEditPoints="1" noAdjustHandles="1" noChangeArrowheads="1" noChangeShapeType="1" noTextEdit="1"/>
              </p:cNvSpPr>
              <p:nvPr/>
            </p:nvSpPr>
            <p:spPr>
              <a:xfrm>
                <a:off x="397915" y="1683236"/>
                <a:ext cx="10960908" cy="989053"/>
              </a:xfrm>
              <a:prstGeom prst="rect">
                <a:avLst/>
              </a:prstGeom>
              <a:blipFill>
                <a:blip r:embed="rId4"/>
                <a:stretch>
                  <a:fillRect l="-1780" b="-104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4335FAF-4016-4E5B-90E0-0586022F5D50}"/>
                  </a:ext>
                </a:extLst>
              </p:cNvPr>
              <p:cNvSpPr/>
              <p:nvPr/>
            </p:nvSpPr>
            <p:spPr>
              <a:xfrm>
                <a:off x="365206" y="2613783"/>
                <a:ext cx="6448047" cy="1036438"/>
              </a:xfrm>
              <a:prstGeom prst="rect">
                <a:avLst/>
              </a:prstGeom>
            </p:spPr>
            <p:txBody>
              <a:bodyPr wrap="none">
                <a:spAutoFit/>
              </a:bodyPr>
              <a:lstStyle/>
              <a:p>
                <a14:m>
                  <m:oMath xmlns:m="http://schemas.openxmlformats.org/officeDocument/2006/math">
                    <m:r>
                      <a:rPr lang="vi-VN" sz="4000" i="1" smtClean="0">
                        <a:latin typeface="Cambria Math" panose="02040503050406030204" pitchFamily="18" charset="0"/>
                        <a:ea typeface="Calibri" panose="020F0502020204030204" pitchFamily="34" charset="0"/>
                        <a:sym typeface="Symbol" panose="05050102010706020507" pitchFamily="18" charset="2"/>
                      </a:rPr>
                      <m:t>⟹</m:t>
                    </m:r>
                    <m:f>
                      <m:fPr>
                        <m:ctrlPr>
                          <a:rPr lang="vi-VN" sz="3733" i="1" dirty="0">
                            <a:latin typeface="Cambria Math" panose="02040503050406030204" pitchFamily="18" charset="0"/>
                            <a:ea typeface="Calibri" panose="020F0502020204030204" pitchFamily="34" charset="0"/>
                            <a:sym typeface="Symbol" panose="05050102010706020507" pitchFamily="18" charset="2"/>
                          </a:rPr>
                        </m:ctrlPr>
                      </m:fPr>
                      <m:num>
                        <m:sSup>
                          <m:sSupPr>
                            <m:ctrlPr>
                              <a:rPr lang="vi-VN" sz="3733" i="1" dirty="0">
                                <a:latin typeface="Cambria Math" panose="02040503050406030204" pitchFamily="18" charset="0"/>
                                <a:ea typeface="Calibri" panose="020F0502020204030204" pitchFamily="34" charset="0"/>
                                <a:sym typeface="Symbol" panose="05050102010706020507" pitchFamily="18" charset="2"/>
                              </a:rPr>
                            </m:ctrlPr>
                          </m:sSupPr>
                          <m:e>
                            <m:r>
                              <a:rPr lang="vi-VN" sz="3733" i="1" dirty="0" smtClean="0">
                                <a:latin typeface="Cambria Math" panose="02040503050406030204" pitchFamily="18" charset="0"/>
                                <a:ea typeface="Calibri" panose="020F0502020204030204" pitchFamily="34" charset="0"/>
                              </a:rPr>
                              <m:t>𝐴</m:t>
                            </m:r>
                          </m:e>
                          <m:sup>
                            <m:r>
                              <a:rPr lang="vi-VN" sz="3733" i="1" dirty="0">
                                <a:latin typeface="Cambria Math" panose="02040503050406030204" pitchFamily="18" charset="0"/>
                                <a:ea typeface="Calibri" panose="020F0502020204030204" pitchFamily="34" charset="0"/>
                              </a:rPr>
                              <m:t>′</m:t>
                            </m:r>
                          </m:sup>
                        </m:sSup>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𝐵</m:t>
                            </m:r>
                          </m:e>
                          <m:sup>
                            <m:r>
                              <a:rPr lang="vi-VN" sz="3733" i="1" dirty="0">
                                <a:latin typeface="Cambria Math" panose="02040503050406030204" pitchFamily="18" charset="0"/>
                                <a:ea typeface="Calibri" panose="020F0502020204030204" pitchFamily="34" charset="0"/>
                              </a:rPr>
                              <m:t>′</m:t>
                            </m:r>
                          </m:sup>
                        </m:sSup>
                      </m:num>
                      <m:den>
                        <m:r>
                          <a:rPr lang="vi-VN" sz="3733" i="1" dirty="0">
                            <a:latin typeface="Cambria Math" panose="02040503050406030204" pitchFamily="18" charset="0"/>
                            <a:ea typeface="Calibri" panose="020F0502020204030204" pitchFamily="34" charset="0"/>
                          </a:rPr>
                          <m:t>𝐴𝐵</m:t>
                        </m:r>
                      </m:den>
                    </m:f>
                    <m:r>
                      <a:rPr lang="vi-VN" sz="3733" b="0" i="1" dirty="0" smtClean="0">
                        <a:latin typeface="Cambria Math" panose="02040503050406030204" pitchFamily="18" charset="0"/>
                        <a:ea typeface="Calibri" panose="020F0502020204030204" pitchFamily="34" charset="0"/>
                      </a:rPr>
                      <m:t>=</m:t>
                    </m:r>
                    <m:f>
                      <m:fPr>
                        <m:ctrlPr>
                          <a:rPr lang="vi-VN" sz="3733" b="0" i="1" dirty="0" smtClean="0">
                            <a:latin typeface="Cambria Math" panose="02040503050406030204" pitchFamily="18" charset="0"/>
                            <a:ea typeface="Calibri" panose="020F0502020204030204" pitchFamily="34" charset="0"/>
                          </a:rPr>
                        </m:ctrlPr>
                      </m:fPr>
                      <m:num>
                        <m:r>
                          <a:rPr lang="vi-VN" sz="3733" b="0" i="1" dirty="0" smtClean="0">
                            <a:latin typeface="Cambria Math" panose="02040503050406030204" pitchFamily="18" charset="0"/>
                            <a:ea typeface="Calibri" panose="020F0502020204030204" pitchFamily="34" charset="0"/>
                          </a:rPr>
                          <m:t>𝐴</m:t>
                        </m:r>
                        <m:sSup>
                          <m:sSupPr>
                            <m:ctrlPr>
                              <a:rPr lang="vi-VN" sz="3733" b="0" i="1" dirty="0" smtClean="0">
                                <a:latin typeface="Cambria Math" panose="02040503050406030204" pitchFamily="18" charset="0"/>
                                <a:ea typeface="Calibri" panose="020F0502020204030204" pitchFamily="34" charset="0"/>
                              </a:rPr>
                            </m:ctrlPr>
                          </m:sSupPr>
                          <m:e>
                            <m:r>
                              <a:rPr lang="vi-VN" sz="3733" b="0" i="1" dirty="0" smtClean="0">
                                <a:latin typeface="Cambria Math" panose="02040503050406030204" pitchFamily="18" charset="0"/>
                                <a:ea typeface="Calibri" panose="020F0502020204030204" pitchFamily="34" charset="0"/>
                              </a:rPr>
                              <m:t>𝐵</m:t>
                            </m:r>
                          </m:e>
                          <m:sup>
                            <m:r>
                              <a:rPr lang="vi-VN" sz="3733" b="0" i="1" dirty="0" smtClean="0">
                                <a:latin typeface="Cambria Math" panose="02040503050406030204" pitchFamily="18" charset="0"/>
                                <a:ea typeface="Calibri" panose="020F0502020204030204" pitchFamily="34" charset="0"/>
                              </a:rPr>
                              <m:t>′′</m:t>
                            </m:r>
                          </m:sup>
                        </m:sSup>
                      </m:num>
                      <m:den>
                        <m:r>
                          <a:rPr lang="vi-VN" sz="3733" b="0" i="1" dirty="0" smtClean="0">
                            <a:latin typeface="Cambria Math" panose="02040503050406030204" pitchFamily="18" charset="0"/>
                            <a:ea typeface="Calibri" panose="020F0502020204030204" pitchFamily="34" charset="0"/>
                          </a:rPr>
                          <m:t>𝐴𝐵</m:t>
                        </m:r>
                      </m:den>
                    </m:f>
                    <m:r>
                      <m:rPr>
                        <m:nor/>
                      </m:rPr>
                      <a:rPr lang="vi-VN" sz="3733" b="0" i="0" dirty="0" smtClean="0">
                        <a:latin typeface="Cambria Math" panose="02040503050406030204" pitchFamily="18" charset="0"/>
                        <a:ea typeface="Calibri" panose="020F0502020204030204" pitchFamily="34" charset="0"/>
                      </a:rPr>
                      <m:t> </m:t>
                    </m:r>
                    <m:r>
                      <a:rPr lang="vi-VN" sz="4000" i="1">
                        <a:latin typeface="Cambria Math" panose="02040503050406030204" pitchFamily="18" charset="0"/>
                        <a:ea typeface="Calibri" panose="020F0502020204030204" pitchFamily="34" charset="0"/>
                        <a:sym typeface="Symbol" panose="05050102010706020507" pitchFamily="18" charset="2"/>
                      </a:rPr>
                      <m:t>⟹</m:t>
                    </m:r>
                  </m:oMath>
                </a14:m>
                <a:r>
                  <a:rPr lang="vi-VN" sz="3733" dirty="0">
                    <a:latin typeface="+mj-lt"/>
                    <a:ea typeface="Calibri" panose="020F0502020204030204" pitchFamily="34" charset="0"/>
                  </a:rPr>
                  <a:t> A'B' = AB''</a:t>
                </a:r>
                <a:endParaRPr lang="vi-VN" sz="3733" dirty="0">
                  <a:latin typeface="+mj-lt"/>
                </a:endParaRPr>
              </a:p>
            </p:txBody>
          </p:sp>
        </mc:Choice>
        <mc:Fallback xmlns="">
          <p:sp>
            <p:nvSpPr>
              <p:cNvPr id="8" name="Rectangle 7">
                <a:extLst>
                  <a:ext uri="{FF2B5EF4-FFF2-40B4-BE49-F238E27FC236}">
                    <a16:creationId xmlns:a16="http://schemas.microsoft.com/office/drawing/2014/main" id="{04335FAF-4016-4E5B-90E0-0586022F5D50}"/>
                  </a:ext>
                </a:extLst>
              </p:cNvPr>
              <p:cNvSpPr>
                <a:spLocks noRot="1" noChangeAspect="1" noMove="1" noResize="1" noEditPoints="1" noAdjustHandles="1" noChangeArrowheads="1" noChangeShapeType="1" noTextEdit="1"/>
              </p:cNvSpPr>
              <p:nvPr/>
            </p:nvSpPr>
            <p:spPr>
              <a:xfrm>
                <a:off x="365206" y="2613783"/>
                <a:ext cx="6448047" cy="1036438"/>
              </a:xfrm>
              <a:prstGeom prst="rect">
                <a:avLst/>
              </a:prstGeom>
              <a:blipFill>
                <a:blip r:embed="rId5"/>
                <a:stretch>
                  <a:fillRect b="-8235"/>
                </a:stretch>
              </a:blipFill>
            </p:spPr>
            <p:txBody>
              <a:bodyPr/>
              <a:lstStyle/>
              <a:p>
                <a:r>
                  <a:rPr lang="vi-VN">
                    <a:noFill/>
                  </a:rPr>
                  <a:t> </a:t>
                </a:r>
              </a:p>
            </p:txBody>
          </p:sp>
        </mc:Fallback>
      </mc:AlternateContent>
      <p:sp>
        <p:nvSpPr>
          <p:cNvPr id="11" name="Rectangle 10">
            <a:extLst>
              <a:ext uri="{FF2B5EF4-FFF2-40B4-BE49-F238E27FC236}">
                <a16:creationId xmlns:a16="http://schemas.microsoft.com/office/drawing/2014/main" id="{3C4EE934-F8AC-4C7E-BCC9-0976D8B60A0A}"/>
              </a:ext>
            </a:extLst>
          </p:cNvPr>
          <p:cNvSpPr/>
          <p:nvPr/>
        </p:nvSpPr>
        <p:spPr>
          <a:xfrm>
            <a:off x="365206" y="3565204"/>
            <a:ext cx="1515158" cy="665567"/>
          </a:xfrm>
          <a:prstGeom prst="rect">
            <a:avLst/>
          </a:prstGeom>
        </p:spPr>
        <p:txBody>
          <a:bodyPr wrap="square">
            <a:spAutoFit/>
          </a:bodyPr>
          <a:lstStyle/>
          <a:p>
            <a:pPr>
              <a:lnSpc>
                <a:spcPct val="107000"/>
              </a:lnSpc>
            </a:pPr>
            <a:r>
              <a:rPr lang="vi-VN" sz="3733">
                <a:latin typeface="+mj-lt"/>
                <a:ea typeface="Calibri" panose="020F0502020204030204" pitchFamily="34" charset="0"/>
              </a:rPr>
              <a:t>Ta có: </a:t>
            </a:r>
          </a:p>
        </p:txBody>
      </p:sp>
      <p:sp>
        <p:nvSpPr>
          <p:cNvPr id="13" name="Rectangle 12">
            <a:extLst>
              <a:ext uri="{FF2B5EF4-FFF2-40B4-BE49-F238E27FC236}">
                <a16:creationId xmlns:a16="http://schemas.microsoft.com/office/drawing/2014/main" id="{6F9D0C82-BE7B-4E09-95E8-94A5D5C02C93}"/>
              </a:ext>
            </a:extLst>
          </p:cNvPr>
          <p:cNvSpPr/>
          <p:nvPr/>
        </p:nvSpPr>
        <p:spPr>
          <a:xfrm>
            <a:off x="1786547" y="3617262"/>
            <a:ext cx="9916114" cy="1241237"/>
          </a:xfrm>
          <a:prstGeom prst="rect">
            <a:avLst/>
          </a:prstGeom>
        </p:spPr>
        <p:txBody>
          <a:bodyPr wrap="square">
            <a:spAutoFit/>
          </a:bodyPr>
          <a:lstStyle/>
          <a:p>
            <a:r>
              <a:rPr lang="vi-VN" sz="3733" dirty="0">
                <a:latin typeface="Times New Roman" panose="02020603050405020304" pitchFamily="18" charset="0"/>
                <a:ea typeface="Calibri" panose="020F0502020204030204" pitchFamily="34" charset="0"/>
              </a:rPr>
              <a:t>Hình chữ nhật AB''C''D'' đồng dạng phối cảnh với hình chữ nhật ABCD</a:t>
            </a:r>
            <a:endParaRPr lang="vi-VN" sz="3733"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1FE3234-BEDA-44D5-ACE9-4537A2A07251}"/>
                  </a:ext>
                </a:extLst>
              </p:cNvPr>
              <p:cNvSpPr/>
              <p:nvPr/>
            </p:nvSpPr>
            <p:spPr>
              <a:xfrm>
                <a:off x="432715" y="4731467"/>
                <a:ext cx="3702617" cy="1023998"/>
              </a:xfrm>
              <a:prstGeom prst="rect">
                <a:avLst/>
              </a:prstGeom>
            </p:spPr>
            <p:txBody>
              <a:bodyPr wrap="none">
                <a:spAutoFit/>
              </a:bodyPr>
              <a:lstStyle/>
              <a:p>
                <a:pPr marL="360682" algn="just">
                  <a:lnSpc>
                    <a:spcPct val="107000"/>
                  </a:lnSpc>
                </a:pPr>
                <a14:m>
                  <m:oMath xmlns:m="http://schemas.openxmlformats.org/officeDocument/2006/math">
                    <m:r>
                      <a:rPr lang="vi-VN" sz="3600" i="1" smtClean="0">
                        <a:latin typeface="Cambria Math" panose="02040503050406030204" pitchFamily="18" charset="0"/>
                        <a:ea typeface="Calibri" panose="020F0502020204030204" pitchFamily="34" charset="0"/>
                        <a:sym typeface="Symbol" panose="05050102010706020507" pitchFamily="18" charset="2"/>
                      </a:rPr>
                      <m:t>⟹</m:t>
                    </m:r>
                    <m:f>
                      <m:fPr>
                        <m:ctrlPr>
                          <a:rPr lang="vi-VN" sz="3733" i="1" dirty="0">
                            <a:latin typeface="Cambria Math" panose="02040503050406030204" pitchFamily="18" charset="0"/>
                            <a:ea typeface="Calibri" panose="020F0502020204030204" pitchFamily="34" charset="0"/>
                            <a:sym typeface="Symbol" panose="05050102010706020507" pitchFamily="18" charset="2"/>
                          </a:rPr>
                        </m:ctrlPr>
                      </m:fPr>
                      <m:num>
                        <m:sSup>
                          <m:sSupPr>
                            <m:ctrlPr>
                              <a:rPr lang="vi-VN" sz="3733" i="1" dirty="0">
                                <a:latin typeface="Cambria Math" panose="02040503050406030204" pitchFamily="18" charset="0"/>
                                <a:ea typeface="Calibri" panose="020F0502020204030204" pitchFamily="34" charset="0"/>
                                <a:sym typeface="Symbol" panose="05050102010706020507" pitchFamily="18" charset="2"/>
                              </a:rPr>
                            </m:ctrlPr>
                          </m:sSupPr>
                          <m:e>
                            <m:r>
                              <a:rPr lang="vi-VN" sz="3733" i="1" dirty="0" smtClean="0">
                                <a:latin typeface="Cambria Math" panose="02040503050406030204" pitchFamily="18" charset="0"/>
                                <a:ea typeface="Calibri" panose="020F0502020204030204" pitchFamily="34" charset="0"/>
                              </a:rPr>
                              <m:t>𝐵</m:t>
                            </m:r>
                          </m:e>
                          <m:sup>
                            <m:r>
                              <a:rPr lang="vi-VN" sz="3733" i="1" dirty="0">
                                <a:latin typeface="Cambria Math" panose="02040503050406030204" pitchFamily="18" charset="0"/>
                                <a:ea typeface="Calibri" panose="020F0502020204030204" pitchFamily="34" charset="0"/>
                              </a:rPr>
                              <m:t>′′</m:t>
                            </m:r>
                          </m:sup>
                        </m:sSup>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𝐶</m:t>
                            </m:r>
                          </m:e>
                          <m:sup>
                            <m:r>
                              <a:rPr lang="vi-VN" sz="3733" i="1" dirty="0">
                                <a:latin typeface="Cambria Math" panose="02040503050406030204" pitchFamily="18" charset="0"/>
                                <a:ea typeface="Calibri" panose="020F0502020204030204" pitchFamily="34" charset="0"/>
                              </a:rPr>
                              <m:t>′′</m:t>
                            </m:r>
                          </m:sup>
                        </m:sSup>
                      </m:num>
                      <m:den>
                        <m:r>
                          <a:rPr lang="vi-VN" sz="3733" i="1" dirty="0">
                            <a:latin typeface="Cambria Math" panose="02040503050406030204" pitchFamily="18" charset="0"/>
                            <a:ea typeface="Calibri" panose="020F0502020204030204" pitchFamily="34" charset="0"/>
                          </a:rPr>
                          <m:t>𝐵𝐶</m:t>
                        </m:r>
                      </m:den>
                    </m:f>
                    <m:r>
                      <a:rPr lang="vi-VN" sz="3733" i="1" dirty="0">
                        <a:latin typeface="Cambria Math" panose="02040503050406030204" pitchFamily="18" charset="0"/>
                        <a:ea typeface="Calibri" panose="020F0502020204030204" pitchFamily="34" charset="0"/>
                      </a:rPr>
                      <m:t>=</m:t>
                    </m:r>
                    <m:f>
                      <m:fPr>
                        <m:ctrlPr>
                          <a:rPr lang="vi-VN" sz="3733" i="1" dirty="0">
                            <a:latin typeface="Cambria Math" panose="02040503050406030204" pitchFamily="18" charset="0"/>
                            <a:ea typeface="Calibri" panose="020F0502020204030204" pitchFamily="34" charset="0"/>
                          </a:rPr>
                        </m:ctrlPr>
                      </m:fPr>
                      <m:num>
                        <m:r>
                          <a:rPr lang="vi-VN" sz="3733" i="1" dirty="0">
                            <a:latin typeface="Cambria Math" panose="02040503050406030204" pitchFamily="18" charset="0"/>
                            <a:ea typeface="Calibri" panose="020F0502020204030204" pitchFamily="34" charset="0"/>
                          </a:rPr>
                          <m:t>𝐴</m:t>
                        </m:r>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𝐵</m:t>
                            </m:r>
                          </m:e>
                          <m:sup>
                            <m:r>
                              <a:rPr lang="vi-VN" sz="3733" i="1" dirty="0">
                                <a:latin typeface="Cambria Math" panose="02040503050406030204" pitchFamily="18" charset="0"/>
                                <a:ea typeface="Calibri" panose="020F0502020204030204" pitchFamily="34" charset="0"/>
                              </a:rPr>
                              <m:t>′′</m:t>
                            </m:r>
                          </m:sup>
                        </m:sSup>
                      </m:num>
                      <m:den>
                        <m:r>
                          <a:rPr lang="vi-VN" sz="3733" i="1" dirty="0">
                            <a:latin typeface="Cambria Math" panose="02040503050406030204" pitchFamily="18" charset="0"/>
                            <a:ea typeface="Calibri" panose="020F0502020204030204" pitchFamily="34" charset="0"/>
                          </a:rPr>
                          <m:t>𝐴𝐵</m:t>
                        </m:r>
                      </m:den>
                    </m:f>
                  </m:oMath>
                </a14:m>
                <a:r>
                  <a:rPr lang="vi-VN" sz="3733" dirty="0">
                    <a:latin typeface="+mj-lt"/>
                    <a:ea typeface="Calibri" panose="020F0502020204030204" pitchFamily="34" charset="0"/>
                  </a:rPr>
                  <a:t> </a:t>
                </a:r>
              </a:p>
            </p:txBody>
          </p:sp>
        </mc:Choice>
        <mc:Fallback xmlns="">
          <p:sp>
            <p:nvSpPr>
              <p:cNvPr id="15" name="Rectangle 14">
                <a:extLst>
                  <a:ext uri="{FF2B5EF4-FFF2-40B4-BE49-F238E27FC236}">
                    <a16:creationId xmlns:a16="http://schemas.microsoft.com/office/drawing/2014/main" id="{D1FE3234-BEDA-44D5-ACE9-4537A2A07251}"/>
                  </a:ext>
                </a:extLst>
              </p:cNvPr>
              <p:cNvSpPr>
                <a:spLocks noRot="1" noChangeAspect="1" noMove="1" noResize="1" noEditPoints="1" noAdjustHandles="1" noChangeArrowheads="1" noChangeShapeType="1" noTextEdit="1"/>
              </p:cNvSpPr>
              <p:nvPr/>
            </p:nvSpPr>
            <p:spPr>
              <a:xfrm>
                <a:off x="432715" y="4731467"/>
                <a:ext cx="3702617" cy="1023998"/>
              </a:xfrm>
              <a:prstGeom prst="rect">
                <a:avLst/>
              </a:prstGeom>
              <a:blipFill>
                <a:blip r:embed="rId6"/>
                <a:stretch>
                  <a:fillRect r="-4448" b="-10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39E23E6-2192-4329-81F6-07F80F59AC52}"/>
                  </a:ext>
                </a:extLst>
              </p:cNvPr>
              <p:cNvSpPr/>
              <p:nvPr/>
            </p:nvSpPr>
            <p:spPr>
              <a:xfrm>
                <a:off x="4971737" y="4706130"/>
                <a:ext cx="5488105" cy="1051826"/>
              </a:xfrm>
              <a:prstGeom prst="rect">
                <a:avLst/>
              </a:prstGeom>
            </p:spPr>
            <p:txBody>
              <a:bodyPr wrap="none">
                <a:spAutoFit/>
              </a:bodyPr>
              <a:lstStyle/>
              <a:p>
                <a:pPr marL="360682" algn="just">
                  <a:lnSpc>
                    <a:spcPct val="107000"/>
                  </a:lnSpc>
                </a:pPr>
                <a:r>
                  <a:rPr lang="vi-VN" sz="3733" dirty="0">
                    <a:latin typeface="+mj-lt"/>
                    <a:ea typeface="Calibri" panose="020F0502020204030204" pitchFamily="34" charset="0"/>
                  </a:rPr>
                  <a:t>Mà </a:t>
                </a:r>
                <a14:m>
                  <m:oMath xmlns:m="http://schemas.openxmlformats.org/officeDocument/2006/math">
                    <m:f>
                      <m:fPr>
                        <m:ctrlPr>
                          <a:rPr lang="vi-VN" sz="3733" i="1" dirty="0" smtClean="0">
                            <a:latin typeface="Cambria Math" panose="02040503050406030204" pitchFamily="18" charset="0"/>
                            <a:ea typeface="Calibri" panose="020F0502020204030204" pitchFamily="34" charset="0"/>
                          </a:rPr>
                        </m:ctrlPr>
                      </m:fPr>
                      <m:num>
                        <m:r>
                          <a:rPr lang="vi-VN" sz="3733" i="1" dirty="0" smtClean="0">
                            <a:latin typeface="Cambria Math" panose="02040503050406030204" pitchFamily="18" charset="0"/>
                            <a:ea typeface="Calibri" panose="020F0502020204030204" pitchFamily="34" charset="0"/>
                          </a:rPr>
                          <m:t>𝐴</m:t>
                        </m:r>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𝐴𝐵</m:t>
                        </m:r>
                      </m:den>
                    </m:f>
                    <m:r>
                      <a:rPr lang="vi-VN" sz="3733" i="1" dirty="0" smtClean="0">
                        <a:latin typeface="Cambria Math" panose="02040503050406030204" pitchFamily="18" charset="0"/>
                        <a:ea typeface="Calibri" panose="020F0502020204030204" pitchFamily="34" charset="0"/>
                      </a:rPr>
                      <m:t>=</m:t>
                    </m:r>
                    <m:f>
                      <m:fPr>
                        <m:ctrlPr>
                          <a:rPr lang="vi-VN" sz="3733" i="1" dirty="0" smtClean="0">
                            <a:latin typeface="Cambria Math" panose="02040503050406030204" pitchFamily="18" charset="0"/>
                            <a:ea typeface="Calibri" panose="020F0502020204030204" pitchFamily="34" charset="0"/>
                          </a:rPr>
                        </m:ctrlPr>
                      </m:fPr>
                      <m:num>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𝐵</m:t>
                            </m:r>
                          </m:e>
                          <m:sup>
                            <m:r>
                              <a:rPr lang="vi-VN" sz="3733" i="1" dirty="0" smtClean="0">
                                <a:latin typeface="Cambria Math" panose="02040503050406030204" pitchFamily="18" charset="0"/>
                                <a:ea typeface="Calibri" panose="020F0502020204030204" pitchFamily="34" charset="0"/>
                              </a:rPr>
                              <m:t>′</m:t>
                            </m:r>
                          </m:sup>
                        </m:sSup>
                        <m:sSup>
                          <m:sSupPr>
                            <m:ctrlPr>
                              <a:rPr lang="vi-VN" sz="3733" i="1" dirty="0" smtClean="0">
                                <a:latin typeface="Cambria Math" panose="02040503050406030204" pitchFamily="18" charset="0"/>
                                <a:ea typeface="Calibri" panose="020F0502020204030204" pitchFamily="34" charset="0"/>
                              </a:rPr>
                            </m:ctrlPr>
                          </m:sSupPr>
                          <m:e>
                            <m:r>
                              <a:rPr lang="vi-VN" sz="3733" i="1" dirty="0" smtClean="0">
                                <a:latin typeface="Cambria Math" panose="02040503050406030204" pitchFamily="18" charset="0"/>
                                <a:ea typeface="Calibri" panose="020F0502020204030204" pitchFamily="34" charset="0"/>
                              </a:rPr>
                              <m:t>𝐶</m:t>
                            </m:r>
                          </m:e>
                          <m:sup>
                            <m:r>
                              <a:rPr lang="vi-VN" sz="3733" i="1" dirty="0" smtClean="0">
                                <a:latin typeface="Cambria Math" panose="02040503050406030204" pitchFamily="18" charset="0"/>
                                <a:ea typeface="Calibri" panose="020F0502020204030204" pitchFamily="34" charset="0"/>
                              </a:rPr>
                              <m:t>′</m:t>
                            </m:r>
                          </m:sup>
                        </m:sSup>
                      </m:num>
                      <m:den>
                        <m:r>
                          <a:rPr lang="vi-VN" sz="3733" i="1" dirty="0" smtClean="0">
                            <a:latin typeface="Cambria Math" panose="02040503050406030204" pitchFamily="18" charset="0"/>
                            <a:ea typeface="Calibri" panose="020F0502020204030204" pitchFamily="34" charset="0"/>
                          </a:rPr>
                          <m:t>𝐵𝐶</m:t>
                        </m:r>
                      </m:den>
                    </m:f>
                    <m:r>
                      <a:rPr lang="vi-VN" sz="3733" i="1" dirty="0" smtClean="0">
                        <a:latin typeface="Cambria Math" panose="02040503050406030204" pitchFamily="18" charset="0"/>
                        <a:ea typeface="Calibri" panose="020F0502020204030204" pitchFamily="34" charset="0"/>
                      </a:rPr>
                      <m:t> </m:t>
                    </m:r>
                  </m:oMath>
                </a14:m>
                <a:r>
                  <a:rPr lang="vi-VN" sz="3733" dirty="0">
                    <a:latin typeface="+mj-lt"/>
                    <a:ea typeface="Calibri" panose="020F0502020204030204" pitchFamily="34" charset="0"/>
                  </a:rPr>
                  <a:t>(giả thiết)</a:t>
                </a:r>
              </a:p>
            </p:txBody>
          </p:sp>
        </mc:Choice>
        <mc:Fallback xmlns="">
          <p:sp>
            <p:nvSpPr>
              <p:cNvPr id="17" name="Rectangle 16">
                <a:extLst>
                  <a:ext uri="{FF2B5EF4-FFF2-40B4-BE49-F238E27FC236}">
                    <a16:creationId xmlns:a16="http://schemas.microsoft.com/office/drawing/2014/main" id="{139E23E6-2192-4329-81F6-07F80F59AC52}"/>
                  </a:ext>
                </a:extLst>
              </p:cNvPr>
              <p:cNvSpPr>
                <a:spLocks noRot="1" noChangeAspect="1" noMove="1" noResize="1" noEditPoints="1" noAdjustHandles="1" noChangeArrowheads="1" noChangeShapeType="1" noTextEdit="1"/>
              </p:cNvSpPr>
              <p:nvPr/>
            </p:nvSpPr>
            <p:spPr>
              <a:xfrm>
                <a:off x="4971737" y="4706130"/>
                <a:ext cx="5488105" cy="1051826"/>
              </a:xfrm>
              <a:prstGeom prst="rect">
                <a:avLst/>
              </a:prstGeom>
              <a:blipFill>
                <a:blip r:embed="rId7"/>
                <a:stretch>
                  <a:fillRect r="-2889" b="-924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C066CC8-EF76-4713-ABE9-2620968F1CEC}"/>
                  </a:ext>
                </a:extLst>
              </p:cNvPr>
              <p:cNvSpPr/>
              <p:nvPr/>
            </p:nvSpPr>
            <p:spPr>
              <a:xfrm>
                <a:off x="-201586" y="5601327"/>
                <a:ext cx="6265177" cy="1023998"/>
              </a:xfrm>
              <a:prstGeom prst="rect">
                <a:avLst/>
              </a:prstGeom>
            </p:spPr>
            <p:txBody>
              <a:bodyPr wrap="none">
                <a:spAutoFit/>
              </a:bodyPr>
              <a:lstStyle/>
              <a:p>
                <a:pPr marL="360682" algn="just">
                  <a:lnSpc>
                    <a:spcPct val="107000"/>
                  </a:lnSpc>
                </a:pPr>
                <a14:m>
                  <m:oMath xmlns:m="http://schemas.openxmlformats.org/officeDocument/2006/math">
                    <m:r>
                      <a:rPr lang="vi-VN" sz="3600" i="1" smtClean="0">
                        <a:latin typeface="Cambria Math" panose="02040503050406030204" pitchFamily="18" charset="0"/>
                        <a:ea typeface="Calibri" panose="020F0502020204030204" pitchFamily="34" charset="0"/>
                        <a:sym typeface="Symbol" panose="05050102010706020507" pitchFamily="18" charset="2"/>
                      </a:rPr>
                      <m:t>⟹</m:t>
                    </m:r>
                    <m:f>
                      <m:fPr>
                        <m:ctrlPr>
                          <a:rPr lang="vi-VN" sz="3733" i="1" dirty="0">
                            <a:latin typeface="Cambria Math" panose="02040503050406030204" pitchFamily="18" charset="0"/>
                            <a:ea typeface="Calibri" panose="020F0502020204030204" pitchFamily="34" charset="0"/>
                            <a:sym typeface="Symbol" panose="05050102010706020507" pitchFamily="18" charset="2"/>
                          </a:rPr>
                        </m:ctrlPr>
                      </m:fPr>
                      <m:num>
                        <m:sSup>
                          <m:sSupPr>
                            <m:ctrlPr>
                              <a:rPr lang="vi-VN" sz="3733" i="1" dirty="0">
                                <a:latin typeface="Cambria Math" panose="02040503050406030204" pitchFamily="18" charset="0"/>
                                <a:ea typeface="Calibri" panose="020F0502020204030204" pitchFamily="34" charset="0"/>
                                <a:sym typeface="Symbol" panose="05050102010706020507" pitchFamily="18" charset="2"/>
                              </a:rPr>
                            </m:ctrlPr>
                          </m:sSupPr>
                          <m:e>
                            <m:r>
                              <a:rPr lang="vi-VN" sz="3733" i="1" dirty="0" smtClean="0">
                                <a:latin typeface="Cambria Math" panose="02040503050406030204" pitchFamily="18" charset="0"/>
                                <a:ea typeface="Calibri" panose="020F0502020204030204" pitchFamily="34" charset="0"/>
                              </a:rPr>
                              <m:t>𝐵</m:t>
                            </m:r>
                          </m:e>
                          <m:sup>
                            <m:r>
                              <a:rPr lang="vi-VN" sz="3733" i="1" dirty="0">
                                <a:latin typeface="Cambria Math" panose="02040503050406030204" pitchFamily="18" charset="0"/>
                                <a:ea typeface="Calibri" panose="020F0502020204030204" pitchFamily="34" charset="0"/>
                              </a:rPr>
                              <m:t>′′</m:t>
                            </m:r>
                          </m:sup>
                        </m:sSup>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𝐶</m:t>
                            </m:r>
                          </m:e>
                          <m:sup>
                            <m:r>
                              <a:rPr lang="vi-VN" sz="3733" i="1" dirty="0">
                                <a:latin typeface="Cambria Math" panose="02040503050406030204" pitchFamily="18" charset="0"/>
                                <a:ea typeface="Calibri" panose="020F0502020204030204" pitchFamily="34" charset="0"/>
                              </a:rPr>
                              <m:t>′′</m:t>
                            </m:r>
                          </m:sup>
                        </m:sSup>
                      </m:num>
                      <m:den>
                        <m:r>
                          <a:rPr lang="vi-VN" sz="3733" i="1" dirty="0">
                            <a:latin typeface="Cambria Math" panose="02040503050406030204" pitchFamily="18" charset="0"/>
                            <a:ea typeface="Calibri" panose="020F0502020204030204" pitchFamily="34" charset="0"/>
                          </a:rPr>
                          <m:t>𝐵𝐶</m:t>
                        </m:r>
                      </m:den>
                    </m:f>
                    <m:r>
                      <a:rPr lang="vi-VN" sz="3733" i="1" dirty="0">
                        <a:latin typeface="Cambria Math" panose="02040503050406030204" pitchFamily="18" charset="0"/>
                        <a:ea typeface="Calibri" panose="020F0502020204030204" pitchFamily="34" charset="0"/>
                      </a:rPr>
                      <m:t>=</m:t>
                    </m:r>
                    <m:f>
                      <m:fPr>
                        <m:ctrlPr>
                          <a:rPr lang="vi-VN" sz="3733" i="1" dirty="0">
                            <a:latin typeface="Cambria Math" panose="02040503050406030204" pitchFamily="18" charset="0"/>
                            <a:ea typeface="Calibri" panose="020F0502020204030204" pitchFamily="34" charset="0"/>
                          </a:rPr>
                        </m:ctrlPr>
                      </m:fPr>
                      <m:num>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𝐵</m:t>
                            </m:r>
                          </m:e>
                          <m:sup>
                            <m:r>
                              <a:rPr lang="vi-VN" sz="3733" i="1" dirty="0">
                                <a:latin typeface="Cambria Math" panose="02040503050406030204" pitchFamily="18" charset="0"/>
                                <a:ea typeface="Calibri" panose="020F0502020204030204" pitchFamily="34" charset="0"/>
                              </a:rPr>
                              <m:t>′</m:t>
                            </m:r>
                          </m:sup>
                        </m:sSup>
                        <m:sSup>
                          <m:sSupPr>
                            <m:ctrlPr>
                              <a:rPr lang="vi-VN" sz="3733" i="1" dirty="0">
                                <a:latin typeface="Cambria Math" panose="02040503050406030204" pitchFamily="18" charset="0"/>
                                <a:ea typeface="Calibri" panose="020F0502020204030204" pitchFamily="34" charset="0"/>
                              </a:rPr>
                            </m:ctrlPr>
                          </m:sSupPr>
                          <m:e>
                            <m:r>
                              <a:rPr lang="vi-VN" sz="3733" i="1" dirty="0">
                                <a:latin typeface="Cambria Math" panose="02040503050406030204" pitchFamily="18" charset="0"/>
                                <a:ea typeface="Calibri" panose="020F0502020204030204" pitchFamily="34" charset="0"/>
                              </a:rPr>
                              <m:t>𝐶</m:t>
                            </m:r>
                          </m:e>
                          <m:sup>
                            <m:r>
                              <a:rPr lang="vi-VN" sz="3733" i="1" dirty="0">
                                <a:latin typeface="Cambria Math" panose="02040503050406030204" pitchFamily="18" charset="0"/>
                                <a:ea typeface="Calibri" panose="020F0502020204030204" pitchFamily="34" charset="0"/>
                              </a:rPr>
                              <m:t>′</m:t>
                            </m:r>
                          </m:sup>
                        </m:sSup>
                      </m:num>
                      <m:den>
                        <m:r>
                          <a:rPr lang="vi-VN" sz="3733" i="1" dirty="0">
                            <a:latin typeface="Cambria Math" panose="02040503050406030204" pitchFamily="18" charset="0"/>
                            <a:ea typeface="Calibri" panose="020F0502020204030204" pitchFamily="34" charset="0"/>
                          </a:rPr>
                          <m:t>𝐵𝐶</m:t>
                        </m:r>
                      </m:den>
                    </m:f>
                  </m:oMath>
                </a14:m>
                <a:r>
                  <a:rPr lang="vi-VN" sz="3733" dirty="0">
                    <a:latin typeface="+mj-lt"/>
                    <a:ea typeface="Calibri" panose="020F0502020204030204" pitchFamily="34" charset="0"/>
                  </a:rPr>
                  <a:t>, B''C'' = B'C'.</a:t>
                </a:r>
              </a:p>
            </p:txBody>
          </p:sp>
        </mc:Choice>
        <mc:Fallback xmlns="">
          <p:sp>
            <p:nvSpPr>
              <p:cNvPr id="19" name="Rectangle 18">
                <a:extLst>
                  <a:ext uri="{FF2B5EF4-FFF2-40B4-BE49-F238E27FC236}">
                    <a16:creationId xmlns:a16="http://schemas.microsoft.com/office/drawing/2014/main" id="{EC066CC8-EF76-4713-ABE9-2620968F1CEC}"/>
                  </a:ext>
                </a:extLst>
              </p:cNvPr>
              <p:cNvSpPr>
                <a:spLocks noRot="1" noChangeAspect="1" noMove="1" noResize="1" noEditPoints="1" noAdjustHandles="1" noChangeArrowheads="1" noChangeShapeType="1" noTextEdit="1"/>
              </p:cNvSpPr>
              <p:nvPr/>
            </p:nvSpPr>
            <p:spPr>
              <a:xfrm>
                <a:off x="-201586" y="5601327"/>
                <a:ext cx="6265177" cy="1023998"/>
              </a:xfrm>
              <a:prstGeom prst="rect">
                <a:avLst/>
              </a:prstGeom>
              <a:blipFill>
                <a:blip r:embed="rId8"/>
                <a:stretch>
                  <a:fillRect r="-2043" b="-10714"/>
                </a:stretch>
              </a:blipFill>
            </p:spPr>
            <p:txBody>
              <a:bodyPr/>
              <a:lstStyle/>
              <a:p>
                <a:r>
                  <a:rPr lang="vi-VN">
                    <a:noFill/>
                  </a:rPr>
                  <a:t> </a:t>
                </a:r>
              </a:p>
            </p:txBody>
          </p:sp>
        </mc:Fallback>
      </mc:AlternateContent>
    </p:spTree>
    <p:extLst>
      <p:ext uri="{BB962C8B-B14F-4D97-AF65-F5344CB8AC3E}">
        <p14:creationId xmlns:p14="http://schemas.microsoft.com/office/powerpoint/2010/main" val="16484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8" grpId="0"/>
      <p:bldP spid="11" grpId="0"/>
      <p:bldP spid="13" grpId="0"/>
      <p:bldP spid="15"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0008521" y="352906"/>
            <a:ext cx="3820160" cy="666786"/>
          </a:xfrm>
          <a:prstGeom prst="rect">
            <a:avLst/>
          </a:prstGeom>
          <a:noFill/>
        </p:spPr>
        <p:txBody>
          <a:bodyPr wrap="square" rtlCol="0">
            <a:spAutoFit/>
          </a:bodyPr>
          <a:lstStyle/>
          <a:p>
            <a:r>
              <a:rPr lang="vi-VN" sz="3733" b="1" dirty="0">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23519" y="352906"/>
            <a:ext cx="2007281" cy="666786"/>
          </a:xfrm>
          <a:prstGeom prst="rect">
            <a:avLst/>
          </a:prstGeom>
        </p:spPr>
        <p:txBody>
          <a:bodyPr wrap="none">
            <a:spAutoFit/>
          </a:bodyPr>
          <a:lstStyle/>
          <a:p>
            <a:r>
              <a:rPr lang="vi-VN" sz="3733">
                <a:latin typeface="+mj-lt"/>
              </a:rPr>
              <a:t>c) Ta có: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4B2F8D4-B8B9-4123-A685-CFBE1DDC1689}"/>
                  </a:ext>
                </a:extLst>
              </p:cNvPr>
              <p:cNvSpPr/>
              <p:nvPr/>
            </p:nvSpPr>
            <p:spPr>
              <a:xfrm>
                <a:off x="386724" y="962760"/>
                <a:ext cx="5167312" cy="989053"/>
              </a:xfrm>
              <a:prstGeom prst="rect">
                <a:avLst/>
              </a:prstGeom>
            </p:spPr>
            <p:txBody>
              <a:bodyPr wrap="none">
                <a:spAutoFit/>
              </a:bodyPr>
              <a:lstStyle/>
              <a:p>
                <a14:m>
                  <m:oMath xmlns:m="http://schemas.openxmlformats.org/officeDocument/2006/math">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𝐴</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num>
                      <m:den>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𝐶</m:t>
                            </m:r>
                          </m:e>
                          <m:sup>
                            <m:r>
                              <a:rPr lang="vi-VN" sz="3733" i="1" dirty="0" smtClean="0">
                                <a:latin typeface="Cambria Math" panose="02040503050406030204" pitchFamily="18" charset="0"/>
                              </a:rPr>
                              <m:t>′</m:t>
                            </m:r>
                          </m:sup>
                        </m:sSup>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r>
                          <a:rPr lang="vi-VN" sz="3733" i="1" dirty="0" smtClean="0">
                            <a:latin typeface="Cambria Math" panose="02040503050406030204" pitchFamily="18" charset="0"/>
                          </a:rPr>
                          <m:t>𝐴𝐵</m:t>
                        </m:r>
                      </m:num>
                      <m:den>
                        <m:r>
                          <a:rPr lang="vi-VN" sz="3733" i="1" dirty="0" smtClean="0">
                            <a:latin typeface="Cambria Math" panose="02040503050406030204" pitchFamily="18" charset="0"/>
                          </a:rPr>
                          <m:t>𝐵𝐶</m:t>
                        </m:r>
                      </m:den>
                    </m:f>
                    <m:r>
                      <a:rPr lang="vi-VN" sz="3733" i="1" dirty="0" smtClean="0">
                        <a:latin typeface="Cambria Math" panose="02040503050406030204" pitchFamily="18" charset="0"/>
                      </a:rPr>
                      <m:t> </m:t>
                    </m:r>
                  </m:oMath>
                </a14:m>
                <a:r>
                  <a:rPr lang="vi-VN" sz="3733" dirty="0">
                    <a:latin typeface="+mj-lt"/>
                  </a:rPr>
                  <a:t>hay </a:t>
                </a:r>
                <a14:m>
                  <m:oMath xmlns:m="http://schemas.openxmlformats.org/officeDocument/2006/math">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𝐴</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𝐴𝐵</m:t>
                        </m:r>
                      </m:den>
                    </m:f>
                    <m:r>
                      <a:rPr lang="vi-VN" sz="3733" i="1" dirty="0" smtClean="0">
                        <a:latin typeface="Cambria Math" panose="02040503050406030204" pitchFamily="18" charset="0"/>
                      </a:rPr>
                      <m:t>=</m:t>
                    </m:r>
                    <m:f>
                      <m:fPr>
                        <m:ctrlPr>
                          <a:rPr lang="vi-VN" sz="3733" i="1" dirty="0" smtClean="0">
                            <a:latin typeface="Cambria Math" panose="02040503050406030204" pitchFamily="18" charset="0"/>
                          </a:rPr>
                        </m:ctrlPr>
                      </m:fPr>
                      <m:num>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𝐵</m:t>
                            </m:r>
                          </m:e>
                          <m:sup>
                            <m:r>
                              <a:rPr lang="vi-VN" sz="3733" i="1" dirty="0" smtClean="0">
                                <a:latin typeface="Cambria Math" panose="02040503050406030204" pitchFamily="18" charset="0"/>
                              </a:rPr>
                              <m:t>′</m:t>
                            </m:r>
                          </m:sup>
                        </m:sSup>
                        <m:sSup>
                          <m:sSupPr>
                            <m:ctrlPr>
                              <a:rPr lang="vi-VN" sz="3733" i="1" dirty="0" smtClean="0">
                                <a:latin typeface="Cambria Math" panose="02040503050406030204" pitchFamily="18" charset="0"/>
                              </a:rPr>
                            </m:ctrlPr>
                          </m:sSupPr>
                          <m:e>
                            <m:r>
                              <a:rPr lang="vi-VN" sz="3733" i="1" dirty="0" smtClean="0">
                                <a:latin typeface="Cambria Math" panose="02040503050406030204" pitchFamily="18" charset="0"/>
                              </a:rPr>
                              <m:t>𝐶</m:t>
                            </m:r>
                          </m:e>
                          <m:sup>
                            <m:r>
                              <a:rPr lang="vi-VN" sz="3733" i="1" dirty="0" smtClean="0">
                                <a:latin typeface="Cambria Math" panose="02040503050406030204" pitchFamily="18" charset="0"/>
                              </a:rPr>
                              <m:t>′</m:t>
                            </m:r>
                          </m:sup>
                        </m:sSup>
                      </m:num>
                      <m:den>
                        <m:r>
                          <a:rPr lang="vi-VN" sz="3733" i="1" dirty="0" smtClean="0">
                            <a:latin typeface="Cambria Math" panose="02040503050406030204" pitchFamily="18" charset="0"/>
                          </a:rPr>
                          <m:t>𝐵𝐶</m:t>
                        </m:r>
                      </m:den>
                    </m:f>
                  </m:oMath>
                </a14:m>
                <a:endParaRPr lang="vi-VN" sz="3733" dirty="0">
                  <a:latin typeface="+mj-lt"/>
                </a:endParaRPr>
              </a:p>
            </p:txBody>
          </p:sp>
        </mc:Choice>
        <mc:Fallback xmlns="">
          <p:sp>
            <p:nvSpPr>
              <p:cNvPr id="7" name="Rectangle 6">
                <a:extLst>
                  <a:ext uri="{FF2B5EF4-FFF2-40B4-BE49-F238E27FC236}">
                    <a16:creationId xmlns:a16="http://schemas.microsoft.com/office/drawing/2014/main" id="{E4B2F8D4-B8B9-4123-A685-CFBE1DDC1689}"/>
                  </a:ext>
                </a:extLst>
              </p:cNvPr>
              <p:cNvSpPr>
                <a:spLocks noRot="1" noChangeAspect="1" noMove="1" noResize="1" noEditPoints="1" noAdjustHandles="1" noChangeArrowheads="1" noChangeShapeType="1" noTextEdit="1"/>
              </p:cNvSpPr>
              <p:nvPr/>
            </p:nvSpPr>
            <p:spPr>
              <a:xfrm>
                <a:off x="386724" y="962760"/>
                <a:ext cx="5167312" cy="989053"/>
              </a:xfrm>
              <a:prstGeom prst="rect">
                <a:avLst/>
              </a:prstGeom>
              <a:blipFill>
                <a:blip r:embed="rId3"/>
                <a:stretch>
                  <a:fillRect b="-104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C4EE934-F8AC-4C7E-BCC9-0976D8B60A0A}"/>
                  </a:ext>
                </a:extLst>
              </p:cNvPr>
              <p:cNvSpPr/>
              <p:nvPr/>
            </p:nvSpPr>
            <p:spPr>
              <a:xfrm>
                <a:off x="223519" y="1951813"/>
                <a:ext cx="9785002" cy="1309076"/>
              </a:xfrm>
              <a:prstGeom prst="rect">
                <a:avLst/>
              </a:prstGeom>
            </p:spPr>
            <p:txBody>
              <a:bodyPr wrap="square">
                <a:spAutoFit/>
              </a:bodyPr>
              <a:lstStyle/>
              <a:p>
                <a:pPr>
                  <a:lnSpc>
                    <a:spcPct val="107000"/>
                  </a:lnSpc>
                </a:pPr>
                <a:r>
                  <a:rPr lang="vi-VN" sz="3733" dirty="0">
                    <a:latin typeface="+mj-lt"/>
                  </a:rPr>
                  <a:t> </a:t>
                </a:r>
                <a14:m>
                  <m:oMath xmlns:m="http://schemas.openxmlformats.org/officeDocument/2006/math">
                    <m:r>
                      <a:rPr lang="vi-VN" sz="3600" i="1">
                        <a:latin typeface="Cambria Math" panose="02040503050406030204" pitchFamily="18" charset="0"/>
                        <a:ea typeface="Calibri" panose="020F0502020204030204" pitchFamily="34" charset="0"/>
                        <a:sym typeface="Symbol" panose="05050102010706020507" pitchFamily="18" charset="2"/>
                      </a:rPr>
                      <m:t>⟹ </m:t>
                    </m:r>
                  </m:oMath>
                </a14:m>
                <a:r>
                  <a:rPr lang="vi-VN" sz="3733" dirty="0">
                    <a:latin typeface="+mj-lt"/>
                  </a:rPr>
                  <a:t>Hình chữ nhật ABCD đồng dạng với hình chữ nhật A'B'C'D'</a:t>
                </a:r>
                <a:endParaRPr lang="vi-VN" sz="3733" dirty="0">
                  <a:latin typeface="+mj-lt"/>
                  <a:ea typeface="Calibri" panose="020F0502020204030204" pitchFamily="34" charset="0"/>
                </a:endParaRPr>
              </a:p>
            </p:txBody>
          </p:sp>
        </mc:Choice>
        <mc:Fallback xmlns="">
          <p:sp>
            <p:nvSpPr>
              <p:cNvPr id="11" name="Rectangle 10">
                <a:extLst>
                  <a:ext uri="{FF2B5EF4-FFF2-40B4-BE49-F238E27FC236}">
                    <a16:creationId xmlns:a16="http://schemas.microsoft.com/office/drawing/2014/main" id="{3C4EE934-F8AC-4C7E-BCC9-0976D8B60A0A}"/>
                  </a:ext>
                </a:extLst>
              </p:cNvPr>
              <p:cNvSpPr>
                <a:spLocks noRot="1" noChangeAspect="1" noMove="1" noResize="1" noEditPoints="1" noAdjustHandles="1" noChangeArrowheads="1" noChangeShapeType="1" noTextEdit="1"/>
              </p:cNvSpPr>
              <p:nvPr/>
            </p:nvSpPr>
            <p:spPr>
              <a:xfrm>
                <a:off x="223519" y="1951813"/>
                <a:ext cx="9785002" cy="1309076"/>
              </a:xfrm>
              <a:prstGeom prst="rect">
                <a:avLst/>
              </a:prstGeom>
              <a:blipFill>
                <a:blip r:embed="rId4"/>
                <a:stretch>
                  <a:fillRect l="-2056" t="-7907" r="-2492" b="-15349"/>
                </a:stretch>
              </a:blipFill>
            </p:spPr>
            <p:txBody>
              <a:bodyPr/>
              <a:lstStyle/>
              <a:p>
                <a:r>
                  <a:rPr lang="vi-VN">
                    <a:noFill/>
                  </a:rPr>
                  <a:t> </a:t>
                </a:r>
              </a:p>
            </p:txBody>
          </p:sp>
        </mc:Fallback>
      </mc:AlternateContent>
    </p:spTree>
    <p:extLst>
      <p:ext uri="{BB962C8B-B14F-4D97-AF65-F5344CB8AC3E}">
        <p14:creationId xmlns:p14="http://schemas.microsoft.com/office/powerpoint/2010/main" val="2100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4" name="Rectangle 3">
            <a:extLst>
              <a:ext uri="{FF2B5EF4-FFF2-40B4-BE49-F238E27FC236}">
                <a16:creationId xmlns:a16="http://schemas.microsoft.com/office/drawing/2014/main" id="{F3AE5A34-D4FB-4BA3-B6DC-B1E399A50FD1}"/>
              </a:ext>
            </a:extLst>
          </p:cNvPr>
          <p:cNvSpPr/>
          <p:nvPr/>
        </p:nvSpPr>
        <p:spPr>
          <a:xfrm>
            <a:off x="-413657" y="629448"/>
            <a:ext cx="12605657"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1:</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tam giác ABC và A'B'C' có AB = 3cm, </a:t>
            </a:r>
          </a:p>
          <a:p>
            <a:pPr marL="414868">
              <a:lnSpc>
                <a:spcPct val="107000"/>
              </a:lnSpc>
            </a:pPr>
            <a:r>
              <a:rPr lang="vi-VN" sz="3733">
                <a:latin typeface="Times New Roman" panose="02020603050405020304" pitchFamily="18" charset="0"/>
                <a:ea typeface="Calibri" panose="020F0502020204030204" pitchFamily="34" charset="0"/>
              </a:rPr>
              <a:t>BC = 4cm, AC = 5cm. Biết rằng tam giác A'B'C' là hình đồng dạng với tam giác ABC. Tính độ dài cạnh B'C'.</a:t>
            </a:r>
          </a:p>
        </p:txBody>
      </p:sp>
      <p:sp>
        <p:nvSpPr>
          <p:cNvPr id="13" name="TextBox 12">
            <a:extLst>
              <a:ext uri="{FF2B5EF4-FFF2-40B4-BE49-F238E27FC236}">
                <a16:creationId xmlns:a16="http://schemas.microsoft.com/office/drawing/2014/main" id="{4813715A-5F25-47FA-9A11-7FB29E38DABB}"/>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15" name="Rectangle 14">
            <a:extLst>
              <a:ext uri="{FF2B5EF4-FFF2-40B4-BE49-F238E27FC236}">
                <a16:creationId xmlns:a16="http://schemas.microsoft.com/office/drawing/2014/main" id="{95D5AEBE-6307-47CD-A25E-0E47369E9112}"/>
              </a:ext>
            </a:extLst>
          </p:cNvPr>
          <p:cNvSpPr/>
          <p:nvPr/>
        </p:nvSpPr>
        <p:spPr>
          <a:xfrm>
            <a:off x="4" y="3202047"/>
            <a:ext cx="1172468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Áp dụng tính chất của hình đồng dạng, ta có tỉ số đồng dạng</a:t>
            </a:r>
            <a:endParaRPr lang="vi-VN" sz="3733">
              <a:solidFill>
                <a:srgbClr val="0000CC"/>
              </a:solidFill>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3A77DB5-A4DE-46A0-B5ED-2732641BCBEE}"/>
                  </a:ext>
                </a:extLst>
              </p:cNvPr>
              <p:cNvSpPr/>
              <p:nvPr/>
            </p:nvSpPr>
            <p:spPr>
              <a:xfrm>
                <a:off x="0" y="3876961"/>
                <a:ext cx="4001545" cy="1205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𝐴</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𝐵</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𝐴𝐵</m:t>
                          </m:r>
                        </m:den>
                      </m:f>
                      <m:r>
                        <a:rPr lang="vi-VN" sz="3733" i="1" dirty="0" smtClean="0">
                          <a:solidFill>
                            <a:srgbClr val="0000CC"/>
                          </a:solidFill>
                          <a:latin typeface="Cambria Math" panose="02040503050406030204" pitchFamily="18" charset="0"/>
                          <a:ea typeface="Calibri" panose="020F0502020204030204" pitchFamily="34" charset="0"/>
                        </a:rPr>
                        <m:t>=</m:t>
                      </m:r>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𝐵</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𝐶</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𝐵𝐶</m:t>
                          </m:r>
                        </m:den>
                      </m:f>
                      <m:r>
                        <a:rPr lang="vi-VN" sz="3733" i="1" dirty="0" smtClean="0">
                          <a:solidFill>
                            <a:srgbClr val="0000CC"/>
                          </a:solidFill>
                          <a:latin typeface="Cambria Math" panose="02040503050406030204" pitchFamily="18" charset="0"/>
                          <a:ea typeface="Calibri" panose="020F0502020204030204" pitchFamily="34" charset="0"/>
                        </a:rPr>
                        <m:t> =</m:t>
                      </m:r>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𝐴</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𝐶</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𝐴𝐶</m:t>
                          </m:r>
                        </m:den>
                      </m:f>
                    </m:oMath>
                  </m:oMathPara>
                </a14:m>
                <a:endParaRPr lang="vi-VN" sz="3733" dirty="0">
                  <a:solidFill>
                    <a:srgbClr val="0000CC"/>
                  </a:solidFill>
                </a:endParaRPr>
              </a:p>
            </p:txBody>
          </p:sp>
        </mc:Choice>
        <mc:Fallback xmlns="">
          <p:sp>
            <p:nvSpPr>
              <p:cNvPr id="17" name="Rectangle 16">
                <a:extLst>
                  <a:ext uri="{FF2B5EF4-FFF2-40B4-BE49-F238E27FC236}">
                    <a16:creationId xmlns:a16="http://schemas.microsoft.com/office/drawing/2014/main" id="{A3A77DB5-A4DE-46A0-B5ED-2732641BCBEE}"/>
                  </a:ext>
                </a:extLst>
              </p:cNvPr>
              <p:cNvSpPr>
                <a:spLocks noRot="1" noChangeAspect="1" noMove="1" noResize="1" noEditPoints="1" noAdjustHandles="1" noChangeArrowheads="1" noChangeShapeType="1" noTextEdit="1"/>
              </p:cNvSpPr>
              <p:nvPr/>
            </p:nvSpPr>
            <p:spPr>
              <a:xfrm>
                <a:off x="0" y="3876961"/>
                <a:ext cx="4001545" cy="1205523"/>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FC9F7BF-B199-4954-9C95-B924649DEBC9}"/>
                  </a:ext>
                </a:extLst>
              </p:cNvPr>
              <p:cNvSpPr/>
              <p:nvPr/>
            </p:nvSpPr>
            <p:spPr>
              <a:xfrm>
                <a:off x="0" y="5093420"/>
                <a:ext cx="9983952" cy="988860"/>
              </a:xfrm>
              <a:prstGeom prst="rect">
                <a:avLst/>
              </a:prstGeom>
            </p:spPr>
            <p:txBody>
              <a:bodyPr wrap="none">
                <a:spAutoFit/>
              </a:bodyPr>
              <a:lstStyle/>
              <a:p>
                <a:r>
                  <a:rPr lang="vi-VN" sz="3733" dirty="0">
                    <a:solidFill>
                      <a:srgbClr val="0000CC"/>
                    </a:solidFill>
                    <a:latin typeface="Times New Roman" panose="02020603050405020304" pitchFamily="18" charset="0"/>
                    <a:ea typeface="Calibri" panose="020F0502020204030204" pitchFamily="34" charset="0"/>
                  </a:rPr>
                  <a:t>Thay vào các giá trị đã cho, ta có: </a:t>
                </a:r>
                <a14:m>
                  <m:oMath xmlns:m="http://schemas.openxmlformats.org/officeDocument/2006/math">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𝐴</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𝐵</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3</m:t>
                        </m:r>
                      </m:den>
                    </m:f>
                    <m:r>
                      <a:rPr lang="vi-VN" sz="3733" i="1" dirty="0" smtClean="0">
                        <a:solidFill>
                          <a:srgbClr val="0000CC"/>
                        </a:solidFill>
                        <a:latin typeface="Cambria Math" panose="02040503050406030204" pitchFamily="18" charset="0"/>
                        <a:ea typeface="Calibri" panose="020F0502020204030204" pitchFamily="34" charset="0"/>
                      </a:rPr>
                      <m:t>=</m:t>
                    </m:r>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𝐵</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𝐶</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4</m:t>
                        </m:r>
                      </m:den>
                    </m:f>
                    <m:r>
                      <a:rPr lang="vi-VN" sz="3733" i="1" dirty="0" smtClean="0">
                        <a:solidFill>
                          <a:srgbClr val="0000CC"/>
                        </a:solidFill>
                        <a:latin typeface="Cambria Math" panose="02040503050406030204" pitchFamily="18" charset="0"/>
                        <a:ea typeface="Calibri" panose="020F0502020204030204" pitchFamily="34" charset="0"/>
                      </a:rPr>
                      <m:t> =</m:t>
                    </m:r>
                    <m:f>
                      <m:fPr>
                        <m:ctrlPr>
                          <a:rPr lang="vi-VN" sz="3733" i="1" dirty="0" smtClean="0">
                            <a:solidFill>
                              <a:srgbClr val="0000CC"/>
                            </a:solidFill>
                            <a:latin typeface="Cambria Math" panose="02040503050406030204" pitchFamily="18" charset="0"/>
                            <a:ea typeface="Calibri" panose="020F0502020204030204" pitchFamily="34" charset="0"/>
                          </a:rPr>
                        </m:ctrlPr>
                      </m:fPr>
                      <m:num>
                        <m:r>
                          <a:rPr lang="vi-VN" sz="3733" i="1" dirty="0" smtClean="0">
                            <a:solidFill>
                              <a:srgbClr val="0000CC"/>
                            </a:solidFill>
                            <a:latin typeface="Cambria Math" panose="02040503050406030204" pitchFamily="18" charset="0"/>
                            <a:ea typeface="Calibri" panose="020F0502020204030204" pitchFamily="34" charset="0"/>
                          </a:rPr>
                          <m:t>𝐴</m:t>
                        </m:r>
                        <m:sSup>
                          <m:sSupPr>
                            <m:ctrlPr>
                              <a:rPr lang="vi-VN" sz="3733" i="1" dirty="0" smtClean="0">
                                <a:solidFill>
                                  <a:srgbClr val="0000CC"/>
                                </a:solidFill>
                                <a:latin typeface="Cambria Math" panose="02040503050406030204" pitchFamily="18" charset="0"/>
                                <a:ea typeface="Calibri" panose="020F0502020204030204" pitchFamily="34" charset="0"/>
                              </a:rPr>
                            </m:ctrlPr>
                          </m:sSupPr>
                          <m:e>
                            <m:r>
                              <a:rPr lang="vi-VN" sz="3733" i="1" dirty="0" smtClean="0">
                                <a:solidFill>
                                  <a:srgbClr val="0000CC"/>
                                </a:solidFill>
                                <a:latin typeface="Cambria Math" panose="02040503050406030204" pitchFamily="18" charset="0"/>
                                <a:ea typeface="Calibri" panose="020F0502020204030204" pitchFamily="34" charset="0"/>
                              </a:rPr>
                              <m:t>𝐶</m:t>
                            </m:r>
                          </m:e>
                          <m:sup>
                            <m:r>
                              <a:rPr lang="vi-VN" sz="3733" i="1" dirty="0" smtClean="0">
                                <a:solidFill>
                                  <a:srgbClr val="0000CC"/>
                                </a:solidFill>
                                <a:latin typeface="Cambria Math" panose="02040503050406030204" pitchFamily="18" charset="0"/>
                                <a:ea typeface="Calibri" panose="020F0502020204030204" pitchFamily="34" charset="0"/>
                              </a:rPr>
                              <m:t>′</m:t>
                            </m:r>
                          </m:sup>
                        </m:sSup>
                      </m:num>
                      <m:den>
                        <m:r>
                          <a:rPr lang="vi-VN" sz="3733" i="1" dirty="0" smtClean="0">
                            <a:solidFill>
                              <a:srgbClr val="0000CC"/>
                            </a:solidFill>
                            <a:latin typeface="Cambria Math" panose="02040503050406030204" pitchFamily="18" charset="0"/>
                            <a:ea typeface="Calibri" panose="020F0502020204030204" pitchFamily="34" charset="0"/>
                          </a:rPr>
                          <m:t>5</m:t>
                        </m:r>
                      </m:den>
                    </m:f>
                  </m:oMath>
                </a14:m>
                <a:endParaRPr lang="vi-VN" sz="3733" dirty="0">
                  <a:solidFill>
                    <a:srgbClr val="0000CC"/>
                  </a:solidFill>
                </a:endParaRPr>
              </a:p>
            </p:txBody>
          </p:sp>
        </mc:Choice>
        <mc:Fallback xmlns="">
          <p:sp>
            <p:nvSpPr>
              <p:cNvPr id="19" name="Rectangle 18">
                <a:extLst>
                  <a:ext uri="{FF2B5EF4-FFF2-40B4-BE49-F238E27FC236}">
                    <a16:creationId xmlns:a16="http://schemas.microsoft.com/office/drawing/2014/main" id="{0FC9F7BF-B199-4954-9C95-B924649DEBC9}"/>
                  </a:ext>
                </a:extLst>
              </p:cNvPr>
              <p:cNvSpPr>
                <a:spLocks noRot="1" noChangeAspect="1" noMove="1" noResize="1" noEditPoints="1" noAdjustHandles="1" noChangeArrowheads="1" noChangeShapeType="1" noTextEdit="1"/>
              </p:cNvSpPr>
              <p:nvPr/>
            </p:nvSpPr>
            <p:spPr>
              <a:xfrm>
                <a:off x="0" y="5093420"/>
                <a:ext cx="9983952" cy="988860"/>
              </a:xfrm>
              <a:prstGeom prst="rect">
                <a:avLst/>
              </a:prstGeom>
              <a:blipFill>
                <a:blip r:embed="rId4"/>
                <a:stretch>
                  <a:fillRect l="-1954" b="-10494"/>
                </a:stretch>
              </a:blipFill>
            </p:spPr>
            <p:txBody>
              <a:bodyPr/>
              <a:lstStyle/>
              <a:p>
                <a:r>
                  <a:rPr lang="vi-VN">
                    <a:noFill/>
                  </a:rPr>
                  <a:t> </a:t>
                </a:r>
              </a:p>
            </p:txBody>
          </p:sp>
        </mc:Fallback>
      </mc:AlternateContent>
      <p:sp>
        <p:nvSpPr>
          <p:cNvPr id="21" name="Rectangle 20">
            <a:extLst>
              <a:ext uri="{FF2B5EF4-FFF2-40B4-BE49-F238E27FC236}">
                <a16:creationId xmlns:a16="http://schemas.microsoft.com/office/drawing/2014/main" id="{33347F35-7CD4-455E-AD12-96EF8CA1007B}"/>
              </a:ext>
            </a:extLst>
          </p:cNvPr>
          <p:cNvSpPr/>
          <p:nvPr/>
        </p:nvSpPr>
        <p:spPr>
          <a:xfrm>
            <a:off x="0" y="5973678"/>
            <a:ext cx="4921540" cy="666786"/>
          </a:xfrm>
          <a:prstGeom prst="rect">
            <a:avLst/>
          </a:prstGeom>
        </p:spPr>
        <p:txBody>
          <a:bodyPr wrap="none">
            <a:spAutoFit/>
          </a:bodyPr>
          <a:lstStyle/>
          <a:p>
            <a:r>
              <a:rPr lang="vi-VN" sz="3733" dirty="0">
                <a:solidFill>
                  <a:srgbClr val="0000CC"/>
                </a:solidFill>
                <a:latin typeface="Times New Roman" panose="02020603050405020304" pitchFamily="18" charset="0"/>
                <a:ea typeface="Calibri" panose="020F0502020204030204" pitchFamily="34" charset="0"/>
              </a:rPr>
              <a:t>Từ đó suy ra: BC' = 4cm</a:t>
            </a:r>
            <a:endParaRPr lang="vi-VN" sz="3733" dirty="0">
              <a:solidFill>
                <a:srgbClr val="0000CC"/>
              </a:solidFill>
            </a:endParaRP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0" name="Rectangle 9">
            <a:extLst>
              <a:ext uri="{FF2B5EF4-FFF2-40B4-BE49-F238E27FC236}">
                <a16:creationId xmlns:a16="http://schemas.microsoft.com/office/drawing/2014/main" id="{AF89F8E2-3703-41D7-8605-58F290AF3C76}"/>
              </a:ext>
            </a:extLst>
          </p:cNvPr>
          <p:cNvSpPr/>
          <p:nvPr/>
        </p:nvSpPr>
        <p:spPr>
          <a:xfrm>
            <a:off x="174171" y="585241"/>
            <a:ext cx="11713029" cy="1815690"/>
          </a:xfrm>
          <a:prstGeom prst="rect">
            <a:avLst/>
          </a:prstGeom>
        </p:spPr>
        <p:txBody>
          <a:bodyPr wrap="square">
            <a:spAutoFit/>
          </a:bodyPr>
          <a:lstStyle/>
          <a:p>
            <a:pPr algn="just"/>
            <a:r>
              <a:rPr lang="vi-VN" sz="3733" b="1" dirty="0">
                <a:solidFill>
                  <a:srgbClr val="FF0000"/>
                </a:solidFill>
                <a:latin typeface="Times New Roman" panose="02020603050405020304" pitchFamily="18" charset="0"/>
                <a:ea typeface="Calibri" panose="020F0502020204030204" pitchFamily="34" charset="0"/>
              </a:rPr>
              <a:t>Bài tập 2:</a:t>
            </a:r>
            <a:r>
              <a:rPr lang="vi-VN" sz="3733" dirty="0">
                <a:solidFill>
                  <a:srgbClr val="FF0000"/>
                </a:solidFill>
                <a:latin typeface="Times New Roman" panose="02020603050405020304" pitchFamily="18" charset="0"/>
                <a:ea typeface="Calibri" panose="020F0502020204030204" pitchFamily="34" charset="0"/>
              </a:rPr>
              <a:t> </a:t>
            </a:r>
            <a:r>
              <a:rPr lang="vi-VN" sz="3733" dirty="0">
                <a:latin typeface="Times New Roman" panose="02020603050405020304" pitchFamily="18" charset="0"/>
                <a:ea typeface="Calibri" panose="020F0502020204030204" pitchFamily="34" charset="0"/>
              </a:rPr>
              <a:t>Cho hai hình vuông ABCD và A'B'C'D' có DB'=8cm và AD' = 12cm. Biết rằng hai hình vuông là hình đồng dạng. Tính cạnh hình vuông ABCD</a:t>
            </a:r>
            <a:endParaRPr lang="vi-VN" sz="3733" dirty="0"/>
          </a:p>
        </p:txBody>
      </p:sp>
      <p:sp>
        <p:nvSpPr>
          <p:cNvPr id="4" name="Rectangle 3">
            <a:extLst>
              <a:ext uri="{FF2B5EF4-FFF2-40B4-BE49-F238E27FC236}">
                <a16:creationId xmlns:a16="http://schemas.microsoft.com/office/drawing/2014/main" id="{3DF75BA9-842E-4ED9-B31D-899099EC6452}"/>
              </a:ext>
            </a:extLst>
          </p:cNvPr>
          <p:cNvSpPr/>
          <p:nvPr/>
        </p:nvSpPr>
        <p:spPr>
          <a:xfrm>
            <a:off x="224749" y="2897245"/>
            <a:ext cx="732123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hai hình vuông là hình đồng dạng</a:t>
            </a:r>
            <a:endParaRPr lang="vi-VN" sz="3733">
              <a:solidFill>
                <a:srgbClr val="0000CC"/>
              </a:solidFill>
            </a:endParaRPr>
          </a:p>
        </p:txBody>
      </p:sp>
      <p:sp>
        <p:nvSpPr>
          <p:cNvPr id="9" name="TextBox 8">
            <a:extLst>
              <a:ext uri="{FF2B5EF4-FFF2-40B4-BE49-F238E27FC236}">
                <a16:creationId xmlns:a16="http://schemas.microsoft.com/office/drawing/2014/main" id="{2DDF5973-3636-473E-8CF8-DEB5CC35705C}"/>
              </a:ext>
            </a:extLst>
          </p:cNvPr>
          <p:cNvSpPr txBox="1"/>
          <p:nvPr/>
        </p:nvSpPr>
        <p:spPr>
          <a:xfrm>
            <a:off x="4746172" y="2242449"/>
            <a:ext cx="2068285" cy="666786"/>
          </a:xfrm>
          <a:prstGeom prst="rect">
            <a:avLst/>
          </a:prstGeom>
          <a:noFill/>
        </p:spPr>
        <p:txBody>
          <a:bodyPr wrap="square" rtlCol="0">
            <a:spAutoFit/>
          </a:bodyPr>
          <a:lstStyle/>
          <a:p>
            <a:r>
              <a:rPr lang="vi-VN" sz="3733" b="1" i="1" u="sng">
                <a:solidFill>
                  <a:srgbClr val="0000CC"/>
                </a:solidFill>
                <a:latin typeface="+mj-lt"/>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7FD4FC3-76DE-4A5F-A53F-B9DA0ED06354}"/>
                  </a:ext>
                </a:extLst>
              </p:cNvPr>
              <p:cNvSpPr/>
              <p:nvPr/>
            </p:nvSpPr>
            <p:spPr>
              <a:xfrm>
                <a:off x="304801" y="3419761"/>
                <a:ext cx="6277681" cy="1086003"/>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ta có tỉ số đồng dạng: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DB</m:t>
                        </m:r>
                        <m:r>
                          <m:rPr>
                            <m:nor/>
                          </m:rPr>
                          <a:rPr lang="vi-VN" sz="3733">
                            <a:solidFill>
                              <a:srgbClr val="0000CC"/>
                            </a:solidFill>
                            <a:latin typeface="Cambria Math" panose="02040503050406030204" pitchFamily="18" charset="0"/>
                          </a:rPr>
                          <m:t>′</m:t>
                        </m:r>
                      </m:num>
                      <m:den>
                        <m:r>
                          <m:rPr>
                            <m:nor/>
                          </m:rPr>
                          <a:rPr lang="vi-VN" sz="3733">
                            <a:solidFill>
                              <a:srgbClr val="0000CC"/>
                            </a:solidFill>
                            <a:latin typeface="Cambria Math" panose="02040503050406030204" pitchFamily="18" charset="0"/>
                          </a:rPr>
                          <m:t>AD</m:t>
                        </m:r>
                        <m:r>
                          <m:rPr>
                            <m:nor/>
                          </m:rPr>
                          <a:rPr lang="vi-VN" sz="3733">
                            <a:solidFill>
                              <a:srgbClr val="0000CC"/>
                            </a:solidFill>
                            <a:latin typeface="Cambria Math" panose="02040503050406030204" pitchFamily="18" charset="0"/>
                          </a:rPr>
                          <m:t>′</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AD</m:t>
                        </m:r>
                      </m:den>
                    </m:f>
                  </m:oMath>
                </a14:m>
                <a:endParaRPr lang="vi-VN" sz="3733">
                  <a:solidFill>
                    <a:srgbClr val="0000CC"/>
                  </a:solidFill>
                </a:endParaRPr>
              </a:p>
            </p:txBody>
          </p:sp>
        </mc:Choice>
        <mc:Fallback xmlns="">
          <p:sp>
            <p:nvSpPr>
              <p:cNvPr id="6" name="Rectangle 5">
                <a:extLst>
                  <a:ext uri="{FF2B5EF4-FFF2-40B4-BE49-F238E27FC236}">
                    <a16:creationId xmlns:a16="http://schemas.microsoft.com/office/drawing/2014/main" id="{A7FD4FC3-76DE-4A5F-A53F-B9DA0ED06354}"/>
                  </a:ext>
                </a:extLst>
              </p:cNvPr>
              <p:cNvSpPr>
                <a:spLocks noRot="1" noChangeAspect="1" noMove="1" noResize="1" noEditPoints="1" noAdjustHandles="1" noChangeArrowheads="1" noChangeShapeType="1" noTextEdit="1"/>
              </p:cNvSpPr>
              <p:nvPr/>
            </p:nvSpPr>
            <p:spPr>
              <a:xfrm>
                <a:off x="304801" y="3419761"/>
                <a:ext cx="6277681" cy="1086003"/>
              </a:xfrm>
              <a:prstGeom prst="rect">
                <a:avLst/>
              </a:prstGeom>
              <a:blipFill>
                <a:blip r:embed="rId3"/>
                <a:stretch>
                  <a:fillRect l="-3107" b="-67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347FBFA-8AC8-4416-BA46-A35A1DAE9919}"/>
                  </a:ext>
                </a:extLst>
              </p:cNvPr>
              <p:cNvSpPr/>
              <p:nvPr/>
            </p:nvSpPr>
            <p:spPr>
              <a:xfrm>
                <a:off x="326574" y="4377703"/>
                <a:ext cx="6963766" cy="1006814"/>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giá trị đã  cho, ta có: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8</m:t>
                        </m:r>
                      </m:num>
                      <m:den>
                        <m:r>
                          <m:rPr>
                            <m:nor/>
                          </m:rPr>
                          <a:rPr lang="vi-VN" sz="3733">
                            <a:solidFill>
                              <a:srgbClr val="0000CC"/>
                            </a:solidFill>
                            <a:latin typeface="Cambria Math" panose="02040503050406030204" pitchFamily="18" charset="0"/>
                          </a:rPr>
                          <m:t>12</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12</m:t>
                        </m:r>
                      </m:den>
                    </m:f>
                  </m:oMath>
                </a14:m>
                <a:endParaRPr lang="vi-VN" sz="3733">
                  <a:solidFill>
                    <a:srgbClr val="0000CC"/>
                  </a:solidFill>
                </a:endParaRPr>
              </a:p>
            </p:txBody>
          </p:sp>
        </mc:Choice>
        <mc:Fallback xmlns="">
          <p:sp>
            <p:nvSpPr>
              <p:cNvPr id="11" name="Rectangle 10">
                <a:extLst>
                  <a:ext uri="{FF2B5EF4-FFF2-40B4-BE49-F238E27FC236}">
                    <a16:creationId xmlns:a16="http://schemas.microsoft.com/office/drawing/2014/main" id="{4347FBFA-8AC8-4416-BA46-A35A1DAE9919}"/>
                  </a:ext>
                </a:extLst>
              </p:cNvPr>
              <p:cNvSpPr>
                <a:spLocks noRot="1" noChangeAspect="1" noMove="1" noResize="1" noEditPoints="1" noAdjustHandles="1" noChangeArrowheads="1" noChangeShapeType="1" noTextEdit="1"/>
              </p:cNvSpPr>
              <p:nvPr/>
            </p:nvSpPr>
            <p:spPr>
              <a:xfrm>
                <a:off x="326574" y="4377703"/>
                <a:ext cx="6963766" cy="1006814"/>
              </a:xfrm>
              <a:prstGeom prst="rect">
                <a:avLst/>
              </a:prstGeom>
              <a:blipFill>
                <a:blip r:embed="rId4"/>
                <a:stretch>
                  <a:fillRect l="-2890" b="-1030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E402A10-2CEB-4D0B-ACCB-418625049959}"/>
                  </a:ext>
                </a:extLst>
              </p:cNvPr>
              <p:cNvSpPr/>
              <p:nvPr/>
            </p:nvSpPr>
            <p:spPr>
              <a:xfrm>
                <a:off x="7598230" y="4551873"/>
                <a:ext cx="2747868" cy="666786"/>
              </a:xfrm>
              <a:prstGeom prst="rect">
                <a:avLst/>
              </a:prstGeom>
            </p:spPr>
            <p:txBody>
              <a:bodyPr wrap="none">
                <a:spAutoFit/>
              </a:bodyPr>
              <a:lstStyle/>
              <a:p>
                <a14:m>
                  <m:oMath xmlns:m="http://schemas.openxmlformats.org/officeDocument/2006/math">
                    <m:r>
                      <a:rPr lang="vi-VN" sz="3733" b="0" i="1" smtClean="0">
                        <a:solidFill>
                          <a:srgbClr val="0000CC"/>
                        </a:solidFill>
                        <a:latin typeface="Cambria Math" panose="02040503050406030204" pitchFamily="18" charset="0"/>
                        <a:ea typeface="Calibri" panose="020F0502020204030204" pitchFamily="34" charset="0"/>
                      </a:rPr>
                      <m:t>⟹</m:t>
                    </m:r>
                  </m:oMath>
                </a14:m>
                <a:r>
                  <a:rPr lang="vi-VN" sz="3733" dirty="0">
                    <a:solidFill>
                      <a:srgbClr val="0000CC"/>
                    </a:solidFill>
                    <a:latin typeface="Times New Roman" panose="02020603050405020304" pitchFamily="18" charset="0"/>
                    <a:ea typeface="Calibri" panose="020F0502020204030204" pitchFamily="34" charset="0"/>
                  </a:rPr>
                  <a:t>AB = 8cm</a:t>
                </a:r>
                <a:endParaRPr lang="vi-VN" sz="3733" dirty="0">
                  <a:solidFill>
                    <a:srgbClr val="0000CC"/>
                  </a:solidFill>
                </a:endParaRPr>
              </a:p>
            </p:txBody>
          </p:sp>
        </mc:Choice>
        <mc:Fallback xmlns="">
          <p:sp>
            <p:nvSpPr>
              <p:cNvPr id="13" name="Rectangle 12">
                <a:extLst>
                  <a:ext uri="{FF2B5EF4-FFF2-40B4-BE49-F238E27FC236}">
                    <a16:creationId xmlns:a16="http://schemas.microsoft.com/office/drawing/2014/main" id="{6E402A10-2CEB-4D0B-ACCB-418625049959}"/>
                  </a:ext>
                </a:extLst>
              </p:cNvPr>
              <p:cNvSpPr>
                <a:spLocks noRot="1" noChangeAspect="1" noMove="1" noResize="1" noEditPoints="1" noAdjustHandles="1" noChangeArrowheads="1" noChangeShapeType="1" noTextEdit="1"/>
              </p:cNvSpPr>
              <p:nvPr/>
            </p:nvSpPr>
            <p:spPr>
              <a:xfrm>
                <a:off x="7598230" y="4551873"/>
                <a:ext cx="2747868" cy="666786"/>
              </a:xfrm>
              <a:prstGeom prst="rect">
                <a:avLst/>
              </a:prstGeom>
              <a:blipFill>
                <a:blip r:embed="rId5"/>
                <a:stretch>
                  <a:fillRect t="-16514" r="-6430" b="-35780"/>
                </a:stretch>
              </a:blipFill>
            </p:spPr>
            <p:txBody>
              <a:bodyPr/>
              <a:lstStyle/>
              <a:p>
                <a:r>
                  <a:rPr lang="vi-VN">
                    <a:noFill/>
                  </a:rPr>
                  <a:t> </a:t>
                </a:r>
              </a:p>
            </p:txBody>
          </p:sp>
        </mc:Fallback>
      </mc:AlternateContent>
      <p:sp>
        <p:nvSpPr>
          <p:cNvPr id="14" name="Rectangle 13">
            <a:extLst>
              <a:ext uri="{FF2B5EF4-FFF2-40B4-BE49-F238E27FC236}">
                <a16:creationId xmlns:a16="http://schemas.microsoft.com/office/drawing/2014/main" id="{1515E114-1406-433C-8B2B-1B443E82224B}"/>
              </a:ext>
            </a:extLst>
          </p:cNvPr>
          <p:cNvSpPr/>
          <p:nvPr/>
        </p:nvSpPr>
        <p:spPr>
          <a:xfrm>
            <a:off x="363332" y="5531587"/>
            <a:ext cx="9028434"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cạnh hình vuông ABCD có độ dài là 8cm</a:t>
            </a:r>
            <a:endParaRPr lang="vi-VN" sz="3733">
              <a:solidFill>
                <a:srgbClr val="0000CC"/>
              </a:solidFill>
            </a:endParaRPr>
          </a:p>
        </p:txBody>
      </p:sp>
    </p:spTree>
    <p:extLst>
      <p:ext uri="{BB962C8B-B14F-4D97-AF65-F5344CB8AC3E}">
        <p14:creationId xmlns:p14="http://schemas.microsoft.com/office/powerpoint/2010/main" val="18263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5098572" y="1765968"/>
            <a:ext cx="1994865" cy="1547533"/>
          </a:xfrm>
          <a:prstGeom prst="rect">
            <a:avLst/>
          </a:prstGeom>
          <a:noFill/>
          <a:ln>
            <a:noFill/>
          </a:ln>
        </p:spPr>
      </p:pic>
      <p:sp>
        <p:nvSpPr>
          <p:cNvPr id="343" name="Google Shape;343;p50"/>
          <p:cNvSpPr txBox="1">
            <a:spLocks noGrp="1"/>
          </p:cNvSpPr>
          <p:nvPr>
            <p:ph type="title" idx="2"/>
          </p:nvPr>
        </p:nvSpPr>
        <p:spPr>
          <a:xfrm>
            <a:off x="5037600" y="1871735"/>
            <a:ext cx="2116800" cy="1336000"/>
          </a:xfrm>
          <a:prstGeom prst="rect">
            <a:avLst/>
          </a:prstGeom>
        </p:spPr>
        <p:txBody>
          <a:bodyPr spcFirstLastPara="1" wrap="square" lIns="121900" tIns="121900" rIns="121900" bIns="121900" anchor="ctr" anchorCtr="0">
            <a:noAutofit/>
          </a:bodyPr>
          <a:lstStyle/>
          <a:p>
            <a:r>
              <a:rPr lang="en" dirty="0">
                <a:latin typeface="Calibri" panose="020F0502020204030204" pitchFamily="34" charset="0"/>
                <a:ea typeface="Calibri" panose="020F0502020204030204" pitchFamily="34" charset="0"/>
                <a:cs typeface="Calibri" panose="020F0502020204030204" pitchFamily="34" charset="0"/>
              </a:rPr>
              <a:t>01</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344" name="Google Shape;344;p50"/>
          <p:cNvPicPr preferRelativeResize="0"/>
          <p:nvPr/>
        </p:nvPicPr>
        <p:blipFill rotWithShape="1">
          <a:blip r:embed="rId4">
            <a:alphaModFix/>
          </a:blip>
          <a:srcRect t="16970" r="8892" b="21025"/>
          <a:stretch/>
        </p:blipFill>
        <p:spPr>
          <a:xfrm rot="10800000">
            <a:off x="1111600" y="1634133"/>
            <a:ext cx="2715800" cy="1080368"/>
          </a:xfrm>
          <a:prstGeom prst="rect">
            <a:avLst/>
          </a:prstGeom>
          <a:noFill/>
          <a:ln>
            <a:noFill/>
          </a:ln>
        </p:spPr>
      </p:pic>
      <p:pic>
        <p:nvPicPr>
          <p:cNvPr id="345" name="Google Shape;345;p50"/>
          <p:cNvPicPr preferRelativeResize="0"/>
          <p:nvPr/>
        </p:nvPicPr>
        <p:blipFill rotWithShape="1">
          <a:blip r:embed="rId5">
            <a:alphaModFix/>
          </a:blip>
          <a:srcRect t="16734" r="8892" b="18300"/>
          <a:stretch/>
        </p:blipFill>
        <p:spPr>
          <a:xfrm rot="10800000">
            <a:off x="1111600" y="2317276"/>
            <a:ext cx="2715800" cy="1128056"/>
          </a:xfrm>
          <a:prstGeom prst="rect">
            <a:avLst/>
          </a:prstGeom>
          <a:noFill/>
          <a:ln>
            <a:noFill/>
          </a:ln>
        </p:spPr>
      </p:pic>
      <p:sp>
        <p:nvSpPr>
          <p:cNvPr id="346" name="Google Shape;346;p50"/>
          <p:cNvSpPr txBox="1">
            <a:spLocks noGrp="1"/>
          </p:cNvSpPr>
          <p:nvPr>
            <p:ph type="title"/>
          </p:nvPr>
        </p:nvSpPr>
        <p:spPr>
          <a:xfrm>
            <a:off x="3564001" y="3401201"/>
            <a:ext cx="5064000" cy="1087600"/>
          </a:xfrm>
          <a:prstGeom prst="rect">
            <a:avLst/>
          </a:prstGeom>
        </p:spPr>
        <p:txBody>
          <a:bodyPr spcFirstLastPara="1" wrap="square" lIns="121900" tIns="121900" rIns="121900" bIns="121900" anchor="t" anchorCtr="0">
            <a:noAutofit/>
          </a:bodyPr>
          <a:lstStyle/>
          <a:p>
            <a:r>
              <a:rPr lang="vi-VN" dirty="0">
                <a:latin typeface="Calibri" panose="020F0502020204030204" pitchFamily="34" charset="0"/>
                <a:ea typeface="Calibri" panose="020F0502020204030204" pitchFamily="34" charset="0"/>
                <a:cs typeface="Calibri" panose="020F0502020204030204" pitchFamily="34"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38" name="Hexagon 37">
            <a:extLst>
              <a:ext uri="{FF2B5EF4-FFF2-40B4-BE49-F238E27FC236}">
                <a16:creationId xmlns:a16="http://schemas.microsoft.com/office/drawing/2014/main" id="{705242FF-819F-4B7E-93C0-6DD6F5BA4EE2}"/>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34449" y="1572976"/>
              <a:ext cx="9550658" cy="1713186"/>
            </a:xfrm>
            <a:prstGeom prst="rect">
              <a:avLst/>
            </a:prstGeom>
            <a:ln w="28575">
              <a:noFill/>
            </a:ln>
          </p:spPr>
          <p:txBody>
            <a:bodyPr wrap="square">
              <a:spAutoFit/>
            </a:bodyPr>
            <a:lstStyle/>
            <a:p>
              <a:pPr algn="ctr"/>
              <a:r>
                <a:rPr lang="vi-VN" sz="4000" b="1" dirty="0">
                  <a:latin typeface="+mj-lt"/>
                  <a:sym typeface="Symbol" panose="05050102010706020507" pitchFamily="18" charset="2"/>
                </a:rPr>
                <a:t>Cho </a:t>
              </a:r>
              <a:r>
                <a:rPr lang="vi-VN" sz="4000" b="1" dirty="0">
                  <a:latin typeface="+mj-lt"/>
                </a:rPr>
                <a:t>ABC và </a:t>
              </a:r>
              <a:r>
                <a:rPr lang="vi-VN" sz="4000" b="1" dirty="0">
                  <a:latin typeface="+mj-lt"/>
                  <a:sym typeface="Symbol" panose="05050102010706020507" pitchFamily="18" charset="2"/>
                </a:rPr>
                <a:t></a:t>
              </a:r>
              <a:r>
                <a:rPr lang="vi-VN" sz="4000" b="1" dirty="0">
                  <a:latin typeface="+mj-lt"/>
                </a:rPr>
                <a:t>DEF là hình đồng dạng. </a:t>
              </a:r>
            </a:p>
            <a:p>
              <a:pPr algn="ctr"/>
              <a:r>
                <a:rPr lang="vi-VN" sz="4000" b="1" dirty="0">
                  <a:latin typeface="+mj-lt"/>
                </a:rPr>
                <a:t>Nếu AB = 5cm và DE = 8cm, thì tỉ số độ dài cạnh tương ứng </a:t>
              </a:r>
              <a:r>
                <a:rPr lang="vi-VN" sz="4000" b="1" dirty="0">
                  <a:latin typeface="+mj-lt"/>
                  <a:sym typeface="Symbol" panose="05050102010706020507" pitchFamily="18" charset="2"/>
                </a:rPr>
                <a:t></a:t>
              </a:r>
              <a:r>
                <a:rPr lang="vi-VN" sz="4000" b="1" dirty="0">
                  <a:latin typeface="+mj-lt"/>
                </a:rPr>
                <a:t>ABC và </a:t>
              </a:r>
              <a:r>
                <a:rPr lang="vi-VN" sz="4000" b="1" dirty="0">
                  <a:latin typeface="+mj-lt"/>
                  <a:sym typeface="Symbol" panose="05050102010706020507" pitchFamily="18" charset="2"/>
                </a:rPr>
                <a:t></a:t>
              </a:r>
              <a:r>
                <a:rPr lang="vi-VN" sz="4000" b="1" dirty="0">
                  <a:latin typeface="+mj-lt"/>
                </a:rPr>
                <a:t>DEF là: </a:t>
              </a:r>
              <a:endParaRPr lang="fr-FR" sz="4000" b="1" dirty="0">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64</m:t>
                        </m:r>
                      </m:num>
                      <m:den>
                        <m:r>
                          <m:rPr>
                            <m:nor/>
                          </m:rPr>
                          <a:rPr lang="vi-VN" sz="4267" b="1" i="0" smtClean="0">
                            <a:latin typeface="Cambria Math" panose="02040503050406030204" pitchFamily="18" charset="0"/>
                            <a:cs typeface="Times New Roman" panose="02020603050405020304" pitchFamily="18" charset="0"/>
                          </a:rPr>
                          <m:t>25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152303"/>
              </a:xfrm>
              <a:prstGeom prst="rect">
                <a:avLst/>
              </a:prstGeom>
              <a:blipFill>
                <a:blip r:embed="rId3"/>
                <a:stretch>
                  <a:fillRect l="-9535"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75678" y="3616568"/>
                <a:ext cx="1939122"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5</m:t>
                        </m:r>
                      </m:num>
                      <m:den>
                        <m:r>
                          <m:rPr>
                            <m:nor/>
                          </m:rPr>
                          <a:rPr lang="vi-VN" sz="4267" b="1" i="0" smtClean="0">
                            <a:latin typeface="Cambria Math" panose="02040503050406030204" pitchFamily="18" charset="0"/>
                            <a:cs typeface="Times New Roman" panose="02020603050405020304" pitchFamily="18" charset="0"/>
                          </a:rPr>
                          <m:t>8</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75678" y="3616568"/>
                <a:ext cx="1939122" cy="1157817"/>
              </a:xfrm>
              <a:prstGeom prst="rect">
                <a:avLst/>
              </a:prstGeom>
              <a:blipFill>
                <a:blip r:embed="rId4"/>
                <a:stretch>
                  <a:fillRect l="-12264" b="-1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191468" y="3664692"/>
                <a:ext cx="4851400"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8</m:t>
                        </m:r>
                      </m:num>
                      <m:den>
                        <m:r>
                          <m:rPr>
                            <m:nor/>
                          </m:rPr>
                          <a:rPr lang="vi-VN" sz="4267" b="1" i="0" smtClean="0">
                            <a:latin typeface="Cambria Math" panose="02040503050406030204" pitchFamily="18" charset="0"/>
                            <a:cs typeface="Times New Roman" panose="02020603050405020304" pitchFamily="18" charset="0"/>
                          </a:rPr>
                          <m:t>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191468" y="3664692"/>
                <a:ext cx="4851400" cy="1152303"/>
              </a:xfrm>
              <a:prstGeom prst="rect">
                <a:avLst/>
              </a:prstGeom>
              <a:blipFill>
                <a:blip r:embed="rId5"/>
                <a:stretch>
                  <a:fillRect l="-4899"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25</m:t>
                        </m:r>
                      </m:num>
                      <m:den>
                        <m:r>
                          <m:rPr>
                            <m:nor/>
                          </m:rPr>
                          <a:rPr lang="vi-VN" sz="4267" b="1" i="0" smtClean="0">
                            <a:latin typeface="Cambria Math" panose="02040503050406030204" pitchFamily="18" charset="0"/>
                            <a:cs typeface="Times New Roman" panose="02020603050405020304" pitchFamily="18" charset="0"/>
                          </a:rPr>
                          <m:t>64</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157817"/>
              </a:xfrm>
              <a:prstGeom prst="rect">
                <a:avLst/>
              </a:prstGeom>
              <a:blipFill>
                <a:blip r:embed="rId6"/>
                <a:stretch>
                  <a:fillRect l="-9443" b="-10526"/>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C00CC9D-0DE1-40AF-A01D-9598A09DF15E}"/>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29914"/>
            <a:ext cx="11377295" cy="2209644"/>
            <a:chOff x="900309" y="1456808"/>
            <a:chExt cx="10407425" cy="1952319"/>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BBC9C81-5FE9-4F1D-8312-4F1C7F4DA379}"/>
                    </a:ext>
                  </a:extLst>
                </p:cNvPr>
                <p:cNvSpPr/>
                <p:nvPr/>
              </p:nvSpPr>
              <p:spPr>
                <a:xfrm>
                  <a:off x="1321462" y="1456808"/>
                  <a:ext cx="9565118" cy="1952319"/>
                </a:xfrm>
                <a:prstGeom prst="rect">
                  <a:avLst/>
                </a:prstGeom>
                <a:ln w="28575">
                  <a:noFill/>
                </a:ln>
              </p:spPr>
              <p:txBody>
                <a:bodyPr wrap="square">
                  <a:spAutoFit/>
                </a:bodyPr>
                <a:lstStyle/>
                <a:p>
                  <a:pPr algn="ctr"/>
                  <a:r>
                    <a:rPr lang="vi-VN" sz="4000" b="1" dirty="0">
                      <a:latin typeface="+mj-lt"/>
                    </a:rPr>
                    <a:t>Đường tròn O</a:t>
                  </a:r>
                  <a:r>
                    <a:rPr lang="vi-VN" sz="4000" b="1" baseline="-25000" dirty="0">
                      <a:latin typeface="+mj-lt"/>
                    </a:rPr>
                    <a:t>1</a:t>
                  </a:r>
                  <a:r>
                    <a:rPr lang="vi-VN" sz="4000" b="1" dirty="0">
                      <a:latin typeface="+mj-lt"/>
                    </a:rPr>
                    <a:t> có bán kính là r</a:t>
                  </a:r>
                  <a:r>
                    <a:rPr lang="vi-VN" sz="4000" b="1" baseline="-25000" dirty="0">
                      <a:latin typeface="+mj-lt"/>
                    </a:rPr>
                    <a:t>1</a:t>
                  </a:r>
                  <a:r>
                    <a:rPr lang="vi-VN" sz="4000" b="1" dirty="0">
                      <a:latin typeface="+mj-lt"/>
                    </a:rPr>
                    <a:t> và đường tròn O</a:t>
                  </a:r>
                  <a:r>
                    <a:rPr lang="vi-VN" sz="4000" b="1" baseline="-25000" dirty="0">
                      <a:latin typeface="+mj-lt"/>
                    </a:rPr>
                    <a:t>2</a:t>
                  </a:r>
                  <a:r>
                    <a:rPr lang="vi-VN" sz="4000" b="1" dirty="0">
                      <a:latin typeface="+mj-lt"/>
                    </a:rPr>
                    <a:t> có bán kính là r</a:t>
                  </a:r>
                  <a:r>
                    <a:rPr lang="vi-VN" sz="4000" b="1" baseline="-25000" dirty="0">
                      <a:latin typeface="+mj-lt"/>
                    </a:rPr>
                    <a:t>2</a:t>
                  </a:r>
                  <a:r>
                    <a:rPr lang="vi-VN" sz="4000" b="1" dirty="0">
                      <a:latin typeface="+mj-lt"/>
                    </a:rPr>
                    <a:t>. Biết rằng </a:t>
                  </a:r>
                  <a14:m>
                    <m:oMath xmlns:m="http://schemas.openxmlformats.org/officeDocument/2006/math">
                      <m:f>
                        <m:fPr>
                          <m:ctrlPr>
                            <a:rPr lang="vi-VN" sz="4000" b="1" i="1" dirty="0">
                              <a:latin typeface="Cambria Math" panose="02040503050406030204" pitchFamily="18" charset="0"/>
                            </a:rPr>
                          </m:ctrlPr>
                        </m:fPr>
                        <m:num>
                          <m:r>
                            <a:rPr lang="vi-VN" sz="4000" b="1" i="1" dirty="0" smtClean="0">
                              <a:latin typeface="Cambria Math" panose="02040503050406030204" pitchFamily="18" charset="0"/>
                            </a:rPr>
                            <m:t>𝒓</m:t>
                          </m:r>
                          <m:r>
                            <a:rPr lang="vi-VN" sz="4000" b="1" i="1" baseline="-25000" dirty="0">
                              <a:latin typeface="Cambria Math" panose="02040503050406030204" pitchFamily="18" charset="0"/>
                            </a:rPr>
                            <m:t>𝟏</m:t>
                          </m:r>
                        </m:num>
                        <m:den>
                          <m:r>
                            <a:rPr lang="vi-VN" sz="4000" b="1" i="1" dirty="0">
                              <a:latin typeface="Cambria Math" panose="02040503050406030204" pitchFamily="18" charset="0"/>
                            </a:rPr>
                            <m:t>𝒓</m:t>
                          </m:r>
                          <m:r>
                            <a:rPr lang="vi-VN" sz="4000" b="1" i="1" baseline="-25000" dirty="0">
                              <a:latin typeface="Cambria Math" panose="02040503050406030204" pitchFamily="18" charset="0"/>
                            </a:rPr>
                            <m:t>𝟐</m:t>
                          </m:r>
                        </m:den>
                      </m:f>
                      <m:r>
                        <a:rPr lang="vi-VN" sz="4000" b="1" i="1" dirty="0">
                          <a:latin typeface="Cambria Math" panose="02040503050406030204" pitchFamily="18" charset="0"/>
                        </a:rPr>
                        <m:t>=</m:t>
                      </m:r>
                      <m:f>
                        <m:fPr>
                          <m:ctrlPr>
                            <a:rPr lang="vi-VN" sz="4000" b="1" i="1" dirty="0">
                              <a:latin typeface="Cambria Math" panose="02040503050406030204" pitchFamily="18" charset="0"/>
                            </a:rPr>
                          </m:ctrlPr>
                        </m:fPr>
                        <m:num>
                          <m:r>
                            <a:rPr lang="vi-VN" sz="4000" b="1" i="1" dirty="0">
                              <a:latin typeface="Cambria Math" panose="02040503050406030204" pitchFamily="18" charset="0"/>
                            </a:rPr>
                            <m:t>𝟑</m:t>
                          </m:r>
                        </m:num>
                        <m:den>
                          <m:r>
                            <a:rPr lang="vi-VN" sz="4000" b="1" i="1" dirty="0">
                              <a:latin typeface="Cambria Math" panose="02040503050406030204" pitchFamily="18" charset="0"/>
                            </a:rPr>
                            <m:t>𝟒</m:t>
                          </m:r>
                        </m:den>
                      </m:f>
                    </m:oMath>
                  </a14:m>
                  <a:r>
                    <a:rPr lang="vi-VN" sz="4000" b="1" dirty="0">
                      <a:latin typeface="+mj-lt"/>
                    </a:rPr>
                    <a:t>. </a:t>
                  </a:r>
                </a:p>
                <a:p>
                  <a:pPr algn="ctr"/>
                  <a:r>
                    <a:rPr lang="vi-VN" sz="4000" b="1" dirty="0">
                      <a:latin typeface="+mj-lt"/>
                    </a:rPr>
                    <a:t>Tỉ số diện tích giữa hai hình tròn là</a:t>
                  </a:r>
                  <a:endParaRPr lang="fr-FR" sz="4000" b="1" dirty="0">
                    <a:solidFill>
                      <a:srgbClr val="0000CC"/>
                    </a:solidFill>
                    <a:latin typeface="+mj-lt"/>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8BBC9C81-5FE9-4F1D-8312-4F1C7F4DA379}"/>
                    </a:ext>
                  </a:extLst>
                </p:cNvPr>
                <p:cNvSpPr>
                  <a:spLocks noRot="1" noChangeAspect="1" noMove="1" noResize="1" noEditPoints="1" noAdjustHandles="1" noChangeArrowheads="1" noChangeShapeType="1" noTextEdit="1"/>
                </p:cNvSpPr>
                <p:nvPr/>
              </p:nvSpPr>
              <p:spPr>
                <a:xfrm>
                  <a:off x="1321462" y="1456808"/>
                  <a:ext cx="9565118" cy="1952319"/>
                </a:xfrm>
                <a:prstGeom prst="rect">
                  <a:avLst/>
                </a:prstGeom>
                <a:blipFill>
                  <a:blip r:embed="rId3"/>
                  <a:stretch>
                    <a:fillRect l="-1632" t="-4959" r="-2797" b="-11019"/>
                  </a:stretch>
                </a:blipFill>
                <a:ln w="28575">
                  <a:noFill/>
                </a:ln>
              </p:spPr>
              <p:txBody>
                <a:bodyPr/>
                <a:lstStyle/>
                <a:p>
                  <a:r>
                    <a:rPr lang="vi-VN">
                      <a:noFill/>
                    </a:rPr>
                    <a:t> </a:t>
                  </a:r>
                </a:p>
              </p:txBody>
            </p:sp>
          </mc:Fallback>
        </mc:AlternateContent>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𝟒</m:t>
                                </m:r>
                              </m:num>
                              <m:den>
                                <m:r>
                                  <a:rPr lang="vi-VN" sz="4267" b="1" i="1">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221553"/>
              </a:xfrm>
              <a:prstGeom prst="rect">
                <a:avLst/>
              </a:prstGeom>
              <a:blipFill>
                <a:blip r:embed="rId4"/>
                <a:stretch>
                  <a:fillRect l="-9535" r="-1711"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24521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smtClean="0">
                            <a:latin typeface="Cambria Math" panose="02040503050406030204" pitchFamily="18" charset="0"/>
                            <a:cs typeface="Times New Roman" panose="02020603050405020304" pitchFamily="18" charset="0"/>
                          </a:rPr>
                        </m:ctrlPr>
                      </m:sSupPr>
                      <m:e>
                        <m:d>
                          <m:dPr>
                            <m:ctrlPr>
                              <a:rPr lang="vi-VN" sz="4267" b="1" i="1" smtClean="0">
                                <a:latin typeface="Cambria Math" panose="02040503050406030204" pitchFamily="18" charset="0"/>
                                <a:cs typeface="Times New Roman" panose="02020603050405020304" pitchFamily="18" charset="0"/>
                              </a:rPr>
                            </m:ctrlPr>
                          </m:dPr>
                          <m:e>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𝟒</m:t>
                                </m:r>
                              </m:den>
                            </m:f>
                          </m:e>
                        </m:d>
                      </m:e>
                      <m:sup>
                        <m:r>
                          <a:rPr lang="vi-VN" sz="4267" b="1" i="1" smtClean="0">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245213"/>
              </a:xfrm>
              <a:prstGeom prst="rect">
                <a:avLst/>
              </a:prstGeom>
              <a:blipFill>
                <a:blip r:embed="rId5"/>
                <a:stretch>
                  <a:fillRect l="-10456" b="-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221553"/>
              </a:xfrm>
              <a:prstGeom prst="rect">
                <a:avLst/>
              </a:prstGeom>
              <a:blipFill>
                <a:blip r:embed="rId6"/>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221553"/>
              </a:xfrm>
              <a:prstGeom prst="rect">
                <a:avLst/>
              </a:prstGeom>
              <a:blipFill>
                <a:blip r:embed="rId7"/>
                <a:stretch>
                  <a:fillRect l="-9443" r="-969"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2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18CB11E-87AF-4ED3-A2D4-E78286128FA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11568"/>
            <a:ext cx="11377295" cy="2308324"/>
            <a:chOff x="900309" y="1440598"/>
            <a:chExt cx="10407425" cy="2039507"/>
          </a:xfrm>
        </p:grpSpPr>
        <p:sp>
          <p:nvSpPr>
            <p:cNvPr id="4" name="Rectangle 3">
              <a:extLst>
                <a:ext uri="{FF2B5EF4-FFF2-40B4-BE49-F238E27FC236}">
                  <a16:creationId xmlns:a16="http://schemas.microsoft.com/office/drawing/2014/main" id="{8BBC9C81-5FE9-4F1D-8312-4F1C7F4DA379}"/>
                </a:ext>
              </a:extLst>
            </p:cNvPr>
            <p:cNvSpPr/>
            <p:nvPr/>
          </p:nvSpPr>
          <p:spPr>
            <a:xfrm>
              <a:off x="1236343" y="1440598"/>
              <a:ext cx="9565118" cy="2039507"/>
            </a:xfrm>
            <a:prstGeom prst="rect">
              <a:avLst/>
            </a:prstGeom>
            <a:ln w="28575">
              <a:noFill/>
            </a:ln>
          </p:spPr>
          <p:txBody>
            <a:bodyPr wrap="square">
              <a:spAutoFit/>
            </a:bodyPr>
            <a:lstStyle/>
            <a:p>
              <a:pPr algn="ctr"/>
              <a:r>
                <a:rPr lang="vi-VN" sz="3600" b="1" dirty="0">
                  <a:latin typeface="+mj-lt"/>
                </a:rPr>
                <a:t>Cho hai hình vuông ABCD và EFGH. Biết rằng cạnh của hình vuông ABCD gấp đôi cạnh của hình vuông EFGH. Tỉ số diện tích giữa hai hình vuông ABCD và EFGH là:</a:t>
              </a:r>
              <a:endParaRPr lang="fr-FR" sz="3600" b="1" dirty="0">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𝟒</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144679" y="5321042"/>
                <a:ext cx="2491237" cy="748988"/>
              </a:xfrm>
              <a:prstGeom prst="rect">
                <a:avLst/>
              </a:prstGeom>
              <a:blipFill>
                <a:blip r:embed="rId3"/>
                <a:stretch>
                  <a:fillRect l="-9535" t="-16260" b="-365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037400"/>
              </a:xfrm>
              <a:prstGeom prst="rect">
                <a:avLst/>
              </a:prstGeom>
              <a:blipFill>
                <a:blip r:embed="rId4"/>
                <a:stretch>
                  <a:fillRect l="-10456" b="-122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037400"/>
              </a:xfrm>
              <a:prstGeom prst="rect">
                <a:avLst/>
              </a:prstGeom>
              <a:blipFill>
                <a:blip r:embed="rId5"/>
                <a:stretch>
                  <a:fillRect l="-4899" b="-1228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201079" y="5323714"/>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2</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0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245BB4C-1940-4430-A69D-83B8DBF91F3D}"/>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dirty="0">
                <a:ln w="6600">
                  <a:solidFill>
                    <a:schemeClr val="tx1"/>
                  </a:solidFill>
                  <a:prstDash val="solid"/>
                </a:ln>
                <a:solidFill>
                  <a:schemeClr val="accent2"/>
                </a:solidFill>
                <a:effectLst>
                  <a:outerShdw dist="38100" dir="2700000" algn="tl" rotWithShape="0">
                    <a:schemeClr val="accent2"/>
                  </a:outerShdw>
                </a:effectLst>
              </a:rPr>
              <a:t>CÂU HỎI  4</a:t>
            </a:r>
            <a:endParaRPr lang="vi-VN" sz="4267" b="1" u="sng" dirty="0">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27220"/>
            <a:ext cx="11377295" cy="2308324"/>
            <a:chOff x="900309" y="1454428"/>
            <a:chExt cx="10407425" cy="2039507"/>
          </a:xfrm>
        </p:grpSpPr>
        <p:sp>
          <p:nvSpPr>
            <p:cNvPr id="4" name="Rectangle 3">
              <a:extLst>
                <a:ext uri="{FF2B5EF4-FFF2-40B4-BE49-F238E27FC236}">
                  <a16:creationId xmlns:a16="http://schemas.microsoft.com/office/drawing/2014/main" id="{8BBC9C81-5FE9-4F1D-8312-4F1C7F4DA379}"/>
                </a:ext>
              </a:extLst>
            </p:cNvPr>
            <p:cNvSpPr/>
            <p:nvPr/>
          </p:nvSpPr>
          <p:spPr>
            <a:xfrm>
              <a:off x="1420187" y="1454428"/>
              <a:ext cx="9565118" cy="2039507"/>
            </a:xfrm>
            <a:prstGeom prst="rect">
              <a:avLst/>
            </a:prstGeom>
            <a:ln w="28575">
              <a:noFill/>
            </a:ln>
          </p:spPr>
          <p:txBody>
            <a:bodyPr wrap="square">
              <a:spAutoFit/>
            </a:bodyPr>
            <a:lstStyle/>
            <a:p>
              <a:pPr algn="ctr"/>
              <a:r>
                <a:rPr lang="vi-VN" sz="3600" b="1" dirty="0">
                  <a:latin typeface="+mj-lt"/>
                </a:rPr>
                <a:t>Hình vuông ABCD có cạnh là a. Hình vuông EFGH được tạo từ hình vuông ABCD bằng cách tăng cạnh lên gấp đôi. Tỉ số diện tích giữa hai hình vuông ABCD và EFGH là: </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566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5668"/>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𝟐</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0EE4BFA-759D-4C11-903F-CB24878374F6}"/>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dirty="0">
                <a:ln w="6600">
                  <a:solidFill>
                    <a:schemeClr val="tx1"/>
                  </a:solidFill>
                  <a:prstDash val="solid"/>
                </a:ln>
                <a:solidFill>
                  <a:schemeClr val="accent2"/>
                </a:solidFill>
                <a:effectLst>
                  <a:outerShdw dist="38100" dir="2700000" algn="tl" rotWithShape="0">
                    <a:schemeClr val="accent2"/>
                  </a:outerShdw>
                </a:effectLst>
              </a:rPr>
              <a:t>CÂU HỎI 5</a:t>
            </a:r>
            <a:endParaRPr lang="vi-VN" sz="4267" b="1" u="sng" dirty="0">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AB = 3cm, AC = 5cm và PQ = 6cm. </a:t>
              </a:r>
            </a:p>
            <a:p>
              <a:pPr algn="ctr"/>
              <a:r>
                <a:rPr lang="vi-VN" sz="3600" b="1">
                  <a:latin typeface="+mj-lt"/>
                </a:rPr>
                <a:t>Độ dài cạnh PR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25cm</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2cm</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4cm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54ECFAF-26DB-4C24-8831-DD5E2E04F737}"/>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dirty="0">
                <a:ln w="6600">
                  <a:solidFill>
                    <a:schemeClr val="tx1"/>
                  </a:solidFill>
                  <a:prstDash val="solid"/>
                </a:ln>
                <a:solidFill>
                  <a:schemeClr val="accent2"/>
                </a:solidFill>
                <a:effectLst>
                  <a:outerShdw dist="38100" dir="2700000" algn="tl" rotWithShape="0">
                    <a:schemeClr val="accent2"/>
                  </a:outerShdw>
                </a:effectLst>
              </a:rPr>
              <a:t>CÂU HỎI 6</a:t>
            </a:r>
            <a:endParaRPr lang="vi-VN" sz="4267" b="1" u="sng" dirty="0">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4740"/>
            <a:chOff x="900309" y="1515979"/>
            <a:chExt cx="10407425" cy="1921479"/>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821960"/>
            </a:xfrm>
            <a:prstGeom prst="rect">
              <a:avLst/>
            </a:prstGeom>
            <a:ln w="28575">
              <a:noFill/>
            </a:ln>
          </p:spPr>
          <p:txBody>
            <a:bodyPr wrap="square">
              <a:spAutoFit/>
            </a:bodyPr>
            <a:lstStyle/>
            <a:p>
              <a:pPr algn="ctr"/>
              <a:r>
                <a:rPr lang="vi-VN" sz="3200" b="1" dirty="0">
                  <a:latin typeface="+mj-lt"/>
                </a:rPr>
                <a:t>Đường tròn O</a:t>
              </a:r>
              <a:r>
                <a:rPr lang="vi-VN" sz="3200" b="1" baseline="-25000" dirty="0">
                  <a:latin typeface="+mj-lt"/>
                </a:rPr>
                <a:t>1</a:t>
              </a:r>
              <a:r>
                <a:rPr lang="vi-VN" sz="3200" b="1" dirty="0">
                  <a:latin typeface="+mj-lt"/>
                </a:rPr>
                <a:t> có bán kính là r</a:t>
              </a:r>
              <a:r>
                <a:rPr lang="vi-VN" sz="3200" b="1" baseline="-25000" dirty="0">
                  <a:latin typeface="+mj-lt"/>
                </a:rPr>
                <a:t>1</a:t>
              </a:r>
              <a:r>
                <a:rPr lang="vi-VN" sz="3200" b="1" dirty="0">
                  <a:latin typeface="+mj-lt"/>
                </a:rPr>
                <a:t> và đường tròn O</a:t>
              </a:r>
              <a:r>
                <a:rPr lang="vi-VN" sz="3200" b="1" baseline="-25000" dirty="0">
                  <a:latin typeface="+mj-lt"/>
                </a:rPr>
                <a:t>2</a:t>
              </a:r>
              <a:r>
                <a:rPr lang="vi-VN" sz="3200" b="1" dirty="0">
                  <a:latin typeface="+mj-lt"/>
                </a:rPr>
                <a:t> có bán kính là r</a:t>
              </a:r>
              <a:r>
                <a:rPr lang="vi-VN" sz="3200" b="1" baseline="-25000" dirty="0">
                  <a:latin typeface="+mj-lt"/>
                </a:rPr>
                <a:t>2</a:t>
              </a:r>
              <a:r>
                <a:rPr lang="vi-VN" sz="3200" b="1" dirty="0">
                  <a:latin typeface="+mj-lt"/>
                </a:rPr>
                <a:t>. Biết rằng diện tích của đường tròn O</a:t>
              </a:r>
              <a:r>
                <a:rPr lang="vi-VN" sz="3200" b="1" baseline="-25000" dirty="0">
                  <a:latin typeface="+mj-lt"/>
                </a:rPr>
                <a:t>2</a:t>
              </a:r>
              <a:r>
                <a:rPr lang="vi-VN" sz="3200" b="1" dirty="0">
                  <a:latin typeface="+mj-lt"/>
                </a:rPr>
                <a:t> gấp ba lần diện tích của đường tròn O</a:t>
              </a:r>
              <a:r>
                <a:rPr lang="vi-VN" sz="3200" b="1" baseline="-25000" dirty="0">
                  <a:latin typeface="+mj-lt"/>
                </a:rPr>
                <a:t>1</a:t>
              </a:r>
              <a:r>
                <a:rPr lang="vi-VN" sz="3200" b="1" dirty="0">
                  <a:latin typeface="+mj-lt"/>
                </a:rPr>
                <a:t>. </a:t>
              </a:r>
            </a:p>
            <a:p>
              <a:pPr algn="ctr"/>
              <a:r>
                <a:rPr lang="vi-VN" sz="3200" b="1" dirty="0">
                  <a:latin typeface="+mj-lt"/>
                </a:rPr>
                <a:t>Tỉ số bán kính giữa hai đường tròn O</a:t>
              </a:r>
              <a:r>
                <a:rPr lang="vi-VN" sz="3200" b="1" baseline="-25000" dirty="0">
                  <a:latin typeface="+mj-lt"/>
                </a:rPr>
                <a:t>2</a:t>
              </a:r>
              <a:r>
                <a:rPr lang="vi-VN" sz="3200" b="1" dirty="0">
                  <a:latin typeface="+mj-lt"/>
                </a:rPr>
                <a:t> và O</a:t>
              </a:r>
              <a:r>
                <a:rPr lang="vi-VN" sz="3200" b="1" baseline="-25000" dirty="0">
                  <a:latin typeface="+mj-lt"/>
                </a:rPr>
                <a:t>1  </a:t>
              </a:r>
              <a:r>
                <a:rPr lang="vi-VN" sz="3200" b="1" dirty="0">
                  <a:latin typeface="+mj-lt"/>
                </a:rPr>
                <a:t>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841128"/>
              </a:xfrm>
              <a:prstGeom prst="rect">
                <a:avLst/>
              </a:prstGeom>
              <a:blipFill>
                <a:blip r:embed="rId3"/>
                <a:stretch>
                  <a:fillRect l="-10428" t="-7246" b="-2898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1/</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905322"/>
                <a:ext cx="4851400" cy="841128"/>
              </a:xfrm>
              <a:prstGeom prst="rect">
                <a:avLst/>
              </a:prstGeom>
              <a:blipFill>
                <a:blip r:embed="rId4"/>
                <a:stretch>
                  <a:fillRect l="-4899" t="-7246" b="-28986"/>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3</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2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9883A-C9A5-4273-B9D8-1885086B3BF1}"/>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9E45CB-78D9-4B16-A429-4B59C1476A63}"/>
              </a:ext>
            </a:extLst>
          </p:cNvPr>
          <p:cNvSpPr/>
          <p:nvPr/>
        </p:nvSpPr>
        <p:spPr>
          <a:xfrm>
            <a:off x="1500554" y="1422011"/>
            <a:ext cx="8962291" cy="3046988"/>
          </a:xfrm>
          <a:prstGeom prst="rect">
            <a:avLst/>
          </a:prstGeom>
        </p:spPr>
        <p:txBody>
          <a:bodyPr wrap="square">
            <a:spAutoFit/>
          </a:bodyPr>
          <a:lstStyle/>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vi-VN" sz="3200" b="1">
                <a:latin typeface="Times New Roman" panose="02020603050405020304" pitchFamily="18" charset="0"/>
                <a:ea typeface="Times New Roman" panose="02020603050405020304" pitchFamily="18" charset="0"/>
                <a:cs typeface="Times New Roman" panose="02020603050405020304" pitchFamily="18" charset="0"/>
              </a:rPr>
              <a:t>Mỗi nhóm về nhà làm mô hình hoặc lấy mẫu vật về hình đồng dạng trong thực tế.</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a:latin typeface="Times New Roman" panose="02020603050405020304" pitchFamily="18" charset="0"/>
                <a:ea typeface="Times New Roman" panose="02020603050405020304" pitchFamily="18" charset="0"/>
                <a:cs typeface="Times New Roman" panose="02020603050405020304" pitchFamily="18" charset="0"/>
              </a:rPr>
              <a:t>10</a:t>
            </a:r>
            <a:r>
              <a:rPr lang="pt-BR" sz="3200" b="1">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Hình đồng dạng trong thực tiễn</a:t>
            </a:r>
            <a:r>
              <a:rPr lang="pt-BR" sz="3200" b="1">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0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nvPr>
        </p:nvSpPr>
        <p:spPr>
          <a:xfrm>
            <a:off x="1328500" y="2534033"/>
            <a:ext cx="3868800" cy="3027200"/>
          </a:xfrm>
          <a:prstGeom prst="rect">
            <a:avLst/>
          </a:prstGeom>
        </p:spPr>
        <p:txBody>
          <a:bodyPr spcFirstLastPara="1" wrap="square" lIns="121900" tIns="121900" rIns="121900" bIns="121900" anchor="t" anchorCtr="0">
            <a:noAutofit/>
          </a:bodyPr>
          <a:lstStyle/>
          <a:p>
            <a:pPr marL="0" indent="0">
              <a:spcAft>
                <a:spcPts val="2133"/>
              </a:spcAft>
              <a:buNone/>
            </a:pPr>
            <a:r>
              <a:rPr lang="vi-VN" sz="2667" dirty="0"/>
              <a:t>Tìm điểm khác biệt giữa hai hình bên</a:t>
            </a:r>
            <a:endParaRPr sz="2667" dirty="0"/>
          </a:p>
        </p:txBody>
      </p:sp>
      <p:sp>
        <p:nvSpPr>
          <p:cNvPr id="353" name="Google Shape;353;p51"/>
          <p:cNvSpPr txBox="1">
            <a:spLocks noGrp="1"/>
          </p:cNvSpPr>
          <p:nvPr>
            <p:ph type="title"/>
          </p:nvPr>
        </p:nvSpPr>
        <p:spPr>
          <a:xfrm>
            <a:off x="1476852" y="864081"/>
            <a:ext cx="3205200" cy="763600"/>
          </a:xfrm>
          <a:prstGeom prst="rect">
            <a:avLst/>
          </a:prstGeom>
        </p:spPr>
        <p:txBody>
          <a:bodyPr spcFirstLastPara="1" wrap="square" lIns="121900" tIns="121900" rIns="121900" bIns="121900" anchor="t" anchorCtr="0">
            <a:noAutofit/>
          </a:bodyPr>
          <a:lstStyle/>
          <a:p>
            <a:r>
              <a:rPr lang="vi-VN" sz="3600" dirty="0">
                <a:latin typeface="Calibri" panose="020F0502020204030204" pitchFamily="34" charset="0"/>
                <a:ea typeface="Calibri" panose="020F0502020204030204" pitchFamily="34" charset="0"/>
                <a:cs typeface="Calibri" panose="020F0502020204030204" pitchFamily="34" charset="0"/>
              </a:rPr>
              <a:t>Khởi động</a:t>
            </a:r>
            <a:endParaRPr sz="3600" dirty="0">
              <a:latin typeface="Calibri" panose="020F0502020204030204" pitchFamily="34" charset="0"/>
              <a:ea typeface="Calibri" panose="020F0502020204030204" pitchFamily="34" charset="0"/>
              <a:cs typeface="Calibri" panose="020F0502020204030204" pitchFamily="34" charset="0"/>
            </a:endParaRPr>
          </a:p>
        </p:txBody>
      </p:sp>
      <p:pic>
        <p:nvPicPr>
          <p:cNvPr id="354" name="Google Shape;354;p51"/>
          <p:cNvPicPr preferRelativeResize="0"/>
          <p:nvPr/>
        </p:nvPicPr>
        <p:blipFill>
          <a:blip r:embed="rId3">
            <a:alphaModFix amt="56000"/>
          </a:blip>
          <a:stretch>
            <a:fillRect/>
          </a:stretch>
        </p:blipFill>
        <p:spPr>
          <a:xfrm rot="10800000">
            <a:off x="1498904" y="1471533"/>
            <a:ext cx="2558433" cy="288267"/>
          </a:xfrm>
          <a:prstGeom prst="rect">
            <a:avLst/>
          </a:prstGeom>
          <a:noFill/>
          <a:ln>
            <a:noFill/>
          </a:ln>
        </p:spPr>
      </p:pic>
      <p:pic>
        <p:nvPicPr>
          <p:cNvPr id="360" name="Google Shape;360;p51"/>
          <p:cNvPicPr preferRelativeResize="0"/>
          <p:nvPr/>
        </p:nvPicPr>
        <p:blipFill>
          <a:blip r:embed="rId4">
            <a:alphaModFix amt="80000"/>
          </a:blip>
          <a:stretch>
            <a:fillRect/>
          </a:stretch>
        </p:blipFill>
        <p:spPr>
          <a:xfrm rot="6023610" flipH="1">
            <a:off x="6054075" y="2795516"/>
            <a:ext cx="2105888" cy="95525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595" y="1566856"/>
            <a:ext cx="2174021" cy="1447277"/>
          </a:xfrm>
          <a:prstGeom prst="rect">
            <a:avLst/>
          </a:prstGeom>
        </p:spPr>
      </p:pic>
      <p:sp>
        <p:nvSpPr>
          <p:cNvPr id="359" name="Google Shape;359;p51"/>
          <p:cNvSpPr/>
          <p:nvPr/>
        </p:nvSpPr>
        <p:spPr>
          <a:xfrm>
            <a:off x="9615709" y="981997"/>
            <a:ext cx="1163811" cy="131491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121900" tIns="121900" rIns="121900" bIns="121900" anchor="ctr" anchorCtr="0">
            <a:noAutofit/>
          </a:bodyPr>
          <a:lstStyle/>
          <a:p>
            <a:endParaRPr sz="2489">
              <a:solidFill>
                <a:schemeClr val="dk2"/>
              </a:solidFill>
            </a:endParaRPr>
          </a:p>
        </p:txBody>
      </p:sp>
      <p:sp>
        <p:nvSpPr>
          <p:cNvPr id="358" name="Google Shape;358;p51"/>
          <p:cNvSpPr/>
          <p:nvPr/>
        </p:nvSpPr>
        <p:spPr>
          <a:xfrm rot="-2148808">
            <a:off x="7554211" y="1334553"/>
            <a:ext cx="1161708" cy="526656"/>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121900" tIns="121900" rIns="121900" bIns="121900" anchor="ctr" anchorCtr="0">
            <a:noAutofit/>
          </a:bodyPr>
          <a:lstStyle/>
          <a:p>
            <a:endParaRPr sz="2489">
              <a:solidFill>
                <a:schemeClr val="dk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704" y="3391655"/>
            <a:ext cx="3748989" cy="2495756"/>
          </a:xfrm>
          <a:prstGeom prst="rect">
            <a:avLst/>
          </a:prstGeom>
        </p:spPr>
      </p:pic>
      <p:sp>
        <p:nvSpPr>
          <p:cNvPr id="356" name="Google Shape;356;p51"/>
          <p:cNvSpPr/>
          <p:nvPr/>
        </p:nvSpPr>
        <p:spPr>
          <a:xfrm rot="-391042">
            <a:off x="7124136" y="3112859"/>
            <a:ext cx="1798915" cy="10429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grpSp>
        <p:nvGrpSpPr>
          <p:cNvPr id="7" name="Group 6">
            <a:extLst>
              <a:ext uri="{FF2B5EF4-FFF2-40B4-BE49-F238E27FC236}">
                <a16:creationId xmlns:a16="http://schemas.microsoft.com/office/drawing/2014/main" id="{1D5B8DA2-569D-4365-8BE7-B9EBF525C7A5}"/>
              </a:ext>
            </a:extLst>
          </p:cNvPr>
          <p:cNvGrpSpPr/>
          <p:nvPr/>
        </p:nvGrpSpPr>
        <p:grpSpPr>
          <a:xfrm>
            <a:off x="1143940" y="1911584"/>
            <a:ext cx="4274725" cy="2799645"/>
            <a:chOff x="857955" y="1433688"/>
            <a:chExt cx="3206044" cy="2099734"/>
          </a:xfrm>
        </p:grpSpPr>
        <p:sp>
          <p:nvSpPr>
            <p:cNvPr id="6" name="Thought Bubble: Cloud 5">
              <a:extLst>
                <a:ext uri="{FF2B5EF4-FFF2-40B4-BE49-F238E27FC236}">
                  <a16:creationId xmlns:a16="http://schemas.microsoft.com/office/drawing/2014/main" id="{9C32BB17-10CC-416E-8CBC-E456F3E9E9F9}"/>
                </a:ext>
              </a:extLst>
            </p:cNvPr>
            <p:cNvSpPr/>
            <p:nvPr/>
          </p:nvSpPr>
          <p:spPr>
            <a:xfrm>
              <a:off x="857955" y="1433688"/>
              <a:ext cx="3206044" cy="2099734"/>
            </a:xfrm>
            <a:prstGeom prst="cloudCallout">
              <a:avLst>
                <a:gd name="adj1" fmla="val -38087"/>
                <a:gd name="adj2" fmla="val 53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5" name="Rectangle 4">
              <a:extLst>
                <a:ext uri="{FF2B5EF4-FFF2-40B4-BE49-F238E27FC236}">
                  <a16:creationId xmlns:a16="http://schemas.microsoft.com/office/drawing/2014/main" id="{68CDA17C-B227-4299-9920-FE33B838E697}"/>
                </a:ext>
              </a:extLst>
            </p:cNvPr>
            <p:cNvSpPr/>
            <p:nvPr/>
          </p:nvSpPr>
          <p:spPr>
            <a:xfrm>
              <a:off x="1187616" y="1740529"/>
              <a:ext cx="2582873" cy="1361768"/>
            </a:xfrm>
            <a:prstGeom prst="rect">
              <a:avLst/>
            </a:prstGeom>
          </p:spPr>
          <p:txBody>
            <a:bodyPr wrap="square">
              <a:spAutoFit/>
            </a:bodyPr>
            <a:lstStyle/>
            <a:p>
              <a:pPr lvl="0" algn="just"/>
              <a:r>
                <a:rPr lang="vi-VN" sz="3733" b="1" i="1" dirty="0">
                  <a:latin typeface="Calibri" panose="020F0502020204030204" pitchFamily="34" charset="0"/>
                  <a:ea typeface="Calibri" panose="020F0502020204030204" pitchFamily="34" charset="0"/>
                  <a:cs typeface="Calibri" panose="020F0502020204030204" pitchFamily="34" charset="0"/>
                </a:rPr>
                <a:t>Hai hình ảnh khác nhau về kích thước</a:t>
              </a:r>
              <a:r>
                <a:rPr lang="en-US" sz="3733" b="1" i="1" dirty="0">
                  <a:latin typeface="Calibri" panose="020F0502020204030204" pitchFamily="34" charset="0"/>
                  <a:ea typeface="Calibri" panose="020F0502020204030204" pitchFamily="34" charset="0"/>
                  <a:cs typeface="Calibri" panose="020F0502020204030204" pitchFamily="34" charset="0"/>
                </a:rPr>
                <a:t>.</a:t>
              </a:r>
              <a:endParaRPr lang="vi-VN" sz="3733" b="1" dirty="0">
                <a:latin typeface="Calibri" panose="020F0502020204030204" pitchFamily="34" charset="0"/>
                <a:ea typeface="Calibri" panose="020F0502020204030204" pitchFamily="34" charset="0"/>
                <a:cs typeface="Calibri" panose="020F0502020204030204" pitchFamily="34" charset="0"/>
              </a:endParaRPr>
            </a:p>
          </p:txBody>
        </p:sp>
      </p:grpSp>
      <p:pic>
        <p:nvPicPr>
          <p:cNvPr id="1026" name="Picture 2" descr="Chọn r, d hoặc gi thay cho ô vuông:">
            <a:extLst>
              <a:ext uri="{FF2B5EF4-FFF2-40B4-BE49-F238E27FC236}">
                <a16:creationId xmlns:a16="http://schemas.microsoft.com/office/drawing/2014/main" id="{EBBFA8F8-9527-4B12-82C2-A7AD44B35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97" y="4786493"/>
            <a:ext cx="1481647" cy="1494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52">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52">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52">
                                            <p:txEl>
                                              <p:pRg st="0" end="0"/>
                                            </p:txEl>
                                          </p:spTgt>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39555A90-AACD-4AF3-9D93-FFE8AF6ABA92}"/>
              </a:ext>
            </a:extLst>
          </p:cNvPr>
          <p:cNvCxnSpPr>
            <a:cxnSpLocks/>
            <a:stCxn id="14" idx="6"/>
            <a:endCxn id="7" idx="2"/>
          </p:cNvCxnSpPr>
          <p:nvPr/>
        </p:nvCxnSpPr>
        <p:spPr>
          <a:xfrm flipH="1" flipV="1">
            <a:off x="5" y="5429106"/>
            <a:ext cx="8847644" cy="80623"/>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8943629" y="3883503"/>
            <a:ext cx="2939303" cy="1956735"/>
          </a:xfrm>
          <a:prstGeom prst="rect">
            <a:avLst/>
          </a:prstGeom>
        </p:spPr>
      </p:pic>
      <p:pic>
        <p:nvPicPr>
          <p:cNvPr id="6" name="Picture 5"/>
          <p:cNvPicPr>
            <a:picLocks noChangeAspect="1"/>
          </p:cNvPicPr>
          <p:nvPr/>
        </p:nvPicPr>
        <p:blipFill>
          <a:blip r:embed="rId3"/>
          <a:stretch>
            <a:fillRect/>
          </a:stretch>
        </p:blipFill>
        <p:spPr>
          <a:xfrm rot="695342">
            <a:off x="6246935" y="4335114"/>
            <a:ext cx="2064253" cy="1375540"/>
          </a:xfrm>
          <a:prstGeom prst="rect">
            <a:avLst/>
          </a:prstGeom>
        </p:spPr>
      </p:pic>
      <p:sp>
        <p:nvSpPr>
          <p:cNvPr id="7" name="Flowchart: Connector 6"/>
          <p:cNvSpPr/>
          <p:nvPr/>
        </p:nvSpPr>
        <p:spPr>
          <a:xfrm>
            <a:off x="5" y="536989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8" name="Flowchart: Connector 7"/>
          <p:cNvSpPr/>
          <p:nvPr/>
        </p:nvSpPr>
        <p:spPr>
          <a:xfrm>
            <a:off x="6362414" y="408903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p:cNvSpPr/>
          <p:nvPr/>
        </p:nvSpPr>
        <p:spPr>
          <a:xfrm>
            <a:off x="8346887" y="451106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p:cNvSpPr/>
          <p:nvPr/>
        </p:nvSpPr>
        <p:spPr>
          <a:xfrm>
            <a:off x="6097765" y="541637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p:cNvSpPr/>
          <p:nvPr/>
        </p:nvSpPr>
        <p:spPr>
          <a:xfrm>
            <a:off x="9137818" y="357493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p:cNvSpPr/>
          <p:nvPr/>
        </p:nvSpPr>
        <p:spPr>
          <a:xfrm>
            <a:off x="11974085" y="414561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p:cNvSpPr/>
          <p:nvPr/>
        </p:nvSpPr>
        <p:spPr>
          <a:xfrm>
            <a:off x="8103649" y="5842503"/>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p:cNvSpPr/>
          <p:nvPr/>
        </p:nvSpPr>
        <p:spPr>
          <a:xfrm>
            <a:off x="8758003" y="545052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p:cNvSpPr/>
          <p:nvPr/>
        </p:nvSpPr>
        <p:spPr>
          <a:xfrm>
            <a:off x="11588997" y="6031012"/>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24" name="Straight Connector 23"/>
          <p:cNvCxnSpPr>
            <a:cxnSpLocks/>
          </p:cNvCxnSpPr>
          <p:nvPr/>
        </p:nvCxnSpPr>
        <p:spPr>
          <a:xfrm flipH="1">
            <a:off x="57417" y="3619207"/>
            <a:ext cx="9100299" cy="181201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cxnSpLocks/>
          </p:cNvCxnSpPr>
          <p:nvPr/>
        </p:nvCxnSpPr>
        <p:spPr>
          <a:xfrm flipH="1" flipV="1">
            <a:off x="37515" y="5418912"/>
            <a:ext cx="11630744" cy="677088"/>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cxnSpLocks/>
            <a:endCxn id="7" idx="2"/>
          </p:cNvCxnSpPr>
          <p:nvPr/>
        </p:nvCxnSpPr>
        <p:spPr>
          <a:xfrm flipH="1">
            <a:off x="1" y="4210497"/>
            <a:ext cx="12007704" cy="1218609"/>
          </a:xfrm>
          <a:prstGeom prst="line">
            <a:avLst/>
          </a:prstGeom>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2455" y="5519980"/>
            <a:ext cx="324128" cy="307777"/>
          </a:xfrm>
          <a:prstGeom prst="rect">
            <a:avLst/>
          </a:prstGeom>
          <a:noFill/>
        </p:spPr>
        <p:txBody>
          <a:bodyPr wrap="none" rtlCol="0">
            <a:spAutoFit/>
          </a:bodyPr>
          <a:lstStyle/>
          <a:p>
            <a:r>
              <a:rPr lang="vi-VN" sz="1400" dirty="0"/>
              <a:t>O</a:t>
            </a:r>
          </a:p>
        </p:txBody>
      </p:sp>
      <p:sp>
        <p:nvSpPr>
          <p:cNvPr id="41" name="TextBox 40"/>
          <p:cNvSpPr txBox="1"/>
          <p:nvPr/>
        </p:nvSpPr>
        <p:spPr>
          <a:xfrm>
            <a:off x="6148784" y="3701734"/>
            <a:ext cx="304892" cy="307777"/>
          </a:xfrm>
          <a:prstGeom prst="rect">
            <a:avLst/>
          </a:prstGeom>
          <a:noFill/>
        </p:spPr>
        <p:txBody>
          <a:bodyPr wrap="none" rtlCol="0">
            <a:spAutoFit/>
          </a:bodyPr>
          <a:lstStyle/>
          <a:p>
            <a:r>
              <a:rPr lang="vi-VN" sz="1400" dirty="0"/>
              <a:t>A</a:t>
            </a:r>
          </a:p>
        </p:txBody>
      </p:sp>
      <p:sp>
        <p:nvSpPr>
          <p:cNvPr id="42" name="TextBox 41"/>
          <p:cNvSpPr txBox="1"/>
          <p:nvPr/>
        </p:nvSpPr>
        <p:spPr>
          <a:xfrm>
            <a:off x="8143481" y="4182261"/>
            <a:ext cx="338555" cy="307777"/>
          </a:xfrm>
          <a:prstGeom prst="rect">
            <a:avLst/>
          </a:prstGeom>
          <a:noFill/>
        </p:spPr>
        <p:txBody>
          <a:bodyPr wrap="square" rtlCol="0">
            <a:spAutoFit/>
          </a:bodyPr>
          <a:lstStyle/>
          <a:p>
            <a:r>
              <a:rPr lang="vi-VN" sz="1400" dirty="0"/>
              <a:t>B</a:t>
            </a:r>
          </a:p>
        </p:txBody>
      </p:sp>
      <p:sp>
        <p:nvSpPr>
          <p:cNvPr id="43" name="TextBox 42"/>
          <p:cNvSpPr txBox="1"/>
          <p:nvPr/>
        </p:nvSpPr>
        <p:spPr>
          <a:xfrm>
            <a:off x="7927956" y="5969793"/>
            <a:ext cx="314510" cy="307777"/>
          </a:xfrm>
          <a:prstGeom prst="rect">
            <a:avLst/>
          </a:prstGeom>
          <a:noFill/>
        </p:spPr>
        <p:txBody>
          <a:bodyPr wrap="none" rtlCol="0">
            <a:spAutoFit/>
          </a:bodyPr>
          <a:lstStyle/>
          <a:p>
            <a:r>
              <a:rPr lang="vi-VN" sz="1400" dirty="0"/>
              <a:t>C</a:t>
            </a:r>
          </a:p>
        </p:txBody>
      </p:sp>
      <p:sp>
        <p:nvSpPr>
          <p:cNvPr id="45" name="TextBox 44"/>
          <p:cNvSpPr txBox="1"/>
          <p:nvPr/>
        </p:nvSpPr>
        <p:spPr>
          <a:xfrm>
            <a:off x="5733559" y="5116441"/>
            <a:ext cx="314510" cy="307777"/>
          </a:xfrm>
          <a:prstGeom prst="rect">
            <a:avLst/>
          </a:prstGeom>
          <a:noFill/>
        </p:spPr>
        <p:txBody>
          <a:bodyPr wrap="none" rtlCol="0">
            <a:spAutoFit/>
          </a:bodyPr>
          <a:lstStyle/>
          <a:p>
            <a:r>
              <a:rPr lang="vi-VN" sz="1400" dirty="0"/>
              <a:t>D</a:t>
            </a:r>
          </a:p>
        </p:txBody>
      </p:sp>
      <p:sp>
        <p:nvSpPr>
          <p:cNvPr id="46" name="TextBox 45"/>
          <p:cNvSpPr txBox="1"/>
          <p:nvPr/>
        </p:nvSpPr>
        <p:spPr>
          <a:xfrm>
            <a:off x="9083704" y="3153312"/>
            <a:ext cx="344966" cy="307777"/>
          </a:xfrm>
          <a:prstGeom prst="rect">
            <a:avLst/>
          </a:prstGeom>
          <a:noFill/>
        </p:spPr>
        <p:txBody>
          <a:bodyPr wrap="none" rtlCol="0">
            <a:spAutoFit/>
          </a:bodyPr>
          <a:lstStyle/>
          <a:p>
            <a:r>
              <a:rPr lang="vi-VN" sz="1400" dirty="0"/>
              <a:t>A’</a:t>
            </a:r>
          </a:p>
        </p:txBody>
      </p:sp>
      <p:sp>
        <p:nvSpPr>
          <p:cNvPr id="47" name="TextBox 46"/>
          <p:cNvSpPr txBox="1"/>
          <p:nvPr/>
        </p:nvSpPr>
        <p:spPr>
          <a:xfrm>
            <a:off x="11811235" y="3824236"/>
            <a:ext cx="344966" cy="307777"/>
          </a:xfrm>
          <a:prstGeom prst="rect">
            <a:avLst/>
          </a:prstGeom>
          <a:noFill/>
        </p:spPr>
        <p:txBody>
          <a:bodyPr wrap="none" rtlCol="0">
            <a:spAutoFit/>
          </a:bodyPr>
          <a:lstStyle/>
          <a:p>
            <a:r>
              <a:rPr lang="vi-VN" sz="1400" dirty="0"/>
              <a:t>B’</a:t>
            </a:r>
          </a:p>
        </p:txBody>
      </p:sp>
      <p:sp>
        <p:nvSpPr>
          <p:cNvPr id="48" name="TextBox 47"/>
          <p:cNvSpPr txBox="1"/>
          <p:nvPr/>
        </p:nvSpPr>
        <p:spPr>
          <a:xfrm>
            <a:off x="11647927" y="5826096"/>
            <a:ext cx="354584" cy="307777"/>
          </a:xfrm>
          <a:prstGeom prst="rect">
            <a:avLst/>
          </a:prstGeom>
          <a:noFill/>
        </p:spPr>
        <p:txBody>
          <a:bodyPr wrap="none" rtlCol="0">
            <a:spAutoFit/>
          </a:bodyPr>
          <a:lstStyle/>
          <a:p>
            <a:r>
              <a:rPr lang="vi-VN" sz="1400" dirty="0"/>
              <a:t>C’</a:t>
            </a:r>
          </a:p>
        </p:txBody>
      </p:sp>
      <p:sp>
        <p:nvSpPr>
          <p:cNvPr id="49" name="TextBox 48"/>
          <p:cNvSpPr txBox="1"/>
          <p:nvPr/>
        </p:nvSpPr>
        <p:spPr>
          <a:xfrm>
            <a:off x="8508932" y="5156424"/>
            <a:ext cx="354584" cy="307777"/>
          </a:xfrm>
          <a:prstGeom prst="rect">
            <a:avLst/>
          </a:prstGeom>
          <a:noFill/>
        </p:spPr>
        <p:txBody>
          <a:bodyPr wrap="none" rtlCol="0">
            <a:spAutoFit/>
          </a:bodyPr>
          <a:lstStyle/>
          <a:p>
            <a:r>
              <a:rPr lang="vi-VN" sz="1400" dirty="0"/>
              <a:t>D’</a:t>
            </a:r>
          </a:p>
        </p:txBody>
      </p:sp>
      <p:sp>
        <p:nvSpPr>
          <p:cNvPr id="50" name="TextBox 49"/>
          <p:cNvSpPr txBox="1"/>
          <p:nvPr/>
        </p:nvSpPr>
        <p:spPr>
          <a:xfrm>
            <a:off x="7162345" y="4119528"/>
            <a:ext cx="572593" cy="307777"/>
          </a:xfrm>
          <a:prstGeom prst="rect">
            <a:avLst/>
          </a:prstGeom>
          <a:noFill/>
        </p:spPr>
        <p:txBody>
          <a:bodyPr wrap="none" rtlCol="0">
            <a:spAutoFit/>
          </a:bodyPr>
          <a:lstStyle/>
          <a:p>
            <a:r>
              <a:rPr lang="vi-VN" sz="1400" dirty="0"/>
              <a:t>2 cm</a:t>
            </a:r>
          </a:p>
        </p:txBody>
      </p:sp>
      <p:sp>
        <p:nvSpPr>
          <p:cNvPr id="51" name="TextBox 50"/>
          <p:cNvSpPr txBox="1"/>
          <p:nvPr/>
        </p:nvSpPr>
        <p:spPr>
          <a:xfrm>
            <a:off x="10257886" y="3633052"/>
            <a:ext cx="572593" cy="307777"/>
          </a:xfrm>
          <a:prstGeom prst="rect">
            <a:avLst/>
          </a:prstGeom>
          <a:noFill/>
        </p:spPr>
        <p:txBody>
          <a:bodyPr wrap="none" rtlCol="0">
            <a:spAutoFit/>
          </a:bodyPr>
          <a:lstStyle/>
          <a:p>
            <a:r>
              <a:rPr lang="vi-VN" sz="1400" dirty="0"/>
              <a:t>8 cm</a:t>
            </a:r>
          </a:p>
        </p:txBody>
      </p:sp>
      <p:sp>
        <p:nvSpPr>
          <p:cNvPr id="52" name="TextBox 51"/>
          <p:cNvSpPr txBox="1"/>
          <p:nvPr/>
        </p:nvSpPr>
        <p:spPr>
          <a:xfrm>
            <a:off x="5485825" y="4484509"/>
            <a:ext cx="821059" cy="307777"/>
          </a:xfrm>
          <a:prstGeom prst="rect">
            <a:avLst/>
          </a:prstGeom>
          <a:noFill/>
        </p:spPr>
        <p:txBody>
          <a:bodyPr wrap="none" rtlCol="0">
            <a:spAutoFit/>
          </a:bodyPr>
          <a:lstStyle/>
          <a:p>
            <a:r>
              <a:rPr lang="vi-VN" sz="1400" dirty="0"/>
              <a:t>1,25 cm</a:t>
            </a:r>
          </a:p>
        </p:txBody>
      </p:sp>
      <p:sp>
        <p:nvSpPr>
          <p:cNvPr id="53" name="TextBox 52"/>
          <p:cNvSpPr txBox="1"/>
          <p:nvPr/>
        </p:nvSpPr>
        <p:spPr>
          <a:xfrm>
            <a:off x="8410770" y="4615358"/>
            <a:ext cx="572593" cy="307777"/>
          </a:xfrm>
          <a:prstGeom prst="rect">
            <a:avLst/>
          </a:prstGeom>
          <a:noFill/>
        </p:spPr>
        <p:txBody>
          <a:bodyPr wrap="none" rtlCol="0">
            <a:spAutoFit/>
          </a:bodyPr>
          <a:lstStyle/>
          <a:p>
            <a:r>
              <a:rPr lang="vi-VN" sz="1400" dirty="0"/>
              <a:t>5 cm</a:t>
            </a:r>
          </a:p>
        </p:txBody>
      </p:sp>
      <p:sp>
        <p:nvSpPr>
          <p:cNvPr id="54" name="Rectangle 53"/>
          <p:cNvSpPr/>
          <p:nvPr/>
        </p:nvSpPr>
        <p:spPr>
          <a:xfrm>
            <a:off x="2521504" y="6665478"/>
            <a:ext cx="6792344" cy="2696507"/>
          </a:xfrm>
          <a:prstGeom prst="rect">
            <a:avLst/>
          </a:prstGeom>
        </p:spPr>
        <p:txBody>
          <a:bodyPr wrap="square">
            <a:spAutoFit/>
          </a:bodyPr>
          <a:lstStyle/>
          <a:p>
            <a:pPr algn="just">
              <a:lnSpc>
                <a:spcPct val="107000"/>
              </a:lnSpc>
              <a:spcAft>
                <a:spcPts val="800"/>
              </a:spcAft>
            </a:pPr>
            <a:r>
              <a:rPr lang="vi-VN" sz="3200" dirty="0">
                <a:solidFill>
                  <a:schemeClr val="dk2"/>
                </a:solidFill>
                <a:latin typeface="Roboto Mono Medium"/>
                <a:ea typeface="Roboto Mono Medium"/>
                <a:cs typeface="Roboto Mono Medium"/>
                <a:sym typeface="Roboto Mono Medium"/>
              </a:rPr>
              <a:t>Hai hình dưới đây có phải hai hình đồng dạng phối cảnh ? Nếu có hãy tìm tâm đồng dạng phối cảnh và tỉ số vị tự.</a:t>
            </a:r>
          </a:p>
        </p:txBody>
      </p:sp>
      <p:sp>
        <p:nvSpPr>
          <p:cNvPr id="2" name="Title 1"/>
          <p:cNvSpPr>
            <a:spLocks noGrp="1"/>
          </p:cNvSpPr>
          <p:nvPr>
            <p:ph type="title"/>
          </p:nvPr>
        </p:nvSpPr>
        <p:spPr>
          <a:xfrm rot="877333">
            <a:off x="8492125" y="487363"/>
            <a:ext cx="2866123" cy="1906960"/>
          </a:xfrm>
        </p:spPr>
        <p:txBody>
          <a:bodyPr/>
          <a:lstStyle/>
          <a:p>
            <a:r>
              <a:rPr lang="vi-VN" sz="5400" dirty="0">
                <a:latin typeface="Calibri" panose="020F0502020204030204" pitchFamily="34" charset="0"/>
                <a:ea typeface="Calibri" panose="020F0502020204030204" pitchFamily="34" charset="0"/>
                <a:cs typeface="Calibri" panose="020F0502020204030204" pitchFamily="34" charset="0"/>
              </a:rPr>
              <a:t>Đố bạn ?</a:t>
            </a:r>
          </a:p>
        </p:txBody>
      </p:sp>
      <p:pic>
        <p:nvPicPr>
          <p:cNvPr id="32" name="Picture 31">
            <a:extLst>
              <a:ext uri="{FF2B5EF4-FFF2-40B4-BE49-F238E27FC236}">
                <a16:creationId xmlns:a16="http://schemas.microsoft.com/office/drawing/2014/main" id="{CA89EFFA-5604-4328-95BF-95D3FE94F86E}"/>
              </a:ext>
            </a:extLst>
          </p:cNvPr>
          <p:cNvPicPr>
            <a:picLocks noChangeAspect="1"/>
          </p:cNvPicPr>
          <p:nvPr/>
        </p:nvPicPr>
        <p:blipFill>
          <a:blip r:embed="rId4"/>
          <a:stretch>
            <a:fillRect/>
          </a:stretch>
        </p:blipFill>
        <p:spPr>
          <a:xfrm>
            <a:off x="0" y="2992775"/>
            <a:ext cx="1330861" cy="2055007"/>
          </a:xfrm>
          <a:prstGeom prst="rect">
            <a:avLst/>
          </a:prstGeom>
        </p:spPr>
      </p:pic>
      <p:grpSp>
        <p:nvGrpSpPr>
          <p:cNvPr id="15" name="Group 14">
            <a:extLst>
              <a:ext uri="{FF2B5EF4-FFF2-40B4-BE49-F238E27FC236}">
                <a16:creationId xmlns:a16="http://schemas.microsoft.com/office/drawing/2014/main" id="{22541F15-6ECA-440E-BDA1-03B037D1C36B}"/>
              </a:ext>
            </a:extLst>
          </p:cNvPr>
          <p:cNvGrpSpPr/>
          <p:nvPr/>
        </p:nvGrpSpPr>
        <p:grpSpPr>
          <a:xfrm>
            <a:off x="267066" y="200167"/>
            <a:ext cx="7539457" cy="2984029"/>
            <a:chOff x="200297" y="150125"/>
            <a:chExt cx="5654593" cy="2173975"/>
          </a:xfrm>
        </p:grpSpPr>
        <p:sp>
          <p:nvSpPr>
            <p:cNvPr id="3" name="Thought Bubble: Cloud 2">
              <a:extLst>
                <a:ext uri="{FF2B5EF4-FFF2-40B4-BE49-F238E27FC236}">
                  <a16:creationId xmlns:a16="http://schemas.microsoft.com/office/drawing/2014/main" id="{DF12DA47-DABC-4728-A613-039950A54B9F}"/>
                </a:ext>
              </a:extLst>
            </p:cNvPr>
            <p:cNvSpPr/>
            <p:nvPr/>
          </p:nvSpPr>
          <p:spPr>
            <a:xfrm>
              <a:off x="200297" y="150125"/>
              <a:ext cx="5654593" cy="217397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tx1"/>
                </a:solidFill>
              </a:endParaRPr>
            </a:p>
          </p:txBody>
        </p:sp>
        <p:sp>
          <p:nvSpPr>
            <p:cNvPr id="4" name="Rectangle 3">
              <a:extLst>
                <a:ext uri="{FF2B5EF4-FFF2-40B4-BE49-F238E27FC236}">
                  <a16:creationId xmlns:a16="http://schemas.microsoft.com/office/drawing/2014/main" id="{E9308F7D-7ECA-421F-B153-89DD9F1223AE}"/>
                </a:ext>
              </a:extLst>
            </p:cNvPr>
            <p:cNvSpPr/>
            <p:nvPr/>
          </p:nvSpPr>
          <p:spPr>
            <a:xfrm>
              <a:off x="837686" y="494039"/>
              <a:ext cx="4211985" cy="1322797"/>
            </a:xfrm>
            <a:prstGeom prst="rect">
              <a:avLst/>
            </a:prstGeom>
          </p:spPr>
          <p:txBody>
            <a:bodyPr wrap="square">
              <a:spAutoFit/>
            </a:bodyPr>
            <a:lstStyle/>
            <a:p>
              <a:pPr algn="ctr"/>
              <a:r>
                <a:rPr lang="vi-VN" sz="3733" dirty="0">
                  <a:solidFill>
                    <a:schemeClr val="tx1"/>
                  </a:solidFill>
                </a:rPr>
                <a:t>Hai hình khác nhau về kích thước gợi lên hình có những mối liên hệ gì?</a:t>
              </a:r>
            </a:p>
          </p:txBody>
        </p:sp>
      </p:grpSp>
    </p:spTree>
    <p:extLst>
      <p:ext uri="{BB962C8B-B14F-4D97-AF65-F5344CB8AC3E}">
        <p14:creationId xmlns:p14="http://schemas.microsoft.com/office/powerpoint/2010/main" val="40726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131670"/>
            <a:ext cx="5100577" cy="2679005"/>
          </a:xfrm>
          <a:prstGeom prst="rect">
            <a:avLst/>
          </a:prstGeom>
        </p:spPr>
        <p:txBody>
          <a:bodyPr spcFirstLastPara="1" wrap="square" lIns="121900" tIns="121900" rIns="121900" bIns="121900" anchor="t" anchorCtr="0">
            <a:no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I.</a:t>
            </a:r>
            <a:br>
              <a:rPr lang="vi-VN" sz="5400" dirty="0">
                <a:latin typeface="Calibri" panose="020F0502020204030204" pitchFamily="34" charset="0"/>
                <a:ea typeface="Calibri" panose="020F0502020204030204" pitchFamily="34" charset="0"/>
                <a:cs typeface="Calibri" panose="020F0502020204030204" pitchFamily="34" charset="0"/>
              </a:rPr>
            </a:br>
            <a:r>
              <a:rPr lang="vi-VN" sz="5400" dirty="0">
                <a:latin typeface="Calibri" panose="020F0502020204030204" pitchFamily="34" charset="0"/>
                <a:ea typeface="Calibri" panose="020F0502020204030204" pitchFamily="34" charset="0"/>
                <a:cs typeface="Calibri" panose="020F0502020204030204" pitchFamily="34" charset="0"/>
              </a:rPr>
              <a:t>Hình đồng dạng phối cảnh </a:t>
            </a:r>
            <a:br>
              <a:rPr lang="vi-VN" sz="5400" dirty="0">
                <a:latin typeface="Calibri" panose="020F0502020204030204" pitchFamily="34" charset="0"/>
                <a:ea typeface="Calibri" panose="020F0502020204030204" pitchFamily="34" charset="0"/>
                <a:cs typeface="Calibri" panose="020F0502020204030204" pitchFamily="34" charset="0"/>
              </a:rPr>
            </a:br>
            <a:r>
              <a:rPr lang="vi-VN" sz="5400" dirty="0">
                <a:latin typeface="Calibri" panose="020F0502020204030204" pitchFamily="34" charset="0"/>
                <a:ea typeface="Calibri" panose="020F0502020204030204" pitchFamily="34" charset="0"/>
                <a:cs typeface="Calibri" panose="020F0502020204030204" pitchFamily="34" charset="0"/>
              </a:rPr>
              <a:t>(hình vị tự)</a:t>
            </a:r>
            <a:endParaRPr sz="5400" dirty="0">
              <a:latin typeface="Calibri" panose="020F0502020204030204" pitchFamily="34" charset="0"/>
              <a:ea typeface="Calibri" panose="020F0502020204030204" pitchFamily="34" charset="0"/>
              <a:cs typeface="Calibri" panose="020F0502020204030204" pitchFamily="34" charset="0"/>
            </a:endParaRPr>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dirty="0"/>
              <a:t>02</a:t>
            </a:r>
            <a:endParaRPr dirty="0"/>
          </a:p>
        </p:txBody>
      </p:sp>
      <p:pic>
        <p:nvPicPr>
          <p:cNvPr id="489" name="Google Shape;489;p59"/>
          <p:cNvPicPr preferRelativeResize="0"/>
          <p:nvPr/>
        </p:nvPicPr>
        <p:blipFill>
          <a:blip r:embed="rId4">
            <a:alphaModFix/>
          </a:blip>
          <a:stretch>
            <a:fillRect/>
          </a:stretch>
        </p:blipFill>
        <p:spPr>
          <a:xfrm>
            <a:off x="112777" y="5311897"/>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4C2FA-6B7A-4532-98F8-40A35223F165}"/>
              </a:ext>
            </a:extLst>
          </p:cNvPr>
          <p:cNvSpPr/>
          <p:nvPr/>
        </p:nvSpPr>
        <p:spPr>
          <a:xfrm>
            <a:off x="523875" y="922849"/>
            <a:ext cx="7272589" cy="2390141"/>
          </a:xfrm>
          <a:prstGeom prst="rect">
            <a:avLst/>
          </a:prstGeom>
        </p:spPr>
        <p:txBody>
          <a:bodyPr wrap="square">
            <a:spAutoFit/>
          </a:bodyPr>
          <a:lstStyle/>
          <a:p>
            <a:pPr algn="just"/>
            <a:r>
              <a:rPr lang="vi-VN" sz="3733" dirty="0">
                <a:latin typeface="Times New Roman" panose="02020603050405020304" pitchFamily="18" charset="0"/>
                <a:ea typeface="Calibri" panose="020F0502020204030204" pitchFamily="34" charset="0"/>
              </a:rPr>
              <a:t>Cho tam giác OAB vuông tại O, OA=3cm, OB=4cm. Trên tia OA, OB lần lượt lấy 2 điểm C, D sao cho OC=7,5cm; OD = 10 </a:t>
            </a:r>
            <a:r>
              <a:rPr lang="vi-VN" sz="3733" dirty="0" err="1">
                <a:latin typeface="Times New Roman" panose="02020603050405020304" pitchFamily="18" charset="0"/>
                <a:ea typeface="Calibri" panose="020F0502020204030204" pitchFamily="34" charset="0"/>
              </a:rPr>
              <a:t>cm</a:t>
            </a:r>
            <a:r>
              <a:rPr lang="vi-VN" sz="3733" dirty="0">
                <a:latin typeface="Times New Roman" panose="02020603050405020304" pitchFamily="18" charset="0"/>
                <a:ea typeface="Calibri" panose="020F0502020204030204" pitchFamily="34" charset="0"/>
              </a:rPr>
              <a:t>.</a:t>
            </a:r>
          </a:p>
        </p:txBody>
      </p:sp>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84308" y="274040"/>
            <a:ext cx="4182582" cy="5381790"/>
            <a:chOff x="5958250" y="505327"/>
            <a:chExt cx="3136937" cy="403634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89"/>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89"/>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89"/>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89"/>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1"/>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62673" y="4041580"/>
              <a:ext cx="1293222" cy="500089"/>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89"/>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89"/>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29"/>
              <a:ext cx="1293222" cy="500090"/>
            </a:xfrm>
            <a:prstGeom prst="rect">
              <a:avLst/>
            </a:prstGeom>
            <a:noFill/>
          </p:spPr>
          <p:txBody>
            <a:bodyPr wrap="square" rtlCol="0">
              <a:spAutoFit/>
            </a:bodyPr>
            <a:lstStyle/>
            <a:p>
              <a:r>
                <a:rPr lang="vi-VN" sz="3733">
                  <a:latin typeface="+mj-lt"/>
                </a:rPr>
                <a:t>10cm</a:t>
              </a:r>
            </a:p>
          </p:txBody>
        </p:sp>
      </p:grpSp>
      <p:sp>
        <p:nvSpPr>
          <p:cNvPr id="18" name="Rectangle 17">
            <a:extLst>
              <a:ext uri="{FF2B5EF4-FFF2-40B4-BE49-F238E27FC236}">
                <a16:creationId xmlns:a16="http://schemas.microsoft.com/office/drawing/2014/main" id="{4FC1FCF2-86DA-4A06-A054-F6D7F45F95B5}"/>
              </a:ext>
            </a:extLst>
          </p:cNvPr>
          <p:cNvSpPr/>
          <p:nvPr/>
        </p:nvSpPr>
        <p:spPr>
          <a:xfrm>
            <a:off x="451873" y="3265000"/>
            <a:ext cx="7440843" cy="1241237"/>
          </a:xfrm>
          <a:prstGeom prst="rect">
            <a:avLst/>
          </a:prstGeom>
        </p:spPr>
        <p:txBody>
          <a:bodyPr wrap="square">
            <a:spAutoFit/>
          </a:bodyPr>
          <a:lstStyle/>
          <a:p>
            <a:pPr marL="685803" indent="-685803" algn="just">
              <a:buAutoNum type="alphaLcParenR"/>
            </a:pPr>
            <a:r>
              <a:rPr lang="vi-VN" sz="3733">
                <a:latin typeface="Times New Roman" panose="02020603050405020304" pitchFamily="18" charset="0"/>
                <a:ea typeface="Calibri" panose="020F0502020204030204" pitchFamily="34" charset="0"/>
              </a:rPr>
              <a:t>AB có song song với CD không? </a:t>
            </a:r>
          </a:p>
          <a:p>
            <a:pPr algn="just"/>
            <a:r>
              <a:rPr lang="vi-VN" sz="3733">
                <a:latin typeface="Times New Roman" panose="02020603050405020304" pitchFamily="18" charset="0"/>
                <a:ea typeface="Calibri" panose="020F0502020204030204" pitchFamily="34" charset="0"/>
              </a:rPr>
              <a:t>Nếu có hãy chứng minh.</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487B395-CEFB-495B-A432-2ED4D132FEFF}"/>
                  </a:ext>
                </a:extLst>
              </p:cNvPr>
              <p:cNvSpPr/>
              <p:nvPr/>
            </p:nvSpPr>
            <p:spPr>
              <a:xfrm>
                <a:off x="451873" y="4403989"/>
                <a:ext cx="7440843" cy="1010598"/>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Tìm tỉ số của </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oMath>
                </a14:m>
                <a:r>
                  <a:rPr lang="vi-VN" sz="3733">
                    <a:latin typeface="Times New Roman" panose="02020603050405020304" pitchFamily="18" charset="0"/>
                    <a:ea typeface="Calibri" panose="020F0502020204030204" pitchFamily="34" charset="0"/>
                  </a:rPr>
                  <a:t> ?</a:t>
                </a:r>
              </a:p>
            </p:txBody>
          </p:sp>
        </mc:Choice>
        <mc:Fallback xmlns="">
          <p:sp>
            <p:nvSpPr>
              <p:cNvPr id="19" name="Rectangle 18">
                <a:extLst>
                  <a:ext uri="{FF2B5EF4-FFF2-40B4-BE49-F238E27FC236}">
                    <a16:creationId xmlns:a16="http://schemas.microsoft.com/office/drawing/2014/main" id="{8487B395-CEFB-495B-A432-2ED4D132FEFF}"/>
                  </a:ext>
                </a:extLst>
              </p:cNvPr>
              <p:cNvSpPr>
                <a:spLocks noRot="1" noChangeAspect="1" noMove="1" noResize="1" noEditPoints="1" noAdjustHandles="1" noChangeArrowheads="1" noChangeShapeType="1" noTextEdit="1"/>
              </p:cNvSpPr>
              <p:nvPr/>
            </p:nvSpPr>
            <p:spPr>
              <a:xfrm>
                <a:off x="451873" y="4403989"/>
                <a:ext cx="7440843" cy="1010598"/>
              </a:xfrm>
              <a:prstGeom prst="rect">
                <a:avLst/>
              </a:prstGeom>
              <a:blipFill>
                <a:blip r:embed="rId7"/>
                <a:stretch>
                  <a:fillRect l="-2621" b="-9639"/>
                </a:stretch>
              </a:blipFill>
            </p:spPr>
            <p:txBody>
              <a:bodyPr/>
              <a:lstStyle/>
              <a:p>
                <a:r>
                  <a:rPr lang="vi-VN">
                    <a:noFill/>
                  </a:rPr>
                  <a:t> </a:t>
                </a:r>
              </a:p>
            </p:txBody>
          </p:sp>
        </mc:Fallback>
      </mc:AlternateContent>
    </p:spTree>
    <p:extLst>
      <p:ext uri="{BB962C8B-B14F-4D97-AF65-F5344CB8AC3E}">
        <p14:creationId xmlns:p14="http://schemas.microsoft.com/office/powerpoint/2010/main" val="8347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anim calcmode="lin" valueType="num">
                                      <p:cBhvr>
                                        <p:cTn id="18" dur="750" fill="hold"/>
                                        <p:tgtEl>
                                          <p:spTgt spid="18"/>
                                        </p:tgtEl>
                                        <p:attrNameLst>
                                          <p:attrName>ppt_x</p:attrName>
                                        </p:attrNameLst>
                                      </p:cBhvr>
                                      <p:tavLst>
                                        <p:tav tm="0">
                                          <p:val>
                                            <p:strVal val="#ppt_x"/>
                                          </p:val>
                                        </p:tav>
                                        <p:tav tm="100000">
                                          <p:val>
                                            <p:strVal val="#ppt_x"/>
                                          </p:val>
                                        </p:tav>
                                      </p:tavLst>
                                    </p:anim>
                                    <p:anim calcmode="lin" valueType="num">
                                      <p:cBhvr>
                                        <p:cTn id="19" dur="75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anim calcmode="lin" valueType="num">
                                      <p:cBhvr>
                                        <p:cTn id="23" dur="750" fill="hold"/>
                                        <p:tgtEl>
                                          <p:spTgt spid="19"/>
                                        </p:tgtEl>
                                        <p:attrNameLst>
                                          <p:attrName>ppt_x</p:attrName>
                                        </p:attrNameLst>
                                      </p:cBhvr>
                                      <p:tavLst>
                                        <p:tav tm="0">
                                          <p:val>
                                            <p:strVal val="#ppt_x"/>
                                          </p:val>
                                        </p:tav>
                                        <p:tav tm="100000">
                                          <p:val>
                                            <p:strVal val="#ppt_x"/>
                                          </p:val>
                                        </p:tav>
                                      </p:tavLst>
                                    </p:anim>
                                    <p:anim calcmode="lin" valueType="num">
                                      <p:cBhvr>
                                        <p:cTn id="2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69446" y="274036"/>
            <a:ext cx="4182582" cy="5261868"/>
            <a:chOff x="5958250" y="505327"/>
            <a:chExt cx="3136937" cy="394640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90"/>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90"/>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90"/>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90"/>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3"/>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77663" y="3951639"/>
              <a:ext cx="1293222" cy="500090"/>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90"/>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90"/>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30"/>
              <a:ext cx="1293222" cy="500090"/>
            </a:xfrm>
            <a:prstGeom prst="rect">
              <a:avLst/>
            </a:prstGeom>
            <a:noFill/>
          </p:spPr>
          <p:txBody>
            <a:bodyPr wrap="square" rtlCol="0">
              <a:spAutoFit/>
            </a:bodyPr>
            <a:lstStyle/>
            <a:p>
              <a:r>
                <a:rPr lang="vi-VN" sz="3733">
                  <a:latin typeface="+mj-lt"/>
                </a:rPr>
                <a:t>10cm</a:t>
              </a:r>
            </a:p>
          </p:txBody>
        </p:sp>
      </p:grpSp>
      <p:sp>
        <p:nvSpPr>
          <p:cNvPr id="20" name="Rectangle 19">
            <a:extLst>
              <a:ext uri="{FF2B5EF4-FFF2-40B4-BE49-F238E27FC236}">
                <a16:creationId xmlns:a16="http://schemas.microsoft.com/office/drawing/2014/main" id="{B175643D-005A-4CB4-890D-7A8D501A1E6B}"/>
              </a:ext>
            </a:extLst>
          </p:cNvPr>
          <p:cNvSpPr/>
          <p:nvPr/>
        </p:nvSpPr>
        <p:spPr>
          <a:xfrm>
            <a:off x="3836759" y="377420"/>
            <a:ext cx="1938400" cy="666786"/>
          </a:xfrm>
          <a:prstGeom prst="rect">
            <a:avLst/>
          </a:prstGeom>
        </p:spPr>
        <p:txBody>
          <a:bodyPr wrap="square">
            <a:spAutoFit/>
          </a:bodyPr>
          <a:lstStyle/>
          <a:p>
            <a:pPr algn="just"/>
            <a:r>
              <a:rPr lang="vi-VN" sz="3733" b="1" u="sng">
                <a:solidFill>
                  <a:srgbClr val="0000CC"/>
                </a:solidFill>
                <a:latin typeface="Times New Roman" panose="02020603050405020304" pitchFamily="18" charset="0"/>
                <a:ea typeface="Calibri" panose="020F0502020204030204" pitchFamily="34" charset="0"/>
              </a:rPr>
              <a:t>Giải</a:t>
            </a:r>
          </a:p>
        </p:txBody>
      </p:sp>
      <p:sp>
        <p:nvSpPr>
          <p:cNvPr id="21" name="Rectangle 20">
            <a:extLst>
              <a:ext uri="{FF2B5EF4-FFF2-40B4-BE49-F238E27FC236}">
                <a16:creationId xmlns:a16="http://schemas.microsoft.com/office/drawing/2014/main" id="{15C28216-F49D-4374-AB2C-194391632087}"/>
              </a:ext>
            </a:extLst>
          </p:cNvPr>
          <p:cNvSpPr/>
          <p:nvPr/>
        </p:nvSpPr>
        <p:spPr>
          <a:xfrm>
            <a:off x="355621" y="922852"/>
            <a:ext cx="7440843" cy="666786"/>
          </a:xfrm>
          <a:prstGeom prst="rect">
            <a:avLst/>
          </a:prstGeom>
        </p:spPr>
        <p:txBody>
          <a:bodyPr wrap="square">
            <a:spAutoFit/>
          </a:bodyPr>
          <a:lstStyle/>
          <a:p>
            <a:pPr algn="just"/>
            <a:r>
              <a:rPr lang="vi-VN" sz="3733" dirty="0">
                <a:latin typeface="Times New Roman" panose="02020603050405020304" pitchFamily="18" charset="0"/>
                <a:ea typeface="Calibri" panose="020F0502020204030204" pitchFamily="34" charset="0"/>
              </a:rPr>
              <a:t>a) Xét </a:t>
            </a:r>
            <a:r>
              <a:rPr lang="vi-VN" sz="3733" dirty="0">
                <a:latin typeface="Times New Roman" panose="02020603050405020304" pitchFamily="18" charset="0"/>
                <a:ea typeface="Calibri" panose="020F0502020204030204" pitchFamily="34" charset="0"/>
                <a:sym typeface="Symbol" panose="05050102010706020507" pitchFamily="18" charset="2"/>
              </a:rPr>
              <a:t>OAB và OCD có:</a:t>
            </a:r>
            <a:endParaRPr lang="vi-VN" sz="3733"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9AF9E77-2441-4898-A95A-21FEEB525E20}"/>
                  </a:ext>
                </a:extLst>
              </p:cNvPr>
              <p:cNvSpPr/>
              <p:nvPr/>
            </p:nvSpPr>
            <p:spPr>
              <a:xfrm>
                <a:off x="548125" y="1388068"/>
                <a:ext cx="7440843" cy="2219454"/>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733" i="1">
                              <a:latin typeface="Cambria Math" panose="02040503050406030204" pitchFamily="18" charset="0"/>
                            </a:rPr>
                          </m:ctrlPr>
                        </m:dPr>
                        <m:e>
                          <m:eqArr>
                            <m:eqArrPr>
                              <m:ctrlPr>
                                <a:rPr lang="vi-VN" sz="3733" i="1">
                                  <a:latin typeface="Cambria Math" panose="02040503050406030204" pitchFamily="18" charset="0"/>
                                </a:rPr>
                              </m:ctrlPr>
                            </m:eqArrPr>
                            <m:e>
                              <m:acc>
                                <m:accPr>
                                  <m:chr m:val="̂"/>
                                  <m:ctrlPr>
                                    <a:rPr lang="vi-VN" sz="3733" i="1">
                                      <a:latin typeface="Cambria Math" panose="02040503050406030204" pitchFamily="18" charset="0"/>
                                    </a:rPr>
                                  </m:ctrlPr>
                                </m:accPr>
                                <m:e>
                                  <m:r>
                                    <m:rPr>
                                      <m:sty m:val="p"/>
                                    </m:rPr>
                                    <a:rPr lang="vi-VN" sz="3733" i="0">
                                      <a:latin typeface="Cambria Math" panose="02040503050406030204" pitchFamily="18" charset="0"/>
                                    </a:rPr>
                                    <m:t>BOD</m:t>
                                  </m:r>
                                </m:e>
                              </m:acc>
                              <m:r>
                                <a:rPr lang="vi-VN" sz="3733" i="0">
                                  <a:latin typeface="Cambria Math" panose="02040503050406030204" pitchFamily="18" charset="0"/>
                                </a:rPr>
                                <m:t> </m:t>
                              </m:r>
                              <m:r>
                                <m:rPr>
                                  <m:sty m:val="p"/>
                                </m:rPr>
                                <a:rPr lang="vi-VN" sz="3733" i="0">
                                  <a:latin typeface="Cambria Math" panose="02040503050406030204" pitchFamily="18" charset="0"/>
                                </a:rPr>
                                <m:t>l</m:t>
                              </m:r>
                              <m:r>
                                <a:rPr lang="vi-VN" sz="3733" i="0">
                                  <a:latin typeface="Cambria Math" panose="02040503050406030204" pitchFamily="18" charset="0"/>
                                </a:rPr>
                                <m:t>à </m:t>
                              </m:r>
                              <m:r>
                                <m:rPr>
                                  <m:sty m:val="p"/>
                                </m:rPr>
                                <a:rPr lang="vi-VN" sz="3733" i="0">
                                  <a:latin typeface="Cambria Math" panose="02040503050406030204" pitchFamily="18" charset="0"/>
                                </a:rPr>
                                <m:t>g</m:t>
                              </m:r>
                              <m:r>
                                <a:rPr lang="vi-VN" sz="3733" i="0">
                                  <a:latin typeface="Cambria Math" panose="02040503050406030204" pitchFamily="18" charset="0"/>
                                </a:rPr>
                                <m:t>ó</m:t>
                              </m:r>
                              <m:r>
                                <m:rPr>
                                  <m:sty m:val="p"/>
                                </m:rPr>
                                <a:rPr lang="vi-VN" sz="3733" i="0">
                                  <a:latin typeface="Cambria Math" panose="02040503050406030204" pitchFamily="18" charset="0"/>
                                </a:rPr>
                                <m:t>c</m:t>
                              </m:r>
                              <m:r>
                                <a:rPr lang="vi-VN" sz="3733" i="0">
                                  <a:latin typeface="Cambria Math" panose="02040503050406030204" pitchFamily="18" charset="0"/>
                                </a:rPr>
                                <m:t> </m:t>
                              </m:r>
                              <m:r>
                                <m:rPr>
                                  <m:sty m:val="p"/>
                                </m:rPr>
                                <a:rPr lang="vi-VN" sz="3733" i="0">
                                  <a:latin typeface="Cambria Math" panose="02040503050406030204" pitchFamily="18" charset="0"/>
                                </a:rPr>
                                <m:t>chung</m:t>
                              </m:r>
                            </m:e>
                            <m:e>
                              <m:f>
                                <m:fPr>
                                  <m:ctrlPr>
                                    <a:rPr lang="vi-VN" sz="3733" i="1">
                                      <a:latin typeface="Cambria Math" panose="02040503050406030204" pitchFamily="18" charset="0"/>
                                    </a:rPr>
                                  </m:ctrlPr>
                                </m:fPr>
                                <m:num>
                                  <m:r>
                                    <m:rPr>
                                      <m:sty m:val="p"/>
                                    </m:rPr>
                                    <a:rPr lang="vi-VN" sz="3733" i="0">
                                      <a:latin typeface="Cambria Math" panose="02040503050406030204" pitchFamily="18" charset="0"/>
                                    </a:rPr>
                                    <m:t>OA</m:t>
                                  </m:r>
                                </m:num>
                                <m:den>
                                  <m:r>
                                    <m:rPr>
                                      <m:sty m:val="p"/>
                                    </m:rPr>
                                    <a:rPr lang="vi-VN" sz="3733" i="0">
                                      <a:latin typeface="Cambria Math" panose="02040503050406030204" pitchFamily="18" charset="0"/>
                                    </a:rPr>
                                    <m:t>OC</m:t>
                                  </m:r>
                                </m:den>
                              </m:f>
                              <m:r>
                                <a:rPr lang="vi-VN" sz="3733" i="0">
                                  <a:latin typeface="Cambria Math" panose="02040503050406030204" pitchFamily="18" charset="0"/>
                                </a:rPr>
                                <m:t>=</m:t>
                              </m:r>
                              <m:f>
                                <m:fPr>
                                  <m:ctrlPr>
                                    <a:rPr lang="vi-VN" sz="3733" i="1">
                                      <a:latin typeface="Cambria Math" panose="02040503050406030204" pitchFamily="18" charset="0"/>
                                    </a:rPr>
                                  </m:ctrlPr>
                                </m:fPr>
                                <m:num>
                                  <m:r>
                                    <m:rPr>
                                      <m:sty m:val="p"/>
                                    </m:rPr>
                                    <a:rPr lang="vi-VN" sz="3733" i="0">
                                      <a:latin typeface="Cambria Math" panose="02040503050406030204" pitchFamily="18" charset="0"/>
                                    </a:rPr>
                                    <m:t>OB</m:t>
                                  </m:r>
                                </m:num>
                                <m:den>
                                  <m:r>
                                    <m:rPr>
                                      <m:sty m:val="p"/>
                                    </m:rPr>
                                    <a:rPr lang="vi-VN" sz="3733" i="0">
                                      <a:latin typeface="Cambria Math" panose="02040503050406030204" pitchFamily="18" charset="0"/>
                                    </a:rPr>
                                    <m:t>OD</m:t>
                                  </m:r>
                                </m:den>
                              </m:f>
                              <m:r>
                                <a:rPr lang="vi-VN" sz="3733" i="0">
                                  <a:latin typeface="Cambria Math" panose="02040503050406030204" pitchFamily="18" charset="0"/>
                                </a:rPr>
                                <m:t>=</m:t>
                              </m:r>
                              <m:f>
                                <m:fPr>
                                  <m:ctrlPr>
                                    <a:rPr lang="vi-VN" sz="3733" i="1">
                                      <a:latin typeface="Cambria Math" panose="02040503050406030204" pitchFamily="18" charset="0"/>
                                    </a:rPr>
                                  </m:ctrlPr>
                                </m:fPr>
                                <m:num>
                                  <m:r>
                                    <a:rPr lang="vi-VN" sz="3733" i="0">
                                      <a:latin typeface="Cambria Math" panose="02040503050406030204" pitchFamily="18" charset="0"/>
                                    </a:rPr>
                                    <m:t>2</m:t>
                                  </m:r>
                                </m:num>
                                <m:den>
                                  <m:r>
                                    <a:rPr lang="vi-VN" sz="3733" i="0">
                                      <a:latin typeface="Cambria Math" panose="02040503050406030204" pitchFamily="18" charset="0"/>
                                    </a:rPr>
                                    <m:t>5</m:t>
                                  </m:r>
                                </m:den>
                              </m:f>
                            </m:e>
                          </m:eqArr>
                        </m:e>
                      </m:d>
                      <m:r>
                        <a:rPr lang="vi-VN" sz="3733" i="0">
                          <a:latin typeface="Cambria Math" panose="02040503050406030204" pitchFamily="18" charset="0"/>
                        </a:rPr>
                        <m:t> </m:t>
                      </m:r>
                    </m:oMath>
                  </m:oMathPara>
                </a14:m>
                <a:endParaRPr lang="vi-VN" sz="3733">
                  <a:latin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E9AF9E77-2441-4898-A95A-21FEEB525E20}"/>
                  </a:ext>
                </a:extLst>
              </p:cNvPr>
              <p:cNvSpPr>
                <a:spLocks noRot="1" noChangeAspect="1" noMove="1" noResize="1" noEditPoints="1" noAdjustHandles="1" noChangeArrowheads="1" noChangeShapeType="1" noTextEdit="1"/>
              </p:cNvSpPr>
              <p:nvPr/>
            </p:nvSpPr>
            <p:spPr>
              <a:xfrm>
                <a:off x="548125" y="1388068"/>
                <a:ext cx="7440843" cy="221945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4104929-DD38-4888-AD6B-88AF83684753}"/>
                  </a:ext>
                </a:extLst>
              </p:cNvPr>
              <p:cNvSpPr/>
              <p:nvPr/>
            </p:nvSpPr>
            <p:spPr>
              <a:xfrm>
                <a:off x="724587" y="3377292"/>
                <a:ext cx="7440843" cy="693716"/>
              </a:xfrm>
              <a:prstGeom prst="rect">
                <a:avLst/>
              </a:prstGeom>
            </p:spPr>
            <p:txBody>
              <a:bodyPr wrap="square">
                <a:spAutoFit/>
              </a:bodyPr>
              <a:lstStyle/>
              <a:p>
                <a:pPr algn="just"/>
                <a14:m>
                  <m:oMath xmlns:m="http://schemas.openxmlformats.org/officeDocument/2006/math">
                    <m:r>
                      <a:rPr lang="vi-VN" sz="4000" i="1">
                        <a:latin typeface="Cambria Math" panose="02040503050406030204" pitchFamily="18" charset="0"/>
                        <a:ea typeface="Calibri" panose="020F0502020204030204" pitchFamily="34" charset="0"/>
                        <a:sym typeface="Symbol" panose="05050102010706020507" pitchFamily="18" charset="2"/>
                      </a:rPr>
                      <m:t>⟹</m:t>
                    </m:r>
                  </m:oMath>
                </a14:m>
                <a:r>
                  <a:rPr lang="vi-VN" sz="3733" dirty="0">
                    <a:latin typeface="Times New Roman" panose="02020603050405020304" pitchFamily="18" charset="0"/>
                    <a:ea typeface="Calibri" panose="020F0502020204030204" pitchFamily="34" charset="0"/>
                  </a:rPr>
                  <a:t> </a:t>
                </a:r>
                <a:r>
                  <a:rPr lang="vi-VN" sz="3733" dirty="0">
                    <a:latin typeface="Times New Roman" panose="02020603050405020304" pitchFamily="18" charset="0"/>
                    <a:ea typeface="Calibri" panose="020F0502020204030204" pitchFamily="34" charset="0"/>
                    <a:sym typeface="Symbol" panose="05050102010706020507" pitchFamily="18" charset="2"/>
                  </a:rPr>
                  <a:t>OAB </a:t>
                </a:r>
                <a:r>
                  <a:rPr lang="vi-VN" sz="3733" dirty="0">
                    <a:latin typeface="Times New Roman" panose="02020603050405020304" pitchFamily="18" charset="0"/>
                    <a:ea typeface="SimHei" panose="02010609060101010101" pitchFamily="49" charset="-122"/>
                    <a:sym typeface="Symbol" panose="05050102010706020507" pitchFamily="18" charset="2"/>
                  </a:rPr>
                  <a:t>∽</a:t>
                </a:r>
                <a:r>
                  <a:rPr lang="vi-VN" sz="3733" dirty="0">
                    <a:latin typeface="Times New Roman" panose="02020603050405020304" pitchFamily="18" charset="0"/>
                    <a:ea typeface="Calibri" panose="020F0502020204030204" pitchFamily="34" charset="0"/>
                    <a:sym typeface="Symbol" panose="05050102010706020507" pitchFamily="18" charset="2"/>
                  </a:rPr>
                  <a:t> OCD (c-g-c)</a:t>
                </a:r>
                <a:endParaRPr lang="vi-VN" sz="3733" dirty="0">
                  <a:latin typeface="Times New Roman" panose="02020603050405020304" pitchFamily="18" charset="0"/>
                  <a:ea typeface="Calibri" panose="020F0502020204030204" pitchFamily="34" charset="0"/>
                </a:endParaRPr>
              </a:p>
            </p:txBody>
          </p:sp>
        </mc:Choice>
        <mc:Fallback xmlns="">
          <p:sp>
            <p:nvSpPr>
              <p:cNvPr id="23" name="Rectangle 22">
                <a:extLst>
                  <a:ext uri="{FF2B5EF4-FFF2-40B4-BE49-F238E27FC236}">
                    <a16:creationId xmlns:a16="http://schemas.microsoft.com/office/drawing/2014/main" id="{84104929-DD38-4888-AD6B-88AF83684753}"/>
                  </a:ext>
                </a:extLst>
              </p:cNvPr>
              <p:cNvSpPr>
                <a:spLocks noRot="1" noChangeAspect="1" noMove="1" noResize="1" noEditPoints="1" noAdjustHandles="1" noChangeArrowheads="1" noChangeShapeType="1" noTextEdit="1"/>
              </p:cNvSpPr>
              <p:nvPr/>
            </p:nvSpPr>
            <p:spPr>
              <a:xfrm>
                <a:off x="724587" y="3377292"/>
                <a:ext cx="7440843" cy="693716"/>
              </a:xfrm>
              <a:prstGeom prst="rect">
                <a:avLst/>
              </a:prstGeom>
              <a:blipFill>
                <a:blip r:embed="rId8"/>
                <a:stretch>
                  <a:fillRect t="-12281" b="-33333"/>
                </a:stretch>
              </a:blipFill>
            </p:spPr>
            <p:txBody>
              <a:bodyPr/>
              <a:lstStyle/>
              <a:p>
                <a:r>
                  <a:rPr lang="vi-VN">
                    <a:noFill/>
                  </a:rPr>
                  <a:t> </a:t>
                </a:r>
              </a:p>
            </p:txBody>
          </p:sp>
        </mc:Fallback>
      </mc:AlternateContent>
      <p:sp>
        <p:nvSpPr>
          <p:cNvPr id="24" name="Rectangle 23">
            <a:extLst>
              <a:ext uri="{FF2B5EF4-FFF2-40B4-BE49-F238E27FC236}">
                <a16:creationId xmlns:a16="http://schemas.microsoft.com/office/drawing/2014/main" id="{155A4558-2F57-4A11-B081-4830126ED60B}"/>
              </a:ext>
            </a:extLst>
          </p:cNvPr>
          <p:cNvSpPr/>
          <p:nvPr/>
        </p:nvSpPr>
        <p:spPr>
          <a:xfrm>
            <a:off x="467915" y="3970850"/>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Vì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(cmt)</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E53CEC4-FD6A-4015-BA40-82AD63CCCFCA}"/>
                  </a:ext>
                </a:extLst>
              </p:cNvPr>
              <p:cNvSpPr/>
              <p:nvPr/>
            </p:nvSpPr>
            <p:spPr>
              <a:xfrm>
                <a:off x="500000" y="4532320"/>
                <a:ext cx="7440843" cy="122546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4000" i="1">
                          <a:latin typeface="Cambria Math" panose="02040503050406030204" pitchFamily="18" charset="0"/>
                          <a:ea typeface="Calibri" panose="020F0502020204030204" pitchFamily="34" charset="0"/>
                          <a:sym typeface="Symbol" panose="05050102010706020507" pitchFamily="18" charset="2"/>
                        </a:rPr>
                        <m:t>⟹ </m:t>
                      </m:r>
                      <m:f>
                        <m:fPr>
                          <m:ctrlPr>
                            <a:rPr lang="vi-VN" sz="3733" i="1">
                              <a:latin typeface="Cambria Math" panose="02040503050406030204" pitchFamily="18" charset="0"/>
                            </a:rPr>
                          </m:ctrlPr>
                        </m:fPr>
                        <m:num>
                          <m:r>
                            <m:rPr>
                              <m:nor/>
                            </m:rPr>
                            <a:rPr lang="vi-VN" sz="3733">
                              <a:latin typeface="Cambria Math" panose="02040503050406030204" pitchFamily="18" charset="0"/>
                            </a:rPr>
                            <m:t>OA</m:t>
                          </m:r>
                        </m:num>
                        <m:den>
                          <m:r>
                            <m:rPr>
                              <m:nor/>
                            </m:rPr>
                            <a:rPr lang="vi-VN" sz="3733">
                              <a:latin typeface="Cambria Math" panose="02040503050406030204" pitchFamily="18" charset="0"/>
                            </a:rPr>
                            <m:t>OC</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OB</m:t>
                          </m:r>
                        </m:num>
                        <m:den>
                          <m:r>
                            <m:rPr>
                              <m:nor/>
                            </m:rPr>
                            <a:rPr lang="vi-VN" sz="3733">
                              <a:latin typeface="Cambria Math" panose="02040503050406030204" pitchFamily="18" charset="0"/>
                            </a:rPr>
                            <m:t>OD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2</m:t>
                          </m:r>
                        </m:num>
                        <m:den>
                          <m:r>
                            <m:rPr>
                              <m:nor/>
                            </m:rPr>
                            <a:rPr lang="vi-VN" sz="3733">
                              <a:latin typeface="Cambria Math" panose="02040503050406030204" pitchFamily="18" charset="0"/>
                            </a:rPr>
                            <m:t>5</m:t>
                          </m:r>
                        </m:den>
                      </m:f>
                    </m:oMath>
                  </m:oMathPara>
                </a14:m>
                <a:endParaRPr lang="vi-VN" sz="3733" dirty="0">
                  <a:latin typeface="Times New Roman" panose="02020603050405020304" pitchFamily="18" charset="0"/>
                  <a:ea typeface="Calibri" panose="020F0502020204030204" pitchFamily="34" charset="0"/>
                </a:endParaRPr>
              </a:p>
            </p:txBody>
          </p:sp>
        </mc:Choice>
        <mc:Fallback xmlns="">
          <p:sp>
            <p:nvSpPr>
              <p:cNvPr id="25" name="Rectangle 24">
                <a:extLst>
                  <a:ext uri="{FF2B5EF4-FFF2-40B4-BE49-F238E27FC236}">
                    <a16:creationId xmlns:a16="http://schemas.microsoft.com/office/drawing/2014/main" id="{5E53CEC4-FD6A-4015-BA40-82AD63CCCFCA}"/>
                  </a:ext>
                </a:extLst>
              </p:cNvPr>
              <p:cNvSpPr>
                <a:spLocks noRot="1" noChangeAspect="1" noMove="1" noResize="1" noEditPoints="1" noAdjustHandles="1" noChangeArrowheads="1" noChangeShapeType="1" noTextEdit="1"/>
              </p:cNvSpPr>
              <p:nvPr/>
            </p:nvSpPr>
            <p:spPr>
              <a:xfrm>
                <a:off x="500000" y="4532320"/>
                <a:ext cx="7440843" cy="1225464"/>
              </a:xfrm>
              <a:prstGeom prst="rect">
                <a:avLst/>
              </a:prstGeom>
              <a:blipFill>
                <a:blip r:embed="rId9"/>
                <a:stretch>
                  <a:fillRect/>
                </a:stretch>
              </a:blipFill>
            </p:spPr>
            <p:txBody>
              <a:bodyPr/>
              <a:lstStyle/>
              <a:p>
                <a:r>
                  <a:rPr lang="vi-VN">
                    <a:noFill/>
                  </a:rPr>
                  <a:t> </a:t>
                </a:r>
              </a:p>
            </p:txBody>
          </p:sp>
        </mc:Fallback>
      </mc:AlternateContent>
      <p:sp>
        <p:nvSpPr>
          <p:cNvPr id="26" name="Rectangle 25">
            <a:extLst>
              <a:ext uri="{FF2B5EF4-FFF2-40B4-BE49-F238E27FC236}">
                <a16:creationId xmlns:a16="http://schemas.microsoft.com/office/drawing/2014/main" id="{9F40D047-9EB6-4B63-9B3C-06D185E9FC9C}"/>
              </a:ext>
            </a:extLst>
          </p:cNvPr>
          <p:cNvSpPr/>
          <p:nvPr/>
        </p:nvSpPr>
        <p:spPr>
          <a:xfrm>
            <a:off x="355621" y="5579797"/>
            <a:ext cx="11616523" cy="12412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AB thành CD sao cho CD = 2,5 AB </a:t>
            </a:r>
            <a:r>
              <a:rPr lang="vi-VN" sz="3733">
                <a:solidFill>
                  <a:srgbClr val="FF0000"/>
                </a:solidFill>
                <a:latin typeface="+mj-lt"/>
                <a:sym typeface="Wingdings" panose="05000000000000000000" pitchFamily="2" charset="2"/>
              </a:rPr>
              <a:t></a:t>
            </a:r>
            <a:r>
              <a:rPr lang="vi-VN" sz="3733">
                <a:solidFill>
                  <a:srgbClr val="FF0000"/>
                </a:solidFill>
                <a:latin typeface="+mj-lt"/>
              </a:rPr>
              <a:t> tỉ số phóng to k =2,5</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3647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anim calcmode="lin" valueType="num">
                                      <p:cBhvr>
                                        <p:cTn id="15" dur="750" fill="hold"/>
                                        <p:tgtEl>
                                          <p:spTgt spid="21"/>
                                        </p:tgtEl>
                                        <p:attrNameLst>
                                          <p:attrName>ppt_x</p:attrName>
                                        </p:attrNameLst>
                                      </p:cBhvr>
                                      <p:tavLst>
                                        <p:tav tm="0">
                                          <p:val>
                                            <p:strVal val="#ppt_x"/>
                                          </p:val>
                                        </p:tav>
                                        <p:tav tm="100000">
                                          <p:val>
                                            <p:strVal val="#ppt_x"/>
                                          </p:val>
                                        </p:tav>
                                      </p:tavLst>
                                    </p:anim>
                                    <p:anim calcmode="lin" valueType="num">
                                      <p:cBhvr>
                                        <p:cTn id="1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anim calcmode="lin" valueType="num">
                                      <p:cBhvr>
                                        <p:cTn id="43" dur="750" fill="hold"/>
                                        <p:tgtEl>
                                          <p:spTgt spid="25"/>
                                        </p:tgtEl>
                                        <p:attrNameLst>
                                          <p:attrName>ppt_x</p:attrName>
                                        </p:attrNameLst>
                                      </p:cBhvr>
                                      <p:tavLst>
                                        <p:tav tm="0">
                                          <p:val>
                                            <p:strVal val="#ppt_x"/>
                                          </p:val>
                                        </p:tav>
                                        <p:tav tm="100000">
                                          <p:val>
                                            <p:strVal val="#ppt_x"/>
                                          </p:val>
                                        </p:tav>
                                      </p:tavLst>
                                    </p:anim>
                                    <p:anim calcmode="lin" valueType="num">
                                      <p:cBhvr>
                                        <p:cTn id="4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2" name="Rectangle 1">
            <a:extLst>
              <a:ext uri="{FF2B5EF4-FFF2-40B4-BE49-F238E27FC236}">
                <a16:creationId xmlns:a16="http://schemas.microsoft.com/office/drawing/2014/main" id="{28011686-4A33-4216-86A5-2C861E2441B7}"/>
              </a:ext>
            </a:extLst>
          </p:cNvPr>
          <p:cNvSpPr/>
          <p:nvPr/>
        </p:nvSpPr>
        <p:spPr>
          <a:xfrm>
            <a:off x="941626" y="927879"/>
            <a:ext cx="5214340" cy="5582810"/>
          </a:xfrm>
          <a:prstGeom prst="rect">
            <a:avLst/>
          </a:prstGeom>
        </p:spPr>
        <p:txBody>
          <a:bodyPr wrap="square">
            <a:spAutoFit/>
          </a:bodyPr>
          <a:lstStyle/>
          <a:p>
            <a:pPr algn="just">
              <a:lnSpc>
                <a:spcPct val="107000"/>
              </a:lnSpc>
              <a:spcAft>
                <a:spcPts val="1067"/>
              </a:spcAft>
            </a:pPr>
            <a:r>
              <a:rPr lang="vi-VN" sz="3733">
                <a:latin typeface="+mj-lt"/>
              </a:rPr>
              <a:t>Cho tam giác đều MNP và một điểm O nằm ngoài tam giác MNP. Trên OM, ON, OP lần lượt các điểm M’,N’,P’ sao cho OM’=3OM, ON’=3ON, OP’=3OP. Chứng minh tam giác MNP đồng dạng với tam giác M’N’P’</a:t>
            </a:r>
            <a:endParaRPr lang="vi-VN" sz="3733">
              <a:latin typeface="+mj-lt"/>
              <a:ea typeface="Calibri" panose="020F0502020204030204" pitchFamily="34" charset="0"/>
            </a:endParaRPr>
          </a:p>
        </p:txBody>
      </p:sp>
      <p:sp>
        <p:nvSpPr>
          <p:cNvPr id="4" name="Parallelogram 3">
            <a:extLst>
              <a:ext uri="{FF2B5EF4-FFF2-40B4-BE49-F238E27FC236}">
                <a16:creationId xmlns:a16="http://schemas.microsoft.com/office/drawing/2014/main" id="{AE68DE6B-AF67-484C-86AB-C0424CDDC944}"/>
              </a:ext>
            </a:extLst>
          </p:cNvPr>
          <p:cNvSpPr/>
          <p:nvPr/>
        </p:nvSpPr>
        <p:spPr>
          <a:xfrm>
            <a:off x="1018415" y="162023"/>
            <a:ext cx="2641600" cy="55165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Tree>
    <p:extLst>
      <p:ext uri="{BB962C8B-B14F-4D97-AF65-F5344CB8AC3E}">
        <p14:creationId xmlns:p14="http://schemas.microsoft.com/office/powerpoint/2010/main" val="6222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5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500"/>
                                        <p:tgtEl>
                                          <p:spTgt spid="2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500"/>
                                        <p:tgtEl>
                                          <p:spTgt spid="2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P spid="24" grpId="0"/>
      <p:bldP spid="25" grpId="0"/>
    </p:bldLst>
  </p:timing>
</p:sld>
</file>

<file path=ppt/theme/theme1.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2079</Words>
  <Application>Microsoft Office PowerPoint</Application>
  <PresentationFormat>Màn hình rộng</PresentationFormat>
  <Paragraphs>284</Paragraphs>
  <Slides>36</Slides>
  <Notes>9</Notes>
  <HiddenSlides>0</HiddenSlides>
  <MMClips>0</MMClips>
  <ScaleCrop>false</ScaleCrop>
  <HeadingPairs>
    <vt:vector size="8" baseType="variant">
      <vt:variant>
        <vt:lpstr>Phông được Dùng</vt:lpstr>
      </vt:variant>
      <vt:variant>
        <vt:i4>9</vt:i4>
      </vt:variant>
      <vt:variant>
        <vt:lpstr>Chủ đề</vt:lpstr>
      </vt:variant>
      <vt:variant>
        <vt:i4>1</vt:i4>
      </vt:variant>
      <vt:variant>
        <vt:lpstr>Máy chủ nhúng OLE</vt:lpstr>
      </vt:variant>
      <vt:variant>
        <vt:i4>1</vt:i4>
      </vt:variant>
      <vt:variant>
        <vt:lpstr>Tiêu đề Bản chiếu</vt:lpstr>
      </vt:variant>
      <vt:variant>
        <vt:i4>36</vt:i4>
      </vt:variant>
    </vt:vector>
  </HeadingPairs>
  <TitlesOfParts>
    <vt:vector size="47" baseType="lpstr">
      <vt:lpstr>Cambria Math</vt:lpstr>
      <vt:lpstr>Arial</vt:lpstr>
      <vt:lpstr>Symbol</vt:lpstr>
      <vt:lpstr>Times New Roman</vt:lpstr>
      <vt:lpstr>Calibri</vt:lpstr>
      <vt:lpstr>Coming Soon</vt:lpstr>
      <vt:lpstr>.VnTime</vt:lpstr>
      <vt:lpstr>Concert One</vt:lpstr>
      <vt:lpstr>Roboto Mono Medium</vt:lpstr>
      <vt:lpstr>Notebook Lesson by Slidesgo</vt:lpstr>
      <vt:lpstr>Equation</vt:lpstr>
      <vt:lpstr>BÀI 9. HÌNH  ĐỒNG DẠNG</vt:lpstr>
      <vt:lpstr>Mục lục!</vt:lpstr>
      <vt:lpstr>01</vt:lpstr>
      <vt:lpstr>Khởi động</vt:lpstr>
      <vt:lpstr>Đố bạn ?</vt:lpstr>
      <vt:lpstr>I. Hình đồng dạng phối cảnh  (hình vị tự)</vt:lpstr>
      <vt:lpstr>Bản trình bày PowerPoint</vt:lpstr>
      <vt:lpstr>Bản trình bày PowerPoint</vt:lpstr>
      <vt:lpstr>Bản trình bày PowerPoint</vt:lpstr>
      <vt:lpstr>Bản trình bày PowerPoint</vt:lpstr>
      <vt:lpstr>Kết luận:</vt:lpstr>
      <vt:lpstr>Bản trình bày PowerPoint</vt:lpstr>
      <vt:lpstr>Kết luận:</vt:lpstr>
      <vt:lpstr>Bản trình bày PowerPoint</vt:lpstr>
      <vt:lpstr>Bản trình bày PowerPoint</vt:lpstr>
      <vt:lpstr>II. Hình đồng dạng</vt:lpstr>
      <vt:lpstr>Bản trình bày PowerPoint</vt:lpstr>
      <vt:lpstr>Quan sát các hình dưới đây và trả lời câu hỏi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ĐỒNG DẠNG</dc:title>
  <cp:lastModifiedBy>thuy nguyen</cp:lastModifiedBy>
  <cp:revision>69</cp:revision>
  <dcterms:modified xsi:type="dcterms:W3CDTF">2024-05-07T15:56:38Z</dcterms:modified>
</cp:coreProperties>
</file>