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7"/>
  </p:notesMasterIdLst>
  <p:sldIdLst>
    <p:sldId id="256" r:id="rId2"/>
    <p:sldId id="257" r:id="rId3"/>
    <p:sldId id="339" r:id="rId4"/>
    <p:sldId id="324" r:id="rId5"/>
    <p:sldId id="259" r:id="rId6"/>
    <p:sldId id="270" r:id="rId7"/>
    <p:sldId id="325" r:id="rId8"/>
    <p:sldId id="340" r:id="rId9"/>
    <p:sldId id="326" r:id="rId10"/>
    <p:sldId id="334" r:id="rId11"/>
    <p:sldId id="335" r:id="rId12"/>
    <p:sldId id="262" r:id="rId13"/>
    <p:sldId id="312" r:id="rId14"/>
    <p:sldId id="329" r:id="rId15"/>
    <p:sldId id="341" r:id="rId16"/>
    <p:sldId id="337" r:id="rId17"/>
    <p:sldId id="317" r:id="rId18"/>
    <p:sldId id="328" r:id="rId19"/>
    <p:sldId id="342" r:id="rId20"/>
    <p:sldId id="320" r:id="rId21"/>
    <p:sldId id="321" r:id="rId22"/>
    <p:sldId id="333" r:id="rId23"/>
    <p:sldId id="343" r:id="rId24"/>
    <p:sldId id="344" r:id="rId25"/>
    <p:sldId id="345" r:id="rId26"/>
    <p:sldId id="346" r:id="rId27"/>
    <p:sldId id="347" r:id="rId28"/>
    <p:sldId id="348" r:id="rId29"/>
    <p:sldId id="331" r:id="rId30"/>
    <p:sldId id="332" r:id="rId31"/>
    <p:sldId id="314" r:id="rId32"/>
    <p:sldId id="349" r:id="rId33"/>
    <p:sldId id="350" r:id="rId34"/>
    <p:sldId id="351" r:id="rId35"/>
    <p:sldId id="293" r:id="rId36"/>
  </p:sldIdLst>
  <p:sldSz cx="9144000" cy="5143500" type="screen16x9"/>
  <p:notesSz cx="6858000" cy="9144000"/>
  <p:embeddedFontLst>
    <p:embeddedFont>
      <p:font typeface="Gloria Hallelujah" panose="020B0604020202020204" charset="0"/>
      <p:regular r:id="rId38"/>
    </p:embeddedFont>
    <p:embeddedFont>
      <p:font typeface="Cambria" panose="02040503050406030204" pitchFamily="18" charset="0"/>
      <p:regular r:id="rId39"/>
      <p:bold r:id="rId40"/>
      <p:italic r:id="rId41"/>
      <p:boldItalic r:id="rId42"/>
    </p:embeddedFont>
    <p:embeddedFont>
      <p:font typeface="Raleway Thin" panose="020B0203030101060003" pitchFamily="34" charset="0"/>
      <p:regular r:id="rId43"/>
      <p:italic r:id="rId44"/>
    </p:embeddedFont>
    <p:embeddedFont>
      <p:font typeface="Calibri" panose="020F0502020204030204" pitchFamily="34" charset="0"/>
      <p:regular r:id="rId45"/>
      <p:bold r:id="rId46"/>
      <p:italic r:id="rId47"/>
      <p:boldItalic r:id="rId48"/>
    </p:embeddedFont>
    <p:embeddedFont>
      <p:font typeface="Fira Sans Extra Condensed" panose="020B0604020202020204" charset="0"/>
      <p:regular r:id="rId49"/>
      <p:bold r:id="rId50"/>
      <p:italic r:id="rId51"/>
      <p:boldItalic r:id="rId52"/>
    </p:embeddedFont>
    <p:embeddedFont>
      <p:font typeface="Raleway" panose="020B0503030101060003"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79717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5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1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90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36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ccffd0e25e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ccffd0e25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3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4"/>
        <p:cNvGrpSpPr/>
        <p:nvPr/>
      </p:nvGrpSpPr>
      <p:grpSpPr>
        <a:xfrm>
          <a:off x="0" y="0"/>
          <a:ext cx="0" cy="0"/>
          <a:chOff x="0" y="0"/>
          <a:chExt cx="0" cy="0"/>
        </a:xfrm>
      </p:grpSpPr>
      <p:sp>
        <p:nvSpPr>
          <p:cNvPr id="3395" name="Google Shape;3395;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6" name="Google Shape;3396;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7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Thin"/>
              <a:buNone/>
              <a:defRPr sz="1800">
                <a:solidFill>
                  <a:schemeClr val="dk2"/>
                </a:solidFill>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4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grpSp>
        <p:nvGrpSpPr>
          <p:cNvPr id="182" name="Google Shape;182;p7"/>
          <p:cNvGrpSpPr/>
          <p:nvPr/>
        </p:nvGrpSpPr>
        <p:grpSpPr>
          <a:xfrm rot="1800041">
            <a:off x="8665997" y="4106761"/>
            <a:ext cx="221773" cy="200885"/>
            <a:chOff x="1640475" y="1197075"/>
            <a:chExt cx="55475" cy="50250"/>
          </a:xfrm>
        </p:grpSpPr>
        <p:sp>
          <p:nvSpPr>
            <p:cNvPr id="183" name="Google Shape;18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rot="-9900030">
            <a:off x="667534" y="4625752"/>
            <a:ext cx="215932" cy="195605"/>
            <a:chOff x="1640475" y="1197075"/>
            <a:chExt cx="55475" cy="50250"/>
          </a:xfrm>
        </p:grpSpPr>
        <p:sp>
          <p:nvSpPr>
            <p:cNvPr id="187" name="Google Shape;187;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rot="-5400000">
            <a:off x="8514555" y="2548984"/>
            <a:ext cx="244822" cy="221773"/>
            <a:chOff x="1640475" y="1197075"/>
            <a:chExt cx="55475" cy="50250"/>
          </a:xfrm>
        </p:grpSpPr>
        <p:sp>
          <p:nvSpPr>
            <p:cNvPr id="191" name="Google Shape;191;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5400000">
            <a:off x="313974" y="982572"/>
            <a:ext cx="221772" cy="200884"/>
            <a:chOff x="1640475" y="1197075"/>
            <a:chExt cx="55475" cy="50250"/>
          </a:xfrm>
        </p:grpSpPr>
        <p:sp>
          <p:nvSpPr>
            <p:cNvPr id="196" name="Google Shape;196;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9" r:id="rId6"/>
    <p:sldLayoutId id="2147483664" r:id="rId7"/>
    <p:sldLayoutId id="2147483670" r:id="rId8"/>
    <p:sldLayoutId id="2147483672" r:id="rId9"/>
    <p:sldLayoutId id="2147483673"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27.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32.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6.svg"/><Relationship Id="rId5" Type="http://schemas.openxmlformats.org/officeDocument/2006/relationships/image" Target="../media/image44.png"/><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53" name="Google Shape;593;p24">
            <a:extLst>
              <a:ext uri="{FF2B5EF4-FFF2-40B4-BE49-F238E27FC236}">
                <a16:creationId xmlns:a16="http://schemas.microsoft.com/office/drawing/2014/main" xmlns="" id="{38DC77DB-001D-4DDA-B656-7B8D06315C61}"/>
              </a:ext>
            </a:extLst>
          </p:cNvPr>
          <p:cNvSpPr txBox="1">
            <a:spLocks noGrp="1"/>
          </p:cNvSpPr>
          <p:nvPr>
            <p:ph type="ctrTitle"/>
          </p:nvPr>
        </p:nvSpPr>
        <p:spPr>
          <a:xfrm>
            <a:off x="166735" y="1467293"/>
            <a:ext cx="8810530" cy="16835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solidFill>
                  <a:schemeClr val="tx1">
                    <a:lumMod val="75000"/>
                    <a:lumOff val="25000"/>
                  </a:schemeClr>
                </a:solidFill>
                <a:latin typeface="Times New Roman" panose="02020603050405020304" pitchFamily="18" charset="0"/>
                <a:cs typeface="Times New Roman" panose="02020603050405020304" pitchFamily="18" charset="0"/>
              </a:rPr>
              <a:t>CHÀO MỪNG CÁC EM ĐẾN VỚI BUỔI HỌC NGÀY HÔM NAY!</a:t>
            </a:r>
            <a:endParaRPr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3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31EA8937-B5FC-480F-B784-DAC6DD2FB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698629" y="-1077033"/>
            <a:ext cx="4933952" cy="7507113"/>
          </a:xfrm>
          <a:prstGeom prst="rect">
            <a:avLst/>
          </a:prstGeom>
        </p:spPr>
      </p:pic>
      <p:pic>
        <p:nvPicPr>
          <p:cNvPr id="7" name="Picture 11">
            <a:extLst>
              <a:ext uri="{FF2B5EF4-FFF2-40B4-BE49-F238E27FC236}">
                <a16:creationId xmlns:a16="http://schemas.microsoft.com/office/drawing/2014/main" xmlns="" id="{69D40A81-A1F8-47ED-A321-9431EA148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15601" y="1612806"/>
            <a:ext cx="1911834" cy="3306631"/>
          </a:xfrm>
          <a:prstGeom prst="rect">
            <a:avLst/>
          </a:prstGeom>
        </p:spPr>
      </p:pic>
      <p:sp>
        <p:nvSpPr>
          <p:cNvPr id="8" name="TextBox 7">
            <a:extLst>
              <a:ext uri="{FF2B5EF4-FFF2-40B4-BE49-F238E27FC236}">
                <a16:creationId xmlns:a16="http://schemas.microsoft.com/office/drawing/2014/main" xmlns="" id="{650BC1E8-583C-8850-A282-5A2641D59EBA}"/>
              </a:ext>
            </a:extLst>
          </p:cNvPr>
          <p:cNvSpPr txBox="1"/>
          <p:nvPr/>
        </p:nvSpPr>
        <p:spPr>
          <a:xfrm>
            <a:off x="870860" y="578919"/>
            <a:ext cx="6981372" cy="830997"/>
          </a:xfrm>
          <a:prstGeom prst="rect">
            <a:avLst/>
          </a:prstGeom>
          <a:noFill/>
        </p:spPr>
        <p:txBody>
          <a:bodyPr wrap="square">
            <a:spAutoFit/>
          </a:bodyPr>
          <a:lstStyle/>
          <a:p>
            <a:r>
              <a:rPr lang="en-US" sz="2400">
                <a:solidFill>
                  <a:schemeClr val="bg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đọc thông tin SGK trang 134 và trả lời câu hỏi:</a:t>
            </a:r>
            <a:endParaRPr lang="vi-VN" sz="2400">
              <a:solidFill>
                <a:schemeClr val="bg2">
                  <a:lumMod val="50000"/>
                </a:schemeClr>
              </a:solidFill>
              <a:latin typeface="Times New Roman" panose="02020603050405020304" pitchFamily="18" charset="0"/>
              <a:cs typeface="Times New Roman" panose="02020603050405020304" pitchFamily="18" charset="0"/>
            </a:endParaRPr>
          </a:p>
        </p:txBody>
      </p:sp>
      <p:pic>
        <p:nvPicPr>
          <p:cNvPr id="4098" name="Picture 2" descr="10 kĩ thuật dạy học tích cực dành cho các thầy cô - ETEP">
            <a:extLst>
              <a:ext uri="{FF2B5EF4-FFF2-40B4-BE49-F238E27FC236}">
                <a16:creationId xmlns:a16="http://schemas.microsoft.com/office/drawing/2014/main" xmlns="" id="{A6D24FE7-A205-41AA-0F3C-085B09458C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803" y="1618374"/>
            <a:ext cx="2124075" cy="2491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xmlns="" id="{DF8CBAFB-93AC-19AB-508D-C9CC19420EEA}"/>
              </a:ext>
            </a:extLst>
          </p:cNvPr>
          <p:cNvGraphicFramePr>
            <a:graphicFrameLocks noGrp="1"/>
          </p:cNvGraphicFramePr>
          <p:nvPr>
            <p:extLst>
              <p:ext uri="{D42A27DB-BD31-4B8C-83A1-F6EECF244321}">
                <p14:modId xmlns:p14="http://schemas.microsoft.com/office/powerpoint/2010/main" val="1826987556"/>
              </p:ext>
            </p:extLst>
          </p:nvPr>
        </p:nvGraphicFramePr>
        <p:xfrm>
          <a:off x="1311035" y="2825918"/>
          <a:ext cx="3183890" cy="1828800"/>
        </p:xfrm>
        <a:graphic>
          <a:graphicData uri="http://schemas.openxmlformats.org/drawingml/2006/table">
            <a:tbl>
              <a:tblPr firstRow="1" firstCol="1" bandRow="1">
                <a:tableStyleId>{798A2AAB-B7F0-4733-8D74-AA4F2597F492}</a:tableStyleId>
              </a:tblPr>
              <a:tblGrid>
                <a:gridCol w="1591945">
                  <a:extLst>
                    <a:ext uri="{9D8B030D-6E8A-4147-A177-3AD203B41FA5}">
                      <a16:colId xmlns:a16="http://schemas.microsoft.com/office/drawing/2014/main" xmlns="" val="137450712"/>
                    </a:ext>
                  </a:extLst>
                </a:gridCol>
                <a:gridCol w="1591945">
                  <a:extLst>
                    <a:ext uri="{9D8B030D-6E8A-4147-A177-3AD203B41FA5}">
                      <a16:colId xmlns:a16="http://schemas.microsoft.com/office/drawing/2014/main" xmlns="" val="1760115099"/>
                    </a:ext>
                  </a:extLst>
                </a:gridCol>
              </a:tblGrid>
              <a:tr h="0">
                <a:tc>
                  <a:txBody>
                    <a:bodyPr/>
                    <a:lstStyle/>
                    <a:p>
                      <a:pPr algn="ctr"/>
                      <a:r>
                        <a:rPr lang="vi-VN" sz="2400">
                          <a:effectLst/>
                          <a:latin typeface="+mj-lt"/>
                        </a:rPr>
                        <a:t>Tập tính bẩm sinh</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effectLst/>
                          <a:latin typeface="+mj-lt"/>
                        </a:rPr>
                        <a:t>Tập tính học được</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8372883"/>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8514348"/>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4788800"/>
                  </a:ext>
                </a:extLst>
              </a:tr>
              <a:tr h="0">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362449"/>
                  </a:ext>
                </a:extLst>
              </a:tr>
            </a:tbl>
          </a:graphicData>
        </a:graphic>
      </p:graphicFrame>
      <p:sp>
        <p:nvSpPr>
          <p:cNvPr id="5" name="Rectangle 3">
            <a:extLst>
              <a:ext uri="{FF2B5EF4-FFF2-40B4-BE49-F238E27FC236}">
                <a16:creationId xmlns:a16="http://schemas.microsoft.com/office/drawing/2014/main" xmlns="" id="{B29B3243-4A2B-D149-F7F7-92F6F395A3C9}"/>
              </a:ext>
            </a:extLst>
          </p:cNvPr>
          <p:cNvSpPr>
            <a:spLocks noChangeArrowheads="1"/>
          </p:cNvSpPr>
          <p:nvPr/>
        </p:nvSpPr>
        <p:spPr bwMode="auto">
          <a:xfrm>
            <a:off x="870860" y="1509477"/>
            <a:ext cx="42259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hãy phân biệt tập tính bẩm sinh và tập tính học được của động vật theo bảng mẫu sau:</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15234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3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9147407-DF52-53A7-8CD4-36BA042FC05B}"/>
              </a:ext>
            </a:extLst>
          </p:cNvPr>
          <p:cNvGraphicFramePr>
            <a:graphicFrameLocks noGrp="1"/>
          </p:cNvGraphicFramePr>
          <p:nvPr>
            <p:extLst>
              <p:ext uri="{D42A27DB-BD31-4B8C-83A1-F6EECF244321}">
                <p14:modId xmlns:p14="http://schemas.microsoft.com/office/powerpoint/2010/main" val="3222672845"/>
              </p:ext>
            </p:extLst>
          </p:nvPr>
        </p:nvGraphicFramePr>
        <p:xfrm>
          <a:off x="347768" y="435431"/>
          <a:ext cx="8448464" cy="3657600"/>
        </p:xfrm>
        <a:graphic>
          <a:graphicData uri="http://schemas.openxmlformats.org/drawingml/2006/table">
            <a:tbl>
              <a:tblPr firstRow="1" firstCol="1" bandRow="1">
                <a:tableStyleId>{798A2AAB-B7F0-4733-8D74-AA4F2597F492}</a:tableStyleId>
              </a:tblPr>
              <a:tblGrid>
                <a:gridCol w="4224685">
                  <a:extLst>
                    <a:ext uri="{9D8B030D-6E8A-4147-A177-3AD203B41FA5}">
                      <a16:colId xmlns:a16="http://schemas.microsoft.com/office/drawing/2014/main" xmlns="" val="2031637030"/>
                    </a:ext>
                  </a:extLst>
                </a:gridCol>
                <a:gridCol w="4223779">
                  <a:extLst>
                    <a:ext uri="{9D8B030D-6E8A-4147-A177-3AD203B41FA5}">
                      <a16:colId xmlns:a16="http://schemas.microsoft.com/office/drawing/2014/main" xmlns="" val="644091093"/>
                    </a:ext>
                  </a:extLst>
                </a:gridCol>
              </a:tblGrid>
              <a:tr h="239916">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bẩm sinh</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học được</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639325595"/>
                  </a:ext>
                </a:extLst>
              </a:tr>
              <a:tr h="719747">
                <a:tc>
                  <a:txBody>
                    <a:bodyPr/>
                    <a:lstStyle/>
                    <a:p>
                      <a:pPr algn="just"/>
                      <a:r>
                        <a:rPr lang="de-DE" sz="2400">
                          <a:effectLst/>
                          <a:latin typeface="Times New Roman" panose="02020603050405020304" pitchFamily="18" charset="0"/>
                          <a:cs typeface="Times New Roman" panose="02020603050405020304" pitchFamily="18" charset="0"/>
                        </a:rPr>
                        <a:t>Tập tính bẩm sinh ngay từ khi sinh ra đã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Tập tính học được hình thành trong quá trình sống của cá thể, do học tập, rèn luyện mà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6919977"/>
                  </a:ext>
                </a:extLst>
              </a:tr>
              <a:tr h="260347">
                <a:tc>
                  <a:txBody>
                    <a:bodyPr/>
                    <a:lstStyle/>
                    <a:p>
                      <a:pPr algn="just"/>
                      <a:r>
                        <a:rPr lang="de-DE" sz="2400">
                          <a:effectLst/>
                          <a:latin typeface="Times New Roman" panose="02020603050405020304" pitchFamily="18" charset="0"/>
                          <a:cs typeface="Times New Roman" panose="02020603050405020304" pitchFamily="18" charset="0"/>
                        </a:rPr>
                        <a:t>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2770106"/>
                  </a:ext>
                </a:extLst>
              </a:tr>
              <a:tr h="479831">
                <a:tc>
                  <a:txBody>
                    <a:bodyPr/>
                    <a:lstStyle/>
                    <a:p>
                      <a:pPr algn="just"/>
                      <a:r>
                        <a:rPr lang="de-DE" sz="2400">
                          <a:effectLst/>
                          <a:latin typeface="Times New Roman" panose="02020603050405020304" pitchFamily="18" charset="0"/>
                          <a:cs typeface="Times New Roman" panose="02020603050405020304" pitchFamily="18" charset="0"/>
                        </a:rPr>
                        <a:t>Được di truyền từ bố mẹ, được quyết định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Không bị chi phối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5739677"/>
                  </a:ext>
                </a:extLst>
              </a:tr>
              <a:tr h="719747">
                <a:tc>
                  <a:txBody>
                    <a:bodyPr/>
                    <a:lstStyle/>
                    <a:p>
                      <a:pPr algn="just"/>
                      <a:r>
                        <a:rPr lang="de-DE" sz="2400">
                          <a:effectLst/>
                          <a:latin typeface="Times New Roman" panose="02020603050405020304" pitchFamily="18" charset="0"/>
                          <a:cs typeface="Times New Roman" panose="02020603050405020304" pitchFamily="18" charset="0"/>
                        </a:rPr>
                        <a:t>Không thay đổi, không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Dễ thay đổi và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862302"/>
                  </a:ext>
                </a:extLst>
              </a:tr>
            </a:tbl>
          </a:graphicData>
        </a:graphic>
      </p:graphicFrame>
    </p:spTree>
    <p:extLst>
      <p:ext uri="{BB962C8B-B14F-4D97-AF65-F5344CB8AC3E}">
        <p14:creationId xmlns:p14="http://schemas.microsoft.com/office/powerpoint/2010/main" val="345879704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ED020EA7-3834-50F6-E2AB-83021A115C84}"/>
              </a:ext>
            </a:extLst>
          </p:cNvPr>
          <p:cNvGraphicFramePr>
            <a:graphicFrameLocks noGrp="1"/>
          </p:cNvGraphicFramePr>
          <p:nvPr>
            <p:extLst>
              <p:ext uri="{D42A27DB-BD31-4B8C-83A1-F6EECF244321}">
                <p14:modId xmlns:p14="http://schemas.microsoft.com/office/powerpoint/2010/main" val="2641457817"/>
              </p:ext>
            </p:extLst>
          </p:nvPr>
        </p:nvGraphicFramePr>
        <p:xfrm>
          <a:off x="209883" y="420918"/>
          <a:ext cx="8724234" cy="4023360"/>
        </p:xfrm>
        <a:graphic>
          <a:graphicData uri="http://schemas.openxmlformats.org/drawingml/2006/table">
            <a:tbl>
              <a:tblPr firstRow="1" firstCol="1" bandRow="1">
                <a:tableStyleId>{798A2AAB-B7F0-4733-8D74-AA4F2597F492}</a:tableStyleId>
              </a:tblPr>
              <a:tblGrid>
                <a:gridCol w="4362585">
                  <a:extLst>
                    <a:ext uri="{9D8B030D-6E8A-4147-A177-3AD203B41FA5}">
                      <a16:colId xmlns:a16="http://schemas.microsoft.com/office/drawing/2014/main" xmlns="" val="2031637030"/>
                    </a:ext>
                  </a:extLst>
                </a:gridCol>
                <a:gridCol w="4361649">
                  <a:extLst>
                    <a:ext uri="{9D8B030D-6E8A-4147-A177-3AD203B41FA5}">
                      <a16:colId xmlns:a16="http://schemas.microsoft.com/office/drawing/2014/main" xmlns="" val="644091093"/>
                    </a:ext>
                  </a:extLst>
                </a:gridCol>
              </a:tblGrid>
              <a:tr h="239916">
                <a:tc>
                  <a:txBody>
                    <a:bodyPr/>
                    <a:lstStyle/>
                    <a:p>
                      <a:pPr algn="ctr"/>
                      <a:r>
                        <a:rPr lang="en-US" sz="2400">
                          <a:effectLst/>
                          <a:latin typeface="Times New Roman" panose="02020603050405020304" pitchFamily="18" charset="0"/>
                          <a:cs typeface="Times New Roman" panose="02020603050405020304" pitchFamily="18" charset="0"/>
                        </a:rPr>
                        <a:t>Tập tính bẩm sinh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effectLst/>
                          <a:latin typeface="Times New Roman" panose="02020603050405020304" pitchFamily="18" charset="0"/>
                          <a:cs typeface="Times New Roman" panose="02020603050405020304" pitchFamily="18" charset="0"/>
                        </a:rPr>
                        <a:t>Tập tính học được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639325595"/>
                  </a:ext>
                </a:extLst>
              </a:tr>
              <a:tr h="959662">
                <a:tc>
                  <a:txBody>
                    <a:bodyPr/>
                    <a:lstStyle/>
                    <a:p>
                      <a:pPr algn="just"/>
                      <a:r>
                        <a:rPr lang="de-DE" sz="2400">
                          <a:effectLst/>
                          <a:latin typeface="Times New Roman" panose="02020603050405020304" pitchFamily="18" charset="0"/>
                          <a:cs typeface="Times New Roman" panose="02020603050405020304" pitchFamily="18" charset="0"/>
                        </a:rPr>
                        <a:t>Các tác động và hoạt động cơ thể xảy ra liên tục theo một trình tự nhất định tương ứng với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Các hoạt động xảy ra có thể khác nhau tùy theo điều kiện tập luyện và biểu hiện thay đổi trước cùng một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8455164"/>
                  </a:ext>
                </a:extLst>
              </a:tr>
              <a:tr h="479831">
                <a:tc>
                  <a:txBody>
                    <a:bodyPr/>
                    <a:lstStyle/>
                    <a:p>
                      <a:pPr algn="just"/>
                      <a:r>
                        <a:rPr lang="de-DE" sz="2400">
                          <a:effectLst/>
                          <a:latin typeface="Times New Roman" panose="02020603050405020304" pitchFamily="18" charset="0"/>
                          <a:cs typeface="Times New Roman" panose="02020603050405020304" pitchFamily="18" charset="0"/>
                        </a:rPr>
                        <a:t>Có cả ở động vật bậ thấp và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Ở những hóm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1226691"/>
                  </a:ext>
                </a:extLst>
              </a:tr>
              <a:tr h="959662">
                <a:tc>
                  <a:txBody>
                    <a:bodyPr/>
                    <a:lstStyle/>
                    <a:p>
                      <a:pPr algn="just"/>
                      <a:r>
                        <a:rPr lang="de-DE" sz="2400">
                          <a:effectLst/>
                          <a:latin typeface="Times New Roman" panose="02020603050405020304" pitchFamily="18" charset="0"/>
                          <a:cs typeface="Times New Roman" panose="02020603050405020304" pitchFamily="18" charset="0"/>
                        </a:rPr>
                        <a:t>Ví dụ: Nhện giăng tơ, thú con bú sữa mẹ,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Ví dụ: Động vật chạy trốn khi bị đổi bắt, Khỉ trèo lên ghế lấy thức ăn trên cao hoặc dùng đá đập hạt cứng để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1218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09395EB1-37D3-4035-B2D0-295D97B922D1}"/>
              </a:ext>
            </a:extLst>
          </p:cNvPr>
          <p:cNvSpPr/>
          <p:nvPr/>
        </p:nvSpPr>
        <p:spPr>
          <a:xfrm>
            <a:off x="246742" y="265339"/>
            <a:ext cx="5695453" cy="682855"/>
          </a:xfrm>
          <a:prstGeom prst="round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a:solidFill>
                  <a:schemeClr val="tx1"/>
                </a:solidFill>
                <a:latin typeface="Times New Roman" panose="02020603050405020304" pitchFamily="18" charset="0"/>
                <a:cs typeface="Times New Roman" panose="02020603050405020304" pitchFamily="18" charset="0"/>
              </a:rPr>
              <a:t>HS quan sát hình 28.2 và trả lời câu hỏi: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xmlns="" id="{08A0D8BA-893F-4A4D-98AC-9DF94EBD6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31821" y="265339"/>
            <a:ext cx="346605" cy="406546"/>
          </a:xfrm>
          <a:prstGeom prst="rect">
            <a:avLst/>
          </a:prstGeom>
        </p:spPr>
      </p:pic>
      <p:pic>
        <p:nvPicPr>
          <p:cNvPr id="14" name="Picture 13">
            <a:extLst>
              <a:ext uri="{FF2B5EF4-FFF2-40B4-BE49-F238E27FC236}">
                <a16:creationId xmlns:a16="http://schemas.microsoft.com/office/drawing/2014/main" xmlns="" id="{A5513F33-EE72-4EA7-9B04-51136EEF8E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551136" y="2659618"/>
            <a:ext cx="2596694" cy="2422007"/>
          </a:xfrm>
          <a:prstGeom prst="rect">
            <a:avLst/>
          </a:prstGeom>
        </p:spPr>
      </p:pic>
      <p:grpSp>
        <p:nvGrpSpPr>
          <p:cNvPr id="10" name="Group 9">
            <a:extLst>
              <a:ext uri="{FF2B5EF4-FFF2-40B4-BE49-F238E27FC236}">
                <a16:creationId xmlns:a16="http://schemas.microsoft.com/office/drawing/2014/main" xmlns="" id="{3D21E178-ACE4-6CFC-D7F5-6388B53EFC59}"/>
              </a:ext>
            </a:extLst>
          </p:cNvPr>
          <p:cNvGrpSpPr/>
          <p:nvPr/>
        </p:nvGrpSpPr>
        <p:grpSpPr>
          <a:xfrm>
            <a:off x="344513" y="1155153"/>
            <a:ext cx="3574343" cy="3723008"/>
            <a:chOff x="344513" y="1155153"/>
            <a:chExt cx="3574343" cy="3723008"/>
          </a:xfrm>
        </p:grpSpPr>
        <p:pic>
          <p:nvPicPr>
            <p:cNvPr id="7" name="docshape1095">
              <a:extLst>
                <a:ext uri="{FF2B5EF4-FFF2-40B4-BE49-F238E27FC236}">
                  <a16:creationId xmlns:a16="http://schemas.microsoft.com/office/drawing/2014/main" xmlns="" id="{2CB0A209-381D-53D2-3770-816306BC6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13" y="1155153"/>
              <a:ext cx="3574343" cy="3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1096">
              <a:extLst>
                <a:ext uri="{FF2B5EF4-FFF2-40B4-BE49-F238E27FC236}">
                  <a16:creationId xmlns:a16="http://schemas.microsoft.com/office/drawing/2014/main" xmlns="" id="{E4FC8D55-F8B8-EA71-6F51-DBFF643198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7955" y="1545938"/>
              <a:ext cx="1454558"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cshape1097">
            <a:extLst>
              <a:ext uri="{FF2B5EF4-FFF2-40B4-BE49-F238E27FC236}">
                <a16:creationId xmlns:a16="http://schemas.microsoft.com/office/drawing/2014/main" xmlns="" id="{A92BCCD1-CC8A-ED37-317D-5D46E10739E1}"/>
              </a:ext>
            </a:extLst>
          </p:cNvPr>
          <p:cNvSpPr txBox="1">
            <a:spLocks noChangeArrowheads="1"/>
          </p:cNvSpPr>
          <p:nvPr/>
        </p:nvSpPr>
        <p:spPr bwMode="auto">
          <a:xfrm>
            <a:off x="2443310" y="1518814"/>
            <a:ext cx="1000123" cy="2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tabLst>
                <a:tab pos="212090" algn="l"/>
                <a:tab pos="546100" algn="l"/>
              </a:tabLst>
            </a:pPr>
            <a:r>
              <a:rPr lang="en-US" sz="850" spc="-25">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qq</a:t>
            </a:r>
            <a:r>
              <a:rPr lang="en-US" sz="850">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_.’</a:t>
            </a:r>
            <a:r>
              <a:rPr lang="en-US" sz="850">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DADADA"/>
                </a:solidFill>
                <a:effectLst/>
                <a:latin typeface="Cambria" panose="02040503050406030204" pitchFamily="18" charset="0"/>
                <a:ea typeface="Calibri" panose="020F0502020204030204" pitchFamily="34" charset="0"/>
                <a:cs typeface="Times New Roman" panose="02020603050405020304" pitchFamily="18" charset="0"/>
              </a:rPr>
              <a:t>'.w</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xmlns="" id="{92DB8E5D-B5B9-55DA-D2E8-279D6F44E495}"/>
              </a:ext>
            </a:extLst>
          </p:cNvPr>
          <p:cNvSpPr/>
          <p:nvPr/>
        </p:nvSpPr>
        <p:spPr>
          <a:xfrm>
            <a:off x="4432049" y="1497694"/>
            <a:ext cx="4238174" cy="2148111"/>
          </a:xfrm>
          <a:prstGeom prst="wedgeRoundRectCallout">
            <a:avLst>
              <a:gd name="adj1" fmla="val -61586"/>
              <a:gd name="adj2" fmla="val 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Nêu ý nghĩa của mỗi tập tính đối với động vật, con người ở hình a, b, c, d?</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Cho biết tập tính nào là bẩm sinh, tập tính nào là học được?</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897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3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2573603-09C4-03D6-27E3-6143FA231E61}"/>
              </a:ext>
            </a:extLst>
          </p:cNvPr>
          <p:cNvPicPr>
            <a:picLocks noChangeAspect="1"/>
          </p:cNvPicPr>
          <p:nvPr/>
        </p:nvPicPr>
        <p:blipFill>
          <a:blip r:embed="rId2"/>
          <a:stretch>
            <a:fillRect/>
          </a:stretch>
        </p:blipFill>
        <p:spPr>
          <a:xfrm>
            <a:off x="580117" y="547460"/>
            <a:ext cx="2221139" cy="2024290"/>
          </a:xfrm>
          <a:prstGeom prst="rect">
            <a:avLst/>
          </a:prstGeom>
        </p:spPr>
      </p:pic>
      <p:pic>
        <p:nvPicPr>
          <p:cNvPr id="7" name="Picture 6">
            <a:extLst>
              <a:ext uri="{FF2B5EF4-FFF2-40B4-BE49-F238E27FC236}">
                <a16:creationId xmlns:a16="http://schemas.microsoft.com/office/drawing/2014/main" xmlns="" id="{CBF1ED66-50FA-502C-FBA1-E40EE6DC4AAE}"/>
              </a:ext>
            </a:extLst>
          </p:cNvPr>
          <p:cNvPicPr>
            <a:picLocks noChangeAspect="1"/>
          </p:cNvPicPr>
          <p:nvPr/>
        </p:nvPicPr>
        <p:blipFill>
          <a:blip r:embed="rId3"/>
          <a:stretch>
            <a:fillRect/>
          </a:stretch>
        </p:blipFill>
        <p:spPr>
          <a:xfrm>
            <a:off x="580117" y="2571750"/>
            <a:ext cx="2221139" cy="2188936"/>
          </a:xfrm>
          <a:prstGeom prst="rect">
            <a:avLst/>
          </a:prstGeom>
        </p:spPr>
      </p:pic>
      <p:sp>
        <p:nvSpPr>
          <p:cNvPr id="8" name="Arrow: Right 7">
            <a:extLst>
              <a:ext uri="{FF2B5EF4-FFF2-40B4-BE49-F238E27FC236}">
                <a16:creationId xmlns:a16="http://schemas.microsoft.com/office/drawing/2014/main" xmlns=""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xmlns=""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xmlns=""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 Nhện giăng tơ để bắt mồi bằng mạng nhện.</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b: Khỉ dùng đá đập hạt cứng để ăn.</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55772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xmlns="" id="{18650B3B-01D6-EDFE-EDA3-E6FDEEA64D22}"/>
              </a:ext>
            </a:extLst>
          </p:cNvPr>
          <p:cNvSpPr/>
          <p:nvPr/>
        </p:nvSpPr>
        <p:spPr>
          <a:xfrm>
            <a:off x="3106057" y="1364343"/>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rrow: Right 9">
            <a:extLst>
              <a:ext uri="{FF2B5EF4-FFF2-40B4-BE49-F238E27FC236}">
                <a16:creationId xmlns:a16="http://schemas.microsoft.com/office/drawing/2014/main" xmlns="" id="{D34004F7-E1D9-30FF-2565-C9E80C591265}"/>
              </a:ext>
            </a:extLst>
          </p:cNvPr>
          <p:cNvSpPr/>
          <p:nvPr/>
        </p:nvSpPr>
        <p:spPr>
          <a:xfrm>
            <a:off x="3106057" y="3354161"/>
            <a:ext cx="1204686"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xmlns="" id="{DA84531B-7E09-7709-1E45-FB9AA87C5E81}"/>
              </a:ext>
            </a:extLst>
          </p:cNvPr>
          <p:cNvSpPr/>
          <p:nvPr/>
        </p:nvSpPr>
        <p:spPr>
          <a:xfrm>
            <a:off x="4455887" y="957942"/>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5DD974D-8740-11B3-EA1C-1F2328C2D8F7}"/>
              </a:ext>
            </a:extLst>
          </p:cNvPr>
          <p:cNvSpPr/>
          <p:nvPr/>
        </p:nvSpPr>
        <p:spPr>
          <a:xfrm>
            <a:off x="4310743" y="2969531"/>
            <a:ext cx="4484913" cy="111760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dừng</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đèn</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đỏ</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709FE847-A04A-E991-88B7-ED9C19EAA41C}"/>
              </a:ext>
            </a:extLst>
          </p:cNvPr>
          <p:cNvPicPr>
            <a:picLocks noChangeAspect="1"/>
          </p:cNvPicPr>
          <p:nvPr/>
        </p:nvPicPr>
        <p:blipFill>
          <a:blip r:embed="rId2"/>
          <a:stretch>
            <a:fillRect/>
          </a:stretch>
        </p:blipFill>
        <p:spPr>
          <a:xfrm>
            <a:off x="454705" y="313418"/>
            <a:ext cx="2361066" cy="2258332"/>
          </a:xfrm>
          <a:prstGeom prst="rect">
            <a:avLst/>
          </a:prstGeom>
        </p:spPr>
      </p:pic>
      <p:pic>
        <p:nvPicPr>
          <p:cNvPr id="6" name="Picture 5">
            <a:extLst>
              <a:ext uri="{FF2B5EF4-FFF2-40B4-BE49-F238E27FC236}">
                <a16:creationId xmlns:a16="http://schemas.microsoft.com/office/drawing/2014/main" xmlns="" id="{EAC3CC07-9D44-977C-CFDF-C5287FD8CB45}"/>
              </a:ext>
            </a:extLst>
          </p:cNvPr>
          <p:cNvPicPr>
            <a:picLocks noChangeAspect="1"/>
          </p:cNvPicPr>
          <p:nvPr/>
        </p:nvPicPr>
        <p:blipFill>
          <a:blip r:embed="rId3"/>
          <a:stretch>
            <a:fillRect/>
          </a:stretch>
        </p:blipFill>
        <p:spPr>
          <a:xfrm>
            <a:off x="454705" y="2571751"/>
            <a:ext cx="2361066" cy="2258332"/>
          </a:xfrm>
          <a:prstGeom prst="rect">
            <a:avLst/>
          </a:prstGeom>
        </p:spPr>
      </p:pic>
    </p:spTree>
    <p:extLst>
      <p:ext uri="{BB962C8B-B14F-4D97-AF65-F5344CB8AC3E}">
        <p14:creationId xmlns:p14="http://schemas.microsoft.com/office/powerpoint/2010/main" val="268705111"/>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xmlns="" id="{FBD22299-3802-D17F-DBC5-F4491BE3DABF}"/>
              </a:ext>
            </a:extLst>
          </p:cNvPr>
          <p:cNvPicPr>
            <a:picLocks noChangeAspect="1"/>
          </p:cNvPicPr>
          <p:nvPr/>
        </p:nvPicPr>
        <p:blipFill>
          <a:blip r:embed="rId2" cstate="print"/>
          <a:stretch>
            <a:fillRect/>
          </a:stretch>
        </p:blipFill>
        <p:spPr>
          <a:xfrm>
            <a:off x="3434230" y="953911"/>
            <a:ext cx="3097199" cy="388671"/>
          </a:xfrm>
          <a:prstGeom prst="rect">
            <a:avLst/>
          </a:prstGeom>
        </p:spPr>
      </p:pic>
      <p:sp>
        <p:nvSpPr>
          <p:cNvPr id="7" name="Rectangle: Rounded Corners 6">
            <a:extLst>
              <a:ext uri="{FF2B5EF4-FFF2-40B4-BE49-F238E27FC236}">
                <a16:creationId xmlns:a16="http://schemas.microsoft.com/office/drawing/2014/main" xmlns="" id="{1DA73C2D-0EFC-1531-1294-A561574B7AC5}"/>
              </a:ext>
            </a:extLst>
          </p:cNvPr>
          <p:cNvSpPr/>
          <p:nvPr/>
        </p:nvSpPr>
        <p:spPr>
          <a:xfrm>
            <a:off x="3434231" y="1357096"/>
            <a:ext cx="3097199" cy="3606790"/>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000" b="1">
                <a:solidFill>
                  <a:srgbClr val="212121"/>
                </a:solidFill>
                <a:effectLst/>
                <a:latin typeface="+mj-lt"/>
                <a:ea typeface="Times New Roman" panose="02020603050405020304" pitchFamily="18" charset="0"/>
                <a:cs typeface="Times New Roman" panose="02020603050405020304" pitchFamily="18" charset="0"/>
              </a:rPr>
              <a:t>Tập</a:t>
            </a:r>
            <a:r>
              <a:rPr lang="vi-VN" sz="2000" b="1" spc="-5">
                <a:solidFill>
                  <a:srgbClr val="212121"/>
                </a:solidFill>
                <a:effectLst/>
                <a:latin typeface="+mj-lt"/>
                <a:ea typeface="Times New Roman" panose="02020603050405020304" pitchFamily="18" charset="0"/>
                <a:cs typeface="Times New Roman" panose="02020603050405020304" pitchFamily="18" charset="0"/>
              </a:rPr>
              <a:t> </a:t>
            </a:r>
            <a:r>
              <a:rPr lang="vi-VN" sz="2000" b="1">
                <a:solidFill>
                  <a:srgbClr val="212121"/>
                </a:solidFill>
                <a:effectLst/>
                <a:latin typeface="+mj-lt"/>
                <a:ea typeface="Times New Roman" panose="02020603050405020304" pitchFamily="18" charset="0"/>
                <a:cs typeface="Times New Roman" panose="02020603050405020304" pitchFamily="18" charset="0"/>
              </a:rPr>
              <a:t>tính</a:t>
            </a:r>
            <a:r>
              <a:rPr lang="vi-VN" sz="2000" b="1" spc="-5">
                <a:solidFill>
                  <a:srgbClr val="212121"/>
                </a:solidFill>
                <a:effectLst/>
                <a:latin typeface="+mj-lt"/>
                <a:ea typeface="Times New Roman" panose="02020603050405020304" pitchFamily="18" charset="0"/>
                <a:cs typeface="Times New Roman" panose="02020603050405020304" pitchFamily="18" charset="0"/>
              </a:rPr>
              <a:t> bảo vệ lãnh thổ</a:t>
            </a:r>
            <a:endParaRPr lang="vi-VN" sz="2000" b="1" spc="-5">
              <a:latin typeface="+mj-lt"/>
              <a:ea typeface="Times New Roman" panose="02020603050405020304" pitchFamily="18" charset="0"/>
            </a:endParaRPr>
          </a:p>
          <a:p>
            <a:pPr algn="just">
              <a:spcBef>
                <a:spcPts val="350"/>
              </a:spcBef>
            </a:pPr>
            <a:r>
              <a:rPr lang="vi-VN" sz="20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000" b="1">
                <a:solidFill>
                  <a:srgbClr val="2A2A2A"/>
                </a:solidFill>
                <a:effectLst/>
                <a:latin typeface="+mj-lt"/>
                <a:ea typeface="Times New Roman" panose="02020603050405020304" pitchFamily="18" charset="0"/>
                <a:cs typeface="Times New Roman" panose="02020603050405020304" pitchFamily="18" charset="0"/>
              </a:rPr>
              <a:t>(hổ, </a:t>
            </a:r>
            <a:r>
              <a:rPr lang="vi-VN" sz="2000" b="1">
                <a:solidFill>
                  <a:srgbClr val="262626"/>
                </a:solidFill>
                <a:effectLst/>
                <a:latin typeface="+mj-lt"/>
                <a:ea typeface="Times New Roman" panose="02020603050405020304" pitchFamily="18" charset="0"/>
                <a:cs typeface="Times New Roman" panose="02020603050405020304" pitchFamily="18" charset="0"/>
              </a:rPr>
              <a:t>chó</a:t>
            </a:r>
            <a:r>
              <a:rPr lang="vi-VN" sz="2000" b="1" spc="-3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32323"/>
                </a:solidFill>
                <a:effectLst/>
                <a:latin typeface="+mj-lt"/>
                <a:ea typeface="Times New Roman" panose="02020603050405020304" pitchFamily="18" charset="0"/>
                <a:cs typeface="Times New Roman" panose="02020603050405020304" pitchFamily="18" charset="0"/>
              </a:rPr>
              <a:t>sói,...) </a:t>
            </a:r>
            <a:r>
              <a:rPr lang="vi-VN" sz="2000" b="1">
                <a:solidFill>
                  <a:srgbClr val="262626"/>
                </a:solidFill>
                <a:effectLst/>
                <a:latin typeface="+mj-lt"/>
                <a:ea typeface="Times New Roman" panose="02020603050405020304" pitchFamily="18" charset="0"/>
                <a:cs typeface="Times New Roman" panose="02020603050405020304" pitchFamily="18" charset="0"/>
              </a:rPr>
              <a:t>có</a:t>
            </a:r>
            <a:r>
              <a:rPr lang="vi-VN" sz="2000" b="1" spc="-2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tập</a:t>
            </a:r>
            <a:r>
              <a:rPr lang="vi-VN" sz="2000" b="1" spc="-30">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tính</a:t>
            </a:r>
            <a:r>
              <a:rPr lang="vi-VN" sz="20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000" b="1">
                <a:solidFill>
                  <a:srgbClr val="242424"/>
                </a:solidFill>
                <a:effectLst/>
                <a:latin typeface="+mj-lt"/>
                <a:ea typeface="Times New Roman" panose="02020603050405020304" pitchFamily="18" charset="0"/>
                <a:cs typeface="Times New Roman" panose="02020603050405020304" pitchFamily="18" charset="0"/>
              </a:rPr>
              <a:t>.</a:t>
            </a:r>
            <a:r>
              <a:rPr lang="vi-VN" sz="20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0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xmlns="" id="{D4299D2A-39AA-5463-0503-CE7A87A14C4F}"/>
              </a:ext>
            </a:extLst>
          </p:cNvPr>
          <p:cNvSpPr txBox="1"/>
          <p:nvPr/>
        </p:nvSpPr>
        <p:spPr>
          <a:xfrm>
            <a:off x="653143" y="2156251"/>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pic>
        <p:nvPicPr>
          <p:cNvPr id="9221" name="Picture 5" descr="Hình ảnh nam học sinh nhí ngồi đọc sách - PNG">
            <a:extLst>
              <a:ext uri="{FF2B5EF4-FFF2-40B4-BE49-F238E27FC236}">
                <a16:creationId xmlns:a16="http://schemas.microsoft.com/office/drawing/2014/main" xmlns="" id="{08B0C31D-414C-5E3C-3B04-E6A39F343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169" y="1851451"/>
            <a:ext cx="2519831" cy="291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1BE962AD-5E69-284C-700D-858C740F2549}"/>
              </a:ext>
            </a:extLst>
          </p:cNvPr>
          <p:cNvSpPr txBox="1"/>
          <p:nvPr/>
        </p:nvSpPr>
        <p:spPr>
          <a:xfrm>
            <a:off x="878114" y="174171"/>
            <a:ext cx="3360057" cy="461665"/>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HS thảo luận theo cặp đôi</a:t>
            </a:r>
            <a:endParaRPr lang="vi-VN" sz="24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F1DB72C5-D14F-3F7F-E388-07ED05122B2A}"/>
              </a:ext>
            </a:extLst>
          </p:cNvPr>
          <p:cNvGraphicFramePr>
            <a:graphicFrameLocks noGrp="1"/>
          </p:cNvGraphicFramePr>
          <p:nvPr>
            <p:extLst>
              <p:ext uri="{D42A27DB-BD31-4B8C-83A1-F6EECF244321}">
                <p14:modId xmlns:p14="http://schemas.microsoft.com/office/powerpoint/2010/main" val="2155158293"/>
              </p:ext>
            </p:extLst>
          </p:nvPr>
        </p:nvGraphicFramePr>
        <p:xfrm>
          <a:off x="222340" y="635835"/>
          <a:ext cx="4683491" cy="4549141"/>
        </p:xfrm>
        <a:graphic>
          <a:graphicData uri="http://schemas.openxmlformats.org/drawingml/2006/table">
            <a:tbl>
              <a:tblPr firstRow="1" firstCol="1" bandRow="1">
                <a:tableStyleId>{798A2AAB-B7F0-4733-8D74-AA4F2597F492}</a:tableStyleId>
              </a:tblPr>
              <a:tblGrid>
                <a:gridCol w="1974651">
                  <a:extLst>
                    <a:ext uri="{9D8B030D-6E8A-4147-A177-3AD203B41FA5}">
                      <a16:colId xmlns:a16="http://schemas.microsoft.com/office/drawing/2014/main" xmlns="" val="1550879453"/>
                    </a:ext>
                  </a:extLst>
                </a:gridCol>
                <a:gridCol w="781827">
                  <a:extLst>
                    <a:ext uri="{9D8B030D-6E8A-4147-A177-3AD203B41FA5}">
                      <a16:colId xmlns:a16="http://schemas.microsoft.com/office/drawing/2014/main" xmlns="" val="617543573"/>
                    </a:ext>
                  </a:extLst>
                </a:gridCol>
                <a:gridCol w="765948">
                  <a:extLst>
                    <a:ext uri="{9D8B030D-6E8A-4147-A177-3AD203B41FA5}">
                      <a16:colId xmlns:a16="http://schemas.microsoft.com/office/drawing/2014/main" xmlns="" val="1105684060"/>
                    </a:ext>
                  </a:extLst>
                </a:gridCol>
                <a:gridCol w="1161065">
                  <a:extLst>
                    <a:ext uri="{9D8B030D-6E8A-4147-A177-3AD203B41FA5}">
                      <a16:colId xmlns:a16="http://schemas.microsoft.com/office/drawing/2014/main" xmlns="" val="280745210"/>
                    </a:ext>
                  </a:extLst>
                </a:gridCol>
              </a:tblGrid>
              <a:tr h="1575817">
                <a:tc>
                  <a:txBody>
                    <a:bodyPr/>
                    <a:lstStyle/>
                    <a:p>
                      <a:pPr algn="ctr"/>
                      <a:r>
                        <a:rPr lang="en-US" sz="2000">
                          <a:effectLst/>
                          <a:latin typeface="Times New Roman" panose="02020603050405020304" pitchFamily="18" charset="0"/>
                          <a:cs typeface="Times New Roman" panose="02020603050405020304" pitchFamily="18" charset="0"/>
                        </a:rPr>
                        <a:t>Tiêu chí so sánh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bẩm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học được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Ý nghĩa</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464047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cá di cư</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0406851"/>
                  </a:ext>
                </a:extLst>
              </a:tr>
              <a:tr h="787908">
                <a:tc>
                  <a:txBody>
                    <a:bodyPr/>
                    <a:lstStyle/>
                    <a:p>
                      <a:pPr algn="just"/>
                      <a:r>
                        <a:rPr lang="en-US" sz="2000">
                          <a:effectLst/>
                          <a:latin typeface="Times New Roman" panose="02020603050405020304" pitchFamily="18" charset="0"/>
                          <a:cs typeface="Times New Roman" panose="02020603050405020304" pitchFamily="18" charset="0"/>
                        </a:rPr>
                        <a:t>Ong, Kiến sống thành đàn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1993117"/>
                  </a:ext>
                </a:extLst>
              </a:tr>
              <a:tr h="787908">
                <a:tc>
                  <a:txBody>
                    <a:bodyPr/>
                    <a:lstStyle/>
                    <a:p>
                      <a:pPr algn="just"/>
                      <a:r>
                        <a:rPr lang="en-US" sz="2000">
                          <a:effectLst/>
                          <a:latin typeface="Times New Roman" panose="02020603050405020304" pitchFamily="18" charset="0"/>
                          <a:cs typeface="Times New Roman" panose="02020603050405020304" pitchFamily="18" charset="0"/>
                        </a:rPr>
                        <a:t>Chó tiết nước bọt khi ngửi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9450809"/>
                  </a:ext>
                </a:extLst>
              </a:tr>
              <a:tr h="393954">
                <a:tc>
                  <a:txBody>
                    <a:bodyPr/>
                    <a:lstStyle/>
                    <a:p>
                      <a:pPr algn="just"/>
                      <a:r>
                        <a:rPr lang="en-US" sz="2000">
                          <a:effectLst/>
                          <a:latin typeface="Times New Roman" panose="02020603050405020304" pitchFamily="18" charset="0"/>
                          <a:cs typeface="Times New Roman" panose="02020603050405020304" pitchFamily="18" charset="0"/>
                        </a:rPr>
                        <a:t>Mèo rình bắt Chuột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9123124"/>
                  </a:ext>
                </a:extLst>
              </a:tr>
              <a:tr h="393954">
                <a:tc>
                  <a:txBody>
                    <a:bodyPr/>
                    <a:lstStyle/>
                    <a:p>
                      <a:pPr algn="just"/>
                      <a:r>
                        <a:rPr lang="en-US" sz="2000">
                          <a:effectLst/>
                          <a:latin typeface="Times New Roman" panose="02020603050405020304" pitchFamily="18" charset="0"/>
                          <a:cs typeface="Times New Roman" panose="02020603050405020304" pitchFamily="18" charset="0"/>
                        </a:rPr>
                        <a:t>Chim ấp trứng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2115136"/>
                  </a:ext>
                </a:extLst>
              </a:tr>
            </a:tbl>
          </a:graphicData>
        </a:graphic>
      </p:graphicFrame>
      <p:sp>
        <p:nvSpPr>
          <p:cNvPr id="4" name="Thought Bubble: Cloud 3">
            <a:extLst>
              <a:ext uri="{FF2B5EF4-FFF2-40B4-BE49-F238E27FC236}">
                <a16:creationId xmlns:a16="http://schemas.microsoft.com/office/drawing/2014/main" xmlns="" id="{DBA37F4F-FE75-A5BF-1E3D-7E2D22BE1222}"/>
              </a:ext>
            </a:extLst>
          </p:cNvPr>
          <p:cNvSpPr/>
          <p:nvPr/>
        </p:nvSpPr>
        <p:spPr>
          <a:xfrm>
            <a:off x="5254170" y="405003"/>
            <a:ext cx="3889830" cy="3164114"/>
          </a:xfrm>
          <a:prstGeom prst="cloudCallout">
            <a:avLst>
              <a:gd name="adj1" fmla="val -56654"/>
              <a:gd name="adj2" fmla="val 68922"/>
            </a:avLst>
          </a:prstGeom>
          <a:ln>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biết những tập tính có trong Bảng 28.1 là tập tính bẩm sinh hay tập tính học được? Nêu ý nghĩa của tập tính đó đối với động vật?</a:t>
            </a:r>
            <a:endParaRPr lang="vi-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214746"/>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7D99ED4-86BF-71DF-CBEC-9A665D7628EF}"/>
              </a:ext>
            </a:extLst>
          </p:cNvPr>
          <p:cNvGraphicFramePr>
            <a:graphicFrameLocks noGrp="1"/>
          </p:cNvGraphicFramePr>
          <p:nvPr>
            <p:extLst>
              <p:ext uri="{D42A27DB-BD31-4B8C-83A1-F6EECF244321}">
                <p14:modId xmlns:p14="http://schemas.microsoft.com/office/powerpoint/2010/main" val="1825854972"/>
              </p:ext>
            </p:extLst>
          </p:nvPr>
        </p:nvGraphicFramePr>
        <p:xfrm>
          <a:off x="213755" y="281484"/>
          <a:ext cx="8668988" cy="455676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xmlns="" val="2739068699"/>
                    </a:ext>
                  </a:extLst>
                </a:gridCol>
                <a:gridCol w="1247703">
                  <a:extLst>
                    <a:ext uri="{9D8B030D-6E8A-4147-A177-3AD203B41FA5}">
                      <a16:colId xmlns:a16="http://schemas.microsoft.com/office/drawing/2014/main" xmlns="" val="2697278845"/>
                    </a:ext>
                  </a:extLst>
                </a:gridCol>
                <a:gridCol w="1314495">
                  <a:extLst>
                    <a:ext uri="{9D8B030D-6E8A-4147-A177-3AD203B41FA5}">
                      <a16:colId xmlns:a16="http://schemas.microsoft.com/office/drawing/2014/main" xmlns="" val="1512884735"/>
                    </a:ext>
                  </a:extLst>
                </a:gridCol>
                <a:gridCol w="3939774">
                  <a:extLst>
                    <a:ext uri="{9D8B030D-6E8A-4147-A177-3AD203B41FA5}">
                      <a16:colId xmlns:a16="http://schemas.microsoft.com/office/drawing/2014/main" xmlns="" val="3621531626"/>
                    </a:ext>
                  </a:extLst>
                </a:gridCol>
              </a:tblGrid>
              <a:tr h="359610">
                <a:tc>
                  <a:txBody>
                    <a:bodyPr/>
                    <a:lstStyle/>
                    <a:p>
                      <a:pPr algn="ctr"/>
                      <a:r>
                        <a:rPr lang="en-US" sz="2300" b="1">
                          <a:effectLst/>
                          <a:latin typeface="Times New Roman" panose="02020603050405020304" pitchFamily="18" charset="0"/>
                          <a:cs typeface="Times New Roman" panose="02020603050405020304" pitchFamily="18" charset="0"/>
                        </a:rPr>
                        <a:t>Tiêu chí so sánh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bẩm sinh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học được</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Ý nghĩa</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31822247"/>
                  </a:ext>
                </a:extLst>
              </a:tr>
              <a:tr h="719221">
                <a:tc>
                  <a:txBody>
                    <a:bodyPr/>
                    <a:lstStyle/>
                    <a:p>
                      <a:pPr algn="just"/>
                      <a:r>
                        <a:rPr lang="en-US" sz="2300">
                          <a:effectLst/>
                          <a:latin typeface="Times New Roman" panose="02020603050405020304" pitchFamily="18" charset="0"/>
                          <a:cs typeface="Times New Roman" panose="02020603050405020304" pitchFamily="18" charset="0"/>
                        </a:rPr>
                        <a:t>Chim, cá di cư</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2529135"/>
                  </a:ext>
                </a:extLst>
              </a:tr>
              <a:tr h="539416">
                <a:tc>
                  <a:txBody>
                    <a:bodyPr/>
                    <a:lstStyle/>
                    <a:p>
                      <a:pPr algn="just"/>
                      <a:r>
                        <a:rPr lang="vi-VN" sz="2300">
                          <a:effectLst/>
                          <a:latin typeface="Times New Roman" panose="02020603050405020304" pitchFamily="18" charset="0"/>
                          <a:cs typeface="Times New Roman" panose="02020603050405020304" pitchFamily="18" charset="0"/>
                        </a:rPr>
                        <a:t>Ong, Kiến sống thành đàn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5775586"/>
                  </a:ext>
                </a:extLst>
              </a:tr>
              <a:tr h="539416">
                <a:tc>
                  <a:txBody>
                    <a:bodyPr/>
                    <a:lstStyle/>
                    <a:p>
                      <a:pPr algn="just"/>
                      <a:r>
                        <a:rPr lang="vi-VN" sz="2300">
                          <a:effectLst/>
                          <a:latin typeface="Times New Roman" panose="02020603050405020304" pitchFamily="18" charset="0"/>
                          <a:cs typeface="Times New Roman" panose="02020603050405020304" pitchFamily="18" charset="0"/>
                        </a:rPr>
                        <a:t>Chó tiết nước bọt khi ngửi thức ăn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1301250"/>
                  </a:ext>
                </a:extLst>
              </a:tr>
            </a:tbl>
          </a:graphicData>
        </a:graphic>
      </p:graphicFrame>
      <p:sp>
        <p:nvSpPr>
          <p:cNvPr id="4" name="TextBox 3">
            <a:extLst>
              <a:ext uri="{FF2B5EF4-FFF2-40B4-BE49-F238E27FC236}">
                <a16:creationId xmlns:a16="http://schemas.microsoft.com/office/drawing/2014/main" xmlns="" id="{DA2368E9-AB18-72A7-3358-8DFA6DE62625}"/>
              </a:ext>
            </a:extLst>
          </p:cNvPr>
          <p:cNvSpPr txBox="1"/>
          <p:nvPr/>
        </p:nvSpPr>
        <p:spPr>
          <a:xfrm>
            <a:off x="2801258" y="1766203"/>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A29C29F-CCCF-7012-5208-4C10789E8087}"/>
              </a:ext>
            </a:extLst>
          </p:cNvPr>
          <p:cNvSpPr txBox="1"/>
          <p:nvPr/>
        </p:nvSpPr>
        <p:spPr>
          <a:xfrm>
            <a:off x="2801258" y="299388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45A3E06-1D4F-0F5F-C30C-8B0641BB56D5}"/>
              </a:ext>
            </a:extLst>
          </p:cNvPr>
          <p:cNvSpPr txBox="1"/>
          <p:nvPr/>
        </p:nvSpPr>
        <p:spPr>
          <a:xfrm>
            <a:off x="4120078" y="400454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96D2BD5-7B8A-0EE6-099F-57B49C5E9271}"/>
              </a:ext>
            </a:extLst>
          </p:cNvPr>
          <p:cNvSpPr txBox="1"/>
          <p:nvPr/>
        </p:nvSpPr>
        <p:spPr>
          <a:xfrm>
            <a:off x="4949372" y="1335317"/>
            <a:ext cx="3947886" cy="1323439"/>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Thay đổi nơi sống theo mùa, tránh được các điều kiện bất lợi của môi trường sống, tìm đến nơi có điều kiện sống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A3CE4D47-2F50-719E-44B3-A8FE14D98E6C}"/>
              </a:ext>
            </a:extLst>
          </p:cNvPr>
          <p:cNvSpPr txBox="1"/>
          <p:nvPr/>
        </p:nvSpPr>
        <p:spPr>
          <a:xfrm>
            <a:off x="4949371" y="2716890"/>
            <a:ext cx="3947886" cy="1015663"/>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Đem lại lợi ích trong việc tìm mồi, tìm nơi ở và chống lại kẻ thù hiệu quả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B3D9D597-CEF3-E2F2-AA4D-7561DAF69407}"/>
              </a:ext>
            </a:extLst>
          </p:cNvPr>
          <p:cNvSpPr txBox="1"/>
          <p:nvPr/>
        </p:nvSpPr>
        <p:spPr>
          <a:xfrm>
            <a:off x="4949371" y="3790687"/>
            <a:ext cx="3947886" cy="1015663"/>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Mùi vị trong thức ăn khiến chó bị đau rát, chúng tiết ra nhiều nước bọt bể đẩy mùi vị đi khỏi miệng.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91625"/>
      </p:ext>
    </p:extLst>
  </p:cSld>
  <p:clrMapOvr>
    <a:masterClrMapping/>
  </p:clrMapOvr>
  <mc:AlternateContent xmlns:mc="http://schemas.openxmlformats.org/markup-compatibility/2006" xmlns:p14="http://schemas.microsoft.com/office/powerpoint/2010/main">
    <mc:Choice Requires="p14">
      <p:transition p14:dur="30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7D99ED4-86BF-71DF-CBEC-9A665D7628EF}"/>
              </a:ext>
            </a:extLst>
          </p:cNvPr>
          <p:cNvGraphicFramePr>
            <a:graphicFrameLocks noGrp="1"/>
          </p:cNvGraphicFramePr>
          <p:nvPr>
            <p:extLst>
              <p:ext uri="{D42A27DB-BD31-4B8C-83A1-F6EECF244321}">
                <p14:modId xmlns:p14="http://schemas.microsoft.com/office/powerpoint/2010/main" val="4117855624"/>
              </p:ext>
            </p:extLst>
          </p:nvPr>
        </p:nvGraphicFramePr>
        <p:xfrm>
          <a:off x="237506" y="484688"/>
          <a:ext cx="8668988" cy="438912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xmlns="" val="2739068699"/>
                    </a:ext>
                  </a:extLst>
                </a:gridCol>
                <a:gridCol w="1247703">
                  <a:extLst>
                    <a:ext uri="{9D8B030D-6E8A-4147-A177-3AD203B41FA5}">
                      <a16:colId xmlns:a16="http://schemas.microsoft.com/office/drawing/2014/main" xmlns="" val="2697278845"/>
                    </a:ext>
                  </a:extLst>
                </a:gridCol>
                <a:gridCol w="1314495">
                  <a:extLst>
                    <a:ext uri="{9D8B030D-6E8A-4147-A177-3AD203B41FA5}">
                      <a16:colId xmlns:a16="http://schemas.microsoft.com/office/drawing/2014/main" xmlns="" val="1512884735"/>
                    </a:ext>
                  </a:extLst>
                </a:gridCol>
                <a:gridCol w="3939774">
                  <a:extLst>
                    <a:ext uri="{9D8B030D-6E8A-4147-A177-3AD203B41FA5}">
                      <a16:colId xmlns:a16="http://schemas.microsoft.com/office/drawing/2014/main" xmlns="" val="3621531626"/>
                    </a:ext>
                  </a:extLst>
                </a:gridCol>
              </a:tblGrid>
              <a:tr h="359610">
                <a:tc>
                  <a:txBody>
                    <a:bodyPr/>
                    <a:lstStyle/>
                    <a:p>
                      <a:pPr algn="ctr"/>
                      <a:r>
                        <a:rPr lang="en-US" sz="2400" b="1">
                          <a:effectLst/>
                          <a:latin typeface="Times New Roman" panose="02020603050405020304" pitchFamily="18" charset="0"/>
                          <a:cs typeface="Times New Roman" panose="02020603050405020304" pitchFamily="18" charset="0"/>
                        </a:rPr>
                        <a:t>Tiêu chí so sánh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bẩm sinh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học được</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Ý nghĩa</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31822247"/>
                  </a:ext>
                </a:extLst>
              </a:tr>
              <a:tr h="359610">
                <a:tc>
                  <a:txBody>
                    <a:bodyPr/>
                    <a:lstStyle/>
                    <a:p>
                      <a:pPr algn="just"/>
                      <a:r>
                        <a:rPr lang="en-US" sz="2400">
                          <a:effectLst/>
                          <a:latin typeface="Times New Roman" panose="02020603050405020304" pitchFamily="18" charset="0"/>
                          <a:cs typeface="Times New Roman" panose="02020603050405020304" pitchFamily="18" charset="0"/>
                        </a:rPr>
                        <a:t>Mèo rình bắt Chuột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6514393"/>
                  </a:ext>
                </a:extLst>
              </a:tr>
              <a:tr h="89902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cs typeface="Times New Roman" panose="02020603050405020304" pitchFamily="18" charset="0"/>
                        </a:rPr>
                        <a:t>Chim ấp trứng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r>
                        <a:rPr lang="vi-VN"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8204693"/>
                  </a:ext>
                </a:extLst>
              </a:tr>
            </a:tbl>
          </a:graphicData>
        </a:graphic>
      </p:graphicFrame>
      <p:sp>
        <p:nvSpPr>
          <p:cNvPr id="4" name="TextBox 3">
            <a:extLst>
              <a:ext uri="{FF2B5EF4-FFF2-40B4-BE49-F238E27FC236}">
                <a16:creationId xmlns:a16="http://schemas.microsoft.com/office/drawing/2014/main" xmlns="" id="{1B4E873E-1E58-28D8-A0C3-8F83C669CB46}"/>
              </a:ext>
            </a:extLst>
          </p:cNvPr>
          <p:cNvSpPr txBox="1"/>
          <p:nvPr/>
        </p:nvSpPr>
        <p:spPr>
          <a:xfrm>
            <a:off x="2797300" y="3394147"/>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E59A40B-B22E-A798-A858-2BF8C16166F7}"/>
              </a:ext>
            </a:extLst>
          </p:cNvPr>
          <p:cNvSpPr txBox="1"/>
          <p:nvPr/>
        </p:nvSpPr>
        <p:spPr>
          <a:xfrm>
            <a:off x="4078516" y="186675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51C963E-28F2-F798-5BB1-B96DC2CC02E7}"/>
              </a:ext>
            </a:extLst>
          </p:cNvPr>
          <p:cNvSpPr txBox="1"/>
          <p:nvPr/>
        </p:nvSpPr>
        <p:spPr>
          <a:xfrm>
            <a:off x="2784764" y="191448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49EC1F0-78FA-7ACF-9A7D-6FC600D1CDD4}"/>
              </a:ext>
            </a:extLst>
          </p:cNvPr>
          <p:cNvSpPr txBox="1"/>
          <p:nvPr/>
        </p:nvSpPr>
        <p:spPr>
          <a:xfrm>
            <a:off x="4958608" y="1773540"/>
            <a:ext cx="3947886"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Kiếm mồi, đuổi bắt, thách thức</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243B0DB0-B2B4-2EB5-CC4D-D13676D5C334}"/>
              </a:ext>
            </a:extLst>
          </p:cNvPr>
          <p:cNvSpPr txBox="1"/>
          <p:nvPr/>
        </p:nvSpPr>
        <p:spPr>
          <a:xfrm>
            <a:off x="4958608" y="2811435"/>
            <a:ext cx="3947886" cy="1938992"/>
          </a:xfrm>
          <a:prstGeom prst="rect">
            <a:avLst/>
          </a:prstGeom>
          <a:noFill/>
        </p:spPr>
        <p:txBody>
          <a:bodyPr wrap="square" rtlCol="0">
            <a:spAutoFit/>
          </a:bodyPr>
          <a:lstStyle/>
          <a:p>
            <a:pPr lvl="0" algn="just">
              <a:defRPr/>
            </a:pPr>
            <a:r>
              <a:rPr lang="vi-VN" sz="2400">
                <a:latin typeface="Times New Roman" panose="02020603050405020304" pitchFamily="18" charset="0"/>
                <a:cs typeface="Times New Roman" panose="02020603050405020304" pitchFamily="18" charset="0"/>
              </a:rPr>
              <a:t>Giúp cho phôi bên trong phát triển, nếu phôi bên trong trứng đã được thụ tinh thì sau một thời gian ấp phôi sẻ phát triển và nở thành con non.</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9915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7"/>
          <p:cNvGrpSpPr/>
          <p:nvPr/>
        </p:nvGrpSpPr>
        <p:grpSpPr>
          <a:xfrm>
            <a:off x="992755" y="324711"/>
            <a:ext cx="7158440" cy="921454"/>
            <a:chOff x="7728915" y="2370420"/>
            <a:chExt cx="1034472" cy="222546"/>
          </a:xfrm>
        </p:grpSpPr>
        <p:sp>
          <p:nvSpPr>
            <p:cNvPr id="918"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25" name="Google Shape;925;p37"/>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KHỞI ĐỘNG</a:t>
            </a:r>
            <a:endParaRPr sz="3200" b="1" dirty="0">
              <a:solidFill>
                <a:schemeClr val="tx1">
                  <a:lumMod val="75000"/>
                  <a:lumOff val="25000"/>
                </a:schemeClr>
              </a:solidFill>
              <a:latin typeface="+mj-lt"/>
            </a:endParaRPr>
          </a:p>
        </p:txBody>
      </p:sp>
      <p:sp>
        <p:nvSpPr>
          <p:cNvPr id="4" name="Rectangle: Rounded Corners 3">
            <a:extLst>
              <a:ext uri="{FF2B5EF4-FFF2-40B4-BE49-F238E27FC236}">
                <a16:creationId xmlns:a16="http://schemas.microsoft.com/office/drawing/2014/main" xmlns="" id="{21BF2481-B766-49BC-B32E-E8A968C2371D}"/>
              </a:ext>
            </a:extLst>
          </p:cNvPr>
          <p:cNvSpPr/>
          <p:nvPr/>
        </p:nvSpPr>
        <p:spPr>
          <a:xfrm>
            <a:off x="1061516" y="1498919"/>
            <a:ext cx="3211205" cy="6188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003849"/>
                </a:solidFill>
              </a:rPr>
              <a:t>Quan sát hình ảnh và cho biết:</a:t>
            </a:r>
            <a:endParaRPr lang="en-US" sz="2200"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xmlns="" id="{70CE7FEA-C71E-4081-91ED-47B2823B1BDD}"/>
              </a:ext>
            </a:extLst>
          </p:cNvPr>
          <p:cNvSpPr/>
          <p:nvPr/>
        </p:nvSpPr>
        <p:spPr>
          <a:xfrm>
            <a:off x="1281770" y="2569633"/>
            <a:ext cx="2979784" cy="181971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Hoạt động của Mèo và chuột có gọi là cảm ứng không? Vì sao?</a:t>
            </a:r>
            <a:endParaRPr lang="vi-VN" sz="280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xmlns="" id="{EA989785-12DD-49FD-8A43-640B05560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585">
            <a:off x="3874111" y="1172083"/>
            <a:ext cx="703969" cy="769748"/>
          </a:xfrm>
          <a:prstGeom prst="rect">
            <a:avLst/>
          </a:prstGeom>
        </p:spPr>
      </p:pic>
      <p:pic>
        <p:nvPicPr>
          <p:cNvPr id="19" name="image1131.jpeg">
            <a:extLst>
              <a:ext uri="{FF2B5EF4-FFF2-40B4-BE49-F238E27FC236}">
                <a16:creationId xmlns:a16="http://schemas.microsoft.com/office/drawing/2014/main" xmlns="" id="{E85CAA84-0CCD-BF1F-1C30-C16FD10FEAF8}"/>
              </a:ext>
            </a:extLst>
          </p:cNvPr>
          <p:cNvPicPr>
            <a:picLocks noChangeAspect="1"/>
          </p:cNvPicPr>
          <p:nvPr/>
        </p:nvPicPr>
        <p:blipFill>
          <a:blip r:embed="rId5" cstate="print"/>
          <a:stretch>
            <a:fillRect/>
          </a:stretch>
        </p:blipFill>
        <p:spPr>
          <a:xfrm>
            <a:off x="4572001" y="1498919"/>
            <a:ext cx="4355432" cy="30008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99"/>
                                          </p:stCondLst>
                                        </p:cTn>
                                        <p:tgtEl>
                                          <p:spTgt spid="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3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P spid="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9A923E9-DEB9-33BD-F07F-AE4E421CBF08}"/>
              </a:ext>
            </a:extLst>
          </p:cNvPr>
          <p:cNvSpPr txBox="1"/>
          <p:nvPr/>
        </p:nvSpPr>
        <p:spPr>
          <a:xfrm>
            <a:off x="283028" y="139803"/>
            <a:ext cx="8577943" cy="1200329"/>
          </a:xfrm>
          <a:prstGeom prst="rect">
            <a:avLst/>
          </a:prstGeom>
          <a:solidFill>
            <a:schemeClr val="bg1"/>
          </a:solidFill>
        </p:spPr>
        <p:txBody>
          <a:bodyPr wrap="square">
            <a:spAutoFit/>
          </a:bodyPr>
          <a:lstStyle/>
          <a:p>
            <a:pPr algn="just"/>
            <a:r>
              <a:rPr lang="en-US"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HS quan sát hình ảnh một số tập tính của một số loài động vật ở địa phương và một số loài động vật khác. Sau đó, ghi chép thông tin về tập tính của động vật quan sát được theo mẫu bảng 28.2.</a:t>
            </a:r>
            <a:endParaRPr lang="vi-VN" sz="24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5C1A471B-7A7B-6572-7CC5-F02AA72ECC4D}"/>
              </a:ext>
            </a:extLst>
          </p:cNvPr>
          <p:cNvGraphicFramePr>
            <a:graphicFrameLocks noGrp="1"/>
          </p:cNvGraphicFramePr>
          <p:nvPr>
            <p:extLst>
              <p:ext uri="{D42A27DB-BD31-4B8C-83A1-F6EECF244321}">
                <p14:modId xmlns:p14="http://schemas.microsoft.com/office/powerpoint/2010/main" val="18763447"/>
              </p:ext>
            </p:extLst>
          </p:nvPr>
        </p:nvGraphicFramePr>
        <p:xfrm>
          <a:off x="1190171" y="1910715"/>
          <a:ext cx="6328226" cy="1828800"/>
        </p:xfrm>
        <a:graphic>
          <a:graphicData uri="http://schemas.openxmlformats.org/drawingml/2006/table">
            <a:tbl>
              <a:tblPr firstRow="1" firstCol="1" bandRow="1">
                <a:tableStyleId>{798A2AAB-B7F0-4733-8D74-AA4F2597F492}</a:tableStyleId>
              </a:tblPr>
              <a:tblGrid>
                <a:gridCol w="1683658">
                  <a:extLst>
                    <a:ext uri="{9D8B030D-6E8A-4147-A177-3AD203B41FA5}">
                      <a16:colId xmlns:a16="http://schemas.microsoft.com/office/drawing/2014/main" xmlns="" val="1306458768"/>
                    </a:ext>
                  </a:extLst>
                </a:gridCol>
                <a:gridCol w="1973942">
                  <a:extLst>
                    <a:ext uri="{9D8B030D-6E8A-4147-A177-3AD203B41FA5}">
                      <a16:colId xmlns:a16="http://schemas.microsoft.com/office/drawing/2014/main" xmlns="" val="3946404894"/>
                    </a:ext>
                  </a:extLst>
                </a:gridCol>
                <a:gridCol w="2670626">
                  <a:extLst>
                    <a:ext uri="{9D8B030D-6E8A-4147-A177-3AD203B41FA5}">
                      <a16:colId xmlns:a16="http://schemas.microsoft.com/office/drawing/2014/main" xmlns="" val="633867803"/>
                    </a:ext>
                  </a:extLst>
                </a:gridCol>
              </a:tblGrid>
              <a:tr h="0">
                <a:tc>
                  <a:txBody>
                    <a:bodyPr/>
                    <a:lstStyle/>
                    <a:p>
                      <a:pPr algn="ctr"/>
                      <a:r>
                        <a:rPr lang="en-US" sz="2400" b="1">
                          <a:effectLst/>
                          <a:latin typeface="Times New Roman" panose="02020603050405020304" pitchFamily="18" charset="0"/>
                          <a:cs typeface="Times New Roman" panose="02020603050405020304" pitchFamily="18" charset="0"/>
                        </a:rPr>
                        <a:t>Tên động vật</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Tên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Cách thể hiện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3873606"/>
                  </a:ext>
                </a:extLst>
              </a:tr>
              <a:tr h="0">
                <a:tc>
                  <a:txBody>
                    <a:bodyPr/>
                    <a:lstStyle/>
                    <a:p>
                      <a:pPr algn="just"/>
                      <a:r>
                        <a:rPr lang="en-US" sz="2400">
                          <a:effectLst/>
                          <a:latin typeface="Times New Roman" panose="02020603050405020304" pitchFamily="18" charset="0"/>
                          <a:cs typeface="Times New Roman" panose="02020603050405020304" pitchFamily="18" charset="0"/>
                        </a:rPr>
                        <a:t>Con hổ</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Săn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Ẩn nấp rình mồi, rượt mồi, vồ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6816707"/>
                  </a:ext>
                </a:extLst>
              </a:tr>
              <a:tr h="0">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5280617"/>
                  </a:ext>
                </a:extLst>
              </a:tr>
            </a:tbl>
          </a:graphicData>
        </a:graphic>
      </p:graphicFrame>
    </p:spTree>
    <p:extLst>
      <p:ext uri="{BB962C8B-B14F-4D97-AF65-F5344CB8AC3E}">
        <p14:creationId xmlns:p14="http://schemas.microsoft.com/office/powerpoint/2010/main" val="286312690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ập tính của kiến - Luật Hoàng Phi">
            <a:extLst>
              <a:ext uri="{FF2B5EF4-FFF2-40B4-BE49-F238E27FC236}">
                <a16:creationId xmlns:a16="http://schemas.microsoft.com/office/drawing/2014/main" xmlns="" id="{06ACC46A-8429-DD1A-11D0-5C28B21C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343"/>
            <a:ext cx="28575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ư tử sống ở đâu? Các loài, tuổi thọ, đặc điểm và tập tính - IAS Links">
            <a:extLst>
              <a:ext uri="{FF2B5EF4-FFF2-40B4-BE49-F238E27FC236}">
                <a16:creationId xmlns:a16="http://schemas.microsoft.com/office/drawing/2014/main" xmlns="" id="{21294AF2-224E-1B49-CC6D-04797D9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856344"/>
            <a:ext cx="318044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ập tính sinh sản thú vị của loài gà - Hanoi1000">
            <a:extLst>
              <a:ext uri="{FF2B5EF4-FFF2-40B4-BE49-F238E27FC236}">
                <a16:creationId xmlns:a16="http://schemas.microsoft.com/office/drawing/2014/main" xmlns="" id="{505D71C6-1BA4-0500-D265-C8A21A52D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943" y="856344"/>
            <a:ext cx="310605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4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xmlns=""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xmlns="" id="{49188475-726B-CA4C-A375-74878600F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xmlns="" id="{EC54F1FD-EAC5-D1F5-4CE5-494AB9C9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xmlns=""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xmlns=""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287" y="828675"/>
            <a:ext cx="3931943" cy="319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22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xmlns=""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xmlns=""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OP 8 giống Chó chăn cừu Nổi tiếng &amp; Phổ Biến Nhất Thế giới">
            <a:extLst>
              <a:ext uri="{FF2B5EF4-FFF2-40B4-BE49-F238E27FC236}">
                <a16:creationId xmlns:a16="http://schemas.microsoft.com/office/drawing/2014/main" xmlns="" id="{C413DD49-FBA8-7B09-E373-409443C2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657" y="828675"/>
            <a:ext cx="2628900"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BCF8411-3780-C745-16A7-9750550D7CC7}"/>
              </a:ext>
            </a:extLst>
          </p:cNvPr>
          <p:cNvSpPr txBox="1"/>
          <p:nvPr/>
        </p:nvSpPr>
        <p:spPr>
          <a:xfrm>
            <a:off x="6255658" y="4005799"/>
            <a:ext cx="2628900"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Huấn luyện chó chăn cừu</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wipe(down)">
                                      <p:cBhvr>
                                        <p:cTn id="29" dur="500"/>
                                        <p:tgtEl>
                                          <p:spTgt spid="174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348343" y="552852"/>
            <a:ext cx="581880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1161143" y="1216821"/>
            <a:ext cx="6299200" cy="3046988"/>
          </a:xfrm>
          <a:prstGeom prst="rect">
            <a:avLst/>
          </a:prstGeom>
          <a:noFill/>
        </p:spPr>
        <p:txBody>
          <a:bodyPr wrap="square">
            <a:spAutoFit/>
          </a:bodyPr>
          <a:lstStyle/>
          <a:p>
            <a:pPr algn="just"/>
            <a:r>
              <a:rPr lang="vi-VN" sz="2400">
                <a:effectLst/>
                <a:latin typeface="+mj-lt"/>
                <a:ea typeface="Arial" panose="020B0604020202020204" pitchFamily="34" charset="0"/>
                <a:cs typeface="Times New Roman" panose="02020603050405020304" pitchFamily="18" charset="0"/>
              </a:rPr>
              <a:t>? Nêu cơ sở của việc ghi âm tiếng mèo để đuổi chuột?</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ta có thể dùng biện pháp bẫy đèn ban đêm diệt côn trùng có hại?</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dân miền biển thường câu Mực vào ban đêm?</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Người ta dạy Chó nghiệp vụ dựa trên cơ sở khoa học nào?</a:t>
            </a:r>
            <a:endParaRPr lang="vi-VN" sz="2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71203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xmlns=""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 y="893081"/>
            <a:ext cx="3423943" cy="341766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xmlns=""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893082"/>
            <a:ext cx="3686629" cy="341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xmlns=""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69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xmlns=""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xmlns=""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xmlns=""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xmlns=""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xmlns=""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xmlns=""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xmlns=""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xmlns=""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xmlns=""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xmlns=""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xmlns="" val="207300647"/>
                    </a:ext>
                  </a:extLst>
                </a:gridCol>
                <a:gridCol w="4876800">
                  <a:extLst>
                    <a:ext uri="{9D8B030D-6E8A-4147-A177-3AD203B41FA5}">
                      <a16:colId xmlns:a16="http://schemas.microsoft.com/office/drawing/2014/main" xmlns="" val="2856687025"/>
                    </a:ext>
                  </a:extLst>
                </a:gridCol>
                <a:gridCol w="1132115">
                  <a:extLst>
                    <a:ext uri="{9D8B030D-6E8A-4147-A177-3AD203B41FA5}">
                      <a16:colId xmlns:a16="http://schemas.microsoft.com/office/drawing/2014/main" xmlns=""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073372"/>
                  </a:ext>
                </a:extLst>
              </a:tr>
            </a:tbl>
          </a:graphicData>
        </a:graphic>
      </p:graphicFrame>
      <p:sp>
        <p:nvSpPr>
          <p:cNvPr id="4" name="Rectangle 1">
            <a:extLst>
              <a:ext uri="{FF2B5EF4-FFF2-40B4-BE49-F238E27FC236}">
                <a16:creationId xmlns:a16="http://schemas.microsoft.com/office/drawing/2014/main" xmlns=""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7"/>
          <p:cNvGrpSpPr/>
          <p:nvPr/>
        </p:nvGrpSpPr>
        <p:grpSpPr>
          <a:xfrm>
            <a:off x="992755" y="324711"/>
            <a:ext cx="7158440" cy="921454"/>
            <a:chOff x="7728915" y="2370420"/>
            <a:chExt cx="1034472" cy="222546"/>
          </a:xfrm>
        </p:grpSpPr>
        <p:sp>
          <p:nvSpPr>
            <p:cNvPr id="918"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25" name="Google Shape;925;p37"/>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KHỞI ĐỘNG</a:t>
            </a:r>
            <a:endParaRPr sz="3200" b="1" dirty="0">
              <a:solidFill>
                <a:schemeClr val="tx1">
                  <a:lumMod val="75000"/>
                  <a:lumOff val="25000"/>
                </a:schemeClr>
              </a:solidFill>
              <a:latin typeface="+mj-lt"/>
            </a:endParaRPr>
          </a:p>
        </p:txBody>
      </p:sp>
      <p:sp>
        <p:nvSpPr>
          <p:cNvPr id="15" name="Rectangle: Rounded Corners 14">
            <a:extLst>
              <a:ext uri="{FF2B5EF4-FFF2-40B4-BE49-F238E27FC236}">
                <a16:creationId xmlns:a16="http://schemas.microsoft.com/office/drawing/2014/main" xmlns="" id="{70CE7FEA-C71E-4081-91ED-47B2823B1BDD}"/>
              </a:ext>
            </a:extLst>
          </p:cNvPr>
          <p:cNvSpPr/>
          <p:nvPr/>
        </p:nvSpPr>
        <p:spPr>
          <a:xfrm>
            <a:off x="216567" y="1792705"/>
            <a:ext cx="4044987" cy="270710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tx1"/>
                </a:solidFill>
                <a:latin typeface="Times New Roman" panose="02020603050405020304" pitchFamily="18" charset="0"/>
                <a:cs typeface="Times New Roman" panose="02020603050405020304" pitchFamily="18" charset="0"/>
              </a:rPr>
              <a:t>Hoạt động của Mèo và Chuột không được gọi là cảm ứng, đây là tập tính bắt Chuột của Mèo. Việc Mèo kiếm thức ăn khi đói mang tính bẩm sinh. Việc rình, vồ mồi, cách săn mồi do Mèo học được;</a:t>
            </a:r>
            <a:endParaRPr lang="vi-VN" sz="240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xmlns="" id="{EA989785-12DD-49FD-8A43-640B05560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585">
            <a:off x="3874111" y="1172083"/>
            <a:ext cx="703969" cy="769748"/>
          </a:xfrm>
          <a:prstGeom prst="rect">
            <a:avLst/>
          </a:prstGeom>
        </p:spPr>
      </p:pic>
      <p:pic>
        <p:nvPicPr>
          <p:cNvPr id="1026" name="Picture 2" descr="Mèo bắt chuột | Tạp chí Quê Hương Online | Ủy ban Nhà nước về người Việt  Nam ở nước ngoài">
            <a:extLst>
              <a:ext uri="{FF2B5EF4-FFF2-40B4-BE49-F238E27FC236}">
                <a16:creationId xmlns:a16="http://schemas.microsoft.com/office/drawing/2014/main" xmlns="" id="{BFB9BE88-A67B-9BE6-8FC6-0EFDAB60F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449" y="1792705"/>
            <a:ext cx="3970872" cy="26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60973"/>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xmlns=""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xmlns=""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xmlns=""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xmlns=""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xmlns=""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xmlns=""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xmlns=""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xmlns=""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xmlns=""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xmlns=""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xmlns="" val="2368895613"/>
                    </a:ext>
                  </a:extLst>
                </a:gridCol>
                <a:gridCol w="4281954">
                  <a:extLst>
                    <a:ext uri="{9D8B030D-6E8A-4147-A177-3AD203B41FA5}">
                      <a16:colId xmlns:a16="http://schemas.microsoft.com/office/drawing/2014/main" xmlns=""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8560697"/>
                  </a:ext>
                </a:extLst>
              </a:tr>
            </a:tbl>
          </a:graphicData>
        </a:graphic>
      </p:graphicFrame>
      <p:sp>
        <p:nvSpPr>
          <p:cNvPr id="16" name="TextBox 15">
            <a:extLst>
              <a:ext uri="{FF2B5EF4-FFF2-40B4-BE49-F238E27FC236}">
                <a16:creationId xmlns:a16="http://schemas.microsoft.com/office/drawing/2014/main" xmlns=""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xmlns=""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7"/>
        <p:cNvGrpSpPr/>
        <p:nvPr/>
      </p:nvGrpSpPr>
      <p:grpSpPr>
        <a:xfrm>
          <a:off x="0" y="0"/>
          <a:ext cx="0" cy="0"/>
          <a:chOff x="0" y="0"/>
          <a:chExt cx="0" cy="0"/>
        </a:xfrm>
      </p:grpSpPr>
      <p:sp>
        <p:nvSpPr>
          <p:cNvPr id="8" name="TextBox 5">
            <a:extLst>
              <a:ext uri="{FF2B5EF4-FFF2-40B4-BE49-F238E27FC236}">
                <a16:creationId xmlns:a16="http://schemas.microsoft.com/office/drawing/2014/main" xmlns="" id="{2045E89E-6481-4B79-821B-F28DCEFAC5B7}"/>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CẢM ƠN CÁC EM ĐÃ LẮNG NGHE BÀI GIẢNG!</a:t>
            </a:r>
          </a:p>
        </p:txBody>
      </p:sp>
      <p:pic>
        <p:nvPicPr>
          <p:cNvPr id="9" name="Picture 2">
            <a:extLst>
              <a:ext uri="{FF2B5EF4-FFF2-40B4-BE49-F238E27FC236}">
                <a16:creationId xmlns:a16="http://schemas.microsoft.com/office/drawing/2014/main" xmlns="" id="{32901303-039C-4528-8AAD-FFFF13A78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49286" y="2940513"/>
            <a:ext cx="2352454" cy="2118877"/>
          </a:xfrm>
          <a:prstGeom prst="rect">
            <a:avLst/>
          </a:prstGeom>
        </p:spPr>
      </p:pic>
      <p:pic>
        <p:nvPicPr>
          <p:cNvPr id="10" name="Picture 9">
            <a:extLst>
              <a:ext uri="{FF2B5EF4-FFF2-40B4-BE49-F238E27FC236}">
                <a16:creationId xmlns:a16="http://schemas.microsoft.com/office/drawing/2014/main" xmlns="" id="{0CD06773-C52D-4A4A-9244-0E8440FEA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31654" y="3453070"/>
            <a:ext cx="552948" cy="1263881"/>
          </a:xfrm>
          <a:prstGeom prst="rect">
            <a:avLst/>
          </a:prstGeom>
        </p:spPr>
      </p:pic>
      <p:pic>
        <p:nvPicPr>
          <p:cNvPr id="11" name="Picture 10">
            <a:extLst>
              <a:ext uri="{FF2B5EF4-FFF2-40B4-BE49-F238E27FC236}">
                <a16:creationId xmlns:a16="http://schemas.microsoft.com/office/drawing/2014/main" xmlns="" id="{7B3A4EEA-1EC2-47D6-9432-6F72C267E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3848" y="3845258"/>
            <a:ext cx="1539439" cy="1027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xmlns="" id="{A8CC96CF-5B13-4E81-AB24-9586906500D2}"/>
              </a:ext>
            </a:extLst>
          </p:cNvPr>
          <p:cNvSpPr/>
          <p:nvPr/>
        </p:nvSpPr>
        <p:spPr>
          <a:xfrm>
            <a:off x="888999" y="799393"/>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BÀI 28:</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3600" b="1">
                <a:solidFill>
                  <a:schemeClr val="bg1"/>
                </a:solidFill>
                <a:latin typeface="Times New Roman" panose="02020603050405020304" pitchFamily="18" charset="0"/>
                <a:cs typeface="Times New Roman" panose="02020603050405020304" pitchFamily="18" charset="0"/>
              </a:rPr>
              <a:t>TẬP TÍNH Ở ĐỘNG VẬT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xmlns="" id="{97AC02F0-8E67-484F-808D-897C16F9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1536762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xmlns="" id="{791D943C-9443-4C31-8A8F-175A6C7BDC4D}"/>
              </a:ext>
            </a:extLst>
          </p:cNvPr>
          <p:cNvSpPr/>
          <p:nvPr/>
        </p:nvSpPr>
        <p:spPr>
          <a:xfrm rot="10709925" flipH="1">
            <a:off x="2005445" y="2791999"/>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2031880" y="1576100"/>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2003576" y="3027150"/>
            <a:ext cx="5137519"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xmlns=""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xmlns="" id="{569D7EFF-A686-4051-8EC5-0ED9E6FCD0DF}"/>
              </a:ext>
            </a:extLst>
          </p:cNvPr>
          <p:cNvSpPr>
            <a:spLocks noGrp="1"/>
          </p:cNvSpPr>
          <p:nvPr>
            <p:ph type="title" idx="3"/>
          </p:nvPr>
        </p:nvSpPr>
        <p:spPr>
          <a:xfrm>
            <a:off x="1901276" y="1811250"/>
            <a:ext cx="5321463"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4" name="Picture 7">
            <a:extLst>
              <a:ext uri="{FF2B5EF4-FFF2-40B4-BE49-F238E27FC236}">
                <a16:creationId xmlns:a16="http://schemas.microsoft.com/office/drawing/2014/main" xmlns="" id="{A768E7E3-5857-4FB7-9FD2-CBC998A9BC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17096" y="1428129"/>
            <a:ext cx="1688512" cy="34652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300"/>
                                        <p:tgtEl>
                                          <p:spTgt spid="64"/>
                                        </p:tgtEl>
                                      </p:cBhvr>
                                    </p:animEffect>
                                  </p:childTnLst>
                                </p:cTn>
                              </p:par>
                              <p:par>
                                <p:cTn id="14" presetID="22" presetClass="entr" presetSubtype="8" fill="hold" nodeType="withEffect">
                                  <p:stCondLst>
                                    <p:cond delay="0"/>
                                  </p:stCondLst>
                                  <p:childTnLst>
                                    <p:set>
                                      <p:cBhvr>
                                        <p:cTn id="15" dur="1" fill="hold">
                                          <p:stCondLst>
                                            <p:cond delay="0"/>
                                          </p:stCondLst>
                                        </p:cTn>
                                        <p:tgtEl>
                                          <p:spTgt spid="940"/>
                                        </p:tgtEl>
                                        <p:attrNameLst>
                                          <p:attrName>style.visibility</p:attrName>
                                        </p:attrNameLst>
                                      </p:cBhvr>
                                      <p:to>
                                        <p:strVal val="visible"/>
                                      </p:to>
                                    </p:set>
                                    <p:animEffect transition="in" filter="wipe(left)">
                                      <p:cBhvr>
                                        <p:cTn id="16" dur="300"/>
                                        <p:tgtEl>
                                          <p:spTgt spid="9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0"/>
                                        </p:tgtEl>
                                        <p:attrNameLst>
                                          <p:attrName>style.visibility</p:attrName>
                                        </p:attrNameLst>
                                      </p:cBhvr>
                                      <p:to>
                                        <p:strVal val="visible"/>
                                      </p:to>
                                    </p:set>
                                    <p:animEffect transition="in" filter="wipe(left)">
                                      <p:cBhvr>
                                        <p:cTn id="24" dur="300"/>
                                        <p:tgtEl>
                                          <p:spTgt spid="960"/>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86" name="Google Shape;925;p37">
            <a:extLst>
              <a:ext uri="{FF2B5EF4-FFF2-40B4-BE49-F238E27FC236}">
                <a16:creationId xmlns:a16="http://schemas.microsoft.com/office/drawing/2014/main" xmlns="" id="{D43066B7-AD74-4A93-A2F7-827224419C2C}"/>
              </a:ext>
            </a:extLst>
          </p:cNvPr>
          <p:cNvSpPr txBox="1">
            <a:spLocks/>
          </p:cNvSpPr>
          <p:nvPr/>
        </p:nvSpPr>
        <p:spPr>
          <a:xfrm>
            <a:off x="852502" y="153556"/>
            <a:ext cx="743899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a:solidFill>
                  <a:schemeClr val="tx1">
                    <a:lumMod val="75000"/>
                    <a:lumOff val="25000"/>
                  </a:schemeClr>
                </a:solidFill>
                <a:latin typeface="Times New Roman" panose="02020603050405020304" pitchFamily="18" charset="0"/>
                <a:cs typeface="Times New Roman" panose="02020603050405020304" pitchFamily="18" charset="0"/>
              </a:rPr>
              <a:t>I. KHÁI NIỆM VÀ VAI TRÒ CỦA TẬP TÍNH Ở ĐỘNG VẬT</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xmlns="" id="{1A76DAA7-0EBF-4DD4-B20E-CE4F5BB5AF79}"/>
              </a:ext>
            </a:extLst>
          </p:cNvPr>
          <p:cNvPicPr>
            <a:picLocks noChangeAspect="1"/>
          </p:cNvPicPr>
          <p:nvPr/>
        </p:nvPicPr>
        <p:blipFill>
          <a:blip r:embed="rId3"/>
          <a:stretch>
            <a:fillRect/>
          </a:stretch>
        </p:blipFill>
        <p:spPr>
          <a:xfrm>
            <a:off x="1102070" y="1772086"/>
            <a:ext cx="2073826" cy="2772905"/>
          </a:xfrm>
          <a:prstGeom prst="rect">
            <a:avLst/>
          </a:prstGeom>
        </p:spPr>
      </p:pic>
      <p:sp>
        <p:nvSpPr>
          <p:cNvPr id="41" name="Freeform 10">
            <a:extLst>
              <a:ext uri="{FF2B5EF4-FFF2-40B4-BE49-F238E27FC236}">
                <a16:creationId xmlns:a16="http://schemas.microsoft.com/office/drawing/2014/main" xmlns="" id="{8B54D291-AEC4-42C2-9ED8-4B4DC6E8B879}"/>
              </a:ext>
            </a:extLst>
          </p:cNvPr>
          <p:cNvSpPr/>
          <p:nvPr/>
        </p:nvSpPr>
        <p:spPr>
          <a:xfrm flipH="1">
            <a:off x="3212224" y="1437952"/>
            <a:ext cx="4925962" cy="1307537"/>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lvl="1" algn="dist"/>
            <a:endParaRPr lang="en-US" sz="5000" dirty="0">
              <a:solidFill>
                <a:srgbClr val="91612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640AAA70-498C-4E96-858C-76E42D8AF4CD}"/>
              </a:ext>
            </a:extLst>
          </p:cNvPr>
          <p:cNvSpPr txBox="1"/>
          <p:nvPr/>
        </p:nvSpPr>
        <p:spPr>
          <a:xfrm>
            <a:off x="3384832" y="1459946"/>
            <a:ext cx="4718754" cy="1133965"/>
          </a:xfrm>
          <a:prstGeom prst="rect">
            <a:avLst/>
          </a:prstGeom>
          <a:noFill/>
        </p:spPr>
        <p:txBody>
          <a:bodyPr wrap="square" rtlCol="0">
            <a:spAutoFit/>
          </a:bodyPr>
          <a:lstStyle/>
          <a:p>
            <a:pPr algn="just">
              <a:lnSpc>
                <a:spcPct val="150000"/>
              </a:lnSpc>
            </a:pPr>
            <a:r>
              <a:rPr lang="en-US" sz="2400">
                <a:solidFill>
                  <a:schemeClr val="bg1"/>
                </a:solidFill>
                <a:latin typeface="Times New Roman" panose="02020603050405020304" pitchFamily="18" charset="0"/>
                <a:cs typeface="Times New Roman" panose="02020603050405020304" pitchFamily="18" charset="0"/>
              </a:rPr>
              <a:t>HS đọc thông tin mục I SGK trang 133 và trả lời câu hỏi:</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4" name="Picture 4">
            <a:extLst>
              <a:ext uri="{FF2B5EF4-FFF2-40B4-BE49-F238E27FC236}">
                <a16:creationId xmlns:a16="http://schemas.microsoft.com/office/drawing/2014/main" xmlns="" id="{BD1FA3CA-3A63-4642-8619-450ACD0D95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89387" y="3323502"/>
            <a:ext cx="1520684" cy="1569738"/>
          </a:xfrm>
          <a:prstGeom prst="rect">
            <a:avLst/>
          </a:prstGeom>
        </p:spPr>
      </p:pic>
      <p:pic>
        <p:nvPicPr>
          <p:cNvPr id="45" name="Picture 3">
            <a:extLst>
              <a:ext uri="{FF2B5EF4-FFF2-40B4-BE49-F238E27FC236}">
                <a16:creationId xmlns:a16="http://schemas.microsoft.com/office/drawing/2014/main" xmlns="" id="{F107C8BA-05A8-48AE-A667-55FA9ED03C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96418">
            <a:off x="7198121" y="4054382"/>
            <a:ext cx="639150" cy="939927"/>
          </a:xfrm>
          <a:prstGeom prst="rect">
            <a:avLst/>
          </a:prstGeom>
        </p:spPr>
      </p:pic>
      <p:sp>
        <p:nvSpPr>
          <p:cNvPr id="9" name="Freeform 10">
            <a:extLst>
              <a:ext uri="{FF2B5EF4-FFF2-40B4-BE49-F238E27FC236}">
                <a16:creationId xmlns:a16="http://schemas.microsoft.com/office/drawing/2014/main" xmlns="" id="{77A31711-14D2-6207-67A4-FD2B7BFF4149}"/>
              </a:ext>
            </a:extLst>
          </p:cNvPr>
          <p:cNvSpPr/>
          <p:nvPr/>
        </p:nvSpPr>
        <p:spPr>
          <a:xfrm flipH="1">
            <a:off x="3212223" y="2803416"/>
            <a:ext cx="5209881" cy="1443731"/>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solidFill>
            <a:srgbClr val="003849"/>
          </a:solidFill>
          <a:ln w="28575">
            <a:solidFill>
              <a:schemeClr val="tx2">
                <a:lumMod val="10000"/>
              </a:schemeClr>
            </a:solidFill>
          </a:ln>
        </p:spPr>
        <p:style>
          <a:lnRef idx="2">
            <a:schemeClr val="dk1"/>
          </a:lnRef>
          <a:fillRef idx="1">
            <a:schemeClr val="lt1"/>
          </a:fillRef>
          <a:effectRef idx="0">
            <a:schemeClr val="dk1"/>
          </a:effectRef>
          <a:fontRef idx="minor">
            <a:schemeClr val="dk1"/>
          </a:fontRef>
        </p:style>
        <p:txBody>
          <a:bodyPr numCol="1" anchor="ctr"/>
          <a:lstStyle/>
          <a:p>
            <a:pPr algn="ctr"/>
            <a:r>
              <a:rPr lang="en-US" sz="2400">
                <a:solidFill>
                  <a:schemeClr val="bg1"/>
                </a:solidFill>
                <a:latin typeface="Times New Roman" panose="02020603050405020304" pitchFamily="18" charset="0"/>
                <a:cs typeface="Times New Roman" panose="02020603050405020304" pitchFamily="18" charset="0"/>
              </a:rPr>
              <a:t>? Tập tính là gì?</a:t>
            </a:r>
            <a:endParaRPr lang="vi-VN" sz="2400">
              <a:solidFill>
                <a:schemeClr val="bg1"/>
              </a:solidFill>
              <a:latin typeface="Times New Roman" panose="02020603050405020304" pitchFamily="18" charset="0"/>
              <a:cs typeface="Times New Roman" panose="02020603050405020304" pitchFamily="18" charset="0"/>
            </a:endParaRPr>
          </a:p>
          <a:p>
            <a:pPr algn="ctr"/>
            <a:r>
              <a:rPr lang="en-US" sz="2400">
                <a:solidFill>
                  <a:schemeClr val="bg1"/>
                </a:solidFill>
                <a:latin typeface="Times New Roman" panose="02020603050405020304" pitchFamily="18" charset="0"/>
                <a:cs typeface="Times New Roman" panose="02020603050405020304" pitchFamily="18" charset="0"/>
              </a:rPr>
              <a:t>? Cho ví dụ tập tính ở động vật mà em biết?</a:t>
            </a:r>
            <a:endParaRPr lang="vi-V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300"/>
                                        <p:tgtEl>
                                          <p:spTgt spid="4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300"/>
                                        <p:tgtEl>
                                          <p:spTgt spid="4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300"/>
                                        <p:tgtEl>
                                          <p:spTgt spid="42"/>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300"/>
                                        <p:tgtEl>
                                          <p:spTgt spid="44"/>
                                        </p:tgtEl>
                                      </p:cBhvr>
                                    </p:animEffect>
                                  </p:childTnLst>
                                </p:cTn>
                              </p:par>
                              <p:par>
                                <p:cTn id="21" presetID="2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41" grpId="0" animBg="1"/>
      <p:bldP spid="4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xmlns="" id="{6CEC75E3-F94C-43FE-FBAF-FAFA49932EA8}"/>
              </a:ext>
            </a:extLst>
          </p:cNvPr>
          <p:cNvSpPr txBox="1"/>
          <p:nvPr/>
        </p:nvSpPr>
        <p:spPr>
          <a:xfrm>
            <a:off x="324855" y="743600"/>
            <a:ext cx="8133346" cy="8309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Tập tính là một chuỗi phản ứng của động vật trả lời kích thích của môi trường. Tập tính của động vật rất đa dạng và phong phú.</a:t>
            </a:r>
            <a:endParaRPr lang="vi-VN"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15 loại tổ chim có kiến trúc đặc biệt đến mức ngay cả loài người cũng thấy  thán phục">
            <a:extLst>
              <a:ext uri="{FF2B5EF4-FFF2-40B4-BE49-F238E27FC236}">
                <a16:creationId xmlns:a16="http://schemas.microsoft.com/office/drawing/2014/main" xmlns="" id="{2565766A-3F52-491B-5B66-5F2B0261D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81" y="1700145"/>
            <a:ext cx="220434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ằm mơ thấy nhện là điềm gì, đánh con gì? - susucaokhoe">
            <a:extLst>
              <a:ext uri="{FF2B5EF4-FFF2-40B4-BE49-F238E27FC236}">
                <a16:creationId xmlns:a16="http://schemas.microsoft.com/office/drawing/2014/main" xmlns="" id="{98E0B046-F757-2B12-F1BD-873A70610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298" y="1751471"/>
            <a:ext cx="2483645" cy="23394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31-32. Tập tính của động vật - Hoc24">
            <a:extLst>
              <a:ext uri="{FF2B5EF4-FFF2-40B4-BE49-F238E27FC236}">
                <a16:creationId xmlns:a16="http://schemas.microsoft.com/office/drawing/2014/main" xmlns="" id="{7886E2CB-1FFE-4778-261A-9DB94B977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920" y="1756943"/>
            <a:ext cx="2619375" cy="23339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CBF332FA-2C5B-389F-2095-B9E04BFBDFC1}"/>
              </a:ext>
            </a:extLst>
          </p:cNvPr>
          <p:cNvSpPr txBox="1"/>
          <p:nvPr/>
        </p:nvSpPr>
        <p:spPr>
          <a:xfrm>
            <a:off x="816640" y="4139893"/>
            <a:ext cx="1667021"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làm tổ.</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31C3FC4-E65C-E93A-E7A7-5B2F02DBFC31}"/>
              </a:ext>
            </a:extLst>
          </p:cNvPr>
          <p:cNvSpPr txBox="1"/>
          <p:nvPr/>
        </p:nvSpPr>
        <p:spPr>
          <a:xfrm>
            <a:off x="3545742" y="4139893"/>
            <a:ext cx="1982866" cy="400110"/>
          </a:xfrm>
          <a:prstGeom prst="rect">
            <a:avLst/>
          </a:prstGeom>
          <a:no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Nhện giăng tơ.</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FE7E41F-C078-1132-7AFF-240B6031CDF6}"/>
              </a:ext>
            </a:extLst>
          </p:cNvPr>
          <p:cNvSpPr txBox="1"/>
          <p:nvPr/>
        </p:nvSpPr>
        <p:spPr>
          <a:xfrm>
            <a:off x="6160352" y="4139893"/>
            <a:ext cx="2658794" cy="400110"/>
          </a:xfrm>
          <a:prstGeom prst="rect">
            <a:avLst/>
          </a:prstGeom>
          <a:noFill/>
        </p:spPr>
        <p:txBody>
          <a:bodyPr wrap="square">
            <a:spAutoFit/>
          </a:bodyPr>
          <a:lstStyle/>
          <a:p>
            <a:r>
              <a:rPr lang="en-US" sz="2000" b="1">
                <a:effectLst/>
                <a:latin typeface="Times New Roman" panose="02020603050405020304" pitchFamily="18" charset="0"/>
                <a:ea typeface="Calibri" panose="020F0502020204030204" pitchFamily="34" charset="0"/>
                <a:cs typeface="Times New Roman" panose="02020603050405020304" pitchFamily="18" charset="0"/>
              </a:rPr>
              <a:t> Thú con bú sữa mẹ.</a:t>
            </a:r>
            <a:endParaRPr lang="vi-VN" sz="2000"/>
          </a:p>
        </p:txBody>
      </p:sp>
    </p:spTree>
    <p:extLst>
      <p:ext uri="{BB962C8B-B14F-4D97-AF65-F5344CB8AC3E}">
        <p14:creationId xmlns:p14="http://schemas.microsoft.com/office/powerpoint/2010/main" val="10126985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2" name="TextBox 11">
            <a:extLst>
              <a:ext uri="{FF2B5EF4-FFF2-40B4-BE49-F238E27FC236}">
                <a16:creationId xmlns:a16="http://schemas.microsoft.com/office/drawing/2014/main" xmlns="" id="{CBF332FA-2C5B-389F-2095-B9E04BFBDFC1}"/>
              </a:ext>
            </a:extLst>
          </p:cNvPr>
          <p:cNvSpPr txBox="1"/>
          <p:nvPr/>
        </p:nvSpPr>
        <p:spPr>
          <a:xfrm>
            <a:off x="324854" y="3193335"/>
            <a:ext cx="2463606" cy="707886"/>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Kiến sống thành từng đàn</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31C3FC4-E65C-E93A-E7A7-5B2F02DBFC31}"/>
              </a:ext>
            </a:extLst>
          </p:cNvPr>
          <p:cNvSpPr txBox="1"/>
          <p:nvPr/>
        </p:nvSpPr>
        <p:spPr>
          <a:xfrm>
            <a:off x="3065002" y="3193335"/>
            <a:ext cx="2491736"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Ong bắp cày cái con đẻ trứng vào rệp vừng như Ong bắp cày mẹ</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FE7E41F-C078-1132-7AFF-240B6031CDF6}"/>
              </a:ext>
            </a:extLst>
          </p:cNvPr>
          <p:cNvSpPr txBox="1"/>
          <p:nvPr/>
        </p:nvSpPr>
        <p:spPr>
          <a:xfrm>
            <a:off x="6075944" y="3193335"/>
            <a:ext cx="2658794"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Cánh cụt ở Bắc cực sống thành đàn để sưởi ấm lẫn nhau, chống lại giá rét</a:t>
            </a:r>
            <a:endParaRPr lang="vi-VN" sz="2000" b="1">
              <a:latin typeface="Times New Roman" panose="02020603050405020304" pitchFamily="18" charset="0"/>
              <a:cs typeface="Times New Roman" panose="02020603050405020304" pitchFamily="18" charset="0"/>
            </a:endParaRPr>
          </a:p>
        </p:txBody>
      </p:sp>
      <p:pic>
        <p:nvPicPr>
          <p:cNvPr id="3074" name="Picture 2" descr="Hướng dẫn cách diệt Kiến Lửa đơn giản và hiệu quả">
            <a:extLst>
              <a:ext uri="{FF2B5EF4-FFF2-40B4-BE49-F238E27FC236}">
                <a16:creationId xmlns:a16="http://schemas.microsoft.com/office/drawing/2014/main" xmlns="" id="{549AD2EC-ED97-B740-5F0E-6F0F3C63A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62" y="628039"/>
            <a:ext cx="2379198"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ơ chế đẻ trứng ký sinh của ong bắp cày - Thiên địch trong tự nhiên">
            <a:extLst>
              <a:ext uri="{FF2B5EF4-FFF2-40B4-BE49-F238E27FC236}">
                <a16:creationId xmlns:a16="http://schemas.microsoft.com/office/drawing/2014/main" xmlns="" id="{A71E3C98-A89D-96E6-CF4D-5C779E6F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366" y="628039"/>
            <a:ext cx="2335242"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h chim cánh cụt “làm việc nhóm” để giữ ấm khiến bạn phải thán phục | Báo  Dân trí">
            <a:extLst>
              <a:ext uri="{FF2B5EF4-FFF2-40B4-BE49-F238E27FC236}">
                <a16:creationId xmlns:a16="http://schemas.microsoft.com/office/drawing/2014/main" xmlns="" id="{78999012-4C60-73C9-5E08-9E0510C8B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432" y="628039"/>
            <a:ext cx="2908713"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2627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down)">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C22E46C-7903-4B5B-AAEE-0375ED008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085" y="0"/>
            <a:ext cx="1683207" cy="1303720"/>
          </a:xfrm>
          <a:prstGeom prst="rect">
            <a:avLst/>
          </a:prstGeom>
        </p:spPr>
      </p:pic>
      <p:pic>
        <p:nvPicPr>
          <p:cNvPr id="10" name="Picture 13">
            <a:extLst>
              <a:ext uri="{FF2B5EF4-FFF2-40B4-BE49-F238E27FC236}">
                <a16:creationId xmlns:a16="http://schemas.microsoft.com/office/drawing/2014/main" xmlns="" id="{77620D02-02AE-46FB-8A13-84F69FA068A4}"/>
              </a:ext>
            </a:extLst>
          </p:cNvPr>
          <p:cNvPicPr>
            <a:picLocks noChangeAspect="1"/>
          </p:cNvPicPr>
          <p:nvPr/>
        </p:nvPicPr>
        <p:blipFill>
          <a:blip r:embed="rId4"/>
          <a:srcRect/>
          <a:stretch>
            <a:fillRect/>
          </a:stretch>
        </p:blipFill>
        <p:spPr>
          <a:xfrm>
            <a:off x="6003742" y="1734972"/>
            <a:ext cx="2632258" cy="2043290"/>
          </a:xfrm>
          <a:prstGeom prst="rect">
            <a:avLst/>
          </a:prstGeom>
        </p:spPr>
      </p:pic>
      <p:sp>
        <p:nvSpPr>
          <p:cNvPr id="8" name="TextBox 7">
            <a:extLst>
              <a:ext uri="{FF2B5EF4-FFF2-40B4-BE49-F238E27FC236}">
                <a16:creationId xmlns:a16="http://schemas.microsoft.com/office/drawing/2014/main" xmlns="" id="{DB13775B-42BA-287C-34BF-E8A671E80690}"/>
              </a:ext>
            </a:extLst>
          </p:cNvPr>
          <p:cNvSpPr txBox="1"/>
          <p:nvPr/>
        </p:nvSpPr>
        <p:spPr>
          <a:xfrm>
            <a:off x="634609" y="1020618"/>
            <a:ext cx="5649663"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a:ln>
                  <a:solidFill>
                    <a:schemeClr val="tx1"/>
                  </a:solidFill>
                </a:ln>
                <a:effectLst/>
                <a:latin typeface="Times New Roman" panose="02020603050405020304" pitchFamily="18" charset="0"/>
                <a:ea typeface="Arial" panose="020B0604020202020204" pitchFamily="34" charset="0"/>
                <a:cs typeface="Times New Roman" panose="02020603050405020304" pitchFamily="18" charset="0"/>
              </a:rPr>
              <a:t>? Nêu vai trò của tập tính đối với động vật?</a:t>
            </a:r>
            <a:endParaRPr lang="vi-VN" sz="240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xmlns="" id="{BD6CCDC8-7132-1B90-7F88-BB308945F37D}"/>
              </a:ext>
            </a:extLst>
          </p:cNvPr>
          <p:cNvSpPr/>
          <p:nvPr/>
        </p:nvSpPr>
        <p:spPr>
          <a:xfrm>
            <a:off x="351692" y="2872645"/>
            <a:ext cx="2743200" cy="1885072"/>
          </a:xfrm>
          <a:prstGeom prst="wedgeRoundRectCallout">
            <a:avLst>
              <a:gd name="adj1" fmla="val 52016"/>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vai trò quan trọng vì liên quan mật thiết đến sự tồn tại và phát triển nòi giống.</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xmlns="" id="{2F8A51FA-4BCE-A434-70C8-F3D6DA7C9B49}"/>
              </a:ext>
            </a:extLst>
          </p:cNvPr>
          <p:cNvSpPr/>
          <p:nvPr/>
        </p:nvSpPr>
        <p:spPr>
          <a:xfrm>
            <a:off x="3517363" y="2872644"/>
            <a:ext cx="2236763" cy="1885071"/>
          </a:xfrm>
          <a:prstGeom prst="wedgeRoundRectCallout">
            <a:avLst>
              <a:gd name="adj1" fmla="val -66745"/>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tập tính đảm bảo cho động vật thích nghi với môi trường.</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2023</Words>
  <Application>Microsoft Office PowerPoint</Application>
  <PresentationFormat>On-screen Show (16:9)</PresentationFormat>
  <Paragraphs>206</Paragraphs>
  <Slides>35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Gloria Hallelujah</vt:lpstr>
      <vt:lpstr>Cambria</vt:lpstr>
      <vt:lpstr>Raleway Thin</vt:lpstr>
      <vt:lpstr>Calibri</vt:lpstr>
      <vt:lpstr>Times New Roman</vt:lpstr>
      <vt:lpstr>Fira Sans Extra Condensed</vt:lpstr>
      <vt:lpstr>Raleway</vt:lpstr>
      <vt:lpstr>Team Building Class for Elementary by Slidesgo</vt:lpstr>
      <vt:lpstr>CHÀO MỪNG CÁC EM ĐẾN VỚI BUỔI HỌC NGÀY HÔM NAY!</vt:lpstr>
      <vt:lpstr>KHỞI ĐỘNG</vt:lpstr>
      <vt:lpstr>KHỞI ĐỘNG</vt:lpstr>
      <vt:lpstr>PowerPoint Presentation</vt:lpstr>
      <vt:lpstr>II. ỨNG DỤNG HIỂU BIẾT VỀ TẬP TÍNH VÀO THỰC TIỂN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Admin</cp:lastModifiedBy>
  <cp:revision>113</cp:revision>
  <dcterms:modified xsi:type="dcterms:W3CDTF">2024-04-12T10:37:06Z</dcterms:modified>
</cp:coreProperties>
</file>