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65" r:id="rId3"/>
    <p:sldId id="290" r:id="rId4"/>
    <p:sldId id="268" r:id="rId5"/>
    <p:sldId id="267" r:id="rId6"/>
    <p:sldId id="270" r:id="rId7"/>
    <p:sldId id="274" r:id="rId8"/>
    <p:sldId id="271" r:id="rId9"/>
    <p:sldId id="276" r:id="rId10"/>
    <p:sldId id="272" r:id="rId11"/>
    <p:sldId id="273" r:id="rId12"/>
    <p:sldId id="275" r:id="rId13"/>
    <p:sldId id="291" r:id="rId14"/>
    <p:sldId id="279" r:id="rId15"/>
    <p:sldId id="280" r:id="rId16"/>
    <p:sldId id="282" r:id="rId17"/>
    <p:sldId id="281" r:id="rId18"/>
    <p:sldId id="283" r:id="rId19"/>
    <p:sldId id="277" r:id="rId20"/>
    <p:sldId id="284" r:id="rId21"/>
    <p:sldId id="285" r:id="rId22"/>
    <p:sldId id="278" r:id="rId23"/>
    <p:sldId id="286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4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4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AD97-6318-7E95-5DB3-644116B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7E5A6-2E2C-465F-5DAC-F23AFDF3A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8C81-0429-6B3C-8126-7E024A7A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2338-8246-5C2A-C491-60C36D73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15FF-51DC-45FD-9AD3-4108247D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0B59-C417-4C7C-E83C-6514D81F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A7496-6812-9810-A66F-143E418BC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3048-2935-2365-D764-674BFF90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E674-EC5A-6FC1-5763-E7AD2358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D148-1E98-BFD8-36E5-D6D4F6A8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0F235-7E46-B395-0503-5F426F527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21A1E-DE3A-49BD-3AA9-836852E4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8F55-6EC5-CA42-9992-19665DC6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2731-C7F9-A445-63EB-5106DBA7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CF88-BF5B-2B80-F114-DC7CA8E1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ECBD-7AF6-0BE9-DAF0-D77D2C5B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7B52-C4A6-A41A-0EAB-1F0591C5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39BC8-F079-941A-3CB6-08C24BEE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00CE0-C9B2-FFA5-86B2-C7C33613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7138-A133-D0C5-06D6-0EFA1757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9E92-234C-5DA5-C7F5-15AB9157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1F631-46D8-1EC4-6BC9-07A68B27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A5B3-8345-ABA1-A8BC-373DF27F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965F-DD6A-D766-A911-3D438D13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98E2-2265-6DAE-77F1-F61B7AAE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0E95-BBAA-E72A-4732-75479959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443E-42D5-7B28-D71D-8E2F97D54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9B691-9079-DECB-7C82-B66AF41F5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1E487-D28B-C059-11AA-C018CC0C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4ACF5-10D7-F63E-D14F-81EE6466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176C-2962-FEF4-A08E-79810057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4C22-F07B-897A-6C71-E47D5D4A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84308-FB2F-A289-AE5D-96A2BD46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090F1-CB4E-AC06-8CE4-0C45574E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88AC-A210-5C19-677E-AE1756988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CD3EA-6ACB-161D-54EB-F2BEBBFD5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BC675-384C-0EF1-C017-E9235D8A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EB8FF9-B26B-B9B6-B46E-82B272BF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4ADE9-9231-E855-0A0C-84D94543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74EA-C261-050B-66E2-B1679D40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D7A13-A3E7-B287-7949-2D587F2E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36A28-F4B1-C7EC-59E7-3BDE123C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6E4BB-546E-1887-D2A9-BB5C5901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76E2F-D557-97B1-1B2B-5B5F7B78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F4302-77B2-99C9-AE7E-C6AC4591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008A3-157B-9F26-F55D-A306D430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5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0A66-9C59-682C-33F1-75BBF9D2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10F1-9DD7-9EF3-5DA4-235E8B71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592BC-6891-9F85-9BC1-23583377F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8EC23-C705-4D4F-8F9E-D21342DE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739BE-DD73-1032-BDF3-1A3464C1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57BDB-702F-044C-FE0E-4095DB3E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C9F1-DDDD-5AF1-3EF8-DBBD6DAC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29AF2-D9EB-6735-F0E8-4DE20BE98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8F1B9-C95F-B49F-C066-07C29113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2FD5E-164C-1B2C-C085-7E967985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C7FC7-9537-7E43-74EE-718ADEBD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DA21-9FD3-74B8-6FFB-D3CE4E67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DEDA6-453E-2504-35DA-E4D97CDB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2C9-E2BE-7657-979C-3BD9CB5AF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4B66-0AF3-F58B-D9A1-C213D616C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6086-6164-46A6-BA6F-1F6B6B64CA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3EA9-03BF-F343-9168-05F3396AF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F64E-88EE-232C-5CE4-74E142863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6sfq0_66kH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GCK7rfs3Z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mcN1R_2pc" TargetMode="External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4179F-9E35-3C81-6F11-8FFB2B0A7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0910" y="151542"/>
            <a:ext cx="7307855" cy="498698"/>
          </a:xfrm>
        </p:spPr>
        <p:txBody>
          <a:bodyPr>
            <a:normAutofit/>
          </a:bodyPr>
          <a:lstStyle/>
          <a:p>
            <a:pPr>
              <a:tabLst>
                <a:tab pos="3140075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KHÁNH THIỆN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E66C2-51E3-2615-7882-458F64557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0" t="27392" r="44337" b="12486"/>
          <a:stretch/>
        </p:blipFill>
        <p:spPr>
          <a:xfrm>
            <a:off x="79959" y="60102"/>
            <a:ext cx="4917782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AAB78AE-AF47-30AE-C903-11D0F4C373A2}"/>
              </a:ext>
            </a:extLst>
          </p:cNvPr>
          <p:cNvSpPr txBox="1">
            <a:spLocks/>
          </p:cNvSpPr>
          <p:nvPr/>
        </p:nvSpPr>
        <p:spPr>
          <a:xfrm>
            <a:off x="4804186" y="6185970"/>
            <a:ext cx="7307855" cy="672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GIÁO VIÊN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TRỊNH THỊ BÍCH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F5ED78-40C1-4A36-B02D-B52963ED0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174" y="0"/>
            <a:ext cx="8351178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1553EB-0421-474D-A4B6-8D4E0B66BD22}"/>
              </a:ext>
            </a:extLst>
          </p:cNvPr>
          <p:cNvSpPr txBox="1"/>
          <p:nvPr/>
        </p:nvSpPr>
        <p:spPr>
          <a:xfrm>
            <a:off x="5011058" y="0"/>
            <a:ext cx="8578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+mj-lt"/>
              </a:rPr>
              <a:t>NHIỆT LIỆT CHÀO  MỪNG CÁC THẦY CÔ </a:t>
            </a:r>
          </a:p>
          <a:p>
            <a:r>
              <a:rPr lang="vi-VN" sz="3200" b="1">
                <a:solidFill>
                  <a:schemeClr val="bg1"/>
                </a:solidFill>
                <a:latin typeface="+mj-lt"/>
              </a:rPr>
              <a:t>VỀ DỰ GIỜ MÔN KHTN TẠI LỚP 6C </a:t>
            </a:r>
          </a:p>
          <a:p>
            <a:r>
              <a:rPr lang="vi-VN" sz="3200" b="1">
                <a:solidFill>
                  <a:schemeClr val="bg1"/>
                </a:solidFill>
                <a:latin typeface="+mj-lt"/>
              </a:rPr>
              <a:t>TRƯỜNG THCS LƯƠNG KHÁNH THIỆN</a:t>
            </a:r>
            <a:endParaRPr lang="en-US" sz="3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ED42A-FF4D-4D08-A04B-D05C3E28D935}"/>
              </a:ext>
            </a:extLst>
          </p:cNvPr>
          <p:cNvSpPr txBox="1"/>
          <p:nvPr/>
        </p:nvSpPr>
        <p:spPr>
          <a:xfrm>
            <a:off x="205552" y="2794000"/>
            <a:ext cx="4368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>
                <a:solidFill>
                  <a:srgbClr val="FF0000"/>
                </a:solidFill>
              </a:rPr>
              <a:t>BÀI 23: ĐỘNG VẬT CÓ XƯƠNG SỐNG</a:t>
            </a:r>
          </a:p>
          <a:p>
            <a:pPr algn="ctr"/>
            <a:r>
              <a:rPr lang="vi-VN" b="1">
                <a:solidFill>
                  <a:srgbClr val="FF0000"/>
                </a:solidFill>
              </a:rPr>
              <a:t>(5 TIẾT )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94350F-FC42-4D08-9E68-ED5AF53277D9}"/>
              </a:ext>
            </a:extLst>
          </p:cNvPr>
          <p:cNvSpPr txBox="1"/>
          <p:nvPr/>
        </p:nvSpPr>
        <p:spPr>
          <a:xfrm>
            <a:off x="1209040" y="5506720"/>
            <a:ext cx="3375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GV </a:t>
            </a:r>
            <a:r>
              <a:rPr lang="vi-VN" b="1"/>
              <a:t>DẠY: CÔ TRỊNH THỊ BÍCH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9294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vi-VN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Lớp Lưỡng cư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50B02-7C2A-B6A1-F6F6-E00DBEB949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25601" r="22554" b="44936"/>
          <a:stretch/>
        </p:blipFill>
        <p:spPr>
          <a:xfrm>
            <a:off x="228599" y="2226364"/>
            <a:ext cx="7468328" cy="2276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662F11-207A-5043-F9D0-41CFD331D4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3" t="26215" r="33723" b="36650"/>
          <a:stretch/>
        </p:blipFill>
        <p:spPr>
          <a:xfrm>
            <a:off x="8140147" y="2271089"/>
            <a:ext cx="3548270" cy="2405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4BC656-7FE7-DA2C-36D3-108CBA81D076}"/>
              </a:ext>
            </a:extLst>
          </p:cNvPr>
          <p:cNvSpPr txBox="1"/>
          <p:nvPr/>
        </p:nvSpPr>
        <p:spPr>
          <a:xfrm>
            <a:off x="665921" y="4944742"/>
            <a:ext cx="94024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Lưỡng cư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https://www.youtube.com/watch?v=6sfq0_66kH8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ý thuyết Khoa học tự nhiên 6 Bài 23: Đa dạng động vật có xương sống">
            <a:extLst>
              <a:ext uri="{FF2B5EF4-FFF2-40B4-BE49-F238E27FC236}">
                <a16:creationId xmlns:a16="http://schemas.microsoft.com/office/drawing/2014/main" id="{E0B7DEA3-0BE2-3830-4984-E9B3A5B2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79" y="2226364"/>
            <a:ext cx="7082275" cy="44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04113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212E6-1651-094F-1DEE-FF6671E6F452}"/>
              </a:ext>
            </a:extLst>
          </p:cNvPr>
          <p:cNvSpPr txBox="1"/>
          <p:nvPr/>
        </p:nvSpPr>
        <p:spPr>
          <a:xfrm>
            <a:off x="228598" y="1883443"/>
            <a:ext cx="118176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Thích nghi với đời sống trên cạn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da khô, phủ vảy sừng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Hô hấp bằng phổi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Đẻ trứng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Vai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Bò sát có giá trị thực phẩm, dược phẩm, mỹ nghệ, xuất khẩu…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Đa số bò sát có ích cho nông nghiệp do chúng tiêu diệt được sâu bọ, động vật có hại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loài bò sát có độc có thể gây hại cho con người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2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D2E99F-2AA3-97F9-0587-7D1B4E9ED426}"/>
              </a:ext>
            </a:extLst>
          </p:cNvPr>
          <p:cNvSpPr txBox="1"/>
          <p:nvPr/>
        </p:nvSpPr>
        <p:spPr>
          <a:xfrm>
            <a:off x="1201479" y="1734510"/>
            <a:ext cx="610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VIDEO ĐA DẠNG BÒ SÁT </a:t>
            </a:r>
            <a:r>
              <a:rPr lang="en-US" dirty="0">
                <a:hlinkClick r:id="rId2"/>
              </a:rPr>
              <a:t>https://www.youtube.com/watch?v=8GCK7rfs3Z8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1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Lý thuyết Khoa học tự nhiên 6 Bài 23: Đa dạng động vật có xương sống">
            <a:extLst>
              <a:ext uri="{FF2B5EF4-FFF2-40B4-BE49-F238E27FC236}">
                <a16:creationId xmlns:a16="http://schemas.microsoft.com/office/drawing/2014/main" id="{1E1F466E-0781-1594-0280-241C82DF1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06" y="2226363"/>
            <a:ext cx="7939664" cy="29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93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09D2C6-5F13-4503-C309-FFD930ECD4A3}"/>
              </a:ext>
            </a:extLst>
          </p:cNvPr>
          <p:cNvSpPr txBox="1"/>
          <p:nvPr/>
        </p:nvSpPr>
        <p:spPr>
          <a:xfrm>
            <a:off x="228598" y="2072284"/>
            <a:ext cx="1196340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lông vũ bao phủ cơ thể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Đi bằng hai chân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Chi trước biến đổi thành cánh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Đẻ trứng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Đa số các loài chim có khả năng bay lượn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loài chim không có khả năng bay nhưng lại chạy nhanh hoặc có khả năng bơi, lặn</a:t>
            </a:r>
          </a:p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Vai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Chim có vai trò thụ phấn cho hoa, phát tán hạt, làm thực phẩm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Tuy nhiên, chim cũng có thể là tác nhân truyền bệnh, phá hoại mùa màng</a:t>
            </a:r>
          </a:p>
        </p:txBody>
      </p:sp>
    </p:spTree>
    <p:extLst>
      <p:ext uri="{BB962C8B-B14F-4D97-AF65-F5344CB8AC3E}">
        <p14:creationId xmlns:p14="http://schemas.microsoft.com/office/powerpoint/2010/main" val="3661679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FE5926-B65B-3CA0-A4B5-F0BB10C21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27903" r="22880" b="59360"/>
          <a:stretch/>
        </p:blipFill>
        <p:spPr>
          <a:xfrm>
            <a:off x="228599" y="2226364"/>
            <a:ext cx="11675479" cy="1550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542942-C688-2347-F613-8B07A03628E7}"/>
              </a:ext>
            </a:extLst>
          </p:cNvPr>
          <p:cNvSpPr txBox="1"/>
          <p:nvPr/>
        </p:nvSpPr>
        <p:spPr>
          <a:xfrm>
            <a:off x="1318437" y="4854471"/>
            <a:ext cx="994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VIDEO ĐA DẠNG CHIM</a:t>
            </a:r>
            <a:r>
              <a:rPr lang="en-US" dirty="0">
                <a:hlinkClick r:id="rId3"/>
              </a:rPr>
              <a:t>https://www.youtube.com/watch?v=NCmcN1R_2pc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81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60B98-139C-3596-99CB-5450AAEB4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 t="26522" r="22962" b="22992"/>
          <a:stretch/>
        </p:blipFill>
        <p:spPr>
          <a:xfrm>
            <a:off x="1530625" y="2072284"/>
            <a:ext cx="8746436" cy="461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8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A30C3-91AA-E501-106E-0536C25B8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9" t="24373" r="40163" b="46778"/>
          <a:stretch/>
        </p:blipFill>
        <p:spPr>
          <a:xfrm>
            <a:off x="39757" y="1997764"/>
            <a:ext cx="3865897" cy="35979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E37AEA-BB66-00C5-8AD0-8D532FCC83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9" t="53530" r="40163" b="23759"/>
          <a:stretch/>
        </p:blipFill>
        <p:spPr>
          <a:xfrm>
            <a:off x="4008782" y="2397827"/>
            <a:ext cx="4795400" cy="3513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E30E0C-9609-563C-256B-A7FB19628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9" t="76241" r="40163" b="1201"/>
          <a:stretch/>
        </p:blipFill>
        <p:spPr>
          <a:xfrm>
            <a:off x="8907310" y="2397827"/>
            <a:ext cx="3219826" cy="2343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FE5926-B65B-3CA0-A4B5-F0BB10C213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27903" r="22880" b="59360"/>
          <a:stretch/>
        </p:blipFill>
        <p:spPr>
          <a:xfrm>
            <a:off x="119269" y="5921272"/>
            <a:ext cx="6211956" cy="82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3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ý thuyết Khoa học tự nhiên 6 Bài 23: Đa dạng động vật có xương sống">
            <a:extLst>
              <a:ext uri="{FF2B5EF4-FFF2-40B4-BE49-F238E27FC236}">
                <a16:creationId xmlns:a16="http://schemas.microsoft.com/office/drawing/2014/main" id="{9CEBE770-D26A-3269-12AB-016D5BBE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8" y="2226362"/>
            <a:ext cx="6769786" cy="33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ý thuyết Khoa học tự nhiên 6 Bài 23: Đa dạng động vật có xương sống">
            <a:extLst>
              <a:ext uri="{FF2B5EF4-FFF2-40B4-BE49-F238E27FC236}">
                <a16:creationId xmlns:a16="http://schemas.microsoft.com/office/drawing/2014/main" id="{8B8C0BF2-E9B2-B846-8E2E-E1F745838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13" y="2072284"/>
            <a:ext cx="5016199" cy="346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0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 </a:t>
            </a: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SỐNG( Tiếp theo)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64CD4-5607-EB8F-336C-F31AB218F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2" t="40179" r="26060" b="37263"/>
          <a:stretch/>
        </p:blipFill>
        <p:spPr>
          <a:xfrm>
            <a:off x="775252" y="1441174"/>
            <a:ext cx="11032431" cy="313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0303E-A1BA-55B4-4BFE-7F3153F20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5754" r="23614" b="45703"/>
          <a:stretch/>
        </p:blipFill>
        <p:spPr>
          <a:xfrm>
            <a:off x="281609" y="2226363"/>
            <a:ext cx="11284912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11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8FDFB2-DB06-9594-ACFA-AC9ECBF08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5" t="26675" r="33071" b="16854"/>
          <a:stretch/>
        </p:blipFill>
        <p:spPr>
          <a:xfrm>
            <a:off x="228599" y="2072283"/>
            <a:ext cx="4713766" cy="451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71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19A988-445F-6086-9C2A-3DADEF61EA3B}"/>
              </a:ext>
            </a:extLst>
          </p:cNvPr>
          <p:cNvSpPr txBox="1"/>
          <p:nvPr/>
        </p:nvSpPr>
        <p:spPr>
          <a:xfrm>
            <a:off x="228599" y="2061246"/>
            <a:ext cx="115095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lông mao bao phủ khắp cơ thể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răng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Đẻ con và nuôi con bằng sữa mẹ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Có loài thú đẻ con rồi nuôi con trong túi da ở bụng mẹ; có loài thú đẻ trứng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Lớp Động vật có vú rất đa dạng về số lượng loài và môi trường sống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Vai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571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23E1C-E021-FD9F-DC5F-7F91E057D0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1" t="26368" r="26223" b="-640"/>
          <a:stretch/>
        </p:blipFill>
        <p:spPr>
          <a:xfrm>
            <a:off x="6331225" y="1595230"/>
            <a:ext cx="5771322" cy="5211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AF7F98-D305-2CC9-759D-B361BB0F4C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3" t="26675" r="33967" b="29053"/>
          <a:stretch/>
        </p:blipFill>
        <p:spPr>
          <a:xfrm>
            <a:off x="228598" y="2082223"/>
            <a:ext cx="5142753" cy="41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79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en-US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AFF3FB-FF29-E88C-AE65-657480F752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6" t="25600" r="22799" b="46625"/>
          <a:stretch/>
        </p:blipFill>
        <p:spPr>
          <a:xfrm>
            <a:off x="467139" y="2226364"/>
            <a:ext cx="11491887" cy="33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9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4CE691A-3657-EFD7-85CF-38B8910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003" y="964097"/>
            <a:ext cx="9049993" cy="576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62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69159BA-D496-770A-8D9A-CC952E258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295" y="1018520"/>
            <a:ext cx="8288409" cy="58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8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3A209-89C5-5860-95D6-71F5291C0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24680" r="21332" b="17315"/>
          <a:stretch/>
        </p:blipFill>
        <p:spPr>
          <a:xfrm>
            <a:off x="1036982" y="964097"/>
            <a:ext cx="10334815" cy="58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0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10AC3-AC26-E960-E1AF-21729310F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24219" r="27527" b="21305"/>
          <a:stretch/>
        </p:blipFill>
        <p:spPr>
          <a:xfrm>
            <a:off x="218662" y="1282148"/>
            <a:ext cx="7627093" cy="52677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9F010F-8180-7E52-79A1-EA193FA49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2" t="26675" r="32092" b="13631"/>
          <a:stretch/>
        </p:blipFill>
        <p:spPr>
          <a:xfrm>
            <a:off x="7845755" y="1361660"/>
            <a:ext cx="3826566" cy="386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vi-VN" sz="2800" b="1" i="1" dirty="0">
                <a:solidFill>
                  <a:schemeClr val="accent1"/>
                </a:solidFill>
                <a:effectLst/>
                <a:latin typeface="+mj-lt"/>
              </a:rPr>
              <a:t>1. Các lớp Cá</a:t>
            </a:r>
            <a:endParaRPr lang="vi-VN" sz="2800" b="1" i="0" dirty="0">
              <a:solidFill>
                <a:schemeClr val="accent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51AC99-D78A-5544-8A32-EFE36B6BF8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4" t="55524" r="32174" b="19770"/>
          <a:stretch/>
        </p:blipFill>
        <p:spPr>
          <a:xfrm>
            <a:off x="407504" y="2226364"/>
            <a:ext cx="11098733" cy="45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vi-VN" sz="2800" b="1" i="1" dirty="0">
                <a:solidFill>
                  <a:schemeClr val="accent1"/>
                </a:solidFill>
                <a:effectLst/>
                <a:latin typeface="+mj-lt"/>
              </a:rPr>
              <a:t>1. Các lớp Cá</a:t>
            </a:r>
            <a:endParaRPr lang="vi-VN" sz="2800" b="1" i="0" dirty="0">
              <a:solidFill>
                <a:schemeClr val="accent1"/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870ED-880D-A405-F803-AE77A5931E6C}"/>
              </a:ext>
            </a:extLst>
          </p:cNvPr>
          <p:cNvSpPr txBox="1"/>
          <p:nvPr/>
        </p:nvSpPr>
        <p:spPr>
          <a:xfrm>
            <a:off x="407503" y="2072284"/>
            <a:ext cx="1138030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Cá sống ở nước, di chuyển nhờ vây và hô hấp bằng mang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r>
              <a:rPr lang="en-US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Cá đẻ trứng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Cá được chia làm hai lớp: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+ Lớp Cá sụn (bộ xương bằng chất sụn)</a:t>
            </a: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	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+ Lớp Cá xương (bộ xương bằng chất xương)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+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Cá là nguồn thực phẩm thiên nhiên giàu đạm, nhiều vitamin, dễ tiêu hóa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+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Da của một số loài cá có thể dùng để đóng giày, làm túi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+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Cá ăn bọ gậy và ăn sâu bọ hại lúa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+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Cá còn có thể nuôi làm cảnh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&gt;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 Tuy nhiên, một số loài cá có thể gây ngộ độc chết người nếu ăn phải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820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vi-VN" sz="2800" b="1" i="1" dirty="0">
                <a:solidFill>
                  <a:schemeClr val="accent1"/>
                </a:solidFill>
                <a:effectLst/>
                <a:latin typeface="+mj-lt"/>
              </a:rPr>
              <a:t>1. Các lớp Cá</a:t>
            </a:r>
            <a:endParaRPr lang="vi-VN" sz="2800" b="1" i="0" dirty="0">
              <a:solidFill>
                <a:schemeClr val="accent1"/>
              </a:solidFill>
              <a:effectLst/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7D22F0-B469-0D96-9EE0-F871696C1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23760" r="20679" b="46471"/>
          <a:stretch/>
        </p:blipFill>
        <p:spPr>
          <a:xfrm>
            <a:off x="526774" y="2072283"/>
            <a:ext cx="11205326" cy="322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14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vi-VN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Lớp Lưỡng cư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A88EA0-5F26-4127-D1F2-A2EE08C9F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40332" r="37036" b="35459"/>
          <a:stretch/>
        </p:blipFill>
        <p:spPr>
          <a:xfrm>
            <a:off x="0" y="2072284"/>
            <a:ext cx="5675586" cy="3245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E1FB2B-61E5-1AC8-3BDF-CD90B3F938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5" t="85422" r="39046" b="1073"/>
          <a:stretch/>
        </p:blipFill>
        <p:spPr>
          <a:xfrm>
            <a:off x="5675586" y="4428395"/>
            <a:ext cx="6530008" cy="24014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0B52C0-3C98-CFAB-3281-DC4A61A621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9" t="65430" r="35761" b="20831"/>
          <a:stretch/>
        </p:blipFill>
        <p:spPr>
          <a:xfrm>
            <a:off x="5697703" y="2149690"/>
            <a:ext cx="6259070" cy="18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23. ĐA DẠNG ĐỘNG VẬT CÓ XƯƠNG SỐNG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67B2-2B93-4EFC-3172-7D4274BFFD24}"/>
              </a:ext>
            </a:extLst>
          </p:cNvPr>
          <p:cNvSpPr txBox="1"/>
          <p:nvPr/>
        </p:nvSpPr>
        <p:spPr>
          <a:xfrm>
            <a:off x="228599" y="1118177"/>
            <a:ext cx="61026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i="0" dirty="0">
                <a:solidFill>
                  <a:schemeClr val="accent1"/>
                </a:solidFill>
                <a:effectLst/>
                <a:latin typeface="+mj-lt"/>
              </a:rPr>
              <a:t>II. Sự đa dạng động vật có xương sống</a:t>
            </a:r>
          </a:p>
          <a:p>
            <a:pPr algn="just"/>
            <a:r>
              <a:rPr lang="vi-VN" sz="28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Lớp Lưỡng cư</a:t>
            </a:r>
            <a:endParaRPr lang="en-US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B2620-882F-5FA6-C9D4-2E56D4DF3D14}"/>
              </a:ext>
            </a:extLst>
          </p:cNvPr>
          <p:cNvSpPr txBox="1"/>
          <p:nvPr/>
        </p:nvSpPr>
        <p:spPr>
          <a:xfrm>
            <a:off x="228598" y="2136913"/>
            <a:ext cx="116784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Có đời sống vừa ở nước, vừa ở cạn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Có da trần, luôn ẩm ướt và dễ thấm nước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Hô hấp bằng da và phổi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Đẻ trứng và thụ tinh ở môi trường nước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Lưỡng cư đa số không đuôi, di chuyển bằng 4 chân, nhưng vẫn có nhóm không chân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Vai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0" dirty="0">
              <a:solidFill>
                <a:schemeClr val="accent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Đa số động vật lưỡng cư có giá trị thực phẩm, có ích trong nông nghiệp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- Một số lưỡng cư có tuyến độc, nếu ăn phải có thể bị ngộ độc</a:t>
            </a:r>
          </a:p>
        </p:txBody>
      </p:sp>
    </p:spTree>
    <p:extLst>
      <p:ext uri="{BB962C8B-B14F-4D97-AF65-F5344CB8AC3E}">
        <p14:creationId xmlns:p14="http://schemas.microsoft.com/office/powerpoint/2010/main" val="1171216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1952</TotalTime>
  <Words>1218</Words>
  <Application>Microsoft Office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TRƯỜNG THCS LƯƠNG KHÁNH THIỆN </vt:lpstr>
      <vt:lpstr>BÀI 23. ĐA DẠNG ĐỘNG VẬT CÓ XƯƠNG SỐNG( Tiếp theo)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  <vt:lpstr>BÀI 23. ĐA DẠNG ĐỘNG VẬT CÓ XƯƠNG SỐNG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Hưng Bùi</dc:creator>
  <cp:lastModifiedBy>MS.BICH</cp:lastModifiedBy>
  <cp:revision>145</cp:revision>
  <dcterms:created xsi:type="dcterms:W3CDTF">2023-12-19T04:34:43Z</dcterms:created>
  <dcterms:modified xsi:type="dcterms:W3CDTF">2025-02-26T12:58:28Z</dcterms:modified>
</cp:coreProperties>
</file>