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8" r:id="rId5"/>
    <p:sldId id="270" r:id="rId6"/>
    <p:sldId id="269" r:id="rId7"/>
    <p:sldId id="259" r:id="rId8"/>
    <p:sldId id="260" r:id="rId9"/>
    <p:sldId id="263" r:id="rId10"/>
    <p:sldId id="261" r:id="rId11"/>
    <p:sldId id="262" r:id="rId12"/>
    <p:sldId id="264" r:id="rId13"/>
    <p:sldId id="265" r:id="rId14"/>
    <p:sldId id="266" r:id="rId15"/>
    <p:sldId id="267"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9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2212715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168848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33951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1173803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9676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2309925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4123754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3165690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167839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B58B13-FB78-4980-BAE0-FCBF16C9BB97}"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329209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B58B13-FB78-4980-BAE0-FCBF16C9BB97}"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247214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B58B13-FB78-4980-BAE0-FCBF16C9BB97}" type="datetimeFigureOut">
              <a:rPr lang="en-US" smtClean="0"/>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347607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58B13-FB78-4980-BAE0-FCBF16C9BB97}" type="datetimeFigureOut">
              <a:rPr lang="en-US" smtClean="0"/>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3168156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B58B13-FB78-4980-BAE0-FCBF16C9BB97}" type="datetimeFigureOut">
              <a:rPr lang="en-US" smtClean="0"/>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198877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B58B13-FB78-4980-BAE0-FCBF16C9BB97}"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403783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DB58B13-FB78-4980-BAE0-FCBF16C9BB97}"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22E38-F62E-47A3-A0CA-606D026A4A54}" type="slidenum">
              <a:rPr lang="en-US" smtClean="0"/>
              <a:t>‹#›</a:t>
            </a:fld>
            <a:endParaRPr lang="en-US"/>
          </a:p>
        </p:txBody>
      </p:sp>
    </p:spTree>
    <p:extLst>
      <p:ext uri="{BB962C8B-B14F-4D97-AF65-F5344CB8AC3E}">
        <p14:creationId xmlns:p14="http://schemas.microsoft.com/office/powerpoint/2010/main" val="213374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B58B13-FB78-4980-BAE0-FCBF16C9BB97}" type="datetimeFigureOut">
              <a:rPr lang="en-US" smtClean="0"/>
              <a:t>3/7/2025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0D22E38-F62E-47A3-A0CA-606D026A4A54}" type="slidenum">
              <a:rPr lang="en-US" smtClean="0"/>
              <a:t>‹#›</a:t>
            </a:fld>
            <a:endParaRPr lang="en-US"/>
          </a:p>
        </p:txBody>
      </p:sp>
    </p:spTree>
    <p:extLst>
      <p:ext uri="{BB962C8B-B14F-4D97-AF65-F5344CB8AC3E}">
        <p14:creationId xmlns:p14="http://schemas.microsoft.com/office/powerpoint/2010/main" val="2646940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hellobacsi.com/benh/kho-tieu/" TargetMode="External"/><Relationship Id="rId2" Type="http://schemas.openxmlformats.org/officeDocument/2006/relationships/hyperlink" Target="https://hellobacsi.com/benh/tieu-chay/" TargetMode="External"/><Relationship Id="rId1" Type="http://schemas.openxmlformats.org/officeDocument/2006/relationships/slideLayout" Target="../slideLayouts/slideLayout1.xml"/><Relationship Id="rId4" Type="http://schemas.openxmlformats.org/officeDocument/2006/relationships/hyperlink" Target="https://hellobacsi.com/benh/tao-b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309" y="0"/>
            <a:ext cx="11416937" cy="743615"/>
          </a:xfrm>
        </p:spPr>
        <p:txBody>
          <a:bodyPr/>
          <a:lstStyle/>
          <a:p>
            <a:pPr algn="ctr"/>
            <a:r>
              <a:rPr lang="en-US" sz="3600" b="1" dirty="0">
                <a:solidFill>
                  <a:srgbClr val="FF0000"/>
                </a:solidFill>
                <a:latin typeface="Times New Roman" panose="02020603050405020304" pitchFamily="18" charset="0"/>
                <a:cs typeface="Times New Roman" panose="02020603050405020304" pitchFamily="18" charset="0"/>
              </a:rPr>
              <a:t>CHỦ </a:t>
            </a:r>
            <a:r>
              <a:rPr lang="en-US" sz="3600" b="1">
                <a:solidFill>
                  <a:srgbClr val="FF0000"/>
                </a:solidFill>
                <a:latin typeface="Times New Roman" panose="02020603050405020304" pitchFamily="18" charset="0"/>
                <a:cs typeface="Times New Roman" panose="02020603050405020304" pitchFamily="18" charset="0"/>
              </a:rPr>
              <a:t>ĐỀ </a:t>
            </a:r>
            <a:r>
              <a:rPr lang="vi-VN" sz="3600" b="1">
                <a:solidFill>
                  <a:srgbClr val="FF0000"/>
                </a:solidFill>
                <a:latin typeface="Times New Roman" panose="02020603050405020304" pitchFamily="18" charset="0"/>
                <a:cs typeface="Times New Roman" panose="02020603050405020304" pitchFamily="18" charset="0"/>
              </a:rPr>
              <a:t>VII-</a:t>
            </a:r>
            <a:r>
              <a:rPr lang="en-US" sz="3600" b="1">
                <a:solidFill>
                  <a:srgbClr val="FF0000"/>
                </a:solidFill>
                <a:latin typeface="Times New Roman" panose="02020603050405020304" pitchFamily="18" charset="0"/>
                <a:cs typeface="Times New Roman" panose="02020603050405020304" pitchFamily="18" charset="0"/>
              </a:rPr>
              <a:t>CUỘC </a:t>
            </a:r>
            <a:r>
              <a:rPr lang="en-US" sz="3600" b="1" dirty="0">
                <a:solidFill>
                  <a:srgbClr val="FF0000"/>
                </a:solidFill>
                <a:latin typeface="Times New Roman" panose="02020603050405020304" pitchFamily="18" charset="0"/>
                <a:cs typeface="Times New Roman" panose="02020603050405020304" pitchFamily="18" charset="0"/>
              </a:rPr>
              <a:t>SỐNG QUANH TA</a:t>
            </a:r>
          </a:p>
        </p:txBody>
      </p:sp>
      <p:pic>
        <p:nvPicPr>
          <p:cNvPr id="4" name="Picture 3">
            <a:extLst>
              <a:ext uri="{FF2B5EF4-FFF2-40B4-BE49-F238E27FC236}">
                <a16:creationId xmlns:a16="http://schemas.microsoft.com/office/drawing/2014/main" id="{FD2420DE-A2F5-4E4E-B1F1-A6257C5F1943}"/>
              </a:ext>
            </a:extLst>
          </p:cNvPr>
          <p:cNvPicPr>
            <a:picLocks noChangeAspect="1"/>
          </p:cNvPicPr>
          <p:nvPr/>
        </p:nvPicPr>
        <p:blipFill>
          <a:blip r:embed="rId2"/>
          <a:stretch>
            <a:fillRect/>
          </a:stretch>
        </p:blipFill>
        <p:spPr>
          <a:xfrm>
            <a:off x="0" y="743615"/>
            <a:ext cx="12192000" cy="5647660"/>
          </a:xfrm>
          <a:prstGeom prst="rect">
            <a:avLst/>
          </a:prstGeom>
        </p:spPr>
      </p:pic>
    </p:spTree>
    <p:extLst>
      <p:ext uri="{BB962C8B-B14F-4D97-AF65-F5344CB8AC3E}">
        <p14:creationId xmlns:p14="http://schemas.microsoft.com/office/powerpoint/2010/main" val="134140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76" y="444137"/>
            <a:ext cx="11897190" cy="3785652"/>
          </a:xfrm>
          <a:prstGeom prst="rect">
            <a:avLst/>
          </a:prstGeom>
        </p:spPr>
        <p:txBody>
          <a:bodyPr wrap="square">
            <a:spAutoFit/>
          </a:bodyPr>
          <a:lstStyle/>
          <a:p>
            <a:pPr lvl="0" algn="just"/>
            <a:r>
              <a:rPr lang="vi-VN" sz="2400" b="1" u="sng" dirty="0">
                <a:solidFill>
                  <a:srgbClr val="0070C0"/>
                </a:solidFill>
                <a:latin typeface="Times New Roman" panose="02020603050405020304" pitchFamily="18" charset="0"/>
                <a:cs typeface="Times New Roman" panose="02020603050405020304" pitchFamily="18" charset="0"/>
              </a:rPr>
              <a:t>Lũ quét</a:t>
            </a:r>
            <a:r>
              <a:rPr lang="vi-VN" sz="2400" dirty="0">
                <a:solidFill>
                  <a:srgbClr val="333333"/>
                </a:solidFill>
                <a:latin typeface="Times New Roman" panose="02020603050405020304" pitchFamily="18" charset="0"/>
                <a:cs typeface="Times New Roman" panose="02020603050405020304" pitchFamily="18" charset="0"/>
              </a:rPr>
              <a:t>: Lũ quét thường xảy ra khi có lượng mưa lớn và kéo dài ở lưu vực các sông suối nhỏ miền núi, có độ dốc lớn, mặt lưu vực bị phong hoá mạnh, kết cấu kém. Lũ quét thường xảy ra trong thời gian ngắn (3-6h), vào ban đêm và sáng sớm, trong các tháng mùa lũ. Hiện nay chưa có khả năng dự báo được lũ quét.</a:t>
            </a:r>
          </a:p>
          <a:p>
            <a:pPr lvl="0" algn="just"/>
            <a:r>
              <a:rPr lang="vi-VN" sz="2400" b="1" u="sng" dirty="0">
                <a:solidFill>
                  <a:srgbClr val="0070C0"/>
                </a:solidFill>
                <a:latin typeface="Times New Roman" panose="02020603050405020304" pitchFamily="18" charset="0"/>
                <a:cs typeface="Times New Roman" panose="02020603050405020304" pitchFamily="18" charset="0"/>
              </a:rPr>
              <a:t>Bão:</a:t>
            </a:r>
            <a:r>
              <a:rPr lang="vi-VN" sz="2400" dirty="0">
                <a:solidFill>
                  <a:srgbClr val="333333"/>
                </a:solidFill>
                <a:latin typeface="Times New Roman" panose="02020603050405020304" pitchFamily="18" charset="0"/>
                <a:cs typeface="Times New Roman" panose="02020603050405020304" pitchFamily="18" charset="0"/>
              </a:rPr>
              <a:t> bão qua một số dấu hiệu như sau: trong những ngày đẹp trời, êm gió đi biển mà thấy những đợt sóng lừng từng đợt lên xuống đều đặn với một tần số chỉ bằng một nửa tần số sóng thường, tròn đầu, cự ly giữa hai đỉnh sóng rất dài (từ 200 – 300 m) có vẻ hiền lành, im lặng, thứ tự nhịp nhàng thì cần đề phòng cẩn thận, theo dõi tình hình thời tiết liên tục vì có thể đó là một trong những dấu hiệu có cơn bão sắp tới (vì bình thường sóng thường có đầu nhọn, bước sóng ngắn khoảng 50</a:t>
            </a:r>
          </a:p>
        </p:txBody>
      </p:sp>
    </p:spTree>
    <p:extLst>
      <p:ext uri="{BB962C8B-B14F-4D97-AF65-F5344CB8AC3E}">
        <p14:creationId xmlns:p14="http://schemas.microsoft.com/office/powerpoint/2010/main" val="32574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22453" y="485246"/>
            <a:ext cx="10225912" cy="3024436"/>
          </a:xfrm>
          <a:prstGeom prst="cloudCallout">
            <a:avLst>
              <a:gd name="adj1" fmla="val 72547"/>
              <a:gd name="adj2" fmla="val 99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38835" y="1492624"/>
            <a:ext cx="9372599"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71376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886" y="640080"/>
            <a:ext cx="11612880" cy="5262979"/>
          </a:xfrm>
          <a:prstGeom prst="rect">
            <a:avLst/>
          </a:prstGeom>
          <a:noFill/>
        </p:spPr>
        <p:txBody>
          <a:bodyPr wrap="square" rtlCol="0">
            <a:spAutoFit/>
          </a:bodyPr>
          <a:lstStyle/>
          <a:p>
            <a:r>
              <a:rPr lang="vi-VN" sz="2800" b="1" i="0" u="sng" dirty="0">
                <a:solidFill>
                  <a:srgbClr val="FF0000"/>
                </a:solidFill>
                <a:effectLst/>
                <a:latin typeface="Times New Roman" panose="02020603050405020304" pitchFamily="18" charset="0"/>
                <a:cs typeface="Times New Roman" panose="02020603050405020304" pitchFamily="18" charset="0"/>
              </a:rPr>
              <a:t>Trước thiên tai, lập kế hoạch</a:t>
            </a:r>
          </a:p>
          <a:p>
            <a:pPr algn="just"/>
            <a:r>
              <a:rPr lang="vi-VN" sz="2800" b="0" i="0" dirty="0">
                <a:solidFill>
                  <a:srgbClr val="333333"/>
                </a:solidFill>
                <a:effectLst/>
                <a:latin typeface="Times New Roman" panose="02020603050405020304" pitchFamily="18" charset="0"/>
                <a:cs typeface="Times New Roman" panose="02020603050405020304" pitchFamily="18" charset="0"/>
              </a:rPr>
              <a:t>Trước tiên, cần phải quan sát xung quanh. Bạn có ở trong tâm bão không? Bạn có ở trong vùng ngập lụt không? Bạn có ở trong vùng có động đất không? Hãy học cách ứng phó với từng loại thảm họa khác nhau, bạn sẽ cần làm gì trong từng trường hợp trên.</a:t>
            </a:r>
          </a:p>
          <a:p>
            <a:pPr algn="just"/>
            <a:r>
              <a:rPr lang="vi-VN" sz="2800" b="0" i="0" dirty="0">
                <a:solidFill>
                  <a:srgbClr val="333333"/>
                </a:solidFill>
                <a:effectLst/>
                <a:latin typeface="Times New Roman" panose="02020603050405020304" pitchFamily="18" charset="0"/>
                <a:cs typeface="Times New Roman" panose="02020603050405020304" pitchFamily="18" charset="0"/>
              </a:rPr>
              <a:t>Tìm các tuyến đường di tản khẩn cấp và thảo luận với người thân. Chọn ra con đường tốt nhất để rời khỏi nhà và con đường tốt nhất để thoát  khỏi  thiên tai trong khu vực bạn sinh sống.</a:t>
            </a:r>
          </a:p>
          <a:p>
            <a:pPr algn="just"/>
            <a:r>
              <a:rPr lang="vi-VN" sz="2800" b="0" i="0" dirty="0">
                <a:solidFill>
                  <a:srgbClr val="333333"/>
                </a:solidFill>
                <a:effectLst/>
                <a:latin typeface="Times New Roman" panose="02020603050405020304" pitchFamily="18" charset="0"/>
                <a:cs typeface="Times New Roman" panose="02020603050405020304" pitchFamily="18" charset="0"/>
              </a:rPr>
              <a:t>Nếu nhà bạn không thể làm địa điểm tập hợp người thân, hãy chuyển điểm tập hợp sang chỗ khác ở gần nhà hoặc trong khu vực bạn sống (ví dụ như quán cà phê hay nhà văn hóa). Nếu ngay cả việc này cũng không thực hiện được, hãy nghiên cứu kế hoạch di tản đến các khu vực khác.</a:t>
            </a:r>
          </a:p>
        </p:txBody>
      </p:sp>
    </p:spTree>
    <p:extLst>
      <p:ext uri="{BB962C8B-B14F-4D97-AF65-F5344CB8AC3E}">
        <p14:creationId xmlns:p14="http://schemas.microsoft.com/office/powerpoint/2010/main" val="364470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1782697" cy="5170646"/>
          </a:xfrm>
          <a:prstGeom prst="rect">
            <a:avLst/>
          </a:prstGeom>
          <a:noFill/>
        </p:spPr>
        <p:txBody>
          <a:bodyPr wrap="square" rtlCol="0">
            <a:spAutoFit/>
          </a:bodyPr>
          <a:lstStyle/>
          <a:p>
            <a:r>
              <a:rPr lang="vi-VN" sz="2200" b="1" i="0" u="sng" dirty="0">
                <a:solidFill>
                  <a:srgbClr val="FF0000"/>
                </a:solidFill>
                <a:effectLst/>
                <a:latin typeface="Times New Roman" panose="02020603050405020304" pitchFamily="18" charset="0"/>
                <a:cs typeface="Times New Roman" panose="02020603050405020304" pitchFamily="18" charset="0"/>
              </a:rPr>
              <a:t>Chuẩn bị trong thiên tai</a:t>
            </a:r>
          </a:p>
          <a:p>
            <a:pPr algn="just"/>
            <a:r>
              <a:rPr lang="vi-VN" sz="2200" b="0" i="0" dirty="0">
                <a:solidFill>
                  <a:srgbClr val="333333"/>
                </a:solidFill>
                <a:effectLst/>
                <a:latin typeface="Times New Roman" panose="02020603050405020304" pitchFamily="18" charset="0"/>
                <a:cs typeface="Times New Roman" panose="02020603050405020304" pitchFamily="18" charset="0"/>
              </a:rPr>
              <a:t>Hội chữ thập đỏ khuyến cáo mỗi gia đình nên chuẩn bị 6 thứ sau tại nhà:</a:t>
            </a:r>
          </a:p>
          <a:p>
            <a:pPr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Nước: Chuẩn bị 3,7 lít nước cho môt người/ngày. Mỗi người hãy dùng ít nhất một nửa lượng nước đó để uống, nửa còn lại dùng để nấu ăn và vệ sinh.</a:t>
            </a:r>
          </a:p>
          <a:p>
            <a:pPr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Thực phẩm: Hãy chọn những thứ gọn nhẹ, ít hư hỏng và không cần giữ lạnh hay chế biến. Có thể chọn đồ hộp ăn liền, trái cây, rau; nước ép đóng hộp; các món thiết yếu (muối, đường, tiêu ớt, gia vị); các thực phẩm năng lượng cao; vitamin; thực phẩm cho trẻ nhỏ, thực phẩm ăn liền. Hãy dự trữ các món bạn thích ăn. Thức ăn vừa miệng có thể khiến bạn thoải mái hơn khi khó khăn. Nếu bạn phải hâm nóng đồ ăn, hãy trữ sẵn cồn khô.</a:t>
            </a:r>
          </a:p>
          <a:p>
            <a:pPr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Hộp sơ cứu: Đảm bảo ở nhà và trong mỗi xe đều có hộp sơ cứu. Bạn nên trữ các loại thuốc không cần kê đơn như thuốc giảm đau, </a:t>
            </a:r>
            <a:r>
              <a:rPr lang="vi-VN" sz="2200" b="0" i="0" u="none" strike="noStrike" dirty="0">
                <a:effectLst/>
                <a:latin typeface="Times New Roman" panose="02020603050405020304" pitchFamily="18" charset="0"/>
                <a:cs typeface="Times New Roman" panose="02020603050405020304" pitchFamily="18" charset="0"/>
                <a:hlinkClick r:id="rId2"/>
              </a:rPr>
              <a:t>tiêu chảy</a:t>
            </a:r>
            <a:r>
              <a:rPr lang="vi-VN" sz="2200" b="0" i="0" dirty="0">
                <a:effectLst/>
                <a:latin typeface="Times New Roman" panose="02020603050405020304" pitchFamily="18" charset="0"/>
                <a:cs typeface="Times New Roman" panose="02020603050405020304" pitchFamily="18" charset="0"/>
              </a:rPr>
              <a:t>, </a:t>
            </a:r>
            <a:r>
              <a:rPr lang="vi-VN" sz="2200" b="0" i="0" u="none" strike="noStrike" dirty="0">
                <a:effectLst/>
                <a:latin typeface="Times New Roman" panose="02020603050405020304" pitchFamily="18" charset="0"/>
                <a:cs typeface="Times New Roman" panose="02020603050405020304" pitchFamily="18" charset="0"/>
                <a:hlinkClick r:id="rId3"/>
              </a:rPr>
              <a:t>khó tiêu</a:t>
            </a:r>
            <a:r>
              <a:rPr lang="vi-VN" sz="2200" b="0" i="0" dirty="0">
                <a:effectLst/>
                <a:latin typeface="Times New Roman" panose="02020603050405020304" pitchFamily="18" charset="0"/>
                <a:cs typeface="Times New Roman" panose="02020603050405020304" pitchFamily="18" charset="0"/>
              </a:rPr>
              <a:t>, ói, và </a:t>
            </a:r>
            <a:r>
              <a:rPr lang="vi-VN" sz="2200" b="0" i="0" u="sng" strike="noStrike" dirty="0">
                <a:effectLst/>
                <a:latin typeface="Times New Roman" panose="02020603050405020304" pitchFamily="18" charset="0"/>
                <a:cs typeface="Times New Roman" panose="02020603050405020304" pitchFamily="18" charset="0"/>
                <a:hlinkClick r:id="rId4"/>
              </a:rPr>
              <a:t>táo bón</a:t>
            </a:r>
            <a:r>
              <a:rPr lang="vi-VN" sz="2200" b="0" i="0" u="sng" dirty="0">
                <a:effectLst/>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Trang phục thiết yếu nhất: Bạn nên chuẩn bị sẵn một thùng nhỏ chứa ít nhất 1 bộ quần áo và 1 đôi dép cho mỗi người trong nhà. Chăn giữ ấm cũng rất cần thiết, nhất trong trường hợp có trẻ nhỏ.</a:t>
            </a:r>
          </a:p>
          <a:p>
            <a:pPr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Dụng cụ và vật dụng khẩn cấp: Không bao giờ là thừa khi bộ tiếp liệu của bạn có một ít giấy vệ sinh, xà phòng, vài chiếc chén giấy và muỗng đũa sử dụng một lần.</a:t>
            </a:r>
          </a:p>
        </p:txBody>
      </p:sp>
    </p:spTree>
    <p:extLst>
      <p:ext uri="{BB962C8B-B14F-4D97-AF65-F5344CB8AC3E}">
        <p14:creationId xmlns:p14="http://schemas.microsoft.com/office/powerpoint/2010/main" val="74394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565" y="313033"/>
            <a:ext cx="11954435" cy="6186309"/>
          </a:xfrm>
          <a:prstGeom prst="rect">
            <a:avLst/>
          </a:prstGeom>
        </p:spPr>
        <p:txBody>
          <a:bodyPr wrap="square">
            <a:spAutoFit/>
          </a:bodyPr>
          <a:lstStyle/>
          <a:p>
            <a:pPr algn="just"/>
            <a:r>
              <a:rPr lang="vi-VN" sz="2200" b="1" i="0" u="sng" dirty="0">
                <a:solidFill>
                  <a:srgbClr val="FF0000"/>
                </a:solidFill>
                <a:effectLst/>
                <a:latin typeface="Times New Roman" panose="02020603050405020304" pitchFamily="18" charset="0"/>
                <a:cs typeface="Times New Roman" panose="02020603050405020304" pitchFamily="18" charset="0"/>
              </a:rPr>
              <a:t>Sau thiên tai</a:t>
            </a:r>
          </a:p>
          <a:p>
            <a:pPr marL="742950" lvl="1" indent="-285750"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Chỉ quay về nhà khi chính quyền công bố khu vực nhà bạn đã an toàn;</a:t>
            </a:r>
          </a:p>
          <a:p>
            <a:pPr marL="742950" lvl="1" indent="-285750"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Trước khi bước vào nhà, hãy chú ý kiểm tra xung quanh các dây điện bị đứt, dây gas bị rò rỉ, hư hỏng hoặc những thiệt hại khác để tránh tình huống bị giật điện, rơi đồ vào người;</a:t>
            </a:r>
          </a:p>
          <a:p>
            <a:pPr marL="742950" lvl="1" indent="-285750"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Một phần căn nhà của bạn có thể bị hư hỏng hay sụp đổ. Hãy cẩn thận khi bước vào nhà. Kiểm tra xem mái hiên có vững không;</a:t>
            </a:r>
          </a:p>
          <a:p>
            <a:pPr marL="742950" lvl="1" indent="-285750"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Cảnh giác với các loài vật hoang, đặc biệt là rắn độc có thể chui vào nhà bạn theo dòng lũ;</a:t>
            </a:r>
          </a:p>
          <a:p>
            <a:pPr marL="742950" lvl="1" indent="-285750"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Nếu ngửi thấy mùi gas hay nghe tiếng xì, rời khỏi nhà ngay lập tức và báo cảnh sát chữa cháy;</a:t>
            </a:r>
          </a:p>
          <a:p>
            <a:pPr marL="742950" lvl="1" indent="-285750"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Nếu dây điện bị rớt xuống bên ngoài nhà, tuyệt đối không đứng trong vùng nước hay trong chỗ bị ngập;</a:t>
            </a:r>
          </a:p>
          <a:p>
            <a:pPr marL="742950" lvl="1" indent="-285750"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Giữ trẻ em và vật nuôi khỏi khu vực nguy hiểm và vùng ngập nước;</a:t>
            </a:r>
          </a:p>
          <a:p>
            <a:pPr marL="742950" lvl="1" indent="-285750"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Những vật liệu như sản phẩm lau chùi, sơn, pin, nhiên liệu bẩn và thùng chứa nhiên liệu bị vỡ là những thứ nguy hiểm. Hãy liên hệ với chính quyền địa phương để được hỗ trợ xử lý nhằm phòng tránh nguy hiểm;</a:t>
            </a:r>
          </a:p>
          <a:p>
            <a:pPr marL="742950" lvl="1" indent="-285750" algn="just">
              <a:buFont typeface="Arial" panose="020B0604020202020204" pitchFamily="34" charset="0"/>
              <a:buChar char="•"/>
            </a:pPr>
            <a:r>
              <a:rPr lang="vi-VN" sz="2200" b="0" i="0" dirty="0">
                <a:solidFill>
                  <a:srgbClr val="333333"/>
                </a:solidFill>
                <a:effectLst/>
                <a:latin typeface="Times New Roman" panose="02020603050405020304" pitchFamily="18" charset="0"/>
                <a:cs typeface="Times New Roman" panose="02020603050405020304" pitchFamily="18" charset="0"/>
              </a:rPr>
              <a:t>Hãy mặc đồ bảo hộ trong khi lau dọn, bao gồm găng tay cao su và ủng cao su. Bạn cần đảm bảo thực phẩm và nước uống của bạn an toàn để sử dụng. Vứt bỏ những thứ đã từng tiếp xúc với nước lũ, bao gồm đồ ăn hộp, chai nước, bộ muỗng đũa nhựa và núm vú cao su của em bé. Vứt bỏ mọi thứ khi không thể chắc c</a:t>
            </a:r>
            <a:r>
              <a:rPr lang="vi-VN" b="0" i="0" dirty="0">
                <a:solidFill>
                  <a:srgbClr val="333333"/>
                </a:solidFill>
                <a:effectLst/>
                <a:latin typeface="Roboto"/>
              </a:rPr>
              <a:t>hắn chúng an toàn.</a:t>
            </a:r>
          </a:p>
        </p:txBody>
      </p:sp>
    </p:spTree>
    <p:extLst>
      <p:ext uri="{BB962C8B-B14F-4D97-AF65-F5344CB8AC3E}">
        <p14:creationId xmlns:p14="http://schemas.microsoft.com/office/powerpoint/2010/main" val="160453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3059" y="807454"/>
            <a:ext cx="10493188" cy="2182136"/>
          </a:xfrm>
          <a:prstGeom prst="rect">
            <a:avLst/>
          </a:prstGeom>
        </p:spPr>
        <p:txBody>
          <a:bodyPr wrap="square">
            <a:spAutoFit/>
          </a:bodyPr>
          <a:lstStyle/>
          <a:p>
            <a:pPr>
              <a:lnSpc>
                <a:spcPct val="115000"/>
              </a:lnSpc>
              <a:spcBef>
                <a:spcPts val="600"/>
              </a:spcBef>
              <a:spcAft>
                <a:spcPts val="6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tai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nên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0" y="132239"/>
            <a:ext cx="4975273" cy="461665"/>
          </a:xfrm>
          <a:prstGeom prst="rect">
            <a:avLst/>
          </a:prstGeom>
        </p:spPr>
        <p:txBody>
          <a:bodyPr wrap="none">
            <a:spAutoFit/>
          </a:bodyPr>
          <a:lstStyle/>
          <a:p>
            <a:pPr lvl="0"/>
            <a:r>
              <a:rPr lang="en-US" sz="2400" b="1" dirty="0">
                <a:solidFill>
                  <a:prstClr val="black"/>
                </a:solidFill>
                <a:latin typeface="Times New Roman" panose="02020603050405020304" pitchFamily="18" charset="0"/>
                <a:cs typeface="Times New Roman" panose="02020603050405020304" pitchFamily="18" charset="0"/>
              </a:rPr>
              <a:t>2. </a:t>
            </a:r>
            <a:r>
              <a:rPr lang="en-US" sz="2400" b="1" dirty="0" err="1">
                <a:solidFill>
                  <a:prstClr val="black"/>
                </a:solidFill>
                <a:latin typeface="Times New Roman" panose="02020603050405020304" pitchFamily="18" charset="0"/>
                <a:cs typeface="Times New Roman" panose="02020603050405020304" pitchFamily="18" charset="0"/>
              </a:rPr>
              <a:t>Thiên</a:t>
            </a:r>
            <a:r>
              <a:rPr lang="en-US" sz="2400" b="1" dirty="0">
                <a:solidFill>
                  <a:prstClr val="black"/>
                </a:solidFill>
                <a:latin typeface="Times New Roman" panose="02020603050405020304" pitchFamily="18" charset="0"/>
                <a:cs typeface="Times New Roman" panose="02020603050405020304" pitchFamily="18" charset="0"/>
              </a:rPr>
              <a:t> tai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dấu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hiệu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thiên</a:t>
            </a:r>
            <a:r>
              <a:rPr lang="en-US" sz="2400" b="1" dirty="0">
                <a:solidFill>
                  <a:prstClr val="black"/>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55603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6987" y="53599"/>
            <a:ext cx="7766936" cy="1096899"/>
          </a:xfrm>
        </p:spPr>
        <p:txBody>
          <a:bodyPr>
            <a:normAutofit/>
          </a:bodyPr>
          <a:lstStyle/>
          <a:p>
            <a:pPr algn="ctr"/>
            <a:r>
              <a:rPr lang="en-US" sz="2400" b="1" dirty="0">
                <a:solidFill>
                  <a:schemeClr val="tx1"/>
                </a:solidFill>
                <a:latin typeface="Times New Roman" panose="02020603050405020304" pitchFamily="18" charset="0"/>
                <a:cs typeface="Times New Roman" panose="02020603050405020304" pitchFamily="18" charset="0"/>
              </a:rPr>
              <a:t>HƯỚNG DẪN VỀ NHÀ</a:t>
            </a:r>
          </a:p>
          <a:p>
            <a:pPr algn="ct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diễn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chế</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981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 y="0"/>
            <a:ext cx="7342094"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1. </a:t>
            </a:r>
            <a:r>
              <a:rPr lang="en-US" sz="2600" b="1" dirty="0" err="1">
                <a:latin typeface="Times New Roman" panose="02020603050405020304" pitchFamily="18" charset="0"/>
                <a:cs typeface="Times New Roman" panose="02020603050405020304" pitchFamily="18" charset="0"/>
              </a:rPr>
              <a:t>Tác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động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đổi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hậu</a:t>
            </a:r>
            <a:endParaRPr lang="en-US" sz="26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2836" y="591671"/>
            <a:ext cx="8004463" cy="6136956"/>
          </a:xfrm>
          <a:prstGeom prst="rect">
            <a:avLst/>
          </a:prstGeom>
        </p:spPr>
      </p:pic>
      <p:sp>
        <p:nvSpPr>
          <p:cNvPr id="6" name="TextBox 5"/>
          <p:cNvSpPr txBox="1"/>
          <p:nvPr/>
        </p:nvSpPr>
        <p:spPr>
          <a:xfrm>
            <a:off x="127748" y="2690430"/>
            <a:ext cx="3859306"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lửa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phun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082988" y="2428820"/>
            <a:ext cx="2853466"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23682" y="5086871"/>
            <a:ext cx="346934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lụt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459506" y="4975412"/>
            <a:ext cx="168088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Băng</a:t>
            </a:r>
            <a:r>
              <a:rPr lang="en-US" sz="2800" b="1" dirty="0">
                <a:solidFill>
                  <a:srgbClr val="FF0000"/>
                </a:solidFill>
                <a:latin typeface="Times New Roman" panose="02020603050405020304" pitchFamily="18" charset="0"/>
                <a:cs typeface="Times New Roman" panose="02020603050405020304" pitchFamily="18" charset="0"/>
              </a:rPr>
              <a:t> tan</a:t>
            </a:r>
          </a:p>
        </p:txBody>
      </p:sp>
      <p:pic>
        <p:nvPicPr>
          <p:cNvPr id="10" name="Picture 9"/>
          <p:cNvPicPr>
            <a:picLocks noChangeAspect="1"/>
          </p:cNvPicPr>
          <p:nvPr/>
        </p:nvPicPr>
        <p:blipFill>
          <a:blip r:embed="rId3"/>
          <a:stretch>
            <a:fillRect/>
          </a:stretch>
        </p:blipFill>
        <p:spPr>
          <a:xfrm>
            <a:off x="7140389" y="591669"/>
            <a:ext cx="5051612" cy="6136957"/>
          </a:xfrm>
          <a:prstGeom prst="rect">
            <a:avLst/>
          </a:prstGeom>
        </p:spPr>
      </p:pic>
      <p:pic>
        <p:nvPicPr>
          <p:cNvPr id="11" name="Picture 10"/>
          <p:cNvPicPr>
            <a:picLocks noChangeAspect="1"/>
          </p:cNvPicPr>
          <p:nvPr/>
        </p:nvPicPr>
        <p:blipFill>
          <a:blip r:embed="rId4"/>
          <a:stretch>
            <a:fillRect/>
          </a:stretch>
        </p:blipFill>
        <p:spPr>
          <a:xfrm>
            <a:off x="8378033" y="5610091"/>
            <a:ext cx="4133446" cy="749873"/>
          </a:xfrm>
          <a:prstGeom prst="rect">
            <a:avLst/>
          </a:prstGeom>
        </p:spPr>
      </p:pic>
    </p:spTree>
    <p:extLst>
      <p:ext uri="{BB962C8B-B14F-4D97-AF65-F5344CB8AC3E}">
        <p14:creationId xmlns:p14="http://schemas.microsoft.com/office/powerpoint/2010/main" val="1199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255494" y="0"/>
            <a:ext cx="6750423" cy="247425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16107" y="591671"/>
            <a:ext cx="5002306"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443753" y="457200"/>
            <a:ext cx="10112187" cy="4493538"/>
          </a:xfrm>
          <a:prstGeom prst="rect">
            <a:avLst/>
          </a:prstGeom>
          <a:noFill/>
        </p:spPr>
        <p:txBody>
          <a:bodyPr wrap="square" rtlCol="0">
            <a:spAutoFit/>
          </a:bodyPr>
          <a:lstStyle/>
          <a:p>
            <a:r>
              <a:rPr lang="vi-VN" sz="2200" b="1" dirty="0">
                <a:latin typeface="Times New Roman" panose="02020603050405020304" pitchFamily="18" charset="0"/>
                <a:cs typeface="Times New Roman" panose="02020603050405020304" pitchFamily="18" charset="0"/>
              </a:rPr>
              <a:t>Nguyên nhân tự nhiên:</a:t>
            </a:r>
            <a:endParaRPr lang="vi-VN" sz="2200" b="1" i="0" dirty="0">
              <a:effectLst/>
              <a:latin typeface="Times New Roman" panose="02020603050405020304" pitchFamily="18" charset="0"/>
              <a:cs typeface="Times New Roman" panose="02020603050405020304" pitchFamily="18" charset="0"/>
            </a:endParaRPr>
          </a:p>
          <a:p>
            <a:r>
              <a:rPr lang="vi-VN" sz="2200" dirty="0">
                <a:latin typeface="Times New Roman" panose="02020603050405020304" pitchFamily="18" charset="0"/>
                <a:cs typeface="Times New Roman" panose="02020603050405020304" pitchFamily="18" charset="0"/>
              </a:rPr>
              <a:t>- Sự thay đổi rất nhỏ của quỹ đạo trái đất, dẫn đến thay đổi về phân bố bức xạ mặt trời lên bề mặt trái đất.</a:t>
            </a:r>
            <a:br>
              <a:rPr lang="vi-VN" sz="2200" b="0" i="0" dirty="0">
                <a:effectLst/>
                <a:latin typeface="Times New Roman" panose="02020603050405020304" pitchFamily="18" charset="0"/>
                <a:cs typeface="Times New Roman" panose="02020603050405020304" pitchFamily="18" charset="0"/>
              </a:rPr>
            </a:br>
            <a:r>
              <a:rPr lang="vi-VN" sz="2200" dirty="0">
                <a:latin typeface="Times New Roman" panose="02020603050405020304" pitchFamily="18" charset="0"/>
                <a:cs typeface="Times New Roman" panose="02020603050405020304" pitchFamily="18" charset="0"/>
              </a:rPr>
              <a:t>- Núi lửa phun trào: khi núi lửa phun trào sẽ giải phóng một lượng khí nhà kính khổng lồ, có thể ảnh hướng lớn trong một khu vực nhất định và góp phần gây ra hiện tượng ấm lên toàn cầu. </a:t>
            </a:r>
            <a:br>
              <a:rPr lang="vi-VN" sz="2200" b="0" i="0" dirty="0">
                <a:effectLst/>
                <a:latin typeface="Times New Roman" panose="02020603050405020304" pitchFamily="18" charset="0"/>
                <a:cs typeface="Times New Roman" panose="02020603050405020304" pitchFamily="18" charset="0"/>
              </a:rPr>
            </a:br>
            <a:r>
              <a:rPr lang="vi-VN" sz="2200" dirty="0">
                <a:latin typeface="Times New Roman" panose="02020603050405020304" pitchFamily="18" charset="0"/>
                <a:cs typeface="Times New Roman" panose="02020603050405020304" pitchFamily="18" charset="0"/>
              </a:rPr>
              <a:t>- Băng tan: băng ở Nam Cực và Bắc Cực tan làm lộ ra lớp băng CO</a:t>
            </a:r>
            <a:r>
              <a:rPr lang="en-US" sz="2200" baseline="-25000" dirty="0">
                <a:latin typeface="Times New Roman" panose="02020603050405020304" pitchFamily="18" charset="0"/>
                <a:cs typeface="Times New Roman" panose="02020603050405020304" pitchFamily="18" charset="0"/>
              </a:rPr>
              <a:t>2</a:t>
            </a:r>
            <a:r>
              <a:rPr lang="vi-VN" sz="2200" dirty="0">
                <a:latin typeface="Times New Roman" panose="02020603050405020304" pitchFamily="18" charset="0"/>
                <a:cs typeface="Times New Roman" panose="02020603050405020304" pitchFamily="18" charset="0"/>
              </a:rPr>
              <a:t> vĩnh cửu, giải phóng một lượng lớn khí này, góp phần gây hiệu ứng nhà kính.</a:t>
            </a:r>
            <a:endParaRPr lang="vi-VN" sz="2200" b="0" i="0" dirty="0">
              <a:effectLst/>
              <a:latin typeface="Times New Roman" panose="02020603050405020304" pitchFamily="18" charset="0"/>
              <a:cs typeface="Times New Roman" panose="02020603050405020304" pitchFamily="18" charset="0"/>
            </a:endParaRPr>
          </a:p>
          <a:p>
            <a:r>
              <a:rPr lang="vi-VN" sz="2200" b="1" dirty="0">
                <a:latin typeface="Times New Roman" panose="02020603050405020304" pitchFamily="18" charset="0"/>
                <a:cs typeface="Times New Roman" panose="02020603050405020304" pitchFamily="18" charset="0"/>
              </a:rPr>
              <a:t>Nguyên nhân nhân tạo:</a:t>
            </a:r>
            <a:endParaRPr lang="vi-VN" sz="2200" b="1" i="0" dirty="0">
              <a:effectLst/>
              <a:latin typeface="Times New Roman" panose="02020603050405020304" pitchFamily="18" charset="0"/>
              <a:cs typeface="Times New Roman" panose="02020603050405020304" pitchFamily="18" charset="0"/>
            </a:endParaRPr>
          </a:p>
          <a:p>
            <a:r>
              <a:rPr lang="vi-VN" sz="2200" dirty="0">
                <a:latin typeface="Times New Roman" panose="02020603050405020304" pitchFamily="18" charset="0"/>
                <a:cs typeface="Times New Roman" panose="02020603050405020304" pitchFamily="18" charset="0"/>
              </a:rPr>
              <a:t>- Các hoạt động đốt cháy nhiên liệu hóa thạch như dầu, khí đốt, than đá cùng các loại khí thải khác phát sinh trong quá trình sản xuất của con người.</a:t>
            </a:r>
            <a:br>
              <a:rPr lang="vi-VN" sz="2200" b="0" i="0" dirty="0">
                <a:effectLst/>
                <a:latin typeface="Times New Roman" panose="02020603050405020304" pitchFamily="18" charset="0"/>
                <a:cs typeface="Times New Roman" panose="02020603050405020304" pitchFamily="18" charset="0"/>
              </a:rPr>
            </a:br>
            <a:r>
              <a:rPr lang="vi-VN" sz="2200" dirty="0">
                <a:latin typeface="Times New Roman" panose="02020603050405020304" pitchFamily="18" charset="0"/>
                <a:cs typeface="Times New Roman" panose="02020603050405020304" pitchFamily="18" charset="0"/>
              </a:rPr>
              <a:t>- Phá rừng khí một diện tích lớn cây xanh mất đi, giảm khả năng để điều hòa lượng khí CO</a:t>
            </a:r>
            <a:r>
              <a:rPr lang="vi-VN" sz="2200" baseline="-25000" dirty="0">
                <a:latin typeface="Times New Roman" panose="02020603050405020304" pitchFamily="18" charset="0"/>
                <a:cs typeface="Times New Roman" panose="02020603050405020304" pitchFamily="18" charset="0"/>
              </a:rPr>
              <a:t>2</a:t>
            </a:r>
            <a:r>
              <a:rPr lang="vi-VN" sz="2200" dirty="0">
                <a:latin typeface="Times New Roman" panose="02020603050405020304" pitchFamily="18" charset="0"/>
                <a:cs typeface="Times New Roman" panose="02020603050405020304" pitchFamily="18" charset="0"/>
              </a:rPr>
              <a:t>.</a:t>
            </a:r>
            <a:endParaRPr lang="vi-VN" sz="22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87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53" presetClass="exit" presetSubtype="32" fill="hold" grpId="1" nodeType="with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1369"/>
            <a:ext cx="6779340" cy="2871465"/>
          </a:xfrm>
          <a:prstGeom prst="rect">
            <a:avLst/>
          </a:prstGeom>
        </p:spPr>
      </p:pic>
      <p:sp>
        <p:nvSpPr>
          <p:cNvPr id="5" name="TextBox 4"/>
          <p:cNvSpPr txBox="1"/>
          <p:nvPr/>
        </p:nvSpPr>
        <p:spPr>
          <a:xfrm>
            <a:off x="968189" y="591671"/>
            <a:ext cx="5365376"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376518" y="443753"/>
            <a:ext cx="11187953" cy="5724644"/>
          </a:xfrm>
          <a:prstGeom prst="rect">
            <a:avLst/>
          </a:prstGeom>
          <a:noFill/>
        </p:spPr>
        <p:txBody>
          <a:bodyPr wrap="square" rtlCol="0">
            <a:spAutoFit/>
          </a:bodyPr>
          <a:lstStyle/>
          <a:p>
            <a:r>
              <a:rPr lang="vi-VN" sz="2200" b="1" dirty="0">
                <a:latin typeface="Times New Roman" panose="02020603050405020304" pitchFamily="18" charset="0"/>
                <a:cs typeface="Times New Roman" panose="02020603050405020304" pitchFamily="18" charset="0"/>
              </a:rPr>
              <a:t>Làm nhiệt độ trái đất tăng lên</a:t>
            </a:r>
            <a:endParaRPr lang="vi-VN" sz="2200" b="1" i="0" dirty="0">
              <a:effectLst/>
              <a:latin typeface="Times New Roman" panose="02020603050405020304" pitchFamily="18" charset="0"/>
              <a:cs typeface="Times New Roman" panose="02020603050405020304" pitchFamily="18" charset="0"/>
            </a:endParaRPr>
          </a:p>
          <a:p>
            <a:pPr algn="just"/>
            <a:r>
              <a:rPr lang="vi-VN" sz="2300" dirty="0">
                <a:latin typeface="Times New Roman" panose="02020603050405020304" pitchFamily="18" charset="0"/>
                <a:cs typeface="Times New Roman" panose="02020603050405020304" pitchFamily="18" charset="0"/>
              </a:rPr>
              <a:t>Nhiệt độ trái đất tăng là mối đe dọa sức khỏe, gây tác động mạnh mẽ tới con người, nhất tới trẻ em, người lớn tuổi, các cộng đồng nghèo đói, dân tộc thiểu số. Biến đổi khí hậu gây ra sóng nhiệt, khiến nhiệt độ tại một khu vực rất cao trong thời gian dài, làm con người kiệt quệ, căng thẳng, sức khỏe suy yếu, dễ mắc các bệnh khác. </a:t>
            </a:r>
            <a:endParaRPr lang="vi-VN" sz="2300" b="0" i="0" dirty="0">
              <a:effectLst/>
              <a:latin typeface="Times New Roman" panose="02020603050405020304" pitchFamily="18" charset="0"/>
              <a:cs typeface="Times New Roman" panose="02020603050405020304" pitchFamily="18" charset="0"/>
            </a:endParaRPr>
          </a:p>
          <a:p>
            <a:r>
              <a:rPr lang="vi-VN" sz="2300" b="1" dirty="0">
                <a:latin typeface="Times New Roman" panose="02020603050405020304" pitchFamily="18" charset="0"/>
                <a:cs typeface="Times New Roman" panose="02020603050405020304" pitchFamily="18" charset="0"/>
              </a:rPr>
              <a:t>Làm tăng tần suất thiên tai</a:t>
            </a:r>
            <a:endParaRPr lang="vi-VN" sz="2300" b="1" i="0" dirty="0">
              <a:effectLst/>
              <a:latin typeface="Times New Roman" panose="02020603050405020304" pitchFamily="18" charset="0"/>
              <a:cs typeface="Times New Roman" panose="02020603050405020304" pitchFamily="18" charset="0"/>
            </a:endParaRPr>
          </a:p>
          <a:p>
            <a:pPr algn="just"/>
            <a:r>
              <a:rPr lang="vi-VN" sz="2300" dirty="0">
                <a:latin typeface="Times New Roman" panose="02020603050405020304" pitchFamily="18" charset="0"/>
                <a:cs typeface="Times New Roman" panose="02020603050405020304" pitchFamily="18" charset="0"/>
              </a:rPr>
              <a:t>Biến đổi khí hậu khiến những cơn bão, lụt, hạn hán, động đất, sóng thần, cháy rừng diễn ra thường xuyên hơn, gây thiệt hại lớn về người và của cải. Trong những năm vừa rồi, Việt Nam chúng ta cũng đã phải hứng chịu hậu quả nặng nề từu rất nhiều cơn bão, lũ với tần suất ngày một nhiều hơn. Đặc biệt xuất hiện một số hình thái thiên tai mới như băng </a:t>
            </a:r>
            <a:r>
              <a:rPr lang="en-US" sz="2300" dirty="0" err="1">
                <a:latin typeface="Times New Roman" panose="02020603050405020304" pitchFamily="18" charset="0"/>
                <a:cs typeface="Times New Roman" panose="02020603050405020304" pitchFamily="18" charset="0"/>
              </a:rPr>
              <a:t>giá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sương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muối</a:t>
            </a:r>
            <a:r>
              <a:rPr lang="en-US" sz="2300" dirty="0">
                <a:latin typeface="Times New Roman" panose="02020603050405020304" pitchFamily="18" charset="0"/>
                <a:cs typeface="Times New Roman" panose="02020603050405020304" pitchFamily="18" charset="0"/>
              </a:rPr>
              <a:t>.</a:t>
            </a:r>
          </a:p>
          <a:p>
            <a:r>
              <a:rPr lang="vi-VN" sz="2300" b="1" i="0" dirty="0">
                <a:effectLst/>
                <a:latin typeface="times new roman" panose="02020603050405020304" pitchFamily="18" charset="0"/>
              </a:rPr>
              <a:t>Giảm quỹ đất có thể sinh sống của con người</a:t>
            </a:r>
            <a:endParaRPr lang="vi-VN" sz="2300" b="1" i="0" dirty="0">
              <a:effectLst/>
              <a:latin typeface="Roboto"/>
            </a:endParaRPr>
          </a:p>
          <a:p>
            <a:pPr algn="just"/>
            <a:r>
              <a:rPr lang="vi-VN" sz="2300" b="0" i="0" dirty="0">
                <a:effectLst/>
                <a:latin typeface="times new roman" panose="02020603050405020304" pitchFamily="18" charset="0"/>
              </a:rPr>
              <a:t>Băng tân gây nước biển dâng cao, làm mất đi lượng lớn diện tích đất ven biển. Bão, lũ gia tăng sẽ làm tăng hiện tượng xói mòn, rửa trôi, sạt lở bờ sông, bờ biển gây ảnh hưởng nghiêm trọng tới tài nguyên đất. Hiện tượng hạn hán thì gây sẽ dẫn tới hoang mạc hóa. Các nhân tố trên đều làm giảm quỹ đất.</a:t>
            </a:r>
            <a:endParaRPr lang="vi-VN" sz="2300" b="0" i="0" dirty="0">
              <a:effectLst/>
              <a:latin typeface="Roboto"/>
            </a:endParaRPr>
          </a:p>
          <a:p>
            <a:pPr algn="just"/>
            <a:endParaRPr lang="vi-VN" sz="22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13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53" presetClass="exit" presetSubtype="32" fill="hold" grpId="1" nodeType="with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388" y="322959"/>
            <a:ext cx="11174505" cy="4154984"/>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Làm giảm tăng trưởng kinh tế</a:t>
            </a:r>
          </a:p>
          <a:p>
            <a:pPr algn="just"/>
            <a:r>
              <a:rPr lang="vi-VN" sz="2400" dirty="0">
                <a:latin typeface="Times New Roman" panose="02020603050405020304" pitchFamily="18" charset="0"/>
                <a:cs typeface="Times New Roman" panose="02020603050405020304" pitchFamily="18" charset="0"/>
              </a:rPr>
              <a:t>Nước biển dây làm giảm diện tích đất canh tác nông nghiệp, ảnh hưởng đến kinh tế ven biển. Thiên tai làm sản xuất đình đốn, gây thiệt hại về cơ sở vật chất, hủy hoại mùa màng. Thời tiết khắc nghiệt làm giảm năng suất lao động của con người. Áp lực về giảm phát thải khí nhà kính khiến nhiều ngành công nghiệp nặng phải cắt gỉam sản lượng. Các lí do trên tổng hợp lại, đã và đang gây áp lực vô cùng lớn lên nền kinh tế toàn cầu.</a:t>
            </a:r>
          </a:p>
          <a:p>
            <a:r>
              <a:rPr lang="vi-VN" sz="2400" b="1" dirty="0">
                <a:latin typeface="Times New Roman" panose="02020603050405020304" pitchFamily="18" charset="0"/>
                <a:cs typeface="Times New Roman" panose="02020603050405020304" pitchFamily="18" charset="0"/>
              </a:rPr>
              <a:t>Gia tăng dịch bệnh</a:t>
            </a:r>
          </a:p>
          <a:p>
            <a:pPr algn="just"/>
            <a:r>
              <a:rPr lang="vi-VN" sz="2400" dirty="0">
                <a:latin typeface="Times New Roman" panose="02020603050405020304" pitchFamily="18" charset="0"/>
                <a:cs typeface="Times New Roman" panose="02020603050405020304" pitchFamily="18" charset="0"/>
              </a:rPr>
              <a:t>Việc khí hậu trở lên khắc nghiệt vô hình chung làm phát sinh nhiều loại dịch bệnh, virus, nguy hại đối với cả con người và động vật. Cộng hưởng với các yếu tố như suy giảm miễn dịch, thiên tai, nghèo đói, dịch bệnh thực sự trở thành cơn ác mộng đối với loài người, đặc biệt là các quốc gia kém phát triển.</a:t>
            </a:r>
          </a:p>
        </p:txBody>
      </p:sp>
    </p:spTree>
    <p:extLst>
      <p:ext uri="{BB962C8B-B14F-4D97-AF65-F5344CB8AC3E}">
        <p14:creationId xmlns:p14="http://schemas.microsoft.com/office/powerpoint/2010/main" val="3336209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91562"/>
            <a:ext cx="6779340" cy="2871465"/>
          </a:xfrm>
          <a:prstGeom prst="rect">
            <a:avLst/>
          </a:prstGeom>
        </p:spPr>
      </p:pic>
      <p:sp>
        <p:nvSpPr>
          <p:cNvPr id="6" name="TextBox 5"/>
          <p:cNvSpPr txBox="1"/>
          <p:nvPr/>
        </p:nvSpPr>
        <p:spPr>
          <a:xfrm>
            <a:off x="784411" y="673188"/>
            <a:ext cx="5513293"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a:t>
            </a:r>
          </a:p>
        </p:txBody>
      </p:sp>
      <p:sp>
        <p:nvSpPr>
          <p:cNvPr id="32" name="Rectangle 31"/>
          <p:cNvSpPr/>
          <p:nvPr/>
        </p:nvSpPr>
        <p:spPr>
          <a:xfrm>
            <a:off x="0" y="490553"/>
            <a:ext cx="9932895" cy="954107"/>
          </a:xfrm>
          <a:prstGeom prst="rect">
            <a:avLst/>
          </a:prstGeom>
        </p:spPr>
        <p:txBody>
          <a:bodyPr wrap="square">
            <a:spAutoFit/>
          </a:bodyPr>
          <a:lstStyle/>
          <a:p>
            <a:pPr lvl="0" defTabSz="457200">
              <a:spcBef>
                <a:spcPts val="1000"/>
              </a:spcBef>
              <a:buClr>
                <a:srgbClr val="90C226"/>
              </a:buClr>
              <a:buSzPct val="80000"/>
            </a:pPr>
            <a:r>
              <a:rPr lang="en-US" sz="2800" dirty="0" err="1">
                <a:solidFill>
                  <a:prstClr val="black"/>
                </a:solidFill>
                <a:latin typeface="Times New Roman" panose="02020603050405020304" pitchFamily="18" charset="0"/>
                <a:ea typeface="Calibri" panose="020F0502020204030204" pitchFamily="34" charset="0"/>
              </a:rPr>
              <a:t>Nếu</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chúng</a:t>
            </a:r>
            <a:r>
              <a:rPr lang="en-US" sz="2800" dirty="0">
                <a:solidFill>
                  <a:prstClr val="black"/>
                </a:solidFill>
                <a:latin typeface="Times New Roman" panose="02020603050405020304" pitchFamily="18" charset="0"/>
                <a:ea typeface="Calibri" panose="020F0502020204030204" pitchFamily="34" charset="0"/>
              </a:rPr>
              <a:t> ta </a:t>
            </a:r>
            <a:r>
              <a:rPr lang="en-US" sz="2800" dirty="0" err="1">
                <a:solidFill>
                  <a:prstClr val="black"/>
                </a:solidFill>
                <a:latin typeface="Times New Roman" panose="02020603050405020304" pitchFamily="18" charset="0"/>
                <a:ea typeface="Calibri" panose="020F0502020204030204" pitchFamily="34" charset="0"/>
              </a:rPr>
              <a:t>không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thay</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đổi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cách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sống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và</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có</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những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hành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động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thiết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thực</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để</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bảo</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vệ</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môi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trường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thì</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Trái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Đất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sẽ</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bị</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tàn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phá</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nặng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nề</a:t>
            </a:r>
            <a:r>
              <a:rPr lang="en-US" sz="2800" dirty="0">
                <a:solidFill>
                  <a:prstClr val="black"/>
                </a:solidFill>
                <a:latin typeface="Times New Roman" panose="02020603050405020304" pitchFamily="18" charset="0"/>
                <a:ea typeface="Calibri" panose="020F0502020204030204" pitchFamily="34" charset="0"/>
              </a:rPr>
              <a:t>.</a:t>
            </a:r>
            <a:endParaRPr lang="en-US" sz="2800" dirty="0">
              <a:solidFill>
                <a:prstClr val="black"/>
              </a:solidFill>
            </a:endParaRPr>
          </a:p>
        </p:txBody>
      </p:sp>
    </p:spTree>
    <p:extLst>
      <p:ext uri="{BB962C8B-B14F-4D97-AF65-F5344CB8AC3E}">
        <p14:creationId xmlns:p14="http://schemas.microsoft.com/office/powerpoint/2010/main" val="167457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6" presetClass="exit" presetSubtype="21" fill="hold" nodeType="with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9625" y="769751"/>
            <a:ext cx="11497234" cy="2107920"/>
          </a:xfrm>
        </p:spPr>
        <p:txBody>
          <a:bodyPr>
            <a:normAutofit/>
          </a:bodyPr>
          <a:lstStyle/>
          <a:p>
            <a:pPr algn="l"/>
            <a:r>
              <a:rPr lang="en-US" sz="2800" dirty="0">
                <a:solidFill>
                  <a:schemeClr val="tx1"/>
                </a:solidFill>
                <a:latin typeface="Times New Roman" panose="02020603050405020304" pitchFamily="18" charset="0"/>
                <a:ea typeface="Calibri" panose="020F0502020204030204" pitchFamily="34" charset="0"/>
              </a:rPr>
              <a:t>Con </a:t>
            </a:r>
            <a:r>
              <a:rPr lang="en-US" sz="2800" dirty="0" err="1">
                <a:solidFill>
                  <a:schemeClr val="tx1"/>
                </a:solidFill>
                <a:latin typeface="Times New Roman" panose="02020603050405020304" pitchFamily="18" charset="0"/>
                <a:ea typeface="Calibri" panose="020F0502020204030204" pitchFamily="34" charset="0"/>
              </a:rPr>
              <a:t>người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đang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đối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mặt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với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những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vấn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đề</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của</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môi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trường</a:t>
            </a:r>
            <a:r>
              <a:rPr lang="en-US" sz="2800" dirty="0">
                <a:solidFill>
                  <a:schemeClr val="tx1"/>
                </a:solidFill>
                <a:latin typeface="Times New Roman" panose="02020603050405020304" pitchFamily="18" charset="0"/>
                <a:ea typeface="Calibri" panose="020F0502020204030204" pitchFamily="34" charset="0"/>
              </a:rPr>
              <a:t> do </a:t>
            </a:r>
            <a:r>
              <a:rPr lang="en-US" sz="2800" dirty="0" err="1">
                <a:solidFill>
                  <a:schemeClr val="tx1"/>
                </a:solidFill>
                <a:latin typeface="Times New Roman" panose="02020603050405020304" pitchFamily="18" charset="0"/>
                <a:ea typeface="Calibri" panose="020F0502020204030204" pitchFamily="34" charset="0"/>
              </a:rPr>
              <a:t>ảnh</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hưởng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của</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biến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đổi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khí</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hậu</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Nếu</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chúng</a:t>
            </a:r>
            <a:r>
              <a:rPr lang="en-US" sz="2800" dirty="0">
                <a:solidFill>
                  <a:schemeClr val="tx1"/>
                </a:solidFill>
                <a:latin typeface="Times New Roman" panose="02020603050405020304" pitchFamily="18" charset="0"/>
                <a:ea typeface="Calibri" panose="020F0502020204030204" pitchFamily="34" charset="0"/>
              </a:rPr>
              <a:t> ta </a:t>
            </a:r>
            <a:r>
              <a:rPr lang="en-US" sz="2800" dirty="0" err="1">
                <a:solidFill>
                  <a:schemeClr val="tx1"/>
                </a:solidFill>
                <a:latin typeface="Times New Roman" panose="02020603050405020304" pitchFamily="18" charset="0"/>
                <a:ea typeface="Calibri" panose="020F0502020204030204" pitchFamily="34" charset="0"/>
              </a:rPr>
              <a:t>không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thay</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đổi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cách</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sống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và</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có</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những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hành</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động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thiết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thực</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để</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bảo</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vệ</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môi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trường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thì</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Trái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Đất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sẽ</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bị</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tàn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phá</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nặng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nề</a:t>
            </a:r>
            <a:r>
              <a:rPr lang="en-US" sz="2800" dirty="0">
                <a:solidFill>
                  <a:schemeClr val="tx1"/>
                </a:solidFill>
                <a:latin typeface="Times New Roman" panose="02020603050405020304" pitchFamily="18" charset="0"/>
                <a:ea typeface="Calibri" panose="020F0502020204030204" pitchFamily="34" charset="0"/>
              </a:rPr>
              <a:t>.</a:t>
            </a:r>
            <a:endParaRPr lang="en-US" sz="2800" dirty="0">
              <a:solidFill>
                <a:schemeClr val="tx1"/>
              </a:solidFill>
            </a:endParaRPr>
          </a:p>
        </p:txBody>
      </p:sp>
      <p:sp>
        <p:nvSpPr>
          <p:cNvPr id="4" name="Rectangle 3"/>
          <p:cNvSpPr/>
          <p:nvPr/>
        </p:nvSpPr>
        <p:spPr>
          <a:xfrm>
            <a:off x="349625" y="0"/>
            <a:ext cx="4816127" cy="492443"/>
          </a:xfrm>
          <a:prstGeom prst="rect">
            <a:avLst/>
          </a:prstGeom>
        </p:spPr>
        <p:txBody>
          <a:bodyPr wrap="none">
            <a:spAutoFit/>
          </a:bodyPr>
          <a:lstStyle/>
          <a:p>
            <a:pPr lvl="0"/>
            <a:r>
              <a:rPr lang="en-US" sz="2600" b="1" dirty="0">
                <a:solidFill>
                  <a:prstClr val="black"/>
                </a:solidFill>
                <a:latin typeface="Times New Roman" panose="02020603050405020304" pitchFamily="18" charset="0"/>
                <a:cs typeface="Times New Roman" panose="02020603050405020304" pitchFamily="18" charset="0"/>
              </a:rPr>
              <a:t>1. </a:t>
            </a:r>
            <a:r>
              <a:rPr lang="en-US" sz="2600" b="1" dirty="0" err="1">
                <a:solidFill>
                  <a:prstClr val="black"/>
                </a:solidFill>
                <a:latin typeface="Times New Roman" panose="02020603050405020304" pitchFamily="18" charset="0"/>
                <a:cs typeface="Times New Roman" panose="02020603050405020304" pitchFamily="18" charset="0"/>
              </a:rPr>
              <a:t>Tác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động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của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biến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đổi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khí</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hậu</a:t>
            </a:r>
            <a:endParaRPr lang="en-US" sz="2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3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024" y="788142"/>
            <a:ext cx="12104345" cy="6069857"/>
          </a:xfrm>
          <a:prstGeom prst="rect">
            <a:avLst/>
          </a:prstGeom>
        </p:spPr>
      </p:pic>
      <p:sp>
        <p:nvSpPr>
          <p:cNvPr id="5" name="TextBox 4"/>
          <p:cNvSpPr txBox="1"/>
          <p:nvPr/>
        </p:nvSpPr>
        <p:spPr>
          <a:xfrm>
            <a:off x="484094" y="147918"/>
            <a:ext cx="570155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tai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tai</a:t>
            </a:r>
          </a:p>
        </p:txBody>
      </p:sp>
      <p:sp>
        <p:nvSpPr>
          <p:cNvPr id="6" name="Oval Callout 5"/>
          <p:cNvSpPr/>
          <p:nvPr/>
        </p:nvSpPr>
        <p:spPr>
          <a:xfrm>
            <a:off x="121024" y="3321424"/>
            <a:ext cx="3348318" cy="2420471"/>
          </a:xfrm>
          <a:prstGeom prst="wedgeEllipseCallout">
            <a:avLst>
              <a:gd name="adj1" fmla="val -48337"/>
              <a:gd name="adj2" fmla="val 813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2012" y="3711388"/>
            <a:ext cx="2985247"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a:t>
            </a:r>
          </a:p>
        </p:txBody>
      </p:sp>
      <p:sp>
        <p:nvSpPr>
          <p:cNvPr id="8" name="TextBox 7"/>
          <p:cNvSpPr txBox="1"/>
          <p:nvPr/>
        </p:nvSpPr>
        <p:spPr>
          <a:xfrm>
            <a:off x="3818964" y="2554942"/>
            <a:ext cx="236668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Sạt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562165" y="2689412"/>
            <a:ext cx="185569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Ngập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lụt</a:t>
            </a:r>
            <a:endParaRPr lang="en-US" sz="28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572000" y="5943600"/>
            <a:ext cx="209774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Bão</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8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6"/>
                                        </p:tgtEl>
                                        <p:attrNameLst>
                                          <p:attrName>ppt_w</p:attrName>
                                        </p:attrNameLst>
                                      </p:cBhvr>
                                      <p:tavLst>
                                        <p:tav tm="0">
                                          <p:val>
                                            <p:strVal val="ppt_w"/>
                                          </p:val>
                                        </p:tav>
                                        <p:tav tm="100000">
                                          <p:val>
                                            <p:fltVal val="0"/>
                                          </p:val>
                                        </p:tav>
                                      </p:tavLst>
                                    </p:anim>
                                    <p:anim calcmode="lin" valueType="num">
                                      <p:cBhvr>
                                        <p:cTn id="25" dur="500"/>
                                        <p:tgtEl>
                                          <p:spTgt spid="6"/>
                                        </p:tgtEl>
                                        <p:attrNameLst>
                                          <p:attrName>ppt_h</p:attrName>
                                        </p:attrNameLst>
                                      </p:cBhvr>
                                      <p:tavLst>
                                        <p:tav tm="0">
                                          <p:val>
                                            <p:strVal val="ppt_h"/>
                                          </p:val>
                                        </p:tav>
                                        <p:tav tm="100000">
                                          <p:val>
                                            <p:fltVal val="0"/>
                                          </p:val>
                                        </p:tav>
                                      </p:tavLst>
                                    </p:anim>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7"/>
                                        </p:tgtEl>
                                        <p:attrNameLst>
                                          <p:attrName>ppt_w</p:attrName>
                                        </p:attrNameLst>
                                      </p:cBhvr>
                                      <p:tavLst>
                                        <p:tav tm="0">
                                          <p:val>
                                            <p:strVal val="ppt_w"/>
                                          </p:val>
                                        </p:tav>
                                        <p:tav tm="100000">
                                          <p:val>
                                            <p:fltVal val="0"/>
                                          </p:val>
                                        </p:tav>
                                      </p:tavLst>
                                    </p:anim>
                                    <p:anim calcmode="lin" valueType="num">
                                      <p:cBhvr>
                                        <p:cTn id="30" dur="500"/>
                                        <p:tgtEl>
                                          <p:spTgt spid="7"/>
                                        </p:tgtEl>
                                        <p:attrNameLst>
                                          <p:attrName>ppt_h</p:attrName>
                                        </p:attrNameLst>
                                      </p:cBhvr>
                                      <p:tavLst>
                                        <p:tav tm="0">
                                          <p:val>
                                            <p:strVal val="ppt_h"/>
                                          </p:val>
                                        </p:tav>
                                        <p:tav tm="100000">
                                          <p:val>
                                            <p:fltVal val="0"/>
                                          </p:val>
                                        </p:tav>
                                      </p:tavLst>
                                    </p:anim>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7" grpId="0"/>
      <p:bldP spid="7" grpId="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97346"/>
            <a:ext cx="11900646" cy="5632311"/>
          </a:xfrm>
          <a:prstGeom prst="rect">
            <a:avLst/>
          </a:prstGeom>
        </p:spPr>
        <p:txBody>
          <a:bodyPr wrap="square">
            <a:spAutoFit/>
          </a:bodyPr>
          <a:lstStyle/>
          <a:p>
            <a:pPr lvl="0" algn="just"/>
            <a:r>
              <a:rPr lang="vi-VN" sz="2400" b="1" u="sng" dirty="0">
                <a:solidFill>
                  <a:srgbClr val="FF0000"/>
                </a:solidFill>
                <a:latin typeface="Times New Roman" panose="02020603050405020304" pitchFamily="18" charset="0"/>
                <a:cs typeface="Times New Roman" panose="02020603050405020304" pitchFamily="18" charset="0"/>
              </a:rPr>
              <a:t>Các dấu hiệu nhận biết: </a:t>
            </a:r>
          </a:p>
          <a:p>
            <a:pPr lvl="0" algn="just"/>
            <a:r>
              <a:rPr lang="vi-VN" sz="2400" b="1" u="sng" dirty="0">
                <a:solidFill>
                  <a:srgbClr val="0070C0"/>
                </a:solidFill>
                <a:latin typeface="Times New Roman" panose="02020603050405020304" pitchFamily="18" charset="0"/>
                <a:cs typeface="Times New Roman" panose="02020603050405020304" pitchFamily="18" charset="0"/>
              </a:rPr>
              <a:t>Sạt </a:t>
            </a:r>
            <a:r>
              <a:rPr lang="en-US" sz="2400" b="1" u="sng" dirty="0">
                <a:solidFill>
                  <a:srgbClr val="0070C0"/>
                </a:solidFill>
                <a:latin typeface="Times New Roman" panose="02020603050405020304" pitchFamily="18" charset="0"/>
                <a:cs typeface="Times New Roman" panose="02020603050405020304" pitchFamily="18" charset="0"/>
              </a:rPr>
              <a:t>l</a:t>
            </a:r>
            <a:r>
              <a:rPr lang="vi-VN" sz="2400" b="1" u="sng" dirty="0">
                <a:solidFill>
                  <a:srgbClr val="0070C0"/>
                </a:solidFill>
                <a:latin typeface="Times New Roman" panose="02020603050405020304" pitchFamily="18" charset="0"/>
                <a:cs typeface="Times New Roman" panose="02020603050405020304" pitchFamily="18" charset="0"/>
              </a:rPr>
              <a:t>ở</a:t>
            </a:r>
            <a:r>
              <a:rPr lang="vi-VN" sz="2400" dirty="0">
                <a:solidFill>
                  <a:srgbClr val="333333"/>
                </a:solidFill>
                <a:latin typeface="Times New Roman" panose="02020603050405020304" pitchFamily="18" charset="0"/>
                <a:cs typeface="Times New Roman" panose="02020603050405020304" pitchFamily="18" charset="0"/>
              </a:rPr>
              <a:t>: Cần quan sát những thay đổi xảy ra xung quanh khu vực sinh sống như các rãnh thoát nước mưa trên các sườn dốc (đặc biệt là những nơi mà dòng nước chảy tụ lại), xuất hiện dấu vết sạt lở, cây bị sạp… Cửa hoặc cửa sổ bị kẹt, không thể mở ra. Vết nứt mới xuất hiện trên tường, trần, gạch, hoặc nền. Bức tường ngoài, lề đường hoặc cầu thang không nguyên dạng. Xuất hiện các vết nứt mở rộng trên mặt đất hoặc trên lối đi. Vỡ mạch nước ngầm. Mặt đất có hiện tượng phồng rộp, đường bấp bênh. Nước phun ra từ mặt đất tại nhiều vị trí mới. Hàng rào, tường chắn, cột điện, cây cối bị nghiêng hoặc di chuyển.</a:t>
            </a:r>
          </a:p>
          <a:p>
            <a:pPr lvl="0" algn="just"/>
            <a:r>
              <a:rPr lang="vi-VN" sz="2400" dirty="0">
                <a:solidFill>
                  <a:srgbClr val="333333"/>
                </a:solidFill>
                <a:latin typeface="Times New Roman" panose="02020603050405020304" pitchFamily="18" charset="0"/>
                <a:cs typeface="Times New Roman" panose="02020603050405020304" pitchFamily="18" charset="0"/>
              </a:rPr>
              <a:t>Chú ý sự thay đổi của dòng nước. Nếu nước đang từ trong chuyển sang đục thì đây cũng là một dấu hiệu cho thấy sắp có sạt lở đất.</a:t>
            </a:r>
          </a:p>
          <a:p>
            <a:pPr lvl="0" algn="just"/>
            <a:r>
              <a:rPr lang="vi-VN" sz="2400" dirty="0">
                <a:solidFill>
                  <a:srgbClr val="333333"/>
                </a:solidFill>
                <a:latin typeface="Times New Roman" panose="02020603050405020304" pitchFamily="18" charset="0"/>
                <a:cs typeface="Times New Roman" panose="02020603050405020304" pitchFamily="18" charset="0"/>
              </a:rPr>
              <a:t>Khi bắt đầu nghe thấy tiếng rơi của đất đá và âm lượng tăng dần, mặt đất bắt đầu dịch chuyển xuống theo chiều dốc, các lớp đất thụt xuống, những âm thanh lạ, như tiếng cây gãy hoặc tảng đá va chạm với nhau tức là sạt lở đất sắp xảy ra và việc cần làm là nhanh chóng di dời khỏi khu vực nguy hiểm và thông báo cho chính quyền địa phương và hàng xóm để có thể được hỗ trợ kịp thời.</a:t>
            </a:r>
          </a:p>
        </p:txBody>
      </p:sp>
    </p:spTree>
    <p:extLst>
      <p:ext uri="{BB962C8B-B14F-4D97-AF65-F5344CB8AC3E}">
        <p14:creationId xmlns:p14="http://schemas.microsoft.com/office/powerpoint/2010/main" val="199111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100</TotalTime>
  <Words>2222</Words>
  <Application>Microsoft Office PowerPoint</Application>
  <PresentationFormat>Widescreen</PresentationFormat>
  <Paragraphs>64</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Roboto</vt:lpstr>
      <vt:lpstr>times new roman</vt:lpstr>
      <vt:lpstr>times new roman</vt:lpstr>
      <vt:lpstr>Trebuchet MS</vt:lpstr>
      <vt:lpstr>Wingdings 3</vt:lpstr>
      <vt:lpstr>Facet</vt:lpstr>
      <vt:lpstr>CHỦ ĐỀ VII-CUỘC SỐNG QUANH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VII  CUỘC SỐNG QUANH TA</dc:title>
  <dc:creator>Windows User</dc:creator>
  <cp:lastModifiedBy>MS.BICH</cp:lastModifiedBy>
  <cp:revision>14</cp:revision>
  <dcterms:created xsi:type="dcterms:W3CDTF">2023-03-08T03:36:08Z</dcterms:created>
  <dcterms:modified xsi:type="dcterms:W3CDTF">2025-03-07T04:08:03Z</dcterms:modified>
</cp:coreProperties>
</file>