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85" r:id="rId3"/>
    <p:sldId id="286" r:id="rId4"/>
    <p:sldId id="256" r:id="rId5"/>
    <p:sldId id="278" r:id="rId6"/>
    <p:sldId id="289" r:id="rId7"/>
    <p:sldId id="276" r:id="rId8"/>
    <p:sldId id="258" r:id="rId9"/>
    <p:sldId id="259" r:id="rId10"/>
    <p:sldId id="260" r:id="rId11"/>
    <p:sldId id="261" r:id="rId12"/>
    <p:sldId id="264" r:id="rId13"/>
    <p:sldId id="279" r:id="rId14"/>
    <p:sldId id="263" r:id="rId15"/>
    <p:sldId id="281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237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2: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HOUSE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8870" y="13447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95926"/>
              </p:ext>
            </p:extLst>
          </p:nvPr>
        </p:nvGraphicFramePr>
        <p:xfrm>
          <a:off x="1867886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151748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267289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2435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382831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905868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17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488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504737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213177" y="3004950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780241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2641641" y="1781968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6386665" y="3097305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240536" y="4373436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smtClean="0">
                <a:solidFill>
                  <a:srgbClr val="FF0000"/>
                </a:solidFill>
              </a:rPr>
              <a:t>ottage 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nhà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5732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724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04457" y="3959057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2838" y="2700224"/>
            <a:ext cx="780009" cy="39708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4998242" y="1321303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388888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77080" y="3283128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250941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6096" y="4660378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2305592" y="3959057"/>
            <a:ext cx="66620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153" y="1207864"/>
            <a:ext cx="7071808" cy="95410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</a:t>
            </a:r>
            <a:r>
              <a:rPr lang="en-US" sz="2800" dirty="0" smtClean="0"/>
              <a:t>small house</a:t>
            </a:r>
            <a:r>
              <a:rPr lang="en-US" sz="2800" dirty="0"/>
              <a:t> </a:t>
            </a:r>
            <a:r>
              <a:rPr lang="en-US" sz="2800" dirty="0" smtClean="0"/>
              <a:t>in the countryside.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71762" y="2945528"/>
            <a:ext cx="5884542" cy="3486150"/>
            <a:chOff x="1671762" y="2945528"/>
            <a:chExt cx="5884542" cy="3486150"/>
          </a:xfrm>
        </p:grpSpPr>
        <p:grpSp>
          <p:nvGrpSpPr>
            <p:cNvPr id="12" name="Group 11"/>
            <p:cNvGrpSpPr/>
            <p:nvPr/>
          </p:nvGrpSpPr>
          <p:grpSpPr>
            <a:xfrm>
              <a:off x="1671762" y="2945528"/>
              <a:ext cx="5884542" cy="3486150"/>
              <a:chOff x="193701" y="1590291"/>
              <a:chExt cx="8653859" cy="5137079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93701" y="1590291"/>
                <a:ext cx="8653859" cy="5137079"/>
              </a:xfrm>
              <a:prstGeom prst="roundRect">
                <a:avLst/>
              </a:prstGeom>
              <a:solidFill>
                <a:srgbClr val="C0E6EA"/>
              </a:solidFill>
              <a:ln>
                <a:solidFill>
                  <a:srgbClr val="C0E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77403" y="1674687"/>
                <a:ext cx="8444374" cy="4900773"/>
              </a:xfrm>
              <a:prstGeom prst="roundRect">
                <a:avLst/>
              </a:prstGeom>
              <a:solidFill>
                <a:srgbClr val="05A0B8"/>
              </a:solidFill>
              <a:ln>
                <a:solidFill>
                  <a:srgbClr val="05A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14872" y="1767152"/>
                <a:ext cx="8369436" cy="495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724860" y="3663049"/>
              <a:ext cx="3657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24860" y="4220550"/>
              <a:ext cx="3657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24860" y="4775569"/>
              <a:ext cx="3657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724860" y="5333070"/>
              <a:ext cx="3657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24860" y="5896950"/>
              <a:ext cx="3657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91" y="149974"/>
            <a:ext cx="3513044" cy="804768"/>
          </a:xfrm>
          <a:solidFill>
            <a:srgbClr val="0FB7BD"/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Hello everybody. In my group.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lives in a country house. Nam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828800" y="134938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 assignment</a:t>
            </a:r>
            <a:endParaRPr lang="en-GB" sz="3600" kern="10">
              <a:ln w="9525">
                <a:solidFill>
                  <a:srgbClr val="660033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6699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Fato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362769" y="2336042"/>
            <a:ext cx="626261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smtClean="0">
                <a:latin typeface="Georgia" pitchFamily="18" charset="0"/>
              </a:rPr>
              <a:t>- Learn </a:t>
            </a:r>
            <a:r>
              <a:rPr lang="en-US" sz="2800" dirty="0" smtClean="0">
                <a:latin typeface="Georgia" pitchFamily="18" charset="0"/>
              </a:rPr>
              <a:t>by heart vocab.</a:t>
            </a:r>
            <a:endParaRPr lang="en-US" sz="2800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dirty="0">
              <a:latin typeface="Georgia" pitchFamily="18" charset="0"/>
            </a:endParaRPr>
          </a:p>
          <a:p>
            <a:pPr eaLnBrk="1" hangingPunct="1"/>
            <a:r>
              <a:rPr lang="en-US" sz="2800" smtClean="0">
                <a:latin typeface="Georgia" pitchFamily="18" charset="0"/>
              </a:rPr>
              <a:t>- Learn </a:t>
            </a:r>
            <a:r>
              <a:rPr lang="en-US" sz="2800" dirty="0" smtClean="0">
                <a:latin typeface="Georgia" pitchFamily="18" charset="0"/>
              </a:rPr>
              <a:t>how to pronoun / s/ and /</a:t>
            </a:r>
            <a:r>
              <a:rPr lang="en-US" sz="2800" dirty="0" err="1" smtClean="0">
                <a:latin typeface="Georgia" pitchFamily="18" charset="0"/>
              </a:rPr>
              <a:t>es</a:t>
            </a:r>
            <a:r>
              <a:rPr lang="en-US" sz="2800" dirty="0" smtClean="0">
                <a:latin typeface="Georgia" pitchFamily="18" charset="0"/>
              </a:rPr>
              <a:t>/</a:t>
            </a:r>
            <a:r>
              <a:rPr lang="en-US" sz="2800" i="1" dirty="0" smtClean="0">
                <a:solidFill>
                  <a:srgbClr val="6600CC"/>
                </a:solidFill>
                <a:latin typeface="Georgia" pitchFamily="18" charset="0"/>
              </a:rPr>
              <a:t>.</a:t>
            </a:r>
            <a:endParaRPr lang="en-US" sz="2800" i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endParaRPr lang="en-US" sz="1200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dirty="0">
                <a:latin typeface="Georgia" pitchFamily="18" charset="0"/>
              </a:rPr>
              <a:t>- Prepare </a:t>
            </a:r>
            <a:r>
              <a:rPr lang="en-US" sz="2800" dirty="0" smtClean="0">
                <a:latin typeface="Georgia" pitchFamily="18" charset="0"/>
              </a:rPr>
              <a:t>“ </a:t>
            </a:r>
            <a:r>
              <a:rPr lang="en-US" sz="2800" dirty="0">
                <a:latin typeface="Georgia" pitchFamily="18" charset="0"/>
              </a:rPr>
              <a:t>A closer look 2</a:t>
            </a:r>
            <a:r>
              <a:rPr lang="en-US" sz="2800" dirty="0" smtClean="0">
                <a:latin typeface="Georgia" pitchFamily="18" charset="0"/>
              </a:rPr>
              <a:t>”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1371600"/>
            <a:ext cx="603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DUC SECONDARY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308746" y="5294243"/>
            <a:ext cx="1596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lass 6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867400" y="6002129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117"/>
            <a:ext cx="2063862" cy="201137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12059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49591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38196" y="941617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54744" y="968188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283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3951340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</a:t>
            </a:r>
            <a:r>
              <a:rPr lang="en-US" sz="4400" b="1" dirty="0" smtClean="0">
                <a:solidFill>
                  <a:srgbClr val="FFFF00"/>
                </a:solidFill>
              </a:rPr>
              <a:t>own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house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64539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7161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villa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12894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51340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country </a:t>
            </a:r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4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91" y="3244334"/>
            <a:ext cx="39392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</a:t>
            </a:r>
            <a:r>
              <a:rPr lang="en-US" sz="3600" b="1" dirty="0" smtClean="0">
                <a:solidFill>
                  <a:srgbClr val="FF0000"/>
                </a:solidFill>
              </a:rPr>
              <a:t> OF    </a:t>
            </a:r>
            <a:r>
              <a:rPr lang="en-US" sz="3600" b="1" dirty="0">
                <a:solidFill>
                  <a:srgbClr val="FF0000"/>
                </a:solidFill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1" y="2755755"/>
            <a:ext cx="8089512" cy="33276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31081" y="1173120"/>
            <a:ext cx="645285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1. GETTING STARTED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85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8599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move (v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0" y="399364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9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0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561415" y="289495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behind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prep):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04531" y="3058262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2795129" y="2455594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362321" y="3048408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anh, chị, 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183281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E651E9-A8C2-4B41-BB65-66B87C9F57BC}"/>
              </a:ext>
            </a:extLst>
          </p:cNvPr>
          <p:cNvSpPr txBox="1"/>
          <p:nvPr/>
        </p:nvSpPr>
        <p:spPr>
          <a:xfrm>
            <a:off x="0" y="194311"/>
            <a:ext cx="7886700" cy="379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flat (n): căn hộ</a:t>
            </a:r>
            <a:endParaRPr lang="en-US" sz="32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country house (phr. n):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town house (phr. </a:t>
            </a:r>
            <a:r>
              <a:rPr lang="en-US" sz="3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behind (</a:t>
            </a:r>
            <a:r>
              <a:rPr lang="en-US" sz="3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</a:t>
            </a:r>
            <a:r>
              <a:rPr lang="en-US" sz="3200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en-US" sz="3200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cousin (n):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move (v): di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835" y="2250137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country house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20" y="1777903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: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5834" y="2783537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 town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835" y="4598890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6.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437" y="3419142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44872" y="4041300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4132" y="457199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5021" y="2840592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8472" y="4525582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93067" y="2373170"/>
            <a:ext cx="5069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3316" y="3419142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597" y="1780794"/>
            <a:ext cx="42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4280051" y="3942362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89871" y="2073181"/>
            <a:ext cx="2544261" cy="2744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52441" y="2615560"/>
            <a:ext cx="1480876" cy="6847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95283" y="2665557"/>
            <a:ext cx="1949823" cy="410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89871" y="2250138"/>
            <a:ext cx="3004858" cy="14613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4976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89871" y="3711529"/>
            <a:ext cx="2655235" cy="1179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882218" y="2865697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72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47430" y="212049"/>
            <a:ext cx="673932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Who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7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0889" y="834070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1736</TotalTime>
  <Words>580</Words>
  <Application>Microsoft Office PowerPoint</Application>
  <PresentationFormat>On-screen Show (4:3)</PresentationFormat>
  <Paragraphs>131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.VnArabia</vt:lpstr>
      <vt:lpstr>Arial</vt:lpstr>
      <vt:lpstr>Calibri</vt:lpstr>
      <vt:lpstr>Calibri Light</vt:lpstr>
      <vt:lpstr>Georgia</vt:lpstr>
      <vt:lpstr>Script MT Bold</vt:lpstr>
      <vt:lpstr>Times New Roman</vt:lpstr>
      <vt:lpstr>VNI-Ariston</vt:lpstr>
      <vt:lpstr>VNI-Fato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92</cp:revision>
  <dcterms:created xsi:type="dcterms:W3CDTF">2020-12-09T02:04:09Z</dcterms:created>
  <dcterms:modified xsi:type="dcterms:W3CDTF">2025-10-13T12:39:03Z</dcterms:modified>
</cp:coreProperties>
</file>