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4" r:id="rId2"/>
    <p:sldId id="299" r:id="rId3"/>
    <p:sldId id="300" r:id="rId4"/>
    <p:sldId id="283" r:id="rId5"/>
    <p:sldId id="301" r:id="rId6"/>
    <p:sldId id="302" r:id="rId7"/>
    <p:sldId id="264" r:id="rId8"/>
    <p:sldId id="258" r:id="rId9"/>
    <p:sldId id="260" r:id="rId10"/>
    <p:sldId id="269" r:id="rId11"/>
    <p:sldId id="261" r:id="rId12"/>
    <p:sldId id="270" r:id="rId13"/>
    <p:sldId id="273" r:id="rId14"/>
    <p:sldId id="274" r:id="rId15"/>
    <p:sldId id="297" r:id="rId16"/>
    <p:sldId id="285" r:id="rId17"/>
    <p:sldId id="286" r:id="rId18"/>
    <p:sldId id="287" r:id="rId19"/>
    <p:sldId id="288" r:id="rId20"/>
    <p:sldId id="289" r:id="rId21"/>
    <p:sldId id="290" r:id="rId22"/>
    <p:sldId id="292" r:id="rId23"/>
    <p:sldId id="293" r:id="rId24"/>
    <p:sldId id="262" r:id="rId25"/>
    <p:sldId id="275" r:id="rId26"/>
    <p:sldId id="263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E1D8"/>
    <a:srgbClr val="00A1DA"/>
    <a:srgbClr val="00B0F0"/>
    <a:srgbClr val="F16649"/>
    <a:srgbClr val="97E4FF"/>
    <a:srgbClr val="B7ECFF"/>
    <a:srgbClr val="61D6FF"/>
    <a:srgbClr val="1DC4FF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2910" autoAdjust="0"/>
  </p:normalViewPr>
  <p:slideViewPr>
    <p:cSldViewPr snapToGrid="0" showGuides="1">
      <p:cViewPr varScale="1">
        <p:scale>
          <a:sx n="65" d="100"/>
          <a:sy n="65" d="100"/>
        </p:scale>
        <p:origin x="1398" y="60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4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9.xml"/><Relationship Id="rId3" Type="http://schemas.openxmlformats.org/officeDocument/2006/relationships/control" Target="../activeX/activeX2.xml"/><Relationship Id="rId7" Type="http://schemas.openxmlformats.org/officeDocument/2006/relationships/slide" Target="slide18.xml"/><Relationship Id="rId12" Type="http://schemas.openxmlformats.org/officeDocument/2006/relationships/slide" Target="slide23.xml"/><Relationship Id="rId17" Type="http://schemas.openxmlformats.org/officeDocument/2006/relationships/image" Target="../media/image27.wmf"/><Relationship Id="rId2" Type="http://schemas.openxmlformats.org/officeDocument/2006/relationships/control" Target="../activeX/activeX1.xml"/><Relationship Id="rId16" Type="http://schemas.openxmlformats.org/officeDocument/2006/relationships/slide" Target="slide24.xml"/><Relationship Id="rId1" Type="http://schemas.openxmlformats.org/officeDocument/2006/relationships/vmlDrawing" Target="../drawings/vmlDrawing1.vml"/><Relationship Id="rId6" Type="http://schemas.openxmlformats.org/officeDocument/2006/relationships/slide" Target="slide22.xml"/><Relationship Id="rId11" Type="http://schemas.openxmlformats.org/officeDocument/2006/relationships/slide" Target="slide20.xml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29.png"/><Relationship Id="rId10" Type="http://schemas.openxmlformats.org/officeDocument/2006/relationships/slide" Target="slide21.xml"/><Relationship Id="rId4" Type="http://schemas.openxmlformats.org/officeDocument/2006/relationships/slideLayout" Target="../slideLayouts/slideLayout7.xml"/><Relationship Id="rId9" Type="http://schemas.openxmlformats.org/officeDocument/2006/relationships/slide" Target="slide17.xml"/><Relationship Id="rId1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7947" y="200699"/>
            <a:ext cx="4542505" cy="649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542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59" y="1140068"/>
            <a:ext cx="8872771" cy="56007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-9345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3799" y="1457"/>
            <a:ext cx="63781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Prepositions of </a:t>
            </a:r>
            <a:r>
              <a:rPr lang="en-US" sz="2600" b="1" dirty="0" smtClean="0"/>
              <a:t>place : </a:t>
            </a:r>
            <a:r>
              <a:rPr lang="en-US" sz="2600" b="1" i="1" dirty="0" smtClean="0">
                <a:solidFill>
                  <a:schemeClr val="accent6"/>
                </a:solidFill>
              </a:rPr>
              <a:t>(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Giới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từ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chỉ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nơi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chốn</a:t>
            </a:r>
            <a:r>
              <a:rPr lang="en-US" sz="2600" b="1" i="1" dirty="0" smtClean="0">
                <a:solidFill>
                  <a:schemeClr val="accent6"/>
                </a:solidFill>
              </a:rPr>
              <a:t>)</a:t>
            </a:r>
            <a:endParaRPr lang="en-US" sz="2600" b="1" i="1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" y="435673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1424" y="1305810"/>
            <a:ext cx="80980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Prepositions of place describe where people or things are. These are some prepositions of place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chỉ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 ở của người hoặc vật. Đây là một số giới từ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ỉ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2579893"/>
            <a:ext cx="1939731" cy="1968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2580080"/>
            <a:ext cx="1939731" cy="19686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81" y="2579893"/>
            <a:ext cx="1915105" cy="19689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09" y="2602709"/>
            <a:ext cx="1939731" cy="19233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4790727"/>
            <a:ext cx="1939731" cy="1939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4790727"/>
            <a:ext cx="1939731" cy="19397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68" y="4794837"/>
            <a:ext cx="1939731" cy="19315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44897" y="2593790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06057" y="2890433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1477" y="3001413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behind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84869" y="3940418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under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8540" y="4766097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next 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4844" y="4790727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 front of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6666" y="4819836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between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04779"/>
            <a:ext cx="8005127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preposition  in the box under each picture. Say a sentence to describe  the picture.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1584" y="132647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2124206" y="146824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124207" y="190366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2784" y="145662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2783" y="189663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20201" y="189490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620201" y="145095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84" y="2678491"/>
            <a:ext cx="3123402" cy="36320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9493" y="276728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26662" y="318101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01492" y="3181011"/>
            <a:ext cx="62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24403" y="3971278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The dog is on the chair.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24F51F-AFB7-4C7F-86D6-85235743A2DF}"/>
              </a:ext>
            </a:extLst>
          </p:cNvPr>
          <p:cNvSpPr txBox="1"/>
          <p:nvPr/>
        </p:nvSpPr>
        <p:spPr>
          <a:xfrm>
            <a:off x="3127986" y="1450642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3592 0.2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0" grpId="0"/>
      <p:bldP spid="18" grpId="1"/>
      <p:bldP spid="1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3" y="1827458"/>
            <a:ext cx="3979545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20" y="1587516"/>
            <a:ext cx="4015009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792205E8-A9DA-446F-AA72-2F53EB0BD3EE}"/>
              </a:ext>
            </a:extLst>
          </p:cNvPr>
          <p:cNvSpPr/>
          <p:nvPr/>
        </p:nvSpPr>
        <p:spPr>
          <a:xfrm>
            <a:off x="1841584" y="35111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E91E1-D1F3-4579-A8B1-EB7ECA47E96D}"/>
              </a:ext>
            </a:extLst>
          </p:cNvPr>
          <p:cNvSpPr txBox="1"/>
          <p:nvPr/>
        </p:nvSpPr>
        <p:spPr>
          <a:xfrm>
            <a:off x="2124206" y="49288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6962DB-791F-4432-B9C6-1B4FC4FF83DA}"/>
              </a:ext>
            </a:extLst>
          </p:cNvPr>
          <p:cNvSpPr txBox="1"/>
          <p:nvPr/>
        </p:nvSpPr>
        <p:spPr>
          <a:xfrm>
            <a:off x="2124207" y="92830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D50F33-FDC2-4109-8BAB-6BD1873A9225}"/>
              </a:ext>
            </a:extLst>
          </p:cNvPr>
          <p:cNvSpPr txBox="1"/>
          <p:nvPr/>
        </p:nvSpPr>
        <p:spPr>
          <a:xfrm>
            <a:off x="4092784" y="48126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01115A-6E4E-4982-9BAC-AB23DC3D0517}"/>
              </a:ext>
            </a:extLst>
          </p:cNvPr>
          <p:cNvSpPr txBox="1"/>
          <p:nvPr/>
        </p:nvSpPr>
        <p:spPr>
          <a:xfrm>
            <a:off x="4092783" y="92127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F7603-9DAE-41E7-8461-ED80CD0DF3F4}"/>
              </a:ext>
            </a:extLst>
          </p:cNvPr>
          <p:cNvSpPr txBox="1"/>
          <p:nvPr/>
        </p:nvSpPr>
        <p:spPr>
          <a:xfrm>
            <a:off x="5620201" y="91954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F6B695-52B6-4C16-88F7-BFB1B55AB634}"/>
              </a:ext>
            </a:extLst>
          </p:cNvPr>
          <p:cNvSpPr txBox="1"/>
          <p:nvPr/>
        </p:nvSpPr>
        <p:spPr>
          <a:xfrm>
            <a:off x="5620201" y="47559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591E9F-3D5B-4205-9F80-4A9BBA2782B7}"/>
              </a:ext>
            </a:extLst>
          </p:cNvPr>
          <p:cNvSpPr txBox="1"/>
          <p:nvPr/>
        </p:nvSpPr>
        <p:spPr>
          <a:xfrm>
            <a:off x="3127930" y="481267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721223-D785-4EEE-AB01-9FA2509F58EB}"/>
              </a:ext>
            </a:extLst>
          </p:cNvPr>
          <p:cNvSpPr txBox="1"/>
          <p:nvPr/>
        </p:nvSpPr>
        <p:spPr>
          <a:xfrm>
            <a:off x="4015602" y="4856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next 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FA9EAC-B416-48E1-B41E-7F4AF3A751ED}"/>
              </a:ext>
            </a:extLst>
          </p:cNvPr>
          <p:cNvSpPr txBox="1"/>
          <p:nvPr/>
        </p:nvSpPr>
        <p:spPr>
          <a:xfrm>
            <a:off x="1925667" y="5095679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121662-5639-49E3-B081-9425B14DF570}"/>
              </a:ext>
            </a:extLst>
          </p:cNvPr>
          <p:cNvSpPr txBox="1"/>
          <p:nvPr/>
        </p:nvSpPr>
        <p:spPr>
          <a:xfrm>
            <a:off x="5539818" y="477729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behind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AF21FB-EF74-4396-A150-1CB811EB1D32}"/>
              </a:ext>
            </a:extLst>
          </p:cNvPr>
          <p:cNvSpPr txBox="1"/>
          <p:nvPr/>
        </p:nvSpPr>
        <p:spPr>
          <a:xfrm>
            <a:off x="6289699" y="51043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behind</a:t>
            </a:r>
          </a:p>
        </p:txBody>
      </p:sp>
    </p:spTree>
    <p:extLst>
      <p:ext uri="{BB962C8B-B14F-4D97-AF65-F5344CB8AC3E}">
        <p14:creationId xmlns:p14="http://schemas.microsoft.com/office/powerpoint/2010/main" val="25384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2.22222E-6 L -0.22465 0.671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3.7037E-7 L 0.08125 0.6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6" grpId="1"/>
      <p:bldP spid="26" grpId="2"/>
      <p:bldP spid="29" grpId="0"/>
      <p:bldP spid="31" grpId="0"/>
      <p:bldP spid="31" grpId="1"/>
      <p:bldP spid="31" grpId="2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1" y="1827458"/>
            <a:ext cx="3247249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587516"/>
            <a:ext cx="3594650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A0299B70-B435-4CF7-89ED-07512908A6F4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3AF86E-5DB3-4A29-910A-F41AF8B02F30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0FECC4-A6E0-4D5B-85B3-2D1D2E851663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284473-6F7E-4208-BF5A-326343AA728B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840453-4D44-4A70-B953-76D072AAE11F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DA98E-0B76-40F1-AA11-08C4861752F0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93CED8-E13F-428D-8FDA-83284D7AF332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64555E-4EDA-47D9-97F9-9BD19A684C36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C20C2A-DC66-46C5-A367-3FC83D7F9206}"/>
              </a:ext>
            </a:extLst>
          </p:cNvPr>
          <p:cNvSpPr txBox="1"/>
          <p:nvPr/>
        </p:nvSpPr>
        <p:spPr>
          <a:xfrm>
            <a:off x="2131498" y="445363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7E457B-FB23-4CC1-A539-BF6D198D4043}"/>
              </a:ext>
            </a:extLst>
          </p:cNvPr>
          <p:cNvSpPr txBox="1"/>
          <p:nvPr/>
        </p:nvSpPr>
        <p:spPr>
          <a:xfrm>
            <a:off x="2290986" y="50765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68541F-E63C-49B0-AD34-D8CAE5FEF793}"/>
              </a:ext>
            </a:extLst>
          </p:cNvPr>
          <p:cNvSpPr txBox="1"/>
          <p:nvPr/>
        </p:nvSpPr>
        <p:spPr>
          <a:xfrm>
            <a:off x="2121240" y="871875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4A8EB0-E4F9-4BBB-BA0F-F553C4740FAF}"/>
              </a:ext>
            </a:extLst>
          </p:cNvPr>
          <p:cNvSpPr txBox="1"/>
          <p:nvPr/>
        </p:nvSpPr>
        <p:spPr>
          <a:xfrm>
            <a:off x="5917559" y="5101141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 front of</a:t>
            </a:r>
          </a:p>
        </p:txBody>
      </p:sp>
    </p:spTree>
    <p:extLst>
      <p:ext uri="{BB962C8B-B14F-4D97-AF65-F5344CB8AC3E}">
        <p14:creationId xmlns:p14="http://schemas.microsoft.com/office/powerpoint/2010/main" val="37234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47 L 0.02708 0.674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9 L 0.43559 0.617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6" grpId="1"/>
      <p:bldP spid="26" grpId="2"/>
      <p:bldP spid="27" grpId="0"/>
      <p:bldP spid="30" grpId="0"/>
      <p:bldP spid="30" grpId="1"/>
      <p:bldP spid="30" grpId="2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1" y="2210183"/>
            <a:ext cx="4474262" cy="252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980887"/>
            <a:ext cx="3594650" cy="283749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7.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9A084340-20CE-4121-94E7-4F094245EFF9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BECF48-3079-4983-87BB-EBAB9EF8B2C1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6EF949-D73C-4952-B944-69D3AFE237F7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6583F-4D67-4D63-859B-B27919658380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E114F1-2F00-4C7A-AB05-22D3616A2D9E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AEC798-5AF4-46AD-B0C0-05A4FF16A98B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52671A-6F27-47AE-AFA2-A34F89BD8510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C795E5-B146-48CC-9D39-F59CEE09C0B0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099536-D4E6-4441-894E-4BD5257CA438}"/>
              </a:ext>
            </a:extLst>
          </p:cNvPr>
          <p:cNvSpPr txBox="1"/>
          <p:nvPr/>
        </p:nvSpPr>
        <p:spPr>
          <a:xfrm>
            <a:off x="5511040" y="859386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between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C1E7AA-F669-4322-8133-754D6D51B840}"/>
              </a:ext>
            </a:extLst>
          </p:cNvPr>
          <p:cNvSpPr txBox="1"/>
          <p:nvPr/>
        </p:nvSpPr>
        <p:spPr>
          <a:xfrm>
            <a:off x="4083594" y="867004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B08127-25D2-43D9-972E-6F837ED5BEA7}"/>
              </a:ext>
            </a:extLst>
          </p:cNvPr>
          <p:cNvSpPr txBox="1"/>
          <p:nvPr/>
        </p:nvSpPr>
        <p:spPr>
          <a:xfrm>
            <a:off x="1841584" y="5096914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FD6667-825E-465D-B6EF-4C8A84870C8A}"/>
              </a:ext>
            </a:extLst>
          </p:cNvPr>
          <p:cNvSpPr txBox="1"/>
          <p:nvPr/>
        </p:nvSpPr>
        <p:spPr>
          <a:xfrm>
            <a:off x="6419032" y="5107371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under</a:t>
            </a:r>
          </a:p>
        </p:txBody>
      </p:sp>
    </p:spTree>
    <p:extLst>
      <p:ext uri="{BB962C8B-B14F-4D97-AF65-F5344CB8AC3E}">
        <p14:creationId xmlns:p14="http://schemas.microsoft.com/office/powerpoint/2010/main" val="5892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348 L -0.40191 0.617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069 L 0.25469 0.618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G</a:t>
            </a:r>
            <a:r>
              <a:rPr lang="en-US" sz="6000" b="1" u="sng" dirty="0" smtClean="0">
                <a:solidFill>
                  <a:srgbClr val="FF3300"/>
                </a:solidFill>
                <a:latin typeface="Times New Roman" pitchFamily="18" charset="0"/>
              </a:rPr>
              <a:t>ame: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22533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517650" y="12207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937250" y="1233488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965450" y="12207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4132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965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517650" y="29733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4132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250" y="4365625"/>
            <a:ext cx="3048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37250" y="2986088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09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9225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57200" y="6019800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cs typeface="Arial" charset="0"/>
            </a:endParaRP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81600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16" action="ppaction://hlinksldjump"/>
          </p:cNvPr>
          <p:cNvSpPr/>
          <p:nvPr/>
        </p:nvSpPr>
        <p:spPr>
          <a:xfrm>
            <a:off x="4165600" y="6426200"/>
            <a:ext cx="1009650" cy="4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TextBox1" r:id="rId2" imgW="1219320" imgH="876240"/>
        </mc:Choice>
        <mc:Fallback>
          <p:control name="TextBox1" r:id="rId2" imgW="1219320" imgH="876240">
            <p:pic>
              <p:nvPicPr>
                <p:cNvPr id="4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1981200" y="5257800"/>
                  <a:ext cx="1219200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TextBox2" r:id="rId3" imgW="1219320" imgH="876240"/>
        </mc:Choice>
        <mc:Fallback>
          <p:control name="TextBox2" r:id="rId3" imgW="1219320" imgH="876240">
            <p:pic>
              <p:nvPicPr>
                <p:cNvPr id="5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6310313" y="5291138"/>
                  <a:ext cx="1219200" cy="88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199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1" grpId="0" animBg="1"/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  <p:bldP spid="287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67" y="1687741"/>
            <a:ext cx="3979545" cy="3407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FA9EAC-B416-48E1-B41E-7F4AF3A751ED}"/>
              </a:ext>
            </a:extLst>
          </p:cNvPr>
          <p:cNvSpPr txBox="1"/>
          <p:nvPr/>
        </p:nvSpPr>
        <p:spPr>
          <a:xfrm>
            <a:off x="3465231" y="4955962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63E07-E1AB-45D4-9B42-256928EB4445}"/>
              </a:ext>
            </a:extLst>
          </p:cNvPr>
          <p:cNvSpPr txBox="1"/>
          <p:nvPr/>
        </p:nvSpPr>
        <p:spPr>
          <a:xfrm>
            <a:off x="1247381" y="720951"/>
            <a:ext cx="623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The </a:t>
            </a:r>
            <a:r>
              <a:rPr lang="en-US" sz="2800" b="1" dirty="0">
                <a:solidFill>
                  <a:srgbClr val="FF0000"/>
                </a:solidFill>
              </a:rPr>
              <a:t>dog is next to the armchair.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20" y="1244616"/>
            <a:ext cx="4015009" cy="362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AF21FB-EF74-4396-A150-1CB811EB1D32}"/>
              </a:ext>
            </a:extLst>
          </p:cNvPr>
          <p:cNvSpPr txBox="1"/>
          <p:nvPr/>
        </p:nvSpPr>
        <p:spPr>
          <a:xfrm>
            <a:off x="3965599" y="484278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behind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AA0F6-5930-4823-8FD5-2C8A6B4CE767}"/>
              </a:ext>
            </a:extLst>
          </p:cNvPr>
          <p:cNvSpPr txBox="1"/>
          <p:nvPr/>
        </p:nvSpPr>
        <p:spPr>
          <a:xfrm>
            <a:off x="1282700" y="87384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. The </a:t>
            </a:r>
            <a:r>
              <a:rPr lang="en-US" sz="2800" b="1" dirty="0">
                <a:solidFill>
                  <a:srgbClr val="FF0000"/>
                </a:solidFill>
              </a:rPr>
              <a:t>cat is behind the TV.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75" y="2056058"/>
            <a:ext cx="3247249" cy="3407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7E457B-FB23-4CC1-A539-BF6D198D4043}"/>
              </a:ext>
            </a:extLst>
          </p:cNvPr>
          <p:cNvSpPr txBox="1"/>
          <p:nvPr/>
        </p:nvSpPr>
        <p:spPr>
          <a:xfrm>
            <a:off x="3914610" y="53051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4EA77-6C77-4C5F-A0D6-617294330320}"/>
              </a:ext>
            </a:extLst>
          </p:cNvPr>
          <p:cNvSpPr txBox="1"/>
          <p:nvPr/>
        </p:nvSpPr>
        <p:spPr>
          <a:xfrm>
            <a:off x="1799402" y="619525"/>
            <a:ext cx="5223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in the wardrobe.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3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99" y="957606"/>
            <a:ext cx="3594650" cy="362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4A8EB0-E4F9-4BBB-BA0F-F553C4740FAF}"/>
              </a:ext>
            </a:extLst>
          </p:cNvPr>
          <p:cNvSpPr txBox="1"/>
          <p:nvPr/>
        </p:nvSpPr>
        <p:spPr>
          <a:xfrm>
            <a:off x="3446294" y="4581842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 front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D830D-F67A-4E7C-B615-D6A0242170BA}"/>
              </a:ext>
            </a:extLst>
          </p:cNvPr>
          <p:cNvSpPr txBox="1"/>
          <p:nvPr/>
        </p:nvSpPr>
        <p:spPr>
          <a:xfrm>
            <a:off x="1534524" y="251224"/>
            <a:ext cx="7101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dog is in front of the doghouse.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35E4C6-A4A9-479F-918B-46EFC8F9E7E6}"/>
              </a:ext>
            </a:extLst>
          </p:cNvPr>
          <p:cNvSpPr/>
          <p:nvPr/>
        </p:nvSpPr>
        <p:spPr>
          <a:xfrm>
            <a:off x="540775" y="1243780"/>
            <a:ext cx="7439637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Rooms </a:t>
            </a:r>
            <a:endParaRPr lang="en-US" sz="8000" b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80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in </a:t>
            </a:r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the house</a:t>
            </a:r>
          </a:p>
        </p:txBody>
      </p:sp>
    </p:spTree>
    <p:extLst>
      <p:ext uri="{BB962C8B-B14F-4D97-AF65-F5344CB8AC3E}">
        <p14:creationId xmlns:p14="http://schemas.microsoft.com/office/powerpoint/2010/main" val="227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0" y="1943482"/>
            <a:ext cx="5074509" cy="2755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B08127-25D2-43D9-972E-6F837ED5BEA7}"/>
              </a:ext>
            </a:extLst>
          </p:cNvPr>
          <p:cNvSpPr txBox="1"/>
          <p:nvPr/>
        </p:nvSpPr>
        <p:spPr>
          <a:xfrm>
            <a:off x="4016028" y="4956338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FC365-C90D-4C8C-9362-D8A32C5E8D95}"/>
              </a:ext>
            </a:extLst>
          </p:cNvPr>
          <p:cNvSpPr txBox="1"/>
          <p:nvPr/>
        </p:nvSpPr>
        <p:spPr>
          <a:xfrm>
            <a:off x="1111550" y="630453"/>
            <a:ext cx="7651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FF0000"/>
                </a:solidFill>
                <a:effectLst/>
              </a:rPr>
              <a:t>6.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between 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lamp and the armchair.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2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99" y="1561787"/>
            <a:ext cx="3594650" cy="2837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FD6667-825E-465D-B6EF-4C8A84870C8A}"/>
              </a:ext>
            </a:extLst>
          </p:cNvPr>
          <p:cNvSpPr txBox="1"/>
          <p:nvPr/>
        </p:nvSpPr>
        <p:spPr>
          <a:xfrm>
            <a:off x="3348998" y="4565812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04948-63F1-4A10-998E-B03DD5D3C176}"/>
              </a:ext>
            </a:extLst>
          </p:cNvPr>
          <p:cNvSpPr txBox="1"/>
          <p:nvPr/>
        </p:nvSpPr>
        <p:spPr>
          <a:xfrm>
            <a:off x="1261749" y="83988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FF0000"/>
                </a:solidFill>
                <a:effectLst/>
              </a:rPr>
              <a:t>7.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under the table.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7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7937500" y="5930900"/>
            <a:ext cx="863600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7937500" y="5930900"/>
            <a:ext cx="863600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5781" y="113416"/>
            <a:ext cx="8038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" y="1293630"/>
            <a:ext cx="3986897" cy="44328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087497" y="129363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46197" y="1816850"/>
            <a:ext cx="504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books are under the table.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110955" y="2642870"/>
            <a:ext cx="3555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417658" y="2346430"/>
            <a:ext cx="4206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The </a:t>
            </a:r>
            <a:r>
              <a:rPr lang="en-US" sz="2800" b="1" dirty="0">
                <a:solidFill>
                  <a:srgbClr val="FF0000"/>
                </a:solidFill>
              </a:rPr>
              <a:t>books are on the table.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7A2206-5756-4EB4-B53C-3EF4A241A2C8}"/>
              </a:ext>
            </a:extLst>
          </p:cNvPr>
          <p:cNvSpPr txBox="1"/>
          <p:nvPr/>
        </p:nvSpPr>
        <p:spPr>
          <a:xfrm>
            <a:off x="8580718" y="182321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992EAA-CB0E-4B32-AF7D-44C87E44DC1F}"/>
              </a:ext>
            </a:extLst>
          </p:cNvPr>
          <p:cNvCxnSpPr/>
          <p:nvPr/>
        </p:nvCxnSpPr>
        <p:spPr>
          <a:xfrm>
            <a:off x="6342199" y="2276570"/>
            <a:ext cx="708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83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6" y="1439320"/>
            <a:ext cx="3378834" cy="3756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9987" y="11066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4817" y="1100204"/>
            <a:ext cx="361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dog is behind the bed.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9987" y="22729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4818" y="2265412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school bag is on the table.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9987" y="33260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4817" y="3328828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picture is between the clocks.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39987" y="43866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4817" y="4389467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in front of the computer.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39987" y="5413409"/>
            <a:ext cx="474830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4818" y="5404756"/>
            <a:ext cx="4097170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cap is under the pillow.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125737" y="19176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25737" y="30987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29862" y="414068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129862" y="519605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29862" y="620570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74339" y="178308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74339" y="299847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74339" y="39814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74339" y="50711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74339" y="60807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0157164-0186-4B21-9EFB-20882E496B38}"/>
              </a:ext>
            </a:extLst>
          </p:cNvPr>
          <p:cNvSpPr txBox="1"/>
          <p:nvPr/>
        </p:nvSpPr>
        <p:spPr>
          <a:xfrm>
            <a:off x="8210057" y="2233507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2494D3-B85A-4722-BE39-2B3BB1A24F1A}"/>
              </a:ext>
            </a:extLst>
          </p:cNvPr>
          <p:cNvSpPr txBox="1"/>
          <p:nvPr/>
        </p:nvSpPr>
        <p:spPr>
          <a:xfrm>
            <a:off x="7811284" y="5416558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B8ECBB-EC1C-4906-B12A-CCEBF9454FEC}"/>
              </a:ext>
            </a:extLst>
          </p:cNvPr>
          <p:cNvSpPr txBox="1"/>
          <p:nvPr/>
        </p:nvSpPr>
        <p:spPr>
          <a:xfrm>
            <a:off x="8614920" y="327005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77F0E4-4610-401F-BE46-F4B47C9787BA}"/>
              </a:ext>
            </a:extLst>
          </p:cNvPr>
          <p:cNvSpPr txBox="1"/>
          <p:nvPr/>
        </p:nvSpPr>
        <p:spPr>
          <a:xfrm>
            <a:off x="8645918" y="4325135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D5EA6D-4678-4FE4-BD55-1AA07E86C8BF}"/>
              </a:ext>
            </a:extLst>
          </p:cNvPr>
          <p:cNvSpPr txBox="1"/>
          <p:nvPr/>
        </p:nvSpPr>
        <p:spPr>
          <a:xfrm>
            <a:off x="7731186" y="1038649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B1815A-C8C5-4058-B0CB-B9741A3A8209}"/>
              </a:ext>
            </a:extLst>
          </p:cNvPr>
          <p:cNvSpPr txBox="1"/>
          <p:nvPr/>
        </p:nvSpPr>
        <p:spPr>
          <a:xfrm>
            <a:off x="4130977" y="2726827"/>
            <a:ext cx="4592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school bag is under the table.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B50CDBB-2735-45DE-9A90-C7B28BB6998F}"/>
              </a:ext>
            </a:extLst>
          </p:cNvPr>
          <p:cNvCxnSpPr/>
          <p:nvPr/>
        </p:nvCxnSpPr>
        <p:spPr>
          <a:xfrm>
            <a:off x="6512560" y="26416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CA9CF2D-0396-4636-B2CC-4C20E3E08956}"/>
              </a:ext>
            </a:extLst>
          </p:cNvPr>
          <p:cNvSpPr txBox="1"/>
          <p:nvPr/>
        </p:nvSpPr>
        <p:spPr>
          <a:xfrm>
            <a:off x="4077402" y="3762781"/>
            <a:ext cx="5252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clock is between the two pictures.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60F4B4-6F96-496E-88C9-26DCC09E7D1A}"/>
              </a:ext>
            </a:extLst>
          </p:cNvPr>
          <p:cNvCxnSpPr/>
          <p:nvPr/>
        </p:nvCxnSpPr>
        <p:spPr>
          <a:xfrm>
            <a:off x="4343400" y="3752621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12E0784-6936-4FC4-BB7B-B7819D73DC2F}"/>
              </a:ext>
            </a:extLst>
          </p:cNvPr>
          <p:cNvCxnSpPr/>
          <p:nvPr/>
        </p:nvCxnSpPr>
        <p:spPr>
          <a:xfrm>
            <a:off x="7277884" y="3762781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7B1683D-647B-4E01-A49C-731597611630}"/>
              </a:ext>
            </a:extLst>
          </p:cNvPr>
          <p:cNvSpPr txBox="1"/>
          <p:nvPr/>
        </p:nvSpPr>
        <p:spPr>
          <a:xfrm>
            <a:off x="4175860" y="5851614"/>
            <a:ext cx="3253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cap is on the pillow.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B843A20-4ACB-4E8F-AAB3-2FDA2CB99187}"/>
              </a:ext>
            </a:extLst>
          </p:cNvPr>
          <p:cNvCxnSpPr/>
          <p:nvPr/>
        </p:nvCxnSpPr>
        <p:spPr>
          <a:xfrm>
            <a:off x="5656258" y="5751371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8" y="112532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4" name="TextBox 53"/>
          <p:cNvSpPr txBox="1"/>
          <p:nvPr/>
        </p:nvSpPr>
        <p:spPr>
          <a:xfrm>
            <a:off x="1064285" y="112532"/>
            <a:ext cx="8038315" cy="830997"/>
          </a:xfrm>
          <a:prstGeom prst="rect">
            <a:avLst/>
          </a:prstGeom>
          <a:solidFill>
            <a:srgbClr val="00A1DA"/>
          </a:solidFill>
          <a:ln>
            <a:solidFill>
              <a:srgbClr val="FDE1D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</p:spTree>
    <p:extLst>
      <p:ext uri="{BB962C8B-B14F-4D97-AF65-F5344CB8AC3E}">
        <p14:creationId xmlns:p14="http://schemas.microsoft.com/office/powerpoint/2010/main" val="18025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4" grpId="0"/>
      <p:bldP spid="45" grpId="0"/>
      <p:bldP spid="46" grpId="0"/>
      <p:bldP spid="48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5143" y="200070"/>
            <a:ext cx="3650297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Memory 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8" y="139969"/>
            <a:ext cx="2026920" cy="59248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10245" y="734280"/>
            <a:ext cx="82736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Work in pairs. Look at the picture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carefully, and then cover it. Ask and answer questions about the position of things in the picture.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42024" y="2236489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18143" y="2236489"/>
            <a:ext cx="5042804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Where are the books?</a:t>
            </a:r>
          </a:p>
          <a:p>
            <a:r>
              <a:rPr lang="en-US" sz="2800" b="1" i="1" dirty="0"/>
              <a:t>B: </a:t>
            </a:r>
            <a:r>
              <a:rPr lang="en-US" sz="2800" b="1" dirty="0">
                <a:solidFill>
                  <a:srgbClr val="FFFFFF"/>
                </a:solidFill>
              </a:rPr>
              <a:t>They’re on the table.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20" y="3273609"/>
            <a:ext cx="459038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8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2050"/>
            <a:ext cx="8763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78486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dirty="0">
                <a:latin typeface="Georgia" pitchFamily="18" charset="0"/>
              </a:rPr>
              <a:t>Learn </a:t>
            </a:r>
            <a:r>
              <a:rPr lang="en-US" sz="2800" smtClean="0">
                <a:latin typeface="Georgia" pitchFamily="18" charset="0"/>
              </a:rPr>
              <a:t>grammar </a:t>
            </a:r>
            <a:r>
              <a:rPr lang="en-US" sz="2800" smtClean="0">
                <a:latin typeface="Georgia" pitchFamily="18" charset="0"/>
              </a:rPr>
              <a:t>(possessive </a:t>
            </a:r>
            <a:r>
              <a:rPr lang="en-US" sz="2800" dirty="0" smtClean="0">
                <a:latin typeface="Georgia" pitchFamily="18" charset="0"/>
              </a:rPr>
              <a:t>and prepositions of place.</a:t>
            </a:r>
            <a:endParaRPr lang="en-US" sz="2800" dirty="0">
              <a:latin typeface="Georgia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600" dirty="0">
              <a:latin typeface="Georgia" pitchFamily="18" charset="0"/>
            </a:endParaRP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- Do Ex4,5 /page 11 in workbook.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- Prepare “ Communication”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7" name="WordArt 9">
            <a:extLst>
              <a:ext uri="{FF2B5EF4-FFF2-40B4-BE49-F238E27FC236}">
                <a16:creationId xmlns:a16="http://schemas.microsoft.com/office/drawing/2014/main" id="{34132083-5AB8-4CA7-9ED3-9ED9E77626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888647" y="964369"/>
            <a:ext cx="5410200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Fato"/>
              </a:rPr>
              <a:t>Home assignment</a:t>
            </a:r>
          </a:p>
        </p:txBody>
      </p:sp>
    </p:spTree>
    <p:extLst>
      <p:ext uri="{BB962C8B-B14F-4D97-AF65-F5344CB8AC3E}">
        <p14:creationId xmlns:p14="http://schemas.microsoft.com/office/powerpoint/2010/main" val="41742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95B9ED23-DDE1-4F2B-A509-F74890D90D78}"/>
              </a:ext>
            </a:extLst>
          </p:cNvPr>
          <p:cNvSpPr/>
          <p:nvPr/>
        </p:nvSpPr>
        <p:spPr>
          <a:xfrm>
            <a:off x="685800" y="496888"/>
            <a:ext cx="2362200" cy="2057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013FB8-C869-471B-B9DF-18CAFB37AD25}"/>
              </a:ext>
            </a:extLst>
          </p:cNvPr>
          <p:cNvSpPr/>
          <p:nvPr/>
        </p:nvSpPr>
        <p:spPr>
          <a:xfrm>
            <a:off x="3535363" y="30163"/>
            <a:ext cx="2351087" cy="22558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3139D3-B655-4C1D-8C84-62EC5F3CC0F0}"/>
              </a:ext>
            </a:extLst>
          </p:cNvPr>
          <p:cNvSpPr/>
          <p:nvPr/>
        </p:nvSpPr>
        <p:spPr>
          <a:xfrm>
            <a:off x="381000" y="3124200"/>
            <a:ext cx="2590800" cy="2209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9E4FE8-E548-437B-8B5B-4371ACA40F99}"/>
              </a:ext>
            </a:extLst>
          </p:cNvPr>
          <p:cNvSpPr/>
          <p:nvPr/>
        </p:nvSpPr>
        <p:spPr>
          <a:xfrm>
            <a:off x="3444875" y="4473575"/>
            <a:ext cx="2441575" cy="2057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469D3F-6539-4841-887E-CACF11C43413}"/>
              </a:ext>
            </a:extLst>
          </p:cNvPr>
          <p:cNvSpPr/>
          <p:nvPr/>
        </p:nvSpPr>
        <p:spPr>
          <a:xfrm>
            <a:off x="6326188" y="3241675"/>
            <a:ext cx="2514600" cy="1905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2C06EC-7899-4C14-803F-C6449BE9302F}"/>
              </a:ext>
            </a:extLst>
          </p:cNvPr>
          <p:cNvSpPr/>
          <p:nvPr/>
        </p:nvSpPr>
        <p:spPr>
          <a:xfrm>
            <a:off x="6259513" y="496888"/>
            <a:ext cx="2427287" cy="2057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B1F288C1-1A47-4932-8AA0-3DB81EDF5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635635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hall</a:t>
            </a:r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1FF5AB5A-2F3D-4C10-84AC-E07C8B68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13313"/>
            <a:ext cx="1905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bedroom</a:t>
            </a: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4290F18A-CE1C-46E7-99F6-69BF7C0DC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2049463"/>
            <a:ext cx="1676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kitchen</a:t>
            </a: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CAF36F4A-CF68-4B1D-AF0B-71ED1F4BE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2143125"/>
            <a:ext cx="284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living room</a:t>
            </a:r>
          </a:p>
        </p:txBody>
      </p:sp>
      <p:sp>
        <p:nvSpPr>
          <p:cNvPr id="15" name="Text Box 27">
            <a:extLst>
              <a:ext uri="{FF2B5EF4-FFF2-40B4-BE49-F238E27FC236}">
                <a16:creationId xmlns:a16="http://schemas.microsoft.com/office/drawing/2014/main" id="{F05DA74E-A3A7-45D4-963C-BFE536561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167313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attic</a:t>
            </a: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B929C7E4-1865-4415-A7F5-CB5CEC2F6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049463"/>
            <a:ext cx="1905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bathroom</a:t>
            </a:r>
          </a:p>
        </p:txBody>
      </p:sp>
      <p:pic>
        <p:nvPicPr>
          <p:cNvPr id="5134" name="Picture 3">
            <a:extLst>
              <a:ext uri="{FF2B5EF4-FFF2-40B4-BE49-F238E27FC236}">
                <a16:creationId xmlns:a16="http://schemas.microsoft.com/office/drawing/2014/main" id="{D9E2B09B-97C3-4CC6-B2A2-01F3A54F90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2609850"/>
            <a:ext cx="320198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704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UNIT 2: MY HOUSE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64037" y="1266674"/>
            <a:ext cx="6329589" cy="886591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LESSON 3. A CLOSER LOOK 2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856E1-7F96-4F51-A622-81C97A92D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542976"/>
            <a:ext cx="9001125" cy="6270776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 tắc và cách dùng sở hữu cách trong tiếng anh bằng cách thêm ‘s</a:t>
            </a:r>
            <a:endParaRPr lang="vi-VN" sz="2200" b="1" i="0" cap="all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 ‘s vào sau danh từ chỉ sự sở hữu, danh từ bị sở hữu phải đứng phía sau</a:t>
            </a:r>
            <a:endParaRPr lang="en-US" sz="22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ạng danh từ số ít</a:t>
            </a:r>
            <a:r>
              <a:rPr lang="en-US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2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Mary's husband is very handsome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doctor's office is very clean and tidy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 danh từ số nhiều nhưng không có “s” tận cùng :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men's jacket is blue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geese's wings were wounded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children's clothes are very nice but expensive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Trường hợp danh từ sở hữu ở số nhiều có tận cùng bằng “s”, thì ta chỉ cần thêm dấu phẩy ( ' ) vào sau danh từ đó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girls' family have already gathered in the meeting hall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Millers' car was imported f-rom USA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số trường hợp, khi danh từ bị sở hữu đã được đề cập ở phía trước đó thì cách dùng có thể áp dụng cấu trúc sở hữu nhưng không có danh từ theo sau: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vi-VN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bike is John’s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office is the doctor’s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Those shoes are the Miller's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A4FE9-FAFD-ACCA-1703-335B4A3EDB57}"/>
              </a:ext>
            </a:extLst>
          </p:cNvPr>
          <p:cNvSpPr txBox="1"/>
          <p:nvPr/>
        </p:nvSpPr>
        <p:spPr>
          <a:xfrm>
            <a:off x="2551471" y="0"/>
            <a:ext cx="5338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Possessive case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28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1E4551-928B-C974-E8C9-688DE2297BA2}"/>
              </a:ext>
            </a:extLst>
          </p:cNvPr>
          <p:cNvSpPr txBox="1"/>
          <p:nvPr/>
        </p:nvSpPr>
        <p:spPr>
          <a:xfrm>
            <a:off x="884904" y="496371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Possessive case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D359E8-049B-7229-D687-F3B5DB15AAAD}"/>
              </a:ext>
            </a:extLst>
          </p:cNvPr>
          <p:cNvSpPr txBox="1"/>
          <p:nvPr/>
        </p:nvSpPr>
        <p:spPr>
          <a:xfrm>
            <a:off x="1297858" y="1523379"/>
            <a:ext cx="6548284" cy="258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We use “ ’s ” to show possession.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Name’s + noun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Singular noun’s + noun</a:t>
            </a:r>
          </a:p>
          <a:p>
            <a:pPr>
              <a:lnSpc>
                <a:spcPct val="130000"/>
              </a:lnSpc>
            </a:pPr>
            <a:r>
              <a:rPr lang="fr-FR" sz="32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Ex: </a:t>
            </a:r>
            <a:r>
              <a:rPr lang="fr-FR" sz="3200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Polly’s</a:t>
            </a:r>
            <a:r>
              <a:rPr lang="fr-FR" sz="32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sock</a:t>
            </a:r>
            <a:r>
              <a:rPr lang="fr-FR" sz="32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3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37860" y="2057943"/>
            <a:ext cx="6329240" cy="2559776"/>
          </a:xfrm>
          <a:prstGeom prst="rect">
            <a:avLst/>
          </a:prstGeom>
          <a:solidFill>
            <a:srgbClr val="97E4FF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248" y="419542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FB7BD"/>
                </a:solidFill>
              </a:rPr>
              <a:t>I. </a:t>
            </a:r>
            <a:r>
              <a:rPr lang="en-US" sz="2800" b="1" dirty="0" smtClean="0">
                <a:solidFill>
                  <a:srgbClr val="0FB7BD"/>
                </a:solidFill>
              </a:rPr>
              <a:t>Grammar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1780" y="405525"/>
            <a:ext cx="45629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Possessive </a:t>
            </a:r>
            <a:r>
              <a:rPr lang="en-US" sz="2600" b="1" dirty="0" smtClean="0">
                <a:solidFill>
                  <a:srgbClr val="FF0000"/>
                </a:solidFill>
              </a:rPr>
              <a:t>case </a:t>
            </a:r>
            <a:r>
              <a:rPr lang="en-US" sz="2600" b="1" smtClean="0">
                <a:solidFill>
                  <a:srgbClr val="FF0000"/>
                </a:solidFill>
              </a:rPr>
              <a:t>: </a:t>
            </a:r>
            <a:r>
              <a:rPr lang="en-US" sz="2600" i="1" smtClean="0"/>
              <a:t>(Sở </a:t>
            </a:r>
            <a:r>
              <a:rPr lang="en-US" sz="2600" i="1" dirty="0" err="1" smtClean="0"/>
              <a:t>hữu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cách</a:t>
            </a:r>
            <a:r>
              <a:rPr lang="en-US" sz="2600" i="1" dirty="0" smtClean="0"/>
              <a:t>)</a:t>
            </a:r>
            <a:endParaRPr lang="en-US" sz="26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7" y="893794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4520" y="2344003"/>
            <a:ext cx="5699760" cy="830997"/>
          </a:xfrm>
          <a:prstGeom prst="rect">
            <a:avLst/>
          </a:prstGeom>
          <a:noFill/>
          <a:ln>
            <a:solidFill>
              <a:srgbClr val="97E4F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We use </a:t>
            </a:r>
            <a:r>
              <a:rPr lang="en-US" sz="2400" b="1" dirty="0"/>
              <a:t>’s</a:t>
            </a:r>
            <a:r>
              <a:rPr lang="en-US" sz="2400" dirty="0"/>
              <a:t> after a proper name.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Example: </a:t>
            </a:r>
            <a:r>
              <a:rPr lang="en-US" sz="2400" dirty="0"/>
              <a:t>This is </a:t>
            </a:r>
            <a:r>
              <a:rPr lang="en-US" sz="2400" b="1" dirty="0"/>
              <a:t>Elena’s</a:t>
            </a:r>
            <a:r>
              <a:rPr lang="en-US" sz="2400" dirty="0"/>
              <a:t> room.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4520" y="3337831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We use</a:t>
            </a:r>
            <a:r>
              <a:rPr lang="en-US" sz="2400" b="1" dirty="0"/>
              <a:t> ’s </a:t>
            </a:r>
            <a:r>
              <a:rPr lang="en-US" sz="2400" dirty="0"/>
              <a:t>after a singular noun.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Example: </a:t>
            </a:r>
            <a:r>
              <a:rPr lang="en-US" sz="2400" dirty="0"/>
              <a:t>This is my </a:t>
            </a:r>
            <a:r>
              <a:rPr lang="en-US" sz="2400" b="1" dirty="0"/>
              <a:t>mum’s</a:t>
            </a:r>
            <a:r>
              <a:rPr lang="en-US" sz="2400" dirty="0"/>
              <a:t> book.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260" y="4820919"/>
            <a:ext cx="6591300" cy="1569660"/>
          </a:xfrm>
          <a:prstGeom prst="rect">
            <a:avLst/>
          </a:prstGeom>
          <a:solidFill>
            <a:srgbClr val="FDE1D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sử 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's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sau một tên riêng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Ex: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is Nam’s pen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Chúng 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sử dụng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's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sau một danh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số 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Ex: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my teacher’s book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3" y="143153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20516" y="253076"/>
            <a:ext cx="7588257" cy="461665"/>
          </a:xfrm>
          <a:prstGeom prst="rect">
            <a:avLst/>
          </a:prstGeom>
          <a:solidFill>
            <a:srgbClr val="00B0F0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8197" y="13035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23027" y="1297054"/>
            <a:ext cx="732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(grandmothers / grandmother’s) house is in Ha </a:t>
            </a:r>
            <a:r>
              <a:rPr lang="en-US" sz="2400" dirty="0" err="1"/>
              <a:t>Noi</a:t>
            </a:r>
            <a:r>
              <a:rPr lang="en-US" sz="2400" dirty="0"/>
              <a:t>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20516" y="22102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95346" y="2191226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 (sister’s / sister’) desk.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8197" y="307133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423027" y="3062681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(cousin’s / cousin) dad is my uncle.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948197" y="39286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423027" y="391995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(Nam’s / Nam’) house is small.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948197" y="47685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68143" y="481442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two bedrooms in (</a:t>
            </a:r>
            <a:r>
              <a:rPr lang="en-US" sz="2400" dirty="0" err="1"/>
              <a:t>Ans</a:t>
            </a:r>
            <a:r>
              <a:rPr lang="en-US" sz="2400" dirty="0"/>
              <a:t> / </a:t>
            </a:r>
            <a:r>
              <a:rPr lang="en-US" sz="2400" dirty="0" err="1"/>
              <a:t>An’s</a:t>
            </a:r>
            <a:r>
              <a:rPr lang="en-US" sz="2400" dirty="0"/>
              <a:t>) flat.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D06F7C-FB05-4928-9F35-2D60AEDF0A17}"/>
              </a:ext>
            </a:extLst>
          </p:cNvPr>
          <p:cNvSpPr/>
          <p:nvPr/>
        </p:nvSpPr>
        <p:spPr>
          <a:xfrm>
            <a:off x="2740905" y="2267545"/>
            <a:ext cx="935949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AE096A-6551-4461-8DB6-374780D4C812}"/>
              </a:ext>
            </a:extLst>
          </p:cNvPr>
          <p:cNvSpPr/>
          <p:nvPr/>
        </p:nvSpPr>
        <p:spPr>
          <a:xfrm>
            <a:off x="3999845" y="1376469"/>
            <a:ext cx="1909342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6CDE8E-A759-4EC2-A2A6-2804475549A2}"/>
              </a:ext>
            </a:extLst>
          </p:cNvPr>
          <p:cNvSpPr/>
          <p:nvPr/>
        </p:nvSpPr>
        <p:spPr>
          <a:xfrm>
            <a:off x="1992425" y="3143617"/>
            <a:ext cx="1044104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8FB08B-4F89-42A0-B106-2F3609E85CC7}"/>
              </a:ext>
            </a:extLst>
          </p:cNvPr>
          <p:cNvSpPr/>
          <p:nvPr/>
        </p:nvSpPr>
        <p:spPr>
          <a:xfrm>
            <a:off x="1540141" y="3983394"/>
            <a:ext cx="822960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A0474E-9245-4E25-8A09-9814BD1313BD}"/>
              </a:ext>
            </a:extLst>
          </p:cNvPr>
          <p:cNvSpPr/>
          <p:nvPr/>
        </p:nvSpPr>
        <p:spPr>
          <a:xfrm>
            <a:off x="5685257" y="4861936"/>
            <a:ext cx="548640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8" y="6676"/>
            <a:ext cx="7811502" cy="830997"/>
          </a:xfrm>
          <a:prstGeom prst="rect">
            <a:avLst/>
          </a:prstGeom>
          <a:solidFill>
            <a:srgbClr val="00B0F0">
              <a:alpha val="8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forms.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180" y="173626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8009" y="1684068"/>
            <a:ext cx="53727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Thuc</a:t>
            </a:r>
            <a:r>
              <a:rPr lang="en-US" sz="2600" dirty="0"/>
              <a:t> Anh is              cousin. </a:t>
            </a:r>
            <a:r>
              <a:rPr lang="en-US" sz="2600" b="1" dirty="0">
                <a:solidFill>
                  <a:srgbClr val="0070C0"/>
                </a:solidFill>
              </a:rPr>
              <a:t>(Mi)  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645859" y="2043700"/>
            <a:ext cx="954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180" y="255326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8010" y="2501064"/>
            <a:ext cx="57170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This is their                    chair. </a:t>
            </a:r>
            <a:r>
              <a:rPr lang="en-US" sz="2600" b="1" dirty="0">
                <a:solidFill>
                  <a:srgbClr val="0070C0"/>
                </a:solidFill>
              </a:rPr>
              <a:t>(teacher)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666096" y="287807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180" y="3320906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8010" y="3312253"/>
            <a:ext cx="5628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Where is                 computer? </a:t>
            </a:r>
            <a:r>
              <a:rPr lang="en-US" sz="2600" b="1" dirty="0">
                <a:solidFill>
                  <a:srgbClr val="0070C0"/>
                </a:solidFill>
              </a:rPr>
              <a:t>(Nick)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2330115" y="3688916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3180" y="411550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8010" y="4106848"/>
            <a:ext cx="7107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motorbike is in the garden. </a:t>
            </a:r>
            <a:r>
              <a:rPr lang="en-US" sz="2600" b="1" dirty="0">
                <a:solidFill>
                  <a:srgbClr val="0070C0"/>
                </a:solidFill>
              </a:rPr>
              <a:t>(father)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180" y="498664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8010" y="4986645"/>
            <a:ext cx="8243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  bedroom is next to the living room. </a:t>
            </a:r>
            <a:r>
              <a:rPr lang="en-US" sz="2600" b="1" dirty="0">
                <a:solidFill>
                  <a:srgbClr val="0070C0"/>
                </a:solidFill>
              </a:rPr>
              <a:t>(brother)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1608986" y="5363308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592210" y="4484917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817E00D-2388-49FA-99A1-3A923B18CADF}"/>
              </a:ext>
            </a:extLst>
          </p:cNvPr>
          <p:cNvSpPr txBox="1"/>
          <p:nvPr/>
        </p:nvSpPr>
        <p:spPr>
          <a:xfrm>
            <a:off x="2803106" y="1684067"/>
            <a:ext cx="775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Mi’s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B6EBC0-953B-4D25-93C6-754CA74721E6}"/>
              </a:ext>
            </a:extLst>
          </p:cNvPr>
          <p:cNvSpPr txBox="1"/>
          <p:nvPr/>
        </p:nvSpPr>
        <p:spPr>
          <a:xfrm>
            <a:off x="2685481" y="2506430"/>
            <a:ext cx="1579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teacher’s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37D52D-3D4E-4E79-BE59-C0F93CBF8816}"/>
              </a:ext>
            </a:extLst>
          </p:cNvPr>
          <p:cNvSpPr txBox="1"/>
          <p:nvPr/>
        </p:nvSpPr>
        <p:spPr>
          <a:xfrm>
            <a:off x="2418389" y="3325126"/>
            <a:ext cx="12859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Nick’s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ECE0BE-E9F9-4DDB-BA9F-6FB7DB0AEA6D}"/>
              </a:ext>
            </a:extLst>
          </p:cNvPr>
          <p:cNvSpPr txBox="1"/>
          <p:nvPr/>
        </p:nvSpPr>
        <p:spPr>
          <a:xfrm>
            <a:off x="1532972" y="5003239"/>
            <a:ext cx="16579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brother’s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14EA7C-5A70-4A2F-9303-3C986B35DE4C}"/>
              </a:ext>
            </a:extLst>
          </p:cNvPr>
          <p:cNvSpPr txBox="1"/>
          <p:nvPr/>
        </p:nvSpPr>
        <p:spPr>
          <a:xfrm>
            <a:off x="1589323" y="4123442"/>
            <a:ext cx="13129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father’s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6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813</Words>
  <Application>Microsoft Office PowerPoint</Application>
  <PresentationFormat>On-screen Show (4:3)</PresentationFormat>
  <Paragraphs>199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.VnTifani HeavyH</vt:lpstr>
      <vt:lpstr>.VnTime</vt:lpstr>
      <vt:lpstr>Arial</vt:lpstr>
      <vt:lpstr>Arial Unicode MS</vt:lpstr>
      <vt:lpstr>Calibri</vt:lpstr>
      <vt:lpstr>Calibri Light</vt:lpstr>
      <vt:lpstr>Georgia</vt:lpstr>
      <vt:lpstr>Times New Roman</vt:lpstr>
      <vt:lpstr>VNI-Fato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95</cp:revision>
  <dcterms:created xsi:type="dcterms:W3CDTF">2020-12-09T02:04:09Z</dcterms:created>
  <dcterms:modified xsi:type="dcterms:W3CDTF">2025-08-27T03:47:17Z</dcterms:modified>
</cp:coreProperties>
</file>