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00" r:id="rId2"/>
    <p:sldId id="277" r:id="rId3"/>
    <p:sldId id="283" r:id="rId4"/>
    <p:sldId id="279" r:id="rId5"/>
    <p:sldId id="280" r:id="rId6"/>
    <p:sldId id="301" r:id="rId7"/>
    <p:sldId id="282" r:id="rId8"/>
    <p:sldId id="290" r:id="rId9"/>
    <p:sldId id="258" r:id="rId10"/>
    <p:sldId id="259" r:id="rId11"/>
    <p:sldId id="260" r:id="rId12"/>
    <p:sldId id="261" r:id="rId13"/>
    <p:sldId id="296" r:id="rId14"/>
    <p:sldId id="273" r:id="rId15"/>
    <p:sldId id="292" r:id="rId16"/>
    <p:sldId id="264" r:id="rId17"/>
    <p:sldId id="275" r:id="rId18"/>
    <p:sldId id="276" r:id="rId19"/>
    <p:sldId id="274" r:id="rId20"/>
    <p:sldId id="263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DDE0"/>
    <a:srgbClr val="3BBEF3"/>
    <a:srgbClr val="A3E7FF"/>
    <a:srgbClr val="0FB7BD"/>
    <a:srgbClr val="EF5F88"/>
    <a:srgbClr val="62C8CE"/>
    <a:srgbClr val="73CED3"/>
    <a:srgbClr val="F09456"/>
    <a:srgbClr val="F490AD"/>
    <a:srgbClr val="6EC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0" d="100"/>
          <a:sy n="70" d="100"/>
        </p:scale>
        <p:origin x="124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B526A92-8AAF-4BF0-85FE-B336BF0F8D2D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7045" y="381000"/>
            <a:ext cx="7968010" cy="7186736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191768"/>
              </a:avLst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WELCOME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TO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OUR </a:t>
            </a:r>
            <a:r>
              <a:rPr lang="en-US" sz="6600" b="1" dirty="0">
                <a:ln w="38100">
                  <a:solidFill>
                    <a:srgbClr val="00B050"/>
                  </a:solidFill>
                </a:ln>
                <a:solidFill>
                  <a:srgbClr val="FFFF00"/>
                </a:solidFill>
                <a:latin typeface="+mn-lt"/>
                <a:cs typeface="Arial" charset="0"/>
                <a:sym typeface="Wingdings"/>
              </a:rPr>
              <a:t>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 CLASS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5769" y="4275579"/>
            <a:ext cx="405149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8100">
                  <a:solidFill>
                    <a:srgbClr val="FA00AD"/>
                  </a:solidFill>
                </a:ln>
                <a:solidFill>
                  <a:srgbClr val="FFFF00"/>
                </a:solidFill>
                <a:latin typeface="+mn-lt"/>
                <a:cs typeface="Arial" charset="0"/>
              </a:rPr>
              <a:t>Unit 3: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19976" y="4352522"/>
            <a:ext cx="671874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latin typeface="+mn-lt"/>
                <a:cs typeface="Arial" charset="0"/>
              </a:rPr>
              <a:t>MY </a:t>
            </a:r>
            <a:r>
              <a:rPr lang="en-US" sz="4400" b="1" dirty="0" smtClean="0">
                <a:ln w="38100">
                  <a:solidFill>
                    <a:srgbClr val="FF0000"/>
                  </a:solidFill>
                </a:ln>
                <a:solidFill>
                  <a:srgbClr val="00FF00"/>
                </a:solidFill>
                <a:cs typeface="Arial" charset="0"/>
              </a:rPr>
              <a:t>FRIENDS</a:t>
            </a:r>
            <a:endParaRPr lang="en-US" sz="4400" b="1" dirty="0">
              <a:ln w="38100">
                <a:solidFill>
                  <a:srgbClr val="FF0000"/>
                </a:solidFill>
              </a:ln>
              <a:solidFill>
                <a:srgbClr val="00FF00"/>
              </a:solidFill>
              <a:latin typeface="+mn-lt"/>
              <a:cs typeface="Arial" charset="0"/>
            </a:endParaRPr>
          </a:p>
        </p:txBody>
      </p:sp>
      <p:sp>
        <p:nvSpPr>
          <p:cNvPr id="6150" name="WordArt 13"/>
          <p:cNvSpPr>
            <a:spLocks noChangeArrowheads="1" noChangeShapeType="1" noTextEdit="1"/>
          </p:cNvSpPr>
          <p:nvPr/>
        </p:nvSpPr>
        <p:spPr bwMode="auto">
          <a:xfrm rot="154665">
            <a:off x="4130675" y="2727325"/>
            <a:ext cx="1139825" cy="419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6722"/>
              </a:avLst>
            </a:prstTxWarp>
          </a:bodyPr>
          <a:lstStyle/>
          <a:p>
            <a:pPr algn="ctr"/>
            <a:r>
              <a:rPr lang="en-GB" sz="3600" kern="10" spc="720" dirty="0">
                <a:gradFill rotWithShape="1">
                  <a:gsLst>
                    <a:gs pos="0">
                      <a:srgbClr val="FFFF66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"/>
                <a:cs typeface="Arial"/>
              </a:rPr>
              <a:t>ENGLISH 6</a:t>
            </a:r>
          </a:p>
        </p:txBody>
      </p:sp>
      <p:sp>
        <p:nvSpPr>
          <p:cNvPr id="6151" name="TextBox 2"/>
          <p:cNvSpPr txBox="1">
            <a:spLocks noChangeArrowheads="1"/>
          </p:cNvSpPr>
          <p:nvPr/>
        </p:nvSpPr>
        <p:spPr bwMode="auto">
          <a:xfrm>
            <a:off x="2363788" y="5591175"/>
            <a:ext cx="18473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4800" dirty="0">
              <a:latin typeface="Script MT Bold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8" y="1189383"/>
            <a:ext cx="2390503" cy="302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16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958" y="815632"/>
            <a:ext cx="496388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Thanks. What are you reading,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i="1" spc="-100" dirty="0">
                <a:latin typeface="Times New Roman" pitchFamily="18" charset="0"/>
                <a:cs typeface="Times New Roman" pitchFamily="18" charset="0"/>
              </a:rPr>
              <a:t>4Teen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It’s my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 magazine!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 there. This is my friend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Hi,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 Nice to meet you. 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8" y="76635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surprise guest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051792"/>
            <a:ext cx="39406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Nam: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Mai: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Chau</a:t>
            </a:r>
            <a:r>
              <a:rPr lang="en-US" sz="2000" b="1" i="1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spc="-1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for now.</a:t>
            </a:r>
          </a:p>
          <a:p>
            <a:pPr>
              <a:lnSpc>
                <a:spcPct val="130000"/>
              </a:lnSpc>
            </a:pPr>
            <a:r>
              <a:rPr lang="en-US" sz="2000" b="1" i="1" spc="-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i="1" spc="-100" dirty="0">
                <a:latin typeface="Times New Roman" pitchFamily="18" charset="0"/>
                <a:cs typeface="Times New Roman" pitchFamily="18" charset="0"/>
              </a:rPr>
              <a:t> &amp; Nam : 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Bye </a:t>
            </a:r>
            <a:r>
              <a:rPr lang="en-US" sz="2000" spc="-100" dirty="0" err="1">
                <a:latin typeface="Times New Roman" pitchFamily="18" charset="0"/>
                <a:cs typeface="Times New Roman" pitchFamily="18" charset="0"/>
              </a:rPr>
              <a:t>bye</a:t>
            </a:r>
            <a:r>
              <a:rPr lang="en-US" sz="2000" spc="-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71" y="486739"/>
            <a:ext cx="4204933" cy="3456992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6485" y="156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8201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778836"/>
            <a:ext cx="5836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</a:t>
            </a:r>
            <a:r>
              <a:rPr lang="en-US" sz="2400"/>
              <a:t>a              </a:t>
            </a:r>
            <a:r>
              <a:rPr lang="en-US" sz="2400" smtClean="0"/>
              <a:t>  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46489" y="12405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1453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1448742"/>
            <a:ext cx="54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4477476" y="1849447"/>
            <a:ext cx="2160063" cy="47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2" y="2147970"/>
            <a:ext cx="710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2" y="2150203"/>
            <a:ext cx="6573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67189" y="243264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2" y="2806485"/>
            <a:ext cx="611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2808718"/>
            <a:ext cx="449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3608016"/>
            <a:ext cx="1190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2" y="3618902"/>
            <a:ext cx="503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8932" y="3960012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98008" y="3173122"/>
            <a:ext cx="16081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582426" y="248243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48036" y="31654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4242772" y="1453477"/>
            <a:ext cx="2962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favorite magazine.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6031378" y="820147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picnic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649E60-5750-4197-9A7A-53EA2C3964DF}"/>
              </a:ext>
            </a:extLst>
          </p:cNvPr>
          <p:cNvSpPr txBox="1"/>
          <p:nvPr/>
        </p:nvSpPr>
        <p:spPr>
          <a:xfrm>
            <a:off x="4821034" y="2130502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6682641" y="2137058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3181263" y="2808718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850541-D866-494A-B146-F79BCE58962F}"/>
              </a:ext>
            </a:extLst>
          </p:cNvPr>
          <p:cNvSpPr txBox="1"/>
          <p:nvPr/>
        </p:nvSpPr>
        <p:spPr>
          <a:xfrm>
            <a:off x="5316669" y="2806485"/>
            <a:ext cx="2507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black hair.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3777217" y="3583691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are going to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8A94BB-A704-4742-A242-B97DBF82AF06}"/>
              </a:ext>
            </a:extLst>
          </p:cNvPr>
          <p:cNvSpPr txBox="1"/>
          <p:nvPr/>
        </p:nvSpPr>
        <p:spPr>
          <a:xfrm>
            <a:off x="5884264" y="3632400"/>
            <a:ext cx="3343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68C13-1712-4DF6-946A-018349B9C344}"/>
              </a:ext>
            </a:extLst>
          </p:cNvPr>
          <p:cNvSpPr txBox="1"/>
          <p:nvPr/>
        </p:nvSpPr>
        <p:spPr>
          <a:xfrm>
            <a:off x="5883331" y="3638937"/>
            <a:ext cx="29222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8" grpId="0"/>
      <p:bldP spid="29" grpId="0"/>
      <p:bldP spid="30" grpId="0"/>
      <p:bldP spid="31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5868" y="72219"/>
            <a:ext cx="78357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4" y="1065635"/>
            <a:ext cx="7738531" cy="4827850"/>
            <a:chOff x="219993" y="1480257"/>
            <a:chExt cx="8650651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516081"/>
              <a:chOff x="1072033" y="1708857"/>
              <a:chExt cx="2214993" cy="51608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752358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3" y="2499186"/>
              <a:ext cx="2214994" cy="516081"/>
              <a:chOff x="1072032" y="1708857"/>
              <a:chExt cx="2214994" cy="516081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2" y="1708857"/>
                <a:ext cx="576217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516081"/>
              <a:chOff x="1072033" y="1708857"/>
              <a:chExt cx="2214993" cy="51608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57621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516081"/>
              <a:chOff x="1072033" y="1708857"/>
              <a:chExt cx="2214993" cy="516081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725304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516081"/>
              <a:chOff x="1072033" y="1708857"/>
              <a:chExt cx="2214993" cy="516081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725304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516081"/>
              <a:chOff x="887782" y="1708857"/>
              <a:chExt cx="2399244" cy="516081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762339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516081"/>
              <a:chOff x="1072033" y="1708857"/>
              <a:chExt cx="2214993" cy="516081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59986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516081"/>
              <a:chOff x="1072033" y="1708857"/>
              <a:chExt cx="2214993" cy="516081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59986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516081"/>
              <a:chOff x="1072033" y="1708857"/>
              <a:chExt cx="2214993" cy="516081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551033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1395247" y="5959003"/>
            <a:ext cx="7326086" cy="461665"/>
          </a:xfrm>
          <a:prstGeom prst="rect">
            <a:avLst/>
          </a:prstGeom>
          <a:solidFill>
            <a:schemeClr val="accent1"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38545"/>
            <a:ext cx="5181600" cy="369332"/>
          </a:xfrm>
          <a:prstGeom prst="rect">
            <a:avLst/>
          </a:prstGeom>
          <a:solidFill>
            <a:srgbClr val="A3E7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Match the word with it’s meaning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04452" y="7689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cheek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4452" y="1371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eye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5232" y="196041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hand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4452" y="25146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232" y="3124200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mouth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5231" y="3740727"/>
            <a:ext cx="2216729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9088" y="435032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59870" y="4911439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hair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59870" y="5500257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shoulder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9088" y="6068293"/>
            <a:ext cx="22098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foot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46516" y="7182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Mắt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46516" y="1320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Cánh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46516" y="1916639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Gò</a:t>
            </a:r>
            <a:r>
              <a:rPr lang="en-US" dirty="0" smtClean="0"/>
              <a:t> </a:t>
            </a:r>
            <a:r>
              <a:rPr lang="en-US" dirty="0" err="1" smtClean="0"/>
              <a:t>má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046516" y="24638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tay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067296" y="307349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067295" y="3690022"/>
            <a:ext cx="2216729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mũi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081152" y="4299622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Miệng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101934" y="4860734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tóc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101934" y="5405465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081152" y="5973498"/>
            <a:ext cx="2209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vai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7" idx="3"/>
            <a:endCxn id="29" idx="1"/>
          </p:cNvCxnSpPr>
          <p:nvPr/>
        </p:nvCxnSpPr>
        <p:spPr>
          <a:xfrm>
            <a:off x="3214252" y="997527"/>
            <a:ext cx="1832264" cy="1147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27" idx="1"/>
          </p:cNvCxnSpPr>
          <p:nvPr/>
        </p:nvCxnSpPr>
        <p:spPr>
          <a:xfrm flipV="1">
            <a:off x="3269670" y="946822"/>
            <a:ext cx="1776846" cy="697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9" idx="3"/>
            <a:endCxn id="30" idx="1"/>
          </p:cNvCxnSpPr>
          <p:nvPr/>
        </p:nvCxnSpPr>
        <p:spPr>
          <a:xfrm>
            <a:off x="3235032" y="2189017"/>
            <a:ext cx="1811484" cy="503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3"/>
            <a:endCxn id="28" idx="1"/>
          </p:cNvCxnSpPr>
          <p:nvPr/>
        </p:nvCxnSpPr>
        <p:spPr>
          <a:xfrm flipV="1">
            <a:off x="3214252" y="1549495"/>
            <a:ext cx="1832264" cy="1193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3"/>
            <a:endCxn id="33" idx="1"/>
          </p:cNvCxnSpPr>
          <p:nvPr/>
        </p:nvCxnSpPr>
        <p:spPr>
          <a:xfrm>
            <a:off x="3235032" y="3352800"/>
            <a:ext cx="1846120" cy="117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2" idx="3"/>
            <a:endCxn id="31" idx="1"/>
          </p:cNvCxnSpPr>
          <p:nvPr/>
        </p:nvCxnSpPr>
        <p:spPr>
          <a:xfrm flipV="1">
            <a:off x="3241960" y="3302095"/>
            <a:ext cx="1825336" cy="6672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3" idx="3"/>
            <a:endCxn id="32" idx="1"/>
          </p:cNvCxnSpPr>
          <p:nvPr/>
        </p:nvCxnSpPr>
        <p:spPr>
          <a:xfrm flipV="1">
            <a:off x="3248888" y="3918622"/>
            <a:ext cx="1818407" cy="66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4" idx="3"/>
            <a:endCxn id="34" idx="1"/>
          </p:cNvCxnSpPr>
          <p:nvPr/>
        </p:nvCxnSpPr>
        <p:spPr>
          <a:xfrm flipV="1">
            <a:off x="3269670" y="5089334"/>
            <a:ext cx="1832264" cy="507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5" idx="3"/>
            <a:endCxn id="36" idx="1"/>
          </p:cNvCxnSpPr>
          <p:nvPr/>
        </p:nvCxnSpPr>
        <p:spPr>
          <a:xfrm>
            <a:off x="3269670" y="5728857"/>
            <a:ext cx="1811482" cy="473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5" idx="3"/>
          </p:cNvCxnSpPr>
          <p:nvPr/>
        </p:nvCxnSpPr>
        <p:spPr>
          <a:xfrm flipV="1">
            <a:off x="3248888" y="5634065"/>
            <a:ext cx="1776849" cy="662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8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53966" y="1667284"/>
            <a:ext cx="711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455397"/>
            <a:ext cx="2750717" cy="45609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6159" y="2501745"/>
            <a:ext cx="485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1465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73024" y="3376661"/>
            <a:ext cx="78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261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73266" y="4403747"/>
            <a:ext cx="741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5323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7650" y="5278664"/>
            <a:ext cx="52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6472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1994563"/>
            <a:ext cx="1635972" cy="38676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585260" y="2501745"/>
            <a:ext cx="1989187" cy="2834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2892360"/>
            <a:ext cx="1401024" cy="62382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122265"/>
            <a:ext cx="1138422" cy="6309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592812" y="5071872"/>
            <a:ext cx="1598696" cy="46819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51279" y="1691668"/>
            <a:ext cx="102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80197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82679"/>
            <a:ext cx="53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9.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7120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54522"/>
            <a:ext cx="517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4305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437954" y="3891433"/>
            <a:ext cx="492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7.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7749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167298" y="5042677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769872" y="5618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46854"/>
            <a:ext cx="1246457" cy="874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42324" y="2571211"/>
            <a:ext cx="1604778" cy="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595867" y="2627303"/>
            <a:ext cx="1771583" cy="65805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>
            <a:off x="5327904" y="3799237"/>
            <a:ext cx="1063748" cy="22412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V="1">
            <a:off x="5202408" y="5451308"/>
            <a:ext cx="1165042" cy="1163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966214" y="125541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1073504" y="19713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5655099" y="1832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2551139" y="699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2499695" y="19362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1066796" y="66522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5415347" y="682602"/>
            <a:ext cx="1937583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4078779" y="1832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4110804" y="69644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7103453" y="19677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7160515" y="6916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6894652" y="2091883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6914019" y="368135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1151393" y="228529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1129772" y="145510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1146866" y="511365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1035686" y="3167787"/>
            <a:ext cx="1878202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1127499" y="422876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6918307" y="145539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6918617" y="273257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6779907" y="49532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1024068" y="21617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5605663" y="20231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2501703" y="71869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2450259" y="21265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1017360" y="68425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5219096" y="795056"/>
            <a:ext cx="2107309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4029343" y="20230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4061368" y="71547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7054017" y="21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7111079" y="7106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</a:p>
          <a:p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FB7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 you know any other words for body parts?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800" y="20383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Calibri" pitchFamily="34" charset="0"/>
                <a:ea typeface="MS PGothic" pitchFamily="34" charset="-128"/>
              </a:rPr>
              <a:t>ears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212245" y="2043843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829372" y="2855850"/>
            <a:ext cx="1787525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face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6157913" y="2085912"/>
            <a:ext cx="1814512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head 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343400" y="203454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knee 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10" name="TextBox 22"/>
          <p:cNvSpPr txBox="1">
            <a:spLocks noChangeArrowheads="1"/>
          </p:cNvSpPr>
          <p:nvPr/>
        </p:nvSpPr>
        <p:spPr bwMode="auto">
          <a:xfrm>
            <a:off x="4343399" y="2855850"/>
            <a:ext cx="1814513" cy="7699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finger</a:t>
            </a:r>
            <a:endParaRPr lang="en-US" altLang="en-US" sz="4400" dirty="0"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50984" y="179747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66992" y="2325925"/>
              <a:ext cx="1321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08632" y="180800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29051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1959" y="98035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773932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104327" y="2779203"/>
            <a:ext cx="1172736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590302" y="2779203"/>
            <a:ext cx="440817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2590502" y="2184843"/>
            <a:ext cx="1999599" cy="594360"/>
            <a:chOff x="2498341" y="1926227"/>
            <a:chExt cx="1508760" cy="594360"/>
          </a:xfrm>
          <a:solidFill>
            <a:srgbClr val="92D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5366220" y="2184843"/>
            <a:ext cx="1821685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3647312" y="3201121"/>
            <a:ext cx="1826896" cy="1181243"/>
            <a:chOff x="3838643" y="2472914"/>
            <a:chExt cx="1701256" cy="954107"/>
          </a:xfrm>
          <a:solidFill>
            <a:srgbClr val="92D050"/>
          </a:solidFill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grpFill/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099967" y="2564644"/>
              <a:ext cx="1095489" cy="77064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big </a:t>
              </a:r>
              <a:r>
                <a:rPr lang="en-US" sz="2800" dirty="0"/>
                <a:t>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8018" y="933992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1421678" y="3399875"/>
            <a:ext cx="168524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711712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2682667" y="4723969"/>
            <a:ext cx="1815271" cy="594360"/>
            <a:chOff x="5274059" y="1926227"/>
            <a:chExt cx="1508760" cy="594360"/>
          </a:xfrm>
          <a:solidFill>
            <a:srgbClr val="92D050"/>
          </a:solidFill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4879128" y="4754018"/>
            <a:ext cx="1862444" cy="594360"/>
            <a:chOff x="5257124" y="1956276"/>
            <a:chExt cx="1508760" cy="594360"/>
          </a:xfrm>
          <a:solidFill>
            <a:srgbClr val="92D050"/>
          </a:solidFill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57124" y="1956276"/>
              <a:ext cx="1508760" cy="594360"/>
            </a:xfrm>
            <a:prstGeom prst="roundRect">
              <a:avLst>
                <a:gd name="adj" fmla="val 41667"/>
              </a:avLst>
            </a:prstGeom>
            <a:grpFill/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72815" y="1961797"/>
              <a:ext cx="95672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654050" cy="594360"/>
            <a:chOff x="2424643" y="2542995"/>
            <a:chExt cx="165405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6" y="2572372"/>
              <a:ext cx="15287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4715790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0074" y="2581063"/>
              <a:ext cx="1232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</a:t>
            </a:r>
            <a:r>
              <a:rPr lang="en-US" sz="2600" b="1" dirty="0">
                <a:solidFill>
                  <a:srgbClr val="0070C0"/>
                </a:solidFill>
              </a:rPr>
              <a:t>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594360"/>
            <a:chOff x="2424643" y="2542995"/>
            <a:chExt cx="1508760" cy="594360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383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416450" y="4101668"/>
            <a:ext cx="186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Gợn</a:t>
            </a:r>
            <a:r>
              <a:rPr lang="en-US" sz="2400" dirty="0" smtClean="0"/>
              <a:t> </a:t>
            </a:r>
            <a:r>
              <a:rPr lang="en-US" sz="2400" dirty="0" err="1" smtClean="0"/>
              <a:t>sóng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29410" y="1672657"/>
            <a:ext cx="205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Xoăn</a:t>
            </a:r>
            <a:r>
              <a:rPr lang="en-US" b="1" dirty="0" smtClean="0"/>
              <a:t>, </a:t>
            </a:r>
            <a:r>
              <a:rPr lang="en-US" b="1" dirty="0" err="1" smtClean="0"/>
              <a:t>quắn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8193" y="143691"/>
            <a:ext cx="8451669" cy="1058092"/>
          </a:xfrm>
          <a:prstGeom prst="roundRect">
            <a:avLst/>
          </a:prstGeom>
          <a:solidFill>
            <a:srgbClr val="0FB7B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BlackH" pitchFamily="34" charset="0"/>
              </a:rPr>
              <a:t>UNIT 3: MY FRIENDS</a:t>
            </a:r>
            <a:endParaRPr lang="en-GB" sz="4000" b="1" dirty="0">
              <a:solidFill>
                <a:srgbClr val="FF0000"/>
              </a:solidFill>
              <a:latin typeface=".VnBlackH" pitchFamily="34" charset="0"/>
            </a:endParaRPr>
          </a:p>
        </p:txBody>
      </p:sp>
      <p:pic>
        <p:nvPicPr>
          <p:cNvPr id="5" name="Picture 4" descr="Kết quả hình ảnh cho welc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68" y="1943850"/>
            <a:ext cx="4915874" cy="25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9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4891" y="1953476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3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039" y="2574253"/>
            <a:ext cx="5891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68" y="3364992"/>
            <a:ext cx="3600827" cy="2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8247126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8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Homework</a:t>
            </a:r>
            <a:r>
              <a:rPr lang="en-US" sz="3800" b="1" u="sng" dirty="0" smtClean="0"/>
              <a:t/>
            </a:r>
            <a:br>
              <a:rPr lang="en-US" sz="3800" b="1" u="sng" dirty="0" smtClean="0"/>
            </a:br>
            <a:r>
              <a:rPr lang="en-US" sz="3800" dirty="0" smtClean="0"/>
              <a:t>- </a:t>
            </a:r>
            <a:r>
              <a:rPr lang="en-US" sz="3800" b="1" dirty="0" smtClean="0"/>
              <a:t>Learn by heart all the new words.</a:t>
            </a:r>
            <a:br>
              <a:rPr lang="en-US" sz="3800" b="1" dirty="0" smtClean="0"/>
            </a:br>
            <a:r>
              <a:rPr lang="en-US" sz="3800" b="1" dirty="0" smtClean="0"/>
              <a:t>- Prepare </a:t>
            </a:r>
            <a:r>
              <a:rPr lang="en-US" sz="3800" b="1" dirty="0"/>
              <a:t> </a:t>
            </a:r>
            <a:r>
              <a:rPr lang="en-US" sz="3800" b="1" dirty="0" smtClean="0"/>
              <a:t>lesson 2 ( A closer look 1)</a:t>
            </a:r>
            <a:r>
              <a:rPr lang="en-US" sz="3800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816" y="177102"/>
            <a:ext cx="8229600" cy="676338"/>
          </a:xfrm>
          <a:solidFill>
            <a:srgbClr val="9CDDE0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LISTEN A SONG AND FILL WORDS  IN THE BLANKS</a:t>
            </a:r>
            <a:endParaRPr lang="en-GB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LIP - UNIT 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5919" y="1004570"/>
            <a:ext cx="6400801" cy="4018534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2535936" y="4340352"/>
            <a:ext cx="4023360" cy="52425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54837" y="2195821"/>
            <a:ext cx="15057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wardrobe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837" y="2609385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friends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221" y="3009495"/>
            <a:ext cx="10647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317" y="3940242"/>
            <a:ext cx="846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GB" sz="2000" b="1" dirty="0" smtClean="0">
                <a:solidFill>
                  <a:srgbClr val="FF0000"/>
                </a:solidFill>
              </a:rPr>
              <a:t>. </a:t>
            </a:r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9221" y="340960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eat</a:t>
            </a:r>
            <a:endParaRPr lang="en-GB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60570" y="5132832"/>
            <a:ext cx="6856919" cy="14752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109216" y="5130736"/>
            <a:ext cx="7034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Inside my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beautiful room.  I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have a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bed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and a 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(1)………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mirror.  I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have many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(2)……… .</a:t>
            </a:r>
          </a:p>
          <a:p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they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(3)………come. We(4)………,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we play, we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have(5)……...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In my room, In my room.</a:t>
            </a:r>
          </a:p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Me and my friend in my room.</a:t>
            </a:r>
          </a:p>
        </p:txBody>
      </p:sp>
      <p:sp>
        <p:nvSpPr>
          <p:cNvPr id="15" name="Oval 14"/>
          <p:cNvSpPr/>
          <p:nvPr/>
        </p:nvSpPr>
        <p:spPr>
          <a:xfrm>
            <a:off x="8086542" y="597408"/>
            <a:ext cx="804672" cy="670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K</a:t>
            </a:r>
            <a:endParaRPr lang="en-GB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" y="888908"/>
            <a:ext cx="4480560" cy="44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840224" y="181772"/>
            <a:ext cx="3663696" cy="2048256"/>
          </a:xfrm>
          <a:prstGeom prst="cloudCallout">
            <a:avLst>
              <a:gd name="adj1" fmla="val -64101"/>
              <a:gd name="adj2" fmla="val 767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Do you have a lot of friends?</a:t>
            </a:r>
          </a:p>
        </p:txBody>
      </p:sp>
    </p:spTree>
    <p:extLst>
      <p:ext uri="{BB962C8B-B14F-4D97-AF65-F5344CB8AC3E}">
        <p14:creationId xmlns:p14="http://schemas.microsoft.com/office/powerpoint/2010/main" val="19047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382982" y="228600"/>
            <a:ext cx="4944410" cy="151664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What can you do with your friends?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5392" y="1375910"/>
            <a:ext cx="210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…………….</a:t>
            </a:r>
            <a:endParaRPr lang="en-GB" dirty="0"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247" y="1745242"/>
            <a:ext cx="5931409" cy="7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Image result for sing song song with my friend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71" y="2834546"/>
            <a:ext cx="2549239" cy="213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11571" y="5544233"/>
            <a:ext cx="344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we </a:t>
            </a:r>
            <a:r>
              <a:rPr lang="en-US" i="1" dirty="0" smtClean="0"/>
              <a:t>sing some songs</a:t>
            </a:r>
            <a:endParaRPr lang="en-US" dirty="0"/>
          </a:p>
        </p:txBody>
      </p:sp>
      <p:pic>
        <p:nvPicPr>
          <p:cNvPr id="15" name="Picture 4" descr="Image result for play game with my friend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48" y="2759636"/>
            <a:ext cx="2766060" cy="20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660810" y="5174509"/>
            <a:ext cx="3568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play some games</a:t>
            </a:r>
            <a:endParaRPr lang="en-US" dirty="0"/>
          </a:p>
        </p:txBody>
      </p:sp>
      <p:pic>
        <p:nvPicPr>
          <p:cNvPr id="17" name="Picture 6" descr="Image result for ate many different kinds of foods with my friends in the picni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6" y="2834546"/>
            <a:ext cx="2466941" cy="18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786" y="4829610"/>
            <a:ext cx="361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eat and drink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29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6992" y="34772"/>
            <a:ext cx="8451669" cy="1058092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.VnBlackH" pitchFamily="34" charset="0"/>
              </a:rPr>
              <a:t>UNIT </a:t>
            </a:r>
            <a:r>
              <a:rPr lang="en-US" sz="4000" b="1" dirty="0">
                <a:solidFill>
                  <a:schemeClr val="bg1"/>
                </a:solidFill>
                <a:latin typeface=".VnBlackH" pitchFamily="34" charset="0"/>
              </a:rPr>
              <a:t>3: MY FRIENDS</a:t>
            </a:r>
            <a:endParaRPr lang="en-GB" sz="4000" b="1" dirty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6991" y="1222127"/>
            <a:ext cx="8451669" cy="934219"/>
          </a:xfrm>
          <a:prstGeom prst="roundRect">
            <a:avLst/>
          </a:prstGeom>
          <a:solidFill>
            <a:srgbClr val="0FB7BD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 smtClean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r>
              <a:rPr lang="en-US" sz="4000" b="1" smtClean="0">
                <a:solidFill>
                  <a:schemeClr val="bg1"/>
                </a:solidFill>
                <a:latin typeface=".VnBlackH" pitchFamily="34" charset="0"/>
              </a:rPr>
              <a:t>LESSON 1. GETTING STARTED</a:t>
            </a:r>
            <a:endParaRPr lang="en-GB" sz="4000" b="1" dirty="0">
              <a:solidFill>
                <a:schemeClr val="bg1"/>
              </a:solidFill>
              <a:latin typeface=".VnBlackH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33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01214" y="1738364"/>
            <a:ext cx="3265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iscuit</a:t>
            </a:r>
            <a:r>
              <a:rPr lang="en-US" sz="280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(n):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486322" y="1765783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82523" y="95874"/>
            <a:ext cx="33543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smtClean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I. 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cs typeface="Arial" charset="0"/>
              </a:rPr>
              <a:t>Vocabulary:</a:t>
            </a:r>
          </a:p>
        </p:txBody>
      </p:sp>
      <p:pic>
        <p:nvPicPr>
          <p:cNvPr id="28" name="Picture 10" descr="Image result for picnic with frie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95" y="889541"/>
            <a:ext cx="2706623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mage result for bisc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435" y="1038209"/>
            <a:ext cx="3074309" cy="239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8151" y="3006581"/>
            <a:ext cx="2317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agazine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Káº¿t quáº£ hÃ¬nh áº£nh cho pictures of magazi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00" y="1136134"/>
            <a:ext cx="2942036" cy="2648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0343" y="2604721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spc="-7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lasses </a:t>
            </a:r>
            <a:r>
              <a:rPr lang="en-US" sz="28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 ) :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Káº¿t quáº£ hÃ¬nh áº£nh cho picture of glas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93" y="1085602"/>
            <a:ext cx="2800391" cy="26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09994" y="1351557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picnic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7341" y="1320214"/>
            <a:ext cx="1409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1554" y="2198813"/>
            <a:ext cx="1822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5113" indent="-265113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pass (v) : 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95757" y="2196456"/>
            <a:ext cx="297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huyển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675262" y="2601585"/>
            <a:ext cx="2504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40555" y="3001064"/>
            <a:ext cx="141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ạp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2186" y="3456649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-  surprise (</a:t>
            </a:r>
            <a:r>
              <a:rPr lang="en-GB" sz="2800" dirty="0" err="1" smtClean="0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GB" sz="2800" dirty="0" smtClean="0">
                <a:latin typeface="Times New Roman" pitchFamily="18" charset="0"/>
                <a:cs typeface="Times New Roman" pitchFamily="18" charset="0"/>
              </a:rPr>
              <a:t>):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983748" y="3465196"/>
            <a:ext cx="28321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800" spc="-7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2800" spc="-7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pc="-7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800" spc="-7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54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7" grpId="0"/>
      <p:bldP spid="6" grpId="0"/>
      <p:bldP spid="8" grpId="0"/>
      <p:bldP spid="9" grpId="0"/>
      <p:bldP spid="10" grpId="0"/>
      <p:bldP spid="33" grpId="0"/>
      <p:bldP spid="34" grpId="0"/>
      <p:bldP spid="35" grpId="0"/>
      <p:bldP spid="36" grpId="0"/>
      <p:bldP spid="11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6"/>
          <p:cNvSpPr>
            <a:spLocks noGrp="1" noChangeArrowheads="1"/>
          </p:cNvSpPr>
          <p:nvPr>
            <p:ph type="title"/>
          </p:nvPr>
        </p:nvSpPr>
        <p:spPr>
          <a:xfrm>
            <a:off x="365760" y="530967"/>
            <a:ext cx="3505200" cy="560387"/>
          </a:xfrm>
          <a:noFill/>
        </p:spPr>
        <p:txBody>
          <a:bodyPr/>
          <a:lstStyle/>
          <a:p>
            <a:pPr eaLnBrk="1" hangingPunct="1"/>
            <a:r>
              <a:rPr lang="en-US" sz="2800" b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Checking words: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574869" y="559903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3877275" y="1079016"/>
            <a:ext cx="2133600" cy="1447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itchFamily="18" charset="0"/>
              </a:rPr>
              <a:t>picnic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309" name="Oval 13"/>
          <p:cNvSpPr>
            <a:spLocks noChangeArrowheads="1"/>
          </p:cNvSpPr>
          <p:nvPr/>
        </p:nvSpPr>
        <p:spPr bwMode="auto">
          <a:xfrm>
            <a:off x="1441269" y="4303546"/>
            <a:ext cx="2133600" cy="1447800"/>
          </a:xfrm>
          <a:prstGeom prst="ellipse">
            <a:avLst/>
          </a:prstGeom>
          <a:solidFill>
            <a:srgbClr val="CC00CC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 smtClean="0"/>
              <a:t>Magazine</a:t>
            </a:r>
            <a:endParaRPr lang="en-US" sz="2800" dirty="0"/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3306645" y="2855746"/>
            <a:ext cx="2133600" cy="1447800"/>
          </a:xfrm>
          <a:prstGeom prst="ellipse">
            <a:avLst/>
          </a:prstGeom>
          <a:solidFill>
            <a:srgbClr val="FFFF66"/>
          </a:solidFill>
          <a:ln w="9525">
            <a:solidFill>
              <a:srgbClr val="CC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glasses</a:t>
            </a:r>
            <a:endParaRPr lang="en-US" sz="3200" dirty="0">
              <a:solidFill>
                <a:srgbClr val="3333CC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914400" y="1968486"/>
            <a:ext cx="2133600" cy="1447800"/>
          </a:xfrm>
          <a:prstGeom prst="ellipse">
            <a:avLst/>
          </a:prstGeom>
          <a:solidFill>
            <a:srgbClr val="00B050">
              <a:alpha val="72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pass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010875" y="2855746"/>
            <a:ext cx="2133600" cy="14478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 smtClean="0">
                <a:solidFill>
                  <a:srgbClr val="3333CC"/>
                </a:solidFill>
              </a:rPr>
              <a:t>biscuit</a:t>
            </a:r>
            <a:endParaRPr lang="en-US" sz="2800" dirty="0">
              <a:solidFill>
                <a:srgbClr val="3333CC"/>
              </a:solidFill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165746" y="4481710"/>
            <a:ext cx="2133600" cy="1447800"/>
          </a:xfrm>
          <a:prstGeom prst="ellipse">
            <a:avLst/>
          </a:prstGeom>
          <a:solidFill>
            <a:srgbClr val="0D9FA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surprise</a:t>
            </a:r>
          </a:p>
        </p:txBody>
      </p:sp>
    </p:spTree>
    <p:extLst>
      <p:ext uri="{BB962C8B-B14F-4D97-AF65-F5344CB8AC3E}">
        <p14:creationId xmlns:p14="http://schemas.microsoft.com/office/powerpoint/2010/main" val="24669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74839"/>
            <a:ext cx="482668" cy="522569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2" name="TextBox 11"/>
          <p:cNvSpPr txBox="1"/>
          <p:nvPr/>
        </p:nvSpPr>
        <p:spPr>
          <a:xfrm>
            <a:off x="791566" y="74839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6967" y="296928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 surprise guest</a:t>
            </a: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03" y="1370971"/>
            <a:ext cx="7448625" cy="49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1695</TotalTime>
  <Words>718</Words>
  <Application>Microsoft Office PowerPoint</Application>
  <PresentationFormat>On-screen Show (4:3)</PresentationFormat>
  <Paragraphs>217</Paragraphs>
  <Slides>21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MS PGothic</vt:lpstr>
      <vt:lpstr>.VnBlackH</vt:lpstr>
      <vt:lpstr>Arial</vt:lpstr>
      <vt:lpstr>Calibri</vt:lpstr>
      <vt:lpstr>Lucida Sans Unicode</vt:lpstr>
      <vt:lpstr>Script MT Bold</vt:lpstr>
      <vt:lpstr>Times New Roman</vt:lpstr>
      <vt:lpstr>Verdana</vt:lpstr>
      <vt:lpstr>Wingdings</vt:lpstr>
      <vt:lpstr>Wingdings 2</vt:lpstr>
      <vt:lpstr>Wingdings 3</vt:lpstr>
      <vt:lpstr>Concourse</vt:lpstr>
      <vt:lpstr>PowerPoint Presentation</vt:lpstr>
      <vt:lpstr>PowerPoint Presentation</vt:lpstr>
      <vt:lpstr>LISTEN A SONG AND FILL WORDS  IN THE BLANKS</vt:lpstr>
      <vt:lpstr>PowerPoint Presentation</vt:lpstr>
      <vt:lpstr>PowerPoint Presentation</vt:lpstr>
      <vt:lpstr>PowerPoint Presentation</vt:lpstr>
      <vt:lpstr>PowerPoint Presentation</vt:lpstr>
      <vt:lpstr>* Checking words: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know any other words for body parts?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Homework - Learn by heart all the new words. - Prepare  lesson 2 ( A closer look 1).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93</cp:revision>
  <dcterms:created xsi:type="dcterms:W3CDTF">2020-12-09T02:04:09Z</dcterms:created>
  <dcterms:modified xsi:type="dcterms:W3CDTF">2025-11-14T09:04:06Z</dcterms:modified>
</cp:coreProperties>
</file>