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audio4.wav" ContentType="audio/x-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4" r:id="rId1"/>
  </p:sldMasterIdLst>
  <p:notesMasterIdLst>
    <p:notesMasterId r:id="rId32"/>
  </p:notesMasterIdLst>
  <p:sldIdLst>
    <p:sldId id="340" r:id="rId2"/>
    <p:sldId id="261" r:id="rId3"/>
    <p:sldId id="379" r:id="rId4"/>
    <p:sldId id="311" r:id="rId5"/>
    <p:sldId id="315" r:id="rId6"/>
    <p:sldId id="263" r:id="rId7"/>
    <p:sldId id="369" r:id="rId8"/>
    <p:sldId id="367" r:id="rId9"/>
    <p:sldId id="345" r:id="rId10"/>
    <p:sldId id="360" r:id="rId11"/>
    <p:sldId id="348" r:id="rId12"/>
    <p:sldId id="350" r:id="rId13"/>
    <p:sldId id="378" r:id="rId14"/>
    <p:sldId id="370" r:id="rId15"/>
    <p:sldId id="380" r:id="rId16"/>
    <p:sldId id="373" r:id="rId17"/>
    <p:sldId id="359" r:id="rId18"/>
    <p:sldId id="361" r:id="rId19"/>
    <p:sldId id="256" r:id="rId20"/>
    <p:sldId id="257" r:id="rId21"/>
    <p:sldId id="258" r:id="rId22"/>
    <p:sldId id="259" r:id="rId23"/>
    <p:sldId id="260" r:id="rId24"/>
    <p:sldId id="362" r:id="rId25"/>
    <p:sldId id="262" r:id="rId26"/>
    <p:sldId id="363" r:id="rId27"/>
    <p:sldId id="364" r:id="rId28"/>
    <p:sldId id="376" r:id="rId29"/>
    <p:sldId id="365" r:id="rId30"/>
    <p:sldId id="268"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Hiếu Nguyễn An" initials="HNA" lastIdx="4" clrIdx="2">
    <p:extLst>
      <p:ext uri="{19B8F6BF-5375-455C-9EA6-DF929625EA0E}">
        <p15:presenceInfo xmlns:p15="http://schemas.microsoft.com/office/powerpoint/2012/main" userId="bdae5c033a02cba6" providerId="Windows Live"/>
      </p:ext>
    </p:extLst>
  </p:cmAuthor>
  <p:cmAuthor id="4" name="Lê Ngọc Bảo Trân" initials="RS" lastIdx="2" clrIdx="3">
    <p:extLst>
      <p:ext uri="{19B8F6BF-5375-455C-9EA6-DF929625EA0E}">
        <p15:presenceInfo xmlns:p15="http://schemas.microsoft.com/office/powerpoint/2012/main" userId="cdc9f017bf291b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16273"/>
    <a:srgbClr val="479F73"/>
    <a:srgbClr val="990000"/>
    <a:srgbClr val="E5C10F"/>
    <a:srgbClr val="F29E00"/>
    <a:srgbClr val="FF6C0D"/>
    <a:srgbClr val="45AFC9"/>
    <a:srgbClr val="FF00FF"/>
    <a:srgbClr val="D45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70" d="100"/>
          <a:sy n="70"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42EFC-8221-488C-A4F0-95BDB522531F}"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D9A03-E9E6-4FD3-8B85-E935550A749F}" type="slidenum">
              <a:rPr lang="en-US" smtClean="0"/>
              <a:t>‹#›</a:t>
            </a:fld>
            <a:endParaRPr lang="en-US"/>
          </a:p>
        </p:txBody>
      </p:sp>
    </p:spTree>
    <p:extLst>
      <p:ext uri="{BB962C8B-B14F-4D97-AF65-F5344CB8AC3E}">
        <p14:creationId xmlns:p14="http://schemas.microsoft.com/office/powerpoint/2010/main" val="138796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3F98-F01F-06BC-D93A-6E7B6F4656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FCA6AD-C387-9143-72A1-1BBAFC18E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3E5FA-A144-66E3-E200-71048AD230FB}"/>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5" name="Footer Placeholder 4">
            <a:extLst>
              <a:ext uri="{FF2B5EF4-FFF2-40B4-BE49-F238E27FC236}">
                <a16:creationId xmlns:a16="http://schemas.microsoft.com/office/drawing/2014/main" id="{91395AB5-447E-6B2B-C6E1-D321D1C9291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0F6DB8A-320B-7C95-67E7-B0D19753131B}"/>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06852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562D-D2A3-8502-5EE4-3D5AC13C6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65CD5-0C4A-5CCF-34F6-65CAACB2F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A0079-2A0B-A1CC-F874-D0038896C6F6}"/>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5" name="Footer Placeholder 4">
            <a:extLst>
              <a:ext uri="{FF2B5EF4-FFF2-40B4-BE49-F238E27FC236}">
                <a16:creationId xmlns:a16="http://schemas.microsoft.com/office/drawing/2014/main" id="{7077C29C-7EF9-C52F-EF4E-2C6DF36B868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22A9A7F-AA42-49F7-65F5-F039C01987C5}"/>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96671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516FC-353E-61E5-777B-FDA1311FC3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0C7095-476C-222B-89DA-473ACDB45C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AF728-5524-564A-05A9-6250ECD9E02D}"/>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5" name="Footer Placeholder 4">
            <a:extLst>
              <a:ext uri="{FF2B5EF4-FFF2-40B4-BE49-F238E27FC236}">
                <a16:creationId xmlns:a16="http://schemas.microsoft.com/office/drawing/2014/main" id="{F79E163B-C409-1DE4-026B-696F4EEB9F76}"/>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CFE01B9-502C-9DF8-2798-0ADC71C401C9}"/>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3267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4611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40308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845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4A83-E80E-2E4C-F2B4-F43DEDDD8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C04C4-CAC9-D7F7-666A-522F5BA36A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2FF84-D103-EE35-8DD6-B653667EBC2D}"/>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5" name="Footer Placeholder 4">
            <a:extLst>
              <a:ext uri="{FF2B5EF4-FFF2-40B4-BE49-F238E27FC236}">
                <a16:creationId xmlns:a16="http://schemas.microsoft.com/office/drawing/2014/main" id="{BA72541D-2E93-8D25-9A85-0BE0C6EDB49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0C52618-BC64-FD94-CF43-ED3ADCFA02A7}"/>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84963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7692-E676-B221-5081-7862FE8813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37E645-C7A6-DE34-0CD6-ED4B683324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F006B-D802-594E-C686-D1D08A1A91A2}"/>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5" name="Footer Placeholder 4">
            <a:extLst>
              <a:ext uri="{FF2B5EF4-FFF2-40B4-BE49-F238E27FC236}">
                <a16:creationId xmlns:a16="http://schemas.microsoft.com/office/drawing/2014/main" id="{FA0FDA30-43BA-0DF9-6331-C64D4E31EB7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C04C26C-6426-029B-4030-40704393F55E}"/>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1955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8829-EBC9-CE44-43CA-4AB39D995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F9865-3CB8-0C26-B4A9-C55E582B7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0A2E9-98C1-E581-78E4-4F5ADDBB4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03F1A-D232-CE7B-6D4F-BD89FCCBC8DB}"/>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6" name="Footer Placeholder 5">
            <a:extLst>
              <a:ext uri="{FF2B5EF4-FFF2-40B4-BE49-F238E27FC236}">
                <a16:creationId xmlns:a16="http://schemas.microsoft.com/office/drawing/2014/main" id="{90044964-9497-9F6B-F410-394907CFC4F2}"/>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BDC688E9-0FB8-47EC-44AB-9AC281D2859D}"/>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6564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8503-DB5B-0C82-816D-E9229A7556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F2159-EE5F-9C35-BCA5-1740DF5F3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E6151-BBFD-2BE1-00F4-ED9471DC75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7C183-F0A6-932A-7FC8-1FF9FE714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FC931A-BC8F-5AD4-A32F-80058685F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0FD09-E05E-1161-6BF6-05C1842C6BD6}"/>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8" name="Footer Placeholder 7">
            <a:extLst>
              <a:ext uri="{FF2B5EF4-FFF2-40B4-BE49-F238E27FC236}">
                <a16:creationId xmlns:a16="http://schemas.microsoft.com/office/drawing/2014/main" id="{79FF695C-34E3-3EDA-025F-4E68ACAB4ECA}"/>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72FF14DC-3189-A5EE-0C85-0A13ED2449F5}"/>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82368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0576-00B0-6468-9634-34DFED1CA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74EF29-31E6-FE5C-E95F-ED5B9D6EFB6C}"/>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4" name="Footer Placeholder 3">
            <a:extLst>
              <a:ext uri="{FF2B5EF4-FFF2-40B4-BE49-F238E27FC236}">
                <a16:creationId xmlns:a16="http://schemas.microsoft.com/office/drawing/2014/main" id="{A5AE0655-CB8D-F705-C6FA-939EDC3B3B91}"/>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67CD1747-BA41-54EE-CC7F-B199CCD4659D}"/>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72915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80639-99C7-503E-1CBB-3CDD26A32322}"/>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3" name="Footer Placeholder 2">
            <a:extLst>
              <a:ext uri="{FF2B5EF4-FFF2-40B4-BE49-F238E27FC236}">
                <a16:creationId xmlns:a16="http://schemas.microsoft.com/office/drawing/2014/main" id="{9A779F96-CB71-940F-5743-CCD2E24E7FCB}"/>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29252E18-0DD0-F22D-EBE3-2E13A8DCB402}"/>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135093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2700-0E3C-C86A-02D9-CB39F96A7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6F350-F239-F6CA-4FBC-F3DC985BD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3F48A-D062-488C-5687-84BBA0DEC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DC535-20C8-7C55-E3D9-59E2711E2778}"/>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6" name="Footer Placeholder 5">
            <a:extLst>
              <a:ext uri="{FF2B5EF4-FFF2-40B4-BE49-F238E27FC236}">
                <a16:creationId xmlns:a16="http://schemas.microsoft.com/office/drawing/2014/main" id="{266F3982-46C5-B4F5-0D49-91E6519F621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BC1DB21D-F46F-DA85-5FE2-2DEE366C7DCF}"/>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93590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5B7A-6ACF-43DB-23E3-703B2F549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495B1E-9625-F0DF-1888-C9583A90B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7B5FDA-31F0-4C9E-0665-D83B9EE75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33922-E1D1-9FB4-274D-5A37FAC29D04}"/>
              </a:ext>
            </a:extLst>
          </p:cNvPr>
          <p:cNvSpPr>
            <a:spLocks noGrp="1"/>
          </p:cNvSpPr>
          <p:nvPr>
            <p:ph type="dt" sz="half" idx="10"/>
          </p:nvPr>
        </p:nvSpPr>
        <p:spPr/>
        <p:txBody>
          <a:bodyPr/>
          <a:lstStyle/>
          <a:p>
            <a:fld id="{53665327-8228-406E-8BCB-8A6EFFCB708E}" type="datetimeFigureOut">
              <a:rPr lang="zh-CN" altLang="en-US" smtClean="0"/>
              <a:t>2025/12/22</a:t>
            </a:fld>
            <a:endParaRPr lang="zh-CN" altLang="en-US"/>
          </a:p>
        </p:txBody>
      </p:sp>
      <p:sp>
        <p:nvSpPr>
          <p:cNvPr id="6" name="Footer Placeholder 5">
            <a:extLst>
              <a:ext uri="{FF2B5EF4-FFF2-40B4-BE49-F238E27FC236}">
                <a16:creationId xmlns:a16="http://schemas.microsoft.com/office/drawing/2014/main" id="{46D65F2E-DA79-F889-B4EC-0449BC3ED95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DC9AE7C-7014-C8C3-7748-4E1771541917}"/>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0156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482F71-5F4C-69DA-3968-EB470D93D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B8AE16-CC2D-3B6A-783D-1E1FB1B7C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1C89B-9477-3862-EA68-C5BF36AAD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65327-8228-406E-8BCB-8A6EFFCB708E}" type="datetimeFigureOut">
              <a:rPr lang="zh-CN" altLang="en-US" smtClean="0"/>
              <a:t>2025/12/22</a:t>
            </a:fld>
            <a:endParaRPr lang="zh-CN" altLang="en-US"/>
          </a:p>
        </p:txBody>
      </p:sp>
      <p:sp>
        <p:nvSpPr>
          <p:cNvPr id="5" name="Footer Placeholder 4">
            <a:extLst>
              <a:ext uri="{FF2B5EF4-FFF2-40B4-BE49-F238E27FC236}">
                <a16:creationId xmlns:a16="http://schemas.microsoft.com/office/drawing/2014/main" id="{3FA47B64-D107-80CB-8FC9-C2A86F298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1AFAEC3D-77DD-839A-3C13-F0ACAF7859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15328805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chemlad/" TargetMode="External"/><Relationship Id="rId2" Type="http://schemas.openxmlformats.org/officeDocument/2006/relationships/hyperlink" Target="https://phet.colorado.edu/" TargetMode="Externa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s://sketchpad/" TargetMode="External"/><Relationship Id="rId4" Type="http://schemas.openxmlformats.org/officeDocument/2006/relationships/hyperlink" Target="https://geogebr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rafic-simulation.de7/" TargetMode="External"/><Relationship Id="rId2" Type="http://schemas.openxmlformats.org/officeDocument/2006/relationships/hyperlink" Target="https://physics.weber.edu/schroeder/md" TargetMode="External"/><Relationship Id="rId1" Type="http://schemas.openxmlformats.org/officeDocument/2006/relationships/slideLayout" Target="../slideLayouts/slideLayout13.xml"/><Relationship Id="rId5" Type="http://schemas.openxmlformats.org/officeDocument/2006/relationships/hyperlink" Target="https://flowgprithm/" TargetMode="External"/><Relationship Id="rId4" Type="http://schemas.openxmlformats.org/officeDocument/2006/relationships/hyperlink" Target="https://bussimulato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slide" Target="slide21.xml"/><Relationship Id="rId17" Type="http://schemas.openxmlformats.org/officeDocument/2006/relationships/image" Target="../media/image19.png"/><Relationship Id="rId2" Type="http://schemas.openxmlformats.org/officeDocument/2006/relationships/image" Target="../media/image10.png"/><Relationship Id="rId16" Type="http://schemas.openxmlformats.org/officeDocument/2006/relationships/image" Target="../media/image18.png"/><Relationship Id="rId20"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22.xml"/><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slide" Target="slide20.xml"/><Relationship Id="rId4" Type="http://schemas.openxmlformats.org/officeDocument/2006/relationships/slide" Target="slide27.xml"/><Relationship Id="rId9" Type="http://schemas.openxmlformats.org/officeDocument/2006/relationships/slide" Target="slide23.xml"/><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phet.colorado.edu/vi/" TargetMode="External"/><Relationship Id="rId4" Type="http://schemas.openxmlformats.org/officeDocument/2006/relationships/image" Target="../media/image22.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wav"/><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trycolors.com/mixer"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文本框 11">
            <a:extLst>
              <a:ext uri="{FF2B5EF4-FFF2-40B4-BE49-F238E27FC236}">
                <a16:creationId xmlns:a16="http://schemas.microsoft.com/office/drawing/2014/main" id="{D1CB3112-C67C-B85A-0C2A-5E90453789FB}"/>
              </a:ext>
            </a:extLst>
          </p:cNvPr>
          <p:cNvSpPr txBox="1"/>
          <p:nvPr/>
        </p:nvSpPr>
        <p:spPr>
          <a:xfrm>
            <a:off x="532658" y="2092001"/>
            <a:ext cx="10764644" cy="2062103"/>
          </a:xfrm>
          <a:prstGeom prst="rect">
            <a:avLst/>
          </a:prstGeom>
          <a:noFill/>
        </p:spPr>
        <p:txBody>
          <a:bodyPr wrap="square" rtlCol="0">
            <a:spAutoFit/>
          </a:bodyPr>
          <a:lstStyle/>
          <a:p>
            <a:pPr algn="ctr"/>
            <a:r>
              <a:rPr lang="en-US" altLang="zh-CN" sz="6400" b="1">
                <a:solidFill>
                  <a:srgbClr val="FF0000"/>
                </a:solidFill>
                <a:latin typeface="Times New Roman" panose="02020603050405020304" pitchFamily="18" charset="0"/>
                <a:cs typeface="Times New Roman" panose="02020603050405020304" pitchFamily="18" charset="0"/>
              </a:rPr>
              <a:t>Bài 5: TÌM HIỂU </a:t>
            </a:r>
          </a:p>
          <a:p>
            <a:pPr algn="ctr"/>
            <a:r>
              <a:rPr lang="en-US" altLang="zh-CN" sz="6400" b="1">
                <a:solidFill>
                  <a:srgbClr val="FF0000"/>
                </a:solidFill>
                <a:latin typeface="Times New Roman" panose="02020603050405020304" pitchFamily="18" charset="0"/>
                <a:cs typeface="Times New Roman" panose="02020603050405020304" pitchFamily="18" charset="0"/>
              </a:rPr>
              <a:t>PHẦN MỀM MÔ PHỎNG.</a:t>
            </a:r>
            <a:endParaRPr lang="zh-CN" altLang="en-US" sz="6400" b="1"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11E5FEC7-B316-0D4C-16F6-DF5475F1D463}"/>
              </a:ext>
            </a:extLst>
          </p:cNvPr>
          <p:cNvSpPr txBox="1"/>
          <p:nvPr/>
        </p:nvSpPr>
        <p:spPr>
          <a:xfrm>
            <a:off x="2544484" y="519924"/>
            <a:ext cx="6399819" cy="923330"/>
          </a:xfrm>
          <a:prstGeom prst="rect">
            <a:avLst/>
          </a:prstGeom>
          <a:noFill/>
        </p:spPr>
        <p:txBody>
          <a:bodyPr wrap="square" rtlCol="0">
            <a:spAutoFit/>
          </a:bodyPr>
          <a:lstStyle/>
          <a:p>
            <a:pPr algn="l"/>
            <a:endParaRPr lang="en-US" sz="5400" dirty="0">
              <a:ln>
                <a:gradFill>
                  <a:gsLst>
                    <a:gs pos="87352">
                      <a:srgbClr val="B7E5F6"/>
                    </a:gs>
                    <a:gs pos="53000">
                      <a:schemeClr val="accent5">
                        <a:lumMod val="7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42000">
                    <a:schemeClr val="accent3">
                      <a:lumMod val="75000"/>
                    </a:schemeClr>
                  </a:gs>
                  <a:gs pos="53000">
                    <a:schemeClr val="accent1">
                      <a:lumMod val="45000"/>
                      <a:lumOff val="55000"/>
                    </a:schemeClr>
                  </a:gs>
                  <a:gs pos="89000">
                    <a:schemeClr val="accent2">
                      <a:lumMod val="60000"/>
                      <a:lumOff val="40000"/>
                    </a:schemeClr>
                  </a:gs>
                  <a:gs pos="67000">
                    <a:schemeClr val="accent6">
                      <a:lumMod val="75000"/>
                    </a:schemeClr>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278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44583" y="3280074"/>
            <a:ext cx="11229029" cy="1865126"/>
          </a:xfrm>
          <a:prstGeom prst="rect">
            <a:avLst/>
          </a:prstGeom>
        </p:spPr>
        <p:txBody>
          <a:bodyPr wrap="square">
            <a:spAutoFit/>
          </a:bodyPr>
          <a:lstStyle/>
          <a:p>
            <a:pPr algn="just">
              <a:lnSpc>
                <a:spcPct val="120000"/>
              </a:lnSpc>
            </a:pPr>
            <a:r>
              <a:rPr lang="fr-FR" sz="3200" smtClean="0">
                <a:latin typeface="Times New Roman" panose="02020603050405020304" pitchFamily="18" charset="0"/>
                <a:cs typeface="Times New Roman" panose="02020603050405020304" pitchFamily="18" charset="0"/>
              </a:rPr>
              <a:t>- Phần </a:t>
            </a:r>
            <a:r>
              <a:rPr lang="fr-FR" sz="3200">
                <a:latin typeface="Times New Roman" panose="02020603050405020304" pitchFamily="18" charset="0"/>
                <a:cs typeface="Times New Roman" panose="02020603050405020304" pitchFamily="18" charset="0"/>
              </a:rPr>
              <a:t>mềm mô phỏng </a:t>
            </a:r>
            <a:r>
              <a:rPr lang="fr-FR" sz="3200" smtClean="0">
                <a:latin typeface="Times New Roman" panose="02020603050405020304" pitchFamily="18" charset="0"/>
                <a:cs typeface="Times New Roman" panose="02020603050405020304" pitchFamily="18" charset="0"/>
              </a:rPr>
              <a:t>thể </a:t>
            </a:r>
            <a:r>
              <a:rPr lang="fr-FR" sz="3200">
                <a:latin typeface="Times New Roman" panose="02020603050405020304" pitchFamily="18" charset="0"/>
                <a:cs typeface="Times New Roman" panose="02020603050405020304" pitchFamily="18" charset="0"/>
              </a:rPr>
              <a:t>hiện trực quan sự vận động của một đối tượng, cho phép người dùng tương tác và tìm hiểu cách thức hoạt động của đối tượng đó. </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063119" y="338814"/>
            <a:ext cx="4906607" cy="584775"/>
          </a:xfrm>
          <a:prstGeom prst="rect">
            <a:avLst/>
          </a:prstGeom>
        </p:spPr>
        <p:txBody>
          <a:bodyPr wrap="square">
            <a:spAutoFit/>
          </a:bodyPr>
          <a:lstStyle/>
          <a:p>
            <a:r>
              <a:rPr lang="fr-FR" sz="3200" smtClean="0">
                <a:solidFill>
                  <a:srgbClr val="0000FF"/>
                </a:solidFill>
                <a:latin typeface="Times New Roman" panose="02020603050405020304" pitchFamily="18" charset="0"/>
                <a:cs typeface="Times New Roman" panose="02020603050405020304" pitchFamily="18" charset="0"/>
              </a:rPr>
              <a:t>Phần </a:t>
            </a:r>
            <a:r>
              <a:rPr lang="fr-FR" sz="3200">
                <a:solidFill>
                  <a:srgbClr val="0000FF"/>
                </a:solidFill>
                <a:latin typeface="Times New Roman" panose="02020603050405020304" pitchFamily="18" charset="0"/>
                <a:cs typeface="Times New Roman" panose="02020603050405020304" pitchFamily="18" charset="0"/>
              </a:rPr>
              <a:t>mềm mô phỏng </a:t>
            </a:r>
            <a:r>
              <a:rPr lang="fr-FR" sz="3200" smtClean="0">
                <a:solidFill>
                  <a:srgbClr val="0000FF"/>
                </a:solidFill>
                <a:latin typeface="Times New Roman" panose="02020603050405020304" pitchFamily="18" charset="0"/>
                <a:cs typeface="Times New Roman" panose="02020603050405020304" pitchFamily="18" charset="0"/>
              </a:rPr>
              <a:t>là gì?</a:t>
            </a:r>
            <a:endPar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44583" y="1117602"/>
            <a:ext cx="11247119" cy="1865126"/>
          </a:xfrm>
          <a:prstGeom prst="rect">
            <a:avLst/>
          </a:prstGeom>
        </p:spPr>
        <p:txBody>
          <a:bodyPr wrap="square">
            <a:spAutoFit/>
          </a:bodyPr>
          <a:lstStyle/>
          <a:p>
            <a:pPr>
              <a:lnSpc>
                <a:spcPct val="120000"/>
              </a:lnSpc>
            </a:pPr>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Phần </a:t>
            </a:r>
            <a:r>
              <a:rPr lang="vi-VN" sz="3200">
                <a:latin typeface="Times New Roman" panose="02020603050405020304" pitchFamily="18" charset="0"/>
                <a:cs typeface="Times New Roman" panose="02020603050405020304" pitchFamily="18" charset="0"/>
              </a:rPr>
              <a:t>mềm mô phỏng là phương tiện giúp em quan sát và hình dung ra những hiện tượng khó hoặc không thể trải nghiệm trong thực tế, giúp em giải quyết nhiều vấn đề trong học tập</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69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E3AE6DD0-9AA2-EF60-30B3-47F1CBDDEAA1}"/>
              </a:ext>
            </a:extLst>
          </p:cNvPr>
          <p:cNvSpPr/>
          <p:nvPr/>
        </p:nvSpPr>
        <p:spPr>
          <a:xfrm>
            <a:off x="303221" y="117896"/>
            <a:ext cx="7833361" cy="584775"/>
          </a:xfrm>
          <a:prstGeom prst="rect">
            <a:avLst/>
          </a:prstGeom>
        </p:spPr>
        <p:txBody>
          <a:bodyPr wrap="square">
            <a:spAutoFit/>
          </a:bodyPr>
          <a:lstStyle/>
          <a:p>
            <a:r>
              <a:rPr lang="en-US" sz="3200" b="1" smtClean="0">
                <a:solidFill>
                  <a:srgbClr val="0000FF"/>
                </a:solidFill>
                <a:latin typeface="Times New Roman" panose="02020603050405020304" pitchFamily="18" charset="0"/>
                <a:ea typeface="Times New Roman" panose="02020603050405020304" pitchFamily="18" charset="0"/>
              </a:rPr>
              <a:t>b. </a:t>
            </a:r>
            <a:r>
              <a:rPr lang="en-US" sz="3200" b="1">
                <a:solidFill>
                  <a:srgbClr val="0000FF"/>
                </a:solidFill>
                <a:latin typeface="Times New Roman" panose="02020603050405020304" pitchFamily="18" charset="0"/>
                <a:ea typeface="Times New Roman" panose="02020603050405020304" pitchFamily="18" charset="0"/>
              </a:rPr>
              <a:t>Một số phần mềm mô phỏng.</a:t>
            </a:r>
          </a:p>
        </p:txBody>
      </p:sp>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303222" y="1022602"/>
            <a:ext cx="6055376" cy="1200329"/>
          </a:xfrm>
          <a:prstGeom prst="rect">
            <a:avLst/>
          </a:prstGeom>
        </p:spPr>
        <p:txBody>
          <a:bodyPr wrap="square">
            <a:spAutoFit/>
          </a:bodyPr>
          <a:lstStyle/>
          <a:p>
            <a:pPr algn="just"/>
            <a:r>
              <a:rPr lang="fr-FR" sz="3600" smtClean="0">
                <a:latin typeface="Times New Roman" panose="02020603050405020304" pitchFamily="18" charset="0"/>
                <a:cs typeface="Times New Roman" panose="02020603050405020304" pitchFamily="18" charset="0"/>
              </a:rPr>
              <a:t>1. Mô </a:t>
            </a:r>
            <a:r>
              <a:rPr lang="fr-FR" sz="3600">
                <a:latin typeface="Times New Roman" panose="02020603050405020304" pitchFamily="18" charset="0"/>
                <a:cs typeface="Times New Roman" panose="02020603050405020304" pitchFamily="18" charset="0"/>
              </a:rPr>
              <a:t>phỏng thí nghiệm vật lý</a:t>
            </a:r>
            <a:r>
              <a:rPr lang="en-US" sz="3600">
                <a:latin typeface="Times New Roman" panose="02020603050405020304" pitchFamily="18" charset="0"/>
                <a:cs typeface="Times New Roman" panose="02020603050405020304" pitchFamily="18" charset="0"/>
              </a:rPr>
              <a:t> </a:t>
            </a:r>
            <a:endParaRPr lang="en-US" sz="3600" smtClean="0">
              <a:latin typeface="Times New Roman" panose="02020603050405020304" pitchFamily="18" charset="0"/>
              <a:cs typeface="Times New Roman" panose="02020603050405020304" pitchFamily="18" charset="0"/>
            </a:endParaRPr>
          </a:p>
          <a:p>
            <a:pPr algn="just"/>
            <a:r>
              <a:rPr lang="en-US" sz="3600" u="sng" smtClean="0">
                <a:latin typeface="Times New Roman" panose="02020603050405020304" pitchFamily="18" charset="0"/>
                <a:cs typeface="Times New Roman" panose="02020603050405020304" pitchFamily="18" charset="0"/>
                <a:hlinkClick r:id="rId2"/>
              </a:rPr>
              <a:t>https</a:t>
            </a:r>
            <a:r>
              <a:rPr lang="en-US" sz="3600" u="sng">
                <a:latin typeface="Times New Roman" panose="02020603050405020304" pitchFamily="18" charset="0"/>
                <a:cs typeface="Times New Roman" panose="02020603050405020304" pitchFamily="18" charset="0"/>
                <a:hlinkClick r:id="rId2"/>
              </a:rPr>
              <a:t>://phet.colorado.edu</a:t>
            </a:r>
            <a:endParaRPr lang="en-US" sz="36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83E971F-723D-4EC4-2E0A-4AD782E96E45}"/>
              </a:ext>
            </a:extLst>
          </p:cNvPr>
          <p:cNvSpPr/>
          <p:nvPr/>
        </p:nvSpPr>
        <p:spPr>
          <a:xfrm>
            <a:off x="303221" y="2512083"/>
            <a:ext cx="6168330" cy="1754326"/>
          </a:xfrm>
          <a:prstGeom prst="rect">
            <a:avLst/>
          </a:prstGeom>
        </p:spPr>
        <p:txBody>
          <a:bodyPr wrap="square">
            <a:spAutoFit/>
          </a:bodyPr>
          <a:lstStyle/>
          <a:p>
            <a:pPr algn="just"/>
            <a:r>
              <a:rPr lang="fr-FR" sz="3600">
                <a:latin typeface="Times New Roman" panose="02020603050405020304" pitchFamily="18" charset="0"/>
                <a:cs typeface="Times New Roman" panose="02020603050405020304" pitchFamily="18" charset="0"/>
              </a:rPr>
              <a:t>2. Mô phỏng thí nghiệm hóa học</a:t>
            </a:r>
            <a:endParaRPr lang="en-US" sz="3600">
              <a:latin typeface="Times New Roman" panose="02020603050405020304" pitchFamily="18" charset="0"/>
              <a:cs typeface="Times New Roman" panose="02020603050405020304" pitchFamily="18" charset="0"/>
            </a:endParaRPr>
          </a:p>
          <a:p>
            <a:r>
              <a:rPr lang="en-US" sz="3600" u="sng">
                <a:solidFill>
                  <a:srgbClr val="0070C0"/>
                </a:solidFill>
                <a:latin typeface="Times New Roman" panose="02020603050405020304" pitchFamily="18" charset="0"/>
                <a:cs typeface="Times New Roman" panose="02020603050405020304" pitchFamily="18" charset="0"/>
              </a:rPr>
              <a:t>https://Crocodile Chemistry</a:t>
            </a:r>
          </a:p>
          <a:p>
            <a:r>
              <a:rPr lang="en-US" sz="3600" u="sng">
                <a:latin typeface="Times New Roman" panose="02020603050405020304" pitchFamily="18" charset="0"/>
                <a:cs typeface="Times New Roman" panose="02020603050405020304" pitchFamily="18" charset="0"/>
                <a:hlinkClick r:id="rId3"/>
              </a:rPr>
              <a:t>https://ChemLad</a:t>
            </a:r>
            <a:endParaRPr lang="en-US" sz="3600">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303221" y="4496919"/>
            <a:ext cx="6677782" cy="1754326"/>
          </a:xfrm>
          <a:prstGeom prst="rect">
            <a:avLst/>
          </a:prstGeom>
        </p:spPr>
        <p:txBody>
          <a:bodyPr wrap="square">
            <a:spAutoFit/>
          </a:bodyPr>
          <a:lstStyle/>
          <a:p>
            <a:r>
              <a:rPr lang="fr-FR" sz="3600">
                <a:latin typeface="Times New Roman" panose="02020603050405020304" pitchFamily="18" charset="0"/>
                <a:cs typeface="Times New Roman" panose="02020603050405020304" pitchFamily="18" charset="0"/>
              </a:rPr>
              <a:t>3. Mô phỏng hình vẽ và giải toán</a:t>
            </a:r>
            <a:endParaRPr lang="en-US" sz="3600">
              <a:latin typeface="Times New Roman" panose="02020603050405020304" pitchFamily="18" charset="0"/>
              <a:cs typeface="Times New Roman" panose="02020603050405020304" pitchFamily="18" charset="0"/>
            </a:endParaRPr>
          </a:p>
          <a:p>
            <a:r>
              <a:rPr lang="en-US" sz="3600" u="sng">
                <a:latin typeface="Times New Roman" panose="02020603050405020304" pitchFamily="18" charset="0"/>
                <a:cs typeface="Times New Roman" panose="02020603050405020304" pitchFamily="18" charset="0"/>
                <a:hlinkClick r:id="rId4"/>
              </a:rPr>
              <a:t>https://Geogebra</a:t>
            </a:r>
            <a:endParaRPr lang="en-US" sz="3600">
              <a:latin typeface="Times New Roman" panose="02020603050405020304" pitchFamily="18" charset="0"/>
              <a:cs typeface="Times New Roman" panose="02020603050405020304" pitchFamily="18" charset="0"/>
            </a:endParaRPr>
          </a:p>
          <a:p>
            <a:r>
              <a:rPr lang="en-US" sz="3600" u="sng">
                <a:latin typeface="Times New Roman" panose="02020603050405020304" pitchFamily="18" charset="0"/>
                <a:cs typeface="Times New Roman" panose="02020603050405020304" pitchFamily="18" charset="0"/>
                <a:hlinkClick r:id="rId5"/>
              </a:rPr>
              <a:t>https://Sketchpad</a:t>
            </a:r>
            <a:endParaRPr lang="en-US" sz="3600">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E3AE6DD0-9AA2-EF60-30B3-47F1CBDDEAA1}"/>
              </a:ext>
            </a:extLst>
          </p:cNvPr>
          <p:cNvSpPr/>
          <p:nvPr/>
        </p:nvSpPr>
        <p:spPr>
          <a:xfrm>
            <a:off x="303221" y="87119"/>
            <a:ext cx="10199315" cy="646331"/>
          </a:xfrm>
          <a:prstGeom prst="rect">
            <a:avLst/>
          </a:prstGeom>
        </p:spPr>
        <p:txBody>
          <a:bodyPr wrap="square">
            <a:spAutoFit/>
          </a:bodyPr>
          <a:lstStyle/>
          <a:p>
            <a:r>
              <a:rPr lang="en-US" sz="3600">
                <a:latin typeface="Times New Roman" panose="02020603050405020304" pitchFamily="18" charset="0"/>
                <a:ea typeface="Times New Roman" panose="02020603050405020304" pitchFamily="18" charset="0"/>
                <a:cs typeface="Times New Roman" panose="02020603050405020304" pitchFamily="18" charset="0"/>
              </a:rPr>
              <a:t>Hãy nêu một số phần mềm mô phỏng em đã biết ? </a:t>
            </a:r>
          </a:p>
        </p:txBody>
      </p:sp>
      <p:pic>
        <p:nvPicPr>
          <p:cNvPr id="8" name="Picture 7">
            <a:extLst>
              <a:ext uri="{FF2B5EF4-FFF2-40B4-BE49-F238E27FC236}">
                <a16:creationId xmlns:a16="http://schemas.microsoft.com/office/drawing/2014/main" id="{20816D2E-2172-81AF-EC64-6C48829E8900}"/>
              </a:ext>
            </a:extLst>
          </p:cNvPr>
          <p:cNvPicPr>
            <a:picLocks noChangeAspect="1"/>
          </p:cNvPicPr>
          <p:nvPr/>
        </p:nvPicPr>
        <p:blipFill>
          <a:blip r:embed="rId6"/>
          <a:stretch>
            <a:fillRect/>
          </a:stretch>
        </p:blipFill>
        <p:spPr>
          <a:xfrm>
            <a:off x="6358598" y="586224"/>
            <a:ext cx="5697726" cy="2672641"/>
          </a:xfrm>
          <a:prstGeom prst="rect">
            <a:avLst/>
          </a:prstGeom>
        </p:spPr>
      </p:pic>
    </p:spTree>
    <p:extLst>
      <p:ext uri="{BB962C8B-B14F-4D97-AF65-F5344CB8AC3E}">
        <p14:creationId xmlns:p14="http://schemas.microsoft.com/office/powerpoint/2010/main" val="29216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95855" y="1611578"/>
            <a:ext cx="9199179"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5. Mô phỏng nghiên cứu chuyển động của các phân tử.</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hlinkClick r:id="rId2"/>
              </a:rPr>
              <a:t>https://</a:t>
            </a:r>
            <a:r>
              <a:rPr lang="en-US" sz="3200" smtClean="0">
                <a:latin typeface="Times New Roman" panose="02020603050405020304" pitchFamily="18" charset="0"/>
                <a:cs typeface="Times New Roman" panose="02020603050405020304" pitchFamily="18" charset="0"/>
                <a:hlinkClick r:id="rId2"/>
              </a:rPr>
              <a:t>Physics.weber.edu/schroeder/md</a:t>
            </a:r>
            <a:endParaRPr lang="en-US" sz="32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83E971F-723D-4EC4-2E0A-4AD782E96E45}"/>
              </a:ext>
            </a:extLst>
          </p:cNvPr>
          <p:cNvSpPr/>
          <p:nvPr/>
        </p:nvSpPr>
        <p:spPr>
          <a:xfrm>
            <a:off x="595855" y="3016504"/>
            <a:ext cx="8582308"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6. Mô phỏng giải pháp giảm tắc nghẽn giao thông</a:t>
            </a:r>
            <a:endParaRPr lang="en-US" sz="3200">
              <a:latin typeface="Times New Roman" panose="02020603050405020304" pitchFamily="18" charset="0"/>
              <a:cs typeface="Times New Roman" panose="02020603050405020304" pitchFamily="18" charset="0"/>
            </a:endParaRPr>
          </a:p>
          <a:p>
            <a:r>
              <a:rPr lang="en-US" sz="3200" u="sng">
                <a:latin typeface="Times New Roman" panose="02020603050405020304" pitchFamily="18" charset="0"/>
                <a:cs typeface="Times New Roman" panose="02020603050405020304" pitchFamily="18" charset="0"/>
                <a:hlinkClick r:id="rId3"/>
              </a:rPr>
              <a:t>https://www.trafic-simulation.de</a:t>
            </a:r>
            <a:endParaRPr lang="en-US" sz="3200">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95855" y="4421430"/>
            <a:ext cx="3906616"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7. Mô phỏng lái xe</a:t>
            </a:r>
            <a:endParaRPr lang="en-US" sz="3200">
              <a:latin typeface="Times New Roman" panose="02020603050405020304" pitchFamily="18" charset="0"/>
              <a:cs typeface="Times New Roman" panose="02020603050405020304" pitchFamily="18" charset="0"/>
            </a:endParaRPr>
          </a:p>
          <a:p>
            <a:r>
              <a:rPr lang="en-US" sz="3200" u="sng">
                <a:latin typeface="Times New Roman" panose="02020603050405020304" pitchFamily="18" charset="0"/>
                <a:cs typeface="Times New Roman" panose="02020603050405020304" pitchFamily="18" charset="0"/>
                <a:hlinkClick r:id="rId4"/>
              </a:rPr>
              <a:t>https://</a:t>
            </a:r>
            <a:r>
              <a:rPr lang="en-US" sz="3200" u="sng" smtClean="0">
                <a:latin typeface="Times New Roman" panose="02020603050405020304" pitchFamily="18" charset="0"/>
                <a:cs typeface="Times New Roman" panose="02020603050405020304" pitchFamily="18" charset="0"/>
                <a:hlinkClick r:id="rId4"/>
              </a:rPr>
              <a:t>Bus</a:t>
            </a:r>
            <a:r>
              <a:rPr lang="en-US" sz="3200" smtClean="0">
                <a:latin typeface="Times New Roman" panose="02020603050405020304" pitchFamily="18" charset="0"/>
                <a:cs typeface="Times New Roman" panose="02020603050405020304" pitchFamily="18" charset="0"/>
                <a:hlinkClick r:id="rId4"/>
              </a:rPr>
              <a:t>Simulator</a:t>
            </a:r>
            <a:endParaRPr lang="en-US" sz="3200">
              <a:latin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83E971F-723D-4EC4-2E0A-4AD782E96E45}"/>
              </a:ext>
            </a:extLst>
          </p:cNvPr>
          <p:cNvSpPr/>
          <p:nvPr/>
        </p:nvSpPr>
        <p:spPr>
          <a:xfrm>
            <a:off x="595855" y="303175"/>
            <a:ext cx="8639585"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4. Mô phỏng ngôn ngữ lập trình trong môn Tin học</a:t>
            </a:r>
            <a:endParaRPr lang="en-US" sz="3200">
              <a:latin typeface="Times New Roman" panose="02020603050405020304" pitchFamily="18" charset="0"/>
              <a:cs typeface="Times New Roman" panose="02020603050405020304" pitchFamily="18" charset="0"/>
            </a:endParaRPr>
          </a:p>
          <a:p>
            <a:r>
              <a:rPr lang="en-US" sz="3200" u="sng">
                <a:latin typeface="Times New Roman" panose="02020603050405020304" pitchFamily="18" charset="0"/>
                <a:cs typeface="Times New Roman" panose="02020603050405020304" pitchFamily="18" charset="0"/>
                <a:hlinkClick r:id="rId5"/>
              </a:rPr>
              <a:t>https://Flowgprithm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29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B8F2C7F-5A43-4A12-10E7-07B007018400}"/>
              </a:ext>
            </a:extLst>
          </p:cNvPr>
          <p:cNvSpPr/>
          <p:nvPr/>
        </p:nvSpPr>
        <p:spPr>
          <a:xfrm>
            <a:off x="274818" y="194138"/>
            <a:ext cx="7583284" cy="523220"/>
          </a:xfrm>
          <a:prstGeom prst="rect">
            <a:avLst/>
          </a:prstGeom>
        </p:spPr>
        <p:txBody>
          <a:bodyPr wrap="square">
            <a:spAutoFit/>
          </a:bodyPr>
          <a:lstStyle/>
          <a:p>
            <a:pPr algn="ctr"/>
            <a:r>
              <a:rPr lang="en-US" sz="2800" b="1">
                <a:solidFill>
                  <a:srgbClr val="FF0000"/>
                </a:solidFill>
                <a:latin typeface="Times New Roman" panose="02020603050405020304" pitchFamily="18" charset="0"/>
                <a:ea typeface="Times New Roman" panose="02020603050405020304" pitchFamily="18" charset="0"/>
              </a:rPr>
              <a:t>2. LỢI ÍCH CỦA PHẦN MỀM MÔ PHỎNG.</a:t>
            </a:r>
            <a:endParaRPr lang="en-US" sz="2800" b="1"/>
          </a:p>
        </p:txBody>
      </p:sp>
      <p:sp>
        <p:nvSpPr>
          <p:cNvPr id="5" name="Rectangle 4">
            <a:extLst>
              <a:ext uri="{FF2B5EF4-FFF2-40B4-BE49-F238E27FC236}">
                <a16:creationId xmlns:a16="http://schemas.microsoft.com/office/drawing/2014/main" id="{BB31F5CE-80D7-4838-8DF8-68495E0BA596}"/>
              </a:ext>
            </a:extLst>
          </p:cNvPr>
          <p:cNvSpPr/>
          <p:nvPr/>
        </p:nvSpPr>
        <p:spPr>
          <a:xfrm>
            <a:off x="1205836" y="851507"/>
            <a:ext cx="7756067" cy="610232"/>
          </a:xfrm>
          <a:prstGeom prst="rect">
            <a:avLst/>
          </a:prstGeom>
        </p:spPr>
        <p:txBody>
          <a:bodyPr wrap="square">
            <a:spAutoFit/>
          </a:bodyPr>
          <a:lstStyle/>
          <a:p>
            <a:pPr lvl="0" defTabSz="342900">
              <a:lnSpc>
                <a:spcPct val="135000"/>
              </a:lnSpc>
              <a:defRPr/>
            </a:pPr>
            <a:r>
              <a:rPr lang="en-US" sz="2800" b="1" smtClean="0">
                <a:solidFill>
                  <a:srgbClr val="002060"/>
                </a:solidFill>
                <a:latin typeface="UTM Avo" panose="02040603050506020204" pitchFamily="18" charset="0"/>
                <a:cs typeface="Times New Roman" panose="02020603050405020304" pitchFamily="18" charset="0"/>
              </a:rPr>
              <a:t>Hoạt động 2. Lợi </a:t>
            </a:r>
            <a:r>
              <a:rPr lang="en-US" sz="2800" b="1" dirty="0" err="1">
                <a:solidFill>
                  <a:srgbClr val="002060"/>
                </a:solidFill>
                <a:latin typeface="UTM Avo" panose="02040603050506020204" pitchFamily="18" charset="0"/>
                <a:cs typeface="Times New Roman" panose="02020603050405020304" pitchFamily="18" charset="0"/>
              </a:rPr>
              <a:t>ích</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của</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phần</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mềm</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mô</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phỏng</a:t>
            </a:r>
            <a:endParaRPr kumimoji="0" lang="vi-VN" sz="28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43734E2-F766-7AA4-EEE4-6CE67CC1010F}"/>
              </a:ext>
            </a:extLst>
          </p:cNvPr>
          <p:cNvSpPr txBox="1"/>
          <p:nvPr/>
        </p:nvSpPr>
        <p:spPr>
          <a:xfrm>
            <a:off x="1093294" y="1595888"/>
            <a:ext cx="9894963" cy="1315425"/>
          </a:xfrm>
          <a:prstGeom prst="rect">
            <a:avLst/>
          </a:prstGeom>
          <a:noFill/>
        </p:spPr>
        <p:txBody>
          <a:bodyPr wrap="square">
            <a:spAutoFit/>
          </a:bodyPr>
          <a:lstStyle/>
          <a:p>
            <a:pPr>
              <a:lnSpc>
                <a:spcPct val="150000"/>
              </a:lnSpc>
            </a:pPr>
            <a:r>
              <a:rPr lang="vi-VN" sz="2800" dirty="0">
                <a:solidFill>
                  <a:srgbClr val="231F20"/>
                </a:solidFill>
                <a:effectLst/>
                <a:latin typeface="Arial" panose="020B0604020202020204" pitchFamily="34" charset="0"/>
              </a:rPr>
              <a:t>Phần mềm mô phỏng pha màu có những lợi ích gì trong việc tìm hiểu và tập pha trộn màu theo cách thông thường?</a:t>
            </a:r>
            <a:endParaRPr lang="en-US" sz="2800" dirty="0"/>
          </a:p>
        </p:txBody>
      </p:sp>
      <p:pic>
        <p:nvPicPr>
          <p:cNvPr id="11" name="Picture 10">
            <a:extLst>
              <a:ext uri="{FF2B5EF4-FFF2-40B4-BE49-F238E27FC236}">
                <a16:creationId xmlns:a16="http://schemas.microsoft.com/office/drawing/2014/main" id="{908CA209-039D-8899-B52D-5AF20A407A8E}"/>
              </a:ext>
            </a:extLst>
          </p:cNvPr>
          <p:cNvPicPr>
            <a:picLocks noChangeAspect="1"/>
          </p:cNvPicPr>
          <p:nvPr/>
        </p:nvPicPr>
        <p:blipFill rotWithShape="1">
          <a:blip r:embed="rId2"/>
          <a:srcRect t="11636"/>
          <a:stretch/>
        </p:blipFill>
        <p:spPr>
          <a:xfrm>
            <a:off x="9220843" y="3061636"/>
            <a:ext cx="2316054" cy="1456413"/>
          </a:xfrm>
          <a:prstGeom prst="rect">
            <a:avLst/>
          </a:prstGeom>
        </p:spPr>
      </p:pic>
    </p:spTree>
    <p:extLst>
      <p:ext uri="{BB962C8B-B14F-4D97-AF65-F5344CB8AC3E}">
        <p14:creationId xmlns:p14="http://schemas.microsoft.com/office/powerpoint/2010/main" val="421633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07760" y="240881"/>
            <a:ext cx="7435049" cy="584775"/>
          </a:xfrm>
          <a:prstGeom prst="rect">
            <a:avLst/>
          </a:prstGeom>
        </p:spPr>
        <p:txBody>
          <a:bodyPr wrap="none">
            <a:spAutoFit/>
          </a:bodyPr>
          <a:lstStyle/>
          <a:p>
            <a:r>
              <a:rPr lang="en-US" sz="3200">
                <a:solidFill>
                  <a:srgbClr val="0000FF"/>
                </a:solidFill>
                <a:latin typeface="Times New Roman" panose="02020603050405020304" pitchFamily="18" charset="0"/>
              </a:rPr>
              <a:t>Phần mềm </a:t>
            </a:r>
            <a:r>
              <a:rPr lang="en-US" sz="3200" smtClean="0">
                <a:solidFill>
                  <a:srgbClr val="0000FF"/>
                </a:solidFill>
                <a:latin typeface="Times New Roman" panose="02020603050405020304" pitchFamily="18" charset="0"/>
              </a:rPr>
              <a:t>mô phỏng pha </a:t>
            </a:r>
            <a:r>
              <a:rPr lang="en-US" sz="3200">
                <a:solidFill>
                  <a:srgbClr val="0000FF"/>
                </a:solidFill>
                <a:latin typeface="Times New Roman" panose="02020603050405020304" pitchFamily="18" charset="0"/>
              </a:rPr>
              <a:t>màu có lợi ích gì?</a:t>
            </a:r>
            <a:endParaRPr lang="en-US" sz="3200">
              <a:solidFill>
                <a:srgbClr val="0000FF"/>
              </a:solidFill>
            </a:endParaRPr>
          </a:p>
        </p:txBody>
      </p:sp>
      <p:sp>
        <p:nvSpPr>
          <p:cNvPr id="4" name="Rectangle 3"/>
          <p:cNvSpPr/>
          <p:nvPr/>
        </p:nvSpPr>
        <p:spPr>
          <a:xfrm>
            <a:off x="907759" y="985464"/>
            <a:ext cx="5871863" cy="3046988"/>
          </a:xfrm>
          <a:prstGeom prst="rect">
            <a:avLst/>
          </a:prstGeom>
        </p:spPr>
        <p:txBody>
          <a:bodyPr wrap="square">
            <a:spAutoFit/>
          </a:bodyPr>
          <a:lstStyle/>
          <a:p>
            <a:pPr>
              <a:lnSpc>
                <a:spcPct val="120000"/>
              </a:lnSpc>
            </a:pPr>
            <a:r>
              <a:rPr lang="en-US" sz="3200">
                <a:latin typeface="Times New Roman" panose="02020603050405020304" pitchFamily="18" charset="0"/>
                <a:cs typeface="Times New Roman" panose="02020603050405020304" pitchFamily="18" charset="0"/>
              </a:rPr>
              <a:t>- Tiết kiệm tài nguyên</a:t>
            </a:r>
          </a:p>
          <a:p>
            <a:pPr>
              <a:lnSpc>
                <a:spcPct val="120000"/>
              </a:lnSpc>
            </a:pPr>
            <a:r>
              <a:rPr lang="en-US" sz="3200">
                <a:latin typeface="Times New Roman" panose="02020603050405020304" pitchFamily="18" charset="0"/>
                <a:cs typeface="Times New Roman" panose="02020603050405020304" pitchFamily="18" charset="0"/>
              </a:rPr>
              <a:t>- Tính chính xác</a:t>
            </a:r>
          </a:p>
          <a:p>
            <a:pPr>
              <a:lnSpc>
                <a:spcPct val="120000"/>
              </a:lnSpc>
            </a:pPr>
            <a:r>
              <a:rPr lang="en-US" sz="3200">
                <a:latin typeface="Times New Roman" panose="02020603050405020304" pitchFamily="18" charset="0"/>
                <a:cs typeface="Times New Roman" panose="02020603050405020304" pitchFamily="18" charset="0"/>
              </a:rPr>
              <a:t>- Xem trước kết quả</a:t>
            </a:r>
          </a:p>
          <a:p>
            <a:pPr>
              <a:lnSpc>
                <a:spcPct val="120000"/>
              </a:lnSpc>
            </a:pPr>
            <a:r>
              <a:rPr lang="en-US" sz="3200">
                <a:latin typeface="Times New Roman" panose="02020603050405020304" pitchFamily="18" charset="0"/>
                <a:cs typeface="Times New Roman" panose="02020603050405020304" pitchFamily="18" charset="0"/>
              </a:rPr>
              <a:t>- Tìm hiểu sự tương tác màu sắc</a:t>
            </a:r>
          </a:p>
          <a:p>
            <a:pPr>
              <a:lnSpc>
                <a:spcPct val="120000"/>
              </a:lnSpc>
            </a:pPr>
            <a:r>
              <a:rPr lang="en-US" sz="3200">
                <a:latin typeface="Times New Roman" panose="02020603050405020304" pitchFamily="18" charset="0"/>
                <a:cs typeface="Times New Roman" panose="02020603050405020304" pitchFamily="18" charset="0"/>
              </a:rPr>
              <a:t>- Khả năng hủy bỏ và điều chỉnh</a:t>
            </a:r>
          </a:p>
        </p:txBody>
      </p:sp>
    </p:spTree>
    <p:extLst>
      <p:ext uri="{BB962C8B-B14F-4D97-AF65-F5344CB8AC3E}">
        <p14:creationId xmlns:p14="http://schemas.microsoft.com/office/powerpoint/2010/main" val="12599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52332" y="958798"/>
            <a:ext cx="11485593" cy="4819781"/>
          </a:xfrm>
          <a:prstGeom prst="rect">
            <a:avLst/>
          </a:prstGeom>
        </p:spPr>
        <p:txBody>
          <a:bodyPr wrap="square">
            <a:spAutoFit/>
          </a:bodyPr>
          <a:lstStyle/>
          <a:p>
            <a:pPr>
              <a:lnSpc>
                <a:spcPct val="120000"/>
              </a:lnSpc>
            </a:pPr>
            <a:r>
              <a:rPr lang="fr-FR" sz="3200">
                <a:latin typeface="Times New Roman" panose="02020603050405020304" pitchFamily="18" charset="0"/>
                <a:cs typeface="Times New Roman" panose="02020603050405020304" pitchFamily="18" charset="0"/>
              </a:rPr>
              <a:t>- Giúp người sử dụng làm quen, tìm hiểu, nghiên cứu hoạt động của một đối tượng, sự vật với chi phí thấp.</a:t>
            </a:r>
          </a:p>
          <a:p>
            <a:pPr>
              <a:lnSpc>
                <a:spcPct val="120000"/>
              </a:lnSpc>
            </a:pPr>
            <a:r>
              <a:rPr lang="fr-FR" sz="3200" smtClean="0">
                <a:latin typeface="Times New Roman" panose="02020603050405020304" pitchFamily="18" charset="0"/>
                <a:cs typeface="Times New Roman" panose="02020603050405020304" pitchFamily="18" charset="0"/>
              </a:rPr>
              <a:t>- Giúp </a:t>
            </a:r>
            <a:r>
              <a:rPr lang="fr-FR" sz="3200">
                <a:latin typeface="Times New Roman" panose="02020603050405020304" pitchFamily="18" charset="0"/>
                <a:cs typeface="Times New Roman" panose="02020603050405020304" pitchFamily="18" charset="0"/>
              </a:rPr>
              <a:t>người sử dụng nghiên cứu những nội </a:t>
            </a:r>
            <a:r>
              <a:rPr lang="fr-FR" sz="3200" smtClean="0">
                <a:latin typeface="Times New Roman" panose="02020603050405020304" pitchFamily="18" charset="0"/>
                <a:cs typeface="Times New Roman" panose="02020603050405020304" pitchFamily="18" charset="0"/>
              </a:rPr>
              <a:t>dung </a:t>
            </a:r>
            <a:r>
              <a:rPr lang="fr-FR" sz="3200">
                <a:latin typeface="Times New Roman" panose="02020603050405020304" pitchFamily="18" charset="0"/>
                <a:cs typeface="Times New Roman" panose="02020603050405020304" pitchFamily="18" charset="0"/>
              </a:rPr>
              <a:t>lý thuyết một cách trực quan, sinh động bằng cách tương tác với phần mềm</a:t>
            </a:r>
            <a:r>
              <a:rPr lang="fr-FR" sz="3200" smtClean="0">
                <a:latin typeface="Times New Roman" panose="02020603050405020304" pitchFamily="18" charset="0"/>
                <a:cs typeface="Times New Roman" panose="02020603050405020304" pitchFamily="18" charset="0"/>
              </a:rPr>
              <a:t>.</a:t>
            </a:r>
          </a:p>
          <a:p>
            <a:pPr>
              <a:lnSpc>
                <a:spcPct val="120000"/>
              </a:lnSpc>
            </a:pPr>
            <a:r>
              <a:rPr lang="fr-FR" sz="3200">
                <a:latin typeface="Times New Roman" panose="02020603050405020304" pitchFamily="18" charset="0"/>
                <a:cs typeface="Times New Roman" panose="02020603050405020304" pitchFamily="18" charset="0"/>
              </a:rPr>
              <a:t>- Tạo ra nhiều tình huống để luyện tập hoặc nghiên cứu đối tượng một cách đầy đủ hơn.</a:t>
            </a:r>
            <a:endParaRPr lang="en-US" sz="3200">
              <a:latin typeface="Times New Roman" panose="02020603050405020304" pitchFamily="18" charset="0"/>
              <a:cs typeface="Times New Roman" panose="02020603050405020304" pitchFamily="18" charset="0"/>
            </a:endParaRPr>
          </a:p>
          <a:p>
            <a:pPr>
              <a:lnSpc>
                <a:spcPct val="120000"/>
              </a:lnSpc>
            </a:pPr>
            <a:r>
              <a:rPr lang="fr-FR" sz="3200">
                <a:latin typeface="Times New Roman" panose="02020603050405020304" pitchFamily="18" charset="0"/>
                <a:cs typeface="Times New Roman" panose="02020603050405020304" pitchFamily="18" charset="0"/>
              </a:rPr>
              <a:t>- Hạn chế những tình huống có thể làm hỏng thiết bị hoặc gây nguy hiểm cho con người</a:t>
            </a:r>
            <a:r>
              <a:rPr lang="fr-FR"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907760" y="240881"/>
            <a:ext cx="7075976" cy="584775"/>
          </a:xfrm>
          <a:prstGeom prst="rect">
            <a:avLst/>
          </a:prstGeom>
        </p:spPr>
        <p:txBody>
          <a:bodyPr wrap="none">
            <a:spAutoFit/>
          </a:bodyPr>
          <a:lstStyle/>
          <a:p>
            <a:r>
              <a:rPr lang="en-US" sz="3200">
                <a:solidFill>
                  <a:srgbClr val="0000FF"/>
                </a:solidFill>
                <a:latin typeface="Times New Roman" panose="02020603050405020304" pitchFamily="18" charset="0"/>
              </a:rPr>
              <a:t>Phần mềm </a:t>
            </a:r>
            <a:r>
              <a:rPr lang="en-US" sz="3200" smtClean="0">
                <a:solidFill>
                  <a:srgbClr val="0000FF"/>
                </a:solidFill>
                <a:latin typeface="Times New Roman" panose="02020603050405020304" pitchFamily="18" charset="0"/>
              </a:rPr>
              <a:t>mô phỏng có những lợi </a:t>
            </a:r>
            <a:r>
              <a:rPr lang="en-US" sz="3200">
                <a:solidFill>
                  <a:srgbClr val="0000FF"/>
                </a:solidFill>
                <a:latin typeface="Times New Roman" panose="02020603050405020304" pitchFamily="18" charset="0"/>
              </a:rPr>
              <a:t>ích gì?</a:t>
            </a:r>
            <a:endParaRPr lang="en-US" sz="3200">
              <a:solidFill>
                <a:srgbClr val="0000FF"/>
              </a:solidFill>
            </a:endParaRPr>
          </a:p>
        </p:txBody>
      </p:sp>
    </p:spTree>
    <p:extLst>
      <p:ext uri="{BB962C8B-B14F-4D97-AF65-F5344CB8AC3E}">
        <p14:creationId xmlns:p14="http://schemas.microsoft.com/office/powerpoint/2010/main" val="405233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414669" y="973910"/>
            <a:ext cx="11459467" cy="1865126"/>
          </a:xfrm>
          <a:prstGeom prst="rect">
            <a:avLst/>
          </a:prstGeom>
        </p:spPr>
        <p:txBody>
          <a:bodyPr wrap="square">
            <a:spAutoFit/>
          </a:bodyPr>
          <a:lstStyle/>
          <a:p>
            <a:pPr>
              <a:lnSpc>
                <a:spcPct val="120000"/>
              </a:lnSpc>
            </a:pPr>
            <a:r>
              <a:rPr lang="fr-FR" sz="3200" smtClean="0">
                <a:latin typeface="Times New Roman" panose="02020603050405020304" pitchFamily="18" charset="0"/>
                <a:cs typeface="Times New Roman" panose="02020603050405020304" pitchFamily="18" charset="0"/>
              </a:rPr>
              <a:t>Tóm lại: Lợi </a:t>
            </a:r>
            <a:r>
              <a:rPr lang="fr-FR" sz="3200">
                <a:latin typeface="Times New Roman" panose="02020603050405020304" pitchFamily="18" charset="0"/>
                <a:cs typeface="Times New Roman" panose="02020603050405020304" pitchFamily="18" charset="0"/>
              </a:rPr>
              <a:t>ích của phần mềm mô phỏng là hỗ trợ nghiên cứu đối tượng một cách toàn diện, sinh động và an toàn với chi phí thấp hơn nghiên cứu trực tiếp trong thực tế.</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69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01">
            <a:extLst>
              <a:ext uri="{FF2B5EF4-FFF2-40B4-BE49-F238E27FC236}">
                <a16:creationId xmlns:a16="http://schemas.microsoft.com/office/drawing/2014/main" id="{8EE1DA49-6E46-1F83-DE78-395F5640A039}"/>
              </a:ext>
            </a:extLst>
          </p:cNvPr>
          <p:cNvPicPr>
            <a:picLocks noChangeAspect="1"/>
          </p:cNvPicPr>
          <p:nvPr/>
        </p:nvPicPr>
        <p:blipFill>
          <a:blip r:embed="rId2"/>
          <a:srcRect/>
          <a:stretch>
            <a:fillRect/>
          </a:stretch>
        </p:blipFill>
        <p:spPr>
          <a:xfrm>
            <a:off x="0" y="0"/>
            <a:ext cx="12192002" cy="6858001"/>
          </a:xfrm>
          <a:prstGeom prst="rect">
            <a:avLst/>
          </a:prstGeom>
        </p:spPr>
      </p:pic>
      <p:sp>
        <p:nvSpPr>
          <p:cNvPr id="24" name="Text 18">
            <a:extLst>
              <a:ext uri="{FF2B5EF4-FFF2-40B4-BE49-F238E27FC236}">
                <a16:creationId xmlns:a16="http://schemas.microsoft.com/office/drawing/2014/main" id="{4C46343D-0670-CCA7-8664-7ECD38C29B64}"/>
              </a:ext>
            </a:extLst>
          </p:cNvPr>
          <p:cNvSpPr txBox="1"/>
          <p:nvPr/>
        </p:nvSpPr>
        <p:spPr>
          <a:xfrm>
            <a:off x="2337286" y="1859340"/>
            <a:ext cx="7242880" cy="1569660"/>
          </a:xfrm>
          <a:prstGeom prst="rect">
            <a:avLst/>
          </a:prstGeom>
          <a:noFill/>
        </p:spPr>
        <p:txBody>
          <a:bodyPr wrap="none" rtlCol="0">
            <a:spAutoFit/>
          </a:bodyPr>
          <a:lstStyle/>
          <a:p>
            <a:pPr algn="r"/>
            <a:r>
              <a:rPr kumimoji="1" lang="en-US" altLang="zh-CN" sz="9600" b="1" smtClean="0">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rPr>
              <a:t>LUYỆN TẬP</a:t>
            </a:r>
            <a:endParaRPr kumimoji="1" lang="zh-CN" altLang="en-US" sz="9600" b="1" dirty="0">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endParaRPr>
          </a:p>
        </p:txBody>
      </p:sp>
    </p:spTree>
    <p:extLst>
      <p:ext uri="{BB962C8B-B14F-4D97-AF65-F5344CB8AC3E}">
        <p14:creationId xmlns:p14="http://schemas.microsoft.com/office/powerpoint/2010/main" val="198725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2" cstate="print"/>
          <a:stretch>
            <a:fillRect/>
          </a:stretch>
        </p:blipFill>
        <p:spPr>
          <a:xfrm>
            <a:off x="3276600" y="914400"/>
            <a:ext cx="6248400" cy="6248400"/>
          </a:xfrm>
          <a:prstGeom prst="rect">
            <a:avLst/>
          </a:prstGeom>
        </p:spPr>
      </p:pic>
      <p:sp>
        <p:nvSpPr>
          <p:cNvPr id="6" name="Rectangle 5" descr="OPL20U25GSXzBJYl68kk8uQGfFKzs7yb1M4KJWUiLk6ZEvGF+qCIPSnY57AbBFCvTW(2023.15.39.ME BIN BI. DOI SP)39+K4lPs7H94VUqPe2XwIsfPRnrXQE//QTEXxb8/8N4CNc6FpgZahzpTjFhMzSA7T/nHJa11DE8Ng2TP3iAmRczFlmslSuUNOgUeb6yRvs0=">
            <a:hlinkClick r:id="rId3" action="ppaction://hlinksldjump"/>
          </p:cNvPr>
          <p:cNvSpPr/>
          <p:nvPr/>
        </p:nvSpPr>
        <p:spPr>
          <a:xfrm>
            <a:off x="2971800" y="2286001"/>
            <a:ext cx="5638800" cy="1323439"/>
          </a:xfrm>
          <a:prstGeom prst="rect">
            <a:avLst/>
          </a:prstGeom>
          <a:noFill/>
        </p:spPr>
        <p:txBody>
          <a:bodyPr wrap="square" lIns="91440" tIns="45720" rIns="91440" bIns="45720">
            <a:spAutoFit/>
          </a:bodyPr>
          <a:lstStyle/>
          <a:p>
            <a:pPr algn="ctr"/>
            <a:r>
              <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PLAY</a:t>
            </a:r>
            <a:endPar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437EC5B7-09DA-4F2A-A067-2614DCE11CB1}"/>
              </a:ext>
            </a:extLst>
          </p:cNvPr>
          <p:cNvSpPr/>
          <p:nvPr/>
        </p:nvSpPr>
        <p:spPr>
          <a:xfrm>
            <a:off x="0" y="0"/>
            <a:ext cx="5638800" cy="1323439"/>
          </a:xfrm>
          <a:prstGeom prst="rect">
            <a:avLst/>
          </a:prstGeom>
          <a:noFill/>
        </p:spPr>
        <p:txBody>
          <a:bodyPr wrap="square" lIns="91440" tIns="45720" rIns="91440" bIns="45720">
            <a:spAutoFit/>
          </a:bodyPr>
          <a:lstStyle/>
          <a:p>
            <a:pPr algn="ctr"/>
            <a:r>
              <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NUÔI CÁ</a:t>
            </a:r>
            <a:endPar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2" cstate="print"/>
          <a:stretch>
            <a:fillRect/>
          </a:stretch>
        </p:blipFill>
        <p:spPr>
          <a:xfrm>
            <a:off x="574964" y="381001"/>
            <a:ext cx="10093036" cy="2828771"/>
          </a:xfrm>
          <a:prstGeom prst="rect">
            <a:avLst/>
          </a:prstGeom>
        </p:spPr>
      </p:pic>
      <p:pic>
        <p:nvPicPr>
          <p:cNvPr id="15" name="Picture 14"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3" cstate="print"/>
          <a:stretch>
            <a:fillRect/>
          </a:stretch>
        </p:blipFill>
        <p:spPr>
          <a:xfrm>
            <a:off x="727364" y="3886200"/>
            <a:ext cx="10093036" cy="3248338"/>
          </a:xfrm>
          <a:prstGeom prst="rect">
            <a:avLst/>
          </a:prstGeom>
        </p:spPr>
      </p:pic>
      <p:pic>
        <p:nvPicPr>
          <p:cNvPr id="21" name="Picture 20" descr="OPL20U25GSXzBJYl68kk8uQGfFKzs7yb1M4KJWUiLk6ZEvGF+qCIPSnY57AbBFCvTW(2023.15.39.ME BIN BI. DOI SP)39+K4lPs7H94VUqPe2XwIsfPRnrXQE//QTEXxb8/8N4CNc6FpgZahzpTjFhMzSA7T/nHJa11DE8Ng2TP3iAmRczFlmslSuUNOgUeb6yRvs0=">
            <a:hlinkClick r:id="rId4" action="ppaction://hlinksldjump"/>
          </p:cNvPr>
          <p:cNvPicPr>
            <a:picLocks noChangeAspect="1"/>
          </p:cNvPicPr>
          <p:nvPr/>
        </p:nvPicPr>
        <p:blipFill>
          <a:blip r:embed="rId5" cstate="print"/>
          <a:stretch>
            <a:fillRect/>
          </a:stretch>
        </p:blipFill>
        <p:spPr>
          <a:xfrm>
            <a:off x="9144000" y="4876800"/>
            <a:ext cx="1678144" cy="1772878"/>
          </a:xfrm>
          <a:prstGeom prst="rect">
            <a:avLst/>
          </a:prstGeom>
        </p:spPr>
      </p:pic>
      <p:pic>
        <p:nvPicPr>
          <p:cNvPr id="22" name="Picture 21" descr="OPL20U25GSXzBJYl68kk8uQGfFKzs7yb1M4KJWUiLk6ZEvGF+qCIPSnY57AbBFCvTW(2023.15.39.ME BIN BI. DOI SP)39+K4lPs7H94VUqPe2XwIsfPRnrXQE//QTEXxb8/8N4CNc6FpgZahzpTjFhMzSA7T/nHJa11DE8Ng2TP3iAmRczFlmslSuUNOgUeb6yRvs0=">
            <a:hlinkClick r:id="rId6" action="ppaction://hlinksldjump"/>
          </p:cNvPr>
          <p:cNvPicPr>
            <a:picLocks noChangeAspect="1"/>
          </p:cNvPicPr>
          <p:nvPr/>
        </p:nvPicPr>
        <p:blipFill>
          <a:blip r:embed="rId7" cstate="print"/>
          <a:stretch>
            <a:fillRect/>
          </a:stretch>
        </p:blipFill>
        <p:spPr>
          <a:xfrm>
            <a:off x="5715000" y="4811047"/>
            <a:ext cx="1752600" cy="1851537"/>
          </a:xfrm>
          <a:prstGeom prst="rect">
            <a:avLst/>
          </a:prstGeom>
        </p:spPr>
      </p:pic>
      <p:pic>
        <p:nvPicPr>
          <p:cNvPr id="23" name="Picture 22" descr="OPL20U25GSXzBJYl68kk8uQGfFKzs7yb1M4KJWUiLk6ZEvGF+qCIPSnY57AbBFCvTW(2023.15.39.ME BIN BI. DOI SP)39+K4lPs7H94VUqPe2XwIsfPRnrXQE//QTEXxb8/8N4CNc6FpgZahzpTjFhMzSA7T/nHJa11DE8Ng2TP3iAmRczFlmslSuUNOgUeb6yRvs0=">
            <a:hlinkClick r:id="rId8" action="ppaction://hlinksldjump"/>
          </p:cNvPr>
          <p:cNvPicPr>
            <a:picLocks noChangeAspect="1"/>
          </p:cNvPicPr>
          <p:nvPr/>
        </p:nvPicPr>
        <p:blipFill>
          <a:blip r:embed="rId7" cstate="print"/>
          <a:stretch>
            <a:fillRect/>
          </a:stretch>
        </p:blipFill>
        <p:spPr>
          <a:xfrm>
            <a:off x="2971800" y="4811047"/>
            <a:ext cx="1752600" cy="1851537"/>
          </a:xfrm>
          <a:prstGeom prst="rect">
            <a:avLst/>
          </a:prstGeom>
        </p:spPr>
      </p:pic>
      <p:pic>
        <p:nvPicPr>
          <p:cNvPr id="24" name="Picture 23" descr="OPL20U25GSXzBJYl68kk8uQGfFKzs7yb1M4KJWUiLk6ZEvGF+qCIPSnY57AbBFCvTW(2023.15.39.ME BIN BI. DOI SP)39+K4lPs7H94VUqPe2XwIsfPRnrXQE//QTEXxb8/8N4CNc6FpgZahzpTjFhMzSA7T/nHJa11DE8Ng2TP3iAmRczFlmslSuUNOgUeb6yRvs0=">
            <a:hlinkClick r:id="rId9" action="ppaction://hlinksldjump"/>
          </p:cNvPr>
          <p:cNvPicPr>
            <a:picLocks noChangeAspect="1"/>
          </p:cNvPicPr>
          <p:nvPr/>
        </p:nvPicPr>
        <p:blipFill>
          <a:blip r:embed="rId10" cstate="print"/>
          <a:stretch>
            <a:fillRect/>
          </a:stretch>
        </p:blipFill>
        <p:spPr>
          <a:xfrm>
            <a:off x="9288256" y="1143001"/>
            <a:ext cx="1608344" cy="1699137"/>
          </a:xfrm>
          <a:prstGeom prst="rect">
            <a:avLst/>
          </a:prstGeom>
        </p:spPr>
      </p:pic>
      <p:pic>
        <p:nvPicPr>
          <p:cNvPr id="25" name="Picture 24" descr="OPL20U25GSXzBJYl68kk8uQGfFKzs7yb1M4KJWUiLk6ZEvGF+qCIPSnY57AbBFCvTW(2023.15.39.ME BIN BI. DOI SP)39+K4lPs7H94VUqPe2XwIsfPRnrXQE//QTEXxb8/8N4CNc6FpgZahzpTjFhMzSA7T/nHJa11DE8Ng2TP3iAmRczFlmslSuUNOgUeb6yRvs0=">
            <a:hlinkClick r:id="rId11" action="ppaction://hlinksldjump"/>
          </p:cNvPr>
          <p:cNvPicPr>
            <a:picLocks noChangeAspect="1"/>
          </p:cNvPicPr>
          <p:nvPr/>
        </p:nvPicPr>
        <p:blipFill>
          <a:blip r:embed="rId10" cstate="print"/>
          <a:stretch>
            <a:fillRect/>
          </a:stretch>
        </p:blipFill>
        <p:spPr>
          <a:xfrm>
            <a:off x="6244328" y="1143001"/>
            <a:ext cx="1608344" cy="1699137"/>
          </a:xfrm>
          <a:prstGeom prst="rect">
            <a:avLst/>
          </a:prstGeom>
        </p:spPr>
      </p:pic>
      <p:pic>
        <p:nvPicPr>
          <p:cNvPr id="26" name="Picture 25" descr="OPL20U25GSXzBJYl68kk8uQGfFKzs7yb1M4KJWUiLk6ZEvGF+qCIPSnY57AbBFCvTW(2023.15.39.ME BIN BI. DOI SP)39+K4lPs7H94VUqPe2XwIsfPRnrXQE//QTEXxb8/8N4CNc6FpgZahzpTjFhMzSA7T/nHJa11DE8Ng2TP3iAmRczFlmslSuUNOgUeb6yRvs0=">
            <a:hlinkClick r:id="rId12" action="ppaction://hlinksldjump"/>
          </p:cNvPr>
          <p:cNvPicPr>
            <a:picLocks noChangeAspect="1"/>
          </p:cNvPicPr>
          <p:nvPr/>
        </p:nvPicPr>
        <p:blipFill>
          <a:blip r:embed="rId10" cstate="print"/>
          <a:stretch>
            <a:fillRect/>
          </a:stretch>
        </p:blipFill>
        <p:spPr>
          <a:xfrm>
            <a:off x="3276600" y="1143001"/>
            <a:ext cx="1608344" cy="1699137"/>
          </a:xfrm>
          <a:prstGeom prst="rect">
            <a:avLst/>
          </a:prstGeom>
        </p:spPr>
      </p:pic>
      <p:sp>
        <p:nvSpPr>
          <p:cNvPr id="33" name="Oval 32" descr="OPL20U25GSXzBJYl68kk8uQGfFKzs7yb1M4KJWUiLk6ZEvGF+qCIPSnY57AbBFCvTW(2023.15.39.ME BIN BI. DOI SP)39+K4lPs7H94VUqPe2XwIsfPRnrXQE//QTEXxb8/8N4CNc6FpgZahzpTjFhMzSA7T/nHJa11DE8Ng2TP3iAmRczFlmslSuUNOgUeb6yRvs0="/>
          <p:cNvSpPr/>
          <p:nvPr/>
        </p:nvSpPr>
        <p:spPr>
          <a:xfrm>
            <a:off x="3505200" y="0"/>
            <a:ext cx="1295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27" name="Picture 26"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13" cstate="print"/>
          <a:stretch>
            <a:fillRect/>
          </a:stretch>
        </p:blipFill>
        <p:spPr>
          <a:xfrm>
            <a:off x="3657600" y="1"/>
            <a:ext cx="990600" cy="922283"/>
          </a:xfrm>
          <a:prstGeom prst="rect">
            <a:avLst/>
          </a:prstGeom>
        </p:spPr>
      </p:pic>
      <p:sp>
        <p:nvSpPr>
          <p:cNvPr id="34" name="Oval 33"/>
          <p:cNvSpPr/>
          <p:nvPr/>
        </p:nvSpPr>
        <p:spPr>
          <a:xfrm>
            <a:off x="6400800" y="0"/>
            <a:ext cx="1295400" cy="7620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28" name="Picture 27" descr="uh2.png"/>
          <p:cNvPicPr>
            <a:picLocks noChangeAspect="1"/>
          </p:cNvPicPr>
          <p:nvPr/>
        </p:nvPicPr>
        <p:blipFill>
          <a:blip r:embed="rId14" cstate="print"/>
          <a:stretch>
            <a:fillRect/>
          </a:stretch>
        </p:blipFill>
        <p:spPr>
          <a:xfrm flipH="1">
            <a:off x="6705600" y="0"/>
            <a:ext cx="816862" cy="749810"/>
          </a:xfrm>
          <a:prstGeom prst="rect">
            <a:avLst/>
          </a:prstGeom>
        </p:spPr>
      </p:pic>
      <p:sp>
        <p:nvSpPr>
          <p:cNvPr id="35" name="Oval 34"/>
          <p:cNvSpPr/>
          <p:nvPr/>
        </p:nvSpPr>
        <p:spPr>
          <a:xfrm>
            <a:off x="9448800" y="0"/>
            <a:ext cx="1219200" cy="762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2" name="Picture 31" descr="ca1.png"/>
          <p:cNvPicPr>
            <a:picLocks noChangeAspect="1"/>
          </p:cNvPicPr>
          <p:nvPr/>
        </p:nvPicPr>
        <p:blipFill>
          <a:blip r:embed="rId15" cstate="print"/>
          <a:stretch>
            <a:fillRect/>
          </a:stretch>
        </p:blipFill>
        <p:spPr>
          <a:xfrm flipH="1">
            <a:off x="9448800" y="1"/>
            <a:ext cx="990600" cy="849353"/>
          </a:xfrm>
          <a:prstGeom prst="rect">
            <a:avLst/>
          </a:prstGeom>
        </p:spPr>
      </p:pic>
      <p:sp>
        <p:nvSpPr>
          <p:cNvPr id="36" name="Oval 35"/>
          <p:cNvSpPr/>
          <p:nvPr/>
        </p:nvSpPr>
        <p:spPr>
          <a:xfrm>
            <a:off x="33528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Oval 36"/>
          <p:cNvSpPr/>
          <p:nvPr/>
        </p:nvSpPr>
        <p:spPr>
          <a:xfrm>
            <a:off x="60960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Oval 37"/>
          <p:cNvSpPr/>
          <p:nvPr/>
        </p:nvSpPr>
        <p:spPr>
          <a:xfrm>
            <a:off x="93726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0" name="Picture 29" descr="uh.png"/>
          <p:cNvPicPr>
            <a:picLocks noChangeAspect="1"/>
          </p:cNvPicPr>
          <p:nvPr/>
        </p:nvPicPr>
        <p:blipFill>
          <a:blip r:embed="rId16" cstate="print"/>
          <a:stretch>
            <a:fillRect/>
          </a:stretch>
        </p:blipFill>
        <p:spPr>
          <a:xfrm>
            <a:off x="3581400" y="2590801"/>
            <a:ext cx="914400" cy="996461"/>
          </a:xfrm>
          <a:prstGeom prst="rect">
            <a:avLst/>
          </a:prstGeom>
        </p:spPr>
      </p:pic>
      <p:pic>
        <p:nvPicPr>
          <p:cNvPr id="29" name="Picture 28" descr="uh3.png"/>
          <p:cNvPicPr>
            <a:picLocks noChangeAspect="1"/>
          </p:cNvPicPr>
          <p:nvPr/>
        </p:nvPicPr>
        <p:blipFill>
          <a:blip r:embed="rId17" cstate="print"/>
          <a:stretch>
            <a:fillRect/>
          </a:stretch>
        </p:blipFill>
        <p:spPr>
          <a:xfrm>
            <a:off x="6248401" y="2743200"/>
            <a:ext cx="998331" cy="688850"/>
          </a:xfrm>
          <a:prstGeom prst="rect">
            <a:avLst/>
          </a:prstGeom>
        </p:spPr>
      </p:pic>
      <p:pic>
        <p:nvPicPr>
          <p:cNvPr id="31" name="Picture 30" descr="chuyen.png"/>
          <p:cNvPicPr>
            <a:picLocks noChangeAspect="1"/>
          </p:cNvPicPr>
          <p:nvPr/>
        </p:nvPicPr>
        <p:blipFill>
          <a:blip r:embed="rId18" cstate="print"/>
          <a:stretch>
            <a:fillRect/>
          </a:stretch>
        </p:blipFill>
        <p:spPr>
          <a:xfrm flipH="1">
            <a:off x="9448800" y="2667000"/>
            <a:ext cx="1066800" cy="970268"/>
          </a:xfrm>
          <a:prstGeom prst="rect">
            <a:avLst/>
          </a:prstGeom>
        </p:spPr>
      </p:pic>
      <p:sp>
        <p:nvSpPr>
          <p:cNvPr id="2" name="Chớp Sáng 1">
            <a:hlinkClick r:id="" action="ppaction://noaction"/>
            <a:extLst>
              <a:ext uri="{FF2B5EF4-FFF2-40B4-BE49-F238E27FC236}">
                <a16:creationId xmlns:a16="http://schemas.microsoft.com/office/drawing/2014/main" id="{238B429D-8A6D-4BB1-90B2-EDC4C7B24A1D}"/>
              </a:ext>
            </a:extLst>
          </p:cNvPr>
          <p:cNvSpPr/>
          <p:nvPr/>
        </p:nvSpPr>
        <p:spPr>
          <a:xfrm>
            <a:off x="11380063" y="5887616"/>
            <a:ext cx="811937" cy="970384"/>
          </a:xfrm>
          <a:prstGeom prst="lightningBolt">
            <a:avLst/>
          </a:prstGeom>
          <a:solidFill>
            <a:srgbClr val="D6EC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descr="OPL20U25GSXzBJYl68kk8uQGfFKzs7yb1M4KJWUiLk6ZEvGF+qCIPSnY57AbBFCvTW(2023.15.39.ME BIN BI. DOI SP)39+K4lPs7H94VUqPe2XwIsfPRnrXQE//QTEXxb8/8N4CNc6FpgZahzpTjFhMzSA7T/nHJa11DE8Ng2TP3iAmRczFlmslSuUNOgUeb6yRvs0=">
            <a:hlinkClick r:id="rId19" action="ppaction://hlinksldjump"/>
            <a:extLst>
              <a:ext uri="{FF2B5EF4-FFF2-40B4-BE49-F238E27FC236}">
                <a16:creationId xmlns:a16="http://schemas.microsoft.com/office/drawing/2014/main" id="{1D11426C-9C00-BBF9-18FC-0ED97C3B9D93}"/>
              </a:ext>
            </a:extLst>
          </p:cNvPr>
          <p:cNvPicPr>
            <a:picLocks noChangeAspect="1"/>
          </p:cNvPicPr>
          <p:nvPr/>
        </p:nvPicPr>
        <p:blipFill>
          <a:blip r:embed="rId10" cstate="print"/>
          <a:stretch>
            <a:fillRect/>
          </a:stretch>
        </p:blipFill>
        <p:spPr>
          <a:xfrm>
            <a:off x="792167" y="1143000"/>
            <a:ext cx="1608344" cy="1699137"/>
          </a:xfrm>
          <a:prstGeom prst="rect">
            <a:avLst/>
          </a:prstGeom>
        </p:spPr>
      </p:pic>
      <p:sp>
        <p:nvSpPr>
          <p:cNvPr id="4" name="Oval 3"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4305B04-8728-5E8B-361A-740006324C1F}"/>
              </a:ext>
            </a:extLst>
          </p:cNvPr>
          <p:cNvSpPr/>
          <p:nvPr/>
        </p:nvSpPr>
        <p:spPr>
          <a:xfrm>
            <a:off x="1020767" y="-1"/>
            <a:ext cx="1295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46C45650-B5B7-102B-64E5-CA255E0635CF}"/>
              </a:ext>
            </a:extLst>
          </p:cNvPr>
          <p:cNvPicPr>
            <a:picLocks noChangeAspect="1"/>
          </p:cNvPicPr>
          <p:nvPr/>
        </p:nvPicPr>
        <p:blipFill>
          <a:blip r:embed="rId13" cstate="print"/>
          <a:stretch>
            <a:fillRect/>
          </a:stretch>
        </p:blipFill>
        <p:spPr>
          <a:xfrm>
            <a:off x="1173167" y="0"/>
            <a:ext cx="990600" cy="922283"/>
          </a:xfrm>
          <a:prstGeom prst="rect">
            <a:avLst/>
          </a:prstGeom>
        </p:spPr>
      </p:pic>
      <p:pic>
        <p:nvPicPr>
          <p:cNvPr id="6" name="Picture 5" descr="OPL20U25GSXzBJYl68kk8uQGfFKzs7yb1M4KJWUiLk6ZEvGF+qCIPSnY57AbBFCvTW(2023.15.39.ME BIN BI. DOI SP)39+K4lPs7H94VUqPe2XwIsfPRnrXQE//QTEXxb8/8N4CNc6FpgZahzpTjFhMzSA7T/nHJa11DE8Ng2TP3iAmRczFlmslSuUNOgUeb6yRvs0=">
            <a:hlinkClick r:id="rId20" action="ppaction://hlinksldjump"/>
            <a:extLst>
              <a:ext uri="{FF2B5EF4-FFF2-40B4-BE49-F238E27FC236}">
                <a16:creationId xmlns:a16="http://schemas.microsoft.com/office/drawing/2014/main" id="{6B8E3C37-2AC3-6585-9A2C-91D7046F9AE0}"/>
              </a:ext>
            </a:extLst>
          </p:cNvPr>
          <p:cNvPicPr>
            <a:picLocks noChangeAspect="1"/>
          </p:cNvPicPr>
          <p:nvPr/>
        </p:nvPicPr>
        <p:blipFill>
          <a:blip r:embed="rId7" cstate="print"/>
          <a:stretch>
            <a:fillRect/>
          </a:stretch>
        </p:blipFill>
        <p:spPr>
          <a:xfrm>
            <a:off x="659537" y="4827921"/>
            <a:ext cx="1752600" cy="1851537"/>
          </a:xfrm>
          <a:prstGeom prst="rect">
            <a:avLst/>
          </a:prstGeom>
        </p:spPr>
      </p:pic>
      <p:sp>
        <p:nvSpPr>
          <p:cNvPr id="7" name="Oval 6">
            <a:extLst>
              <a:ext uri="{FF2B5EF4-FFF2-40B4-BE49-F238E27FC236}">
                <a16:creationId xmlns:a16="http://schemas.microsoft.com/office/drawing/2014/main" id="{7F43B8F6-41EF-D076-3810-C79AC41C20D3}"/>
              </a:ext>
            </a:extLst>
          </p:cNvPr>
          <p:cNvSpPr/>
          <p:nvPr/>
        </p:nvSpPr>
        <p:spPr>
          <a:xfrm>
            <a:off x="1040537" y="2683874"/>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Picture 7" descr="uh.png">
            <a:extLst>
              <a:ext uri="{FF2B5EF4-FFF2-40B4-BE49-F238E27FC236}">
                <a16:creationId xmlns:a16="http://schemas.microsoft.com/office/drawing/2014/main" id="{E20DC5AE-8079-E1F3-87FB-C297938B5C7E}"/>
              </a:ext>
            </a:extLst>
          </p:cNvPr>
          <p:cNvPicPr>
            <a:picLocks noChangeAspect="1"/>
          </p:cNvPicPr>
          <p:nvPr/>
        </p:nvPicPr>
        <p:blipFill>
          <a:blip r:embed="rId16" cstate="print"/>
          <a:stretch>
            <a:fillRect/>
          </a:stretch>
        </p:blipFill>
        <p:spPr>
          <a:xfrm>
            <a:off x="1269137" y="2607675"/>
            <a:ext cx="914400" cy="9964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00417 0.24398 " pathEditMode="relative" rAng="0" ptsTypes="AA">
                                      <p:cBhvr>
                                        <p:cTn id="6" dur="2000" fill="hold"/>
                                        <p:tgtEl>
                                          <p:spTgt spid="27"/>
                                        </p:tgtEl>
                                        <p:attrNameLst>
                                          <p:attrName>ppt_x</p:attrName>
                                          <p:attrName>ppt_y</p:attrName>
                                        </p:attrNameLst>
                                      </p:cBhvr>
                                      <p:rCtr x="-2" y="122"/>
                                    </p:animMotion>
                                  </p:childTnLst>
                                </p:cTn>
                              </p:par>
                              <p:par>
                                <p:cTn id="7" presetID="47" presetClass="exit" presetSubtype="0" fill="hold" grpId="0" nodeType="withEffect">
                                  <p:stCondLst>
                                    <p:cond delay="0"/>
                                  </p:stCondLst>
                                  <p:childTnLst>
                                    <p:animEffect transition="out" filter="fade">
                                      <p:cBhvr>
                                        <p:cTn id="8" dur="1000"/>
                                        <p:tgtEl>
                                          <p:spTgt spid="33"/>
                                        </p:tgtEl>
                                      </p:cBhvr>
                                    </p:animEffect>
                                    <p:anim calcmode="lin" valueType="num">
                                      <p:cBhvr>
                                        <p:cTn id="9" dur="1000"/>
                                        <p:tgtEl>
                                          <p:spTgt spid="33"/>
                                        </p:tgtEl>
                                        <p:attrNameLst>
                                          <p:attrName>ppt_x</p:attrName>
                                        </p:attrNameLst>
                                      </p:cBhvr>
                                      <p:tavLst>
                                        <p:tav tm="0">
                                          <p:val>
                                            <p:strVal val="ppt_x"/>
                                          </p:val>
                                        </p:tav>
                                        <p:tav tm="100000">
                                          <p:val>
                                            <p:strVal val="ppt_x"/>
                                          </p:val>
                                        </p:tav>
                                      </p:tavLst>
                                    </p:anim>
                                    <p:anim calcmode="lin" valueType="num">
                                      <p:cBhvr>
                                        <p:cTn id="10" dur="1000"/>
                                        <p:tgtEl>
                                          <p:spTgt spid="33"/>
                                        </p:tgtEl>
                                        <p:attrNameLst>
                                          <p:attrName>ppt_y</p:attrName>
                                        </p:attrNameLst>
                                      </p:cBhvr>
                                      <p:tavLst>
                                        <p:tav tm="0">
                                          <p:val>
                                            <p:strVal val="ppt_y"/>
                                          </p:val>
                                        </p:tav>
                                        <p:tav tm="100000">
                                          <p:val>
                                            <p:strVal val="ppt_y-.1"/>
                                          </p:val>
                                        </p:tav>
                                      </p:tavLst>
                                    </p:anim>
                                    <p:set>
                                      <p:cBhvr>
                                        <p:cTn id="11"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2222E-6 3.7037E-7 L -0.00295 0.25648 " pathEditMode="relative" rAng="0" ptsTypes="AA">
                                      <p:cBhvr>
                                        <p:cTn id="16" dur="2000" fill="hold"/>
                                        <p:tgtEl>
                                          <p:spTgt spid="28"/>
                                        </p:tgtEl>
                                        <p:attrNameLst>
                                          <p:attrName>ppt_x</p:attrName>
                                          <p:attrName>ppt_y</p:attrName>
                                        </p:attrNameLst>
                                      </p:cBhvr>
                                      <p:rCtr x="-2" y="128"/>
                                    </p:animMotion>
                                  </p:childTnLst>
                                </p:cTn>
                              </p:par>
                              <p:par>
                                <p:cTn id="17" presetID="47" presetClass="exit" presetSubtype="0" fill="hold" grpId="0" nodeType="withEffect">
                                  <p:stCondLst>
                                    <p:cond delay="0"/>
                                  </p:stCondLst>
                                  <p:childTnLst>
                                    <p:animEffect transition="out" filter="fade">
                                      <p:cBhvr>
                                        <p:cTn id="18" dur="1000"/>
                                        <p:tgtEl>
                                          <p:spTgt spid="34"/>
                                        </p:tgtEl>
                                      </p:cBhvr>
                                    </p:animEffect>
                                    <p:anim calcmode="lin" valueType="num">
                                      <p:cBhvr>
                                        <p:cTn id="19" dur="1000"/>
                                        <p:tgtEl>
                                          <p:spTgt spid="34"/>
                                        </p:tgtEl>
                                        <p:attrNameLst>
                                          <p:attrName>ppt_x</p:attrName>
                                        </p:attrNameLst>
                                      </p:cBhvr>
                                      <p:tavLst>
                                        <p:tav tm="0">
                                          <p:val>
                                            <p:strVal val="ppt_x"/>
                                          </p:val>
                                        </p:tav>
                                        <p:tav tm="100000">
                                          <p:val>
                                            <p:strVal val="ppt_x"/>
                                          </p:val>
                                        </p:tav>
                                      </p:tavLst>
                                    </p:anim>
                                    <p:anim calcmode="lin" valueType="num">
                                      <p:cBhvr>
                                        <p:cTn id="20" dur="1000"/>
                                        <p:tgtEl>
                                          <p:spTgt spid="34"/>
                                        </p:tgtEl>
                                        <p:attrNameLst>
                                          <p:attrName>ppt_y</p:attrName>
                                        </p:attrNameLst>
                                      </p:cBhvr>
                                      <p:tavLst>
                                        <p:tav tm="0">
                                          <p:val>
                                            <p:strVal val="ppt_y"/>
                                          </p:val>
                                        </p:tav>
                                        <p:tav tm="100000">
                                          <p:val>
                                            <p:strVal val="ppt_y-.1"/>
                                          </p:val>
                                        </p:tav>
                                      </p:tavLst>
                                    </p:anim>
                                    <p:set>
                                      <p:cBhvr>
                                        <p:cTn id="21"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33333E-6 4.44444E-6 L 0.0125 0.2493 " pathEditMode="relative" rAng="0" ptsTypes="AA">
                                      <p:cBhvr>
                                        <p:cTn id="26" dur="2000" fill="hold"/>
                                        <p:tgtEl>
                                          <p:spTgt spid="32"/>
                                        </p:tgtEl>
                                        <p:attrNameLst>
                                          <p:attrName>ppt_x</p:attrName>
                                          <p:attrName>ppt_y</p:attrName>
                                        </p:attrNameLst>
                                      </p:cBhvr>
                                      <p:rCtr x="6" y="125"/>
                                    </p:animMotion>
                                  </p:childTnLst>
                                </p:cTn>
                              </p:par>
                              <p:par>
                                <p:cTn id="27" presetID="47" presetClass="exit" presetSubtype="0" fill="hold" grpId="0" nodeType="withEffect">
                                  <p:stCondLst>
                                    <p:cond delay="0"/>
                                  </p:stCondLst>
                                  <p:childTnLst>
                                    <p:animEffect transition="out" filter="fade">
                                      <p:cBhvr>
                                        <p:cTn id="28" dur="1000"/>
                                        <p:tgtEl>
                                          <p:spTgt spid="35"/>
                                        </p:tgtEl>
                                      </p:cBhvr>
                                    </p:animEffect>
                                    <p:anim calcmode="lin" valueType="num">
                                      <p:cBhvr>
                                        <p:cTn id="29" dur="1000"/>
                                        <p:tgtEl>
                                          <p:spTgt spid="35"/>
                                        </p:tgtEl>
                                        <p:attrNameLst>
                                          <p:attrName>ppt_x</p:attrName>
                                        </p:attrNameLst>
                                      </p:cBhvr>
                                      <p:tavLst>
                                        <p:tav tm="0">
                                          <p:val>
                                            <p:strVal val="ppt_x"/>
                                          </p:val>
                                        </p:tav>
                                        <p:tav tm="100000">
                                          <p:val>
                                            <p:strVal val="ppt_x"/>
                                          </p:val>
                                        </p:tav>
                                      </p:tavLst>
                                    </p:anim>
                                    <p:anim calcmode="lin" valueType="num">
                                      <p:cBhvr>
                                        <p:cTn id="30" dur="1000"/>
                                        <p:tgtEl>
                                          <p:spTgt spid="35"/>
                                        </p:tgtEl>
                                        <p:attrNameLst>
                                          <p:attrName>ppt_y</p:attrName>
                                        </p:attrNameLst>
                                      </p:cBhvr>
                                      <p:tavLst>
                                        <p:tav tm="0">
                                          <p:val>
                                            <p:strVal val="ppt_y"/>
                                          </p:val>
                                        </p:tav>
                                        <p:tav tm="100000">
                                          <p:val>
                                            <p:strVal val="ppt_y-.1"/>
                                          </p:val>
                                        </p:tav>
                                      </p:tavLst>
                                    </p:anim>
                                    <p:set>
                                      <p:cBhvr>
                                        <p:cTn id="3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 -2.96296E-6 L -0.01667 0.39398 " pathEditMode="relative" rAng="0" ptsTypes="AA">
                                      <p:cBhvr>
                                        <p:cTn id="36" dur="2000" fill="hold"/>
                                        <p:tgtEl>
                                          <p:spTgt spid="30"/>
                                        </p:tgtEl>
                                        <p:attrNameLst>
                                          <p:attrName>ppt_x</p:attrName>
                                          <p:attrName>ppt_y</p:attrName>
                                        </p:attrNameLst>
                                      </p:cBhvr>
                                      <p:rCtr x="-8" y="197"/>
                                    </p:animMotion>
                                  </p:childTnLst>
                                </p:cTn>
                              </p:par>
                              <p:par>
                                <p:cTn id="37" presetID="47" presetClass="exit" presetSubtype="0" fill="hold" grpId="0" nodeType="withEffect">
                                  <p:stCondLst>
                                    <p:cond delay="0"/>
                                  </p:stCondLst>
                                  <p:childTnLst>
                                    <p:animEffect transition="out" filter="fade">
                                      <p:cBhvr>
                                        <p:cTn id="38" dur="1000"/>
                                        <p:tgtEl>
                                          <p:spTgt spid="36"/>
                                        </p:tgtEl>
                                      </p:cBhvr>
                                    </p:animEffect>
                                    <p:anim calcmode="lin" valueType="num">
                                      <p:cBhvr>
                                        <p:cTn id="39" dur="1000"/>
                                        <p:tgtEl>
                                          <p:spTgt spid="36"/>
                                        </p:tgtEl>
                                        <p:attrNameLst>
                                          <p:attrName>ppt_x</p:attrName>
                                        </p:attrNameLst>
                                      </p:cBhvr>
                                      <p:tavLst>
                                        <p:tav tm="0">
                                          <p:val>
                                            <p:strVal val="ppt_x"/>
                                          </p:val>
                                        </p:tav>
                                        <p:tav tm="100000">
                                          <p:val>
                                            <p:strVal val="ppt_x"/>
                                          </p:val>
                                        </p:tav>
                                      </p:tavLst>
                                    </p:anim>
                                    <p:anim calcmode="lin" valueType="num">
                                      <p:cBhvr>
                                        <p:cTn id="40" dur="1000"/>
                                        <p:tgtEl>
                                          <p:spTgt spid="36"/>
                                        </p:tgtEl>
                                        <p:attrNameLst>
                                          <p:attrName>ppt_y</p:attrName>
                                        </p:attrNameLst>
                                      </p:cBhvr>
                                      <p:tavLst>
                                        <p:tav tm="0">
                                          <p:val>
                                            <p:strVal val="ppt_y"/>
                                          </p:val>
                                        </p:tav>
                                        <p:tav tm="100000">
                                          <p:val>
                                            <p:strVal val="ppt_y-.1"/>
                                          </p:val>
                                        </p:tav>
                                      </p:tavLst>
                                    </p:anim>
                                    <p:set>
                                      <p:cBhvr>
                                        <p:cTn id="41"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5.55556E-7 -1.48148E-6 L -0.00451 0.3831 " pathEditMode="relative" rAng="0" ptsTypes="AA">
                                      <p:cBhvr>
                                        <p:cTn id="46" dur="2000" fill="hold"/>
                                        <p:tgtEl>
                                          <p:spTgt spid="29"/>
                                        </p:tgtEl>
                                        <p:attrNameLst>
                                          <p:attrName>ppt_x</p:attrName>
                                          <p:attrName>ppt_y</p:attrName>
                                        </p:attrNameLst>
                                      </p:cBhvr>
                                      <p:rCtr x="-2" y="191"/>
                                    </p:animMotion>
                                  </p:childTnLst>
                                </p:cTn>
                              </p:par>
                              <p:par>
                                <p:cTn id="47" presetID="47" presetClass="exit" presetSubtype="0" fill="hold" grpId="0" nodeType="withEffect">
                                  <p:stCondLst>
                                    <p:cond delay="0"/>
                                  </p:stCondLst>
                                  <p:childTnLst>
                                    <p:animEffect transition="out" filter="fade">
                                      <p:cBhvr>
                                        <p:cTn id="48" dur="1000"/>
                                        <p:tgtEl>
                                          <p:spTgt spid="37"/>
                                        </p:tgtEl>
                                      </p:cBhvr>
                                    </p:animEffect>
                                    <p:anim calcmode="lin" valueType="num">
                                      <p:cBhvr>
                                        <p:cTn id="49" dur="1000"/>
                                        <p:tgtEl>
                                          <p:spTgt spid="37"/>
                                        </p:tgtEl>
                                        <p:attrNameLst>
                                          <p:attrName>ppt_x</p:attrName>
                                        </p:attrNameLst>
                                      </p:cBhvr>
                                      <p:tavLst>
                                        <p:tav tm="0">
                                          <p:val>
                                            <p:strVal val="ppt_x"/>
                                          </p:val>
                                        </p:tav>
                                        <p:tav tm="100000">
                                          <p:val>
                                            <p:strVal val="ppt_x"/>
                                          </p:val>
                                        </p:tav>
                                      </p:tavLst>
                                    </p:anim>
                                    <p:anim calcmode="lin" valueType="num">
                                      <p:cBhvr>
                                        <p:cTn id="50" dur="1000"/>
                                        <p:tgtEl>
                                          <p:spTgt spid="37"/>
                                        </p:tgtEl>
                                        <p:attrNameLst>
                                          <p:attrName>ppt_y</p:attrName>
                                        </p:attrNameLst>
                                      </p:cBhvr>
                                      <p:tavLst>
                                        <p:tav tm="0">
                                          <p:val>
                                            <p:strVal val="ppt_y"/>
                                          </p:val>
                                        </p:tav>
                                        <p:tav tm="100000">
                                          <p:val>
                                            <p:strVal val="ppt_y-.1"/>
                                          </p:val>
                                        </p:tav>
                                      </p:tavLst>
                                    </p:anim>
                                    <p:set>
                                      <p:cBhvr>
                                        <p:cTn id="51"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 -7.40741E-7 L 0 0.38495 " pathEditMode="relative" rAng="0" ptsTypes="AA">
                                      <p:cBhvr>
                                        <p:cTn id="56" dur="2000" fill="hold"/>
                                        <p:tgtEl>
                                          <p:spTgt spid="31"/>
                                        </p:tgtEl>
                                        <p:attrNameLst>
                                          <p:attrName>ppt_x</p:attrName>
                                          <p:attrName>ppt_y</p:attrName>
                                        </p:attrNameLst>
                                      </p:cBhvr>
                                      <p:rCtr x="0" y="192"/>
                                    </p:animMotion>
                                  </p:childTnLst>
                                </p:cTn>
                              </p:par>
                              <p:par>
                                <p:cTn id="57" presetID="47" presetClass="exit" presetSubtype="0" fill="hold" grpId="0" nodeType="withEffect">
                                  <p:stCondLst>
                                    <p:cond delay="0"/>
                                  </p:stCondLst>
                                  <p:childTnLst>
                                    <p:animEffect transition="out" filter="fade">
                                      <p:cBhvr>
                                        <p:cTn id="58" dur="1000"/>
                                        <p:tgtEl>
                                          <p:spTgt spid="38"/>
                                        </p:tgtEl>
                                      </p:cBhvr>
                                    </p:animEffect>
                                    <p:anim calcmode="lin" valueType="num">
                                      <p:cBhvr>
                                        <p:cTn id="59" dur="1000"/>
                                        <p:tgtEl>
                                          <p:spTgt spid="38"/>
                                        </p:tgtEl>
                                        <p:attrNameLst>
                                          <p:attrName>ppt_x</p:attrName>
                                        </p:attrNameLst>
                                      </p:cBhvr>
                                      <p:tavLst>
                                        <p:tav tm="0">
                                          <p:val>
                                            <p:strVal val="ppt_x"/>
                                          </p:val>
                                        </p:tav>
                                        <p:tav tm="100000">
                                          <p:val>
                                            <p:strVal val="ppt_x"/>
                                          </p:val>
                                        </p:tav>
                                      </p:tavLst>
                                    </p:anim>
                                    <p:anim calcmode="lin" valueType="num">
                                      <p:cBhvr>
                                        <p:cTn id="60" dur="1000"/>
                                        <p:tgtEl>
                                          <p:spTgt spid="38"/>
                                        </p:tgtEl>
                                        <p:attrNameLst>
                                          <p:attrName>ppt_y</p:attrName>
                                        </p:attrNameLst>
                                      </p:cBhvr>
                                      <p:tavLst>
                                        <p:tav tm="0">
                                          <p:val>
                                            <p:strVal val="ppt_y"/>
                                          </p:val>
                                        </p:tav>
                                        <p:tav tm="100000">
                                          <p:val>
                                            <p:strVal val="ppt_y-.1"/>
                                          </p:val>
                                        </p:tav>
                                      </p:tavLst>
                                    </p:anim>
                                    <p:set>
                                      <p:cBhvr>
                                        <p:cTn id="61"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5"/>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04167E-6 3.7037E-7 L -0.00417 0.24398 " pathEditMode="relative" rAng="0" ptsTypes="AA">
                                      <p:cBhvr>
                                        <p:cTn id="66" dur="2000" fill="hold"/>
                                        <p:tgtEl>
                                          <p:spTgt spid="5"/>
                                        </p:tgtEl>
                                        <p:attrNameLst>
                                          <p:attrName>ppt_x</p:attrName>
                                          <p:attrName>ppt_y</p:attrName>
                                        </p:attrNameLst>
                                      </p:cBhvr>
                                      <p:rCtr x="-208" y="12199"/>
                                    </p:animMotion>
                                  </p:childTnLst>
                                </p:cTn>
                              </p:par>
                              <p:par>
                                <p:cTn id="67" presetID="47" presetClass="exit" presetSubtype="0" fill="hold" grpId="0" nodeType="withEffect">
                                  <p:stCondLst>
                                    <p:cond delay="0"/>
                                  </p:stCondLst>
                                  <p:childTnLst>
                                    <p:animEffect transition="out" filter="fade">
                                      <p:cBhvr>
                                        <p:cTn id="68" dur="1000"/>
                                        <p:tgtEl>
                                          <p:spTgt spid="4"/>
                                        </p:tgtEl>
                                      </p:cBhvr>
                                    </p:animEffect>
                                    <p:anim calcmode="lin" valueType="num">
                                      <p:cBhvr>
                                        <p:cTn id="69" dur="1000"/>
                                        <p:tgtEl>
                                          <p:spTgt spid="4"/>
                                        </p:tgtEl>
                                        <p:attrNameLst>
                                          <p:attrName>ppt_x</p:attrName>
                                        </p:attrNameLst>
                                      </p:cBhvr>
                                      <p:tavLst>
                                        <p:tav tm="0">
                                          <p:val>
                                            <p:strVal val="ppt_x"/>
                                          </p:val>
                                        </p:tav>
                                        <p:tav tm="100000">
                                          <p:val>
                                            <p:strVal val="ppt_x"/>
                                          </p:val>
                                        </p:tav>
                                      </p:tavLst>
                                    </p:anim>
                                    <p:anim calcmode="lin" valueType="num">
                                      <p:cBhvr>
                                        <p:cTn id="70" dur="1000"/>
                                        <p:tgtEl>
                                          <p:spTgt spid="4"/>
                                        </p:tgtEl>
                                        <p:attrNameLst>
                                          <p:attrName>ppt_y</p:attrName>
                                        </p:attrNameLst>
                                      </p:cBhvr>
                                      <p:tavLst>
                                        <p:tav tm="0">
                                          <p:val>
                                            <p:strVal val="ppt_y"/>
                                          </p:val>
                                        </p:tav>
                                        <p:tav tm="100000">
                                          <p:val>
                                            <p:strVal val="ppt_y-.1"/>
                                          </p:val>
                                        </p:tav>
                                      </p:tavLst>
                                    </p:anim>
                                    <p:set>
                                      <p:cBhvr>
                                        <p:cTn id="71"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3.54167E-6 2.22222E-6 L -0.01667 0.39398 " pathEditMode="relative" rAng="0" ptsTypes="AA">
                                      <p:cBhvr>
                                        <p:cTn id="76" dur="2000" fill="hold"/>
                                        <p:tgtEl>
                                          <p:spTgt spid="8"/>
                                        </p:tgtEl>
                                        <p:attrNameLst>
                                          <p:attrName>ppt_x</p:attrName>
                                          <p:attrName>ppt_y</p:attrName>
                                        </p:attrNameLst>
                                      </p:cBhvr>
                                      <p:rCtr x="-833" y="19699"/>
                                    </p:animMotion>
                                  </p:childTnLst>
                                </p:cTn>
                              </p:par>
                              <p:par>
                                <p:cTn id="77" presetID="47" presetClass="exit" presetSubtype="0" fill="hold" grpId="0" nodeType="withEffect">
                                  <p:stCondLst>
                                    <p:cond delay="0"/>
                                  </p:stCondLst>
                                  <p:childTnLst>
                                    <p:animEffect transition="out" filter="fade">
                                      <p:cBhvr>
                                        <p:cTn id="78" dur="1000"/>
                                        <p:tgtEl>
                                          <p:spTgt spid="7"/>
                                        </p:tgtEl>
                                      </p:cBhvr>
                                    </p:animEffect>
                                    <p:anim calcmode="lin" valueType="num">
                                      <p:cBhvr>
                                        <p:cTn id="79" dur="1000"/>
                                        <p:tgtEl>
                                          <p:spTgt spid="7"/>
                                        </p:tgtEl>
                                        <p:attrNameLst>
                                          <p:attrName>ppt_x</p:attrName>
                                        </p:attrNameLst>
                                      </p:cBhvr>
                                      <p:tavLst>
                                        <p:tav tm="0">
                                          <p:val>
                                            <p:strVal val="ppt_x"/>
                                          </p:val>
                                        </p:tav>
                                        <p:tav tm="100000">
                                          <p:val>
                                            <p:strVal val="ppt_x"/>
                                          </p:val>
                                        </p:tav>
                                      </p:tavLst>
                                    </p:anim>
                                    <p:anim calcmode="lin" valueType="num">
                                      <p:cBhvr>
                                        <p:cTn id="80" dur="1000"/>
                                        <p:tgtEl>
                                          <p:spTgt spid="7"/>
                                        </p:tgtEl>
                                        <p:attrNameLst>
                                          <p:attrName>ppt_y</p:attrName>
                                        </p:attrNameLst>
                                      </p:cBhvr>
                                      <p:tavLst>
                                        <p:tav tm="0">
                                          <p:val>
                                            <p:strVal val="ppt_y"/>
                                          </p:val>
                                        </p:tav>
                                        <p:tav tm="100000">
                                          <p:val>
                                            <p:strVal val="ppt_y-.1"/>
                                          </p:val>
                                        </p:tav>
                                      </p:tavLst>
                                    </p:anim>
                                    <p:set>
                                      <p:cBhvr>
                                        <p:cTn id="8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33" grpId="0" animBg="1"/>
      <p:bldP spid="34" grpId="0" animBg="1"/>
      <p:bldP spid="35" grpId="0" animBg="1"/>
      <p:bldP spid="36" grpId="0" animBg="1"/>
      <p:bldP spid="37" grpId="0" animBg="1"/>
      <p:bldP spid="38" grpId="0" animBg="1"/>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n 4">
            <a:extLst>
              <a:ext uri="{FF2B5EF4-FFF2-40B4-BE49-F238E27FC236}">
                <a16:creationId xmlns:a16="http://schemas.microsoft.com/office/drawing/2014/main" id="{C519C182-1FF5-58B9-22C9-2A9F056AB9D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HOẠT ĐỘNG 1</a:t>
            </a:r>
          </a:p>
        </p:txBody>
      </p:sp>
      <p:sp>
        <p:nvSpPr>
          <p:cNvPr id="6" name="TextBox 5">
            <a:extLst>
              <a:ext uri="{FF2B5EF4-FFF2-40B4-BE49-F238E27FC236}">
                <a16:creationId xmlns:a16="http://schemas.microsoft.com/office/drawing/2014/main" id="{53C48174-0294-75CE-1A7F-009B4E2D8DFC}"/>
              </a:ext>
            </a:extLst>
          </p:cNvPr>
          <p:cNvSpPr txBox="1"/>
          <p:nvPr/>
        </p:nvSpPr>
        <p:spPr>
          <a:xfrm>
            <a:off x="5921828" y="2823197"/>
            <a:ext cx="4658971" cy="1107996"/>
          </a:xfrm>
          <a:prstGeom prst="rect">
            <a:avLst/>
          </a:prstGeom>
          <a:noFill/>
        </p:spPr>
        <p:txBody>
          <a:bodyPr wrap="square">
            <a:spAutoFit/>
          </a:bodyPr>
          <a:lstStyle/>
          <a:p>
            <a:pPr algn="ctr"/>
            <a:r>
              <a:rPr lang="en-US" sz="6600" b="1"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600" b="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động</a:t>
            </a:r>
            <a:endParaRPr lang="en-US" sz="66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922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795852" y="412817"/>
            <a:ext cx="957029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1: </a:t>
            </a:r>
            <a:r>
              <a:rPr lang="en-US" sz="3200">
                <a:solidFill>
                  <a:srgbClr val="FF0000"/>
                </a:solidFill>
                <a:latin typeface="Times New Roman" panose="02020603050405020304" pitchFamily="18" charset="0"/>
                <a:cs typeface="Times New Roman" panose="02020603050405020304" pitchFamily="18" charset="0"/>
              </a:rPr>
              <a:t>Phần mềm nào sau đây là phần mềm mô phỏng?</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1" y="1706513"/>
            <a:ext cx="6464969"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795852" y="16303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2" y="2544713"/>
            <a:ext cx="6464968"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1" y="3535313"/>
            <a:ext cx="6464970"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0" y="4445869"/>
            <a:ext cx="6464967"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795852" y="34591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795852" y="2468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descr="OPL20U25GSXzBJYl68kk8uQGfFKzs7yb1M4KJWUiLk6ZEvGF+qCIPSnY57AbBFCvTW(2023.15.39.ME BIN BI. DOI SP)39+K4lPs7H94VUqPe2XwIsfPRnrXQE//QTEXxb8/8N4CNc6FpgZahzpTjFhMzSA7T/nHJa11DE8Ng2TP3iAmRczFlmslSuUNOgUeb6yRvs0="/>
          <p:cNvSpPr/>
          <p:nvPr/>
        </p:nvSpPr>
        <p:spPr>
          <a:xfrm>
            <a:off x="795852" y="4373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872052" y="17065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872052" y="4449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872052" y="35353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872052" y="2544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786451" y="3542963"/>
            <a:ext cx="609599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Microsoft Excel.</a:t>
            </a:r>
            <a:r>
              <a:rPr lang="en-US" sz="2800">
                <a:solidFill>
                  <a:srgbClr val="002060"/>
                </a:solidFill>
                <a:latin typeface="Times New Roman" panose="02020603050405020304" pitchFamily="18" charset="0"/>
                <a:cs typeface="Times New Roman" pitchFamily="18" charset="0"/>
              </a:rPr>
              <a:t>.</a:t>
            </a:r>
            <a:endParaRPr lang="en-US" sz="2800"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1786452" y="2620913"/>
            <a:ext cx="617219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Microsoft Word.</a:t>
            </a:r>
            <a:endParaRPr lang="en-US" sz="2800" dirty="0">
              <a:solidFill>
                <a:srgbClr val="002060"/>
              </a:solidFill>
              <a:latin typeface="Times New Roman" panose="02020603050405020304" pitchFamily="18" charset="0"/>
              <a:cs typeface="Times New Roman" pitchFamily="18" charset="0"/>
            </a:endParaRPr>
          </a:p>
        </p:txBody>
      </p:sp>
      <p:sp>
        <p:nvSpPr>
          <p:cNvPr id="20" name="TextBox 19"/>
          <p:cNvSpPr txBox="1"/>
          <p:nvPr/>
        </p:nvSpPr>
        <p:spPr>
          <a:xfrm>
            <a:off x="1628036" y="1723450"/>
            <a:ext cx="654718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Photoshop CC</a:t>
            </a:r>
            <a:endParaRPr lang="en-US" sz="2800" dirty="0">
              <a:solidFill>
                <a:srgbClr val="002060"/>
              </a:solidFill>
              <a:latin typeface="Times New Roman" panose="02020603050405020304" pitchFamily="18" charset="0"/>
              <a:cs typeface="Times New Roman" pitchFamily="18" charset="0"/>
            </a:endParaRPr>
          </a:p>
        </p:txBody>
      </p:sp>
      <p:sp>
        <p:nvSpPr>
          <p:cNvPr id="21" name="TextBox 20"/>
          <p:cNvSpPr txBox="1"/>
          <p:nvPr/>
        </p:nvSpPr>
        <p:spPr>
          <a:xfrm>
            <a:off x="1786452" y="4449713"/>
            <a:ext cx="54262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Microsoft Power Point</a:t>
            </a:r>
            <a:endParaRPr lang="en-US" sz="2800" dirty="0">
              <a:solidFill>
                <a:srgbClr val="002060"/>
              </a:solidFill>
              <a:latin typeface="Times New Roman" panose="02020603050405020304" pitchFamily="18" charset="0"/>
              <a:cs typeface="Times New Roman" pitchFamily="18" charset="0"/>
            </a:endParaRPr>
          </a:p>
        </p:txBody>
      </p:sp>
      <p:pic>
        <p:nvPicPr>
          <p:cNvPr id="25" name="Picture 14" descr="kim phut"/>
          <p:cNvPicPr>
            <a:picLocks noChangeAspect="1" noChangeArrowheads="1"/>
          </p:cNvPicPr>
          <p:nvPr/>
        </p:nvPicPr>
        <p:blipFill>
          <a:blip r:embed="rId6" cstate="print"/>
          <a:srcRect/>
          <a:stretch>
            <a:fillRect/>
          </a:stretch>
        </p:blipFill>
        <p:spPr bwMode="auto">
          <a:xfrm>
            <a:off x="9600963" y="5516513"/>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7" cstate="print"/>
          <a:srcRect/>
          <a:stretch>
            <a:fillRect/>
          </a:stretch>
        </p:blipFill>
        <p:spPr bwMode="auto">
          <a:xfrm>
            <a:off x="9296163" y="5059313"/>
            <a:ext cx="1752600" cy="1768573"/>
          </a:xfrm>
          <a:prstGeom prst="rect">
            <a:avLst/>
          </a:prstGeom>
          <a:noFill/>
        </p:spPr>
      </p:pic>
      <p:sp>
        <p:nvSpPr>
          <p:cNvPr id="26" name="Cloud 25"/>
          <p:cNvSpPr/>
          <p:nvPr/>
        </p:nvSpPr>
        <p:spPr>
          <a:xfrm>
            <a:off x="10054390" y="3989389"/>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3" name="Picture 22" descr="sao.png">
            <a:hlinkClick r:id="rId8" action="ppaction://hlinksldjump"/>
          </p:cNvPr>
          <p:cNvPicPr>
            <a:picLocks noChangeAspect="1"/>
          </p:cNvPicPr>
          <p:nvPr/>
        </p:nvPicPr>
        <p:blipFill>
          <a:blip r:embed="rId9" cstate="print"/>
          <a:stretch>
            <a:fillRect/>
          </a:stretch>
        </p:blipFill>
        <p:spPr>
          <a:xfrm>
            <a:off x="10816390" y="5662664"/>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280357"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320843" y="279784"/>
            <a:ext cx="113051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2:</a:t>
            </a:r>
            <a:r>
              <a:rPr lang="en-US" sz="3200">
                <a:solidFill>
                  <a:srgbClr val="FF0000"/>
                </a:solidFill>
                <a:latin typeface="Times New Roman" panose="02020603050405020304" pitchFamily="18" charset="0"/>
                <a:cs typeface="Times New Roman" panose="02020603050405020304" pitchFamily="18" charset="0"/>
              </a:rPr>
              <a:t> Hãy chọn phát biểu đúng trong các phát biểu sau đây?</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7" y="1397960"/>
            <a:ext cx="7511714"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371487" y="40649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6" y="2236160"/>
            <a:ext cx="7511715"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7" y="3226760"/>
            <a:ext cx="7511714"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7" y="4141160"/>
            <a:ext cx="7511714" cy="1043128"/>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371487" y="31505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409587" y="21599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409587" y="12455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485787" y="41411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485787" y="13217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447687" y="32267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485787" y="22361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400186" y="1474160"/>
            <a:ext cx="7435515"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1400187" y="2312360"/>
            <a:ext cx="7905726" cy="586892"/>
          </a:xfrm>
          <a:prstGeom prst="rect">
            <a:avLst/>
          </a:prstGeom>
          <a:noFill/>
        </p:spPr>
        <p:txBody>
          <a:bodyPr wrap="square" rtlCol="0">
            <a:spAutoFit/>
          </a:bodyPr>
          <a:lstStyle>
            <a:defPPr>
              <a:defRPr lang="vi-VN"/>
            </a:defPPr>
            <a:lvl1pPr>
              <a:defRPr sz="2800" b="1">
                <a:solidFill>
                  <a:srgbClr val="002060"/>
                </a:solidFill>
                <a:latin typeface="Times New Roman" pitchFamily="18" charset="0"/>
                <a:cs typeface="Times New Roman" pitchFamily="18" charset="0"/>
              </a:defRPr>
            </a:lvl1pPr>
          </a:lstStyle>
          <a:p>
            <a:pPr indent="198755" algn="just">
              <a:lnSpc>
                <a:spcPct val="127000"/>
              </a:lnSpc>
            </a:pPr>
            <a:r>
              <a:rPr lang="en-US" b="0">
                <a:effectLst/>
                <a:ea typeface="Times New Roman" panose="02020603050405020304" pitchFamily="18" charset="0"/>
              </a:rPr>
              <a:t>Phần</a:t>
            </a:r>
            <a:r>
              <a:rPr lang="en-US" b="0" spc="-15">
                <a:effectLst/>
                <a:ea typeface="Times New Roman" panose="02020603050405020304" pitchFamily="18" charset="0"/>
              </a:rPr>
              <a:t> </a:t>
            </a:r>
            <a:r>
              <a:rPr lang="en-US" b="0">
                <a:effectLst/>
                <a:ea typeface="Times New Roman" panose="02020603050405020304" pitchFamily="18" charset="0"/>
              </a:rPr>
              <a:t>mềm</a:t>
            </a:r>
            <a:r>
              <a:rPr lang="en-US" b="0" spc="-25">
                <a:effectLst/>
                <a:ea typeface="Times New Roman" panose="02020603050405020304" pitchFamily="18" charset="0"/>
              </a:rPr>
              <a:t> </a:t>
            </a:r>
            <a:r>
              <a:rPr lang="en-US" b="0">
                <a:effectLst/>
                <a:ea typeface="Times New Roman" panose="02020603050405020304" pitchFamily="18" charset="0"/>
              </a:rPr>
              <a:t>mô</a:t>
            </a:r>
            <a:r>
              <a:rPr lang="en-US" b="0" spc="-15">
                <a:effectLst/>
                <a:ea typeface="Times New Roman" panose="02020603050405020304" pitchFamily="18" charset="0"/>
              </a:rPr>
              <a:t> </a:t>
            </a:r>
            <a:r>
              <a:rPr lang="en-US" b="0">
                <a:effectLst/>
                <a:ea typeface="Times New Roman" panose="02020603050405020304" pitchFamily="18" charset="0"/>
              </a:rPr>
              <a:t>phỏng</a:t>
            </a:r>
            <a:r>
              <a:rPr lang="en-US" b="0" spc="-25">
                <a:effectLst/>
                <a:ea typeface="Times New Roman" panose="02020603050405020304" pitchFamily="18" charset="0"/>
              </a:rPr>
              <a:t> </a:t>
            </a:r>
            <a:r>
              <a:rPr lang="en-US" b="0">
                <a:effectLst/>
                <a:ea typeface="Times New Roman" panose="02020603050405020304" pitchFamily="18" charset="0"/>
              </a:rPr>
              <a:t>dùng</a:t>
            </a:r>
            <a:r>
              <a:rPr lang="en-US" b="0" spc="-25">
                <a:effectLst/>
                <a:ea typeface="Times New Roman" panose="02020603050405020304" pitchFamily="18" charset="0"/>
              </a:rPr>
              <a:t> </a:t>
            </a:r>
            <a:r>
              <a:rPr lang="en-US" b="0">
                <a:effectLst/>
                <a:ea typeface="Times New Roman" panose="02020603050405020304" pitchFamily="18" charset="0"/>
              </a:rPr>
              <a:t>để</a:t>
            </a:r>
            <a:r>
              <a:rPr lang="en-US" b="0" spc="-20">
                <a:effectLst/>
                <a:ea typeface="Times New Roman" panose="02020603050405020304" pitchFamily="18" charset="0"/>
              </a:rPr>
              <a:t> </a:t>
            </a:r>
            <a:r>
              <a:rPr lang="en-US" b="0">
                <a:effectLst/>
                <a:ea typeface="Times New Roman" panose="02020603050405020304" pitchFamily="18" charset="0"/>
              </a:rPr>
              <a:t>trình</a:t>
            </a:r>
            <a:r>
              <a:rPr lang="en-US" b="0" spc="-20">
                <a:effectLst/>
                <a:ea typeface="Times New Roman" panose="02020603050405020304" pitchFamily="18" charset="0"/>
              </a:rPr>
              <a:t> </a:t>
            </a:r>
            <a:r>
              <a:rPr lang="en-US" b="0">
                <a:effectLst/>
                <a:ea typeface="Times New Roman" panose="02020603050405020304" pitchFamily="18" charset="0"/>
              </a:rPr>
              <a:t>chiếu</a:t>
            </a:r>
            <a:r>
              <a:rPr lang="en-US" b="0" spc="-25">
                <a:effectLst/>
                <a:ea typeface="Times New Roman" panose="02020603050405020304" pitchFamily="18" charset="0"/>
              </a:rPr>
              <a:t> </a:t>
            </a:r>
            <a:r>
              <a:rPr lang="en-US" b="0">
                <a:effectLst/>
                <a:ea typeface="Times New Roman" panose="02020603050405020304" pitchFamily="18" charset="0"/>
              </a:rPr>
              <a:t>văn</a:t>
            </a:r>
            <a:r>
              <a:rPr lang="en-US" b="0" spc="-25">
                <a:effectLst/>
                <a:ea typeface="Times New Roman" panose="02020603050405020304" pitchFamily="18" charset="0"/>
              </a:rPr>
              <a:t> </a:t>
            </a:r>
            <a:r>
              <a:rPr lang="en-US" b="0" spc="-20">
                <a:effectLst/>
                <a:ea typeface="Times New Roman" panose="02020603050405020304" pitchFamily="18" charset="0"/>
              </a:rPr>
              <a:t>bản.</a:t>
            </a:r>
            <a:endParaRPr lang="en-US" b="0">
              <a:effectLst/>
              <a:ea typeface="Times New Roman" panose="02020603050405020304" pitchFamily="18" charset="0"/>
            </a:endParaRPr>
          </a:p>
        </p:txBody>
      </p:sp>
      <p:sp>
        <p:nvSpPr>
          <p:cNvPr id="20" name="TextBox 19"/>
          <p:cNvSpPr txBox="1"/>
          <p:nvPr/>
        </p:nvSpPr>
        <p:spPr>
          <a:xfrm>
            <a:off x="1400187" y="3226760"/>
            <a:ext cx="7328704"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a:effectLst/>
                <a:latin typeface="Times New Roman" panose="02020603050405020304" pitchFamily="18" charset="0"/>
                <a:ea typeface="Times New Roman" panose="02020603050405020304" pitchFamily="18" charset="0"/>
                <a:cs typeface="Times New Roman" panose="02020603050405020304" pitchFamily="18" charset="0"/>
              </a:rPr>
              <a:t>thống.</a:t>
            </a:r>
            <a:endParaRPr lang="en-US" sz="2800" dirty="0">
              <a:solidFill>
                <a:srgbClr val="002060"/>
              </a:solidFill>
              <a:latin typeface="Times New Roman" panose="02020603050405020304" pitchFamily="18" charset="0"/>
              <a:cs typeface="Times New Roman" pitchFamily="18" charset="0"/>
            </a:endParaRPr>
          </a:p>
        </p:txBody>
      </p:sp>
      <p:sp>
        <p:nvSpPr>
          <p:cNvPr id="21" name="TextBox 20"/>
          <p:cNvSpPr txBox="1"/>
          <p:nvPr/>
        </p:nvSpPr>
        <p:spPr>
          <a:xfrm>
            <a:off x="1400186" y="4141160"/>
            <a:ext cx="7435515" cy="954107"/>
          </a:xfrm>
          <a:prstGeom prst="rect">
            <a:avLst/>
          </a:prstGeom>
          <a:noFill/>
        </p:spPr>
        <p:txBody>
          <a:bodyPr wrap="square" rtlCol="0">
            <a:spAutoFit/>
          </a:bodyPr>
          <a:lstStyle/>
          <a:p>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spc="-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8975557" y="5135513"/>
            <a:ext cx="1752600" cy="1768573"/>
          </a:xfrm>
          <a:prstGeom prst="rect">
            <a:avLst/>
          </a:prstGeom>
          <a:noFill/>
        </p:spPr>
      </p:pic>
      <p:sp>
        <p:nvSpPr>
          <p:cNvPr id="24" name="Cloud 23"/>
          <p:cNvSpPr/>
          <p:nvPr/>
        </p:nvSpPr>
        <p:spPr>
          <a:xfrm>
            <a:off x="10118557"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956757" y="5715000"/>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284368"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430307" y="289714"/>
            <a:ext cx="11296944"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Câu 3: </a:t>
            </a:r>
            <a:r>
              <a:rPr lang="en-US" sz="2800">
                <a:solidFill>
                  <a:srgbClr val="FF0000"/>
                </a:solidFill>
                <a:latin typeface="Times New Roman" panose="02020603050405020304" pitchFamily="18" charset="0"/>
                <a:cs typeface="Times New Roman" panose="02020603050405020304" pitchFamily="18" charset="0"/>
              </a:rPr>
              <a:t>Phòng thí nghiệm hóa học ảo </a:t>
            </a:r>
            <a:r>
              <a:rPr lang="en-US" sz="2800">
                <a:solidFill>
                  <a:srgbClr val="0000FF"/>
                </a:solidFill>
                <a:latin typeface="Times New Roman" panose="02020603050405020304" pitchFamily="18" charset="0"/>
                <a:cs typeface="Times New Roman" panose="02020603050405020304" pitchFamily="18" charset="0"/>
              </a:rPr>
              <a:t>KHÔNG</a:t>
            </a:r>
            <a:r>
              <a:rPr lang="en-US" sz="2800">
                <a:solidFill>
                  <a:srgbClr val="FF0000"/>
                </a:solidFill>
                <a:latin typeface="Times New Roman" panose="02020603050405020304" pitchFamily="18" charset="0"/>
                <a:cs typeface="Times New Roman" panose="02020603050405020304" pitchFamily="18" charset="0"/>
              </a:rPr>
              <a:t> giúp chúng ta thực hiện nhiệm vụ nào dưới đây?</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1692412"/>
            <a:ext cx="6982905"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630597" y="25306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2530612"/>
            <a:ext cx="6982905"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3521212"/>
            <a:ext cx="6982905"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4435612"/>
            <a:ext cx="6982905"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630597" y="34450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630597" y="16162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30597" y="43594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06797" y="26068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706797" y="44356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706797" y="35212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706797" y="16924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1617186" y="1768612"/>
            <a:ext cx="6512593"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800"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1617186" y="2520364"/>
            <a:ext cx="6512593"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đậu.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p:cNvSpPr txBox="1"/>
          <p:nvPr/>
        </p:nvSpPr>
        <p:spPr>
          <a:xfrm>
            <a:off x="1621196" y="3521212"/>
            <a:ext cx="6512593"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chất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1621196" y="4435612"/>
            <a:ext cx="6512593"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8979568" y="5135513"/>
            <a:ext cx="1752600" cy="1768573"/>
          </a:xfrm>
          <a:prstGeom prst="rect">
            <a:avLst/>
          </a:prstGeom>
          <a:noFill/>
        </p:spPr>
      </p:pic>
      <p:sp>
        <p:nvSpPr>
          <p:cNvPr id="24" name="Cloud 23"/>
          <p:cNvSpPr/>
          <p:nvPr/>
        </p:nvSpPr>
        <p:spPr>
          <a:xfrm>
            <a:off x="10122568"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838685" y="5688774"/>
            <a:ext cx="1353315" cy="1237491"/>
          </a:xfrm>
          <a:prstGeom prst="rect">
            <a:avLst/>
          </a:prstGeom>
        </p:spPr>
      </p:pic>
      <p:sp>
        <p:nvSpPr>
          <p:cNvPr id="3" name="Rectangle 3">
            <a:extLst>
              <a:ext uri="{FF2B5EF4-FFF2-40B4-BE49-F238E27FC236}">
                <a16:creationId xmlns:a16="http://schemas.microsoft.com/office/drawing/2014/main" id="{AE5E3E77-964E-4A3D-ABE6-50C8506D61B7}"/>
              </a:ext>
            </a:extLst>
          </p:cNvPr>
          <p:cNvSpPr>
            <a:spLocks noChangeArrowheads="1"/>
          </p:cNvSpPr>
          <p:nvPr/>
        </p:nvSpPr>
        <p:spPr bwMode="auto">
          <a:xfrm>
            <a:off x="5459412" y="27066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390885"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258481" y="224146"/>
            <a:ext cx="11511153"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4: </a:t>
            </a:r>
            <a:r>
              <a:rPr lang="en-US" sz="3200">
                <a:solidFill>
                  <a:srgbClr val="FF0000"/>
                </a:solidFill>
                <a:latin typeface="Times New Roman" panose="02020603050405020304" pitchFamily="18" charset="0"/>
                <a:cs typeface="Times New Roman" panose="02020603050405020304" pitchFamily="18" charset="0"/>
              </a:rPr>
              <a:t>Ứng dụng nào dưới đây </a:t>
            </a:r>
            <a:r>
              <a:rPr lang="en-US" sz="3200">
                <a:solidFill>
                  <a:srgbClr val="0000FF"/>
                </a:solidFill>
                <a:latin typeface="Times New Roman" panose="02020603050405020304" pitchFamily="18" charset="0"/>
                <a:cs typeface="Times New Roman" panose="02020603050405020304" pitchFamily="18" charset="0"/>
              </a:rPr>
              <a:t>KHÔNG</a:t>
            </a:r>
            <a:r>
              <a:rPr lang="en-US" sz="3200">
                <a:solidFill>
                  <a:srgbClr val="FF0000"/>
                </a:solidFill>
                <a:latin typeface="Times New Roman" panose="02020603050405020304" pitchFamily="18" charset="0"/>
                <a:cs typeface="Times New Roman" panose="02020603050405020304" pitchFamily="18" charset="0"/>
              </a:rPr>
              <a:t> là ứng dụng của phần mềm mô phỏng?</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1782713"/>
            <a:ext cx="7186537"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580265" y="3611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2620913"/>
            <a:ext cx="7186537"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3611513"/>
            <a:ext cx="7186537"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4525913"/>
            <a:ext cx="7186537"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580265" y="26209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580265" y="1706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80265" y="44497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656465" y="3687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5" name="TextBox 14"/>
          <p:cNvSpPr txBox="1"/>
          <p:nvPr/>
        </p:nvSpPr>
        <p:spPr>
          <a:xfrm>
            <a:off x="656465" y="45259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656465" y="26971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7" name="TextBox 16"/>
          <p:cNvSpPr txBox="1"/>
          <p:nvPr/>
        </p:nvSpPr>
        <p:spPr>
          <a:xfrm>
            <a:off x="656465" y="1782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1570865" y="1818293"/>
            <a:ext cx="4930608"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Phục</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tập.</a:t>
            </a:r>
            <a:endParaRPr lang="en-US" sz="2800" b="1"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1570864" y="2697113"/>
            <a:ext cx="6933057" cy="519053"/>
          </a:xfrm>
          <a:prstGeom prst="rect">
            <a:avLst/>
          </a:prstGeom>
          <a:noFill/>
        </p:spPr>
        <p:txBody>
          <a:bodyPr wrap="square" rtlCol="0">
            <a:spAutoFit/>
          </a:bodyPr>
          <a:lstStyle/>
          <a:p>
            <a:pPr marL="198755" algn="just">
              <a:lnSpc>
                <a:spcPct val="106000"/>
              </a:lnSpc>
              <a:spcAft>
                <a:spcPts val="800"/>
              </a:spcAft>
              <a:tabLst>
                <a:tab pos="54991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Mô</a:t>
            </a:r>
            <a:r>
              <a:rPr lang="vi-VN" sz="2800" spc="-3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phỏng</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thế</a:t>
            </a:r>
            <a:r>
              <a:rPr lang="vi-VN" sz="2800" spc="-2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giới</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thực</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trên</a:t>
            </a:r>
            <a:r>
              <a:rPr lang="vi-VN" sz="2800" spc="-3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không</a:t>
            </a:r>
            <a:r>
              <a:rPr lang="vi-VN" sz="2800" spc="-1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gian</a:t>
            </a:r>
            <a:r>
              <a:rPr lang="vi-VN" sz="2800" spc="-35">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số.</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TextBox 19"/>
          <p:cNvSpPr txBox="1"/>
          <p:nvPr/>
        </p:nvSpPr>
        <p:spPr>
          <a:xfrm>
            <a:off x="1570864" y="3611513"/>
            <a:ext cx="6933057" cy="519053"/>
          </a:xfrm>
          <a:prstGeom prst="rect">
            <a:avLst/>
          </a:prstGeom>
          <a:noFill/>
        </p:spPr>
        <p:txBody>
          <a:bodyPr wrap="square" rtlCol="0">
            <a:spAutoFit/>
          </a:bodyPr>
          <a:lstStyle/>
          <a:p>
            <a:pPr marL="198755" algn="just">
              <a:lnSpc>
                <a:spcPct val="106000"/>
              </a:lnSpc>
              <a:spcAft>
                <a:spcPts val="800"/>
              </a:spcAft>
              <a:tabLst>
                <a:tab pos="559435"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Tính</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điểm</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tổng</a:t>
            </a:r>
            <a:r>
              <a:rPr lang="vi-VN" sz="2800" spc="-1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kết</a:t>
            </a:r>
            <a:r>
              <a:rPr lang="vi-VN" sz="2800" spc="-1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cho</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học</a:t>
            </a:r>
            <a:r>
              <a:rPr lang="vi-VN" sz="2800" spc="-2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sinh</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a:effectLst/>
                <a:latin typeface="Times New Roman" panose="02020603050405020304" pitchFamily="18" charset="0"/>
                <a:ea typeface="Arial" panose="020B0604020202020204" pitchFamily="34" charset="0"/>
                <a:cs typeface="Times New Roman" panose="02020603050405020304" pitchFamily="18" charset="0"/>
              </a:rPr>
              <a:t>trên.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TextBox 20"/>
          <p:cNvSpPr txBox="1"/>
          <p:nvPr/>
        </p:nvSpPr>
        <p:spPr>
          <a:xfrm>
            <a:off x="1570864" y="4525913"/>
            <a:ext cx="6711856" cy="519053"/>
          </a:xfrm>
          <a:prstGeom prst="rect">
            <a:avLst/>
          </a:prstGeom>
          <a:noFill/>
        </p:spPr>
        <p:txBody>
          <a:bodyPr wrap="square" rtlCol="0">
            <a:spAutoFit/>
          </a:bodyPr>
          <a:lstStyle/>
          <a:p>
            <a:pPr marL="198755" algn="just">
              <a:lnSpc>
                <a:spcPct val="106000"/>
              </a:lnSpc>
              <a:spcAft>
                <a:spcPts val="800"/>
              </a:spcAft>
              <a:tabLst>
                <a:tab pos="559435"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Lập</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kế</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hoạch,</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trao</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đổi</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thông</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a:effectLst/>
                <a:latin typeface="Times New Roman" panose="02020603050405020304" pitchFamily="18" charset="0"/>
                <a:ea typeface="Arial" panose="020B0604020202020204" pitchFamily="34" charset="0"/>
                <a:cs typeface="Times New Roman" panose="02020603050405020304" pitchFamily="18" charset="0"/>
              </a:rPr>
              <a:t>tin.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9086085" y="5135513"/>
            <a:ext cx="1752600" cy="1768573"/>
          </a:xfrm>
          <a:prstGeom prst="rect">
            <a:avLst/>
          </a:prstGeom>
          <a:noFill/>
        </p:spPr>
      </p:pic>
      <p:sp>
        <p:nvSpPr>
          <p:cNvPr id="24" name="Cloud 23"/>
          <p:cNvSpPr/>
          <p:nvPr/>
        </p:nvSpPr>
        <p:spPr>
          <a:xfrm>
            <a:off x="10229085"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838685" y="5704820"/>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392650"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284750" y="369669"/>
            <a:ext cx="1181145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5:</a:t>
            </a:r>
            <a:r>
              <a:rPr lang="en-US" sz="3200">
                <a:solidFill>
                  <a:srgbClr val="FF0000"/>
                </a:solidFill>
                <a:latin typeface="Times New Roman" panose="02020603050405020304" pitchFamily="18" charset="0"/>
                <a:cs typeface="Times New Roman" panose="02020603050405020304" pitchFamily="18" charset="0"/>
              </a:rPr>
              <a:t> Em hãy chọn đáp án </a:t>
            </a:r>
            <a:r>
              <a:rPr lang="en-US" sz="3200" smtClean="0">
                <a:solidFill>
                  <a:srgbClr val="0000FF"/>
                </a:solidFill>
                <a:latin typeface="Times New Roman" panose="02020603050405020304" pitchFamily="18" charset="0"/>
                <a:cs typeface="Times New Roman" panose="02020603050405020304" pitchFamily="18" charset="0"/>
              </a:rPr>
              <a:t>SAI</a:t>
            </a:r>
            <a:r>
              <a:rPr lang="en-US" sz="3200" smtClean="0">
                <a:solidFill>
                  <a:srgbClr val="FF000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Phần mềm mô phỏng là phương tiện:</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1311768"/>
            <a:ext cx="7554519"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673772" y="407207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2149968"/>
            <a:ext cx="7554519" cy="1043536"/>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3383171"/>
            <a:ext cx="7554519"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4148278"/>
            <a:ext cx="7554519"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673772" y="3306971"/>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673772" y="225628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85234" y="129145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49972" y="414827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761434" y="136765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749972" y="3383171"/>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749972" y="233248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588172" y="1387968"/>
            <a:ext cx="7804478" cy="523220"/>
          </a:xfrm>
          <a:prstGeom prst="rect">
            <a:avLst/>
          </a:prstGeom>
          <a:noFill/>
        </p:spPr>
        <p:txBody>
          <a:bodyPr wrap="square" rtlCol="0">
            <a:spAutoFit/>
          </a:bodyPr>
          <a:lstStyle/>
          <a:p>
            <a:pPr indent="198755"/>
            <a:r>
              <a:rPr lang="en-US" sz="2800">
                <a:latin typeface="Times New Roman" panose="02020603050405020304" pitchFamily="18" charset="0"/>
                <a:ea typeface="Times New Roman" panose="02020603050405020304" pitchFamily="18" charset="0"/>
                <a:cs typeface="Times New Roman" panose="02020603050405020304" pitchFamily="18" charset="0"/>
              </a:rPr>
              <a:t>G</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iúp quan sát và hình dung những hiện tượng khó.</a:t>
            </a:r>
          </a:p>
        </p:txBody>
      </p:sp>
      <p:sp>
        <p:nvSpPr>
          <p:cNvPr id="19" name="TextBox 18"/>
          <p:cNvSpPr txBox="1"/>
          <p:nvPr/>
        </p:nvSpPr>
        <p:spPr>
          <a:xfrm>
            <a:off x="1588171" y="2226168"/>
            <a:ext cx="7268419" cy="954107"/>
          </a:xfrm>
          <a:prstGeom prst="rect">
            <a:avLst/>
          </a:prstGeom>
          <a:noFill/>
        </p:spPr>
        <p:txBody>
          <a:bodyPr wrap="square" rtlCol="0">
            <a:spAutoFit/>
          </a:bodyPr>
          <a:lstStyle/>
          <a:p>
            <a:pPr indent="198755"/>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Giúp quan sát và hình dung những hiện tượng không thể trải nghiệm trong thực tế.</a:t>
            </a:r>
          </a:p>
        </p:txBody>
      </p:sp>
      <p:sp>
        <p:nvSpPr>
          <p:cNvPr id="20" name="TextBox 19"/>
          <p:cNvSpPr txBox="1"/>
          <p:nvPr/>
        </p:nvSpPr>
        <p:spPr>
          <a:xfrm>
            <a:off x="1511972" y="3426324"/>
            <a:ext cx="7045708" cy="523220"/>
          </a:xfrm>
          <a:prstGeom prst="rect">
            <a:avLst/>
          </a:prstGeom>
          <a:noFill/>
        </p:spPr>
        <p:txBody>
          <a:bodyPr wrap="square" rtlCol="0">
            <a:spAutoFit/>
          </a:bodyPr>
          <a:lstStyle/>
          <a:p>
            <a:pPr indent="198755"/>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Giúp giải quyết nhiều vấn đề trong học tập.</a:t>
            </a:r>
          </a:p>
        </p:txBody>
      </p:sp>
      <p:sp>
        <p:nvSpPr>
          <p:cNvPr id="21" name="TextBox 20"/>
          <p:cNvSpPr txBox="1"/>
          <p:nvPr/>
        </p:nvSpPr>
        <p:spPr>
          <a:xfrm>
            <a:off x="1511972" y="4139211"/>
            <a:ext cx="6697328" cy="523220"/>
          </a:xfrm>
          <a:prstGeom prst="rect">
            <a:avLst/>
          </a:prstGeom>
          <a:noFill/>
        </p:spPr>
        <p:txBody>
          <a:bodyPr wrap="square" rtlCol="0">
            <a:spAutoFit/>
          </a:bodyPr>
          <a:lstStyle/>
          <a:p>
            <a:pPr indent="198755"/>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Chỉ dùng để pha màu </a:t>
            </a:r>
          </a:p>
        </p:txBody>
      </p:sp>
      <p:pic>
        <p:nvPicPr>
          <p:cNvPr id="23" name="Picture 22" descr="dongho1"/>
          <p:cNvPicPr>
            <a:picLocks noChangeAspect="1" noChangeArrowheads="1"/>
          </p:cNvPicPr>
          <p:nvPr/>
        </p:nvPicPr>
        <p:blipFill>
          <a:blip r:embed="rId6" cstate="print"/>
          <a:srcRect/>
          <a:stretch>
            <a:fillRect/>
          </a:stretch>
        </p:blipFill>
        <p:spPr bwMode="auto">
          <a:xfrm>
            <a:off x="9087850" y="5135513"/>
            <a:ext cx="1752600" cy="1768573"/>
          </a:xfrm>
          <a:prstGeom prst="rect">
            <a:avLst/>
          </a:prstGeom>
          <a:noFill/>
        </p:spPr>
      </p:pic>
      <p:sp>
        <p:nvSpPr>
          <p:cNvPr id="24" name="Cloud 23"/>
          <p:cNvSpPr/>
          <p:nvPr/>
        </p:nvSpPr>
        <p:spPr>
          <a:xfrm>
            <a:off x="10230850"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992850" y="5652766"/>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390885" y="5554738"/>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464166" y="284075"/>
            <a:ext cx="11051176"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6:</a:t>
            </a:r>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Phần mềm Crocodile Chemistry mô phỏng lĩnh vực nào trong các lĩnh vực sau:</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1778898"/>
            <a:ext cx="5082643"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859402" y="25829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2617098"/>
            <a:ext cx="5082643"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3607698"/>
            <a:ext cx="5082643"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4487938"/>
            <a:ext cx="5082643"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859402" y="34973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859402" y="16685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59402" y="44117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35602" y="26591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935602" y="44879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935602" y="35735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935602" y="17447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2078602" y="1880239"/>
            <a:ext cx="4740318"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Lĩnh vực sinh học</a:t>
            </a:r>
            <a:endParaRPr lang="en-US" sz="2800" b="1"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2002402" y="2718439"/>
            <a:ext cx="4740318" cy="523220"/>
          </a:xfrm>
          <a:prstGeom prst="rect">
            <a:avLst/>
          </a:prstGeom>
          <a:noFill/>
        </p:spPr>
        <p:txBody>
          <a:bodyPr wrap="square" rtlCol="0">
            <a:spAutoFit/>
          </a:bodyPr>
          <a:lstStyle/>
          <a:p>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Lĩnh vực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hoá</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học</a:t>
            </a:r>
            <a:endParaRPr lang="en-US" sz="2800" b="1" dirty="0">
              <a:latin typeface="Times New Roman" panose="02020603050405020304" pitchFamily="18" charset="0"/>
              <a:cs typeface="Times New Roman" pitchFamily="18" charset="0"/>
            </a:endParaRPr>
          </a:p>
        </p:txBody>
      </p:sp>
      <p:sp>
        <p:nvSpPr>
          <p:cNvPr id="20" name="TextBox 19"/>
          <p:cNvSpPr txBox="1"/>
          <p:nvPr/>
        </p:nvSpPr>
        <p:spPr>
          <a:xfrm>
            <a:off x="1850001" y="3651448"/>
            <a:ext cx="4740318" cy="523220"/>
          </a:xfrm>
          <a:prstGeom prst="rect">
            <a:avLst/>
          </a:prstGeom>
          <a:noFill/>
        </p:spPr>
        <p:txBody>
          <a:bodyPr wrap="square" rtlCol="0">
            <a:spAutoFit/>
          </a:bodyPr>
          <a:lstStyle/>
          <a:p>
            <a:pPr indent="198755"/>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 vực Vật lý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2002402" y="4522098"/>
            <a:ext cx="4740318" cy="523220"/>
          </a:xfrm>
          <a:prstGeom prst="rect">
            <a:avLst/>
          </a:prstGeom>
          <a:noFill/>
        </p:spPr>
        <p:txBody>
          <a:bodyPr wrap="square" rtlCol="0">
            <a:spAutoFit/>
          </a:bodyPr>
          <a:lstStyle/>
          <a:p>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 vực Toán học </a:t>
            </a:r>
            <a:endParaRPr lang="en-US" sz="2800" b="1" dirty="0">
              <a:solidFill>
                <a:srgbClr val="002060"/>
              </a:solidFill>
              <a:latin typeface="Times New Roman" panose="02020603050405020304" pitchFamily="18" charset="0"/>
              <a:cs typeface="Times New Roman"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9086085" y="5097538"/>
            <a:ext cx="1752600" cy="1768573"/>
          </a:xfrm>
          <a:prstGeom prst="rect">
            <a:avLst/>
          </a:prstGeom>
          <a:noFill/>
        </p:spPr>
      </p:pic>
      <p:sp>
        <p:nvSpPr>
          <p:cNvPr id="24" name="Cloud 23"/>
          <p:cNvSpPr/>
          <p:nvPr/>
        </p:nvSpPr>
        <p:spPr>
          <a:xfrm>
            <a:off x="10229085" y="4259337"/>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838685" y="5628620"/>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vol="70000">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280357"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625643" y="354608"/>
            <a:ext cx="11245514"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7: </a:t>
            </a:r>
            <a:r>
              <a:rPr lang="en-US" sz="3200">
                <a:solidFill>
                  <a:srgbClr val="FF0000"/>
                </a:solidFill>
                <a:latin typeface="Times New Roman" panose="02020603050405020304" pitchFamily="18" charset="0"/>
                <a:cs typeface="Times New Roman" panose="02020603050405020304" pitchFamily="18" charset="0"/>
              </a:rPr>
              <a:t>Trang Web </a:t>
            </a:r>
            <a:r>
              <a:rPr lang="en-US" sz="3200" u="sng">
                <a:solidFill>
                  <a:srgbClr val="FF0000"/>
                </a:solidFill>
                <a:latin typeface="Times New Roman" panose="02020603050405020304" pitchFamily="18" charset="0"/>
                <a:cs typeface="Times New Roman" panose="02020603050405020304" pitchFamily="18" charset="0"/>
                <a:hlinkClick r:id="rId5"/>
              </a:rPr>
              <a:t>https://phet.colorado.edu/vi/</a:t>
            </a:r>
            <a:r>
              <a:rPr lang="en-US" sz="3200">
                <a:solidFill>
                  <a:srgbClr val="FF0000"/>
                </a:solidFill>
                <a:latin typeface="Times New Roman" panose="02020603050405020304" pitchFamily="18" charset="0"/>
                <a:cs typeface="Times New Roman" panose="02020603050405020304" pitchFamily="18" charset="0"/>
              </a:rPr>
              <a:t> mô phỏng mấy lĩnh vực:</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1683469"/>
            <a:ext cx="3513222"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1039300" y="43504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2521669"/>
            <a:ext cx="3513222"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3512269"/>
            <a:ext cx="3513222"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4426669"/>
            <a:ext cx="3513222"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1039300" y="34360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1039300" y="24454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1039300" y="15310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1115500" y="44266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1115500" y="16072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1115500" y="35122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1115500" y="25216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2150051" y="1607269"/>
            <a:ext cx="3276600" cy="657616"/>
          </a:xfrm>
          <a:prstGeom prst="rect">
            <a:avLst/>
          </a:prstGeom>
          <a:noFill/>
        </p:spPr>
        <p:txBody>
          <a:bodyPr wrap="square" rtlCol="0">
            <a:spAutoFit/>
          </a:bodyPr>
          <a:lstStyle/>
          <a:p>
            <a:pPr indent="198755" algn="just">
              <a:lnSpc>
                <a:spcPct val="127000"/>
              </a:lnSpc>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9" name="TextBox 18"/>
          <p:cNvSpPr txBox="1"/>
          <p:nvPr/>
        </p:nvSpPr>
        <p:spPr>
          <a:xfrm>
            <a:off x="2150051" y="2445469"/>
            <a:ext cx="3276600" cy="657616"/>
          </a:xfrm>
          <a:prstGeom prst="rect">
            <a:avLst/>
          </a:prstGeom>
          <a:noFill/>
        </p:spPr>
        <p:txBody>
          <a:bodyPr wrap="square" rtlCol="0">
            <a:spAutoFit/>
          </a:bodyPr>
          <a:lstStyle>
            <a:defPPr>
              <a:defRPr lang="vi-VN"/>
            </a:defPPr>
            <a:lvl1pPr>
              <a:defRPr sz="2800" b="1">
                <a:solidFill>
                  <a:srgbClr val="002060"/>
                </a:solidFill>
                <a:latin typeface="Times New Roman" pitchFamily="18" charset="0"/>
                <a:cs typeface="Times New Roman" pitchFamily="18" charset="0"/>
              </a:defRPr>
            </a:lvl1pPr>
          </a:lstStyle>
          <a:p>
            <a:pPr indent="198755" algn="just">
              <a:lnSpc>
                <a:spcPct val="127000"/>
              </a:lnSpc>
            </a:pPr>
            <a:r>
              <a:rPr lang="en-US" sz="3200" b="0">
                <a:effectLst/>
                <a:ea typeface="Times New Roman" panose="02020603050405020304" pitchFamily="18" charset="0"/>
              </a:rPr>
              <a:t>10</a:t>
            </a:r>
          </a:p>
        </p:txBody>
      </p:sp>
      <p:sp>
        <p:nvSpPr>
          <p:cNvPr id="20" name="TextBox 19"/>
          <p:cNvSpPr txBox="1"/>
          <p:nvPr/>
        </p:nvSpPr>
        <p:spPr>
          <a:xfrm>
            <a:off x="2364455" y="3496800"/>
            <a:ext cx="3276600"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3200" dirty="0">
              <a:solidFill>
                <a:srgbClr val="002060"/>
              </a:solidFill>
              <a:latin typeface="Times New Roman" panose="02020603050405020304" pitchFamily="18" charset="0"/>
              <a:cs typeface="Times New Roman" pitchFamily="18" charset="0"/>
            </a:endParaRPr>
          </a:p>
        </p:txBody>
      </p:sp>
      <p:sp>
        <p:nvSpPr>
          <p:cNvPr id="21" name="TextBox 20"/>
          <p:cNvSpPr txBox="1"/>
          <p:nvPr/>
        </p:nvSpPr>
        <p:spPr>
          <a:xfrm>
            <a:off x="2399239" y="4365114"/>
            <a:ext cx="3276600" cy="584775"/>
          </a:xfrm>
          <a:prstGeom prst="rect">
            <a:avLst/>
          </a:prstGeom>
          <a:noFill/>
        </p:spPr>
        <p:txBody>
          <a:bodyPr wrap="square" rtlCol="0">
            <a:spAutoFit/>
          </a:bodyPr>
          <a:lstStyle/>
          <a:p>
            <a:r>
              <a:rPr lang="en-US" sz="3200" spc="-4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dirty="0">
              <a:latin typeface="Times New Roman" panose="02020603050405020304" pitchFamily="18" charset="0"/>
              <a:cs typeface="Times New Roman" pitchFamily="18" charset="0"/>
            </a:endParaRPr>
          </a:p>
        </p:txBody>
      </p:sp>
      <p:pic>
        <p:nvPicPr>
          <p:cNvPr id="23" name="Picture 22" descr="dongho1"/>
          <p:cNvPicPr>
            <a:picLocks noChangeAspect="1" noChangeArrowheads="1"/>
          </p:cNvPicPr>
          <p:nvPr/>
        </p:nvPicPr>
        <p:blipFill>
          <a:blip r:embed="rId7" cstate="print"/>
          <a:srcRect/>
          <a:stretch>
            <a:fillRect/>
          </a:stretch>
        </p:blipFill>
        <p:spPr bwMode="auto">
          <a:xfrm>
            <a:off x="8975557" y="5135513"/>
            <a:ext cx="1752600" cy="1768573"/>
          </a:xfrm>
          <a:prstGeom prst="rect">
            <a:avLst/>
          </a:prstGeom>
          <a:noFill/>
        </p:spPr>
      </p:pic>
      <p:sp>
        <p:nvSpPr>
          <p:cNvPr id="24" name="Cloud 23"/>
          <p:cNvSpPr/>
          <p:nvPr/>
        </p:nvSpPr>
        <p:spPr>
          <a:xfrm>
            <a:off x="10118557"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8" action="ppaction://hlinksldjump"/>
          </p:cNvPr>
          <p:cNvPicPr>
            <a:picLocks noChangeAspect="1"/>
          </p:cNvPicPr>
          <p:nvPr/>
        </p:nvPicPr>
        <p:blipFill>
          <a:blip r:embed="rId9" cstate="print"/>
          <a:stretch>
            <a:fillRect/>
          </a:stretch>
        </p:blipFill>
        <p:spPr>
          <a:xfrm>
            <a:off x="10956757" y="5715000"/>
            <a:ext cx="1353315" cy="1237491"/>
          </a:xfrm>
          <a:prstGeom prst="rect">
            <a:avLst/>
          </a:prstGeom>
        </p:spPr>
      </p:pic>
    </p:spTree>
    <p:extLst>
      <p:ext uri="{BB962C8B-B14F-4D97-AF65-F5344CB8AC3E}">
        <p14:creationId xmlns:p14="http://schemas.microsoft.com/office/powerpoint/2010/main" val="3338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552994" y="216314"/>
            <a:ext cx="11253996"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8:</a:t>
            </a:r>
            <a:r>
              <a:rPr lang="en-US" sz="3200">
                <a:solidFill>
                  <a:srgbClr val="FF0000"/>
                </a:solidFill>
                <a:latin typeface="Times New Roman" panose="02020603050405020304" pitchFamily="18" charset="0"/>
                <a:cs typeface="Times New Roman" panose="02020603050405020304" pitchFamily="18" charset="0"/>
              </a:rPr>
              <a:t> Phần mềm nào sau đây dùng để mô phỏng các thí nghiệm vật lý? </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3" y="1550989"/>
            <a:ext cx="6464969"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581474" y="14747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4" y="2389189"/>
            <a:ext cx="6464968"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3" y="3379789"/>
            <a:ext cx="6464970"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2" y="4290345"/>
            <a:ext cx="6464967"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581474" y="33035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581474" y="23129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descr="OPL20U25GSXzBJYl68kk8uQGfFKzs7yb1M4KJWUiLk6ZEvGF+qCIPSnY57AbBFCvTW(2023.15.39.ME BIN BI. DOI SP)39+K4lPs7H94VUqPe2XwIsfPRnrXQE//QTEXxb8/8N4CNc6FpgZahzpTjFhMzSA7T/nHJa11DE8Ng2TP3iAmRczFlmslSuUNOgUeb6yRvs0="/>
          <p:cNvSpPr/>
          <p:nvPr/>
        </p:nvSpPr>
        <p:spPr>
          <a:xfrm>
            <a:off x="581474" y="42179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657674" y="15509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657674" y="42941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657674" y="33797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657674" y="23891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533972" y="3381344"/>
            <a:ext cx="6095998"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GeoGerbra </a:t>
            </a:r>
          </a:p>
        </p:txBody>
      </p:sp>
      <p:sp>
        <p:nvSpPr>
          <p:cNvPr id="19" name="TextBox 18"/>
          <p:cNvSpPr txBox="1"/>
          <p:nvPr/>
        </p:nvSpPr>
        <p:spPr>
          <a:xfrm>
            <a:off x="1495872" y="2400545"/>
            <a:ext cx="6172198" cy="584775"/>
          </a:xfrm>
          <a:prstGeom prst="rect">
            <a:avLst/>
          </a:prstGeom>
          <a:noFill/>
        </p:spPr>
        <p:txBody>
          <a:bodyPr wrap="square" rtlCol="0">
            <a:spAutoFit/>
          </a:bodyPr>
          <a:lstStyle/>
          <a:p>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Crocodile Chemistry</a:t>
            </a:r>
            <a:endParaRPr lang="en-US" sz="3200" dirty="0">
              <a:solidFill>
                <a:srgbClr val="002060"/>
              </a:solidFill>
              <a:latin typeface="Times New Roman" panose="02020603050405020304" pitchFamily="18" charset="0"/>
              <a:cs typeface="Times New Roman" pitchFamily="18" charset="0"/>
            </a:endParaRPr>
          </a:p>
        </p:txBody>
      </p:sp>
      <p:sp>
        <p:nvSpPr>
          <p:cNvPr id="20" name="TextBox 19"/>
          <p:cNvSpPr txBox="1"/>
          <p:nvPr/>
        </p:nvSpPr>
        <p:spPr>
          <a:xfrm>
            <a:off x="1533971" y="1570898"/>
            <a:ext cx="6467975"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Crocodile Physics</a:t>
            </a:r>
          </a:p>
        </p:txBody>
      </p:sp>
      <p:sp>
        <p:nvSpPr>
          <p:cNvPr id="21" name="TextBox 20"/>
          <p:cNvSpPr txBox="1"/>
          <p:nvPr/>
        </p:nvSpPr>
        <p:spPr>
          <a:xfrm>
            <a:off x="1533972" y="4263410"/>
            <a:ext cx="5426243"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Cabri II plus</a:t>
            </a:r>
          </a:p>
        </p:txBody>
      </p:sp>
      <p:pic>
        <p:nvPicPr>
          <p:cNvPr id="25" name="Picture 14" descr="kim phut"/>
          <p:cNvPicPr>
            <a:picLocks noChangeAspect="1" noChangeArrowheads="1"/>
          </p:cNvPicPr>
          <p:nvPr/>
        </p:nvPicPr>
        <p:blipFill>
          <a:blip r:embed="rId6" cstate="print"/>
          <a:srcRect/>
          <a:stretch>
            <a:fillRect/>
          </a:stretch>
        </p:blipFill>
        <p:spPr bwMode="auto">
          <a:xfrm>
            <a:off x="9600963" y="5516513"/>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7" cstate="print"/>
          <a:srcRect/>
          <a:stretch>
            <a:fillRect/>
          </a:stretch>
        </p:blipFill>
        <p:spPr bwMode="auto">
          <a:xfrm>
            <a:off x="9296163" y="5059313"/>
            <a:ext cx="1752600" cy="1768573"/>
          </a:xfrm>
          <a:prstGeom prst="rect">
            <a:avLst/>
          </a:prstGeom>
          <a:noFill/>
        </p:spPr>
      </p:pic>
      <p:sp>
        <p:nvSpPr>
          <p:cNvPr id="26" name="Cloud 25"/>
          <p:cNvSpPr/>
          <p:nvPr/>
        </p:nvSpPr>
        <p:spPr>
          <a:xfrm>
            <a:off x="10054390" y="3989389"/>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3" name="Picture 22" descr="sao.png">
            <a:hlinkClick r:id="rId8" action="ppaction://hlinksldjump"/>
          </p:cNvPr>
          <p:cNvPicPr>
            <a:picLocks noChangeAspect="1"/>
          </p:cNvPicPr>
          <p:nvPr/>
        </p:nvPicPr>
        <p:blipFill>
          <a:blip r:embed="rId9" cstate="print"/>
          <a:stretch>
            <a:fillRect/>
          </a:stretch>
        </p:blipFill>
        <p:spPr>
          <a:xfrm>
            <a:off x="10816390" y="5662664"/>
            <a:ext cx="1353315" cy="1237491"/>
          </a:xfrm>
          <a:prstGeom prst="rect">
            <a:avLst/>
          </a:prstGeom>
        </p:spPr>
      </p:pic>
    </p:spTree>
    <p:extLst>
      <p:ext uri="{BB962C8B-B14F-4D97-AF65-F5344CB8AC3E}">
        <p14:creationId xmlns:p14="http://schemas.microsoft.com/office/powerpoint/2010/main" val="275666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737183" y="1068899"/>
            <a:ext cx="11179318" cy="5342082"/>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119837" y="1219032"/>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900" y="1279573"/>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900" y="1712492"/>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3013370" y="67670"/>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322106" y="16140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TextBox 13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6413F84-9C1D-CB5D-FD9A-C00C500BED77}"/>
              </a:ext>
            </a:extLst>
          </p:cNvPr>
          <p:cNvSpPr txBox="1"/>
          <p:nvPr/>
        </p:nvSpPr>
        <p:spPr>
          <a:xfrm>
            <a:off x="776567" y="1030141"/>
            <a:ext cx="11179317" cy="4524315"/>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Em hãy tìm kiếm trên Internet một phần mềm mô phỏng pha màu để tìm hiểu hệ màu CMYK và cho biết các màu đỏ (</a:t>
            </a:r>
            <a:r>
              <a:rPr lang="en-US" sz="3200" b="1">
                <a:latin typeface="Times New Roman" panose="02020603050405020304" pitchFamily="18" charset="0"/>
                <a:cs typeface="Times New Roman" panose="02020603050405020304" pitchFamily="18" charset="0"/>
              </a:rPr>
              <a:t>R</a:t>
            </a:r>
            <a:r>
              <a:rPr lang="en-US" sz="3200">
                <a:latin typeface="Times New Roman" panose="02020603050405020304" pitchFamily="18" charset="0"/>
                <a:cs typeface="Times New Roman" panose="02020603050405020304" pitchFamily="18" charset="0"/>
              </a:rPr>
              <a:t>ed), lục (</a:t>
            </a:r>
            <a:r>
              <a:rPr lang="en-US" sz="3200" b="1">
                <a:latin typeface="Times New Roman" panose="02020603050405020304" pitchFamily="18" charset="0"/>
                <a:cs typeface="Times New Roman" panose="02020603050405020304" pitchFamily="18" charset="0"/>
              </a:rPr>
              <a:t>G</a:t>
            </a:r>
            <a:r>
              <a:rPr lang="en-US" sz="3200">
                <a:latin typeface="Times New Roman" panose="02020603050405020304" pitchFamily="18" charset="0"/>
                <a:cs typeface="Times New Roman" panose="02020603050405020304" pitchFamily="18" charset="0"/>
              </a:rPr>
              <a:t>reen) và lam (</a:t>
            </a:r>
            <a:r>
              <a:rPr lang="en-US" sz="3200" b="1">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lue) lần lượt được tạo ra từ những màu nào trong ba màu cơ bản xanh lơ (Cyan), hồng sẫm (Magenta) và vàng (Yellow) của hệ màu CMYK bằng cách trả lời các câu hỏi sau: </a:t>
            </a:r>
          </a:p>
          <a:p>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Cyan + Yellow = ?</a:t>
            </a:r>
          </a:p>
          <a:p>
            <a:r>
              <a:rPr lang="en-US" sz="3200">
                <a:latin typeface="Times New Roman" panose="02020603050405020304" pitchFamily="18" charset="0"/>
                <a:cs typeface="Times New Roman" panose="02020603050405020304" pitchFamily="18" charset="0"/>
              </a:rPr>
              <a:t>a) Cyan + Magenta = ?</a:t>
            </a:r>
          </a:p>
          <a:p>
            <a:r>
              <a:rPr lang="en-US" sz="3200">
                <a:latin typeface="Times New Roman" panose="02020603050405020304" pitchFamily="18" charset="0"/>
                <a:cs typeface="Times New Roman" panose="02020603050405020304" pitchFamily="18" charset="0"/>
              </a:rPr>
              <a:t>c) Magenta + Yellow = ?</a:t>
            </a:r>
          </a:p>
        </p:txBody>
      </p:sp>
      <p:pic>
        <p:nvPicPr>
          <p:cNvPr id="135" name="Picture 134">
            <a:extLst>
              <a:ext uri="{FF2B5EF4-FFF2-40B4-BE49-F238E27FC236}">
                <a16:creationId xmlns:a16="http://schemas.microsoft.com/office/drawing/2014/main" id="{99C915AE-A690-8820-7EDB-A18EBC07E94C}"/>
              </a:ext>
            </a:extLst>
          </p:cNvPr>
          <p:cNvPicPr>
            <a:picLocks noChangeAspect="1"/>
          </p:cNvPicPr>
          <p:nvPr/>
        </p:nvPicPr>
        <p:blipFill>
          <a:blip r:embed="rId6"/>
          <a:stretch>
            <a:fillRect/>
          </a:stretch>
        </p:blipFill>
        <p:spPr>
          <a:xfrm>
            <a:off x="5832917" y="3671273"/>
            <a:ext cx="5272515" cy="2559244"/>
          </a:xfrm>
          <a:prstGeom prst="rect">
            <a:avLst/>
          </a:prstGeom>
        </p:spPr>
      </p:pic>
    </p:spTree>
    <p:extLst>
      <p:ext uri="{BB962C8B-B14F-4D97-AF65-F5344CB8AC3E}">
        <p14:creationId xmlns:p14="http://schemas.microsoft.com/office/powerpoint/2010/main" val="310735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842215" y="1775366"/>
            <a:ext cx="11179318" cy="4143968"/>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2985234" y="353452"/>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293970" y="447187"/>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TextBox 13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6413F84-9C1D-CB5D-FD9A-C00C500BED77}"/>
              </a:ext>
            </a:extLst>
          </p:cNvPr>
          <p:cNvSpPr txBox="1"/>
          <p:nvPr/>
        </p:nvSpPr>
        <p:spPr>
          <a:xfrm>
            <a:off x="983155" y="1753666"/>
            <a:ext cx="11179317" cy="2062103"/>
          </a:xfrm>
          <a:prstGeom prst="rect">
            <a:avLst/>
          </a:prstGeom>
          <a:noFill/>
        </p:spPr>
        <p:txBody>
          <a:bodyPr wrap="square">
            <a:spAutoFit/>
          </a:bodyPr>
          <a:lstStyle/>
          <a:p>
            <a:r>
              <a:rPr lang="en-US" sz="3200" smtClean="0">
                <a:solidFill>
                  <a:srgbClr val="0000FF"/>
                </a:solidFill>
                <a:latin typeface="Times New Roman" panose="02020603050405020304" pitchFamily="18" charset="0"/>
                <a:cs typeface="Times New Roman" panose="02020603050405020304" pitchFamily="18" charset="0"/>
              </a:rPr>
              <a:t>Một </a:t>
            </a:r>
            <a:r>
              <a:rPr lang="en-US" sz="3200">
                <a:solidFill>
                  <a:srgbClr val="0000FF"/>
                </a:solidFill>
                <a:latin typeface="Times New Roman" panose="02020603050405020304" pitchFamily="18" charset="0"/>
                <a:cs typeface="Times New Roman" panose="02020603050405020304" pitchFamily="18" charset="0"/>
              </a:rPr>
              <a:t>giáo viên Toán học muốn giảng dạy về hàm số và biểu đồ hình học cho học sinh. Phần mềm nào sẽ là công cụ hiệu quả để giáo viên này tạo ra các biểu đồ và đồ thị phức tạp một cách dễ dàng và nhanh chóng?</a:t>
            </a:r>
          </a:p>
        </p:txBody>
      </p:sp>
      <p:sp>
        <p:nvSpPr>
          <p:cNvPr id="135" name="TextBox 13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4F9E417-14EB-8688-F2F5-D96E1052EFE7}"/>
              </a:ext>
            </a:extLst>
          </p:cNvPr>
          <p:cNvSpPr txBox="1"/>
          <p:nvPr/>
        </p:nvSpPr>
        <p:spPr>
          <a:xfrm>
            <a:off x="965786" y="4057083"/>
            <a:ext cx="11179317" cy="1569660"/>
          </a:xfrm>
          <a:prstGeom prst="rect">
            <a:avLst/>
          </a:prstGeom>
          <a:noFill/>
        </p:spPr>
        <p:txBody>
          <a:bodyPr wrap="square">
            <a:spAutoFit/>
          </a:bodyPr>
          <a:lstStyle/>
          <a:p>
            <a:r>
              <a:rPr lang="en-US" sz="3200" smtClean="0">
                <a:latin typeface="Times New Roman" panose="02020603050405020304" pitchFamily="18" charset="0"/>
                <a:cs typeface="Times New Roman" panose="02020603050405020304" pitchFamily="18" charset="0"/>
              </a:rPr>
              <a:t>Phần </a:t>
            </a:r>
            <a:r>
              <a:rPr lang="en-US" sz="3200">
                <a:latin typeface="Times New Roman" panose="02020603050405020304" pitchFamily="18" charset="0"/>
                <a:cs typeface="Times New Roman" panose="02020603050405020304" pitchFamily="18" charset="0"/>
              </a:rPr>
              <a:t>mềm Geogebra. Geogebra là một công cụ mạnh mẽ cho việc tạo ra các biểu đồ và đồ thị toán học, cho phép giáo viên tạo và thao tác với các hình ảnh số học một cách linh hoạt.</a:t>
            </a:r>
          </a:p>
        </p:txBody>
      </p:sp>
    </p:spTree>
    <p:extLst>
      <p:ext uri="{BB962C8B-B14F-4D97-AF65-F5344CB8AC3E}">
        <p14:creationId xmlns:p14="http://schemas.microsoft.com/office/powerpoint/2010/main" val="29914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40376" y="490902"/>
            <a:ext cx="10681063" cy="1179554"/>
          </a:xfrm>
          <a:prstGeom prst="rect">
            <a:avLst/>
          </a:prstGeom>
        </p:spPr>
        <p:txBody>
          <a:bodyPr wrap="square">
            <a:spAutoFit/>
          </a:bodyPr>
          <a:lstStyle/>
          <a:p>
            <a:pPr algn="just">
              <a:lnSpc>
                <a:spcPct val="115000"/>
              </a:lnSpc>
              <a:spcBef>
                <a:spcPts val="600"/>
              </a:spcBef>
              <a:spcAft>
                <a:spcPts val="0"/>
              </a:spcAft>
            </a:pPr>
            <a:r>
              <a:rPr lang="en-US" sz="3200">
                <a:solidFill>
                  <a:srgbClr val="242021"/>
                </a:solidFill>
                <a:latin typeface="Times New Roman" panose="02020603050405020304" pitchFamily="18" charset="0"/>
                <a:ea typeface="CIDFont+F4"/>
              </a:rPr>
              <a:t>Cuộc đối thoại giữa Minh và An về khó khăn của việc pha màu trong thực tế và nêu lên giải pháp sử dụng phần mềm. </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5477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14">
            <a:extLst>
              <a:ext uri="{FF2B5EF4-FFF2-40B4-BE49-F238E27FC236}">
                <a16:creationId xmlns:a16="http://schemas.microsoft.com/office/drawing/2014/main" id="{B892DF70-9CC5-A08C-C064-9DDDDF1DF406}"/>
              </a:ext>
            </a:extLst>
          </p:cNvPr>
          <p:cNvGrpSpPr/>
          <p:nvPr/>
        </p:nvGrpSpPr>
        <p:grpSpPr>
          <a:xfrm>
            <a:off x="4798523" y="265617"/>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204347" y="2438891"/>
              <a:ext cx="999312"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2" name="Rectangle 1"/>
          <p:cNvSpPr/>
          <p:nvPr/>
        </p:nvSpPr>
        <p:spPr>
          <a:xfrm>
            <a:off x="1214846" y="2216705"/>
            <a:ext cx="9849394" cy="1815882"/>
          </a:xfrm>
          <a:prstGeom prst="rect">
            <a:avLst/>
          </a:prstGeom>
        </p:spPr>
        <p:txBody>
          <a:bodyPr wrap="square">
            <a:spAutoFit/>
          </a:bodyPr>
          <a:lstStyle/>
          <a:p>
            <a:pPr algn="ctr" fontAlgn="base">
              <a:spcBef>
                <a:spcPct val="0"/>
              </a:spcBef>
              <a:spcAft>
                <a:spcPct val="0"/>
              </a:spcAft>
              <a:defRPr/>
            </a:pPr>
            <a:r>
              <a:rPr lang="en-US" altLang="zh-CN" sz="2800" b="1" kern="0">
                <a:latin typeface="Times New Roman" panose="02020603050405020304" pitchFamily="18" charset="0"/>
                <a:ea typeface="字魂59号-创粗黑" panose="00000500000000000000" pitchFamily="2" charset="-122"/>
                <a:cs typeface="Times New Roman" panose="02020603050405020304" pitchFamily="18" charset="0"/>
              </a:rPr>
              <a:t>HƯỚNG DẪN VỀ NHÀ</a:t>
            </a:r>
          </a:p>
          <a:p>
            <a:pPr algn="ctr" fontAlgn="base">
              <a:spcBef>
                <a:spcPct val="0"/>
              </a:spcBef>
              <a:spcAft>
                <a:spcPct val="0"/>
              </a:spcAft>
              <a:defRPr/>
            </a:pPr>
            <a:endParaRPr lang="en-US" altLang="zh-CN" sz="2800" b="1" kern="0">
              <a:latin typeface="Times New Roman" panose="02020603050405020304" pitchFamily="18" charset="0"/>
              <a:ea typeface="字魂59号-创粗黑" panose="00000500000000000000" pitchFamily="2" charset="-122"/>
              <a:cs typeface="Times New Roman" panose="02020603050405020304" pitchFamily="18" charset="0"/>
            </a:endParaRPr>
          </a:p>
          <a:p>
            <a:pPr fontAlgn="base">
              <a:spcBef>
                <a:spcPct val="0"/>
              </a:spcBef>
              <a:spcAft>
                <a:spcPct val="0"/>
              </a:spcAft>
              <a:defRPr/>
            </a:pPr>
            <a:r>
              <a:rPr lang="en-US" altLang="zh-CN" sz="2800" kern="0">
                <a:latin typeface="Times New Roman" panose="02020603050405020304" pitchFamily="18" charset="0"/>
                <a:ea typeface="字魂59号-创粗黑" panose="00000500000000000000" pitchFamily="2" charset="-122"/>
                <a:cs typeface="Times New Roman" panose="02020603050405020304" pitchFamily="18" charset="0"/>
              </a:rPr>
              <a:t>* Học bài và hoàn thành phần vận dụng thực hành đã giao. </a:t>
            </a:r>
          </a:p>
          <a:p>
            <a:pPr fontAlgn="base">
              <a:spcBef>
                <a:spcPct val="0"/>
              </a:spcBef>
              <a:spcAft>
                <a:spcPct val="0"/>
              </a:spcAft>
              <a:defRPr/>
            </a:pPr>
            <a:r>
              <a:rPr lang="en-US" altLang="zh-CN" sz="28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Đọc và tìm hiểu tiếp nội dung phần 2 trong bài.</a:t>
            </a:r>
          </a:p>
        </p:txBody>
      </p:sp>
    </p:spTree>
    <p:extLst>
      <p:ext uri="{BB962C8B-B14F-4D97-AF65-F5344CB8AC3E}">
        <p14:creationId xmlns:p14="http://schemas.microsoft.com/office/powerpoint/2010/main" val="50100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88955B22-F0A5-838E-5A47-1A60866E9874}"/>
              </a:ext>
            </a:extLst>
          </p:cNvPr>
          <p:cNvSpPr txBox="1"/>
          <p:nvPr/>
        </p:nvSpPr>
        <p:spPr>
          <a:xfrm>
            <a:off x="2161903" y="440833"/>
            <a:ext cx="9174480" cy="954107"/>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Pha màu để vẽ tưởng đơn giản nhưng rất phức tạp. Tớ pha mãi mà chưa tạo ra được màu cánh sen ưng ý.</a:t>
            </a:r>
            <a:endParaRPr lang="en-US" sz="2800">
              <a:solidFill>
                <a:prstClr val="black"/>
              </a:solidFill>
            </a:endParaRPr>
          </a:p>
        </p:txBody>
      </p:sp>
      <p:sp>
        <p:nvSpPr>
          <p:cNvPr id="5" name="TextBox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B3CF91C4-CC9D-792B-EF31-1E1EBB13D63F}"/>
              </a:ext>
            </a:extLst>
          </p:cNvPr>
          <p:cNvSpPr txBox="1"/>
          <p:nvPr/>
        </p:nvSpPr>
        <p:spPr>
          <a:xfrm>
            <a:off x="988423" y="440833"/>
            <a:ext cx="1173480" cy="523220"/>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Minh:</a:t>
            </a:r>
            <a:endParaRPr lang="en-US" sz="2800">
              <a:solidFill>
                <a:prstClr val="black"/>
              </a:solidFill>
            </a:endParaRPr>
          </a:p>
        </p:txBody>
      </p:sp>
      <p:sp>
        <p:nvSpPr>
          <p:cNvPr id="6" name="TextBox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6223EFAC-8187-3B2F-1C9D-B50919E71BB8}"/>
              </a:ext>
            </a:extLst>
          </p:cNvPr>
          <p:cNvSpPr txBox="1"/>
          <p:nvPr/>
        </p:nvSpPr>
        <p:spPr>
          <a:xfrm>
            <a:off x="2222863" y="1385713"/>
            <a:ext cx="9174480" cy="954107"/>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Đúng là pha màu cần nhiều kinh nghiệm. Bạn sẽ phải tốn nhiều thời gian và màu vẽ đấy.</a:t>
            </a:r>
            <a:endParaRPr lang="en-US" sz="2800">
              <a:solidFill>
                <a:srgbClr val="0000FF"/>
              </a:solidFill>
            </a:endParaRPr>
          </a:p>
        </p:txBody>
      </p:sp>
      <p:sp>
        <p:nvSpPr>
          <p:cNvPr id="7" name="TextBox 6"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98FCBCC-407A-7BC3-7F39-28A9FC6CD374}"/>
              </a:ext>
            </a:extLst>
          </p:cNvPr>
          <p:cNvSpPr txBox="1"/>
          <p:nvPr/>
        </p:nvSpPr>
        <p:spPr>
          <a:xfrm>
            <a:off x="1049383" y="1385713"/>
            <a:ext cx="1173480" cy="523220"/>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An:</a:t>
            </a:r>
            <a:endParaRPr lang="en-US" sz="2800">
              <a:solidFill>
                <a:srgbClr val="0000FF"/>
              </a:solidFill>
            </a:endParaRPr>
          </a:p>
        </p:txBody>
      </p:sp>
      <p:sp>
        <p:nvSpPr>
          <p:cNvPr id="8" name="TextBox 7"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8C4990D9-EE39-608D-BB5D-ADFFFE651724}"/>
              </a:ext>
            </a:extLst>
          </p:cNvPr>
          <p:cNvSpPr txBox="1"/>
          <p:nvPr/>
        </p:nvSpPr>
        <p:spPr>
          <a:xfrm>
            <a:off x="2283823" y="2422033"/>
            <a:ext cx="9174480" cy="954107"/>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Tớ đã trộn nhiều màu đến mức, màu trở nên xỉn đục và không </a:t>
            </a:r>
            <a:r>
              <a:rPr lang="en-US" sz="2800" smtClean="0">
                <a:solidFill>
                  <a:srgbClr val="FF0000"/>
                </a:solidFill>
                <a:latin typeface="Times New Roman" panose="02020603050405020304" pitchFamily="18" charset="0"/>
                <a:ea typeface="Calibri" panose="020F0502020204030204" pitchFamily="34" charset="0"/>
              </a:rPr>
              <a:t>dùng </a:t>
            </a:r>
            <a:r>
              <a:rPr lang="en-US" sz="2800">
                <a:solidFill>
                  <a:srgbClr val="FF0000"/>
                </a:solidFill>
                <a:latin typeface="Times New Roman" panose="02020603050405020304" pitchFamily="18" charset="0"/>
                <a:ea typeface="Calibri" panose="020F0502020204030204" pitchFamily="34" charset="0"/>
              </a:rPr>
              <a:t>được nữa.</a:t>
            </a:r>
            <a:endParaRPr lang="en-US" sz="2800">
              <a:solidFill>
                <a:prstClr val="black"/>
              </a:solidFill>
            </a:endParaRPr>
          </a:p>
        </p:txBody>
      </p:sp>
      <p:sp>
        <p:nvSpPr>
          <p:cNvPr id="9" name="TextBox 8"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E0C69AD6-EDCD-B099-C10F-AFF4DB210493}"/>
              </a:ext>
            </a:extLst>
          </p:cNvPr>
          <p:cNvSpPr txBox="1"/>
          <p:nvPr/>
        </p:nvSpPr>
        <p:spPr>
          <a:xfrm>
            <a:off x="1110343" y="2422033"/>
            <a:ext cx="1173480" cy="523220"/>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Minh:</a:t>
            </a:r>
            <a:endParaRPr lang="en-US" sz="2800">
              <a:solidFill>
                <a:prstClr val="black"/>
              </a:solidFill>
            </a:endParaRPr>
          </a:p>
        </p:txBody>
      </p:sp>
      <p:sp>
        <p:nvSpPr>
          <p:cNvPr id="10" name="TextBox 9"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65D1E96E-D4B2-0575-4AE9-9FE7B472815B}"/>
              </a:ext>
            </a:extLst>
          </p:cNvPr>
          <p:cNvSpPr txBox="1"/>
          <p:nvPr/>
        </p:nvSpPr>
        <p:spPr>
          <a:xfrm>
            <a:off x="2268583" y="3473593"/>
            <a:ext cx="9174480" cy="1384995"/>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Theo tớ, để tập pha màu tiết kiệm được thời gian và </a:t>
            </a:r>
            <a:r>
              <a:rPr lang="en-US" sz="2800" smtClean="0">
                <a:solidFill>
                  <a:srgbClr val="0000FF"/>
                </a:solidFill>
                <a:latin typeface="Times New Roman" panose="02020603050405020304" pitchFamily="18" charset="0"/>
                <a:ea typeface="Calibri" panose="020F0502020204030204" pitchFamily="34" charset="0"/>
              </a:rPr>
              <a:t>màu </a:t>
            </a:r>
            <a:r>
              <a:rPr lang="en-US" sz="2800">
                <a:solidFill>
                  <a:srgbClr val="0000FF"/>
                </a:solidFill>
                <a:latin typeface="Times New Roman" panose="02020603050405020304" pitchFamily="18" charset="0"/>
                <a:ea typeface="Calibri" panose="020F0502020204030204" pitchFamily="34" charset="0"/>
              </a:rPr>
              <a:t>vẽ thì cậu nên sử dụng phần mềm mô phỏng trước khi thực hành pha màu. </a:t>
            </a:r>
            <a:endParaRPr lang="en-US" sz="2800">
              <a:solidFill>
                <a:srgbClr val="0000FF"/>
              </a:solidFill>
            </a:endParaRPr>
          </a:p>
        </p:txBody>
      </p:sp>
      <p:sp>
        <p:nvSpPr>
          <p:cNvPr id="11" name="TextBox 10"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5A658B99-F1FA-1CCA-42A2-2CF14711248B}"/>
              </a:ext>
            </a:extLst>
          </p:cNvPr>
          <p:cNvSpPr txBox="1"/>
          <p:nvPr/>
        </p:nvSpPr>
        <p:spPr>
          <a:xfrm>
            <a:off x="1095103" y="3473593"/>
            <a:ext cx="1173480" cy="523220"/>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An:</a:t>
            </a:r>
            <a:endParaRPr lang="en-US" sz="2800">
              <a:solidFill>
                <a:srgbClr val="0000FF"/>
              </a:solidFill>
            </a:endParaRPr>
          </a:p>
        </p:txBody>
      </p:sp>
      <p:sp>
        <p:nvSpPr>
          <p:cNvPr id="2" name="Rectangle 1"/>
          <p:cNvSpPr/>
          <p:nvPr/>
        </p:nvSpPr>
        <p:spPr>
          <a:xfrm>
            <a:off x="1697083" y="5956119"/>
            <a:ext cx="4972836" cy="584775"/>
          </a:xfrm>
          <a:prstGeom prst="rect">
            <a:avLst/>
          </a:prstGeom>
        </p:spPr>
        <p:txBody>
          <a:bodyPr wrap="none">
            <a:spAutoFit/>
          </a:bodyPr>
          <a:lstStyle/>
          <a:p>
            <a:r>
              <a:rPr lang="en-US" sz="3200">
                <a:solidFill>
                  <a:srgbClr val="000000"/>
                </a:solidFill>
                <a:latin typeface="Times New Roman" panose="02020603050405020304" pitchFamily="18" charset="0"/>
                <a:ea typeface="Times New Roman" panose="02020603050405020304" pitchFamily="18" charset="0"/>
              </a:rPr>
              <a:t>Phần mềm mô phỏng là gì</a:t>
            </a:r>
            <a:r>
              <a:rPr lang="en-US" sz="3200" smtClean="0">
                <a:solidFill>
                  <a:srgbClr val="000000"/>
                </a:solidFill>
                <a:latin typeface="Times New Roman" panose="02020603050405020304" pitchFamily="18" charset="0"/>
                <a:ea typeface="Times New Roman" panose="02020603050405020304" pitchFamily="18" charset="0"/>
              </a:rPr>
              <a:t>? </a:t>
            </a:r>
            <a:endParaRPr lang="en-US" sz="3200"/>
          </a:p>
        </p:txBody>
      </p:sp>
      <p:sp>
        <p:nvSpPr>
          <p:cNvPr id="3" name="Rectangle 2"/>
          <p:cNvSpPr/>
          <p:nvPr/>
        </p:nvSpPr>
        <p:spPr>
          <a:xfrm>
            <a:off x="807841" y="4848319"/>
            <a:ext cx="11040169" cy="1077218"/>
          </a:xfrm>
          <a:prstGeom prst="rect">
            <a:avLst/>
          </a:prstGeom>
        </p:spPr>
        <p:txBody>
          <a:bodyPr wrap="square">
            <a:spAutoFit/>
          </a:bodyPr>
          <a:lstStyle/>
          <a:p>
            <a:r>
              <a:rPr lang="en-US" sz="3200">
                <a:solidFill>
                  <a:srgbClr val="000000"/>
                </a:solidFill>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Vậy để </a:t>
            </a:r>
            <a:r>
              <a:rPr lang="en-US" sz="3200">
                <a:solidFill>
                  <a:srgbClr val="000000"/>
                </a:solidFill>
                <a:latin typeface="Times New Roman" panose="02020603050405020304" pitchFamily="18" charset="0"/>
                <a:ea typeface="Times New Roman" panose="02020603050405020304" pitchFamily="18" charset="0"/>
              </a:rPr>
              <a:t>pha màu tiết kiệm và hiệu quả thì ta nên sử dụng phần mềm mô phỏng trước khi thực hành</a:t>
            </a:r>
          </a:p>
        </p:txBody>
      </p:sp>
    </p:spTree>
    <p:extLst>
      <p:ext uri="{BB962C8B-B14F-4D97-AF65-F5344CB8AC3E}">
        <p14:creationId xmlns:p14="http://schemas.microsoft.com/office/powerpoint/2010/main" val="416651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descr="OPL20U25GSXzBJYl68kk8uQGfFKzs7yb1M4KJWUiLk6ZEvGF+qCIPSnY57AbBFCvTW(2023.15.39.ME BIN BI. DOI SP)39+K4lPs7H94VUqPe2XwIsfPRnrXQE//QTEXxb8/8N4CNc6FpgZahzpTjFhMzSA7T/nHJa11DE8Ng2TP3iAmRczFlmslSuUNOgUeb6yRvs0="/>
          <p:cNvGrpSpPr/>
          <p:nvPr/>
        </p:nvGrpSpPr>
        <p:grpSpPr>
          <a:xfrm rot="19479305">
            <a:off x="3577717" y="3627751"/>
            <a:ext cx="1597556" cy="2155701"/>
            <a:chOff x="4949897" y="2798474"/>
            <a:chExt cx="3661438" cy="3111257"/>
          </a:xfrm>
        </p:grpSpPr>
        <p:pic>
          <p:nvPicPr>
            <p:cNvPr id="14"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97" y="2798474"/>
              <a:ext cx="3661438" cy="31112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descr="OPL20U25GSXzBJYl68kk8uQGfFKzs7yb1M4KJWUiLk6ZEvGF+qCIPSnY57AbBFCvTW(2023.15.39.ME BIN BI. DOI SP)39+K4lPs7H94VUqPe2XwIsfPRnrXQE//QTEXxb8/8N4CNc6FpgZahzpTjFhMzSA7T/nHJa11DE8Ng2TP3iAmRczFlmslSuUNOgUeb6yRvs0="/>
          <p:cNvGrpSpPr/>
          <p:nvPr/>
        </p:nvGrpSpPr>
        <p:grpSpPr>
          <a:xfrm rot="20472681">
            <a:off x="3052790" y="2835494"/>
            <a:ext cx="2640284" cy="1004887"/>
            <a:chOff x="5637501" y="2753217"/>
            <a:chExt cx="2997200" cy="1004887"/>
          </a:xfrm>
        </p:grpSpPr>
        <p:pic>
          <p:nvPicPr>
            <p:cNvPr id="9" name="Picture 1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501" y="2753217"/>
              <a:ext cx="2997200" cy="1004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45699" y="2949685"/>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descr="OPL20U25GSXzBJYl68kk8uQGfFKzs7yb1M4KJWUiLk6ZEvGF+qCIPSnY57AbBFCvTW(2023.15.39.ME BIN BI. DOI SP)39+K4lPs7H94VUqPe2XwIsfPRnrXQE//QTEXxb8/8N4CNc6FpgZahzpTjFhMzSA7T/nHJa11DE8Ng2TP3iAmRczFlmslSuUNOgUeb6yRvs0="/>
          <p:cNvGrpSpPr/>
          <p:nvPr/>
        </p:nvGrpSpPr>
        <p:grpSpPr>
          <a:xfrm>
            <a:off x="3244290" y="493835"/>
            <a:ext cx="2407289" cy="2900391"/>
            <a:chOff x="5604597" y="889866"/>
            <a:chExt cx="2943225" cy="2786063"/>
          </a:xfrm>
        </p:grpSpPr>
        <p:pic>
          <p:nvPicPr>
            <p:cNvPr id="4"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22" y="-313386"/>
            <a:ext cx="3579537" cy="741522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341;p46" descr="OPL20U25GSXzBJYl68kk8uQGfFKzs7yb1M4KJWUiLk6ZEvGF+qCIPSnY57AbBFCvTW(2023.15.39.ME BIN BI. DOI SP)39+K4lPs7H94VUqPe2XwIsfPRnrXQE//QTEXxb8/8N4CNc6FpgZahzpTjFhMzSA7T/nHJa11DE8Ng2TP3iAmRczFlmslSuUNOgUeb6yRvs0="/>
          <p:cNvSpPr txBox="1">
            <a:spLocks noGrp="1"/>
          </p:cNvSpPr>
          <p:nvPr/>
        </p:nvSpPr>
        <p:spPr>
          <a:xfrm>
            <a:off x="313858" y="522814"/>
            <a:ext cx="3273759" cy="51531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Phần </a:t>
            </a:r>
          </a:p>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mềm </a:t>
            </a:r>
          </a:p>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mô </a:t>
            </a:r>
          </a:p>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Phỏng</a:t>
            </a:r>
          </a:p>
          <a:p>
            <a:pPr marL="0" lvl="0" indent="0" algn="ctr" rtl="0">
              <a:spcBef>
                <a:spcPts val="0"/>
              </a:spcBef>
              <a:spcAft>
                <a:spcPts val="0"/>
              </a:spcAft>
              <a:buNone/>
            </a:pPr>
            <a:endParaRPr lang="en-US" altLang="en-GB" sz="48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
        <p:nvSpPr>
          <p:cNvPr id="8" name="Rectangle 7"/>
          <p:cNvSpPr/>
          <p:nvPr/>
        </p:nvSpPr>
        <p:spPr>
          <a:xfrm>
            <a:off x="5276805" y="624087"/>
            <a:ext cx="5697662" cy="707886"/>
          </a:xfrm>
          <a:prstGeom prst="rect">
            <a:avLst/>
          </a:prstGeom>
          <a:ln w="60325">
            <a:solidFill>
              <a:srgbClr val="FF6C0D"/>
            </a:solidFill>
          </a:ln>
        </p:spPr>
        <p:txBody>
          <a:bodyPr wrap="square">
            <a:spAutoFit/>
          </a:bodyPr>
          <a:lstStyle/>
          <a:p>
            <a:pPr algn="just"/>
            <a:r>
              <a:rPr lang="en-US" sz="4000">
                <a:solidFill>
                  <a:srgbClr val="000000"/>
                </a:solidFill>
                <a:latin typeface="Times New Roman" panose="02020603050405020304" pitchFamily="18" charset="0"/>
                <a:ea typeface="Times New Roman" panose="02020603050405020304" pitchFamily="18" charset="0"/>
              </a:rPr>
              <a:t>Phần mềm mô phỏng</a:t>
            </a:r>
            <a:endParaRPr lang="en-US" sz="4000"/>
          </a:p>
        </p:txBody>
      </p:sp>
      <p:sp>
        <p:nvSpPr>
          <p:cNvPr id="13" name="Rectangle 12"/>
          <p:cNvSpPr/>
          <p:nvPr/>
        </p:nvSpPr>
        <p:spPr>
          <a:xfrm>
            <a:off x="5276805" y="2240664"/>
            <a:ext cx="5697662" cy="1323439"/>
          </a:xfrm>
          <a:prstGeom prst="rect">
            <a:avLst/>
          </a:prstGeom>
          <a:ln w="60325">
            <a:solidFill>
              <a:srgbClr val="F29E00"/>
            </a:solidFill>
          </a:ln>
        </p:spPr>
        <p:txBody>
          <a:bodyPr wrap="square">
            <a:spAutoFit/>
          </a:bodyPr>
          <a:lstStyle/>
          <a:p>
            <a:r>
              <a:rPr lang="en-US" sz="4000">
                <a:solidFill>
                  <a:srgbClr val="000000"/>
                </a:solidFill>
                <a:latin typeface="Times New Roman" panose="02020603050405020304" pitchFamily="18" charset="0"/>
                <a:ea typeface="Times New Roman" panose="02020603050405020304" pitchFamily="18" charset="0"/>
              </a:rPr>
              <a:t>Lợi ích của phần mềm mô phỏng</a:t>
            </a:r>
            <a:endParaRPr lang="en-US" sz="4000"/>
          </a:p>
        </p:txBody>
      </p:sp>
      <p:sp>
        <p:nvSpPr>
          <p:cNvPr id="18" name="Rectangle 17"/>
          <p:cNvSpPr/>
          <p:nvPr/>
        </p:nvSpPr>
        <p:spPr>
          <a:xfrm>
            <a:off x="5276805" y="4450451"/>
            <a:ext cx="5697662" cy="707886"/>
          </a:xfrm>
          <a:prstGeom prst="rect">
            <a:avLst/>
          </a:prstGeom>
          <a:ln w="76200">
            <a:solidFill>
              <a:srgbClr val="E5C10F"/>
            </a:solidFill>
          </a:ln>
        </p:spPr>
        <p:txBody>
          <a:bodyPr wrap="square">
            <a:spAutoFit/>
          </a:bodyPr>
          <a:lstStyle/>
          <a:p>
            <a:r>
              <a:rPr lang="en-US" sz="4000">
                <a:latin typeface="Times New Roman" panose="02020603050405020304" pitchFamily="18" charset="0"/>
                <a:cs typeface="Times New Roman" panose="02020603050405020304" pitchFamily="18" charset="0"/>
              </a:rPr>
              <a:t>Luyện tập </a:t>
            </a:r>
            <a:r>
              <a:rPr lang="en-US" sz="4000" smtClean="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Vận d</a:t>
            </a:r>
            <a:r>
              <a:rPr lang="en-US" sz="4000" smtClean="0">
                <a:latin typeface="Times New Roman" panose="02020603050405020304" pitchFamily="18" charset="0"/>
                <a:cs typeface="Times New Roman" panose="02020603050405020304" pitchFamily="18" charset="0"/>
              </a:rPr>
              <a:t>ụng</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19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HOẠT ĐỘNG 2</a:t>
            </a:r>
          </a:p>
        </p:txBody>
      </p:sp>
      <p:sp>
        <p:nvSpPr>
          <p:cNvPr id="4" name="TextBox 3">
            <a:extLst>
              <a:ext uri="{FF2B5EF4-FFF2-40B4-BE49-F238E27FC236}">
                <a16:creationId xmlns:a16="http://schemas.microsoft.com/office/drawing/2014/main" id="{A4ED5D93-6321-7569-9545-8E158DFA9491}"/>
              </a:ext>
            </a:extLst>
          </p:cNvPr>
          <p:cNvSpPr txBox="1"/>
          <p:nvPr/>
        </p:nvSpPr>
        <p:spPr>
          <a:xfrm>
            <a:off x="5921828" y="2204481"/>
            <a:ext cx="4658971" cy="1938992"/>
          </a:xfrm>
          <a:prstGeom prst="rect">
            <a:avLst/>
          </a:prstGeom>
          <a:noFill/>
        </p:spPr>
        <p:txBody>
          <a:bodyPr wrap="square">
            <a:spAutoFit/>
          </a:bodyPr>
          <a:lstStyle/>
          <a:p>
            <a:pPr algn="ct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Hình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thành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kiến</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thức</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7161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descr="OPL20U25GSXzBJYl68kk8uQGfFKzs7yb1M4KJWUiLk6ZEvGF+qCIPSnY57AbBFCvTW(2023.15.39.ME BIN BI. DOI SP)39+K4lPs7H94VUqPe2XwIsfPRnrXQE//QTEXxb8/8N4CNc6FpgZahzpTjFhMzSA7T/nHJa11DE8Ng2TP3iAmRczFlmslSuUNOgUeb6yRvs0="/>
          <p:cNvSpPr/>
          <p:nvPr/>
        </p:nvSpPr>
        <p:spPr>
          <a:xfrm>
            <a:off x="507273" y="288087"/>
            <a:ext cx="6050281" cy="584775"/>
          </a:xfrm>
          <a:prstGeom prst="rect">
            <a:avLst/>
          </a:prstGeom>
        </p:spPr>
        <p:txBody>
          <a:bodyPr wrap="square">
            <a:spAutoFit/>
          </a:bodyPr>
          <a:lstStyle/>
          <a:p>
            <a:r>
              <a:rPr lang="en-US" sz="3200" b="1">
                <a:solidFill>
                  <a:srgbClr val="FF0000"/>
                </a:solidFill>
                <a:latin typeface="Times New Roman" panose="02020603050405020304" pitchFamily="18" charset="0"/>
                <a:ea typeface="Times New Roman" panose="02020603050405020304" pitchFamily="18" charset="0"/>
              </a:rPr>
              <a:t>1. PHẦN MỀM MÔ PHỎNG</a:t>
            </a:r>
            <a:endParaRPr lang="en-US" sz="3200" b="1"/>
          </a:p>
        </p:txBody>
      </p:sp>
    </p:spTree>
    <p:extLst>
      <p:ext uri="{BB962C8B-B14F-4D97-AF65-F5344CB8AC3E}">
        <p14:creationId xmlns:p14="http://schemas.microsoft.com/office/powerpoint/2010/main" val="578601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4979916-BB72-4821-A0AE-07219C90334E}"/>
              </a:ext>
            </a:extLst>
          </p:cNvPr>
          <p:cNvSpPr/>
          <p:nvPr/>
        </p:nvSpPr>
        <p:spPr>
          <a:xfrm>
            <a:off x="274602" y="757647"/>
            <a:ext cx="10989365" cy="598278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889089" y="13622"/>
            <a:ext cx="4511961" cy="687111"/>
          </a:xfrm>
          <a:prstGeom prst="rect">
            <a:avLst/>
          </a:prstGeom>
        </p:spPr>
        <p:txBody>
          <a:bodyPr wrap="square">
            <a:spAutoFit/>
          </a:bodyPr>
          <a:lstStyle/>
          <a:p>
            <a:pPr defTabSz="342900">
              <a:lnSpc>
                <a:spcPct val="135000"/>
              </a:lnSpc>
              <a:defRPr/>
            </a:pPr>
            <a:r>
              <a:rPr kumimoji="0" lang="en-US" sz="3200" b="1"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Hoạt động </a:t>
            </a:r>
            <a:r>
              <a:rPr kumimoji="0" lang="en-US" sz="3200" b="1" i="0" u="none" strike="noStrike" kern="120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1: </a:t>
            </a:r>
            <a:r>
              <a:rPr lang="en-US" sz="3200" b="1">
                <a:solidFill>
                  <a:srgbClr val="0000FF"/>
                </a:solidFill>
                <a:latin typeface="Times New Roman" panose="02020603050405020304" pitchFamily="18" charset="0"/>
                <a:cs typeface="Times New Roman" panose="02020603050405020304" pitchFamily="18" charset="0"/>
              </a:rPr>
              <a:t>Pha </a:t>
            </a:r>
            <a:r>
              <a:rPr lang="en-US" sz="3200" b="1" smtClean="0">
                <a:solidFill>
                  <a:srgbClr val="0000FF"/>
                </a:solidFill>
                <a:latin typeface="Times New Roman" panose="02020603050405020304" pitchFamily="18" charset="0"/>
                <a:cs typeface="Times New Roman" panose="02020603050405020304" pitchFamily="18" charset="0"/>
              </a:rPr>
              <a:t>màu</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B31F5CE-80D7-4838-8DF8-68495E0BA596}"/>
              </a:ext>
            </a:extLst>
          </p:cNvPr>
          <p:cNvSpPr/>
          <p:nvPr/>
        </p:nvSpPr>
        <p:spPr>
          <a:xfrm>
            <a:off x="3145070" y="250751"/>
            <a:ext cx="8003529" cy="610228"/>
          </a:xfrm>
          <a:prstGeom prst="rect">
            <a:avLst/>
          </a:prstGeom>
        </p:spPr>
        <p:txBody>
          <a:bodyPr wrap="square">
            <a:spAutoFit/>
          </a:bodyPr>
          <a:lstStyle/>
          <a:p>
            <a:pPr lvl="0" defTabSz="342900">
              <a:lnSpc>
                <a:spcPct val="135000"/>
              </a:lnSpc>
              <a:defRPr/>
            </a:pPr>
            <a:endParaRPr kumimoji="0" lang="vi-VN" sz="28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9F9823B-E28B-57CA-53DF-9735D5CBDADD}"/>
              </a:ext>
            </a:extLst>
          </p:cNvPr>
          <p:cNvSpPr txBox="1"/>
          <p:nvPr/>
        </p:nvSpPr>
        <p:spPr>
          <a:xfrm>
            <a:off x="430505" y="1024200"/>
            <a:ext cx="5659867" cy="5516895"/>
          </a:xfrm>
          <a:prstGeom prst="rect">
            <a:avLst/>
          </a:prstGeom>
          <a:noFill/>
        </p:spPr>
        <p:txBody>
          <a:bodyPr wrap="square">
            <a:spAutoFit/>
          </a:bodyPr>
          <a:lstStyle/>
          <a:p>
            <a:r>
              <a:rPr lang="vi-VN" sz="2350" dirty="0">
                <a:solidFill>
                  <a:srgbClr val="231F20"/>
                </a:solidFill>
                <a:effectLst/>
                <a:latin typeface="Arial" panose="020B0604020202020204" pitchFamily="34" charset="0"/>
              </a:rPr>
              <a:t>Trong thực tế, khi pha màu, em chỉ có thể thay đổi tỉ lệ (giữa các màu) trong hỗn hợp màu đã pha bằng cách trộn thêm màu. Việc bổ sung nhiều màu có thể dẫn đến hỗn hợp màu xỉn đục và không dùng được nữa. Điều đó xảy ra nhiều lần, khiến em mất nhiều thời gian và giảm hứng thú đối với việc pha màu. </a:t>
            </a:r>
            <a:endParaRPr lang="vi-VN" sz="2350" dirty="0"/>
          </a:p>
          <a:p>
            <a:r>
              <a:rPr lang="vi-VN" sz="2350" dirty="0">
                <a:solidFill>
                  <a:srgbClr val="231F20"/>
                </a:solidFill>
                <a:effectLst/>
                <a:latin typeface="Arial" panose="020B0604020202020204" pitchFamily="34" charset="0"/>
              </a:rPr>
              <a:t>Phần mềm mô phỏng pha màu (Hình 5.1) cho phép em chọn màu, tăng giảm tỉ lệ các màu và giúp em nhìn thấy màu kết quả được tạo ra trên màn hình. Em hãy cho biết </a:t>
            </a:r>
            <a:r>
              <a:rPr lang="vi-VN" sz="2350" dirty="0">
                <a:solidFill>
                  <a:srgbClr val="231F20"/>
                </a:solidFill>
                <a:latin typeface="Arial" panose="020B0604020202020204" pitchFamily="34" charset="0"/>
              </a:rPr>
              <a:t>v</a:t>
            </a:r>
            <a:r>
              <a:rPr lang="vi-VN" sz="2350" dirty="0">
                <a:solidFill>
                  <a:srgbClr val="231F20"/>
                </a:solidFill>
                <a:effectLst/>
                <a:latin typeface="Arial" panose="020B0604020202020204" pitchFamily="34" charset="0"/>
              </a:rPr>
              <a:t>iệc sử dụng phần mềm mô phỏng pha màu để tập pha màu và tìm hiểu về màu sắc có những lợi ích gì?</a:t>
            </a:r>
            <a:endParaRPr lang="en-US" sz="2350" dirty="0"/>
          </a:p>
        </p:txBody>
      </p:sp>
      <p:pic>
        <p:nvPicPr>
          <p:cNvPr id="11" name="Picture 10">
            <a:extLst>
              <a:ext uri="{FF2B5EF4-FFF2-40B4-BE49-F238E27FC236}">
                <a16:creationId xmlns:a16="http://schemas.microsoft.com/office/drawing/2014/main" id="{0248F124-9B87-7ABA-5CC8-44307FF4A0CA}"/>
              </a:ext>
            </a:extLst>
          </p:cNvPr>
          <p:cNvPicPr>
            <a:picLocks noChangeAspect="1"/>
          </p:cNvPicPr>
          <p:nvPr/>
        </p:nvPicPr>
        <p:blipFill>
          <a:blip r:embed="rId2"/>
          <a:stretch>
            <a:fillRect/>
          </a:stretch>
        </p:blipFill>
        <p:spPr>
          <a:xfrm>
            <a:off x="6048103" y="1371933"/>
            <a:ext cx="5100496" cy="4247317"/>
          </a:xfrm>
          <a:prstGeom prst="rect">
            <a:avLst/>
          </a:prstGeom>
        </p:spPr>
      </p:pic>
    </p:spTree>
    <p:extLst>
      <p:ext uri="{BB962C8B-B14F-4D97-AF65-F5344CB8AC3E}">
        <p14:creationId xmlns:p14="http://schemas.microsoft.com/office/powerpoint/2010/main" val="1786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60909" y="3481019"/>
            <a:ext cx="11149974" cy="3046988"/>
          </a:xfrm>
          <a:prstGeom prst="rect">
            <a:avLst/>
          </a:prstGeom>
        </p:spPr>
        <p:txBody>
          <a:bodyPr wrap="square">
            <a:spAutoFit/>
          </a:bodyPr>
          <a:lstStyle/>
          <a:p>
            <a:pPr algn="just"/>
            <a:r>
              <a:rPr lang="fr-FR" sz="3200" smtClean="0">
                <a:solidFill>
                  <a:srgbClr val="0000FF"/>
                </a:solidFill>
                <a:latin typeface="Times New Roman" panose="02020603050405020304" pitchFamily="18" charset="0"/>
                <a:cs typeface="Times New Roman" panose="02020603050405020304" pitchFamily="18" charset="0"/>
              </a:rPr>
              <a:t>* </a:t>
            </a:r>
            <a:r>
              <a:rPr lang="en-US" sz="3200" smtClean="0">
                <a:solidFill>
                  <a:srgbClr val="0000FF"/>
                </a:solidFill>
                <a:latin typeface="Times New Roman" panose="02020603050405020304" pitchFamily="18" charset="0"/>
                <a:cs typeface="Times New Roman" panose="02020603050405020304" pitchFamily="18" charset="0"/>
              </a:rPr>
              <a:t>V</a:t>
            </a:r>
            <a:r>
              <a:rPr lang="vi-VN" sz="3200" smtClean="0">
                <a:solidFill>
                  <a:srgbClr val="0000FF"/>
                </a:solidFill>
                <a:latin typeface="Times New Roman" panose="02020603050405020304" pitchFamily="18" charset="0"/>
                <a:cs typeface="Times New Roman" panose="02020603050405020304" pitchFamily="18" charset="0"/>
              </a:rPr>
              <a:t>iệc </a:t>
            </a:r>
            <a:r>
              <a:rPr lang="vi-VN" sz="3200">
                <a:solidFill>
                  <a:srgbClr val="0000FF"/>
                </a:solidFill>
                <a:latin typeface="Times New Roman" panose="02020603050405020304" pitchFamily="18" charset="0"/>
                <a:cs typeface="Times New Roman" panose="02020603050405020304" pitchFamily="18" charset="0"/>
              </a:rPr>
              <a:t>sử dụng phần mềm mô phỏng pha màu để tập pha màu và tìm hiểu về màu sắc có những lợi </a:t>
            </a:r>
            <a:r>
              <a:rPr lang="vi-VN" sz="3200" smtClean="0">
                <a:solidFill>
                  <a:srgbClr val="0000FF"/>
                </a:solidFill>
                <a:latin typeface="Times New Roman" panose="02020603050405020304" pitchFamily="18" charset="0"/>
                <a:cs typeface="Times New Roman" panose="02020603050405020304" pitchFamily="18" charset="0"/>
              </a:rPr>
              <a:t>ích</a:t>
            </a:r>
            <a:r>
              <a:rPr lang="en-US" sz="3200" smtClean="0">
                <a:solidFill>
                  <a:srgbClr val="0000FF"/>
                </a:solidFill>
                <a:latin typeface="Times New Roman" panose="02020603050405020304" pitchFamily="18" charset="0"/>
                <a:cs typeface="Times New Roman" panose="02020603050405020304" pitchFamily="18" charset="0"/>
              </a:rPr>
              <a:t>:</a:t>
            </a:r>
          </a:p>
          <a:p>
            <a:pPr algn="just"/>
            <a:r>
              <a:rPr lang="en-US" sz="3200" smtClean="0">
                <a:solidFill>
                  <a:srgbClr val="231F20"/>
                </a:solidFill>
                <a:latin typeface="Times New Roman" panose="02020603050405020304" pitchFamily="18" charset="0"/>
                <a:cs typeface="Times New Roman" panose="02020603050405020304" pitchFamily="18" charset="0"/>
              </a:rPr>
              <a:t>- Tiết </a:t>
            </a:r>
            <a:r>
              <a:rPr lang="en-US" sz="3200">
                <a:solidFill>
                  <a:srgbClr val="231F20"/>
                </a:solidFill>
                <a:latin typeface="Times New Roman" panose="02020603050405020304" pitchFamily="18" charset="0"/>
                <a:cs typeface="Times New Roman" panose="02020603050405020304" pitchFamily="18" charset="0"/>
              </a:rPr>
              <a:t>kiệm </a:t>
            </a:r>
            <a:r>
              <a:rPr lang="en-US" sz="3200" smtClean="0">
                <a:solidFill>
                  <a:srgbClr val="231F20"/>
                </a:solidFill>
                <a:latin typeface="Times New Roman" panose="02020603050405020304" pitchFamily="18" charset="0"/>
                <a:cs typeface="Times New Roman" panose="02020603050405020304" pitchFamily="18" charset="0"/>
              </a:rPr>
              <a:t>vật liệu, thời gian.</a:t>
            </a:r>
          </a:p>
          <a:p>
            <a:pPr algn="just"/>
            <a:r>
              <a:rPr lang="en-US" sz="3200" smtClean="0">
                <a:solidFill>
                  <a:srgbClr val="231F20"/>
                </a:solidFill>
                <a:latin typeface="Times New Roman" panose="02020603050405020304" pitchFamily="18" charset="0"/>
                <a:cs typeface="Times New Roman" panose="02020603050405020304" pitchFamily="18" charset="0"/>
              </a:rPr>
              <a:t>- Giúp kiểm soát chính các tỉ lệ màu.</a:t>
            </a:r>
          </a:p>
          <a:p>
            <a:pPr algn="just"/>
            <a:r>
              <a:rPr lang="en-US" sz="3200" smtClean="0">
                <a:solidFill>
                  <a:srgbClr val="231F20"/>
                </a:solidFill>
                <a:latin typeface="Times New Roman" panose="02020603050405020304" pitchFamily="18" charset="0"/>
                <a:cs typeface="Times New Roman" panose="02020603050405020304" pitchFamily="18" charset="0"/>
              </a:rPr>
              <a:t>- Có khả năng dự đoán trước kết quả.</a:t>
            </a:r>
          </a:p>
          <a:p>
            <a:pPr algn="just"/>
            <a:r>
              <a:rPr lang="en-US" sz="3200" smtClean="0">
                <a:solidFill>
                  <a:srgbClr val="231F20"/>
                </a:solidFill>
                <a:latin typeface="Times New Roman" panose="02020603050405020304" pitchFamily="18" charset="0"/>
                <a:cs typeface="Times New Roman" panose="02020603050405020304" pitchFamily="18" charset="0"/>
              </a:rPr>
              <a:t>- Học tập và tăng cường các kiến thức về màu sắc.</a:t>
            </a:r>
          </a:p>
        </p:txBody>
      </p:sp>
      <p:sp>
        <p:nvSpPr>
          <p:cNvPr id="2" name="Rectangle 1"/>
          <p:cNvSpPr/>
          <p:nvPr/>
        </p:nvSpPr>
        <p:spPr>
          <a:xfrm>
            <a:off x="0" y="-78517"/>
            <a:ext cx="2291012"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a. </a:t>
            </a:r>
            <a:r>
              <a:rPr lang="en-US" sz="3200" b="1">
                <a:latin typeface="Times New Roman" panose="02020603050405020304" pitchFamily="18" charset="0"/>
                <a:ea typeface="Times New Roman" panose="02020603050405020304" pitchFamily="18" charset="0"/>
              </a:rPr>
              <a:t>Pha màu:</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560909" y="1169550"/>
            <a:ext cx="11452900"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 Phần mềm mô phỏng pha màu cho phép chọn màu, tăng giảm tỉ lệ các màu và giúp nhìn thấy màu kết quả được tạo ra trên màn hình.</a:t>
            </a:r>
            <a:endParaRPr lang="en-US" sz="3200"/>
          </a:p>
        </p:txBody>
      </p:sp>
      <p:sp>
        <p:nvSpPr>
          <p:cNvPr id="6" name="Rectangle 5"/>
          <p:cNvSpPr/>
          <p:nvPr/>
        </p:nvSpPr>
        <p:spPr>
          <a:xfrm>
            <a:off x="835229" y="584775"/>
            <a:ext cx="9220794" cy="584775"/>
          </a:xfrm>
          <a:prstGeom prst="rect">
            <a:avLst/>
          </a:prstGeom>
        </p:spPr>
        <p:txBody>
          <a:bodyPr wrap="none">
            <a:spAutoFit/>
          </a:bodyPr>
          <a:lstStyle/>
          <a:p>
            <a:r>
              <a:rPr lang="en-US" sz="3200" smtClean="0">
                <a:solidFill>
                  <a:srgbClr val="0000FF"/>
                </a:solidFill>
                <a:latin typeface="Times New Roman" panose="02020603050405020304" pitchFamily="18" charset="0"/>
                <a:ea typeface="Times New Roman" panose="02020603050405020304" pitchFamily="18" charset="0"/>
              </a:rPr>
              <a:t>Phần </a:t>
            </a:r>
            <a:r>
              <a:rPr lang="en-US" sz="3200">
                <a:solidFill>
                  <a:srgbClr val="0000FF"/>
                </a:solidFill>
                <a:latin typeface="Times New Roman" panose="02020603050405020304" pitchFamily="18" charset="0"/>
                <a:ea typeface="Times New Roman" panose="02020603050405020304" pitchFamily="18" charset="0"/>
              </a:rPr>
              <a:t>mềm mô phỏng pha màu hoạt động như thế nào? </a:t>
            </a:r>
            <a:endParaRPr lang="en-US" sz="3200">
              <a:solidFill>
                <a:srgbClr val="0000FF"/>
              </a:solidFill>
            </a:endParaRPr>
          </a:p>
        </p:txBody>
      </p:sp>
      <p:sp>
        <p:nvSpPr>
          <p:cNvPr id="7" name="Rectangle 6"/>
          <p:cNvSpPr/>
          <p:nvPr/>
        </p:nvSpPr>
        <p:spPr>
          <a:xfrm>
            <a:off x="578190" y="2246768"/>
            <a:ext cx="6096000" cy="584775"/>
          </a:xfrm>
          <a:prstGeom prst="rect">
            <a:avLst/>
          </a:prstGeom>
        </p:spPr>
        <p:txBody>
          <a:bodyPr>
            <a:spAutoFit/>
          </a:bodyPr>
          <a:lstStyle/>
          <a:p>
            <a:pPr algn="just"/>
            <a:r>
              <a:rPr lang="en-US" sz="3200" smtClean="0">
                <a:solidFill>
                  <a:srgbClr val="0000FF"/>
                </a:solidFill>
                <a:latin typeface="Times New Roman" panose="02020603050405020304" pitchFamily="18" charset="0"/>
                <a:ea typeface="Times New Roman" panose="02020603050405020304" pitchFamily="18" charset="0"/>
              </a:rPr>
              <a:t>Lấy ví dụ phần </a:t>
            </a:r>
            <a:r>
              <a:rPr lang="en-US" sz="3200">
                <a:solidFill>
                  <a:srgbClr val="0000FF"/>
                </a:solidFill>
                <a:latin typeface="Times New Roman" panose="02020603050405020304" pitchFamily="18" charset="0"/>
                <a:ea typeface="Times New Roman" panose="02020603050405020304" pitchFamily="18" charset="0"/>
              </a:rPr>
              <a:t>mềm pha </a:t>
            </a:r>
            <a:r>
              <a:rPr lang="en-US" sz="3200" smtClean="0">
                <a:solidFill>
                  <a:srgbClr val="0000FF"/>
                </a:solidFill>
                <a:latin typeface="Times New Roman" panose="02020603050405020304" pitchFamily="18" charset="0"/>
                <a:ea typeface="Times New Roman" panose="02020603050405020304" pitchFamily="18" charset="0"/>
              </a:rPr>
              <a:t>màu? </a:t>
            </a:r>
            <a:endParaRPr lang="en-US" sz="3200">
              <a:solidFill>
                <a:srgbClr val="0000FF"/>
              </a:solidFill>
              <a:latin typeface="Times New Roman" panose="02020603050405020304" pitchFamily="18" charset="0"/>
              <a:ea typeface="Times New Roman" panose="02020603050405020304" pitchFamily="18" charset="0"/>
            </a:endParaRPr>
          </a:p>
        </p:txBody>
      </p:sp>
      <p:sp>
        <p:nvSpPr>
          <p:cNvPr id="8" name="Rectangle 7"/>
          <p:cNvSpPr/>
          <p:nvPr/>
        </p:nvSpPr>
        <p:spPr>
          <a:xfrm>
            <a:off x="1298085" y="2739211"/>
            <a:ext cx="5231706" cy="584775"/>
          </a:xfrm>
          <a:prstGeom prst="rect">
            <a:avLst/>
          </a:prstGeom>
        </p:spPr>
        <p:txBody>
          <a:bodyPr wrap="square">
            <a:spAutoFit/>
          </a:bodyPr>
          <a:lstStyle/>
          <a:p>
            <a:r>
              <a:rPr lang="en-US" sz="3200" smtClean="0">
                <a:latin typeface="Times New Roman" panose="02020603050405020304" pitchFamily="18" charset="0"/>
                <a:ea typeface="Times New Roman" panose="02020603050405020304" pitchFamily="18" charset="0"/>
                <a:hlinkClick r:id="rId2"/>
              </a:rPr>
              <a:t>https</a:t>
            </a:r>
            <a:r>
              <a:rPr lang="en-US" sz="3200">
                <a:latin typeface="Times New Roman" panose="02020603050405020304" pitchFamily="18" charset="0"/>
                <a:ea typeface="Times New Roman" panose="02020603050405020304" pitchFamily="18" charset="0"/>
                <a:hlinkClick r:id="rId2"/>
              </a:rPr>
              <a:t>://trycolors.com/mixer</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108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barn(inVertical)">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265777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1944</TotalTime>
  <Words>2150</Words>
  <Application>Microsoft Office PowerPoint</Application>
  <PresentationFormat>Widescreen</PresentationFormat>
  <Paragraphs>412</Paragraphs>
  <Slides>30</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30</vt:i4>
      </vt:variant>
    </vt:vector>
  </HeadingPairs>
  <TitlesOfParts>
    <vt:vector size="48" baseType="lpstr">
      <vt:lpstr>A3.OpenSansBold-San</vt:lpstr>
      <vt:lpstr>A3.OpenSans-San</vt:lpstr>
      <vt:lpstr>Arial</vt:lpstr>
      <vt:lpstr>Arial Unicode MS</vt:lpstr>
      <vt:lpstr>Calibri</vt:lpstr>
      <vt:lpstr>Calibri Light</vt:lpstr>
      <vt:lpstr>CIDFont+F4</vt:lpstr>
      <vt:lpstr>等线</vt:lpstr>
      <vt:lpstr>Segoe Print</vt:lpstr>
      <vt:lpstr>Special Elite</vt:lpstr>
      <vt:lpstr>Times New Roman</vt:lpstr>
      <vt:lpstr>UTM Alberta Heavy</vt:lpstr>
      <vt:lpstr>UTM Avo</vt:lpstr>
      <vt:lpstr>zihun7hao-wennuantongzhiti</vt:lpstr>
      <vt:lpstr>字魂59号-创粗黑</vt:lpstr>
      <vt:lpstr>思源黑体 Heavy</vt:lpstr>
      <vt:lpstr>思源黑体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DUNG</cp:lastModifiedBy>
  <cp:revision>264</cp:revision>
  <dcterms:created xsi:type="dcterms:W3CDTF">2021-06-03T21:14:00Z</dcterms:created>
  <dcterms:modified xsi:type="dcterms:W3CDTF">2025-12-22T08:22:09Z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9B99D3FDDC244095964FD91E87753BB7</vt:lpwstr>
  </property>
  <property fmtid="{D5CDD505-2E9C-101B-9397-08002B2CF9AE}" pid="3" name="KSOProductBuildVer">
    <vt:lpwstr>2052-11.1.0.10577</vt:lpwstr>
  </property>
</Properties>
</file>