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5" r:id="rId3"/>
  </p:sldMasterIdLst>
  <p:notesMasterIdLst>
    <p:notesMasterId r:id="rId23"/>
  </p:notesMasterIdLst>
  <p:sldIdLst>
    <p:sldId id="256" r:id="rId4"/>
    <p:sldId id="310" r:id="rId5"/>
    <p:sldId id="359" r:id="rId6"/>
    <p:sldId id="346" r:id="rId7"/>
    <p:sldId id="360" r:id="rId8"/>
    <p:sldId id="266" r:id="rId9"/>
    <p:sldId id="343" r:id="rId10"/>
    <p:sldId id="342" r:id="rId11"/>
    <p:sldId id="344" r:id="rId12"/>
    <p:sldId id="258" r:id="rId13"/>
    <p:sldId id="263" r:id="rId14"/>
    <p:sldId id="358" r:id="rId15"/>
    <p:sldId id="260" r:id="rId16"/>
    <p:sldId id="356" r:id="rId17"/>
    <p:sldId id="357" r:id="rId18"/>
    <p:sldId id="265" r:id="rId19"/>
    <p:sldId id="294" r:id="rId20"/>
    <p:sldId id="264" r:id="rId21"/>
    <p:sldId id="261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85D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2952" autoAdjust="0"/>
  </p:normalViewPr>
  <p:slideViewPr>
    <p:cSldViewPr>
      <p:cViewPr>
        <p:scale>
          <a:sx n="50" d="100"/>
          <a:sy n="50" d="100"/>
        </p:scale>
        <p:origin x="432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60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56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17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03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8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980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983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7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31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9"/>
            <a:ext cx="15773400" cy="19883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5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5" y="3757615"/>
            <a:ext cx="77366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5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334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21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56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4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170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4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866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64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4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>
                <a:srgbClr val="000000"/>
              </a:buClr>
            </a:pPr>
            <a:fld id="{3E7A662F-ADB8-46B8-818A-62BC133FFAB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12/5/2025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>
                <a:srgbClr val="000000"/>
              </a:buClr>
            </a:pPr>
            <a:fld id="{9D488BAC-C627-4D4D-894C-97E6872A1480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08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10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svg"/><Relationship Id="rId7" Type="http://schemas.openxmlformats.org/officeDocument/2006/relationships/image" Target="../media/image4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microsoft.com/office/2007/relationships/hdphoto" Target="../media/hdphoto2.wdp"/><Relationship Id="rId5" Type="http://schemas.openxmlformats.org/officeDocument/2006/relationships/image" Target="../media/image16.svg"/><Relationship Id="rId10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image" Target="../media/image5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svg"/><Relationship Id="rId7" Type="http://schemas.openxmlformats.org/officeDocument/2006/relationships/image" Target="../media/image4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0.sv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10" Type="http://schemas.openxmlformats.org/officeDocument/2006/relationships/image" Target="../media/image630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0.svg"/><Relationship Id="rId3" Type="http://schemas.microsoft.com/office/2007/relationships/media" Target="../media/media3.mp3"/><Relationship Id="rId7" Type="http://schemas.openxmlformats.org/officeDocument/2006/relationships/image" Target="../media/image44.png"/><Relationship Id="rId12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2.svg"/><Relationship Id="rId10" Type="http://schemas.openxmlformats.org/officeDocument/2006/relationships/image" Target="../media/image47.png"/><Relationship Id="rId4" Type="http://schemas.openxmlformats.org/officeDocument/2006/relationships/audio" Target="../media/media3.mp3"/><Relationship Id="rId9" Type="http://schemas.openxmlformats.org/officeDocument/2006/relationships/image" Target="../media/image4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2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1.png"/><Relationship Id="rId4" Type="http://schemas.openxmlformats.org/officeDocument/2006/relationships/audio" Target="../media/media3.mp3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2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1.png"/><Relationship Id="rId4" Type="http://schemas.openxmlformats.org/officeDocument/2006/relationships/audio" Target="../media/media3.mp3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openxmlformats.org/officeDocument/2006/relationships/image" Target="../media/image28.png"/><Relationship Id="rId12" Type="http://schemas.openxmlformats.org/officeDocument/2006/relationships/image" Target="../media/image35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2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1.png"/><Relationship Id="rId4" Type="http://schemas.openxmlformats.org/officeDocument/2006/relationships/audio" Target="../media/media3.mp3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openxmlformats.org/officeDocument/2006/relationships/image" Target="../media/image28.png"/><Relationship Id="rId12" Type="http://schemas.openxmlformats.org/officeDocument/2006/relationships/image" Target="../media/image36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2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1.png"/><Relationship Id="rId4" Type="http://schemas.openxmlformats.org/officeDocument/2006/relationships/audio" Target="../media/media3.mp3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5800" y="342900"/>
            <a:ext cx="5974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800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3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4.23 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3800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3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89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3800" dirty="0"/>
          </a:p>
        </p:txBody>
      </p:sp>
      <p:sp>
        <p:nvSpPr>
          <p:cNvPr id="3" name="Rectangle 2"/>
          <p:cNvSpPr/>
          <p:nvPr/>
        </p:nvSpPr>
        <p:spPr>
          <a:xfrm>
            <a:off x="609600" y="1110377"/>
            <a:ext cx="169700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600" dirty="0">
                <a:ea typeface="Calibri" panose="020F0502020204030204" pitchFamily="34" charset="0"/>
                <a:cs typeface="Times New Roman" panose="02020603050405020304" pitchFamily="18" charset="0"/>
              </a:rPr>
              <a:t>Cho góc xOy. Trên tia Ox, lấy hai điểm A và B sao cho OA = 2 cm, OB = 5 cm. Trên tia Oy, lấy điểm C sao cho OC = 3 cm. Từ điểm B kẻ đường thẳng song song với AC cắt Oy tại D. Tính độ dài đoạn thẳng CD.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229600" y="3695700"/>
            <a:ext cx="1683043" cy="762000"/>
          </a:xfrm>
          <a:prstGeom prst="wedgeEllipseCallout">
            <a:avLst>
              <a:gd name="adj1" fmla="val -15659"/>
              <a:gd name="adj2" fmla="val 3392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417645"/>
            <a:ext cx="6625684" cy="40758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595296" y="4407777"/>
                <a:ext cx="9982200" cy="340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OBD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 AC//BD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lí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Thales)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𝑂𝐷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𝑂𝐷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5.3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=7,5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(cm)</a:t>
                </a:r>
                <a:endPara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296" y="4407777"/>
                <a:ext cx="9982200" cy="3402535"/>
              </a:xfrm>
              <a:prstGeom prst="rect">
                <a:avLst/>
              </a:prstGeom>
              <a:blipFill>
                <a:blip r:embed="rId10"/>
                <a:stretch>
                  <a:fillRect l="-1894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520345" y="7874647"/>
            <a:ext cx="9982200" cy="17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l-PL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CD = OD – OC = 7,5 – 3 = 4,5 (cm).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l-PL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 CD = 4,5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2336" y="442299"/>
            <a:ext cx="5974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800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3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4.25 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3800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3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89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3800" dirty="0"/>
          </a:p>
        </p:txBody>
      </p:sp>
      <p:sp>
        <p:nvSpPr>
          <p:cNvPr id="18" name="Rectangle 17"/>
          <p:cNvSpPr/>
          <p:nvPr/>
        </p:nvSpPr>
        <p:spPr>
          <a:xfrm>
            <a:off x="496347" y="1160972"/>
            <a:ext cx="16605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Cho tam giác ABC, các đường trung tuyến BD và CE cắt nhau tại G. Gọi I, K lần lượt là trung điểm của GB, GC. Chứng minh tứ giác EDKI là hình bình hành.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0980204" y="3265075"/>
            <a:ext cx="1566235" cy="880575"/>
          </a:xfrm>
          <a:prstGeom prst="wedgeEllipseCallout">
            <a:avLst>
              <a:gd name="adj1" fmla="val -17914"/>
              <a:gd name="adj2" fmla="val 46924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80984" y="4669206"/>
                <a:ext cx="9676218" cy="3661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ABC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BD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CE 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 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E, D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AB, AC.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 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ABC.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 </a:t>
                </a:r>
                <a:r>
                  <a:rPr lang="nl-NL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DE // BC và 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BC</a:t>
                </a:r>
                <a:r>
                  <a:rPr lang="nl-NL" sz="36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(1)</a:t>
                </a:r>
                <a:endPara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984" y="4669206"/>
                <a:ext cx="9676218" cy="3661067"/>
              </a:xfrm>
              <a:prstGeom prst="rect">
                <a:avLst/>
              </a:prstGeom>
              <a:blipFill>
                <a:blip r:embed="rId6"/>
                <a:stretch>
                  <a:fillRect l="-1890" b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8BF69D7-E823-08EE-CCB6-F5DA36100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71" y="3165075"/>
            <a:ext cx="7828993" cy="5474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37039" y="561184"/>
                <a:ext cx="9764108" cy="6491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nl-NL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nl-NL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BGC có: </a:t>
                </a: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I, K lần lượt là trung điểm của GB, GC 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nl-NL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IK là đường trung bình của </a:t>
                </a:r>
                <a:r>
                  <a:rPr lang="nl-NL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BGC</a:t>
                </a:r>
                <a:endParaRPr kumimoji="0" lang="nl-N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IK // BC và IK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nl-N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BC</a:t>
                </a: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(2)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Từ (1) và (2) suy ra DE // IK và DE = IK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nl-NL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Tứ giác EDKI có DE // IK và DE = IK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nên tứ giác EDKI là hình bình hành (đpcm).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039" y="561184"/>
                <a:ext cx="9764108" cy="6491714"/>
              </a:xfrm>
              <a:prstGeom prst="rect">
                <a:avLst/>
              </a:prstGeom>
              <a:blipFill>
                <a:blip r:embed="rId6"/>
                <a:stretch>
                  <a:fillRect l="-1935" r="-1873" b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C188D36-D6BB-1CBD-F0A0-BAC83CD3D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22" y="1584647"/>
            <a:ext cx="8719685" cy="58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520473" y="337049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33863"/>
            <a:ext cx="17508808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Cho tam giác ABC vuông tại A. Gọi D, E, F lần lượt là trung điểm của AB, BC, AC.</a:t>
            </a:r>
          </a:p>
          <a:p>
            <a:pPr>
              <a:lnSpc>
                <a:spcPct val="150000"/>
              </a:lnSpc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a) Chứng minh rằng AE = DF.</a:t>
            </a:r>
          </a:p>
          <a:p>
            <a:pPr>
              <a:lnSpc>
                <a:spcPct val="150000"/>
              </a:lnSpc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b) Gọi I là trung điểm của DE. Chứng minh rằng ba điểm B, I, F thẳng hàng.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264378" y="3805694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02370"/>
            <a:ext cx="5974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4.24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89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685"/>
          <a:stretch/>
        </p:blipFill>
        <p:spPr>
          <a:xfrm>
            <a:off x="228601" y="4505155"/>
            <a:ext cx="6094200" cy="40839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5593" y="4794748"/>
            <a:ext cx="12022407" cy="344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ABC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có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BC; F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AC (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EF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đường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trung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bình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ABC  EF//AB hay EF//AD</a:t>
            </a:r>
            <a:endParaRPr lang="en-US" sz="3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Chứng minh tương tự, ta có: DE//AF</a:t>
            </a:r>
            <a:endParaRPr lang="en-US" sz="3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520473" y="337049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264378" y="502823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44110" y="1875181"/>
                <a:ext cx="9552977" cy="6580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pt-BR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Tương tự, ta chứng minh được:</a:t>
                </a:r>
              </a:p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pt-BR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EF </a:t>
                </a:r>
                <a14:m>
                  <m:oMath xmlns:m="http://schemas.openxmlformats.org/officeDocument/2006/math">
                    <m:r>
                      <a:rPr lang="pt-B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pt-BR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AC 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𝐴𝐹𝐸</m:t>
                        </m:r>
                      </m:e>
                    </m:acc>
                    <m:r>
                      <a:rPr lang="pt-BR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pt-BR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pt-BR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Tứ giác ADEF có: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𝐷𝐴𝐹</m:t>
                          </m:r>
                        </m:e>
                      </m:acc>
                      <m:r>
                        <a:rPr lang="pt-BR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𝐴𝐷𝐸</m:t>
                          </m:r>
                        </m:e>
                      </m:acc>
                      <m:r>
                        <a:rPr lang="pt-BR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𝐴𝐹𝐸</m:t>
                          </m:r>
                        </m:e>
                      </m:acc>
                      <m:r>
                        <a:rPr lang="pt-BR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pt-BR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pt-BR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 tứ giác ADEF là hình chữ nhật.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pt-BR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 hai đường chéo AE và DF bằng nhau.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pt-BR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AE = DF (đpcm).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10" y="1875181"/>
                <a:ext cx="9552977" cy="6580904"/>
              </a:xfrm>
              <a:prstGeom prst="rect">
                <a:avLst/>
              </a:prstGeom>
              <a:blipFill>
                <a:blip r:embed="rId9"/>
                <a:stretch>
                  <a:fillRect l="-1978" b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206" y="2171700"/>
            <a:ext cx="5968099" cy="37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520473" y="337049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264378" y="502823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206" y="2171700"/>
            <a:ext cx="5968099" cy="37320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21948" y="1699046"/>
            <a:ext cx="10356452" cy="580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Vì D, F lần lượt là trung điểm của AB, AC nên DF là đường trung bình của tam giác ABC.</a:t>
            </a: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Suy ra DF // BC hay DF // BE.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Vì tứ giác ADEF là hình chữ nhật nên AD // EF hay BD // EF.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Tứ giác BDFE có DF // BE và BD // EF nên tứ giác BDFE là hình bình hành.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0206" y="7429500"/>
            <a:ext cx="1295400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5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 bình hành BDFE có hai đường chéo BF và DE.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5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 I là trung điểm của DE nên I cũng là trung điểm của BF.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5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đó, ba điểm B, I, F thẳng hàng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42502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687375" y="643890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454" y="863169"/>
            <a:ext cx="1684054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ABC, điểm I thuộc cạnh AB, điểm K thuộc cạnh AC. Kẻ IM song song với BK (M thuộc AC), kẻ KN song song với CI (N thuộc AB). Chứng minh MN       song song với BC.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454" y="178842"/>
            <a:ext cx="5974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800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3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4.26 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3800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3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89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3800" dirty="0"/>
          </a:p>
        </p:txBody>
      </p:sp>
      <p:sp>
        <p:nvSpPr>
          <p:cNvPr id="14" name="Oval Callout 13"/>
          <p:cNvSpPr/>
          <p:nvPr/>
        </p:nvSpPr>
        <p:spPr>
          <a:xfrm>
            <a:off x="8296814" y="3074104"/>
            <a:ext cx="1617825" cy="84263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66" y="4420380"/>
            <a:ext cx="6339945" cy="4456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59538" y="4229100"/>
                <a:ext cx="12305328" cy="5868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5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Áp dụng định lí Thalès: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+ Vì IM // BK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𝐴𝐾</m:t>
                        </m:r>
                      </m:den>
                    </m:f>
                  </m:oMath>
                </a14:m>
                <a:r>
                  <a:rPr lang="en-US" sz="3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suy ra AB.AM = AI.AK   (1)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+ Vì KN // IC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den>
                    </m:f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𝐴𝐾</m:t>
                        </m:r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3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suy ra AN.AC = AI.AK    (2)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Từ (1) và (2) suy ra AB.AM = AN.AC = AI.AK       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3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(theo tính chất tỉ lệ thức).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5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 MN // BC (theo định lí Thalès đảo).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538" y="4229100"/>
                <a:ext cx="12305328" cy="5868145"/>
              </a:xfrm>
              <a:prstGeom prst="rect">
                <a:avLst/>
              </a:prstGeom>
              <a:blipFill>
                <a:blip r:embed="rId8"/>
                <a:stretch>
                  <a:fillRect l="-1436" b="-2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96909" y="8738379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17191797" y="80038"/>
            <a:ext cx="946700" cy="1050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454" y="266700"/>
            <a:ext cx="5974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800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3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4.27 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3800" b="1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3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89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3800" dirty="0"/>
          </a:p>
        </p:txBody>
      </p:sp>
      <p:sp>
        <p:nvSpPr>
          <p:cNvPr id="13" name="Rectangle 12"/>
          <p:cNvSpPr/>
          <p:nvPr/>
        </p:nvSpPr>
        <p:spPr>
          <a:xfrm>
            <a:off x="694265" y="952684"/>
            <a:ext cx="16840546" cy="83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3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2173670" y="3631994"/>
            <a:ext cx="1617825" cy="84263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30177" y="4751857"/>
                <a:ext cx="8904812" cy="5420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AP = BP = 150 m; AQ = CQ = 250 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 PQ là đường trung bình của          tam giác ABC.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 PQ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400 = 200 (m)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khoảng cách giữa hai điểm P và Q là 200 m.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177" y="4751857"/>
                <a:ext cx="8904812" cy="5420843"/>
              </a:xfrm>
              <a:prstGeom prst="rect">
                <a:avLst/>
              </a:prstGeom>
              <a:blipFill>
                <a:blip r:embed="rId10"/>
                <a:stretch>
                  <a:fillRect l="-2053" r="-2122" b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9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854974" y="4590490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55135" y="3658158"/>
            <a:ext cx="5271896" cy="3699159"/>
            <a:chOff x="7965701" y="4880651"/>
            <a:chExt cx="5271896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965701" y="5226665"/>
              <a:ext cx="5266390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</a:t>
              </a:r>
              <a:r>
                <a:rPr lang="en-US" sz="40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ker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18. Thu thập và phân loại dữ liệu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7379" y="8250464"/>
            <a:ext cx="6339902" cy="193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6356" y="3250761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9120" y="4284285"/>
            <a:ext cx="12155654" cy="161582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</a:t>
            </a:r>
            <a:r>
              <a:rPr kumimoji="0" lang="en-US" sz="7000" b="1" i="0" u="none" strike="noStrike" kern="1200" cap="none" spc="0" normalizeH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 IV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7782" y="2019300"/>
            <a:ext cx="12937516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70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CHƯƠNG IV. ĐỊNH LÍ THALÈS</a:t>
            </a:r>
            <a:endParaRPr lang="en-US" sz="700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93AB283B-E2DD-2C02-D968-F2DEDF0FE1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563" y="1"/>
            <a:ext cx="13716000" cy="1028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24" y="2827913"/>
            <a:ext cx="1848714" cy="197459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8613412" y="936895"/>
            <a:ext cx="9098500" cy="3905886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7638500" y="264369"/>
            <a:ext cx="7521472" cy="3896874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6"/>
            <a:ext cx="18283428" cy="191292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-43103" y="111706"/>
            <a:ext cx="7638931" cy="1988346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r>
              <a:rPr lang="en-US" sz="10800" b="1" dirty="0">
                <a:ln>
                  <a:solidFill>
                    <a:srgbClr val="F8D22D"/>
                  </a:solidFill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 CHƠI: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3371208" y="7684382"/>
            <a:ext cx="1717600" cy="1502900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008" y="6896360"/>
            <a:ext cx="1368204" cy="207042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26054" y="6258230"/>
            <a:ext cx="2809520" cy="2852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36197" y="8413624"/>
            <a:ext cx="18226250" cy="1259704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25C9697-F505-DEAB-7D6A-CB4D139B1CE7}"/>
              </a:ext>
            </a:extLst>
          </p:cNvPr>
          <p:cNvSpPr txBox="1">
            <a:spLocks/>
          </p:cNvSpPr>
          <p:nvPr/>
        </p:nvSpPr>
        <p:spPr>
          <a:xfrm>
            <a:off x="2214438" y="2644463"/>
            <a:ext cx="15707838" cy="4059468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defRPr/>
            </a:pPr>
            <a:r>
              <a:rPr lang="en-US" sz="15600" b="1" dirty="0">
                <a:ln>
                  <a:solidFill>
                    <a:srgbClr val="F8D22D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TÔI LÀ NGƯỜI THÔNG THÁI</a:t>
            </a:r>
          </a:p>
        </p:txBody>
      </p:sp>
    </p:spTree>
    <p:extLst>
      <p:ext uri="{BB962C8B-B14F-4D97-AF65-F5344CB8AC3E}">
        <p14:creationId xmlns:p14="http://schemas.microsoft.com/office/powerpoint/2010/main" val="29076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01917" y="2044425"/>
            <a:ext cx="15188458" cy="45372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565353" y="697230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</a:t>
                </a:r>
                <a:r>
                  <a:rPr lang="fr-FR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353" y="6972300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b="-4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5432155" y="6979714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55" y="6979714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401917" y="697230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0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4</a:t>
                </a:r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917" y="6972300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13658930" y="697230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930" y="6972300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935824" y="7154136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66833" y="7131388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900399" y="7138923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607482" y="7138923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5208" y="2044780"/>
            <a:ext cx="1123324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4000" noProof="1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Viết tỉ số cặp đoạn thẳng có độ dài như sau: </a:t>
            </a:r>
            <a:endParaRPr lang="en-US" sz="4000" noProof="1">
              <a:solidFill>
                <a:prstClr val="black"/>
              </a:solidFill>
              <a:cs typeface="Arial" panose="020B0604020202020204" pitchFamily="34" charset="0"/>
              <a:sym typeface="Arial"/>
            </a:endParaRPr>
          </a:p>
          <a:p>
            <a:pPr lvl="0">
              <a:lnSpc>
                <a:spcPct val="150000"/>
              </a:lnSpc>
              <a:defRPr/>
            </a:pPr>
            <a:r>
              <a:rPr lang="vi-VN" sz="4000" noProof="1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AB = 5 dm, CD = 20 dm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FF7443-45FE-29E2-1472-8810F8CB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TÔI LÀ NGƯỜI THÔNG THÁI</a:t>
            </a:r>
          </a:p>
        </p:txBody>
      </p:sp>
    </p:spTree>
    <p:extLst>
      <p:ext uri="{BB962C8B-B14F-4D97-AF65-F5344CB8AC3E}">
        <p14:creationId xmlns:p14="http://schemas.microsoft.com/office/powerpoint/2010/main" val="12879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TÔI LÀ NGƯỜI THÔNG THÁI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01917" y="2044425"/>
            <a:ext cx="15188458" cy="45372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565353" y="6972300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2,25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5432155" y="6979714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2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401917" y="6972300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2,75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3658930" y="6972300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3,75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935824" y="7154136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6833" y="7131388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00399" y="7138923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07482" y="7138923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699" y="2171700"/>
            <a:ext cx="4249641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1999" y="2111997"/>
            <a:ext cx="6888424" cy="1824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4.31,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MN//BC.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351118" y="1759124"/>
            <a:ext cx="16037798" cy="48796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580455" y="7078828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200 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406964" y="7070900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250 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3251996" y="7071021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 400 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5518606" y="7089366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150 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50926" y="726066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16912" y="723010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60075" y="725598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82291" y="723010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8180" y="1785187"/>
            <a:ext cx="9824111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tính khoảng cách giữa hai vị trí P, Q ở hai bên bờ ao cá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chọn ba vị trí A, B, C, thực hiện đo đạc và vẽ mô phỏng như Hình 4.32. Em hãy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khoảng cách giữa hai điểm P và Q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823" y="2038583"/>
            <a:ext cx="5526449" cy="435268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8D06A9D-11FD-528F-38CF-DD3C12B0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TÔI LÀ NGƯỜI THÔNG THÁI</a:t>
            </a:r>
          </a:p>
        </p:txBody>
      </p:sp>
    </p:spTree>
    <p:extLst>
      <p:ext uri="{BB962C8B-B14F-4D97-AF65-F5344CB8AC3E}">
        <p14:creationId xmlns:p14="http://schemas.microsoft.com/office/powerpoint/2010/main" val="5861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03040" y="1852083"/>
            <a:ext cx="17209912" cy="5394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3446010" y="7700066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 12 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481888" y="7652855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10 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93695" y="7602641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20 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5517766" y="7652855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18 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16481" y="7881902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58611" y="776172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59235" y="7819478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57215" y="7812064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076" y="1687116"/>
            <a:ext cx="11311800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Bình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đứng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gốc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cây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3m, qua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sát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thân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cây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nhìn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35</a:t>
            </a:r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Sau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Bình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lùi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 15m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sát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đỉnh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ngọn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cây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vẫn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nhìn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35</a:t>
            </a:r>
            <a:r>
              <a:rPr lang="en-US" sz="40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04CF4A-654F-FF9B-71B8-F3C9D2E3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695" y="82302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TÔI LÀ NGƯỜI THÔNG THÁI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1E761-B315-B240-5196-D4F73D0E52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8617" y="2258665"/>
            <a:ext cx="7139146" cy="48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52716" y="1831131"/>
            <a:ext cx="15188458" cy="4895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11195" y="7065436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6 cm</a:t>
            </a: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710739" y="7057629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10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3244357" y="7057629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 15 cm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5510967" y="7075974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9 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81666" y="7247272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09273" y="7216717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52436" y="7242597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86066" y="7216838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0224" y="2411762"/>
            <a:ext cx="8109242" cy="368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</a:rPr>
              <a:t>Cho tam giác ABC có AB = 15 cm, BC = 10 cm, đường phân giác trong của góc B cắt AC tại D. </a:t>
            </a:r>
            <a:r>
              <a:rPr lang="en-US" sz="4000" dirty="0" err="1">
                <a:solidFill>
                  <a:prstClr val="black"/>
                </a:solidFill>
                <a:ea typeface="Calibri" panose="020F050202020403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</a:rPr>
              <a:t>AD </a:t>
            </a:r>
            <a:r>
              <a:rPr lang="en-US" sz="4000" dirty="0">
                <a:solidFill>
                  <a:prstClr val="black"/>
                </a:solidFill>
                <a:ea typeface="Calibri" panose="020F0502020204030204" pitchFamily="34" charset="0"/>
              </a:rPr>
              <a:t>= 9cm, </a:t>
            </a:r>
            <a:r>
              <a:rPr lang="en-US" sz="4000" dirty="0" err="1">
                <a:solidFill>
                  <a:prstClr val="black"/>
                </a:solidFill>
                <a:ea typeface="Calibri" panose="020F0502020204030204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ea typeface="Calibri" panose="020F0502020204030204" pitchFamily="34" charset="0"/>
              </a:rPr>
              <a:t> DC </a:t>
            </a: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</a:rPr>
              <a:t>có độ dài 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B14EB-A147-3A63-BA0D-0FD9D819DA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4180" y="1739892"/>
            <a:ext cx="5353502" cy="516780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94DF0BA-82ED-3DFF-7241-154274F4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TÔI LÀ NGƯỜI THÔNG THÁI</a:t>
            </a:r>
          </a:p>
        </p:txBody>
      </p:sp>
    </p:spTree>
    <p:extLst>
      <p:ext uri="{BB962C8B-B14F-4D97-AF65-F5344CB8AC3E}">
        <p14:creationId xmlns:p14="http://schemas.microsoft.com/office/powerpoint/2010/main" val="18839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1198</Words>
  <Application>Microsoft Office PowerPoint</Application>
  <PresentationFormat>Custom</PresentationFormat>
  <Paragraphs>111</Paragraphs>
  <Slides>19</Slides>
  <Notes>5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Cambria Math</vt:lpstr>
      <vt:lpstr>Calibri Light</vt:lpstr>
      <vt:lpstr>Symbol</vt:lpstr>
      <vt:lpstr>Arial</vt:lpstr>
      <vt:lpstr>Calibri</vt:lpstr>
      <vt:lpstr>Office Theme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TÔI LÀ NGƯỜI THÔNG THÁI</vt:lpstr>
      <vt:lpstr>TÔI LÀ NGƯỜI THÔNG THÁI</vt:lpstr>
      <vt:lpstr>TÔI LÀ NGƯỜI THÔNG THÁI</vt:lpstr>
      <vt:lpstr>TÔI LÀ NGƯỜI THÔNG THÁI</vt:lpstr>
      <vt:lpstr>TÔI LÀ NGƯỜI THÔNG THÁI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dc:creator>Admin</dc:creator>
  <cp:lastModifiedBy>Hùng Cường Mai</cp:lastModifiedBy>
  <cp:revision>78</cp:revision>
  <dcterms:created xsi:type="dcterms:W3CDTF">2006-08-16T00:00:00Z</dcterms:created>
  <dcterms:modified xsi:type="dcterms:W3CDTF">2025-12-05T16:28:59Z</dcterms:modified>
  <dc:identifier>DAFSQ-Bl3TE</dc:identifier>
</cp:coreProperties>
</file>