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</p:sldMasterIdLst>
  <p:notesMasterIdLst>
    <p:notesMasterId r:id="rId24"/>
  </p:notesMasterIdLst>
  <p:sldIdLst>
    <p:sldId id="350" r:id="rId3"/>
    <p:sldId id="351" r:id="rId4"/>
    <p:sldId id="281" r:id="rId5"/>
    <p:sldId id="360" r:id="rId6"/>
    <p:sldId id="363" r:id="rId7"/>
    <p:sldId id="362" r:id="rId8"/>
    <p:sldId id="276" r:id="rId9"/>
    <p:sldId id="354" r:id="rId10"/>
    <p:sldId id="355" r:id="rId11"/>
    <p:sldId id="356" r:id="rId12"/>
    <p:sldId id="357" r:id="rId13"/>
    <p:sldId id="358" r:id="rId14"/>
    <p:sldId id="346" r:id="rId15"/>
    <p:sldId id="361" r:id="rId16"/>
    <p:sldId id="326" r:id="rId17"/>
    <p:sldId id="347" r:id="rId18"/>
    <p:sldId id="364" r:id="rId19"/>
    <p:sldId id="332" r:id="rId20"/>
    <p:sldId id="313" r:id="rId21"/>
    <p:sldId id="314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0FB7BD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0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64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32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4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8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1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1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5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5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6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087000" y="4744352"/>
            <a:ext cx="416711" cy="387927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10582" y="3433262"/>
            <a:ext cx="416711" cy="387927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17558" y="2325684"/>
            <a:ext cx="416711" cy="387927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84744" y="1296841"/>
            <a:ext cx="416711" cy="387927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08587"/>
              </p:ext>
            </p:extLst>
          </p:nvPr>
        </p:nvGraphicFramePr>
        <p:xfrm>
          <a:off x="1827765" y="2326683"/>
          <a:ext cx="97715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742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44128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1130829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466292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779008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1726609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849743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They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energy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not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solar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using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96932"/>
              </p:ext>
            </p:extLst>
          </p:nvPr>
        </p:nvGraphicFramePr>
        <p:xfrm>
          <a:off x="1827765" y="1324785"/>
          <a:ext cx="9079346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209">
                  <a:extLst>
                    <a:ext uri="{9D8B030D-6E8A-4147-A177-3AD203B41FA5}">
                      <a16:colId xmlns:a16="http://schemas.microsoft.com/office/drawing/2014/main" val="116609331"/>
                    </a:ext>
                  </a:extLst>
                </a:gridCol>
                <a:gridCol w="2260530">
                  <a:extLst>
                    <a:ext uri="{9D8B030D-6E8A-4147-A177-3AD203B41FA5}">
                      <a16:colId xmlns:a16="http://schemas.microsoft.com/office/drawing/2014/main" val="3612712564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val="243529048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val="2280949987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val="1502018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is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Engish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She 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learning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now.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112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2215" y="1223103"/>
            <a:ext cx="60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1.</a:t>
            </a:r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558" y="2298577"/>
            <a:ext cx="60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4067" y="2910042"/>
            <a:ext cx="536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They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not using solar energy.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925" y="1834246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learning English now.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4427" y="3401158"/>
            <a:ext cx="60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3.</a:t>
            </a:r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1855" y="4105310"/>
            <a:ext cx="558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working on your Project?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1827765" y="3471328"/>
          <a:ext cx="87098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892">
                  <a:extLst>
                    <a:ext uri="{9D8B030D-6E8A-4147-A177-3AD203B41FA5}">
                      <a16:colId xmlns:a16="http://schemas.microsoft.com/office/drawing/2014/main" val="58882342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6332449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04053017"/>
                    </a:ext>
                  </a:extLst>
                </a:gridCol>
                <a:gridCol w="1865745">
                  <a:extLst>
                    <a:ext uri="{9D8B030D-6E8A-4147-A177-3AD203B41FA5}">
                      <a16:colId xmlns:a16="http://schemas.microsoft.com/office/drawing/2014/main" val="565923828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3856608889"/>
                    </a:ext>
                  </a:extLst>
                </a:gridCol>
                <a:gridCol w="748143">
                  <a:extLst>
                    <a:ext uri="{9D8B030D-6E8A-4147-A177-3AD203B41FA5}">
                      <a16:colId xmlns:a16="http://schemas.microsoft.com/office/drawing/2014/main" val="1520299006"/>
                    </a:ext>
                  </a:extLst>
                </a:gridCol>
              </a:tblGrid>
              <a:tr h="47854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You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your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project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working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on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gradFill flip="none" rotWithShape="1">
                      <a:gsLst>
                        <a:gs pos="91000">
                          <a:schemeClr val="accent5">
                            <a:lumMod val="67000"/>
                          </a:schemeClr>
                        </a:gs>
                        <a:gs pos="6000">
                          <a:schemeClr val="accent5">
                            <a:lumMod val="97000"/>
                            <a:lumOff val="3000"/>
                          </a:schemeClr>
                        </a:gs>
                        <a:gs pos="53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882716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91855" y="5308286"/>
            <a:ext cx="5406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Where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your brother studying?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87844"/>
              </p:ext>
            </p:extLst>
          </p:nvPr>
        </p:nvGraphicFramePr>
        <p:xfrm>
          <a:off x="1924747" y="4744352"/>
          <a:ext cx="9079346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209">
                  <a:extLst>
                    <a:ext uri="{9D8B030D-6E8A-4147-A177-3AD203B41FA5}">
                      <a16:colId xmlns:a16="http://schemas.microsoft.com/office/drawing/2014/main" val="116609331"/>
                    </a:ext>
                  </a:extLst>
                </a:gridCol>
                <a:gridCol w="1848699">
                  <a:extLst>
                    <a:ext uri="{9D8B030D-6E8A-4147-A177-3AD203B41FA5}">
                      <a16:colId xmlns:a16="http://schemas.microsoft.com/office/drawing/2014/main" val="3612712564"/>
                    </a:ext>
                  </a:extLst>
                </a:gridCol>
                <a:gridCol w="2227700">
                  <a:extLst>
                    <a:ext uri="{9D8B030D-6E8A-4147-A177-3AD203B41FA5}">
                      <a16:colId xmlns:a16="http://schemas.microsoft.com/office/drawing/2014/main" val="243529048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val="2280949987"/>
                    </a:ext>
                  </a:extLst>
                </a:gridCol>
                <a:gridCol w="1815869">
                  <a:extLst>
                    <a:ext uri="{9D8B030D-6E8A-4147-A177-3AD203B41FA5}">
                      <a16:colId xmlns:a16="http://schemas.microsoft.com/office/drawing/2014/main" val="1502018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is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Where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studying.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brother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your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1123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87000" y="4670614"/>
            <a:ext cx="52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5402" y="60254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JUMBLED SENTENCES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474891"/>
            <a:ext cx="109068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47" r="65535"/>
          <a:stretch/>
        </p:blipFill>
        <p:spPr>
          <a:xfrm>
            <a:off x="3140363" y="1791855"/>
            <a:ext cx="5412510" cy="3805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7813" y="5359461"/>
            <a:ext cx="3109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cooking.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474891"/>
            <a:ext cx="109484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t="48860" r="33221"/>
          <a:stretch/>
        </p:blipFill>
        <p:spPr>
          <a:xfrm>
            <a:off x="2790876" y="1305888"/>
            <a:ext cx="5966690" cy="4211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6052" y="5322516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singing. 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474891"/>
            <a:ext cx="109761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09" t="48616"/>
          <a:stretch/>
        </p:blipFill>
        <p:spPr>
          <a:xfrm>
            <a:off x="3223493" y="1496290"/>
            <a:ext cx="5726544" cy="4017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2080" y="5292140"/>
            <a:ext cx="9322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is watering the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flowers/plan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s/is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0256" y="333299"/>
            <a:ext cx="107393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6512" y="34891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297" y="2462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229118" y="1297463"/>
            <a:ext cx="103117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a- She is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 maths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writing on the board.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b- 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are </a:t>
            </a:r>
            <a:r>
              <a: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riding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d-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cooking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singing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f- He is watering </a:t>
            </a:r>
            <a:r>
              <a: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flowers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1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81" y="1236133"/>
            <a:ext cx="11148291" cy="402336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1. Mai </a:t>
            </a:r>
            <a:r>
              <a:rPr lang="en-US" sz="2800" dirty="0">
                <a:solidFill>
                  <a:schemeClr val="tx1"/>
                </a:solidFill>
              </a:rPr>
              <a:t>(talk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 </a:t>
            </a:r>
            <a:r>
              <a:rPr lang="en-US" sz="2800" dirty="0">
                <a:solidFill>
                  <a:schemeClr val="tx1"/>
                </a:solidFill>
              </a:rPr>
              <a:t>about types of energy sources now.</a:t>
            </a:r>
          </a:p>
          <a:p>
            <a:r>
              <a:rPr lang="en-US" sz="2800" dirty="0">
                <a:solidFill>
                  <a:schemeClr val="tx1"/>
                </a:solidFill>
              </a:rPr>
              <a:t>2. We (use) </a:t>
            </a:r>
            <a:r>
              <a:rPr lang="en-US" sz="2800" dirty="0" smtClean="0">
                <a:solidFill>
                  <a:schemeClr val="tx1"/>
                </a:solidFill>
              </a:rPr>
              <a:t>______</a:t>
            </a:r>
            <a:r>
              <a:rPr lang="en-US" sz="2800" dirty="0">
                <a:solidFill>
                  <a:schemeClr val="tx1"/>
                </a:solidFill>
              </a:rPr>
              <a:t>__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solar energy to replace energy from coal today.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3. Keep quiet! The students of Class 7C (take</a:t>
            </a:r>
            <a:r>
              <a:rPr lang="en-US" sz="2800" smtClean="0">
                <a:solidFill>
                  <a:schemeClr val="tx1"/>
                </a:solidFill>
              </a:rPr>
              <a:t>)  _________  </a:t>
            </a:r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test.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4. Scientists (develop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 ____________  </a:t>
            </a:r>
            <a:r>
              <a:rPr lang="en-US" sz="2800" dirty="0" smtClean="0">
                <a:solidFill>
                  <a:schemeClr val="tx1"/>
                </a:solidFill>
              </a:rPr>
              <a:t>new </a:t>
            </a:r>
            <a:r>
              <a:rPr lang="en-US" sz="2800" dirty="0">
                <a:solidFill>
                  <a:schemeClr val="tx1"/>
                </a:solidFill>
              </a:rPr>
              <a:t>energy sources to protect the environment.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5. We (reduce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____________ </a:t>
            </a:r>
            <a:r>
              <a:rPr lang="en-US" sz="2800" dirty="0">
                <a:solidFill>
                  <a:schemeClr val="tx1"/>
                </a:solidFill>
              </a:rPr>
              <a:t>the use of nuclear energy </a:t>
            </a:r>
            <a:r>
              <a:rPr lang="en-US" sz="2800">
                <a:solidFill>
                  <a:schemeClr val="tx1"/>
                </a:solidFill>
              </a:rPr>
              <a:t>nowadays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067" y="22637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852" y="1237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1042458" y="226370"/>
            <a:ext cx="108724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2573" y="1181678"/>
            <a:ext cx="146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talking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5607" y="1713418"/>
            <a:ext cx="153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using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6411" y="2292058"/>
            <a:ext cx="1626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taking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2031" y="2884169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developing	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0331" y="3871257"/>
            <a:ext cx="2040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reducing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979" y="414775"/>
            <a:ext cx="88050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form of the verb in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9064" y="38158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849" y="2789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7FFC11B-8BF8-C455-E1AB-1FE89C52A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62171" r="21763"/>
          <a:stretch/>
        </p:blipFill>
        <p:spPr>
          <a:xfrm>
            <a:off x="7481455" y="1625600"/>
            <a:ext cx="3343562" cy="2467022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620654" y="4276436"/>
            <a:ext cx="1320798" cy="586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66CE8950-179F-1584-8027-77A8F98A4F15}"/>
              </a:ext>
            </a:extLst>
          </p:cNvPr>
          <p:cNvSpPr/>
          <p:nvPr/>
        </p:nvSpPr>
        <p:spPr>
          <a:xfrm>
            <a:off x="9378572" y="4092622"/>
            <a:ext cx="1446445" cy="5602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Hình ảnh 8">
            <a:extLst>
              <a:ext uri="{FF2B5EF4-FFF2-40B4-BE49-F238E27FC236}">
                <a16:creationId xmlns:a16="http://schemas.microsoft.com/office/drawing/2014/main" id="{D7FFC11B-8BF8-C455-E1AB-1FE89C52A6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9" t="14466" r="19487" b="49014"/>
          <a:stretch/>
        </p:blipFill>
        <p:spPr>
          <a:xfrm>
            <a:off x="1031670" y="1738228"/>
            <a:ext cx="3951581" cy="2455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63852" y="4083386"/>
            <a:ext cx="588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and Lan do / are doing quite well at school this year.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554" y="4304144"/>
            <a:ext cx="5084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Are you still work / working on your project now?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9544" y="456276"/>
            <a:ext cx="88050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form of the verb in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3629" y="4230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14" y="3204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11BDCDE-627E-92A4-640F-AC2C20020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40088" r="17965" b="38246"/>
          <a:stretch/>
        </p:blipFill>
        <p:spPr>
          <a:xfrm>
            <a:off x="6813395" y="1740219"/>
            <a:ext cx="4393580" cy="2815288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1440F47A-940E-1754-E92F-43A2410FAC2A}"/>
              </a:ext>
            </a:extLst>
          </p:cNvPr>
          <p:cNvSpPr/>
          <p:nvPr/>
        </p:nvSpPr>
        <p:spPr>
          <a:xfrm>
            <a:off x="3041694" y="4830288"/>
            <a:ext cx="2356128" cy="54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0F2616F-81B1-B188-AB45-CF8C3693088A}"/>
              </a:ext>
            </a:extLst>
          </p:cNvPr>
          <p:cNvSpPr/>
          <p:nvPr/>
        </p:nvSpPr>
        <p:spPr>
          <a:xfrm>
            <a:off x="7998289" y="4909620"/>
            <a:ext cx="1725574" cy="430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Hình ảnh 9">
            <a:extLst>
              <a:ext uri="{FF2B5EF4-FFF2-40B4-BE49-F238E27FC236}">
                <a16:creationId xmlns:a16="http://schemas.microsoft.com/office/drawing/2014/main" id="{211BDCDE-627E-92A4-640F-AC2C200206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7858" r="17593" b="70998"/>
          <a:stretch/>
        </p:blipFill>
        <p:spPr>
          <a:xfrm>
            <a:off x="968483" y="1749164"/>
            <a:ext cx="4573673" cy="28063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206" y="4839629"/>
            <a:ext cx="521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study / Is she studying at the school library at the moment?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9488" y="4839629"/>
            <a:ext cx="5941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studies / is studying for her exam, so she can't come to the party right now.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9544" y="456276"/>
            <a:ext cx="88050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form of the verb in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3629" y="4230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14" y="3204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B0BA16C-D636-526B-529B-9D009FFC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69504" r="7138" b="-1"/>
          <a:stretch/>
        </p:blipFill>
        <p:spPr>
          <a:xfrm>
            <a:off x="3158953" y="1762521"/>
            <a:ext cx="5820936" cy="378026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1440F47A-940E-1754-E92F-43A2410FAC2A}"/>
              </a:ext>
            </a:extLst>
          </p:cNvPr>
          <p:cNvSpPr/>
          <p:nvPr/>
        </p:nvSpPr>
        <p:spPr>
          <a:xfrm>
            <a:off x="3501482" y="5496517"/>
            <a:ext cx="914401" cy="430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2851307" y="5450249"/>
            <a:ext cx="7671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We have / are having English three times a week.</a:t>
            </a:r>
          </a:p>
        </p:txBody>
      </p:sp>
    </p:spTree>
    <p:extLst>
      <p:ext uri="{BB962C8B-B14F-4D97-AF65-F5344CB8AC3E}">
        <p14:creationId xmlns:p14="http://schemas.microsoft.com/office/powerpoint/2010/main" val="258509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20803" y="6350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588" y="532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76194" y="532387"/>
            <a:ext cx="8249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sentences about what the people are doing or not doing, using the suggestions.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D7D20BD-B319-9183-B6C1-DE4C1DBC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6" y="1599298"/>
            <a:ext cx="5363632" cy="342319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AE9C0B-CEC6-E703-66D0-E16439803C12}"/>
              </a:ext>
            </a:extLst>
          </p:cNvPr>
          <p:cNvSpPr txBox="1"/>
          <p:nvPr/>
        </p:nvSpPr>
        <p:spPr>
          <a:xfrm>
            <a:off x="5765180" y="1787403"/>
            <a:ext cx="627813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 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students are doing the project </a:t>
            </a:r>
            <a:r>
              <a:rPr lang="vi-VN" sz="24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 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Mrs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Lien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24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3-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4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month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4-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isn’t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swimming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swimming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pool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right</a:t>
            </a:r>
            <a:r>
              <a:rPr lang="vi-VN" sz="24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5-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Nowadays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Iceland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aren’t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r>
              <a:rPr lang="vi-VN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9282" y="1137633"/>
            <a:ext cx="164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141" y="94280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3144" y="9018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7992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6740" y="124537"/>
            <a:ext cx="331831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A5F4BD1-240F-243C-6BEC-E9D204C2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5" y="1969192"/>
            <a:ext cx="6295656" cy="3332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08801" y="2481270"/>
            <a:ext cx="4853002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1. I’m reading a comic book now.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2. I’m playing chess.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3. I’m not taking any courses.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4. I’m walking to school.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6628" y="1105559"/>
            <a:ext cx="723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LESSON 3: A CLOSER LOOK 2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2633482" y="295504"/>
            <a:ext cx="825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 10. ENERGY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2596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5395" y="110836"/>
            <a:ext cx="393715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8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004" y="1001757"/>
            <a:ext cx="840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</a:t>
            </a:r>
            <a:r>
              <a:rPr lang="en-US" sz="3200" b="1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0FB7BD"/>
                </a:solidFill>
              </a:rPr>
              <a:t>PRESENT CONTINUOUS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360" y="2517472"/>
            <a:ext cx="6799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Narrow" panose="020B0606020202030204" pitchFamily="34" charset="0"/>
              </a:rPr>
              <a:t>Exercises in the workbook</a:t>
            </a:r>
            <a:r>
              <a:rPr lang="en-US" sz="32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Prepare  lesson 4 ( communication)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676293" y="412607"/>
            <a:ext cx="7449014" cy="1534802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b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 assignments</a:t>
            </a:r>
            <a:endParaRPr lang="en-GB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E9CD432D-75C2-F679-CA6C-1D14B963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1" y="1000412"/>
            <a:ext cx="10346874" cy="4569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1928" y="235528"/>
            <a:ext cx="840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</a:t>
            </a:r>
            <a:r>
              <a:rPr lang="en-US" sz="3200" b="1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0FB7BD"/>
                </a:solidFill>
              </a:rPr>
              <a:t>PRESENT CONTINUOUS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73" y="1342241"/>
            <a:ext cx="11637818" cy="3046988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OpenSans"/>
              </a:rPr>
              <a:t>Khẳng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: S </a:t>
            </a:r>
            <a:r>
              <a:rPr lang="en-US" sz="3200">
                <a:solidFill>
                  <a:srgbClr val="000000"/>
                </a:solidFill>
                <a:latin typeface="OpenSans"/>
              </a:rPr>
              <a:t>+ 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am / is /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are + V-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ing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OpenSans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: S </a:t>
            </a:r>
            <a:r>
              <a:rPr lang="en-US" sz="3200">
                <a:solidFill>
                  <a:srgbClr val="000000"/>
                </a:solidFill>
                <a:latin typeface="OpenSans"/>
              </a:rPr>
              <a:t>+ 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am / is /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are + not + V-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ing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latin typeface="OpenSans"/>
              </a:rPr>
              <a:t>- Nghi </a:t>
            </a:r>
            <a:r>
              <a:rPr lang="en-US" sz="3200" err="1">
                <a:solidFill>
                  <a:srgbClr val="000000"/>
                </a:solidFill>
                <a:latin typeface="OpenSans"/>
              </a:rPr>
              <a:t>vấn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: 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Am / Is /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Are + S + </a:t>
            </a:r>
            <a:r>
              <a:rPr lang="en-US" sz="3200">
                <a:solidFill>
                  <a:srgbClr val="000000"/>
                </a:solidFill>
                <a:latin typeface="OpenSans"/>
              </a:rPr>
              <a:t>V-</a:t>
            </a:r>
            <a:r>
              <a:rPr lang="en-US" sz="3200" err="1">
                <a:solidFill>
                  <a:srgbClr val="000000"/>
                </a:solidFill>
                <a:latin typeface="OpenSans"/>
              </a:rPr>
              <a:t>ing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OpenSans"/>
              </a:rPr>
              <a:t>- Câu hỏi với từ để hỏi: (wh - word) + Am / Is / Are + S + </a:t>
            </a:r>
            <a:r>
              <a:rPr lang="en-US" sz="3200">
                <a:solidFill>
                  <a:srgbClr val="000000"/>
                </a:solidFill>
                <a:latin typeface="OpenSans"/>
              </a:rPr>
              <a:t>V-ing</a:t>
            </a:r>
            <a:r>
              <a:rPr lang="en-US" sz="320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32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28" y="235528"/>
            <a:ext cx="840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</a:t>
            </a:r>
            <a:r>
              <a:rPr lang="en-US" sz="3200" b="1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0FB7BD"/>
                </a:solidFill>
              </a:rPr>
              <a:t>PRESENT CONTINUOUS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624" y="1801090"/>
            <a:ext cx="7232793" cy="386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3516" y="396845"/>
            <a:ext cx="108145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400144" y="5467927"/>
            <a:ext cx="1487055" cy="803564"/>
          </a:xfrm>
          <a:prstGeom prst="downArrowCallout">
            <a:avLst/>
          </a:prstGeom>
          <a:gradFill flip="none" rotWithShape="1">
            <a:gsLst>
              <a:gs pos="25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84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Game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76382" y="3124571"/>
            <a:ext cx="1042485" cy="96467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088" y="1274619"/>
            <a:ext cx="4841676" cy="43318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9" y="285998"/>
            <a:ext cx="5755900" cy="69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0478" y="1403927"/>
            <a:ext cx="4222722" cy="4092165"/>
            <a:chOff x="1664057" y="1470874"/>
            <a:chExt cx="4519465" cy="45158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19465" cy="45158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8545" y="2501316"/>
              <a:ext cx="659992" cy="70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2346" y="3438241"/>
              <a:ext cx="659992" cy="70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9961" y="4423042"/>
              <a:ext cx="871280" cy="65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206231" y="5043748"/>
              <a:ext cx="703726" cy="65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12616" y="5059058"/>
              <a:ext cx="703726" cy="65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8357" y="4442811"/>
              <a:ext cx="817132" cy="70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59992" cy="70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2834" y="2414869"/>
              <a:ext cx="659992" cy="703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208830" y="1780310"/>
              <a:ext cx="703726" cy="65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17876" y="1795034"/>
              <a:ext cx="703726" cy="65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492487" y="2712526"/>
            <a:ext cx="397676" cy="1221767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3063" y="809218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04023" y="2812163"/>
            <a:ext cx="1387826" cy="1279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8191803" y="2611894"/>
            <a:ext cx="1057182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8191803" y="3502162"/>
            <a:ext cx="1057182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9407618" y="3502162"/>
            <a:ext cx="1057182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Heptagon 27">
            <a:hlinkClick r:id="rId6" action="ppaction://hlinksldjump"/>
          </p:cNvPr>
          <p:cNvSpPr/>
          <p:nvPr/>
        </p:nvSpPr>
        <p:spPr>
          <a:xfrm>
            <a:off x="9407618" y="1772422"/>
            <a:ext cx="992527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7" action="ppaction://hlinksldjump"/>
          </p:cNvPr>
          <p:cNvSpPr/>
          <p:nvPr/>
        </p:nvSpPr>
        <p:spPr>
          <a:xfrm>
            <a:off x="8191803" y="1772422"/>
            <a:ext cx="978442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8" action="ppaction://hlinksldjump"/>
          </p:cNvPr>
          <p:cNvSpPr/>
          <p:nvPr/>
        </p:nvSpPr>
        <p:spPr>
          <a:xfrm>
            <a:off x="9407618" y="2611893"/>
            <a:ext cx="992527" cy="736600"/>
          </a:xfrm>
          <a:prstGeom prst="heptag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ight Arrow 19">
            <a:hlinkClick r:id="rId9" action="ppaction://hlinksldjump"/>
          </p:cNvPr>
          <p:cNvSpPr/>
          <p:nvPr/>
        </p:nvSpPr>
        <p:spPr>
          <a:xfrm>
            <a:off x="11231418" y="5957455"/>
            <a:ext cx="600364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474891"/>
            <a:ext cx="107960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35" b="50887"/>
          <a:stretch/>
        </p:blipFill>
        <p:spPr>
          <a:xfrm>
            <a:off x="3831413" y="1570182"/>
            <a:ext cx="4724340" cy="3325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3229" y="4897957"/>
            <a:ext cx="719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teaching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en-US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writing on the board.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474891"/>
            <a:ext cx="109623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3" r="33221" b="50301"/>
          <a:stretch/>
        </p:blipFill>
        <p:spPr>
          <a:xfrm>
            <a:off x="3185909" y="1801091"/>
            <a:ext cx="5496273" cy="3491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7148" y="5264728"/>
            <a:ext cx="519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They are play football/soccer.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474891"/>
            <a:ext cx="1083761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what the people in the pictures are doing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4339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331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3" name="Hình ảnh 8">
            <a:extLst>
              <a:ext uri="{FF2B5EF4-FFF2-40B4-BE49-F238E27FC236}">
                <a16:creationId xmlns:a16="http://schemas.microsoft.com/office/drawing/2014/main" id="{1A3CC1BF-4991-7863-3350-DBE91167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09" b="50294"/>
          <a:stretch/>
        </p:blipFill>
        <p:spPr>
          <a:xfrm>
            <a:off x="3297380" y="1754909"/>
            <a:ext cx="5440219" cy="38146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1035" y="5569527"/>
            <a:ext cx="52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bike/bicycle. 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074400" y="5865091"/>
            <a:ext cx="591127" cy="461818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3062</TotalTime>
  <Words>708</Words>
  <Application>Microsoft Office PowerPoint</Application>
  <PresentationFormat>Widescreen</PresentationFormat>
  <Paragraphs>147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Algerian</vt:lpstr>
      <vt:lpstr>Arial</vt:lpstr>
      <vt:lpstr>Arial Black</vt:lpstr>
      <vt:lpstr>Arial Narrow</vt:lpstr>
      <vt:lpstr>Calibri</vt:lpstr>
      <vt:lpstr>Calibri Light</vt:lpstr>
      <vt:lpstr>Century Gothic</vt:lpstr>
      <vt:lpstr>Myriad Pro</vt:lpstr>
      <vt:lpstr>Open Sans</vt:lpstr>
      <vt:lpstr>OpenSans</vt:lpstr>
      <vt:lpstr>Times New Roman</vt:lpstr>
      <vt:lpstr>Wingdings</vt:lpstr>
      <vt:lpstr>Wingdings 3</vt:lpstr>
      <vt:lpstr>Wisp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158</cp:revision>
  <dcterms:created xsi:type="dcterms:W3CDTF">2020-12-09T02:04:09Z</dcterms:created>
  <dcterms:modified xsi:type="dcterms:W3CDTF">2025-04-02T00:49:50Z</dcterms:modified>
</cp:coreProperties>
</file>