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311" r:id="rId2"/>
    <p:sldId id="261" r:id="rId3"/>
    <p:sldId id="312" r:id="rId4"/>
    <p:sldId id="313" r:id="rId5"/>
    <p:sldId id="314" r:id="rId6"/>
    <p:sldId id="315" r:id="rId7"/>
    <p:sldId id="316" r:id="rId8"/>
    <p:sldId id="317" r:id="rId9"/>
    <p:sldId id="303" r:id="rId10"/>
    <p:sldId id="318" r:id="rId11"/>
    <p:sldId id="333" r:id="rId12"/>
    <p:sldId id="270" r:id="rId13"/>
    <p:sldId id="272" r:id="rId14"/>
    <p:sldId id="306" r:id="rId15"/>
    <p:sldId id="319" r:id="rId16"/>
    <p:sldId id="324" r:id="rId17"/>
    <p:sldId id="325" r:id="rId18"/>
    <p:sldId id="326" r:id="rId19"/>
    <p:sldId id="327" r:id="rId20"/>
    <p:sldId id="328" r:id="rId21"/>
    <p:sldId id="329" r:id="rId22"/>
    <p:sldId id="331" r:id="rId23"/>
    <p:sldId id="332" r:id="rId24"/>
    <p:sldId id="321" r:id="rId25"/>
    <p:sldId id="278" r:id="rId26"/>
    <p:sldId id="308" r:id="rId27"/>
    <p:sldId id="322" r:id="rId28"/>
  </p:sldIdLst>
  <p:sldSz cx="12192000" cy="6858000"/>
  <p:notesSz cx="6858000" cy="9144000"/>
  <p:embeddedFontLst>
    <p:embeddedFont>
      <p:font typeface=".VnBahamasB" panose="020BE200000000000000"/>
      <p:bold r:id="rId30"/>
    </p:embeddedFont>
    <p:embeddedFont>
      <p:font typeface="Bahnschrift SemiCondensed" panose="020B0502040204020203" pitchFamily="34" charset="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  <p:embeddedFont>
      <p:font typeface="Berlin Sans FB Demi" panose="020E0802020502020306" pitchFamily="34" charset="0"/>
      <p:bold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3" roundtripDataSignature="AMtx7mjVbYzPtQeH0QQzegm4qTyx1d2u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F79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57B026-A52B-4486-8F3D-03B5434FDEE7}">
  <a:tblStyle styleId="{F957B026-A52B-4486-8F3D-03B5434FDEE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57A5EAD2-DE58-4EE1-926B-AA3FD9B3B25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43" autoAdjust="0"/>
    <p:restoredTop sz="93112"/>
  </p:normalViewPr>
  <p:slideViewPr>
    <p:cSldViewPr snapToGrid="0">
      <p:cViewPr varScale="1">
        <p:scale>
          <a:sx n="68" d="100"/>
          <a:sy n="68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Festivals around the world</a:t>
          </a:r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Festivals</a:t>
          </a:r>
          <a:endParaRPr lang="en-US" dirty="0"/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 custScaleX="1375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1"/>
      <dgm:spPr/>
      <dgm:t>
        <a:bodyPr/>
        <a:lstStyle/>
        <a:p>
          <a:endParaRPr lang="en-US"/>
        </a:p>
      </dgm:t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1" custScaleX="137590"/>
      <dgm:spPr/>
      <dgm:t>
        <a:bodyPr/>
        <a:lstStyle/>
        <a:p>
          <a:endParaRPr lang="en-US"/>
        </a:p>
      </dgm:t>
    </dgm:pt>
    <dgm:pt modelId="{EE8BFEBA-4E6C-40E1-B342-40D339E029FF}" type="pres">
      <dgm:prSet presAssocID="{AFB6757D-97B1-4663-A950-106220254434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  <dgm:t>
        <a:bodyPr/>
        <a:lstStyle/>
        <a:p>
          <a:endParaRPr lang="en-US"/>
        </a:p>
      </dgm:t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  <dgm:t>
        <a:bodyPr/>
        <a:lstStyle/>
        <a:p>
          <a:endParaRPr lang="en-US"/>
        </a:p>
      </dgm:t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435431" y="2188865"/>
          <a:ext cx="6202344" cy="187012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Vocabulary</a:t>
          </a:r>
        </a:p>
      </dsp:txBody>
      <dsp:txXfrm>
        <a:off x="435431" y="2188865"/>
        <a:ext cx="1860703" cy="1870128"/>
      </dsp:txXfrm>
    </dsp:sp>
    <dsp:sp modelId="{F88AC81A-2BC5-4E80-A859-27A859164080}">
      <dsp:nvSpPr>
        <dsp:cNvPr id="0" name=""/>
        <dsp:cNvSpPr/>
      </dsp:nvSpPr>
      <dsp:spPr>
        <a:xfrm>
          <a:off x="435431" y="1156"/>
          <a:ext cx="6202344" cy="187012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Topic of the unit</a:t>
          </a:r>
        </a:p>
      </dsp:txBody>
      <dsp:txXfrm>
        <a:off x="435431" y="1156"/>
        <a:ext cx="1860703" cy="1870128"/>
      </dsp:txXfrm>
    </dsp:sp>
    <dsp:sp modelId="{900A6C8C-2B7C-4F16-8523-B2C8E70FE539}">
      <dsp:nvSpPr>
        <dsp:cNvPr id="0" name=""/>
        <dsp:cNvSpPr/>
      </dsp:nvSpPr>
      <dsp:spPr>
        <a:xfrm>
          <a:off x="2766334" y="159946"/>
          <a:ext cx="3277194" cy="1587903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Festivals around the world</a:t>
          </a:r>
        </a:p>
      </dsp:txBody>
      <dsp:txXfrm>
        <a:off x="2812842" y="206454"/>
        <a:ext cx="3184178" cy="1494887"/>
      </dsp:txXfrm>
    </dsp:sp>
    <dsp:sp modelId="{4F25D1CD-CD2D-4831-80B6-B15A0B4A4043}">
      <dsp:nvSpPr>
        <dsp:cNvPr id="0" name=""/>
        <dsp:cNvSpPr/>
      </dsp:nvSpPr>
      <dsp:spPr>
        <a:xfrm>
          <a:off x="4359211" y="1747850"/>
          <a:ext cx="91440" cy="6351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516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2766334" y="2383011"/>
          <a:ext cx="3277194" cy="1587903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0" i="0" u="none" strike="noStrike" kern="1200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Festivals</a:t>
          </a:r>
          <a:endParaRPr lang="en-US" sz="3100" kern="1200" dirty="0"/>
        </a:p>
      </dsp:txBody>
      <dsp:txXfrm>
        <a:off x="2812842" y="2429519"/>
        <a:ext cx="3184178" cy="1494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2823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588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073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94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5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0" Type="http://schemas.openxmlformats.org/officeDocument/2006/relationships/audio" Target="../media/media4.mp3"/><Relationship Id="rId4" Type="http://schemas.openxmlformats.org/officeDocument/2006/relationships/audio" Target="../media/media2.mp3"/><Relationship Id="rId9" Type="http://schemas.microsoft.com/office/2007/relationships/media" Target="../media/media4.mp3"/><Relationship Id="rId1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.png"/><Relationship Id="rId5" Type="http://schemas.openxmlformats.org/officeDocument/2006/relationships/image" Target="../media/image2.tiff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4.tiff"/><Relationship Id="rId7" Type="http://schemas.openxmlformats.org/officeDocument/2006/relationships/image" Target="../media/image1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21.xml"/><Relationship Id="rId7" Type="http://schemas.openxmlformats.org/officeDocument/2006/relationships/slide" Target="slide1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23.xml"/><Relationship Id="rId10" Type="http://schemas.openxmlformats.org/officeDocument/2006/relationships/slide" Target="slide24.xml"/><Relationship Id="rId4" Type="http://schemas.openxmlformats.org/officeDocument/2006/relationships/slide" Target="slide22.xml"/><Relationship Id="rId9" Type="http://schemas.openxmlformats.org/officeDocument/2006/relationships/slide" Target="slide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4" Type="http://schemas.openxmlformats.org/officeDocument/2006/relationships/slide" Target="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4" Type="http://schemas.openxmlformats.org/officeDocument/2006/relationships/slide" Target="slide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png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5" Type="http://schemas.openxmlformats.org/officeDocument/2006/relationships/image" Target="../media/image12.tiff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39004" y="2689387"/>
            <a:ext cx="7687552" cy="646319"/>
          </a:xfrm>
          <a:prstGeom prst="rect">
            <a:avLst/>
          </a:prstGeom>
          <a:noFill/>
        </p:spPr>
        <p:txBody>
          <a:bodyPr wrap="square" lIns="91427" tIns="45714" rIns="91427" bIns="45714">
            <a:spAutoFit/>
          </a:bodyPr>
          <a:lstStyle/>
          <a:p>
            <a:pPr algn="ctr"/>
            <a:r>
              <a:rPr lang="en-US" sz="36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GOOD </a:t>
            </a:r>
            <a:r>
              <a:rPr lang="en-US" sz="3600" b="1" dirty="0" smtClean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MORNING EVERYONE !!!</a:t>
            </a:r>
            <a:endParaRPr lang="en-US" sz="3600" b="1" dirty="0">
              <a:ln w="1905"/>
              <a:solidFill>
                <a:schemeClr val="accent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933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Google Shape;180;p8"/>
          <p:cNvSpPr txBox="1"/>
          <p:nvPr/>
        </p:nvSpPr>
        <p:spPr>
          <a:xfrm>
            <a:off x="135168" y="33454"/>
            <a:ext cx="3210198" cy="52318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8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VOCABULARY</a:t>
            </a:r>
            <a:endParaRPr sz="28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Google Shape;231;p13"/>
          <p:cNvGraphicFramePr/>
          <p:nvPr>
            <p:extLst>
              <p:ext uri="{D42A27DB-BD31-4B8C-83A1-F6EECF244321}">
                <p14:modId xmlns:p14="http://schemas.microsoft.com/office/powerpoint/2010/main" val="1441754111"/>
              </p:ext>
            </p:extLst>
          </p:nvPr>
        </p:nvGraphicFramePr>
        <p:xfrm>
          <a:off x="1360268" y="953501"/>
          <a:ext cx="9399925" cy="4951000"/>
        </p:xfrm>
        <a:graphic>
          <a:graphicData uri="http://schemas.openxmlformats.org/drawingml/2006/table">
            <a:tbl>
              <a:tblPr firstRow="1" bandRow="1">
                <a:noFill/>
                <a:tableStyleId>{F957B026-A52B-4486-8F3D-03B5434FDEE7}</a:tableStyleId>
              </a:tblPr>
              <a:tblGrid>
                <a:gridCol w="302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6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513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</a:rPr>
                        <a:t>New words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</a:rPr>
                        <a:t>Pronunciation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</a:rPr>
                        <a:t>Meaning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</a:t>
                      </a:r>
                      <a:r>
                        <a:rPr lang="en-US" sz="2500" b="1" u="none" strike="noStrike" cap="none" baseline="0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1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folk </a:t>
                      </a:r>
                      <a:r>
                        <a:rPr lang="en-US" sz="25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dance</a:t>
                      </a:r>
                      <a:endParaRPr sz="25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/ˈ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fəʊk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 ˌ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dɑːns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sz="2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điệu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múa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nhảy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dân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gian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6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costume</a:t>
                      </a:r>
                      <a:endParaRPr sz="25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/ˈ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kɒs.tʃuːm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trang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phục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1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float</a:t>
                      </a:r>
                      <a:endParaRPr sz="25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fləʊt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sz="2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xe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diễu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hành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7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parade</a:t>
                      </a:r>
                      <a:endParaRPr sz="25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pəˈreɪd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sz="2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diễu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hành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i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feast</a:t>
                      </a:r>
                      <a:endParaRPr sz="25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fiːst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sz="24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bữa</a:t>
                      </a:r>
                      <a:r>
                        <a:rPr lang="en-US" sz="24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tiệc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7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i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 </a:t>
                      </a:r>
                      <a:r>
                        <a:rPr lang="vi-VN" sz="2500" b="1" i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fireworks </a:t>
                      </a:r>
                      <a:r>
                        <a:rPr lang="vi-VN" sz="2500" b="1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display</a:t>
                      </a:r>
                      <a:endParaRPr sz="25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ˈ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fɑɪərˌwɜrks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dɪˈspleɪ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sz="24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vi-VN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màn bắn pháo hoa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458159921"/>
                  </a:ext>
                </a:extLst>
              </a:tr>
            </a:tbl>
          </a:graphicData>
        </a:graphic>
      </p:graphicFrame>
      <p:pic>
        <p:nvPicPr>
          <p:cNvPr id="7" name="folk dance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7040" y="1463331"/>
            <a:ext cx="487363" cy="487363"/>
          </a:xfrm>
          <a:prstGeom prst="rect">
            <a:avLst/>
          </a:prstGeom>
        </p:spPr>
      </p:pic>
      <p:pic>
        <p:nvPicPr>
          <p:cNvPr id="8" name="costum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7040" y="2279243"/>
            <a:ext cx="487363" cy="487363"/>
          </a:xfrm>
          <a:prstGeom prst="rect">
            <a:avLst/>
          </a:prstGeom>
        </p:spPr>
      </p:pic>
      <p:pic>
        <p:nvPicPr>
          <p:cNvPr id="9" name="ukpaper02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2692" y="3878926"/>
            <a:ext cx="487363" cy="487363"/>
          </a:xfrm>
          <a:prstGeom prst="rect">
            <a:avLst/>
          </a:prstGeom>
        </p:spPr>
      </p:pic>
      <p:pic>
        <p:nvPicPr>
          <p:cNvPr id="11" name="ukfeast00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2692" y="4552551"/>
            <a:ext cx="487363" cy="487363"/>
          </a:xfrm>
          <a:prstGeom prst="rect">
            <a:avLst/>
          </a:prstGeom>
        </p:spPr>
      </p:pic>
      <p:pic>
        <p:nvPicPr>
          <p:cNvPr id="12" name="float-gb (1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7039" y="3054751"/>
            <a:ext cx="487363" cy="487363"/>
          </a:xfrm>
          <a:prstGeom prst="rect">
            <a:avLst/>
          </a:prstGeom>
        </p:spPr>
      </p:pic>
      <p:pic>
        <p:nvPicPr>
          <p:cNvPr id="13" name="fireworks-display1651546342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7039" y="52729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7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5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7897" y="102791"/>
            <a:ext cx="3239174" cy="5562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Checking vocab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747657" y="1173545"/>
            <a:ext cx="2649893" cy="148057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800" b="1" dirty="0" smtClean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en-US" sz="28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parade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84863" y="1164214"/>
            <a:ext cx="2775480" cy="1510931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Diễu</a:t>
            </a:r>
            <a:r>
              <a:rPr lang="en-GB" sz="2800" b="1" dirty="0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b="1" dirty="0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889827" y="1328568"/>
            <a:ext cx="2593645" cy="137668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folk 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dance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889828" y="1281872"/>
            <a:ext cx="2673292" cy="1475164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SzPts val="2500"/>
            </a:pPr>
            <a:r>
              <a:rPr lang="en-US" sz="2800" b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điệu</a:t>
            </a:r>
            <a:r>
              <a:rPr lang="en-US" sz="2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múa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dân</a:t>
            </a:r>
            <a:r>
              <a:rPr lang="en-US" sz="2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gian</a:t>
            </a:r>
            <a:endParaRPr lang="en-US" sz="28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85797" y="2868372"/>
            <a:ext cx="2505017" cy="14516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800" b="1" dirty="0" smtClean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en-US" sz="28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feast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377104" y="2816934"/>
            <a:ext cx="2581758" cy="1519966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SzPts val="2400"/>
            </a:pPr>
            <a:r>
              <a:rPr lang="en-US" sz="28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bữa tiệc</a:t>
            </a:r>
            <a:endParaRPr lang="en-US" sz="32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26059" y="3535574"/>
            <a:ext cx="2524928" cy="137716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800" b="1" dirty="0" smtClean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en-US" sz="28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float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06849" y="3488844"/>
            <a:ext cx="2563348" cy="1475676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GB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diễu</a:t>
            </a:r>
            <a:r>
              <a:rPr lang="en-GB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05678" y="119313"/>
            <a:ext cx="3347391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 words in English</a:t>
            </a:r>
          </a:p>
        </p:txBody>
      </p:sp>
      <p:sp>
        <p:nvSpPr>
          <p:cNvPr id="16" name="Oval 15"/>
          <p:cNvSpPr/>
          <p:nvPr/>
        </p:nvSpPr>
        <p:spPr>
          <a:xfrm>
            <a:off x="7026909" y="4003936"/>
            <a:ext cx="2470696" cy="12818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costume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904883" y="3958087"/>
            <a:ext cx="2741284" cy="1373550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rang</a:t>
            </a:r>
            <a:r>
              <a:rPr lang="en-GB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Process 17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211572" y="5102095"/>
            <a:ext cx="2454755" cy="12579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SzPts val="2500"/>
            </a:pPr>
            <a:r>
              <a:rPr lang="vi-VN" sz="25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fireworks display</a:t>
            </a:r>
            <a:endParaRPr lang="vi-VN" sz="25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218779" y="5102095"/>
            <a:ext cx="2454755" cy="125793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2400"/>
            </a:pPr>
            <a:r>
              <a:rPr lang="vi-VN" sz="28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màn bắn pháo </a:t>
            </a:r>
            <a:r>
              <a:rPr lang="vi-VN" sz="2800" b="1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hoa</a:t>
            </a:r>
            <a:endParaRPr lang="vi-VN" sz="28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093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  <p:bldP spid="14" grpId="0" animBg="1"/>
      <p:bldP spid="14" grpId="1" animBg="1"/>
      <p:bldP spid="17" grpId="0" animBg="1"/>
      <p:bldP spid="17" grpId="1" animBg="1"/>
      <p:bldP spid="20" grpId="0" animBg="1"/>
      <p:bldP spid="2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856282" y="153913"/>
            <a:ext cx="296927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Listen and read.</a:t>
            </a:r>
            <a:endParaRPr sz="2800" b="1" i="0" u="none" strike="noStrike" cap="none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300890" y="1744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353675" y="99836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1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CAEEAB-CB14-3A4E-B418-ED4CD7539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3869" y="153914"/>
            <a:ext cx="2532912" cy="26838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1599" y="766965"/>
            <a:ext cx="9386539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Mark and </a:t>
            </a:r>
            <a:r>
              <a:rPr lang="en-US" sz="23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Good afternoon,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3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Oh, hi. Come in.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3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Wow! This is a nice cozy room,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 like the photos on the wall. 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can see you among all those tulips. Where did you take the photos?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3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took them at the Tulip Festival in Australia last September.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Mark: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Really? I went to a tulip festival two years ago but it was in the Netherlands.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It was the Dutch Tulip Festival. 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3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What did you do at the festival,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3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watched Dutch folk dances. The dancers wore traditional costumes.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also got a chance to try some delicious Dutch food and drinks. What about you, Mark?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Mark: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watched folk dances too, but there wasn't any food or drinks.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also saw beautiful tulip floats at a parade.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3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they hold the festival every year in Australia?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 Hoa:</a:t>
            </a:r>
            <a:r>
              <a:rPr lang="en-US" sz="23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Yes, they do. 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06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2962" y="109016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7"/>
          <p:cNvSpPr/>
          <p:nvPr/>
        </p:nvSpPr>
        <p:spPr>
          <a:xfrm>
            <a:off x="147126" y="196152"/>
            <a:ext cx="707743" cy="707845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7"/>
          <p:cNvSpPr txBox="1"/>
          <p:nvPr/>
        </p:nvSpPr>
        <p:spPr>
          <a:xfrm>
            <a:off x="126000" y="181518"/>
            <a:ext cx="70774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2</a:t>
            </a:r>
            <a:endParaRPr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C908B-2347-6044-B9FA-8DABE5ED3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771" y="550074"/>
            <a:ext cx="1800808" cy="1175657"/>
          </a:xfrm>
          <a:prstGeom prst="rect">
            <a:avLst/>
          </a:prstGeom>
        </p:spPr>
      </p:pic>
      <p:sp>
        <p:nvSpPr>
          <p:cNvPr id="11" name="Google Shape;289;p17">
            <a:extLst>
              <a:ext uri="{FF2B5EF4-FFF2-40B4-BE49-F238E27FC236}">
                <a16:creationId xmlns:a16="http://schemas.microsoft.com/office/drawing/2014/main" id="{1985F96E-4624-4147-AB2C-89E2F815F23E}"/>
              </a:ext>
            </a:extLst>
          </p:cNvPr>
          <p:cNvSpPr txBox="1"/>
          <p:nvPr/>
        </p:nvSpPr>
        <p:spPr>
          <a:xfrm>
            <a:off x="875995" y="91128"/>
            <a:ext cx="1098067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400" b="1" dirty="0"/>
              <a:t>Read the conversation again. Who did the following activities? Tick (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r>
              <a:rPr lang="en-US" sz="2400" b="1" dirty="0"/>
              <a:t>) the correct column. Sometimes you need to tick both. </a:t>
            </a:r>
            <a:endParaRPr lang="en-US" sz="2400" dirty="0"/>
          </a:p>
        </p:txBody>
      </p:sp>
      <p:sp>
        <p:nvSpPr>
          <p:cNvPr id="9" name="Flowchart: Process 8"/>
          <p:cNvSpPr/>
          <p:nvPr/>
        </p:nvSpPr>
        <p:spPr>
          <a:xfrm>
            <a:off x="0" y="-71450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8C2CDDA-B47C-2849-8985-0E448D7865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185184"/>
              </p:ext>
            </p:extLst>
          </p:nvPr>
        </p:nvGraphicFramePr>
        <p:xfrm>
          <a:off x="329772" y="1830710"/>
          <a:ext cx="9507911" cy="3840480"/>
        </p:xfrm>
        <a:graphic>
          <a:graphicData uri="http://schemas.openxmlformats.org/drawingml/2006/table">
            <a:tbl>
              <a:tblPr firstRow="1" bandRow="1">
                <a:tableStyleId>{F957B026-A52B-4486-8F3D-03B5434FDEE7}</a:tableStyleId>
              </a:tblPr>
              <a:tblGrid>
                <a:gridCol w="6827773">
                  <a:extLst>
                    <a:ext uri="{9D8B030D-6E8A-4147-A177-3AD203B41FA5}">
                      <a16:colId xmlns:a16="http://schemas.microsoft.com/office/drawing/2014/main" val="2288555884"/>
                    </a:ext>
                  </a:extLst>
                </a:gridCol>
                <a:gridCol w="1355834">
                  <a:extLst>
                    <a:ext uri="{9D8B030D-6E8A-4147-A177-3AD203B41FA5}">
                      <a16:colId xmlns:a16="http://schemas.microsoft.com/office/drawing/2014/main" val="957148789"/>
                    </a:ext>
                  </a:extLst>
                </a:gridCol>
                <a:gridCol w="1324304">
                  <a:extLst>
                    <a:ext uri="{9D8B030D-6E8A-4147-A177-3AD203B41FA5}">
                      <a16:colId xmlns:a16="http://schemas.microsoft.com/office/drawing/2014/main" val="12119356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70C0"/>
                          </a:solidFill>
                        </a:rPr>
                        <a:t>Ms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</a:rPr>
                        <a:t>Hoa</a:t>
                      </a:r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Mark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999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en-US" sz="3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went to the Tulip Festival in Australia </a:t>
                      </a:r>
                      <a:endParaRPr lang="en-US" sz="3200" dirty="0"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967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2. </a:t>
                      </a:r>
                      <a:r>
                        <a:rPr lang="en-US" sz="3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went to the Tulip Festival in the Netherlands </a:t>
                      </a:r>
                      <a:endParaRPr lang="en-US" sz="3200" dirty="0"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442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3. </a:t>
                      </a:r>
                      <a:r>
                        <a:rPr lang="en-US" sz="3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tried Dutch food and drinks </a:t>
                      </a:r>
                      <a:endParaRPr lang="en-US" sz="3200" dirty="0"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947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4. </a:t>
                      </a:r>
                      <a:r>
                        <a:rPr lang="en-US" sz="3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watched traditional Dutch dancing </a:t>
                      </a:r>
                      <a:endParaRPr lang="en-US" sz="3200" dirty="0"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3051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5. </a:t>
                      </a:r>
                      <a:r>
                        <a:rPr lang="en-US" sz="3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saw tulip floats </a:t>
                      </a:r>
                      <a:endParaRPr lang="en-US" sz="3200" dirty="0"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167660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8FF059A4-2C68-1549-862C-2FED36D1600E}"/>
              </a:ext>
            </a:extLst>
          </p:cNvPr>
          <p:cNvSpPr/>
          <p:nvPr/>
        </p:nvSpPr>
        <p:spPr>
          <a:xfrm>
            <a:off x="7582889" y="2371018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E54647-BB62-DD4D-8DDD-BB2709EA80FB}"/>
              </a:ext>
            </a:extLst>
          </p:cNvPr>
          <p:cNvSpPr/>
          <p:nvPr/>
        </p:nvSpPr>
        <p:spPr>
          <a:xfrm>
            <a:off x="8935003" y="3198168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101255-8DE1-8C4C-8D27-61B6FB702716}"/>
              </a:ext>
            </a:extLst>
          </p:cNvPr>
          <p:cNvSpPr/>
          <p:nvPr/>
        </p:nvSpPr>
        <p:spPr>
          <a:xfrm>
            <a:off x="7582889" y="4558860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384BEB-99CF-5D4A-9E63-9396D7F0882B}"/>
              </a:ext>
            </a:extLst>
          </p:cNvPr>
          <p:cNvSpPr/>
          <p:nvPr/>
        </p:nvSpPr>
        <p:spPr>
          <a:xfrm>
            <a:off x="7631357" y="4021104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1262C2-46C9-B949-80EB-CA28FBD98C65}"/>
              </a:ext>
            </a:extLst>
          </p:cNvPr>
          <p:cNvSpPr/>
          <p:nvPr/>
        </p:nvSpPr>
        <p:spPr>
          <a:xfrm>
            <a:off x="8935003" y="4568459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CFC56C-9100-174D-A7FD-047CA2B1293B}"/>
              </a:ext>
            </a:extLst>
          </p:cNvPr>
          <p:cNvSpPr/>
          <p:nvPr/>
        </p:nvSpPr>
        <p:spPr>
          <a:xfrm>
            <a:off x="8935003" y="5137271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AA7CEE-7E1A-6242-86D8-FA1AD26D4F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238745"/>
              </p:ext>
            </p:extLst>
          </p:nvPr>
        </p:nvGraphicFramePr>
        <p:xfrm>
          <a:off x="814550" y="1131902"/>
          <a:ext cx="10815315" cy="457200"/>
        </p:xfrm>
        <a:graphic>
          <a:graphicData uri="http://schemas.openxmlformats.org/drawingml/2006/table">
            <a:tbl>
              <a:tblPr firstRow="1" bandRow="1">
                <a:tableStyleId>{F957B026-A52B-4486-8F3D-03B5434FDEE7}</a:tableStyleId>
              </a:tblPr>
              <a:tblGrid>
                <a:gridCol w="10815315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costumes           feast           float           fireworks display           parade          folk dance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6E5F3CD-481C-1642-86D1-BAF562F1D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38" y="1886100"/>
            <a:ext cx="2418325" cy="14818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897832D-1D7B-B349-ADAA-0BF709DF8FDB}"/>
              </a:ext>
            </a:extLst>
          </p:cNvPr>
          <p:cNvSpPr/>
          <p:nvPr/>
        </p:nvSpPr>
        <p:spPr>
          <a:xfrm>
            <a:off x="615538" y="3419357"/>
            <a:ext cx="2418326" cy="57785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1.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241E44-922E-384B-925E-D5510415E8DC}"/>
              </a:ext>
            </a:extLst>
          </p:cNvPr>
          <p:cNvSpPr txBox="1"/>
          <p:nvPr/>
        </p:nvSpPr>
        <p:spPr>
          <a:xfrm>
            <a:off x="1205338" y="3470989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parade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FEBF5A-2A1A-6B40-89FC-F82E2782A343}"/>
              </a:ext>
            </a:extLst>
          </p:cNvPr>
          <p:cNvSpPr/>
          <p:nvPr/>
        </p:nvSpPr>
        <p:spPr>
          <a:xfrm>
            <a:off x="4538907" y="3414203"/>
            <a:ext cx="2418326" cy="57785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2.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15B5E6-3406-FD44-86D2-6CD139A0805F}"/>
              </a:ext>
            </a:extLst>
          </p:cNvPr>
          <p:cNvSpPr txBox="1"/>
          <p:nvPr/>
        </p:nvSpPr>
        <p:spPr>
          <a:xfrm>
            <a:off x="5009154" y="3504764"/>
            <a:ext cx="2049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costumes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64A70A-4746-5840-94AD-48522C3CDE7C}"/>
              </a:ext>
            </a:extLst>
          </p:cNvPr>
          <p:cNvSpPr/>
          <p:nvPr/>
        </p:nvSpPr>
        <p:spPr>
          <a:xfrm>
            <a:off x="8577495" y="3422355"/>
            <a:ext cx="2418326" cy="57785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3.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F18F24-294E-6C47-8EA0-D493E57B7BA3}"/>
              </a:ext>
            </a:extLst>
          </p:cNvPr>
          <p:cNvSpPr txBox="1"/>
          <p:nvPr/>
        </p:nvSpPr>
        <p:spPr>
          <a:xfrm>
            <a:off x="9272810" y="3513004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feast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CA4410-30F2-B049-8818-49155907422A}"/>
              </a:ext>
            </a:extLst>
          </p:cNvPr>
          <p:cNvSpPr/>
          <p:nvPr/>
        </p:nvSpPr>
        <p:spPr>
          <a:xfrm>
            <a:off x="615538" y="5957649"/>
            <a:ext cx="2418326" cy="57785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4.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88603E-9BAD-5F4E-AF48-E7B271447D8E}"/>
              </a:ext>
            </a:extLst>
          </p:cNvPr>
          <p:cNvSpPr txBox="1"/>
          <p:nvPr/>
        </p:nvSpPr>
        <p:spPr>
          <a:xfrm>
            <a:off x="1347465" y="6053130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float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AF74B7C-CAA8-AE4A-9AAC-0AAF61DFA823}"/>
              </a:ext>
            </a:extLst>
          </p:cNvPr>
          <p:cNvSpPr/>
          <p:nvPr/>
        </p:nvSpPr>
        <p:spPr>
          <a:xfrm>
            <a:off x="3961196" y="5957649"/>
            <a:ext cx="3409989" cy="646331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5. </a:t>
            </a:r>
            <a:r>
              <a:rPr lang="en-US" sz="2400" b="1" dirty="0">
                <a:solidFill>
                  <a:srgbClr val="000000"/>
                </a:solidFill>
              </a:rPr>
              <a:t>_________________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4F28B0-8258-A341-B154-D754C7D3D170}"/>
              </a:ext>
            </a:extLst>
          </p:cNvPr>
          <p:cNvSpPr txBox="1"/>
          <p:nvPr/>
        </p:nvSpPr>
        <p:spPr>
          <a:xfrm>
            <a:off x="4440853" y="6045606"/>
            <a:ext cx="2930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fireworks display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E49E3C-8C23-FE40-A950-5DAAB698CC01}"/>
              </a:ext>
            </a:extLst>
          </p:cNvPr>
          <p:cNvSpPr/>
          <p:nvPr/>
        </p:nvSpPr>
        <p:spPr>
          <a:xfrm>
            <a:off x="8577495" y="5957649"/>
            <a:ext cx="2418326" cy="57785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6.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B0FB23-EA56-F141-A8C3-4AA2CA802B12}"/>
              </a:ext>
            </a:extLst>
          </p:cNvPr>
          <p:cNvSpPr txBox="1"/>
          <p:nvPr/>
        </p:nvSpPr>
        <p:spPr>
          <a:xfrm>
            <a:off x="8962898" y="6045605"/>
            <a:ext cx="2216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folk dance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F9C472-E8C9-AC4B-B2C7-96C90B8C1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154" y="1886100"/>
            <a:ext cx="1652903" cy="15120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617548-6317-5748-B1FF-5E9517AF7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6996" y="1826263"/>
            <a:ext cx="2106106" cy="14980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062FE6-DB6A-534D-89EC-0F1FD3DA71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538" y="4357396"/>
            <a:ext cx="2390561" cy="15629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5A8E50-673B-7B4F-8166-7F409DBC46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7675" y="4357396"/>
            <a:ext cx="2249557" cy="1518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9E8BC-A61A-384E-B99A-FA7A98CD88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8808" y="4357396"/>
            <a:ext cx="2174294" cy="151895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0798A9C-2245-FE4D-861E-96E8F2F35709}"/>
              </a:ext>
            </a:extLst>
          </p:cNvPr>
          <p:cNvGrpSpPr/>
          <p:nvPr/>
        </p:nvGrpSpPr>
        <p:grpSpPr>
          <a:xfrm>
            <a:off x="374878" y="186855"/>
            <a:ext cx="11370706" cy="707886"/>
            <a:chOff x="645698" y="1091102"/>
            <a:chExt cx="11370706" cy="707886"/>
          </a:xfrm>
        </p:grpSpPr>
        <p:sp>
          <p:nvSpPr>
            <p:cNvPr id="28" name="Google Shape;343;p19"/>
            <p:cNvSpPr txBox="1"/>
            <p:nvPr/>
          </p:nvSpPr>
          <p:spPr>
            <a:xfrm>
              <a:off x="1201089" y="1215971"/>
              <a:ext cx="10815315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2800" b="1" dirty="0"/>
                <a:t>Write a word or phrase from the box under each picture. </a:t>
              </a:r>
              <a:endParaRPr lang="en-US" sz="2800" dirty="0"/>
            </a:p>
          </p:txBody>
        </p:sp>
        <p:sp>
          <p:nvSpPr>
            <p:cNvPr id="29" name="Google Shape;344;p19"/>
            <p:cNvSpPr/>
            <p:nvPr/>
          </p:nvSpPr>
          <p:spPr>
            <a:xfrm>
              <a:off x="645698" y="1215971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0" name="Google Shape;345;p19"/>
            <p:cNvSpPr txBox="1"/>
            <p:nvPr/>
          </p:nvSpPr>
          <p:spPr>
            <a:xfrm>
              <a:off x="698483" y="1091102"/>
              <a:ext cx="39703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76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  <p:bldP spid="21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Process 9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2776FD9-B669-4240-8AE9-7961032EC94D}"/>
              </a:ext>
            </a:extLst>
          </p:cNvPr>
          <p:cNvGrpSpPr/>
          <p:nvPr/>
        </p:nvGrpSpPr>
        <p:grpSpPr>
          <a:xfrm>
            <a:off x="467606" y="357157"/>
            <a:ext cx="11274747" cy="954067"/>
            <a:chOff x="132951" y="1060159"/>
            <a:chExt cx="11274747" cy="954067"/>
          </a:xfrm>
        </p:grpSpPr>
        <p:sp>
          <p:nvSpPr>
            <p:cNvPr id="12" name="Google Shape;403;p22"/>
            <p:cNvSpPr txBox="1"/>
            <p:nvPr/>
          </p:nvSpPr>
          <p:spPr>
            <a:xfrm>
              <a:off x="688343" y="1060159"/>
              <a:ext cx="10719355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Fill in each blank with a word or phrase from 3. You may have to change the form of the word or phrase. 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Google Shape;404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4" name="Google Shape;405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5" name="Google Shape;408;p22"/>
          <p:cNvSpPr txBox="1"/>
          <p:nvPr/>
        </p:nvSpPr>
        <p:spPr>
          <a:xfrm>
            <a:off x="592252" y="2165711"/>
            <a:ext cx="10935957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dancers performed ___________ at the Tulip Festival.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On New Year’s Eve, we went to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Hoan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Kiem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Lake to watch the ______________.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Tet, we usually prepare a ___________ with special food.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People hold flower ___________ in several countries to welcome the new season.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___________ carried the dancers in special ___________. </a:t>
            </a:r>
          </a:p>
        </p:txBody>
      </p:sp>
      <p:sp>
        <p:nvSpPr>
          <p:cNvPr id="22" name="Down Arrow Callout 21"/>
          <p:cNvSpPr/>
          <p:nvPr/>
        </p:nvSpPr>
        <p:spPr>
          <a:xfrm>
            <a:off x="5059049" y="5539532"/>
            <a:ext cx="1693877" cy="942392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Game: 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2AA7CEE-7E1A-6242-86D8-FA1AD26D4F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346498"/>
              </p:ext>
            </p:extLst>
          </p:nvPr>
        </p:nvGraphicFramePr>
        <p:xfrm>
          <a:off x="712894" y="1462290"/>
          <a:ext cx="10815315" cy="457200"/>
        </p:xfrm>
        <a:graphic>
          <a:graphicData uri="http://schemas.openxmlformats.org/drawingml/2006/table">
            <a:tbl>
              <a:tblPr firstRow="1" bandRow="1">
                <a:tableStyleId>{F957B026-A52B-4486-8F3D-03B5434FDEE7}</a:tableStyleId>
              </a:tblPr>
              <a:tblGrid>
                <a:gridCol w="10815315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costumes           feast           float           fireworks display           parade          folk dance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826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31804" y="260351"/>
            <a:ext cx="10236197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3" tIns="60952" rIns="121903" bIns="60952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7200" b="1" dirty="0">
                <a:solidFill>
                  <a:srgbClr val="009999"/>
                </a:solidFill>
                <a:latin typeface="Bahnschrift SemiCondensed" panose="020B0502040204020203" pitchFamily="34" charset="0"/>
              </a:rPr>
              <a:t>LUCKY NUMBERS</a:t>
            </a:r>
          </a:p>
        </p:txBody>
      </p:sp>
      <p:sp>
        <p:nvSpPr>
          <p:cNvPr id="52" name="Rectangl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704256" y="1473167"/>
            <a:ext cx="1576168" cy="109145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7200" b="1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53" name="Rectangle 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759200" y="1483504"/>
            <a:ext cx="1625600" cy="1091456"/>
          </a:xfrm>
          <a:prstGeom prst="rect">
            <a:avLst/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72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54" name="Rectangle 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902247" y="1473168"/>
            <a:ext cx="1625600" cy="1115217"/>
          </a:xfrm>
          <a:prstGeom prst="rect">
            <a:avLst/>
          </a:prstGeom>
          <a:solidFill>
            <a:srgbClr val="00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7200" b="1" dirty="0">
                <a:solidFill>
                  <a:srgbClr val="FF6600"/>
                </a:solidFill>
              </a:rPr>
              <a:t>3</a:t>
            </a:r>
          </a:p>
        </p:txBody>
      </p:sp>
      <p:sp>
        <p:nvSpPr>
          <p:cNvPr id="55" name="Rectangle 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8020291" y="1473168"/>
            <a:ext cx="1625600" cy="1127265"/>
          </a:xfrm>
          <a:prstGeom prst="rect">
            <a:avLst/>
          </a:prstGeom>
          <a:solidFill>
            <a:srgbClr val="66FF33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7200" b="1" dirty="0">
                <a:solidFill>
                  <a:srgbClr val="666699"/>
                </a:solidFill>
              </a:rPr>
              <a:t>4</a:t>
            </a:r>
          </a:p>
        </p:txBody>
      </p:sp>
      <p:sp>
        <p:nvSpPr>
          <p:cNvPr id="57" name="Rectangle 9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1704256" y="2784560"/>
            <a:ext cx="1611501" cy="1024275"/>
          </a:xfrm>
          <a:prstGeom prst="rect">
            <a:avLst/>
          </a:prstGeom>
          <a:solidFill>
            <a:srgbClr val="0066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72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58" name="Rectangl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788424" y="2796752"/>
            <a:ext cx="1625600" cy="106843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7200" b="1" dirty="0">
                <a:solidFill>
                  <a:srgbClr val="66FFCC"/>
                </a:solidFill>
              </a:rPr>
              <a:t>6</a:t>
            </a:r>
          </a:p>
        </p:txBody>
      </p:sp>
      <p:sp>
        <p:nvSpPr>
          <p:cNvPr id="59" name="Rectangle 11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5922024" y="2811731"/>
            <a:ext cx="1625600" cy="1068439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7200" b="1" dirty="0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35853" name="AutoShape 16"/>
          <p:cNvSpPr>
            <a:spLocks noChangeArrowheads="1"/>
          </p:cNvSpPr>
          <p:nvPr/>
        </p:nvSpPr>
        <p:spPr bwMode="auto">
          <a:xfrm>
            <a:off x="1146824" y="4386850"/>
            <a:ext cx="15240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4267" b="1">
                <a:solidFill>
                  <a:srgbClr val="0000CC"/>
                </a:solidFill>
                <a:latin typeface="Arial" charset="0"/>
              </a:rPr>
              <a:t>A</a:t>
            </a:r>
          </a:p>
        </p:txBody>
      </p:sp>
      <p:sp>
        <p:nvSpPr>
          <p:cNvPr id="35854" name="AutoShape 17"/>
          <p:cNvSpPr>
            <a:spLocks noChangeArrowheads="1"/>
          </p:cNvSpPr>
          <p:nvPr/>
        </p:nvSpPr>
        <p:spPr bwMode="auto">
          <a:xfrm>
            <a:off x="1146824" y="4920250"/>
            <a:ext cx="15240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4267" b="1">
                <a:solidFill>
                  <a:srgbClr val="FF0000"/>
                </a:solidFill>
                <a:latin typeface="Arial" charset="0"/>
              </a:rPr>
              <a:t>B</a:t>
            </a:r>
          </a:p>
        </p:txBody>
      </p:sp>
      <p:sp>
        <p:nvSpPr>
          <p:cNvPr id="35858" name="AutoShape 18"/>
          <p:cNvSpPr>
            <a:spLocks noChangeArrowheads="1"/>
          </p:cNvSpPr>
          <p:nvPr/>
        </p:nvSpPr>
        <p:spPr bwMode="auto">
          <a:xfrm>
            <a:off x="2772424" y="43868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2</a:t>
            </a:r>
          </a:p>
        </p:txBody>
      </p:sp>
      <p:sp>
        <p:nvSpPr>
          <p:cNvPr id="35860" name="AutoShape 20"/>
          <p:cNvSpPr>
            <a:spLocks noChangeArrowheads="1"/>
          </p:cNvSpPr>
          <p:nvPr/>
        </p:nvSpPr>
        <p:spPr bwMode="auto">
          <a:xfrm>
            <a:off x="4093224" y="43868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4</a:t>
            </a:r>
          </a:p>
        </p:txBody>
      </p:sp>
      <p:sp>
        <p:nvSpPr>
          <p:cNvPr id="35861" name="AutoShape 21"/>
          <p:cNvSpPr>
            <a:spLocks noChangeArrowheads="1"/>
          </p:cNvSpPr>
          <p:nvPr/>
        </p:nvSpPr>
        <p:spPr bwMode="auto">
          <a:xfrm>
            <a:off x="5414024" y="43868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6</a:t>
            </a:r>
          </a:p>
        </p:txBody>
      </p:sp>
      <p:sp>
        <p:nvSpPr>
          <p:cNvPr id="35862" name="AutoShape 22"/>
          <p:cNvSpPr>
            <a:spLocks noChangeArrowheads="1"/>
          </p:cNvSpPr>
          <p:nvPr/>
        </p:nvSpPr>
        <p:spPr bwMode="auto">
          <a:xfrm>
            <a:off x="6734824" y="43868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8</a:t>
            </a:r>
          </a:p>
        </p:txBody>
      </p:sp>
      <p:sp>
        <p:nvSpPr>
          <p:cNvPr id="35863" name="AutoShape 23"/>
          <p:cNvSpPr>
            <a:spLocks noChangeArrowheads="1"/>
          </p:cNvSpPr>
          <p:nvPr/>
        </p:nvSpPr>
        <p:spPr bwMode="auto">
          <a:xfrm>
            <a:off x="8055624" y="43868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10</a:t>
            </a:r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>
            <a:off x="9376424" y="43868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12</a:t>
            </a:r>
          </a:p>
        </p:txBody>
      </p:sp>
      <p:sp>
        <p:nvSpPr>
          <p:cNvPr id="35867" name="AutoShape 27"/>
          <p:cNvSpPr>
            <a:spLocks noChangeArrowheads="1"/>
          </p:cNvSpPr>
          <p:nvPr/>
        </p:nvSpPr>
        <p:spPr bwMode="auto">
          <a:xfrm>
            <a:off x="9376424" y="49202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12</a:t>
            </a:r>
          </a:p>
        </p:txBody>
      </p:sp>
      <p:sp>
        <p:nvSpPr>
          <p:cNvPr id="35868" name="AutoShape 28"/>
          <p:cNvSpPr>
            <a:spLocks noChangeArrowheads="1"/>
          </p:cNvSpPr>
          <p:nvPr/>
        </p:nvSpPr>
        <p:spPr bwMode="auto">
          <a:xfrm>
            <a:off x="8055624" y="49202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10</a:t>
            </a:r>
          </a:p>
        </p:txBody>
      </p:sp>
      <p:sp>
        <p:nvSpPr>
          <p:cNvPr id="35869" name="AutoShape 29"/>
          <p:cNvSpPr>
            <a:spLocks noChangeArrowheads="1"/>
          </p:cNvSpPr>
          <p:nvPr/>
        </p:nvSpPr>
        <p:spPr bwMode="auto">
          <a:xfrm>
            <a:off x="6734824" y="49202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8</a:t>
            </a:r>
          </a:p>
        </p:txBody>
      </p:sp>
      <p:sp>
        <p:nvSpPr>
          <p:cNvPr id="35870" name="AutoShape 30"/>
          <p:cNvSpPr>
            <a:spLocks noChangeArrowheads="1"/>
          </p:cNvSpPr>
          <p:nvPr/>
        </p:nvSpPr>
        <p:spPr bwMode="auto">
          <a:xfrm>
            <a:off x="5414024" y="49202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6</a:t>
            </a:r>
          </a:p>
        </p:txBody>
      </p:sp>
      <p:sp>
        <p:nvSpPr>
          <p:cNvPr id="35871" name="AutoShape 31"/>
          <p:cNvSpPr>
            <a:spLocks noChangeArrowheads="1"/>
          </p:cNvSpPr>
          <p:nvPr/>
        </p:nvSpPr>
        <p:spPr bwMode="auto">
          <a:xfrm>
            <a:off x="4093224" y="49202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4</a:t>
            </a:r>
          </a:p>
        </p:txBody>
      </p:sp>
      <p:sp>
        <p:nvSpPr>
          <p:cNvPr id="37" name="Rectangle 8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8020291" y="2811731"/>
            <a:ext cx="1625600" cy="1068439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7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8" name="AutoShape 31"/>
          <p:cNvSpPr>
            <a:spLocks noChangeArrowheads="1"/>
          </p:cNvSpPr>
          <p:nvPr/>
        </p:nvSpPr>
        <p:spPr bwMode="auto">
          <a:xfrm>
            <a:off x="2786744" y="4907073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 dirty="0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sp>
        <p:nvSpPr>
          <p:cNvPr id="28" name="Flowchart: Process 27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Right Arrow 1">
            <a:hlinkClick r:id="rId10" action="ppaction://hlinksldjump"/>
          </p:cNvPr>
          <p:cNvSpPr/>
          <p:nvPr/>
        </p:nvSpPr>
        <p:spPr>
          <a:xfrm>
            <a:off x="11217665" y="6372808"/>
            <a:ext cx="508000" cy="391886"/>
          </a:xfrm>
          <a:prstGeom prst="rightArrow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9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3" dur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9" dur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75" dur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81" dur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87" dur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93" dur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58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 nodeType="clickPar">
                      <p:stCondLst>
                        <p:cond delay="0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12" dur="2000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58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25" dur="500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5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2" dur="5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1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5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 nodeType="clickPar">
                      <p:stCondLst>
                        <p:cond delay="0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51" dur="2000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5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 nodeType="clickPar">
                      <p:stCondLst>
                        <p:cond delay="0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 nodeType="clickPar">
                      <p:stCondLst>
                        <p:cond delay="indefinite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3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5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 nodeType="clickPar">
                      <p:stCondLst>
                        <p:cond delay="0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74" dur="1"/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4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58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 nodeType="clickPar">
                      <p:stCondLst>
                        <p:cond delay="0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7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358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 nodeType="clickPar">
                      <p:stCondLst>
                        <p:cond delay="0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70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358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 nodeType="clickPar">
                      <p:stCondLst>
                        <p:cond delay="0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9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358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 nodeType="clickPar">
                      <p:stCondLst>
                        <p:cond delay="0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0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2000" fill="hold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000" fill="hold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8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358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 nodeType="clickPar">
                      <p:stCondLst>
                        <p:cond delay="0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 nodeType="clickPar">
                      <p:stCondLst>
                        <p:cond delay="indefinite"/>
                      </p:stCondLst>
                      <p:childTnLst>
                        <p:par>
                          <p:cTn id="2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43" dur="5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7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50" dur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37" grpId="0" animBg="1"/>
      <p:bldP spid="3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776FD9-B669-4240-8AE9-7961032EC94D}"/>
              </a:ext>
            </a:extLst>
          </p:cNvPr>
          <p:cNvGrpSpPr/>
          <p:nvPr/>
        </p:nvGrpSpPr>
        <p:grpSpPr>
          <a:xfrm>
            <a:off x="422857" y="245190"/>
            <a:ext cx="11274747" cy="830956"/>
            <a:chOff x="132951" y="1060159"/>
            <a:chExt cx="11274747" cy="830956"/>
          </a:xfrm>
        </p:grpSpPr>
        <p:sp>
          <p:nvSpPr>
            <p:cNvPr id="6" name="Google Shape;403;p22"/>
            <p:cNvSpPr txBox="1"/>
            <p:nvPr/>
          </p:nvSpPr>
          <p:spPr>
            <a:xfrm>
              <a:off x="688343" y="1060159"/>
              <a:ext cx="1071935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Fill in each blank with a word or phrase from 3. You may have to change the form of the word or phrase. 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Google Shape;404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8" name="Google Shape;405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872677" y="1423975"/>
            <a:ext cx="9670915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The dancers performed ___________ at the Tulip Festival.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1CE50B-D32C-E34F-9AE3-09D6CBB4C7C9}"/>
              </a:ext>
            </a:extLst>
          </p:cNvPr>
          <p:cNvSpPr txBox="1"/>
          <p:nvPr/>
        </p:nvSpPr>
        <p:spPr>
          <a:xfrm>
            <a:off x="4256548" y="1542051"/>
            <a:ext cx="1882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folk dances</a:t>
            </a:r>
          </a:p>
        </p:txBody>
      </p:sp>
      <p:sp>
        <p:nvSpPr>
          <p:cNvPr id="2" name="Action Button: Home 1">
            <a:hlinkClick r:id="rId2" action="ppaction://hlinksldjump" highlightClick="1"/>
          </p:cNvPr>
          <p:cNvSpPr/>
          <p:nvPr/>
        </p:nvSpPr>
        <p:spPr>
          <a:xfrm>
            <a:off x="11392678" y="6279502"/>
            <a:ext cx="550506" cy="447869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77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776FD9-B669-4240-8AE9-7961032EC94D}"/>
              </a:ext>
            </a:extLst>
          </p:cNvPr>
          <p:cNvGrpSpPr/>
          <p:nvPr/>
        </p:nvGrpSpPr>
        <p:grpSpPr>
          <a:xfrm>
            <a:off x="422857" y="245190"/>
            <a:ext cx="11274747" cy="830956"/>
            <a:chOff x="132951" y="1060159"/>
            <a:chExt cx="11274747" cy="830956"/>
          </a:xfrm>
        </p:grpSpPr>
        <p:sp>
          <p:nvSpPr>
            <p:cNvPr id="6" name="Google Shape;403;p22"/>
            <p:cNvSpPr txBox="1"/>
            <p:nvPr/>
          </p:nvSpPr>
          <p:spPr>
            <a:xfrm>
              <a:off x="688343" y="1060159"/>
              <a:ext cx="1071935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Fill in each blank with a word or phrase from 3. You may have to change the form of the word or phrase. 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Google Shape;404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8" name="Google Shape;405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52237" y="1423975"/>
            <a:ext cx="10772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On New Year’s Eve, we went to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Hoan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Kiem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Lake to watch the </a:t>
            </a:r>
            <a:r>
              <a:rPr lang="en-US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______________. </a:t>
            </a:r>
            <a:endParaRPr lang="en-US" sz="2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E3C73A-9DB8-D14D-8B55-F23B013B90DA}"/>
              </a:ext>
            </a:extLst>
          </p:cNvPr>
          <p:cNvSpPr txBox="1"/>
          <p:nvPr/>
        </p:nvSpPr>
        <p:spPr>
          <a:xfrm>
            <a:off x="8693236" y="1528423"/>
            <a:ext cx="2373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fireworks display</a:t>
            </a:r>
          </a:p>
        </p:txBody>
      </p:sp>
      <p:sp>
        <p:nvSpPr>
          <p:cNvPr id="10" name="Action Button: Home 9">
            <a:hlinkClick r:id="rId2" action="ppaction://hlinksldjump" highlightClick="1"/>
          </p:cNvPr>
          <p:cNvSpPr/>
          <p:nvPr/>
        </p:nvSpPr>
        <p:spPr>
          <a:xfrm>
            <a:off x="11392678" y="6279502"/>
            <a:ext cx="550506" cy="447869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28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776FD9-B669-4240-8AE9-7961032EC94D}"/>
              </a:ext>
            </a:extLst>
          </p:cNvPr>
          <p:cNvGrpSpPr/>
          <p:nvPr/>
        </p:nvGrpSpPr>
        <p:grpSpPr>
          <a:xfrm>
            <a:off x="422857" y="245190"/>
            <a:ext cx="11274747" cy="830956"/>
            <a:chOff x="132951" y="1060159"/>
            <a:chExt cx="11274747" cy="830956"/>
          </a:xfrm>
        </p:grpSpPr>
        <p:sp>
          <p:nvSpPr>
            <p:cNvPr id="6" name="Google Shape;403;p22"/>
            <p:cNvSpPr txBox="1"/>
            <p:nvPr/>
          </p:nvSpPr>
          <p:spPr>
            <a:xfrm>
              <a:off x="688343" y="1060159"/>
              <a:ext cx="1071935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Fill in each blank with a word or phrase from 3. You may have to change the form of the word or phrase. 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Google Shape;404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8" name="Google Shape;405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978249" y="1541212"/>
            <a:ext cx="970530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For Tet, we usually prepare a ___________ with special food.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D8F57C-81B3-6940-9C6B-7496A7B73CB6}"/>
              </a:ext>
            </a:extLst>
          </p:cNvPr>
          <p:cNvSpPr txBox="1"/>
          <p:nvPr/>
        </p:nvSpPr>
        <p:spPr>
          <a:xfrm>
            <a:off x="5378148" y="1649957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feast</a:t>
            </a:r>
          </a:p>
        </p:txBody>
      </p:sp>
      <p:sp>
        <p:nvSpPr>
          <p:cNvPr id="9" name="Action Button: Home 8">
            <a:hlinkClick r:id="rId2" action="ppaction://hlinksldjump" highlightClick="1"/>
          </p:cNvPr>
          <p:cNvSpPr/>
          <p:nvPr/>
        </p:nvSpPr>
        <p:spPr>
          <a:xfrm>
            <a:off x="11392678" y="6279502"/>
            <a:ext cx="550506" cy="447869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43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"/>
          <p:cNvSpPr txBox="1"/>
          <p:nvPr/>
        </p:nvSpPr>
        <p:spPr>
          <a:xfrm>
            <a:off x="2636682" y="41393"/>
            <a:ext cx="2063607" cy="58473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2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Chatting</a:t>
            </a:r>
            <a:endParaRPr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" name="Google Shape;153;p6"/>
          <p:cNvSpPr/>
          <p:nvPr/>
        </p:nvSpPr>
        <p:spPr>
          <a:xfrm>
            <a:off x="2263458" y="4440262"/>
            <a:ext cx="9250518" cy="2520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6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can you see in the </a:t>
            </a:r>
            <a:r>
              <a:rPr lang="vi-VN" sz="26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picture?</a:t>
            </a:r>
            <a:r>
              <a:rPr lang="en-US" sz="26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vi-VN" sz="26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600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Can you guess the name of the festival?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600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Have you ever heard of this festival? What do you know about it?</a:t>
            </a:r>
            <a:endParaRPr sz="2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318515-1088-834F-B38A-49B667887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933" y="914400"/>
            <a:ext cx="5115340" cy="34229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484" y="102929"/>
            <a:ext cx="2371781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.VnBahamasB" pitchFamily="34" charset="0"/>
              </a:rPr>
              <a:t>* Warm - up:</a:t>
            </a:r>
            <a:endParaRPr lang="en-US" sz="2400" b="1" dirty="0">
              <a:solidFill>
                <a:srgbClr val="FF0000"/>
              </a:solidFill>
              <a:latin typeface=".VnBahamasB" pitchFamily="34" charset="0"/>
            </a:endParaRPr>
          </a:p>
        </p:txBody>
      </p:sp>
      <p:sp>
        <p:nvSpPr>
          <p:cNvPr id="10" name="Google Shape;102;p2"/>
          <p:cNvSpPr txBox="1"/>
          <p:nvPr/>
        </p:nvSpPr>
        <p:spPr>
          <a:xfrm>
            <a:off x="8167900" y="5216633"/>
            <a:ext cx="315013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A Tulip Festival</a:t>
            </a:r>
            <a:endParaRPr sz="2400" b="1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00203" y="6287204"/>
            <a:ext cx="4471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Tulip Festival in </a:t>
            </a:r>
            <a:r>
              <a:rPr lang="en-US" sz="2400" b="1" i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Australia,…… </a:t>
            </a:r>
            <a:endParaRPr lang="en-US" sz="2400" b="1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53286" y="4635130"/>
            <a:ext cx="28328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smtClean="0">
                <a:solidFill>
                  <a:schemeClr val="accent2"/>
                </a:solidFill>
              </a:rPr>
              <a:t>There </a:t>
            </a:r>
            <a:r>
              <a:rPr lang="en-US" sz="2000" b="1" i="1" dirty="0">
                <a:solidFill>
                  <a:schemeClr val="accent2"/>
                </a:solidFill>
              </a:rPr>
              <a:t>are many tulips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  <p:bldP spid="10" grpId="0"/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776FD9-B669-4240-8AE9-7961032EC94D}"/>
              </a:ext>
            </a:extLst>
          </p:cNvPr>
          <p:cNvGrpSpPr/>
          <p:nvPr/>
        </p:nvGrpSpPr>
        <p:grpSpPr>
          <a:xfrm>
            <a:off x="422857" y="245190"/>
            <a:ext cx="11274747" cy="830956"/>
            <a:chOff x="132951" y="1060159"/>
            <a:chExt cx="11274747" cy="830956"/>
          </a:xfrm>
        </p:grpSpPr>
        <p:sp>
          <p:nvSpPr>
            <p:cNvPr id="6" name="Google Shape;403;p22"/>
            <p:cNvSpPr txBox="1"/>
            <p:nvPr/>
          </p:nvSpPr>
          <p:spPr>
            <a:xfrm>
              <a:off x="688343" y="1060159"/>
              <a:ext cx="1071935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Fill in each blank with a word or phrase from 3. You may have to change the form of the word or phrase. 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Google Shape;404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8" name="Google Shape;405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80660" y="1423975"/>
            <a:ext cx="92404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People hold flower </a:t>
            </a:r>
            <a:r>
              <a:rPr lang="en-US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___________ in 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several countries to welcome the new season.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8EA200-9CF1-174C-B1F3-E4999053CD47}"/>
              </a:ext>
            </a:extLst>
          </p:cNvPr>
          <p:cNvSpPr txBox="1"/>
          <p:nvPr/>
        </p:nvSpPr>
        <p:spPr>
          <a:xfrm>
            <a:off x="3897431" y="1405314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parades</a:t>
            </a:r>
          </a:p>
        </p:txBody>
      </p:sp>
      <p:sp>
        <p:nvSpPr>
          <p:cNvPr id="10" name="Action Button: Home 9">
            <a:hlinkClick r:id="rId2" action="ppaction://hlinksldjump" highlightClick="1"/>
          </p:cNvPr>
          <p:cNvSpPr/>
          <p:nvPr/>
        </p:nvSpPr>
        <p:spPr>
          <a:xfrm>
            <a:off x="11392678" y="6279502"/>
            <a:ext cx="550506" cy="447869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12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776FD9-B669-4240-8AE9-7961032EC94D}"/>
              </a:ext>
            </a:extLst>
          </p:cNvPr>
          <p:cNvGrpSpPr/>
          <p:nvPr/>
        </p:nvGrpSpPr>
        <p:grpSpPr>
          <a:xfrm>
            <a:off x="422857" y="245190"/>
            <a:ext cx="11274747" cy="830956"/>
            <a:chOff x="132951" y="1060159"/>
            <a:chExt cx="11274747" cy="830956"/>
          </a:xfrm>
        </p:grpSpPr>
        <p:sp>
          <p:nvSpPr>
            <p:cNvPr id="6" name="Google Shape;403;p22"/>
            <p:cNvSpPr txBox="1"/>
            <p:nvPr/>
          </p:nvSpPr>
          <p:spPr>
            <a:xfrm>
              <a:off x="688343" y="1060159"/>
              <a:ext cx="1071935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Fill in each blank with a word or phrase from 3. You may have to change the form of the word or phrase. 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Google Shape;404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8" name="Google Shape;405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978249" y="1321335"/>
            <a:ext cx="1001321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The ___________ carried the dancers in special ___________.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A4929-8695-9641-957A-EE022B4A1D96}"/>
              </a:ext>
            </a:extLst>
          </p:cNvPr>
          <p:cNvSpPr txBox="1"/>
          <p:nvPr/>
        </p:nvSpPr>
        <p:spPr>
          <a:xfrm>
            <a:off x="2131841" y="1448742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floats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CF8B5F-5789-C04E-B864-83E5124AAD42}"/>
              </a:ext>
            </a:extLst>
          </p:cNvPr>
          <p:cNvSpPr txBox="1"/>
          <p:nvPr/>
        </p:nvSpPr>
        <p:spPr>
          <a:xfrm>
            <a:off x="7530976" y="1448741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costumes</a:t>
            </a:r>
          </a:p>
        </p:txBody>
      </p:sp>
      <p:sp>
        <p:nvSpPr>
          <p:cNvPr id="11" name="Action Button: Home 10">
            <a:hlinkClick r:id="rId2" action="ppaction://hlinksldjump" highlightClick="1"/>
          </p:cNvPr>
          <p:cNvSpPr/>
          <p:nvPr/>
        </p:nvSpPr>
        <p:spPr>
          <a:xfrm>
            <a:off x="11392678" y="6279502"/>
            <a:ext cx="550506" cy="447869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96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44" y="2379306"/>
            <a:ext cx="5225144" cy="372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1153" y="671804"/>
            <a:ext cx="8747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LUCKY NUMBER</a:t>
            </a:r>
            <a:endParaRPr lang="en-US" sz="7200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Action Button: Home 5">
            <a:hlinkClick r:id="rId4" action="ppaction://hlinksldjump" highlightClick="1"/>
          </p:cNvPr>
          <p:cNvSpPr/>
          <p:nvPr/>
        </p:nvSpPr>
        <p:spPr>
          <a:xfrm>
            <a:off x="11392678" y="6279502"/>
            <a:ext cx="550506" cy="447869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0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44" y="2379306"/>
            <a:ext cx="5225144" cy="372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1153" y="671804"/>
            <a:ext cx="8747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LUCKY NUMBER</a:t>
            </a:r>
            <a:endParaRPr lang="en-US" sz="7200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Action Button: Home 5">
            <a:hlinkClick r:id="rId4" action="ppaction://hlinksldjump" highlightClick="1"/>
          </p:cNvPr>
          <p:cNvSpPr/>
          <p:nvPr/>
        </p:nvSpPr>
        <p:spPr>
          <a:xfrm>
            <a:off x="11392678" y="6279502"/>
            <a:ext cx="550506" cy="447869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31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Process 9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2776FD9-B669-4240-8AE9-7961032EC94D}"/>
              </a:ext>
            </a:extLst>
          </p:cNvPr>
          <p:cNvGrpSpPr/>
          <p:nvPr/>
        </p:nvGrpSpPr>
        <p:grpSpPr>
          <a:xfrm>
            <a:off x="467606" y="357157"/>
            <a:ext cx="11274747" cy="954067"/>
            <a:chOff x="132951" y="1060159"/>
            <a:chExt cx="11274747" cy="954067"/>
          </a:xfrm>
        </p:grpSpPr>
        <p:sp>
          <p:nvSpPr>
            <p:cNvPr id="12" name="Google Shape;403;p22"/>
            <p:cNvSpPr txBox="1"/>
            <p:nvPr/>
          </p:nvSpPr>
          <p:spPr>
            <a:xfrm>
              <a:off x="688343" y="1060159"/>
              <a:ext cx="10719355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Fill in each blank with a word or phrase from 3. You may have to change the form of the word or phrase. 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Google Shape;404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4" name="Google Shape;405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5" name="Google Shape;408;p22"/>
          <p:cNvSpPr txBox="1"/>
          <p:nvPr/>
        </p:nvSpPr>
        <p:spPr>
          <a:xfrm>
            <a:off x="643640" y="1483084"/>
            <a:ext cx="10935957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dancers performed ___________ at the Tulip Festival.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On New Year’s Eve, we went to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Hoan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Kiem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Lake to watch the ______________.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Tet, we usually prepare a ___________ with special food.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People hold flower ___________ in several countries to welcome the new season.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___________ carried the dancers in special ___________.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1CE50B-D32C-E34F-9AE3-09D6CBB4C7C9}"/>
              </a:ext>
            </a:extLst>
          </p:cNvPr>
          <p:cNvSpPr txBox="1"/>
          <p:nvPr/>
        </p:nvSpPr>
        <p:spPr>
          <a:xfrm>
            <a:off x="4004622" y="1601072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folk dances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E3C73A-9DB8-D14D-8B55-F23B013B90DA}"/>
              </a:ext>
            </a:extLst>
          </p:cNvPr>
          <p:cNvSpPr txBox="1"/>
          <p:nvPr/>
        </p:nvSpPr>
        <p:spPr>
          <a:xfrm>
            <a:off x="8599931" y="2151505"/>
            <a:ext cx="2373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fireworks display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D8F57C-81B3-6940-9C6B-7496A7B73CB6}"/>
              </a:ext>
            </a:extLst>
          </p:cNvPr>
          <p:cNvSpPr txBox="1"/>
          <p:nvPr/>
        </p:nvSpPr>
        <p:spPr>
          <a:xfrm>
            <a:off x="5126222" y="2683392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8EA200-9CF1-174C-B1F3-E4999053CD47}"/>
              </a:ext>
            </a:extLst>
          </p:cNvPr>
          <p:cNvSpPr txBox="1"/>
          <p:nvPr/>
        </p:nvSpPr>
        <p:spPr>
          <a:xfrm>
            <a:off x="3701489" y="3219041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parades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4A4929-8695-9641-957A-EE022B4A1D96}"/>
              </a:ext>
            </a:extLst>
          </p:cNvPr>
          <p:cNvSpPr txBox="1"/>
          <p:nvPr/>
        </p:nvSpPr>
        <p:spPr>
          <a:xfrm>
            <a:off x="1973220" y="3797425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floats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CF8B5F-5789-C04E-B864-83E5124AAD42}"/>
              </a:ext>
            </a:extLst>
          </p:cNvPr>
          <p:cNvSpPr txBox="1"/>
          <p:nvPr/>
        </p:nvSpPr>
        <p:spPr>
          <a:xfrm>
            <a:off x="7083102" y="3797424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costumes</a:t>
            </a:r>
          </a:p>
        </p:txBody>
      </p:sp>
    </p:spTree>
    <p:extLst>
      <p:ext uri="{BB962C8B-B14F-4D97-AF65-F5344CB8AC3E}">
        <p14:creationId xmlns:p14="http://schemas.microsoft.com/office/powerpoint/2010/main" val="343018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4E4948F-CD31-5A47-8F5D-E4603C150857}"/>
              </a:ext>
            </a:extLst>
          </p:cNvPr>
          <p:cNvSpPr txBox="1"/>
          <p:nvPr/>
        </p:nvSpPr>
        <p:spPr>
          <a:xfrm>
            <a:off x="1202730" y="535010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What festival is it? Match each description with a festival.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AC10A9A-5783-B746-9CAE-86C3C1C17632}"/>
              </a:ext>
            </a:extLst>
          </p:cNvPr>
          <p:cNvSpPr/>
          <p:nvPr/>
        </p:nvSpPr>
        <p:spPr>
          <a:xfrm>
            <a:off x="628984" y="494068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240DFB-412B-294B-B670-B599AB045A5C}"/>
              </a:ext>
            </a:extLst>
          </p:cNvPr>
          <p:cNvSpPr txBox="1"/>
          <p:nvPr/>
        </p:nvSpPr>
        <p:spPr>
          <a:xfrm>
            <a:off x="681769" y="391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D50682-0722-CC43-8214-19C2E85A5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516" y="595440"/>
            <a:ext cx="1138592" cy="40236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635DD06-F22F-DA41-A568-4E41BA6B93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644372"/>
              </p:ext>
            </p:extLst>
          </p:nvPr>
        </p:nvGraphicFramePr>
        <p:xfrm>
          <a:off x="545008" y="1450560"/>
          <a:ext cx="11182912" cy="3899025"/>
        </p:xfrm>
        <a:graphic>
          <a:graphicData uri="http://schemas.openxmlformats.org/drawingml/2006/table">
            <a:tbl>
              <a:tblPr firstRow="1" bandRow="1">
                <a:tableStyleId>{F957B026-A52B-4486-8F3D-03B5434FDEE7}</a:tableStyleId>
              </a:tblPr>
              <a:tblGrid>
                <a:gridCol w="7062734">
                  <a:extLst>
                    <a:ext uri="{9D8B030D-6E8A-4147-A177-3AD203B41FA5}">
                      <a16:colId xmlns:a16="http://schemas.microsoft.com/office/drawing/2014/main" val="3377862841"/>
                    </a:ext>
                  </a:extLst>
                </a:gridCol>
                <a:gridCol w="935915">
                  <a:extLst>
                    <a:ext uri="{9D8B030D-6E8A-4147-A177-3AD203B41FA5}">
                      <a16:colId xmlns:a16="http://schemas.microsoft.com/office/drawing/2014/main" val="1092960256"/>
                    </a:ext>
                  </a:extLst>
                </a:gridCol>
                <a:gridCol w="3184263">
                  <a:extLst>
                    <a:ext uri="{9D8B030D-6E8A-4147-A177-3AD203B41FA5}">
                      <a16:colId xmlns:a16="http://schemas.microsoft.com/office/drawing/2014/main" val="4094505347"/>
                    </a:ext>
                  </a:extLst>
                </a:gridCol>
              </a:tblGrid>
              <a:tr h="7798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At this festival, people eat moon cakes.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a.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La Tomatina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753965"/>
                  </a:ext>
                </a:extLst>
              </a:tr>
              <a:tr h="7798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2.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At this festival, people throw tomatoes.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b.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Cheese rolling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647252"/>
                  </a:ext>
                </a:extLst>
              </a:tr>
              <a:tr h="7798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3.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People eat </a:t>
                      </a:r>
                      <a:r>
                        <a:rPr lang="en-US" sz="2400" b="0" i="1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banh </a:t>
                      </a:r>
                      <a:r>
                        <a:rPr lang="en-US" sz="2400" b="0" i="1" u="none" strike="noStrike" cap="none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chung</a:t>
                      </a:r>
                      <a:r>
                        <a:rPr lang="en-US" sz="2400" b="0" i="1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at this festival.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c.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Christmas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296117"/>
                  </a:ext>
                </a:extLst>
              </a:tr>
              <a:tr h="7798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4. People decorate pine trees and give each other gifts.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d. Tet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766043"/>
                  </a:ext>
                </a:extLst>
              </a:tr>
              <a:tr h="7798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5. People chase after a wheel of cheese.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e.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Mid-Autumn Festival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74208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7974CEC-5FBC-FF4D-B2D3-3B79FB3FE241}"/>
              </a:ext>
            </a:extLst>
          </p:cNvPr>
          <p:cNvSpPr txBox="1"/>
          <p:nvPr/>
        </p:nvSpPr>
        <p:spPr>
          <a:xfrm>
            <a:off x="7734233" y="1695876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EB7C4B-DBA7-8C46-81C4-FA633912FFC2}"/>
              </a:ext>
            </a:extLst>
          </p:cNvPr>
          <p:cNvSpPr txBox="1"/>
          <p:nvPr/>
        </p:nvSpPr>
        <p:spPr>
          <a:xfrm>
            <a:off x="7734232" y="2467703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16F310-609B-DA43-8EFE-6A352F303A68}"/>
              </a:ext>
            </a:extLst>
          </p:cNvPr>
          <p:cNvSpPr txBox="1"/>
          <p:nvPr/>
        </p:nvSpPr>
        <p:spPr>
          <a:xfrm>
            <a:off x="7734231" y="3209366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42A9BD-2CAD-1946-AED6-5A51C72BC492}"/>
              </a:ext>
            </a:extLst>
          </p:cNvPr>
          <p:cNvSpPr txBox="1"/>
          <p:nvPr/>
        </p:nvSpPr>
        <p:spPr>
          <a:xfrm>
            <a:off x="7734230" y="3981193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4-c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7CF7BD-BBDF-944E-8647-FDED9F4A2247}"/>
              </a:ext>
            </a:extLst>
          </p:cNvPr>
          <p:cNvSpPr txBox="1"/>
          <p:nvPr/>
        </p:nvSpPr>
        <p:spPr>
          <a:xfrm>
            <a:off x="7734229" y="4682728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5-b</a:t>
            </a:r>
          </a:p>
        </p:txBody>
      </p:sp>
      <p:sp>
        <p:nvSpPr>
          <p:cNvPr id="15" name="Flowchart: Process 14"/>
          <p:cNvSpPr/>
          <p:nvPr/>
        </p:nvSpPr>
        <p:spPr>
          <a:xfrm>
            <a:off x="18662" y="1"/>
            <a:ext cx="12120464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3"/>
          <p:cNvSpPr txBox="1"/>
          <p:nvPr/>
        </p:nvSpPr>
        <p:spPr>
          <a:xfrm>
            <a:off x="487067" y="207665"/>
            <a:ext cx="3095888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400" b="1" kern="1200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CONSOLIDATION</a:t>
            </a:r>
            <a:endParaRPr sz="2400" b="1" kern="1200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962E23E-5419-2542-9C81-FFA8B54B0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193912"/>
              </p:ext>
            </p:extLst>
          </p:nvPr>
        </p:nvGraphicFramePr>
        <p:xfrm>
          <a:off x="2305113" y="1347453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3608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1"/>
            <a:ext cx="12192000" cy="714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059698" y="2697022"/>
            <a:ext cx="7757299" cy="2472137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16700" y="381003"/>
            <a:ext cx="5943600" cy="1015651"/>
          </a:xfrm>
          <a:prstGeom prst="rect">
            <a:avLst/>
          </a:prstGeom>
          <a:noFill/>
        </p:spPr>
        <p:txBody>
          <a:bodyPr lIns="91427" tIns="45714" rIns="91427" bIns="45714">
            <a:spAutoFit/>
          </a:bodyPr>
          <a:lstStyle/>
          <a:p>
            <a:pPr algn="ctr">
              <a:defRPr/>
            </a:pPr>
            <a:r>
              <a:rPr lang="en-US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homework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2642762" y="2985631"/>
            <a:ext cx="74914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Learn all 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new </a:t>
            </a:r>
            <a:r>
              <a:rPr 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words 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heart </a:t>
            </a:r>
            <a:endParaRPr lang="en-GB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GB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Name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at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leat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3 festivals around the world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- Exercises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in workbook 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09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3;p2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HOBBIES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FFD739-03CE-914D-A8FA-74D812D2D504}"/>
              </a:ext>
            </a:extLst>
          </p:cNvPr>
          <p:cNvGrpSpPr/>
          <p:nvPr/>
        </p:nvGrpSpPr>
        <p:grpSpPr>
          <a:xfrm>
            <a:off x="390200" y="150446"/>
            <a:ext cx="11593818" cy="873723"/>
            <a:chOff x="390200" y="150446"/>
            <a:chExt cx="11593818" cy="873723"/>
          </a:xfrm>
        </p:grpSpPr>
        <p:pic>
          <p:nvPicPr>
            <p:cNvPr id="8" name="Google Shape;95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54889" y="150446"/>
              <a:ext cx="885449" cy="8488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96;p2"/>
            <p:cNvSpPr txBox="1"/>
            <p:nvPr/>
          </p:nvSpPr>
          <p:spPr>
            <a:xfrm>
              <a:off x="390200" y="219369"/>
              <a:ext cx="1391147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tx1"/>
                  </a:solidFill>
                  <a:latin typeface="Open Sans"/>
                  <a:ea typeface="Open Sans"/>
                  <a:cs typeface="Open Sans"/>
                  <a:sym typeface="Open Sans"/>
                </a:rPr>
                <a:t>Unit</a:t>
              </a:r>
              <a:endParaRPr sz="1400" b="1" i="0" u="none" strike="noStrike" cap="none" dirty="0">
                <a:solidFill>
                  <a:schemeClr val="tx1"/>
                </a:solidFill>
                <a:sym typeface="Arial"/>
              </a:endParaRPr>
            </a:p>
          </p:txBody>
        </p:sp>
        <p:sp>
          <p:nvSpPr>
            <p:cNvPr id="10" name="Google Shape;97;p2"/>
            <p:cNvSpPr txBox="1"/>
            <p:nvPr/>
          </p:nvSpPr>
          <p:spPr>
            <a:xfrm>
              <a:off x="2666795" y="253841"/>
              <a:ext cx="9317223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rgbClr val="006699"/>
                  </a:solidFill>
                  <a:latin typeface="Open Sans"/>
                  <a:ea typeface="Open Sans"/>
                  <a:cs typeface="Open Sans"/>
                  <a:sym typeface="Open Sans"/>
                </a:rPr>
                <a:t>FESTIVALS </a:t>
              </a:r>
              <a:r>
                <a:rPr lang="en-US" sz="4000" b="1" dirty="0">
                  <a:solidFill>
                    <a:srgbClr val="006699"/>
                  </a:solidFill>
                  <a:latin typeface="Open Sans"/>
                  <a:ea typeface="Open Sans"/>
                  <a:cs typeface="Open Sans"/>
                  <a:sym typeface="Open Sans"/>
                </a:rPr>
                <a:t>AROUND THE WORLD</a:t>
              </a:r>
              <a:endParaRPr sz="4000" b="1" i="0" u="none" strike="noStrike" cap="none" dirty="0">
                <a:solidFill>
                  <a:srgbClr val="006699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" name="Google Shape;98;p2"/>
            <p:cNvSpPr txBox="1"/>
            <p:nvPr/>
          </p:nvSpPr>
          <p:spPr>
            <a:xfrm>
              <a:off x="1837118" y="193172"/>
              <a:ext cx="7474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-US" sz="4800" b="1" dirty="0">
                  <a:solidFill>
                    <a:srgbClr val="FF0000"/>
                  </a:solidFill>
                  <a:latin typeface="Open Sans"/>
                  <a:ea typeface="Open Sans"/>
                  <a:cs typeface="Open Sans"/>
                  <a:sym typeface="Open Sans"/>
                </a:rPr>
                <a:t>9</a:t>
              </a:r>
              <a:endParaRPr sz="4800" b="1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F7331E5-71C4-2340-B574-C4B5DD048FF5}"/>
              </a:ext>
            </a:extLst>
          </p:cNvPr>
          <p:cNvGrpSpPr/>
          <p:nvPr/>
        </p:nvGrpSpPr>
        <p:grpSpPr>
          <a:xfrm>
            <a:off x="2666795" y="1096545"/>
            <a:ext cx="5631671" cy="1123570"/>
            <a:chOff x="6329621" y="1644996"/>
            <a:chExt cx="4577866" cy="1123570"/>
          </a:xfrm>
        </p:grpSpPr>
        <p:sp>
          <p:nvSpPr>
            <p:cNvPr id="15" name="Google Shape;102;p2"/>
            <p:cNvSpPr txBox="1"/>
            <p:nvPr/>
          </p:nvSpPr>
          <p:spPr>
            <a:xfrm>
              <a:off x="6909026" y="2183566"/>
              <a:ext cx="3150133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 dirty="0">
                  <a:solidFill>
                    <a:srgbClr val="0FB7BD"/>
                  </a:solidFill>
                  <a:latin typeface="Calibri"/>
                  <a:ea typeface="Calibri"/>
                  <a:cs typeface="Calibri"/>
                  <a:sym typeface="Calibri"/>
                </a:rPr>
                <a:t>A Tulip Festival</a:t>
              </a:r>
              <a:endParaRPr sz="32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03;p2"/>
            <p:cNvSpPr txBox="1"/>
            <p:nvPr/>
          </p:nvSpPr>
          <p:spPr>
            <a:xfrm>
              <a:off x="6329621" y="1644996"/>
              <a:ext cx="4577866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LESSON 1: GETTING STARTED</a:t>
              </a:r>
              <a:endParaRPr sz="28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179B2DF-F467-A740-AFB1-6B5AFE3F55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91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9809"/>
          <a:stretch/>
        </p:blipFill>
        <p:spPr>
          <a:xfrm>
            <a:off x="2107580" y="2220115"/>
            <a:ext cx="7822605" cy="432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733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Google Shape;180;p8"/>
          <p:cNvSpPr txBox="1"/>
          <p:nvPr/>
        </p:nvSpPr>
        <p:spPr>
          <a:xfrm>
            <a:off x="135168" y="33454"/>
            <a:ext cx="3210198" cy="52318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8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VOCABULARY</a:t>
            </a:r>
            <a:endParaRPr sz="28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Google Shape;176;p8"/>
          <p:cNvSpPr txBox="1"/>
          <p:nvPr/>
        </p:nvSpPr>
        <p:spPr>
          <a:xfrm>
            <a:off x="2582150" y="4645897"/>
            <a:ext cx="4014591" cy="614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/>
              <a:buNone/>
            </a:pPr>
            <a:r>
              <a:rPr lang="en-US" sz="32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-f</a:t>
            </a:r>
            <a:r>
              <a:rPr lang="en-US" sz="32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olk 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dance (n</a:t>
            </a:r>
            <a:r>
              <a:rPr lang="en-US" sz="32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): </a:t>
            </a:r>
            <a:endParaRPr sz="32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77;p8"/>
          <p:cNvSpPr/>
          <p:nvPr/>
        </p:nvSpPr>
        <p:spPr>
          <a:xfrm>
            <a:off x="5052898" y="4809876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iệu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nhảy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múa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dân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gian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78;p8"/>
          <p:cNvSpPr/>
          <p:nvPr/>
        </p:nvSpPr>
        <p:spPr>
          <a:xfrm>
            <a:off x="2545849" y="5228452"/>
            <a:ext cx="23511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000" b="1" dirty="0">
                <a:solidFill>
                  <a:srgbClr val="00B050"/>
                </a:solidFill>
              </a:rPr>
              <a:t>/ˈ</a:t>
            </a:r>
            <a:r>
              <a:rPr lang="en-US" sz="2000" b="1" dirty="0" err="1">
                <a:solidFill>
                  <a:srgbClr val="00B050"/>
                </a:solidFill>
              </a:rPr>
              <a:t>fəʊk</a:t>
            </a:r>
            <a:r>
              <a:rPr lang="en-US" sz="2000" b="1" dirty="0">
                <a:solidFill>
                  <a:srgbClr val="00B050"/>
                </a:solidFill>
              </a:rPr>
              <a:t> ˌ</a:t>
            </a:r>
            <a:r>
              <a:rPr lang="en-US" sz="2000" b="1" dirty="0" err="1">
                <a:solidFill>
                  <a:srgbClr val="00B050"/>
                </a:solidFill>
              </a:rPr>
              <a:t>dɑːns</a:t>
            </a:r>
            <a:r>
              <a:rPr lang="en-US" sz="2000" b="1" dirty="0">
                <a:solidFill>
                  <a:srgbClr val="00B050"/>
                </a:solidFill>
              </a:rPr>
              <a:t>/ </a:t>
            </a:r>
            <a:endParaRPr sz="2000" b="1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349879-EA37-FA45-9641-2F943174C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875" y="746226"/>
            <a:ext cx="5439182" cy="3827033"/>
          </a:xfrm>
          <a:prstGeom prst="rect">
            <a:avLst/>
          </a:prstGeom>
        </p:spPr>
      </p:pic>
      <p:pic>
        <p:nvPicPr>
          <p:cNvPr id="2" name="folk dance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030" y="47943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1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Google Shape;180;p8"/>
          <p:cNvSpPr txBox="1"/>
          <p:nvPr/>
        </p:nvSpPr>
        <p:spPr>
          <a:xfrm>
            <a:off x="135168" y="33454"/>
            <a:ext cx="3210198" cy="52318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8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VOCABULARY</a:t>
            </a:r>
            <a:endParaRPr sz="28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Google Shape;187;p9"/>
          <p:cNvSpPr txBox="1"/>
          <p:nvPr/>
        </p:nvSpPr>
        <p:spPr>
          <a:xfrm>
            <a:off x="2999665" y="4479258"/>
            <a:ext cx="296584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- costume 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(n</a:t>
            </a:r>
            <a:r>
              <a:rPr lang="en-US" sz="32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):</a:t>
            </a:r>
            <a:endParaRPr sz="32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88;p9"/>
          <p:cNvSpPr/>
          <p:nvPr/>
        </p:nvSpPr>
        <p:spPr>
          <a:xfrm>
            <a:off x="5648912" y="461347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rang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phục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89;p9"/>
          <p:cNvSpPr/>
          <p:nvPr/>
        </p:nvSpPr>
        <p:spPr>
          <a:xfrm>
            <a:off x="3354696" y="5104410"/>
            <a:ext cx="177965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/ˈ</a:t>
            </a:r>
            <a:r>
              <a:rPr lang="en-US" sz="2000" b="1" dirty="0" err="1">
                <a:solidFill>
                  <a:srgbClr val="00B050"/>
                </a:solidFill>
              </a:rPr>
              <a:t>kɒs.tʃuːm</a:t>
            </a:r>
            <a:r>
              <a:rPr lang="en-US" sz="2000" b="1" dirty="0">
                <a:solidFill>
                  <a:srgbClr val="00B050"/>
                </a:solidFill>
              </a:rPr>
              <a:t>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4B98EB-68E1-A54E-8CD5-9F463A730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5350" y="737118"/>
            <a:ext cx="4738144" cy="3675030"/>
          </a:xfrm>
          <a:prstGeom prst="rect">
            <a:avLst/>
          </a:prstGeom>
        </p:spPr>
      </p:pic>
      <p:pic>
        <p:nvPicPr>
          <p:cNvPr id="2" name="costu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626" y="43206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7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Google Shape;180;p8"/>
          <p:cNvSpPr txBox="1"/>
          <p:nvPr/>
        </p:nvSpPr>
        <p:spPr>
          <a:xfrm>
            <a:off x="135168" y="33454"/>
            <a:ext cx="3210198" cy="52318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8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VOCABULARY</a:t>
            </a:r>
            <a:endParaRPr sz="28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Google Shape;209;p11"/>
          <p:cNvSpPr txBox="1"/>
          <p:nvPr/>
        </p:nvSpPr>
        <p:spPr>
          <a:xfrm>
            <a:off x="3037222" y="4288196"/>
            <a:ext cx="2649807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arade (n</a:t>
            </a:r>
            <a:r>
              <a:rPr lang="en-US" sz="32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):</a:t>
            </a:r>
            <a:endParaRPr sz="32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0;p11"/>
          <p:cNvSpPr/>
          <p:nvPr/>
        </p:nvSpPr>
        <p:spPr>
          <a:xfrm>
            <a:off x="4986020" y="4457380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iễu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hành</a:t>
            </a:r>
            <a:endParaRPr sz="2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1;p11"/>
          <p:cNvSpPr/>
          <p:nvPr/>
        </p:nvSpPr>
        <p:spPr>
          <a:xfrm>
            <a:off x="2832182" y="4878933"/>
            <a:ext cx="196769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000" b="1" dirty="0">
                <a:solidFill>
                  <a:srgbClr val="00B050"/>
                </a:solidFill>
              </a:rPr>
              <a:t>/</a:t>
            </a:r>
            <a:r>
              <a:rPr lang="en-US" sz="2000" b="1" dirty="0" err="1">
                <a:solidFill>
                  <a:srgbClr val="00B050"/>
                </a:solidFill>
              </a:rPr>
              <a:t>pəˈreɪd</a:t>
            </a:r>
            <a:r>
              <a:rPr lang="en-US" sz="2000" b="1" dirty="0">
                <a:solidFill>
                  <a:srgbClr val="00B050"/>
                </a:solidFill>
              </a:rPr>
              <a:t>/ </a:t>
            </a:r>
            <a:endParaRPr sz="2000" b="1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5F6BBB-097F-1E41-AF67-B0AA8B21D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1610" y="751634"/>
            <a:ext cx="5666097" cy="3533227"/>
          </a:xfrm>
          <a:prstGeom prst="rect">
            <a:avLst/>
          </a:prstGeom>
        </p:spPr>
      </p:pic>
      <p:pic>
        <p:nvPicPr>
          <p:cNvPr id="2" name="ukpaper0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8618" y="44084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6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Google Shape;180;p8"/>
          <p:cNvSpPr txBox="1"/>
          <p:nvPr/>
        </p:nvSpPr>
        <p:spPr>
          <a:xfrm>
            <a:off x="135168" y="33454"/>
            <a:ext cx="3210198" cy="52318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8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VOCABULARY</a:t>
            </a:r>
            <a:endParaRPr sz="28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Google Shape;198;p10"/>
          <p:cNvSpPr txBox="1"/>
          <p:nvPr/>
        </p:nvSpPr>
        <p:spPr>
          <a:xfrm>
            <a:off x="3765134" y="4966765"/>
            <a:ext cx="245386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- f</a:t>
            </a:r>
            <a:r>
              <a:rPr lang="en-US" sz="32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loat 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(n</a:t>
            </a:r>
            <a:r>
              <a:rPr lang="en-US" sz="32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): </a:t>
            </a:r>
            <a:endParaRPr sz="32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00;p10"/>
          <p:cNvSpPr/>
          <p:nvPr/>
        </p:nvSpPr>
        <p:spPr>
          <a:xfrm>
            <a:off x="3345366" y="5609134"/>
            <a:ext cx="23602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000" b="1" dirty="0">
                <a:solidFill>
                  <a:srgbClr val="00B050"/>
                </a:solidFill>
              </a:rPr>
              <a:t>/</a:t>
            </a:r>
            <a:r>
              <a:rPr lang="en-US" sz="2000" b="1" dirty="0" err="1">
                <a:solidFill>
                  <a:srgbClr val="00B050"/>
                </a:solidFill>
              </a:rPr>
              <a:t>fləʊt</a:t>
            </a:r>
            <a:r>
              <a:rPr lang="en-US" sz="2000" b="1" dirty="0">
                <a:solidFill>
                  <a:srgbClr val="00B050"/>
                </a:solidFill>
              </a:rPr>
              <a:t>/ </a:t>
            </a:r>
            <a:endParaRPr sz="2000" b="1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10;p11"/>
          <p:cNvSpPr/>
          <p:nvPr/>
        </p:nvSpPr>
        <p:spPr>
          <a:xfrm>
            <a:off x="5558198" y="5100986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Xe</a:t>
            </a:r>
            <a:r>
              <a:rPr lang="en-US" sz="3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3200" b="1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iễu</a:t>
            </a:r>
            <a:r>
              <a:rPr lang="en-US" sz="3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hành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3655" y="670813"/>
            <a:ext cx="5821525" cy="4214412"/>
          </a:xfrm>
          <a:prstGeom prst="rect">
            <a:avLst/>
          </a:prstGeom>
        </p:spPr>
      </p:pic>
      <p:pic>
        <p:nvPicPr>
          <p:cNvPr id="12" name="float-gb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75903" y="51368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0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ocess 3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Google Shape;180;p8"/>
          <p:cNvSpPr txBox="1"/>
          <p:nvPr/>
        </p:nvSpPr>
        <p:spPr>
          <a:xfrm>
            <a:off x="135168" y="33454"/>
            <a:ext cx="3210198" cy="52318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8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VOCABULARY</a:t>
            </a:r>
            <a:endParaRPr sz="28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Google Shape;220;p12"/>
          <p:cNvSpPr txBox="1"/>
          <p:nvPr/>
        </p:nvSpPr>
        <p:spPr>
          <a:xfrm>
            <a:off x="3743375" y="4588631"/>
            <a:ext cx="198540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-f</a:t>
            </a:r>
            <a:r>
              <a:rPr lang="en-US" sz="32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east 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(n</a:t>
            </a:r>
            <a:r>
              <a:rPr lang="en-US" sz="32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): </a:t>
            </a:r>
            <a:endParaRPr sz="32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1;p12"/>
          <p:cNvSpPr/>
          <p:nvPr/>
        </p:nvSpPr>
        <p:spPr>
          <a:xfrm>
            <a:off x="5550796" y="4713922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ữa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tiệc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2;p12"/>
          <p:cNvSpPr/>
          <p:nvPr/>
        </p:nvSpPr>
        <p:spPr>
          <a:xfrm>
            <a:off x="3345366" y="5156463"/>
            <a:ext cx="196769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000" b="1" dirty="0">
                <a:solidFill>
                  <a:srgbClr val="00B050"/>
                </a:solidFill>
              </a:rPr>
              <a:t>/</a:t>
            </a:r>
            <a:r>
              <a:rPr lang="en-US" sz="2000" b="1" dirty="0" err="1">
                <a:solidFill>
                  <a:srgbClr val="00B050"/>
                </a:solidFill>
              </a:rPr>
              <a:t>fiːst</a:t>
            </a:r>
            <a:r>
              <a:rPr lang="en-US" sz="2000" b="1" dirty="0">
                <a:solidFill>
                  <a:srgbClr val="00B050"/>
                </a:solidFill>
              </a:rPr>
              <a:t>/</a:t>
            </a:r>
            <a:endParaRPr sz="2000" b="1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E32B05-2076-C645-975C-48E951274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367" y="854272"/>
            <a:ext cx="5761312" cy="372705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53118" y="5595322"/>
            <a:ext cx="78742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/>
              <a:t>a special meal with very good food or a large meal for many people:</a:t>
            </a:r>
          </a:p>
        </p:txBody>
      </p:sp>
      <p:pic>
        <p:nvPicPr>
          <p:cNvPr id="10" name="ukfeast0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7974" y="47587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1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8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"/>
          <p:cNvSpPr txBox="1"/>
          <p:nvPr/>
        </p:nvSpPr>
        <p:spPr>
          <a:xfrm>
            <a:off x="3152947" y="439591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- f</a:t>
            </a:r>
            <a:r>
              <a:rPr lang="en-US" sz="32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ireworks 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display (n</a:t>
            </a:r>
            <a:r>
              <a:rPr lang="en-US" sz="32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):</a:t>
            </a:r>
            <a:endParaRPr sz="32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2"/>
          <p:cNvSpPr/>
          <p:nvPr/>
        </p:nvSpPr>
        <p:spPr>
          <a:xfrm>
            <a:off x="6424959" y="4553652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àn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bắn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pháo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hoa</a:t>
            </a:r>
            <a:endParaRPr sz="2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2"/>
          <p:cNvSpPr/>
          <p:nvPr/>
        </p:nvSpPr>
        <p:spPr>
          <a:xfrm>
            <a:off x="3378021" y="5053360"/>
            <a:ext cx="28218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/ˈ</a:t>
            </a:r>
            <a:r>
              <a:rPr lang="en-US" sz="2000" b="1" dirty="0" err="1">
                <a:solidFill>
                  <a:srgbClr val="00B050"/>
                </a:solidFill>
              </a:rPr>
              <a:t>fɑɪərˌwɜrks</a:t>
            </a:r>
            <a:r>
              <a:rPr lang="en-US" sz="2000" b="1" dirty="0">
                <a:solidFill>
                  <a:srgbClr val="00B050"/>
                </a:solidFill>
              </a:rPr>
              <a:t> </a:t>
            </a:r>
            <a:r>
              <a:rPr lang="en-US" sz="2000" b="1" dirty="0" err="1">
                <a:solidFill>
                  <a:srgbClr val="00B050"/>
                </a:solidFill>
              </a:rPr>
              <a:t>dɪˈspleɪ</a:t>
            </a:r>
            <a:r>
              <a:rPr lang="en-US" sz="2000" b="1" dirty="0">
                <a:solidFill>
                  <a:srgbClr val="00B050"/>
                </a:solidFill>
              </a:rPr>
              <a:t>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C05BAF-4BE1-4B44-9648-61ACEAA6F3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5366" y="556634"/>
            <a:ext cx="6078552" cy="3716786"/>
          </a:xfrm>
          <a:prstGeom prst="rect">
            <a:avLst/>
          </a:prstGeom>
        </p:spPr>
      </p:pic>
      <p:sp>
        <p:nvSpPr>
          <p:cNvPr id="8" name="Flowchart: Process 7"/>
          <p:cNvSpPr/>
          <p:nvPr/>
        </p:nvSpPr>
        <p:spPr>
          <a:xfrm>
            <a:off x="-1" y="1"/>
            <a:ext cx="12120465" cy="6858000"/>
          </a:xfrm>
          <a:prstGeom prst="flowChartProcess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Google Shape;180;p8"/>
          <p:cNvSpPr txBox="1"/>
          <p:nvPr/>
        </p:nvSpPr>
        <p:spPr>
          <a:xfrm>
            <a:off x="135168" y="33454"/>
            <a:ext cx="3210198" cy="52318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8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VOCABULARY</a:t>
            </a:r>
            <a:endParaRPr sz="28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fireworks-display16515463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8696" y="44809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5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1" grpId="0"/>
      <p:bldP spid="22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</TotalTime>
  <Words>1171</Words>
  <Application>Microsoft Office PowerPoint</Application>
  <PresentationFormat>Widescreen</PresentationFormat>
  <Paragraphs>227</Paragraphs>
  <Slides>27</Slides>
  <Notes>7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.VnBahamasB</vt:lpstr>
      <vt:lpstr>Cutive</vt:lpstr>
      <vt:lpstr>Bahnschrift SemiCondensed</vt:lpstr>
      <vt:lpstr>Arial</vt:lpstr>
      <vt:lpstr>Times New Roman</vt:lpstr>
      <vt:lpstr>Myriad Pro</vt:lpstr>
      <vt:lpstr>Calibri</vt:lpstr>
      <vt:lpstr>Open Sans</vt:lpstr>
      <vt:lpstr>Berlin Sans FB Demi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DUNG</cp:lastModifiedBy>
  <cp:revision>79</cp:revision>
  <dcterms:modified xsi:type="dcterms:W3CDTF">2025-04-06T14:52:31Z</dcterms:modified>
</cp:coreProperties>
</file>