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47" r:id="rId2"/>
    <p:sldId id="345" r:id="rId3"/>
    <p:sldId id="350" r:id="rId4"/>
    <p:sldId id="256" r:id="rId5"/>
    <p:sldId id="281" r:id="rId6"/>
    <p:sldId id="276" r:id="rId7"/>
    <p:sldId id="351" r:id="rId8"/>
    <p:sldId id="352" r:id="rId9"/>
    <p:sldId id="326" r:id="rId10"/>
    <p:sldId id="354" r:id="rId11"/>
    <p:sldId id="313" r:id="rId12"/>
    <p:sldId id="353" r:id="rId13"/>
    <p:sldId id="333" r:id="rId14"/>
    <p:sldId id="334" r:id="rId15"/>
    <p:sldId id="348" r:id="rId16"/>
    <p:sldId id="339" r:id="rId17"/>
    <p:sldId id="340" r:id="rId18"/>
    <p:sldId id="341" r:id="rId19"/>
    <p:sldId id="342" r:id="rId20"/>
    <p:sldId id="314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48DA4"/>
    <a:srgbClr val="FF9801"/>
    <a:srgbClr val="00A9A5"/>
    <a:srgbClr val="FFDAAB"/>
    <a:srgbClr val="F7941E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494" y="2496918"/>
            <a:ext cx="6736956" cy="1186888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Hello every one!</a:t>
            </a:r>
            <a:endParaRPr lang="en-US" sz="6933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029" y="162439"/>
            <a:ext cx="9924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1. </a:t>
            </a:r>
            <a:r>
              <a:rPr lang="vi-VN" sz="3600" dirty="0" smtClean="0"/>
              <a:t>your </a:t>
            </a:r>
            <a:r>
              <a:rPr lang="vi-VN" sz="3600" dirty="0"/>
              <a:t>home - open market / </a:t>
            </a:r>
            <a:r>
              <a:rPr lang="vi-VN" sz="3600" dirty="0" smtClean="0"/>
              <a:t>supermarket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2.</a:t>
            </a:r>
            <a:r>
              <a:rPr lang="vi-VN" sz="3600" dirty="0" smtClean="0"/>
              <a:t> </a:t>
            </a:r>
            <a:r>
              <a:rPr lang="vi-VN" sz="3600" dirty="0"/>
              <a:t>your home - </a:t>
            </a:r>
            <a:r>
              <a:rPr lang="vi-VN" sz="3600" dirty="0" smtClean="0"/>
              <a:t>playground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3.</a:t>
            </a:r>
            <a:r>
              <a:rPr lang="vi-VN" sz="3600" dirty="0" smtClean="0"/>
              <a:t> </a:t>
            </a:r>
            <a:r>
              <a:rPr lang="vi-VN" sz="3600" dirty="0"/>
              <a:t>your home - </a:t>
            </a:r>
            <a:r>
              <a:rPr lang="vi-VN" sz="3600" dirty="0" smtClean="0"/>
              <a:t>hospital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4.</a:t>
            </a:r>
            <a:r>
              <a:rPr lang="vi-VN" sz="3600" dirty="0" smtClean="0"/>
              <a:t> </a:t>
            </a:r>
            <a:r>
              <a:rPr lang="vi-VN" sz="3600" dirty="0"/>
              <a:t>your home - train </a:t>
            </a:r>
            <a:r>
              <a:rPr lang="vi-VN" sz="3600" dirty="0" smtClean="0"/>
              <a:t>station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1644740" y="5008966"/>
            <a:ext cx="7303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How far is it from </a:t>
            </a:r>
            <a:r>
              <a:rPr lang="en-US" sz="3200" b="1" dirty="0">
                <a:solidFill>
                  <a:srgbClr val="FF0000"/>
                </a:solidFill>
              </a:rPr>
              <a:t>your </a:t>
            </a:r>
            <a:r>
              <a:rPr lang="en-US" sz="3200" b="1" dirty="0" smtClean="0">
                <a:solidFill>
                  <a:srgbClr val="FF0000"/>
                </a:solidFill>
              </a:rPr>
              <a:t>home </a:t>
            </a:r>
            <a:r>
              <a:rPr lang="en-US" sz="3200" b="1" dirty="0">
                <a:solidFill>
                  <a:srgbClr val="002060"/>
                </a:solidFill>
              </a:rPr>
              <a:t>to the </a:t>
            </a:r>
            <a:r>
              <a:rPr lang="en-US" sz="3200" b="1" dirty="0">
                <a:solidFill>
                  <a:srgbClr val="FF0000"/>
                </a:solidFill>
              </a:rPr>
              <a:t>gym</a:t>
            </a:r>
            <a:r>
              <a:rPr lang="en-US" sz="32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6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1644740" y="5749362"/>
            <a:ext cx="5252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It’s about 1 km.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238" y="4268570"/>
            <a:ext cx="624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Ex:  </a:t>
            </a:r>
            <a:r>
              <a:rPr lang="en-US" sz="3200" b="1" dirty="0">
                <a:solidFill>
                  <a:srgbClr val="002060"/>
                </a:solidFill>
              </a:rPr>
              <a:t>Your home -  gym</a:t>
            </a:r>
          </a:p>
        </p:txBody>
      </p:sp>
    </p:spTree>
    <p:extLst>
      <p:ext uri="{BB962C8B-B14F-4D97-AF65-F5344CB8AC3E}">
        <p14:creationId xmlns:p14="http://schemas.microsoft.com/office/powerpoint/2010/main" val="29926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2" y="0"/>
            <a:ext cx="8560066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1310" y="140094"/>
            <a:ext cx="58576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313" y="9915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98" y="-34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314313" y="704399"/>
            <a:ext cx="11112769" cy="592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You (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really (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) go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swimming right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after eating.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) eat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less. He’s becoming overweight.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 He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3200" dirty="0"/>
              <a:t> </a:t>
            </a:r>
            <a:endParaRPr lang="vi-VN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641432" y="1411705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56885" y="21336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40552" y="3665466"/>
            <a:ext cx="16843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97226" y="4379495"/>
            <a:ext cx="1203111" cy="78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76085" y="5879276"/>
            <a:ext cx="1620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5408" y="492668"/>
            <a:ext cx="85610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8411" y="4517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96" y="3490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916830"/>
            <a:ext cx="8592855" cy="555912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504791" y="2846948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3701686" y="192873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3525356" y="102175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3701686" y="3696393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400801" y="4593485"/>
            <a:ext cx="14384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263294" y="5498063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773" y="1034025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776" y="993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561" y="890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91333"/>
            <a:ext cx="32582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" y="2161382"/>
            <a:ext cx="4931278" cy="342522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199" y="3356094"/>
            <a:ext cx="476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8179496" y="5824603"/>
            <a:ext cx="2379944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GAME: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87671" y="3150518"/>
            <a:ext cx="1155878" cy="970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376" y="1506766"/>
            <a:ext cx="4759573" cy="4281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9" y="285998"/>
            <a:ext cx="5755900" cy="69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4485" y="1741251"/>
            <a:ext cx="4151719" cy="389527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387636" y="3008509"/>
            <a:ext cx="433039" cy="119332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8674" y="983545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48669" y="3199319"/>
            <a:ext cx="1043779" cy="97051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3" action="ppaction://hlinksldjump"/>
          </p:cNvPr>
          <p:cNvSpPr/>
          <p:nvPr/>
        </p:nvSpPr>
        <p:spPr>
          <a:xfrm>
            <a:off x="8610647" y="3821689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4" action="ppaction://hlinksldjump"/>
          </p:cNvPr>
          <p:cNvSpPr/>
          <p:nvPr/>
        </p:nvSpPr>
        <p:spPr>
          <a:xfrm>
            <a:off x="8601328" y="2800567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610647" y="4835799"/>
            <a:ext cx="1074671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606732" y="1807029"/>
            <a:ext cx="1069267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5-Point Star 25">
            <a:hlinkClick r:id="rId7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7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461" y="442419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464" y="4014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249" y="386520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2020728"/>
            <a:ext cx="5031209" cy="329030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958917" y="31426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0565" y="670796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568" y="629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53" y="577319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304790"/>
            <a:ext cx="4838034" cy="31179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855686" y="3234371"/>
            <a:ext cx="503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5104" y="583388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107" y="5424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892" y="439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" y="1662982"/>
            <a:ext cx="5431468" cy="325301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079575" y="2812434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5199" y="617928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202" y="576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987" y="474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" y="2097877"/>
            <a:ext cx="5019992" cy="312547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5882799" y="2750530"/>
            <a:ext cx="5628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10001262" y="1352298"/>
            <a:ext cx="1875612" cy="1496292"/>
          </a:xfrm>
          <a:prstGeom prst="rect">
            <a:avLst/>
          </a:prstGeom>
        </p:spPr>
      </p:pic>
      <p:pic>
        <p:nvPicPr>
          <p:cNvPr id="2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7548257" y="1375486"/>
            <a:ext cx="2019468" cy="1473104"/>
          </a:xfrm>
          <a:prstGeom prst="rect">
            <a:avLst/>
          </a:prstGeom>
        </p:spPr>
      </p:pic>
      <p:pic>
        <p:nvPicPr>
          <p:cNvPr id="33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5139700" y="1375485"/>
            <a:ext cx="1923635" cy="1379987"/>
          </a:xfrm>
          <a:prstGeom prst="rect">
            <a:avLst/>
          </a:prstGeom>
        </p:spPr>
      </p:pic>
      <p:pic>
        <p:nvPicPr>
          <p:cNvPr id="28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8" t="33245" r="1683" b="45453"/>
          <a:stretch/>
        </p:blipFill>
        <p:spPr>
          <a:xfrm>
            <a:off x="2716479" y="1352298"/>
            <a:ext cx="1886433" cy="1403174"/>
          </a:xfrm>
          <a:prstGeom prst="rect">
            <a:avLst/>
          </a:prstGeom>
        </p:spPr>
      </p:pic>
      <p:pic>
        <p:nvPicPr>
          <p:cNvPr id="29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327878" y="1289338"/>
            <a:ext cx="1898770" cy="14661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15521" y="1185072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48635" y="1196665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135" y="1197050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00304" y="1231631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4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824006" y="1231631"/>
            <a:ext cx="2278335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5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507" y="78974"/>
            <a:ext cx="3079694" cy="677092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168443" y="78974"/>
            <a:ext cx="67183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9415" y="3680306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vi-VN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29415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US" sz="8000" b="1" kern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2306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endParaRPr lang="en-GB" sz="3600" b="1" dirty="0" smtClean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No cycling</a:t>
            </a:r>
            <a:endParaRPr lang="en-GB" sz="36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888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US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78861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No right</a:t>
            </a:r>
          </a:p>
          <a:p>
            <a:pPr lvl="0" algn="ctr">
              <a:defRPr/>
            </a:pPr>
            <a:r>
              <a:rPr lang="en-GB" sz="3600" b="1" kern="0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</a:t>
            </a: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urn</a:t>
            </a: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00513" y="3652461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US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31640" y="3762303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lane</a:t>
            </a:r>
            <a:endParaRPr lang="en-US" sz="2800" b="1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7217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US" sz="8000" b="1" ker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59442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vi-VN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9442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4910203" y="469275"/>
            <a:ext cx="502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4093" y="12188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/>
              <a:t>- It to indicate distance</a:t>
            </a:r>
          </a:p>
          <a:p>
            <a:pPr lvl="0"/>
            <a:r>
              <a:rPr lang="en-US" sz="3200" b="1" dirty="0"/>
              <a:t>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2800" y="1905000"/>
            <a:ext cx="10668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endParaRPr lang="en-US" sz="24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032000" y="228600"/>
            <a:ext cx="8026400" cy="1295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BEA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endParaRPr lang="af-ZA" sz="2400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165600" y="304800"/>
            <a:ext cx="3759200" cy="8382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267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407" y="2242963"/>
            <a:ext cx="774746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Do exercises </a:t>
            </a:r>
            <a:r>
              <a:rPr lang="en-US" sz="2800" b="1" dirty="0"/>
              <a:t>in the workbook</a:t>
            </a:r>
            <a:r>
              <a:rPr lang="en-US" sz="2800" b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/>
              <a:t>Prepare  lesson 4 (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78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003012"/>
            <a:ext cx="9267825" cy="48101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4"/>
            <a:ext cx="10515601" cy="48525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1006867" y="236306"/>
            <a:ext cx="5414481" cy="2517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62087" y="760288"/>
            <a:ext cx="4866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house to school?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99107" y="2828852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It</a:t>
            </a:r>
            <a:r>
              <a:rPr lang="en-US" sz="3200" b="1" dirty="0">
                <a:solidFill>
                  <a:srgbClr val="0FB7BD"/>
                </a:solidFill>
              </a:rPr>
              <a:t>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should</a:t>
            </a:r>
            <a:r>
              <a:rPr lang="en-US" sz="3200" b="1" dirty="0">
                <a:solidFill>
                  <a:srgbClr val="0FB7BD"/>
                </a:solidFill>
              </a:rPr>
              <a:t> and </a:t>
            </a:r>
            <a:r>
              <a:rPr lang="en-US" sz="3200" b="1" dirty="0">
                <a:solidFill>
                  <a:srgbClr val="002060"/>
                </a:solidFill>
              </a:rPr>
              <a:t>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429" y="1144002"/>
            <a:ext cx="566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LESSON 3: A CLOSER LOOK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5" y="-567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6083" y="5981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318" y="51874"/>
            <a:ext cx="322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0406" y="1213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56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" y="1060262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469077" y="1238269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does the sentences tell us about?</a:t>
            </a:r>
            <a:endParaRPr lang="vi-VN" sz="2400" b="1" dirty="0">
              <a:solidFill>
                <a:srgbClr val="00A9A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469077" y="2137567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0327" y="3604551"/>
            <a:ext cx="11452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Chúng</a:t>
            </a:r>
            <a:r>
              <a:rPr lang="en-US" sz="3200" i="1" dirty="0">
                <a:solidFill>
                  <a:srgbClr val="002060"/>
                </a:solidFill>
              </a:rPr>
              <a:t> ta </a:t>
            </a:r>
            <a:r>
              <a:rPr lang="en-US" sz="3200" i="1" dirty="0" err="1">
                <a:solidFill>
                  <a:srgbClr val="002060"/>
                </a:solidFill>
              </a:rPr>
              <a:t>sử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dụng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đại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từ</a:t>
            </a:r>
            <a:r>
              <a:rPr lang="en-US" sz="3200" i="1" dirty="0">
                <a:solidFill>
                  <a:srgbClr val="002060"/>
                </a:solidFill>
              </a:rPr>
              <a:t> “it” </a:t>
            </a:r>
            <a:r>
              <a:rPr lang="en-US" sz="3200" i="1" dirty="0" err="1">
                <a:solidFill>
                  <a:srgbClr val="002060"/>
                </a:solidFill>
              </a:rPr>
              <a:t>làm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chủ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ngữ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của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câu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để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chỉ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khoảng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cách</a:t>
            </a:r>
            <a:r>
              <a:rPr lang="en-US" sz="3200" i="1" dirty="0" smtClean="0">
                <a:solidFill>
                  <a:srgbClr val="002060"/>
                </a:solidFill>
              </a:rPr>
              <a:t>.</a:t>
            </a:r>
            <a:endParaRPr lang="en-US" sz="32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Cấu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trúc</a:t>
            </a:r>
            <a:r>
              <a:rPr lang="en-US" sz="3200" i="1" dirty="0">
                <a:solidFill>
                  <a:srgbClr val="002060"/>
                </a:solidFill>
              </a:rPr>
              <a:t>: It is + (about) </a:t>
            </a:r>
            <a:r>
              <a:rPr lang="en-US" sz="3200" i="1" dirty="0" err="1">
                <a:solidFill>
                  <a:srgbClr val="002060"/>
                </a:solidFill>
              </a:rPr>
              <a:t>khoảng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cách</a:t>
            </a:r>
            <a:r>
              <a:rPr lang="en-US" sz="3200" i="1" dirty="0">
                <a:solidFill>
                  <a:srgbClr val="002060"/>
                </a:solidFill>
              </a:rPr>
              <a:t> + from place 1 + to place </a:t>
            </a:r>
            <a:r>
              <a:rPr lang="en-US" sz="3200" i="1">
                <a:solidFill>
                  <a:srgbClr val="002060"/>
                </a:solidFill>
              </a:rPr>
              <a:t>2</a:t>
            </a:r>
            <a:r>
              <a:rPr lang="en-US" sz="3200" i="1" smtClean="0">
                <a:solidFill>
                  <a:srgbClr val="002060"/>
                </a:solidFill>
              </a:rPr>
              <a:t>.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15" y="52761"/>
            <a:ext cx="682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GRAMMAR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It - </a:t>
            </a:r>
            <a:r>
              <a:rPr lang="vi-VN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INDICATING DISTANCE</a:t>
            </a:r>
            <a:endParaRPr lang="vi-VN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9077" y="1691298"/>
            <a:ext cx="6205610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from his/her house to the bus stop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849" y="2599232"/>
            <a:ext cx="4989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It be (about) + distance from A to B.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4906" y="770413"/>
            <a:ext cx="65510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3947" y="7294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732" y="6268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47" y="121861"/>
            <a:ext cx="35464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" y="1605421"/>
            <a:ext cx="3983672" cy="3875540"/>
          </a:xfrm>
          <a:prstGeom prst="rect">
            <a:avLst/>
          </a:prstGeom>
        </p:spPr>
      </p:pic>
      <p:pic>
        <p:nvPicPr>
          <p:cNvPr id="10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5" y="3362959"/>
            <a:ext cx="1245155" cy="839103"/>
          </a:xfrm>
          <a:prstGeom prst="rect">
            <a:avLst/>
          </a:prstGeom>
        </p:spPr>
      </p:pic>
      <p:sp>
        <p:nvSpPr>
          <p:cNvPr id="11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5445760" y="2000845"/>
            <a:ext cx="6573520" cy="308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2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endParaRPr lang="vi-VN" sz="22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700m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5"/>
          <a:stretch/>
        </p:blipFill>
        <p:spPr>
          <a:xfrm>
            <a:off x="1427748" y="481263"/>
            <a:ext cx="7940842" cy="58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465222" y="300382"/>
            <a:ext cx="11117178" cy="415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vi-VN" sz="36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700m from my </a:t>
            </a:r>
            <a:r>
              <a:rPr lang="vi-VN" sz="36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 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Youth club.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3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898" y="786006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7528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650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07" y="126956"/>
            <a:ext cx="24593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5273039" y="1513840"/>
            <a:ext cx="6797041" cy="5069840"/>
          </a:xfrm>
          <a:prstGeom prst="rect">
            <a:avLst/>
          </a:prstGeom>
        </p:spPr>
      </p:pic>
      <p:sp>
        <p:nvSpPr>
          <p:cNvPr id="10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872507" y="2083227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/>
              <a:t>It’s about 1 km.</a:t>
            </a:r>
            <a:endParaRPr lang="vi-VN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882640" y="1837005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How far is it from your house to </a:t>
            </a:r>
            <a:r>
              <a:rPr lang="en-US" sz="2000" b="1" u="sng" dirty="0">
                <a:solidFill>
                  <a:srgbClr val="002060"/>
                </a:solidFill>
              </a:rPr>
              <a:t>the</a:t>
            </a:r>
            <a:r>
              <a:rPr lang="en-US" sz="2000" b="1" dirty="0">
                <a:solidFill>
                  <a:srgbClr val="002060"/>
                </a:solidFill>
              </a:rPr>
              <a:t> g</a:t>
            </a:r>
            <a:r>
              <a:rPr lang="en-US" sz="2000" b="1" dirty="0" smtClean="0">
                <a:solidFill>
                  <a:srgbClr val="002060"/>
                </a:solidFill>
              </a:rPr>
              <a:t>ym?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768" y="1837005"/>
            <a:ext cx="391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EXample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</a:t>
            </a:r>
            <a:r>
              <a:rPr lang="en-US" sz="2400" dirty="0" smtClean="0"/>
              <a:t>Your home -  gym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4640" y="2793344"/>
            <a:ext cx="4794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vi-VN" sz="2400" dirty="0" smtClean="0"/>
              <a:t>your </a:t>
            </a:r>
            <a:r>
              <a:rPr lang="vi-VN" sz="2400" dirty="0"/>
              <a:t>home - open market / </a:t>
            </a:r>
            <a:r>
              <a:rPr lang="vi-VN" sz="2400" dirty="0" smtClean="0"/>
              <a:t>supermarket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</a:t>
            </a:r>
            <a:r>
              <a:rPr lang="vi-VN" sz="2400" dirty="0" smtClean="0"/>
              <a:t>playground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</a:t>
            </a:r>
            <a:r>
              <a:rPr lang="vi-VN" sz="2400" dirty="0" smtClean="0"/>
              <a:t>hospital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train </a:t>
            </a:r>
            <a:r>
              <a:rPr lang="vi-VN" sz="2400" dirty="0" smtClean="0"/>
              <a:t>station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622</Words>
  <Application>Microsoft Office PowerPoint</Application>
  <PresentationFormat>Widescreen</PresentationFormat>
  <Paragraphs>132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.VnArabia</vt:lpstr>
      <vt:lpstr>Arial</vt:lpstr>
      <vt:lpstr>Calibri</vt:lpstr>
      <vt:lpstr>Calibri Light</vt:lpstr>
      <vt:lpstr>Comic Sans MS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161</cp:revision>
  <dcterms:created xsi:type="dcterms:W3CDTF">2020-12-09T02:04:09Z</dcterms:created>
  <dcterms:modified xsi:type="dcterms:W3CDTF">2025-04-06T14:49:01Z</dcterms:modified>
</cp:coreProperties>
</file>