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3"/>
  </p:notesMasterIdLst>
  <p:sldIdLst>
    <p:sldId id="3099" r:id="rId2"/>
    <p:sldId id="3312" r:id="rId3"/>
    <p:sldId id="311" r:id="rId4"/>
    <p:sldId id="312" r:id="rId5"/>
    <p:sldId id="313" r:id="rId6"/>
    <p:sldId id="3259" r:id="rId7"/>
    <p:sldId id="3314" r:id="rId8"/>
    <p:sldId id="3320" r:id="rId9"/>
    <p:sldId id="3315" r:id="rId10"/>
    <p:sldId id="260" r:id="rId11"/>
    <p:sldId id="316" r:id="rId12"/>
    <p:sldId id="3316" r:id="rId13"/>
    <p:sldId id="266" r:id="rId14"/>
    <p:sldId id="3317" r:id="rId15"/>
    <p:sldId id="318" r:id="rId16"/>
    <p:sldId id="267" r:id="rId17"/>
    <p:sldId id="3309" r:id="rId18"/>
    <p:sldId id="314" r:id="rId19"/>
    <p:sldId id="302" r:id="rId20"/>
    <p:sldId id="269" r:id="rId21"/>
    <p:sldId id="3237" r:id="rId22"/>
    <p:sldId id="286" r:id="rId23"/>
    <p:sldId id="320" r:id="rId24"/>
    <p:sldId id="273" r:id="rId25"/>
    <p:sldId id="321" r:id="rId26"/>
    <p:sldId id="305" r:id="rId27"/>
    <p:sldId id="322" r:id="rId28"/>
    <p:sldId id="303" r:id="rId29"/>
    <p:sldId id="304" r:id="rId30"/>
    <p:sldId id="323" r:id="rId31"/>
    <p:sldId id="290" r:id="rId32"/>
    <p:sldId id="291" r:id="rId33"/>
    <p:sldId id="292" r:id="rId34"/>
    <p:sldId id="293" r:id="rId35"/>
    <p:sldId id="294" r:id="rId36"/>
    <p:sldId id="295" r:id="rId37"/>
    <p:sldId id="296" r:id="rId38"/>
    <p:sldId id="3318" r:id="rId39"/>
    <p:sldId id="277" r:id="rId40"/>
    <p:sldId id="3319" r:id="rId41"/>
    <p:sldId id="28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677C"/>
    <a:srgbClr val="FF3399"/>
    <a:srgbClr val="0998D7"/>
    <a:srgbClr val="F18105"/>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62" d="100"/>
          <a:sy n="62" d="100"/>
        </p:scale>
        <p:origin x="96"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05/03/2025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E30B73-21EF-4A6E-BDC7-92B7D0C27F58}"/>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5/3/2025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908A1C3-0273-4302-AF7A-575A35B7B36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9808093-C41C-4CAA-9994-C354CDC8689F}"/>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97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2947-3FC6-4023-9FC7-34EA910D1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9E898-07DF-448B-8AE1-6C9C7322DE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D9693-C3B0-4C76-BF8B-E3A6AC68D62A}"/>
              </a:ext>
            </a:extLst>
          </p:cNvPr>
          <p:cNvSpPr>
            <a:spLocks noGrp="1"/>
          </p:cNvSpPr>
          <p:nvPr>
            <p:ph type="dt" sz="half" idx="10"/>
          </p:nvPr>
        </p:nvSpPr>
        <p:spPr/>
        <p:txBody>
          <a:bodyPr/>
          <a:lstStyle/>
          <a:p>
            <a:fld id="{1CD9FDE1-F842-40D7-B079-571514CF4D0A}" type="datetimeFigureOut">
              <a:rPr lang="en-US" smtClean="0"/>
              <a:t>5/3/2025</a:t>
            </a:fld>
            <a:endParaRPr lang="en-US"/>
          </a:p>
        </p:txBody>
      </p:sp>
      <p:sp>
        <p:nvSpPr>
          <p:cNvPr id="5" name="Footer Placeholder 4">
            <a:extLst>
              <a:ext uri="{FF2B5EF4-FFF2-40B4-BE49-F238E27FC236}">
                <a16:creationId xmlns:a16="http://schemas.microsoft.com/office/drawing/2014/main" id="{296B6B15-9647-496C-97A0-EBBFA38BA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3E15F-83E8-458F-8901-D1E951EAC74F}"/>
              </a:ext>
            </a:extLst>
          </p:cNvPr>
          <p:cNvSpPr>
            <a:spLocks noGrp="1"/>
          </p:cNvSpPr>
          <p:nvPr>
            <p:ph type="sldNum" sz="quarter" idx="12"/>
          </p:nvPr>
        </p:nvSpPr>
        <p:spPr/>
        <p:txBody>
          <a:bodyPr/>
          <a:lstStyle/>
          <a:p>
            <a:fld id="{51EEBA14-5919-44AA-BC35-3A9C0156BD12}" type="slidenum">
              <a:rPr lang="en-US" smtClean="0"/>
              <a:t>‹#›</a:t>
            </a:fld>
            <a:endParaRPr lang="en-US"/>
          </a:p>
        </p:txBody>
      </p:sp>
    </p:spTree>
    <p:extLst>
      <p:ext uri="{BB962C8B-B14F-4D97-AF65-F5344CB8AC3E}">
        <p14:creationId xmlns:p14="http://schemas.microsoft.com/office/powerpoint/2010/main" val="3409549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DFD99-BA43-436A-9476-3EF83CBACE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4671A-A4E7-42FD-8442-38C7602188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69FDAF-D44A-4581-9466-CE1B8CF9A5F4}"/>
              </a:ext>
            </a:extLst>
          </p:cNvPr>
          <p:cNvSpPr>
            <a:spLocks noGrp="1"/>
          </p:cNvSpPr>
          <p:nvPr>
            <p:ph type="dt" sz="half" idx="10"/>
          </p:nvPr>
        </p:nvSpPr>
        <p:spPr/>
        <p:txBody>
          <a:bodyPr/>
          <a:lstStyle/>
          <a:p>
            <a:fld id="{1CD9FDE1-F842-40D7-B079-571514CF4D0A}" type="datetimeFigureOut">
              <a:rPr lang="en-US" smtClean="0"/>
              <a:t>5/3/2025</a:t>
            </a:fld>
            <a:endParaRPr lang="en-US"/>
          </a:p>
        </p:txBody>
      </p:sp>
      <p:sp>
        <p:nvSpPr>
          <p:cNvPr id="5" name="Footer Placeholder 4">
            <a:extLst>
              <a:ext uri="{FF2B5EF4-FFF2-40B4-BE49-F238E27FC236}">
                <a16:creationId xmlns:a16="http://schemas.microsoft.com/office/drawing/2014/main" id="{C21CAB12-03FC-43A7-9A47-915A94F85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7211B-D9BA-4FEA-94A1-83D9030B545A}"/>
              </a:ext>
            </a:extLst>
          </p:cNvPr>
          <p:cNvSpPr>
            <a:spLocks noGrp="1"/>
          </p:cNvSpPr>
          <p:nvPr>
            <p:ph type="sldNum" sz="quarter" idx="12"/>
          </p:nvPr>
        </p:nvSpPr>
        <p:spPr/>
        <p:txBody>
          <a:bodyPr/>
          <a:lstStyle/>
          <a:p>
            <a:fld id="{51EEBA14-5919-44AA-BC35-3A9C0156BD12}" type="slidenum">
              <a:rPr lang="en-US" smtClean="0"/>
              <a:t>‹#›</a:t>
            </a:fld>
            <a:endParaRPr lang="en-US"/>
          </a:p>
        </p:txBody>
      </p:sp>
    </p:spTree>
    <p:extLst>
      <p:ext uri="{BB962C8B-B14F-4D97-AF65-F5344CB8AC3E}">
        <p14:creationId xmlns:p14="http://schemas.microsoft.com/office/powerpoint/2010/main" val="77144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 id="2147483762"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8.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16.gif"/></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16.g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3.jpeg"/><Relationship Id="rId18" Type="http://schemas.openxmlformats.org/officeDocument/2006/relationships/slide" Target="slide23.xml"/><Relationship Id="rId3" Type="http://schemas.openxmlformats.org/officeDocument/2006/relationships/image" Target="../media/image36.jpeg"/><Relationship Id="rId21" Type="http://schemas.openxmlformats.org/officeDocument/2006/relationships/slide" Target="slide39.xml"/><Relationship Id="rId7" Type="http://schemas.openxmlformats.org/officeDocument/2006/relationships/image" Target="../media/image40.png"/><Relationship Id="rId12" Type="http://schemas.openxmlformats.org/officeDocument/2006/relationships/slide" Target="slide30.xml"/><Relationship Id="rId17" Type="http://schemas.openxmlformats.org/officeDocument/2006/relationships/slide" Target="slide32.xml"/><Relationship Id="rId2" Type="http://schemas.openxmlformats.org/officeDocument/2006/relationships/image" Target="../media/image35.jpeg"/><Relationship Id="rId16" Type="http://schemas.openxmlformats.org/officeDocument/2006/relationships/slide" Target="slide35.xml"/><Relationship Id="rId20" Type="http://schemas.openxmlformats.org/officeDocument/2006/relationships/slide" Target="slide3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audio" Target="../media/audio3.wav"/><Relationship Id="rId5" Type="http://schemas.openxmlformats.org/officeDocument/2006/relationships/image" Target="../media/image38.wmf"/><Relationship Id="rId15" Type="http://schemas.openxmlformats.org/officeDocument/2006/relationships/image" Target="../media/image44.jpeg"/><Relationship Id="rId10" Type="http://schemas.openxmlformats.org/officeDocument/2006/relationships/slide" Target="slide37.xml"/><Relationship Id="rId19" Type="http://schemas.openxmlformats.org/officeDocument/2006/relationships/slide" Target="slide33.xml"/><Relationship Id="rId4" Type="http://schemas.openxmlformats.org/officeDocument/2006/relationships/image" Target="../media/image37.gif"/><Relationship Id="rId9" Type="http://schemas.openxmlformats.org/officeDocument/2006/relationships/image" Target="../media/image42.jpeg"/><Relationship Id="rId14" Type="http://schemas.openxmlformats.org/officeDocument/2006/relationships/slide" Target="slide36.xml"/></Relationships>
</file>

<file path=ppt/slides/_rels/slide32.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1.xml"/><Relationship Id="rId1" Type="http://schemas.openxmlformats.org/officeDocument/2006/relationships/slideLayout" Target="../slideLayouts/slideLayout7.xml"/><Relationship Id="rId4" Type="http://schemas.openxmlformats.org/officeDocument/2006/relationships/image" Target="../media/image45.wmf"/></Relationships>
</file>

<file path=ppt/slides/_rels/slide37.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1.xml"/><Relationship Id="rId1" Type="http://schemas.openxmlformats.org/officeDocument/2006/relationships/slideLayout" Target="../slideLayouts/slideLayout7.xml"/><Relationship Id="rId4" Type="http://schemas.openxmlformats.org/officeDocument/2006/relationships/image" Target="../media/image45.wmf"/></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15.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file:///G:\tin%208\TTDD2.ppt" TargetMode="External"/><Relationship Id="rId5" Type="http://schemas.openxmlformats.org/officeDocument/2006/relationships/hyperlink" Target="file:///G:\tin%208\TTDD1.ppt" TargetMode="External"/><Relationship Id="rId4" Type="http://schemas.openxmlformats.org/officeDocument/2006/relationships/slide" Target="slide27.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12</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id="{D7A882DB-1D26-43DA-AECE-FBEEBAF55DE5}"/>
              </a:ext>
            </a:extLst>
          </p:cNvPr>
          <p:cNvPicPr>
            <a:picLocks noChangeAspect="1"/>
          </p:cNvPicPr>
          <p:nvPr/>
        </p:nvPicPr>
        <p:blipFill>
          <a:blip r:embed="rId3"/>
          <a:stretch>
            <a:fillRect/>
          </a:stretch>
        </p:blipFill>
        <p:spPr>
          <a:xfrm>
            <a:off x="3898723" y="1035604"/>
            <a:ext cx="7970874" cy="1427889"/>
          </a:xfrm>
          <a:prstGeom prst="rect">
            <a:avLst/>
          </a:prstGeom>
        </p:spPr>
      </p:pic>
    </p:spTree>
    <p:extLst>
      <p:ext uri="{BB962C8B-B14F-4D97-AF65-F5344CB8AC3E}">
        <p14:creationId xmlns:p14="http://schemas.microsoft.com/office/powerpoint/2010/main" val="290976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483" y="404160"/>
            <a:ext cx="11277601" cy="657723"/>
          </a:xfrm>
        </p:spPr>
        <p:txBody>
          <a:bodyPr>
            <a:normAutofit/>
          </a:bodyPr>
          <a:lstStyle/>
          <a:p>
            <a:pPr marL="0" indent="0" algn="ctr">
              <a:buNone/>
            </a:pPr>
            <a:r>
              <a:rPr lang="en-US" sz="3200" b="1">
                <a:solidFill>
                  <a:srgbClr val="0000FF"/>
                </a:solidFill>
                <a:latin typeface="Times New Roman" panose="02020603050405020304" pitchFamily="18" charset="0"/>
                <a:cs typeface="Times New Roman" panose="02020603050405020304" pitchFamily="18" charset="0"/>
              </a:rPr>
              <a:t>Phát biểu nào </a:t>
            </a:r>
            <a:r>
              <a:rPr lang="en-US" sz="3200" b="1">
                <a:solidFill>
                  <a:srgbClr val="FF0000"/>
                </a:solidFill>
                <a:latin typeface="Times New Roman" panose="02020603050405020304" pitchFamily="18" charset="0"/>
                <a:cs typeface="Times New Roman" panose="02020603050405020304" pitchFamily="18" charset="0"/>
              </a:rPr>
              <a:t>đúng</a:t>
            </a:r>
            <a:r>
              <a:rPr lang="en-US" sz="3200" b="1">
                <a:solidFill>
                  <a:srgbClr val="0000FF"/>
                </a:solidFill>
                <a:latin typeface="Times New Roman" panose="02020603050405020304" pitchFamily="18" charset="0"/>
                <a:cs typeface="Times New Roman" panose="02020603050405020304" pitchFamily="18" charset="0"/>
              </a:rPr>
              <a:t>, phát biểu nào </a:t>
            </a:r>
            <a:r>
              <a:rPr lang="en-US" sz="3200" b="1">
                <a:solidFill>
                  <a:srgbClr val="FF0000"/>
                </a:solidFill>
                <a:latin typeface="Times New Roman" panose="02020603050405020304" pitchFamily="18" charset="0"/>
                <a:cs typeface="Times New Roman" panose="02020603050405020304" pitchFamily="18" charset="0"/>
              </a:rPr>
              <a:t>sai</a:t>
            </a:r>
            <a:r>
              <a:rPr lang="en-US" sz="3200" b="1">
                <a:solidFill>
                  <a:srgbClr val="0000FF"/>
                </a:solidFill>
                <a:latin typeface="Times New Roman" panose="02020603050405020304" pitchFamily="18" charset="0"/>
                <a:cs typeface="Times New Roman" panose="02020603050405020304" pitchFamily="18" charset="0"/>
              </a:rPr>
              <a:t>?</a:t>
            </a:r>
          </a:p>
        </p:txBody>
      </p:sp>
      <p:graphicFrame>
        <p:nvGraphicFramePr>
          <p:cNvPr id="4" name="Table 3"/>
          <p:cNvGraphicFramePr>
            <a:graphicFrameLocks noGrp="1"/>
          </p:cNvGraphicFramePr>
          <p:nvPr/>
        </p:nvGraphicFramePr>
        <p:xfrm>
          <a:off x="493483" y="1260265"/>
          <a:ext cx="11277601" cy="5258521"/>
        </p:xfrm>
        <a:graphic>
          <a:graphicData uri="http://schemas.openxmlformats.org/drawingml/2006/table">
            <a:tbl>
              <a:tblPr firstRow="1" bandRow="1">
                <a:tableStyleId>{5C22544A-7EE6-4342-B048-85BDC9FD1C3A}</a:tableStyleId>
              </a:tblPr>
              <a:tblGrid>
                <a:gridCol w="7053590">
                  <a:extLst>
                    <a:ext uri="{9D8B030D-6E8A-4147-A177-3AD203B41FA5}">
                      <a16:colId xmlns:a16="http://schemas.microsoft.com/office/drawing/2014/main" val="20000"/>
                    </a:ext>
                  </a:extLst>
                </a:gridCol>
                <a:gridCol w="2184105">
                  <a:extLst>
                    <a:ext uri="{9D8B030D-6E8A-4147-A177-3AD203B41FA5}">
                      <a16:colId xmlns:a16="http://schemas.microsoft.com/office/drawing/2014/main" val="20001"/>
                    </a:ext>
                  </a:extLst>
                </a:gridCol>
                <a:gridCol w="2039906">
                  <a:extLst>
                    <a:ext uri="{9D8B030D-6E8A-4147-A177-3AD203B41FA5}">
                      <a16:colId xmlns:a16="http://schemas.microsoft.com/office/drawing/2014/main" val="20002"/>
                    </a:ext>
                  </a:extLst>
                </a:gridCol>
              </a:tblGrid>
              <a:tr h="986504">
                <a:tc>
                  <a:txBody>
                    <a:bodyPr/>
                    <a:lstStyle/>
                    <a:p>
                      <a:pPr algn="ctr"/>
                      <a:r>
                        <a:rPr lang="en-US" sz="2800">
                          <a:solidFill>
                            <a:srgbClr val="FF0000"/>
                          </a:solidFill>
                          <a:latin typeface="Times New Roman" panose="02020603050405020304" pitchFamily="18" charset="0"/>
                          <a:cs typeface="Times New Roman" panose="02020603050405020304" pitchFamily="18" charset="0"/>
                        </a:rPr>
                        <a:t>Phát</a:t>
                      </a:r>
                      <a:r>
                        <a:rPr lang="en-US" sz="2800" baseline="0">
                          <a:solidFill>
                            <a:srgbClr val="FF0000"/>
                          </a:solidFill>
                          <a:latin typeface="Times New Roman" panose="02020603050405020304" pitchFamily="18" charset="0"/>
                          <a:cs typeface="Times New Roman" panose="02020603050405020304" pitchFamily="18" charset="0"/>
                        </a:rPr>
                        <a:t> biểu</a:t>
                      </a:r>
                      <a:endParaRPr lang="en-US" sz="280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rgbClr val="FF0000"/>
                          </a:solidFill>
                          <a:latin typeface="Times New Roman" panose="02020603050405020304" pitchFamily="18" charset="0"/>
                          <a:cs typeface="Times New Roman" panose="02020603050405020304" pitchFamily="18" charset="0"/>
                        </a:rPr>
                        <a:t>Đúng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rgbClr val="FF0000"/>
                          </a:solidFill>
                          <a:latin typeface="Times New Roman" panose="02020603050405020304" pitchFamily="18" charset="0"/>
                          <a:cs typeface="Times New Roman" panose="02020603050405020304" pitchFamily="18" charset="0"/>
                        </a:rPr>
                        <a:t>Sai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95171">
                <a:tc>
                  <a:txBody>
                    <a:bodyPr/>
                    <a:lstStyle/>
                    <a:p>
                      <a:pPr algn="just"/>
                      <a:r>
                        <a:rPr lang="en-US" sz="2800">
                          <a:latin typeface="Times New Roman" panose="02020603050405020304" pitchFamily="18" charset="0"/>
                          <a:cs typeface="Times New Roman" panose="02020603050405020304" pitchFamily="18" charset="0"/>
                        </a:rPr>
                        <a:t>A. Hình</a:t>
                      </a:r>
                      <a:r>
                        <a:rPr lang="en-US" sz="2800" baseline="0">
                          <a:latin typeface="Times New Roman" panose="02020603050405020304" pitchFamily="18" charset="0"/>
                          <a:cs typeface="Times New Roman" panose="02020603050405020304" pitchFamily="18" charset="0"/>
                        </a:rPr>
                        <a:t> ảnh minh họa làm cho bài trình chiếu ấn tượng hơn</a:t>
                      </a:r>
                      <a:endParaRPr lang="en-US"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5171">
                <a:tc>
                  <a:txBody>
                    <a:bodyPr/>
                    <a:lstStyle/>
                    <a:p>
                      <a:pPr algn="just"/>
                      <a:r>
                        <a:rPr lang="en-US" sz="2800">
                          <a:latin typeface="Times New Roman" panose="02020603050405020304" pitchFamily="18" charset="0"/>
                          <a:cs typeface="Times New Roman" panose="02020603050405020304" pitchFamily="18" charset="0"/>
                        </a:rPr>
                        <a:t>B. Nên</a:t>
                      </a:r>
                      <a:r>
                        <a:rPr lang="en-US" sz="2800" baseline="0">
                          <a:latin typeface="Times New Roman" panose="02020603050405020304" pitchFamily="18" charset="0"/>
                          <a:cs typeface="Times New Roman" panose="02020603050405020304" pitchFamily="18" charset="0"/>
                        </a:rPr>
                        <a:t> chọn hình ảnh phù hợp với chủ đề của bài trình chiếu.</a:t>
                      </a:r>
                      <a:endParaRPr lang="en-US"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95171">
                <a:tc>
                  <a:txBody>
                    <a:bodyPr/>
                    <a:lstStyle/>
                    <a:p>
                      <a:pPr algn="just"/>
                      <a:r>
                        <a:rPr lang="en-US" sz="2800">
                          <a:latin typeface="Times New Roman" panose="02020603050405020304" pitchFamily="18" charset="0"/>
                          <a:cs typeface="Times New Roman" panose="02020603050405020304" pitchFamily="18" charset="0"/>
                        </a:rPr>
                        <a:t>C. Màu</a:t>
                      </a:r>
                      <a:r>
                        <a:rPr lang="en-US" sz="2800" baseline="0">
                          <a:latin typeface="Times New Roman" panose="02020603050405020304" pitchFamily="18" charset="0"/>
                          <a:cs typeface="Times New Roman" panose="02020603050405020304" pitchFamily="18" charset="0"/>
                        </a:rPr>
                        <a:t> sắc, họa tiết trên hình ảnh không cần trùng khớp với chủ đề</a:t>
                      </a:r>
                      <a:endParaRPr lang="en-US"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86504">
                <a:tc>
                  <a:txBody>
                    <a:bodyPr/>
                    <a:lstStyle/>
                    <a:p>
                      <a:pPr algn="just"/>
                      <a:r>
                        <a:rPr lang="en-US" sz="2800">
                          <a:latin typeface="Times New Roman" panose="02020603050405020304" pitchFamily="18" charset="0"/>
                          <a:cs typeface="Times New Roman" panose="02020603050405020304" pitchFamily="18" charset="0"/>
                        </a:rPr>
                        <a:t>D. Hình</a:t>
                      </a:r>
                      <a:r>
                        <a:rPr lang="en-US" sz="2800" baseline="0">
                          <a:latin typeface="Times New Roman" panose="02020603050405020304" pitchFamily="18" charset="0"/>
                          <a:cs typeface="Times New Roman" panose="02020603050405020304" pitchFamily="18" charset="0"/>
                        </a:rPr>
                        <a:t> ảnh minh họa cần có tính thẩm mĩ.</a:t>
                      </a:r>
                      <a:endParaRPr lang="en-US"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4"/>
          <p:cNvSpPr txBox="1"/>
          <p:nvPr/>
        </p:nvSpPr>
        <p:spPr>
          <a:xfrm>
            <a:off x="7890385" y="2315499"/>
            <a:ext cx="1519084" cy="1015663"/>
          </a:xfrm>
          <a:prstGeom prst="rect">
            <a:avLst/>
          </a:prstGeom>
          <a:noFill/>
        </p:spPr>
        <p:txBody>
          <a:bodyPr wrap="square" rtlCol="0">
            <a:spAutoFit/>
          </a:bodyPr>
          <a:lstStyle/>
          <a:p>
            <a:pPr algn="ctr"/>
            <a:r>
              <a:rPr lang="en-US" sz="6000">
                <a:solidFill>
                  <a:srgbClr val="CC3300"/>
                </a:solidFill>
                <a:sym typeface="Wingdings 2" panose="05020102010507070707" pitchFamily="18" charset="2"/>
              </a:rPr>
              <a:t></a:t>
            </a:r>
            <a:endParaRPr lang="en-US" sz="6000">
              <a:solidFill>
                <a:srgbClr val="CC3300"/>
              </a:solidFill>
            </a:endParaRPr>
          </a:p>
        </p:txBody>
      </p:sp>
      <p:sp>
        <p:nvSpPr>
          <p:cNvPr id="6" name="TextBox 5"/>
          <p:cNvSpPr txBox="1"/>
          <p:nvPr/>
        </p:nvSpPr>
        <p:spPr>
          <a:xfrm>
            <a:off x="7890385" y="3381693"/>
            <a:ext cx="1519084" cy="1015663"/>
          </a:xfrm>
          <a:prstGeom prst="rect">
            <a:avLst/>
          </a:prstGeom>
          <a:noFill/>
        </p:spPr>
        <p:txBody>
          <a:bodyPr wrap="square" rtlCol="0">
            <a:spAutoFit/>
          </a:bodyPr>
          <a:lstStyle/>
          <a:p>
            <a:pPr algn="ctr"/>
            <a:r>
              <a:rPr lang="en-US" sz="6000">
                <a:solidFill>
                  <a:srgbClr val="CC3300"/>
                </a:solidFill>
                <a:sym typeface="Wingdings 2" panose="05020102010507070707" pitchFamily="18" charset="2"/>
              </a:rPr>
              <a:t></a:t>
            </a:r>
            <a:endParaRPr lang="en-US" sz="6000">
              <a:solidFill>
                <a:srgbClr val="CC3300"/>
              </a:solidFill>
            </a:endParaRPr>
          </a:p>
        </p:txBody>
      </p:sp>
      <p:sp>
        <p:nvSpPr>
          <p:cNvPr id="7" name="TextBox 6"/>
          <p:cNvSpPr txBox="1"/>
          <p:nvPr/>
        </p:nvSpPr>
        <p:spPr>
          <a:xfrm>
            <a:off x="10073146" y="4532068"/>
            <a:ext cx="1519084" cy="1015663"/>
          </a:xfrm>
          <a:prstGeom prst="rect">
            <a:avLst/>
          </a:prstGeom>
          <a:noFill/>
        </p:spPr>
        <p:txBody>
          <a:bodyPr wrap="square" rtlCol="0">
            <a:spAutoFit/>
          </a:bodyPr>
          <a:lstStyle/>
          <a:p>
            <a:pPr algn="ctr"/>
            <a:r>
              <a:rPr lang="en-US" sz="6000">
                <a:solidFill>
                  <a:srgbClr val="CC3300"/>
                </a:solidFill>
                <a:sym typeface="Wingdings 2" panose="05020102010507070707" pitchFamily="18" charset="2"/>
              </a:rPr>
              <a:t></a:t>
            </a:r>
            <a:endParaRPr lang="en-US" sz="6000">
              <a:solidFill>
                <a:srgbClr val="CC3300"/>
              </a:solidFill>
            </a:endParaRPr>
          </a:p>
        </p:txBody>
      </p:sp>
      <p:sp>
        <p:nvSpPr>
          <p:cNvPr id="8" name="TextBox 7"/>
          <p:cNvSpPr txBox="1"/>
          <p:nvPr/>
        </p:nvSpPr>
        <p:spPr>
          <a:xfrm>
            <a:off x="7890385" y="5566792"/>
            <a:ext cx="1519084" cy="1015663"/>
          </a:xfrm>
          <a:prstGeom prst="rect">
            <a:avLst/>
          </a:prstGeom>
          <a:noFill/>
        </p:spPr>
        <p:txBody>
          <a:bodyPr wrap="square" rtlCol="0">
            <a:spAutoFit/>
          </a:bodyPr>
          <a:lstStyle/>
          <a:p>
            <a:pPr algn="ctr"/>
            <a:r>
              <a:rPr lang="en-US" sz="6000">
                <a:solidFill>
                  <a:srgbClr val="CC3300"/>
                </a:solidFill>
                <a:sym typeface="Wingdings 2" panose="05020102010507070707" pitchFamily="18" charset="2"/>
              </a:rPr>
              <a:t></a:t>
            </a:r>
            <a:endParaRPr lang="en-US" sz="6000">
              <a:solidFill>
                <a:srgbClr val="CC3300"/>
              </a:solidFill>
            </a:endParaRPr>
          </a:p>
        </p:txBody>
      </p:sp>
      <p:pic>
        <p:nvPicPr>
          <p:cNvPr id="10" name="Picture 9"/>
          <p:cNvPicPr>
            <a:picLocks noChangeAspect="1"/>
          </p:cNvPicPr>
          <p:nvPr/>
        </p:nvPicPr>
        <p:blipFill rotWithShape="1">
          <a:blip r:embed="rId2">
            <a:clrChange>
              <a:clrFrom>
                <a:srgbClr val="FFFFFF"/>
              </a:clrFrom>
              <a:clrTo>
                <a:srgbClr val="FFFFFF">
                  <a:alpha val="0"/>
                </a:srgbClr>
              </a:clrTo>
            </a:clrChange>
          </a:blip>
          <a:srcRect l="17143" t="57147" r="77143" b="32689"/>
          <a:stretch/>
        </p:blipFill>
        <p:spPr>
          <a:xfrm>
            <a:off x="1856014" y="220053"/>
            <a:ext cx="841830" cy="841830"/>
          </a:xfrm>
          <a:prstGeom prst="rect">
            <a:avLst/>
          </a:prstGeom>
        </p:spPr>
      </p:pic>
    </p:spTree>
    <p:extLst>
      <p:ext uri="{BB962C8B-B14F-4D97-AF65-F5344CB8AC3E}">
        <p14:creationId xmlns:p14="http://schemas.microsoft.com/office/powerpoint/2010/main" val="186603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13A50-CA0F-4AB4-BF9B-4CC794DDCD14}"/>
              </a:ext>
            </a:extLst>
          </p:cNvPr>
          <p:cNvSpPr txBox="1">
            <a:spLocks/>
          </p:cNvSpPr>
          <p:nvPr/>
        </p:nvSpPr>
        <p:spPr>
          <a:xfrm>
            <a:off x="138545" y="207102"/>
            <a:ext cx="11277601" cy="65188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0000"/>
                </a:solidFill>
                <a:latin typeface="Times New Roman" panose="02020603050405020304" pitchFamily="18" charset="0"/>
                <a:cs typeface="Times New Roman" panose="02020603050405020304" pitchFamily="18" charset="0"/>
              </a:rPr>
              <a:t>2. ĐỊNH DẠNG VĂN BẢN</a:t>
            </a:r>
          </a:p>
        </p:txBody>
      </p:sp>
      <p:sp>
        <p:nvSpPr>
          <p:cNvPr id="3" name="Content Placeholder 2">
            <a:extLst>
              <a:ext uri="{FF2B5EF4-FFF2-40B4-BE49-F238E27FC236}">
                <a16:creationId xmlns:a16="http://schemas.microsoft.com/office/drawing/2014/main" id="{93C26E6D-C01C-43CB-ABED-3BAC44BF3A3F}"/>
              </a:ext>
            </a:extLst>
          </p:cNvPr>
          <p:cNvSpPr txBox="1">
            <a:spLocks/>
          </p:cNvSpPr>
          <p:nvPr/>
        </p:nvSpPr>
        <p:spPr>
          <a:xfrm>
            <a:off x="138545" y="865719"/>
            <a:ext cx="11277601" cy="1195093"/>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err="1">
                <a:solidFill>
                  <a:srgbClr val="0000FF"/>
                </a:solidFill>
                <a:latin typeface="Times New Roman" panose="02020603050405020304" pitchFamily="18" charset="0"/>
                <a:cs typeface="Times New Roman" panose="02020603050405020304" pitchFamily="18" charset="0"/>
              </a:rPr>
              <a:t>Thảo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luận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nhóm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gian</a:t>
            </a:r>
            <a:r>
              <a:rPr lang="en-US" sz="3200" dirty="0">
                <a:solidFill>
                  <a:srgbClr val="0000FF"/>
                </a:solidFill>
                <a:latin typeface="Times New Roman" panose="02020603050405020304" pitchFamily="18" charset="0"/>
                <a:cs typeface="Times New Roman" panose="02020603050405020304" pitchFamily="18" charset="0"/>
              </a:rPr>
              <a:t> 2 </a:t>
            </a:r>
            <a:r>
              <a:rPr lang="en-US" sz="3200" dirty="0" err="1">
                <a:solidFill>
                  <a:srgbClr val="0000FF"/>
                </a:solidFill>
                <a:latin typeface="Times New Roman" panose="02020603050405020304" pitchFamily="18" charset="0"/>
                <a:cs typeface="Times New Roman" panose="02020603050405020304" pitchFamily="18" charset="0"/>
              </a:rPr>
              <a:t>phút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hỏi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smtClean="0">
                <a:solidFill>
                  <a:srgbClr val="0000FF"/>
                </a:solidFill>
                <a:latin typeface="Times New Roman" panose="02020603050405020304" pitchFamily="18" charset="0"/>
                <a:cs typeface="Times New Roman" panose="02020603050405020304" pitchFamily="18" charset="0"/>
              </a:rPr>
              <a:t>sau</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9749FF2-1A36-4CD0-A959-5C742FFAA034}"/>
              </a:ext>
            </a:extLst>
          </p:cNvPr>
          <p:cNvSpPr/>
          <p:nvPr/>
        </p:nvSpPr>
        <p:spPr>
          <a:xfrm>
            <a:off x="294317" y="2190664"/>
            <a:ext cx="11603366" cy="297613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lnSpc>
                <a:spcPct val="114000"/>
              </a:lnSpc>
              <a:spcBef>
                <a:spcPts val="300"/>
              </a:spcBef>
              <a:spcAft>
                <a:spcPts val="300"/>
              </a:spcAft>
            </a:pPr>
            <a:r>
              <a:rPr lang="en-US" sz="3200" b="1" dirty="0" err="1">
                <a:solidFill>
                  <a:schemeClr val="tx1"/>
                </a:solidFill>
                <a:latin typeface="Times New Roman" pitchFamily="18" charset="0"/>
                <a:ea typeface="Times New Roman" panose="02020603050405020304" pitchFamily="18" charset="0"/>
                <a:cs typeface="Times New Roman" pitchFamily="18" charset="0"/>
              </a:rPr>
              <a:t>Câu</a:t>
            </a:r>
            <a:r>
              <a:rPr lang="en-US" sz="3200" b="1" dirty="0">
                <a:solidFill>
                  <a:schemeClr val="tx1"/>
                </a:solidFill>
                <a:latin typeface="Times New Roman" pitchFamily="18" charset="0"/>
                <a:ea typeface="Times New Roman" panose="02020603050405020304" pitchFamily="18" charset="0"/>
                <a:cs typeface="Times New Roman" pitchFamily="18" charset="0"/>
              </a:rPr>
              <a:t> 1:</a:t>
            </a:r>
            <a:r>
              <a:rPr lang="en-US" sz="3200" dirty="0">
                <a:solidFill>
                  <a:schemeClr val="tx1"/>
                </a:solidFill>
                <a:latin typeface="Times New Roman" pitchFamily="18" charset="0"/>
                <a:ea typeface="Times New Roman" panose="02020603050405020304" pitchFamily="18" charset="0"/>
                <a:cs typeface="Times New Roman" pitchFamily="18" charset="0"/>
              </a:rPr>
              <a:t> Sau </a:t>
            </a:r>
            <a:r>
              <a:rPr lang="en-US" sz="3200" dirty="0" err="1">
                <a:solidFill>
                  <a:schemeClr val="tx1"/>
                </a:solidFill>
                <a:latin typeface="Times New Roman" pitchFamily="18" charset="0"/>
                <a:ea typeface="Times New Roman" panose="02020603050405020304" pitchFamily="18" charset="0"/>
                <a:cs typeface="Times New Roman" pitchFamily="18" charset="0"/>
              </a:rPr>
              <a:t>khi</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tạo</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văn</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bản</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cho</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một</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bài</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trình</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chiếu</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em</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thường</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định</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dạng</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văn</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bản</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như</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thế</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nào</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Cần</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làm</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gì</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để</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nhấn</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mạnh</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nội</a:t>
            </a:r>
            <a:r>
              <a:rPr lang="en-US" sz="3200" dirty="0">
                <a:solidFill>
                  <a:schemeClr val="tx1"/>
                </a:solidFill>
                <a:latin typeface="Times New Roman" pitchFamily="18" charset="0"/>
                <a:ea typeface="Times New Roman" panose="02020603050405020304" pitchFamily="18" charset="0"/>
                <a:cs typeface="Times New Roman" pitchFamily="18" charset="0"/>
              </a:rPr>
              <a:t> dung </a:t>
            </a:r>
            <a:r>
              <a:rPr lang="en-US" sz="3200" dirty="0" err="1">
                <a:solidFill>
                  <a:schemeClr val="tx1"/>
                </a:solidFill>
                <a:latin typeface="Times New Roman" pitchFamily="18" charset="0"/>
                <a:ea typeface="Times New Roman" panose="02020603050405020304" pitchFamily="18" charset="0"/>
                <a:cs typeface="Times New Roman" pitchFamily="18" charset="0"/>
              </a:rPr>
              <a:t>trên</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một</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trang</a:t>
            </a:r>
            <a:r>
              <a:rPr lang="en-US" sz="3200" dirty="0">
                <a:solidFill>
                  <a:schemeClr val="tx1"/>
                </a:solidFill>
                <a:latin typeface="Times New Roman" pitchFamily="18" charset="0"/>
                <a:ea typeface="Times New Roman" panose="02020603050405020304" pitchFamily="18" charset="0"/>
                <a:cs typeface="Times New Roman" pitchFamily="18" charset="0"/>
              </a:rPr>
              <a:t>? </a:t>
            </a:r>
            <a:endParaRPr lang="en-US" sz="4400" dirty="0">
              <a:solidFill>
                <a:schemeClr val="tx1"/>
              </a:solidFill>
              <a:latin typeface="Times New Roman" pitchFamily="18" charset="0"/>
              <a:ea typeface="Times New Roman" panose="02020603050405020304" pitchFamily="18" charset="0"/>
              <a:cs typeface="Times New Roman" pitchFamily="18" charset="0"/>
            </a:endParaRPr>
          </a:p>
          <a:p>
            <a:pPr algn="just">
              <a:lnSpc>
                <a:spcPct val="114000"/>
              </a:lnSpc>
              <a:spcBef>
                <a:spcPts val="300"/>
              </a:spcBef>
              <a:spcAft>
                <a:spcPts val="300"/>
              </a:spcAft>
            </a:pPr>
            <a:r>
              <a:rPr lang="en-US" sz="3200" b="1" dirty="0" err="1">
                <a:solidFill>
                  <a:schemeClr val="tx1"/>
                </a:solidFill>
                <a:latin typeface="Times New Roman" pitchFamily="18" charset="0"/>
                <a:ea typeface="Times New Roman" panose="02020603050405020304" pitchFamily="18" charset="0"/>
                <a:cs typeface="Times New Roman" pitchFamily="18" charset="0"/>
              </a:rPr>
              <a:t>Câu</a:t>
            </a:r>
            <a:r>
              <a:rPr lang="en-US" sz="3200" b="1" dirty="0">
                <a:solidFill>
                  <a:schemeClr val="tx1"/>
                </a:solidFill>
                <a:latin typeface="Times New Roman" pitchFamily="18" charset="0"/>
                <a:ea typeface="Times New Roman" panose="02020603050405020304" pitchFamily="18" charset="0"/>
                <a:cs typeface="Times New Roman" pitchFamily="18" charset="0"/>
              </a:rPr>
              <a:t> 2:</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Có</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nên</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viết</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nhiều</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chữ</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dùng</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nhiều</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màu</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trên</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một</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trang</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không</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Vì</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sao</a:t>
            </a:r>
            <a:r>
              <a:rPr lang="en-US" sz="3200" dirty="0">
                <a:solidFill>
                  <a:schemeClr val="tx1"/>
                </a:solidFill>
                <a:latin typeface="Times New Roman" pitchFamily="18" charset="0"/>
                <a:ea typeface="Times New Roman" panose="02020603050405020304" pitchFamily="18" charset="0"/>
                <a:cs typeface="Times New Roman" pitchFamily="18" charset="0"/>
              </a:rPr>
              <a:t>? </a:t>
            </a:r>
            <a:endParaRPr lang="en-US" sz="4400" dirty="0">
              <a:solidFill>
                <a:schemeClr val="tx1"/>
              </a:solidFill>
              <a:latin typeface="Times New Roman" pitchFamily="18" charset="0"/>
              <a:ea typeface="Times New Roman" panose="02020603050405020304" pitchFamily="18" charset="0"/>
              <a:cs typeface="Times New Roman" pitchFamily="18" charset="0"/>
            </a:endParaRPr>
          </a:p>
        </p:txBody>
      </p:sp>
      <p:pic>
        <p:nvPicPr>
          <p:cNvPr id="5" name="Picture 8" descr="Digit 120">
            <a:extLst>
              <a:ext uri="{FF2B5EF4-FFF2-40B4-BE49-F238E27FC236}">
                <a16:creationId xmlns:a16="http://schemas.microsoft.com/office/drawing/2014/main" id="{A254CA31-E842-457A-848C-80387F9915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572770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82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in)">
                                      <p:cBhvr>
                                        <p:cTn id="24" dur="75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DE38B4-0D9B-24EE-9926-1FD796C8CB09}"/>
              </a:ext>
            </a:extLst>
          </p:cNvPr>
          <p:cNvSpPr txBox="1"/>
          <p:nvPr/>
        </p:nvSpPr>
        <p:spPr>
          <a:xfrm>
            <a:off x="720436" y="419836"/>
            <a:ext cx="10751127" cy="1036117"/>
          </a:xfrm>
          <a:prstGeom prst="rect">
            <a:avLst/>
          </a:prstGeom>
          <a:noFill/>
        </p:spPr>
        <p:txBody>
          <a:bodyPr wrap="square">
            <a:spAutoFit/>
          </a:bodyPr>
          <a:lstStyle/>
          <a:p>
            <a:pPr algn="just">
              <a:lnSpc>
                <a:spcPct val="114000"/>
              </a:lnSpc>
              <a:spcBef>
                <a:spcPts val="300"/>
              </a:spcBef>
              <a:spcAft>
                <a:spcPts val="300"/>
              </a:spcAft>
            </a:pPr>
            <a:r>
              <a:rPr lang="en-US" sz="2800" b="1" dirty="0" err="1">
                <a:solidFill>
                  <a:schemeClr val="tx1"/>
                </a:solidFill>
                <a:latin typeface="Times New Roman" pitchFamily="18" charset="0"/>
                <a:ea typeface="Times New Roman" panose="02020603050405020304" pitchFamily="18" charset="0"/>
                <a:cs typeface="Times New Roman" pitchFamily="18" charset="0"/>
              </a:rPr>
              <a:t>Câu</a:t>
            </a:r>
            <a:r>
              <a:rPr lang="en-US" sz="2800" b="1" dirty="0">
                <a:solidFill>
                  <a:schemeClr val="tx1"/>
                </a:solidFill>
                <a:latin typeface="Times New Roman" pitchFamily="18" charset="0"/>
                <a:ea typeface="Times New Roman" panose="02020603050405020304" pitchFamily="18" charset="0"/>
                <a:cs typeface="Times New Roman" pitchFamily="18" charset="0"/>
              </a:rPr>
              <a:t> 1:</a:t>
            </a:r>
            <a:r>
              <a:rPr lang="en-US" sz="2800" dirty="0">
                <a:solidFill>
                  <a:schemeClr val="tx1"/>
                </a:solidFill>
                <a:latin typeface="Times New Roman" pitchFamily="18" charset="0"/>
                <a:ea typeface="Times New Roman" panose="02020603050405020304" pitchFamily="18" charset="0"/>
                <a:cs typeface="Times New Roman" pitchFamily="18" charset="0"/>
              </a:rPr>
              <a:t> Sau </a:t>
            </a:r>
            <a:r>
              <a:rPr lang="en-US" sz="2800" dirty="0" err="1">
                <a:solidFill>
                  <a:schemeClr val="tx1"/>
                </a:solidFill>
                <a:latin typeface="Times New Roman" pitchFamily="18" charset="0"/>
                <a:ea typeface="Times New Roman" panose="02020603050405020304" pitchFamily="18" charset="0"/>
                <a:cs typeface="Times New Roman" pitchFamily="18" charset="0"/>
              </a:rPr>
              <a:t>khi</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tạo</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văn</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bản</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cho</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một</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bài</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trình</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chiếu</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em</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thường</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định</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dạng</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văn</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bản</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như</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thế</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nào</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Cần</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làm</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gì</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để</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nhấn</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mạnh</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nội</a:t>
            </a:r>
            <a:r>
              <a:rPr lang="en-US" sz="2800" dirty="0">
                <a:solidFill>
                  <a:schemeClr val="tx1"/>
                </a:solidFill>
                <a:latin typeface="Times New Roman" pitchFamily="18" charset="0"/>
                <a:ea typeface="Times New Roman" panose="02020603050405020304" pitchFamily="18" charset="0"/>
                <a:cs typeface="Times New Roman" pitchFamily="18" charset="0"/>
              </a:rPr>
              <a:t> dung </a:t>
            </a:r>
            <a:r>
              <a:rPr lang="en-US" sz="2800" dirty="0" err="1">
                <a:solidFill>
                  <a:schemeClr val="tx1"/>
                </a:solidFill>
                <a:latin typeface="Times New Roman" pitchFamily="18" charset="0"/>
                <a:ea typeface="Times New Roman" panose="02020603050405020304" pitchFamily="18" charset="0"/>
                <a:cs typeface="Times New Roman" pitchFamily="18" charset="0"/>
              </a:rPr>
              <a:t>trên</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một</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trang</a:t>
            </a:r>
            <a:r>
              <a:rPr lang="en-US" sz="2800" dirty="0">
                <a:solidFill>
                  <a:schemeClr val="tx1"/>
                </a:solidFill>
                <a:latin typeface="Times New Roman" pitchFamily="18" charset="0"/>
                <a:ea typeface="Times New Roman" panose="02020603050405020304" pitchFamily="18" charset="0"/>
                <a:cs typeface="Times New Roman" pitchFamily="18" charset="0"/>
              </a:rPr>
              <a:t>? </a:t>
            </a:r>
          </a:p>
        </p:txBody>
      </p:sp>
      <p:sp>
        <p:nvSpPr>
          <p:cNvPr id="4" name="TextBox 3">
            <a:extLst>
              <a:ext uri="{FF2B5EF4-FFF2-40B4-BE49-F238E27FC236}">
                <a16:creationId xmlns:a16="http://schemas.microsoft.com/office/drawing/2014/main" id="{349C6554-E938-02F4-5240-A8F078A9C311}"/>
              </a:ext>
            </a:extLst>
          </p:cNvPr>
          <p:cNvSpPr txBox="1"/>
          <p:nvPr/>
        </p:nvSpPr>
        <p:spPr>
          <a:xfrm>
            <a:off x="720436" y="3699860"/>
            <a:ext cx="10751127" cy="1036117"/>
          </a:xfrm>
          <a:prstGeom prst="rect">
            <a:avLst/>
          </a:prstGeom>
          <a:noFill/>
        </p:spPr>
        <p:txBody>
          <a:bodyPr wrap="square">
            <a:spAutoFit/>
          </a:bodyPr>
          <a:lstStyle/>
          <a:p>
            <a:pPr algn="just">
              <a:lnSpc>
                <a:spcPct val="114000"/>
              </a:lnSpc>
              <a:spcBef>
                <a:spcPts val="300"/>
              </a:spcBef>
              <a:spcAft>
                <a:spcPts val="300"/>
              </a:spcAft>
            </a:pPr>
            <a:r>
              <a:rPr lang="en-US" sz="2800" b="1" dirty="0" err="1">
                <a:solidFill>
                  <a:schemeClr val="tx1"/>
                </a:solidFill>
                <a:latin typeface="Times New Roman" pitchFamily="18" charset="0"/>
                <a:ea typeface="Times New Roman" panose="02020603050405020304" pitchFamily="18" charset="0"/>
                <a:cs typeface="Times New Roman" pitchFamily="18" charset="0"/>
              </a:rPr>
              <a:t>Câu</a:t>
            </a:r>
            <a:r>
              <a:rPr lang="en-US" sz="2800" b="1" dirty="0">
                <a:solidFill>
                  <a:schemeClr val="tx1"/>
                </a:solidFill>
                <a:latin typeface="Times New Roman" pitchFamily="18" charset="0"/>
                <a:ea typeface="Times New Roman" panose="02020603050405020304" pitchFamily="18" charset="0"/>
                <a:cs typeface="Times New Roman" pitchFamily="18" charset="0"/>
              </a:rPr>
              <a:t> 2:</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Có</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nên</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viết</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nhiều</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chữ</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dùng</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nhiều</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màu</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trên</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một</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trang</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không</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Vì</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sao</a:t>
            </a:r>
            <a:r>
              <a:rPr lang="en-US" sz="2800" dirty="0">
                <a:solidFill>
                  <a:schemeClr val="tx1"/>
                </a:solidFill>
                <a:latin typeface="Times New Roman" pitchFamily="18" charset="0"/>
                <a:ea typeface="Times New Roman" panose="02020603050405020304" pitchFamily="18" charset="0"/>
                <a:cs typeface="Times New Roman" pitchFamily="18" charset="0"/>
              </a:rPr>
              <a:t>? </a:t>
            </a:r>
          </a:p>
        </p:txBody>
      </p:sp>
      <p:sp>
        <p:nvSpPr>
          <p:cNvPr id="6" name="TextBox 5">
            <a:extLst>
              <a:ext uri="{FF2B5EF4-FFF2-40B4-BE49-F238E27FC236}">
                <a16:creationId xmlns:a16="http://schemas.microsoft.com/office/drawing/2014/main" id="{C7FBEB04-00A0-C806-4A3D-2153292E7537}"/>
              </a:ext>
            </a:extLst>
          </p:cNvPr>
          <p:cNvSpPr txBox="1"/>
          <p:nvPr/>
        </p:nvSpPr>
        <p:spPr>
          <a:xfrm>
            <a:off x="720436" y="1565686"/>
            <a:ext cx="10626436" cy="2134174"/>
          </a:xfrm>
          <a:prstGeom prst="rect">
            <a:avLst/>
          </a:prstGeom>
          <a:noFill/>
        </p:spPr>
        <p:txBody>
          <a:bodyPr wrap="square">
            <a:spAutoFit/>
          </a:bodyPr>
          <a:lstStyle/>
          <a:p>
            <a:pPr lvl="0" algn="just">
              <a:lnSpc>
                <a:spcPct val="114000"/>
              </a:lnSpc>
              <a:spcBef>
                <a:spcPts val="300"/>
              </a:spcBef>
              <a:spcAft>
                <a:spcPts val="300"/>
              </a:spcAft>
            </a:pP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Định</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dạng</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phông</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chữ</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cỡ</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chữ</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kiểu</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chữ</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mầu</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phông</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kiểu</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căn</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lề</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cho</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đồng</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nhất</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và</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rõ</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ràng</a:t>
            </a:r>
            <a:r>
              <a:rPr lang="en-US" sz="2800" dirty="0" smtClean="0">
                <a:solidFill>
                  <a:srgbClr val="0000FF"/>
                </a:solidFill>
                <a:latin typeface="Times New Roman" pitchFamily="18" charset="0"/>
                <a:ea typeface="Times New Roman" panose="02020603050405020304" pitchFamily="18" charset="0"/>
                <a:cs typeface="Times New Roman" pitchFamily="18" charset="0"/>
              </a:rPr>
              <a:t>.</a:t>
            </a:r>
            <a:endParaRPr lang="en-US" sz="2800" dirty="0">
              <a:solidFill>
                <a:srgbClr val="0000FF"/>
              </a:solidFill>
              <a:latin typeface="Times New Roman" pitchFamily="18" charset="0"/>
              <a:ea typeface="Times New Roman" panose="02020603050405020304" pitchFamily="18" charset="0"/>
              <a:cs typeface="Times New Roman" pitchFamily="18" charset="0"/>
            </a:endParaRPr>
          </a:p>
          <a:p>
            <a:pPr lvl="0" algn="just">
              <a:lnSpc>
                <a:spcPct val="114000"/>
              </a:lnSpc>
              <a:spcBef>
                <a:spcPts val="300"/>
              </a:spcBef>
              <a:spcAft>
                <a:spcPts val="300"/>
              </a:spcAft>
            </a:pP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Để</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nhấn</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mạnh</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nội</a:t>
            </a:r>
            <a:r>
              <a:rPr lang="en-US" sz="2800" dirty="0">
                <a:solidFill>
                  <a:srgbClr val="0000FF"/>
                </a:solidFill>
                <a:latin typeface="Times New Roman" pitchFamily="18" charset="0"/>
                <a:ea typeface="Times New Roman" panose="02020603050405020304" pitchFamily="18" charset="0"/>
                <a:cs typeface="Times New Roman" pitchFamily="18" charset="0"/>
              </a:rPr>
              <a:t> dung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trên</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một</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trang</a:t>
            </a:r>
            <a:r>
              <a:rPr lang="en-US" sz="2800" dirty="0" smtClean="0">
                <a:solidFill>
                  <a:srgbClr val="0000FF"/>
                </a:solidFill>
                <a:latin typeface="Times New Roman" pitchFamily="18" charset="0"/>
                <a:ea typeface="Times New Roman" panose="02020603050405020304" pitchFamily="18" charset="0"/>
                <a:cs typeface="Times New Roman" pitchFamily="18" charset="0"/>
              </a:rPr>
              <a:t> ta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phải</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sử</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dụng</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thêm</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màu</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chữ</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để</a:t>
            </a:r>
            <a:r>
              <a:rPr lang="en-US" sz="2800" dirty="0" smtClean="0">
                <a:solidFill>
                  <a:srgbClr val="0000FF"/>
                </a:solidFill>
                <a:latin typeface="Times New Roman" pitchFamily="18" charset="0"/>
                <a:ea typeface="Times New Roman" panose="02020603050405020304" pitchFamily="18" charset="0"/>
                <a:cs typeface="Times New Roman" pitchFamily="18" charset="0"/>
              </a:rPr>
              <a:t> chia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tiêu</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đề</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trang</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và</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nội</a:t>
            </a:r>
            <a:r>
              <a:rPr lang="en-US" sz="2800" dirty="0" smtClean="0">
                <a:solidFill>
                  <a:srgbClr val="0000FF"/>
                </a:solidFill>
                <a:latin typeface="Times New Roman" pitchFamily="18" charset="0"/>
                <a:ea typeface="Times New Roman" panose="02020603050405020304" pitchFamily="18" charset="0"/>
                <a:cs typeface="Times New Roman" pitchFamily="18" charset="0"/>
              </a:rPr>
              <a:t> dung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trong</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một</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trang</a:t>
            </a:r>
            <a:r>
              <a:rPr lang="en-US" sz="2800" dirty="0" smtClean="0">
                <a:solidFill>
                  <a:srgbClr val="0000FF"/>
                </a:solidFill>
                <a:latin typeface="Times New Roman" pitchFamily="18" charset="0"/>
                <a:ea typeface="Times New Roman" panose="02020603050405020304" pitchFamily="18" charset="0"/>
                <a:cs typeface="Times New Roman" pitchFamily="18" charset="0"/>
              </a:rPr>
              <a:t> </a:t>
            </a:r>
            <a:r>
              <a:rPr lang="en-US" sz="2800" dirty="0" err="1" smtClean="0">
                <a:solidFill>
                  <a:srgbClr val="0000FF"/>
                </a:solidFill>
                <a:latin typeface="Times New Roman" pitchFamily="18" charset="0"/>
                <a:ea typeface="Times New Roman" panose="02020603050405020304" pitchFamily="18" charset="0"/>
                <a:cs typeface="Times New Roman" pitchFamily="18" charset="0"/>
              </a:rPr>
              <a:t>chiếu</a:t>
            </a:r>
            <a:r>
              <a:rPr lang="en-US" sz="2800" dirty="0" smtClean="0">
                <a:solidFill>
                  <a:srgbClr val="0000FF"/>
                </a:solidFill>
                <a:latin typeface="Times New Roman" pitchFamily="18" charset="0"/>
                <a:ea typeface="Times New Roman" panose="02020603050405020304" pitchFamily="18" charset="0"/>
                <a:cs typeface="Times New Roman" pitchFamily="18" charset="0"/>
              </a:rPr>
              <a:t>.</a:t>
            </a:r>
            <a:endParaRPr lang="en-US" sz="2800" dirty="0">
              <a:solidFill>
                <a:srgbClr val="0000FF"/>
              </a:solidFill>
              <a:latin typeface="Times New Roman" pitchFamily="18" charset="0"/>
              <a:ea typeface="Times New Roman" panose="02020603050405020304" pitchFamily="18" charset="0"/>
              <a:cs typeface="Times New Roman" pitchFamily="18" charset="0"/>
            </a:endParaRPr>
          </a:p>
        </p:txBody>
      </p:sp>
      <p:sp>
        <p:nvSpPr>
          <p:cNvPr id="8" name="TextBox 7">
            <a:extLst>
              <a:ext uri="{FF2B5EF4-FFF2-40B4-BE49-F238E27FC236}">
                <a16:creationId xmlns:a16="http://schemas.microsoft.com/office/drawing/2014/main" id="{F3895B25-D24E-03F4-7554-6A2950AD1BF2}"/>
              </a:ext>
            </a:extLst>
          </p:cNvPr>
          <p:cNvSpPr txBox="1"/>
          <p:nvPr/>
        </p:nvSpPr>
        <p:spPr>
          <a:xfrm>
            <a:off x="720436" y="4857347"/>
            <a:ext cx="10626436" cy="1113062"/>
          </a:xfrm>
          <a:prstGeom prst="rect">
            <a:avLst/>
          </a:prstGeom>
          <a:noFill/>
        </p:spPr>
        <p:txBody>
          <a:bodyPr wrap="square">
            <a:spAutoFit/>
          </a:bodyPr>
          <a:lstStyle/>
          <a:p>
            <a:pPr lvl="0" algn="just">
              <a:lnSpc>
                <a:spcPct val="114000"/>
              </a:lnSpc>
              <a:spcBef>
                <a:spcPts val="300"/>
              </a:spcBef>
              <a:spcAft>
                <a:spcPts val="300"/>
              </a:spcAft>
            </a:pPr>
            <a:r>
              <a:rPr lang="en-US" sz="2800" dirty="0" err="1">
                <a:solidFill>
                  <a:srgbClr val="0000FF"/>
                </a:solidFill>
                <a:latin typeface="Times New Roman" pitchFamily="18" charset="0"/>
                <a:ea typeface="Times New Roman" panose="02020603050405020304" pitchFamily="18" charset="0"/>
                <a:cs typeface="Times New Roman" pitchFamily="18" charset="0"/>
              </a:rPr>
              <a:t>Không</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nên</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viết</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nhiều</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chữ</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trên</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cùng</a:t>
            </a:r>
            <a:r>
              <a:rPr lang="en-US" sz="2800" dirty="0">
                <a:solidFill>
                  <a:srgbClr val="0000FF"/>
                </a:solidFill>
                <a:latin typeface="Times New Roman" pitchFamily="18" charset="0"/>
                <a:ea typeface="Times New Roman" panose="02020603050405020304" pitchFamily="18" charset="0"/>
                <a:cs typeface="Times New Roman" pitchFamily="18" charset="0"/>
              </a:rPr>
              <a:t> 1 </a:t>
            </a:r>
            <a:r>
              <a:rPr lang="en-US" sz="2800" dirty="0" err="1">
                <a:solidFill>
                  <a:srgbClr val="0000FF"/>
                </a:solidFill>
                <a:latin typeface="Times New Roman" pitchFamily="18" charset="0"/>
                <a:ea typeface="Times New Roman" panose="02020603050405020304" pitchFamily="18" charset="0"/>
                <a:cs typeface="Times New Roman" pitchFamily="18" charset="0"/>
              </a:rPr>
              <a:t>trang</a:t>
            </a:r>
            <a:endParaRPr lang="en-US" sz="2800" dirty="0">
              <a:solidFill>
                <a:srgbClr val="0000FF"/>
              </a:solidFill>
              <a:latin typeface="Times New Roman" pitchFamily="18" charset="0"/>
              <a:ea typeface="Times New Roman" panose="02020603050405020304" pitchFamily="18" charset="0"/>
              <a:cs typeface="Times New Roman" pitchFamily="18" charset="0"/>
            </a:endParaRPr>
          </a:p>
          <a:p>
            <a:pPr lvl="0" algn="just">
              <a:lnSpc>
                <a:spcPct val="114000"/>
              </a:lnSpc>
              <a:spcBef>
                <a:spcPts val="300"/>
              </a:spcBef>
              <a:spcAft>
                <a:spcPts val="300"/>
              </a:spcAft>
            </a:pPr>
            <a:r>
              <a:rPr lang="en-US" sz="2800" dirty="0" err="1">
                <a:solidFill>
                  <a:srgbClr val="0000FF"/>
                </a:solidFill>
                <a:latin typeface="Times New Roman" pitchFamily="18" charset="0"/>
                <a:ea typeface="Times New Roman" panose="02020603050405020304" pitchFamily="18" charset="0"/>
                <a:cs typeface="Times New Roman" pitchFamily="18" charset="0"/>
              </a:rPr>
              <a:t>Vì</a:t>
            </a:r>
            <a:r>
              <a:rPr lang="en-US" sz="2800" dirty="0">
                <a:solidFill>
                  <a:srgbClr val="0000FF"/>
                </a:solidFill>
                <a:latin typeface="Times New Roman" pitchFamily="18" charset="0"/>
                <a:ea typeface="Times New Roman" panose="02020603050405020304" pitchFamily="18" charset="0"/>
                <a:cs typeface="Times New Roman" pitchFamily="18" charset="0"/>
              </a:rPr>
              <a:t>: Trang </a:t>
            </a:r>
            <a:r>
              <a:rPr lang="en-US" sz="2800" dirty="0" err="1">
                <a:solidFill>
                  <a:srgbClr val="0000FF"/>
                </a:solidFill>
                <a:latin typeface="Times New Roman" pitchFamily="18" charset="0"/>
                <a:ea typeface="Times New Roman" panose="02020603050405020304" pitchFamily="18" charset="0"/>
                <a:cs typeface="Times New Roman" pitchFamily="18" charset="0"/>
              </a:rPr>
              <a:t>chiếu</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sẽ</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khó</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nhìn</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khó</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theo</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dõi</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không</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trực</a:t>
            </a:r>
            <a:r>
              <a:rPr lang="en-US" sz="2800" dirty="0">
                <a:solidFill>
                  <a:srgbClr val="0000FF"/>
                </a:solidFill>
                <a:latin typeface="Times New Roman" pitchFamily="18" charset="0"/>
                <a:ea typeface="Times New Roman" panose="02020603050405020304" pitchFamily="18" charset="0"/>
                <a:cs typeface="Times New Roman" pitchFamily="18" charset="0"/>
              </a:rPr>
              <a:t> </a:t>
            </a:r>
            <a:r>
              <a:rPr lang="en-US" sz="2800" dirty="0" err="1">
                <a:solidFill>
                  <a:srgbClr val="0000FF"/>
                </a:solidFill>
                <a:latin typeface="Times New Roman" pitchFamily="18" charset="0"/>
                <a:ea typeface="Times New Roman" panose="02020603050405020304" pitchFamily="18" charset="0"/>
                <a:cs typeface="Times New Roman" pitchFamily="18" charset="0"/>
              </a:rPr>
              <a:t>quan</a:t>
            </a:r>
            <a:r>
              <a:rPr lang="en-US" sz="2800" dirty="0">
                <a:solidFill>
                  <a:srgbClr val="0000FF"/>
                </a:solidFill>
                <a:latin typeface="Times New Roman" pitchFamily="18" charset="0"/>
                <a:ea typeface="Times New Roman" panose="02020603050405020304" pitchFamily="18" charset="0"/>
                <a:cs typeface="Times New Roman" pitchFamily="18" charset="0"/>
              </a:rPr>
              <a:t>,…</a:t>
            </a:r>
          </a:p>
        </p:txBody>
      </p:sp>
    </p:spTree>
    <p:extLst>
      <p:ext uri="{BB962C8B-B14F-4D97-AF65-F5344CB8AC3E}">
        <p14:creationId xmlns:p14="http://schemas.microsoft.com/office/powerpoint/2010/main" val="685848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923B10D-BE62-4727-B8BF-85BC89A797E6}"/>
              </a:ext>
            </a:extLst>
          </p:cNvPr>
          <p:cNvPicPr>
            <a:picLocks noChangeAspect="1"/>
          </p:cNvPicPr>
          <p:nvPr/>
        </p:nvPicPr>
        <p:blipFill>
          <a:blip r:embed="rId2"/>
          <a:stretch>
            <a:fillRect/>
          </a:stretch>
        </p:blipFill>
        <p:spPr>
          <a:xfrm>
            <a:off x="0" y="7927"/>
            <a:ext cx="756220" cy="753733"/>
          </a:xfrm>
          <a:prstGeom prst="rect">
            <a:avLst/>
          </a:prstGeom>
        </p:spPr>
      </p:pic>
      <p:sp>
        <p:nvSpPr>
          <p:cNvPr id="20" name="Rectangle 19">
            <a:extLst>
              <a:ext uri="{FF2B5EF4-FFF2-40B4-BE49-F238E27FC236}">
                <a16:creationId xmlns:a16="http://schemas.microsoft.com/office/drawing/2014/main" id="{E91F50B4-EBBF-438C-91EF-F635305407ED}"/>
              </a:ext>
            </a:extLst>
          </p:cNvPr>
          <p:cNvSpPr/>
          <p:nvPr/>
        </p:nvSpPr>
        <p:spPr>
          <a:xfrm>
            <a:off x="756220" y="27227"/>
            <a:ext cx="11277600" cy="715132"/>
          </a:xfrm>
          <a:prstGeom prst="rect">
            <a:avLst/>
          </a:prstGeom>
        </p:spPr>
        <p:txBody>
          <a:bodyPr wrap="square">
            <a:spAutoFit/>
          </a:bodyPr>
          <a:lstStyle/>
          <a:p>
            <a:pPr defTabSz="342900">
              <a:lnSpc>
                <a:spcPct val="140000"/>
              </a:lnSpc>
            </a:pPr>
            <a:r>
              <a:rPr lang="vi-VN" sz="3200" dirty="0">
                <a:latin typeface="Times New Roman" panose="02020603050405020304" pitchFamily="18" charset="0"/>
                <a:cs typeface="Times New Roman" panose="02020603050405020304" pitchFamily="18" charset="0"/>
              </a:rPr>
              <a:t> Để tạo được bài trình bày hiệu quả và chuyên nghiệp em cần chú ý: </a:t>
            </a:r>
            <a:endParaRPr lang="en-US" sz="32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FC7E9D16-5440-422E-95CA-7B124DAAEEEE}"/>
              </a:ext>
            </a:extLst>
          </p:cNvPr>
          <p:cNvSpPr/>
          <p:nvPr/>
        </p:nvSpPr>
        <p:spPr>
          <a:xfrm>
            <a:off x="255409" y="984934"/>
            <a:ext cx="6400800" cy="4228850"/>
          </a:xfrm>
          <a:prstGeom prst="rect">
            <a:avLst/>
          </a:prstGeom>
        </p:spPr>
        <p:txBody>
          <a:bodyPr wrap="square">
            <a:spAutoFit/>
          </a:bodyPr>
          <a:lstStyle/>
          <a:p>
            <a:pPr marL="457200" indent="-457200" defTabSz="342900">
              <a:lnSpc>
                <a:spcPct val="140000"/>
              </a:lnSpc>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Phông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endParaRPr lang="en-US" sz="3200" dirty="0">
              <a:latin typeface="Times New Roman" panose="02020603050405020304" pitchFamily="18" charset="0"/>
              <a:cs typeface="Times New Roman" panose="02020603050405020304" pitchFamily="18" charset="0"/>
            </a:endParaRPr>
          </a:p>
          <a:p>
            <a:pPr marL="457200" indent="-457200" defTabSz="342900">
              <a:lnSpc>
                <a:spcPct val="140000"/>
              </a:lnSpc>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endParaRPr lang="en-US" sz="3200" dirty="0">
              <a:latin typeface="Times New Roman" panose="02020603050405020304" pitchFamily="18" charset="0"/>
              <a:cs typeface="Times New Roman" panose="02020603050405020304" pitchFamily="18" charset="0"/>
            </a:endParaRPr>
          </a:p>
          <a:p>
            <a:pPr marL="457200" indent="-457200" defTabSz="342900">
              <a:lnSpc>
                <a:spcPct val="140000"/>
              </a:lnSpc>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Kiểu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endParaRPr lang="en-US" sz="3200" dirty="0">
              <a:latin typeface="Times New Roman" panose="02020603050405020304" pitchFamily="18" charset="0"/>
              <a:cs typeface="Times New Roman" panose="02020603050405020304" pitchFamily="18" charset="0"/>
            </a:endParaRPr>
          </a:p>
          <a:p>
            <a:pPr marL="457200" indent="-457200" defTabSz="342900">
              <a:lnSpc>
                <a:spcPct val="140000"/>
              </a:lnSpc>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endParaRPr lang="en-US" sz="3200" dirty="0">
              <a:latin typeface="Times New Roman" panose="02020603050405020304" pitchFamily="18" charset="0"/>
              <a:cs typeface="Times New Roman" panose="02020603050405020304" pitchFamily="18" charset="0"/>
            </a:endParaRPr>
          </a:p>
          <a:p>
            <a:pPr marL="457200" indent="-457200" defTabSz="342900">
              <a:lnSpc>
                <a:spcPct val="140000"/>
              </a:lnSpc>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endParaRPr lang="en-US" sz="3200" dirty="0">
              <a:latin typeface="Times New Roman" panose="02020603050405020304" pitchFamily="18" charset="0"/>
              <a:cs typeface="Times New Roman" panose="02020603050405020304" pitchFamily="18" charset="0"/>
            </a:endParaRPr>
          </a:p>
          <a:p>
            <a:pPr marL="457200" indent="-457200" defTabSz="342900">
              <a:lnSpc>
                <a:spcPct val="140000"/>
              </a:lnSpc>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endParaRPr lang="en-US" sz="3200"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0013B0CE-B6D6-4C86-B1A9-0D25E52716B1}"/>
              </a:ext>
            </a:extLst>
          </p:cNvPr>
          <p:cNvGrpSpPr/>
          <p:nvPr/>
        </p:nvGrpSpPr>
        <p:grpSpPr>
          <a:xfrm>
            <a:off x="4981202" y="1605079"/>
            <a:ext cx="7299467" cy="4267987"/>
            <a:chOff x="5258293" y="2577946"/>
            <a:chExt cx="7299467" cy="4267987"/>
          </a:xfrm>
        </p:grpSpPr>
        <p:sp>
          <p:nvSpPr>
            <p:cNvPr id="23" name="Speech Bubble: Oval 2">
              <a:extLst>
                <a:ext uri="{FF2B5EF4-FFF2-40B4-BE49-F238E27FC236}">
                  <a16:creationId xmlns:a16="http://schemas.microsoft.com/office/drawing/2014/main" id="{CB431E9D-9842-4020-9FDC-F8BE1CCFB227}"/>
                </a:ext>
              </a:extLst>
            </p:cNvPr>
            <p:cNvSpPr/>
            <p:nvPr/>
          </p:nvSpPr>
          <p:spPr>
            <a:xfrm>
              <a:off x="5258293" y="2577946"/>
              <a:ext cx="6104720" cy="2905434"/>
            </a:xfrm>
            <a:prstGeom prst="wedgeEllipseCallout">
              <a:avLst>
                <a:gd name="adj1" fmla="val 54971"/>
                <a:gd name="adj2" fmla="val 23808"/>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err="1">
                  <a:solidFill>
                    <a:srgbClr val="FF0000"/>
                  </a:solidFill>
                  <a:latin typeface="Times New Roman" panose="02020603050405020304" pitchFamily="18" charset="0"/>
                  <a:cs typeface="Times New Roman" panose="02020603050405020304" pitchFamily="18" charset="0"/>
                </a:rPr>
                <a:t>Lưu</a:t>
              </a:r>
              <a:r>
                <a:rPr lang="en-US" sz="2800" b="1" u="sng" dirty="0">
                  <a:solidFill>
                    <a:srgbClr val="FF0000"/>
                  </a:solidFill>
                  <a:latin typeface="Times New Roman" panose="02020603050405020304" pitchFamily="18" charset="0"/>
                  <a:cs typeface="Times New Roman" panose="02020603050405020304" pitchFamily="18" charset="0"/>
                </a:rPr>
                <a:t> ý</a:t>
              </a:r>
              <a:r>
                <a:rPr lang="en-US" sz="2800" dirty="0">
                  <a:solidFill>
                    <a:srgbClr val="FF0000"/>
                  </a:solidFill>
                  <a:latin typeface="Times New Roman" panose="02020603050405020304" pitchFamily="18" charset="0"/>
                  <a:cs typeface="Times New Roman" panose="02020603050405020304" pitchFamily="18" charset="0"/>
                </a:rPr>
                <a:t>:</a:t>
              </a:r>
            </a:p>
            <a:p>
              <a:pPr algn="ctr"/>
              <a:r>
                <a:rPr lang="en-US" sz="2800" dirty="0" err="1">
                  <a:solidFill>
                    <a:srgbClr val="FF0000"/>
                  </a:solidFill>
                  <a:latin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trang</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24" name="Picture 2" descr="Top 10 cách giảng bài hay tạo hứng thú học tập cho học sinh - Hachim">
              <a:extLst>
                <a:ext uri="{FF2B5EF4-FFF2-40B4-BE49-F238E27FC236}">
                  <a16:creationId xmlns:a16="http://schemas.microsoft.com/office/drawing/2014/main" id="{1816701B-DEF0-4192-AD17-176749F3083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8089" t="7008" r="37216" b="9816"/>
            <a:stretch/>
          </p:blipFill>
          <p:spPr bwMode="auto">
            <a:xfrm rot="10800000" flipH="1" flipV="1">
              <a:off x="10911840" y="3940500"/>
              <a:ext cx="1645920" cy="29054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0594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920" y="122756"/>
            <a:ext cx="11501135" cy="2708434"/>
          </a:xfrm>
          <a:prstGeom prst="rect">
            <a:avLst/>
          </a:prstGeom>
        </p:spPr>
        <p:txBody>
          <a:bodyPr wrap="square">
            <a:spAutoFit/>
          </a:bodyPr>
          <a:lstStyle/>
          <a:p>
            <a:pPr algn="just">
              <a:spcBef>
                <a:spcPts val="600"/>
              </a:spcBef>
              <a:spcAft>
                <a:spcPts val="600"/>
              </a:spcAft>
            </a:pP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Phông</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chữ</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chọn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font </a:t>
            </a:r>
            <a:r>
              <a:rPr lang="en-US" sz="2800" dirty="0" err="1">
                <a:solidFill>
                  <a:srgbClr val="000000"/>
                </a:solidFill>
                <a:latin typeface="Times New Roman" panose="02020603050405020304" pitchFamily="18" charset="0"/>
                <a:ea typeface="Times New Roman" panose="02020603050405020304" pitchFamily="18" charset="0"/>
              </a:rPr>
              <a:t>chữ</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Cỡ</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chữ</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size: 40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50,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size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18 </a:t>
            </a:r>
            <a:r>
              <a:rPr lang="en-US" sz="2800" dirty="0" err="1">
                <a:solidFill>
                  <a:srgbClr val="000000"/>
                </a:solidFill>
                <a:latin typeface="Times New Roman" panose="02020603050405020304" pitchFamily="18" charset="0"/>
                <a:ea typeface="Times New Roman" panose="02020603050405020304" pitchFamily="18" charset="0"/>
              </a:rPr>
              <a:t>trở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Kiểu</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chữ</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chọn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đậm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chọn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thường</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Màu</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chữ</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chữ</a:t>
            </a:r>
            <a:endParaRPr lang="en-US" sz="28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B95E901B-6AB6-5EA3-E41D-3DB52AFF9641}"/>
              </a:ext>
            </a:extLst>
          </p:cNvPr>
          <p:cNvSpPr/>
          <p:nvPr/>
        </p:nvSpPr>
        <p:spPr>
          <a:xfrm>
            <a:off x="399920" y="2929418"/>
            <a:ext cx="11392160" cy="2400657"/>
          </a:xfrm>
          <a:prstGeom prst="rect">
            <a:avLst/>
          </a:prstGeom>
        </p:spPr>
        <p:txBody>
          <a:bodyPr wrap="square">
            <a:spAutoFit/>
          </a:bodyPr>
          <a:lstStyle/>
          <a:p>
            <a:pPr algn="just">
              <a:spcBef>
                <a:spcPts val="600"/>
              </a:spcBef>
              <a:spcAft>
                <a:spcPts val="600"/>
              </a:spcAft>
            </a:pP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Số</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lượng</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chữ</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trên</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trang</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5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7 </a:t>
            </a:r>
            <a:r>
              <a:rPr lang="en-US" sz="2800" dirty="0" err="1">
                <a:solidFill>
                  <a:srgbClr val="000000"/>
                </a:solidFill>
                <a:latin typeface="Times New Roman" panose="02020603050405020304" pitchFamily="18" charset="0"/>
                <a:ea typeface="Times New Roman" panose="02020603050405020304" pitchFamily="18" charset="0"/>
              </a:rPr>
              <a:t>dòng</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Nội</a:t>
            </a:r>
            <a:r>
              <a:rPr lang="en-US" sz="2800" dirty="0">
                <a:solidFill>
                  <a:srgbClr val="0070C0"/>
                </a:solidFill>
                <a:latin typeface="Times New Roman" panose="02020603050405020304" pitchFamily="18" charset="0"/>
                <a:ea typeface="Times New Roman" panose="02020603050405020304" pitchFamily="18" charset="0"/>
              </a:rPr>
              <a:t> dung </a:t>
            </a:r>
            <a:r>
              <a:rPr lang="en-US" sz="2800" dirty="0" err="1">
                <a:solidFill>
                  <a:srgbClr val="0070C0"/>
                </a:solidFill>
                <a:latin typeface="Times New Roman" panose="02020603050405020304" pitchFamily="18" charset="0"/>
                <a:ea typeface="Times New Roman" panose="02020603050405020304" pitchFamily="18" charset="0"/>
              </a:rPr>
              <a:t>trong</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mỗi</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rPr>
              <a:t>trang</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Văn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chọn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Thông </a:t>
            </a:r>
            <a:r>
              <a:rPr lang="en-US" sz="2800" dirty="0" err="1">
                <a:solidFill>
                  <a:srgbClr val="000000"/>
                </a:solidFill>
                <a:latin typeface="Times New Roman" panose="02020603050405020304" pitchFamily="18" charset="0"/>
                <a:ea typeface="Times New Roman" panose="02020603050405020304" pitchFamily="18" charset="0"/>
              </a:rPr>
              <a:t>điệp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hay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đậm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892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barn(inVertical)">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7E2055E-E4BA-4933-A42F-C343390CEC68}"/>
              </a:ext>
            </a:extLst>
          </p:cNvPr>
          <p:cNvSpPr txBox="1">
            <a:spLocks/>
          </p:cNvSpPr>
          <p:nvPr/>
        </p:nvSpPr>
        <p:spPr>
          <a:xfrm>
            <a:off x="663191" y="1266819"/>
            <a:ext cx="11277601" cy="4379182"/>
          </a:xfrm>
          <a:prstGeom prst="rect">
            <a:avLst/>
          </a:prstGeom>
          <a:solidFill>
            <a:srgbClr val="CCFFCC"/>
          </a:solidFill>
          <a:ln>
            <a:solidFill>
              <a:schemeClr val="tx1"/>
            </a:solidFill>
          </a:ln>
        </p:spPr>
        <p:txBody>
          <a:bodyPr vert="horz" lIns="91440" tIns="45720" rIns="91440" bIns="45720" rtlCol="0">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300"/>
              </a:spcBef>
              <a:spcAft>
                <a:spcPts val="300"/>
              </a:spcAft>
              <a:buFont typeface="Arial" panose="020B0604020202020204" pitchFamily="34" charset="0"/>
              <a:buNone/>
            </a:pPr>
            <a:endParaRPr lang="en-US" sz="1050"/>
          </a:p>
          <a:p>
            <a:pPr marL="0" indent="0">
              <a:lnSpc>
                <a:spcPct val="125000"/>
              </a:lnSpc>
              <a:spcBef>
                <a:spcPts val="300"/>
              </a:spcBef>
              <a:spcAft>
                <a:spcPts val="300"/>
              </a:spcAft>
              <a:buFont typeface="Arial" panose="020B0604020202020204" pitchFamily="34" charset="0"/>
              <a:buNone/>
            </a:pPr>
            <a:r>
              <a:rPr lang="en-US"/>
              <a:t>- Định dạng văn bản trong phần mềm trình chiếu tương tự như trong phần mềm soạn thảo.</a:t>
            </a:r>
          </a:p>
          <a:p>
            <a:pPr marL="0" indent="0">
              <a:lnSpc>
                <a:spcPct val="125000"/>
              </a:lnSpc>
              <a:spcBef>
                <a:spcPts val="300"/>
              </a:spcBef>
              <a:spcAft>
                <a:spcPts val="300"/>
              </a:spcAft>
              <a:buFont typeface="Arial" panose="020B0604020202020204" pitchFamily="34" charset="0"/>
              <a:buNone/>
            </a:pPr>
            <a:r>
              <a:rPr lang="en-US">
                <a:ea typeface="Times New Roman" panose="02020603050405020304" pitchFamily="18" charset="0"/>
              </a:rPr>
              <a:t>- Nên chọn phông chữ, cỡ chữ, kiểu chữ, màu chữ, nền,… thống nhất và phù hợp, để làm nổi bật thông điệp chính của trang.</a:t>
            </a:r>
          </a:p>
          <a:p>
            <a:pPr marL="0" indent="0">
              <a:lnSpc>
                <a:spcPct val="125000"/>
              </a:lnSpc>
              <a:spcBef>
                <a:spcPts val="300"/>
              </a:spcBef>
              <a:spcAft>
                <a:spcPts val="300"/>
              </a:spcAft>
              <a:buFont typeface="Arial" panose="020B0604020202020204" pitchFamily="34" charset="0"/>
              <a:buNone/>
            </a:pPr>
            <a:r>
              <a:rPr lang="en-US">
                <a:ea typeface="Times New Roman" panose="02020603050405020304" pitchFamily="18" charset="0"/>
              </a:rPr>
              <a:t>- Nội dung trình bày nên cô đọng. Mỗi trang chiếu chỉ nên tập trung vào một ý chính.</a:t>
            </a:r>
          </a:p>
        </p:txBody>
      </p:sp>
      <p:pic>
        <p:nvPicPr>
          <p:cNvPr id="3" name="Picture 2">
            <a:extLst>
              <a:ext uri="{FF2B5EF4-FFF2-40B4-BE49-F238E27FC236}">
                <a16:creationId xmlns:a16="http://schemas.microsoft.com/office/drawing/2014/main" id="{06316765-BCF4-40A9-A548-5D057E71D4A5}"/>
              </a:ext>
            </a:extLst>
          </p:cNvPr>
          <p:cNvPicPr>
            <a:picLocks noChangeAspect="1"/>
          </p:cNvPicPr>
          <p:nvPr/>
        </p:nvPicPr>
        <p:blipFill rotWithShape="1">
          <a:blip r:embed="rId2">
            <a:clrChange>
              <a:clrFrom>
                <a:srgbClr val="FFFFFF"/>
              </a:clrFrom>
              <a:clrTo>
                <a:srgbClr val="FFFFFF">
                  <a:alpha val="0"/>
                </a:srgbClr>
              </a:clrTo>
            </a:clrChange>
          </a:blip>
          <a:srcRect l="17143" t="42113" r="77143" b="46665"/>
          <a:stretch/>
        </p:blipFill>
        <p:spPr>
          <a:xfrm>
            <a:off x="0" y="223991"/>
            <a:ext cx="928915" cy="1025674"/>
          </a:xfrm>
          <a:prstGeom prst="rect">
            <a:avLst/>
          </a:prstGeom>
          <a:noFill/>
        </p:spPr>
      </p:pic>
    </p:spTree>
    <p:extLst>
      <p:ext uri="{BB962C8B-B14F-4D97-AF65-F5344CB8AC3E}">
        <p14:creationId xmlns:p14="http://schemas.microsoft.com/office/powerpoint/2010/main" val="87699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ox(in)">
                                      <p:cBhvr>
                                        <p:cTn id="7" dur="75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ox(in)">
                                      <p:cBhvr>
                                        <p:cTn id="12" dur="75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ox(in)">
                                      <p:cBhvr>
                                        <p:cTn id="17" dur="7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399" y="238247"/>
            <a:ext cx="11277601" cy="809362"/>
          </a:xfrm>
        </p:spPr>
        <p:txBody>
          <a:bodyPr>
            <a:noAutofit/>
          </a:bodyPr>
          <a:lstStyle/>
          <a:p>
            <a:pPr marL="0" indent="0" algn="ctr">
              <a:buNone/>
            </a:pPr>
            <a:r>
              <a:rPr lang="en-US" sz="3000">
                <a:latin typeface="Times New Roman" panose="02020603050405020304" pitchFamily="18" charset="0"/>
                <a:cs typeface="Times New Roman" panose="02020603050405020304" pitchFamily="18" charset="0"/>
              </a:rPr>
              <a:t>Em hãy ghép mỗi nội dung ở cột </a:t>
            </a:r>
            <a:r>
              <a:rPr lang="en-US" sz="3000" b="1">
                <a:latin typeface="Times New Roman" panose="02020603050405020304" pitchFamily="18" charset="0"/>
                <a:cs typeface="Times New Roman" panose="02020603050405020304" pitchFamily="18" charset="0"/>
              </a:rPr>
              <a:t>A</a:t>
            </a:r>
            <a:r>
              <a:rPr lang="en-US" sz="3000">
                <a:latin typeface="Times New Roman" panose="02020603050405020304" pitchFamily="18" charset="0"/>
                <a:cs typeface="Times New Roman" panose="02020603050405020304" pitchFamily="18" charset="0"/>
              </a:rPr>
              <a:t> với một nội dung ở phù hợp ở cột </a:t>
            </a:r>
            <a:r>
              <a:rPr lang="en-US" sz="3000" b="1">
                <a:latin typeface="Times New Roman" panose="02020603050405020304" pitchFamily="18" charset="0"/>
                <a:cs typeface="Times New Roman" panose="02020603050405020304" pitchFamily="18" charset="0"/>
              </a:rPr>
              <a:t>B</a:t>
            </a:r>
            <a:r>
              <a:rPr lang="en-US" sz="3000">
                <a:latin typeface="Times New Roman" panose="02020603050405020304" pitchFamily="18" charset="0"/>
                <a:cs typeface="Times New Roman" panose="02020603050405020304" pitchFamily="18" charset="0"/>
              </a:rPr>
              <a:t>.</a:t>
            </a:r>
          </a:p>
        </p:txBody>
      </p:sp>
      <p:graphicFrame>
        <p:nvGraphicFramePr>
          <p:cNvPr id="4" name="Table 3"/>
          <p:cNvGraphicFramePr>
            <a:graphicFrameLocks noGrp="1"/>
          </p:cNvGraphicFramePr>
          <p:nvPr/>
        </p:nvGraphicFramePr>
        <p:xfrm>
          <a:off x="235974" y="1260265"/>
          <a:ext cx="11651226" cy="5155050"/>
        </p:xfrm>
        <a:graphic>
          <a:graphicData uri="http://schemas.openxmlformats.org/drawingml/2006/table">
            <a:tbl>
              <a:tblPr firstRow="1" bandRow="1">
                <a:tableStyleId>{5C22544A-7EE6-4342-B048-85BDC9FD1C3A}</a:tableStyleId>
              </a:tblPr>
              <a:tblGrid>
                <a:gridCol w="5604387">
                  <a:extLst>
                    <a:ext uri="{9D8B030D-6E8A-4147-A177-3AD203B41FA5}">
                      <a16:colId xmlns:a16="http://schemas.microsoft.com/office/drawing/2014/main" val="20000"/>
                    </a:ext>
                  </a:extLst>
                </a:gridCol>
                <a:gridCol w="1038463">
                  <a:extLst>
                    <a:ext uri="{9D8B030D-6E8A-4147-A177-3AD203B41FA5}">
                      <a16:colId xmlns:a16="http://schemas.microsoft.com/office/drawing/2014/main" val="20001"/>
                    </a:ext>
                  </a:extLst>
                </a:gridCol>
                <a:gridCol w="5008376">
                  <a:extLst>
                    <a:ext uri="{9D8B030D-6E8A-4147-A177-3AD203B41FA5}">
                      <a16:colId xmlns:a16="http://schemas.microsoft.com/office/drawing/2014/main" val="20002"/>
                    </a:ext>
                  </a:extLst>
                </a:gridCol>
              </a:tblGrid>
              <a:tr h="1031010">
                <a:tc>
                  <a:txBody>
                    <a:bodyPr/>
                    <a:lstStyle/>
                    <a:p>
                      <a:pPr algn="ctr"/>
                      <a:r>
                        <a:rPr lang="en-US" sz="3200">
                          <a:solidFill>
                            <a:schemeClr val="bg1"/>
                          </a:solidFill>
                          <a:latin typeface="Times New Roman" panose="02020603050405020304" pitchFamily="18" charset="0"/>
                          <a:cs typeface="Times New Roman" panose="02020603050405020304" pitchFamily="18" charset="0"/>
                        </a:rPr>
                        <a:t>A</a:t>
                      </a:r>
                      <a:endParaRPr lang="en-US" sz="240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66"/>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66"/>
                    </a:solidFill>
                  </a:tcPr>
                </a:tc>
                <a:tc>
                  <a:txBody>
                    <a:bodyPr/>
                    <a:lstStyle/>
                    <a:p>
                      <a:pPr algn="ctr"/>
                      <a:r>
                        <a:rPr lang="en-US" sz="3200">
                          <a:solidFill>
                            <a:schemeClr val="bg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66"/>
                    </a:solidFill>
                  </a:tcPr>
                </a:tc>
                <a:extLst>
                  <a:ext uri="{0D108BD9-81ED-4DB2-BD59-A6C34878D82A}">
                    <a16:rowId xmlns:a16="http://schemas.microsoft.com/office/drawing/2014/main" val="10000"/>
                  </a:ext>
                </a:extLst>
              </a:tr>
              <a:tr h="1031010">
                <a:tc>
                  <a:txBody>
                    <a:bodyPr/>
                    <a:lstStyle/>
                    <a:p>
                      <a:pPr algn="just"/>
                      <a:r>
                        <a:rPr lang="en-US" sz="3000">
                          <a:solidFill>
                            <a:schemeClr val="tx1"/>
                          </a:solidFill>
                          <a:latin typeface="Times New Roman" panose="02020603050405020304" pitchFamily="18" charset="0"/>
                          <a:cs typeface="Times New Roman" panose="02020603050405020304" pitchFamily="18" charset="0"/>
                        </a:rPr>
                        <a:t>1. Định</a:t>
                      </a:r>
                      <a:r>
                        <a:rPr lang="en-US" sz="3000" baseline="0">
                          <a:solidFill>
                            <a:schemeClr val="tx1"/>
                          </a:solidFill>
                          <a:latin typeface="Times New Roman" panose="02020603050405020304" pitchFamily="18" charset="0"/>
                          <a:cs typeface="Times New Roman" panose="02020603050405020304" pitchFamily="18" charset="0"/>
                        </a:rPr>
                        <a:t> dạng văn bản trong trang chiếu</a:t>
                      </a:r>
                      <a:endParaRPr lang="en-US" sz="30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just"/>
                      <a:endParaRPr lang="en-US" sz="3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just"/>
                      <a:r>
                        <a:rPr lang="en-US" sz="3000">
                          <a:solidFill>
                            <a:schemeClr val="tx1"/>
                          </a:solidFill>
                          <a:latin typeface="Times New Roman" panose="02020603050405020304" pitchFamily="18" charset="0"/>
                          <a:cs typeface="Times New Roman" panose="02020603050405020304" pitchFamily="18" charset="0"/>
                        </a:rPr>
                        <a:t>a. nội dung</a:t>
                      </a:r>
                      <a:r>
                        <a:rPr lang="en-US" sz="3000" baseline="0">
                          <a:solidFill>
                            <a:schemeClr val="tx1"/>
                          </a:solidFill>
                          <a:latin typeface="Times New Roman" panose="02020603050405020304" pitchFamily="18" charset="0"/>
                          <a:cs typeface="Times New Roman" panose="02020603050405020304" pitchFamily="18" charset="0"/>
                        </a:rPr>
                        <a:t> chính của trang chiếu</a:t>
                      </a:r>
                      <a:endParaRPr lang="en-US" sz="30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031010">
                <a:tc>
                  <a:txBody>
                    <a:bodyPr/>
                    <a:lstStyle/>
                    <a:p>
                      <a:pPr algn="just"/>
                      <a:r>
                        <a:rPr lang="en-US" sz="3000">
                          <a:solidFill>
                            <a:schemeClr val="tx1"/>
                          </a:solidFill>
                          <a:latin typeface="Times New Roman" panose="02020603050405020304" pitchFamily="18" charset="0"/>
                          <a:cs typeface="Times New Roman" panose="02020603050405020304" pitchFamily="18" charset="0"/>
                        </a:rPr>
                        <a:t>2. Định</a:t>
                      </a:r>
                      <a:r>
                        <a:rPr lang="en-US" sz="3000" baseline="0">
                          <a:solidFill>
                            <a:schemeClr val="tx1"/>
                          </a:solidFill>
                          <a:latin typeface="Times New Roman" panose="02020603050405020304" pitchFamily="18" charset="0"/>
                          <a:cs typeface="Times New Roman" panose="02020603050405020304" pitchFamily="18" charset="0"/>
                        </a:rPr>
                        <a:t> dạng làm nổi bật</a:t>
                      </a:r>
                      <a:endParaRPr lang="en-US" sz="30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just"/>
                      <a:endParaRPr lang="en-US" sz="3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just"/>
                      <a:r>
                        <a:rPr lang="en-US" sz="3000">
                          <a:solidFill>
                            <a:schemeClr val="tx1"/>
                          </a:solidFill>
                          <a:latin typeface="Times New Roman" panose="02020603050405020304" pitchFamily="18" charset="0"/>
                          <a:cs typeface="Times New Roman" panose="02020603050405020304" pitchFamily="18" charset="0"/>
                        </a:rPr>
                        <a:t>b. cô</a:t>
                      </a:r>
                      <a:r>
                        <a:rPr lang="en-US" sz="3000" baseline="0">
                          <a:solidFill>
                            <a:schemeClr val="tx1"/>
                          </a:solidFill>
                          <a:latin typeface="Times New Roman" panose="02020603050405020304" pitchFamily="18" charset="0"/>
                          <a:cs typeface="Times New Roman" panose="02020603050405020304" pitchFamily="18" charset="0"/>
                        </a:rPr>
                        <a:t> đọng</a:t>
                      </a:r>
                      <a:endParaRPr lang="en-US" sz="30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1031010">
                <a:tc>
                  <a:txBody>
                    <a:bodyPr/>
                    <a:lstStyle/>
                    <a:p>
                      <a:pPr algn="just"/>
                      <a:r>
                        <a:rPr lang="en-US" sz="3000">
                          <a:solidFill>
                            <a:schemeClr val="tx1"/>
                          </a:solidFill>
                          <a:latin typeface="Times New Roman" panose="02020603050405020304" pitchFamily="18" charset="0"/>
                          <a:cs typeface="Times New Roman" panose="02020603050405020304" pitchFamily="18" charset="0"/>
                        </a:rPr>
                        <a:t>3. Nội</a:t>
                      </a:r>
                      <a:r>
                        <a:rPr lang="en-US" sz="3000" baseline="0">
                          <a:solidFill>
                            <a:schemeClr val="tx1"/>
                          </a:solidFill>
                          <a:latin typeface="Times New Roman" panose="02020603050405020304" pitchFamily="18" charset="0"/>
                          <a:cs typeface="Times New Roman" panose="02020603050405020304" pitchFamily="18" charset="0"/>
                        </a:rPr>
                        <a:t> dung trên mỗi trang chiếu</a:t>
                      </a:r>
                      <a:endParaRPr lang="en-US" sz="30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just"/>
                      <a:endParaRPr lang="en-US" sz="3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just"/>
                      <a:r>
                        <a:rPr lang="en-US" sz="3000">
                          <a:solidFill>
                            <a:schemeClr val="tx1"/>
                          </a:solidFill>
                          <a:latin typeface="Times New Roman" panose="02020603050405020304" pitchFamily="18" charset="0"/>
                          <a:cs typeface="Times New Roman" panose="02020603050405020304" pitchFamily="18" charset="0"/>
                        </a:rPr>
                        <a:t>c. cho văn</a:t>
                      </a:r>
                      <a:r>
                        <a:rPr lang="en-US" sz="3000" baseline="0">
                          <a:solidFill>
                            <a:schemeClr val="tx1"/>
                          </a:solidFill>
                          <a:latin typeface="Times New Roman" panose="02020603050405020304" pitchFamily="18" charset="0"/>
                          <a:cs typeface="Times New Roman" panose="02020603050405020304" pitchFamily="18" charset="0"/>
                        </a:rPr>
                        <a:t> bản trên một trang chiếu</a:t>
                      </a:r>
                      <a:endParaRPr lang="en-US" sz="30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1031010">
                <a:tc>
                  <a:txBody>
                    <a:bodyPr/>
                    <a:lstStyle/>
                    <a:p>
                      <a:pPr algn="just"/>
                      <a:r>
                        <a:rPr lang="en-US" sz="3000">
                          <a:solidFill>
                            <a:schemeClr val="tx1"/>
                          </a:solidFill>
                          <a:latin typeface="Times New Roman" panose="02020603050405020304" pitchFamily="18" charset="0"/>
                          <a:cs typeface="Times New Roman" panose="02020603050405020304" pitchFamily="18" charset="0"/>
                        </a:rPr>
                        <a:t>4. Không</a:t>
                      </a:r>
                      <a:r>
                        <a:rPr lang="en-US" sz="3000" baseline="0">
                          <a:solidFill>
                            <a:schemeClr val="tx1"/>
                          </a:solidFill>
                          <a:latin typeface="Times New Roman" panose="02020603050405020304" pitchFamily="18" charset="0"/>
                          <a:cs typeface="Times New Roman" panose="02020603050405020304" pitchFamily="18" charset="0"/>
                        </a:rPr>
                        <a:t> nên dùng quá nhiều phông chữ</a:t>
                      </a:r>
                      <a:endParaRPr lang="en-US" sz="30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just"/>
                      <a:endParaRPr lang="en-US" sz="3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just"/>
                      <a:r>
                        <a:rPr lang="en-US" sz="3000" dirty="0">
                          <a:solidFill>
                            <a:schemeClr val="tx1"/>
                          </a:solidFill>
                          <a:latin typeface="Times New Roman" panose="02020603050405020304" pitchFamily="18" charset="0"/>
                          <a:cs typeface="Times New Roman" panose="02020603050405020304" pitchFamily="18" charset="0"/>
                        </a:rPr>
                        <a:t>d. </a:t>
                      </a:r>
                      <a:r>
                        <a:rPr lang="en-US" sz="3000" dirty="0" err="1">
                          <a:solidFill>
                            <a:schemeClr val="tx1"/>
                          </a:solidFill>
                          <a:latin typeface="Times New Roman" panose="02020603050405020304" pitchFamily="18" charset="0"/>
                          <a:cs typeface="Times New Roman" panose="02020603050405020304" pitchFamily="18" charset="0"/>
                        </a:rPr>
                        <a:t>tương</a:t>
                      </a:r>
                      <a:r>
                        <a:rPr lang="en-US" sz="3000" baseline="0" dirty="0">
                          <a:solidFill>
                            <a:schemeClr val="tx1"/>
                          </a:solidFill>
                          <a:latin typeface="Times New Roman" panose="02020603050405020304" pitchFamily="18" charset="0"/>
                          <a:cs typeface="Times New Roman" panose="02020603050405020304" pitchFamily="18" charset="0"/>
                        </a:rPr>
                        <a:t> </a:t>
                      </a:r>
                      <a:r>
                        <a:rPr lang="en-US" sz="3000" baseline="0" dirty="0" err="1">
                          <a:solidFill>
                            <a:schemeClr val="tx1"/>
                          </a:solidFill>
                          <a:latin typeface="Times New Roman" panose="02020603050405020304" pitchFamily="18" charset="0"/>
                          <a:cs typeface="Times New Roman" panose="02020603050405020304" pitchFamily="18" charset="0"/>
                        </a:rPr>
                        <a:t>tự</a:t>
                      </a:r>
                      <a:r>
                        <a:rPr lang="en-US" sz="3000" baseline="0" dirty="0">
                          <a:solidFill>
                            <a:schemeClr val="tx1"/>
                          </a:solidFill>
                          <a:latin typeface="Times New Roman" panose="02020603050405020304" pitchFamily="18" charset="0"/>
                          <a:cs typeface="Times New Roman" panose="02020603050405020304" pitchFamily="18" charset="0"/>
                        </a:rPr>
                        <a:t> </a:t>
                      </a:r>
                      <a:r>
                        <a:rPr lang="en-US" sz="3000" baseline="0" dirty="0" err="1">
                          <a:solidFill>
                            <a:schemeClr val="tx1"/>
                          </a:solidFill>
                          <a:latin typeface="Times New Roman" panose="02020603050405020304" pitchFamily="18" charset="0"/>
                          <a:cs typeface="Times New Roman" panose="02020603050405020304" pitchFamily="18" charset="0"/>
                        </a:rPr>
                        <a:t>như</a:t>
                      </a:r>
                      <a:r>
                        <a:rPr lang="en-US" sz="3000" baseline="0" dirty="0">
                          <a:solidFill>
                            <a:schemeClr val="tx1"/>
                          </a:solidFill>
                          <a:latin typeface="Times New Roman" panose="02020603050405020304" pitchFamily="18" charset="0"/>
                          <a:cs typeface="Times New Roman" panose="02020603050405020304" pitchFamily="18" charset="0"/>
                        </a:rPr>
                        <a:t> </a:t>
                      </a:r>
                      <a:r>
                        <a:rPr lang="en-US" sz="3000" baseline="0" dirty="0" err="1">
                          <a:solidFill>
                            <a:schemeClr val="tx1"/>
                          </a:solidFill>
                          <a:latin typeface="Times New Roman" panose="02020603050405020304" pitchFamily="18" charset="0"/>
                          <a:cs typeface="Times New Roman" panose="02020603050405020304" pitchFamily="18" charset="0"/>
                        </a:rPr>
                        <a:t>định</a:t>
                      </a:r>
                      <a:r>
                        <a:rPr lang="en-US" sz="3000" baseline="0" dirty="0">
                          <a:solidFill>
                            <a:schemeClr val="tx1"/>
                          </a:solidFill>
                          <a:latin typeface="Times New Roman" panose="02020603050405020304" pitchFamily="18" charset="0"/>
                          <a:cs typeface="Times New Roman" panose="02020603050405020304" pitchFamily="18" charset="0"/>
                        </a:rPr>
                        <a:t> </a:t>
                      </a:r>
                      <a:r>
                        <a:rPr lang="en-US" sz="3000" baseline="0" dirty="0" err="1">
                          <a:solidFill>
                            <a:schemeClr val="tx1"/>
                          </a:solidFill>
                          <a:latin typeface="Times New Roman" panose="02020603050405020304" pitchFamily="18" charset="0"/>
                          <a:cs typeface="Times New Roman" panose="02020603050405020304" pitchFamily="18" charset="0"/>
                        </a:rPr>
                        <a:t>dạng</a:t>
                      </a:r>
                      <a:r>
                        <a:rPr lang="en-US" sz="3000" baseline="0" dirty="0">
                          <a:solidFill>
                            <a:schemeClr val="tx1"/>
                          </a:solidFill>
                          <a:latin typeface="Times New Roman" panose="02020603050405020304" pitchFamily="18" charset="0"/>
                          <a:cs typeface="Times New Roman" panose="02020603050405020304" pitchFamily="18" charset="0"/>
                        </a:rPr>
                        <a:t> </a:t>
                      </a:r>
                      <a:r>
                        <a:rPr lang="en-US" sz="3000" baseline="0" dirty="0" err="1">
                          <a:solidFill>
                            <a:schemeClr val="tx1"/>
                          </a:solidFill>
                          <a:latin typeface="Times New Roman" panose="02020603050405020304" pitchFamily="18" charset="0"/>
                          <a:cs typeface="Times New Roman" panose="02020603050405020304" pitchFamily="18" charset="0"/>
                        </a:rPr>
                        <a:t>trong</a:t>
                      </a:r>
                      <a:r>
                        <a:rPr lang="en-US" sz="3000" baseline="0" dirty="0">
                          <a:solidFill>
                            <a:schemeClr val="tx1"/>
                          </a:solidFill>
                          <a:latin typeface="Times New Roman" panose="02020603050405020304" pitchFamily="18" charset="0"/>
                          <a:cs typeface="Times New Roman" panose="02020603050405020304" pitchFamily="18" charset="0"/>
                        </a:rPr>
                        <a:t> </a:t>
                      </a:r>
                      <a:r>
                        <a:rPr lang="en-US" sz="3000" baseline="0" dirty="0" err="1">
                          <a:solidFill>
                            <a:schemeClr val="tx1"/>
                          </a:solidFill>
                          <a:latin typeface="Times New Roman" panose="02020603050405020304" pitchFamily="18" charset="0"/>
                          <a:cs typeface="Times New Roman" panose="02020603050405020304" pitchFamily="18" charset="0"/>
                        </a:rPr>
                        <a:t>soạn</a:t>
                      </a:r>
                      <a:r>
                        <a:rPr lang="en-US" sz="3000" baseline="0" dirty="0">
                          <a:solidFill>
                            <a:schemeClr val="tx1"/>
                          </a:solidFill>
                          <a:latin typeface="Times New Roman" panose="02020603050405020304" pitchFamily="18" charset="0"/>
                          <a:cs typeface="Times New Roman" panose="02020603050405020304" pitchFamily="18" charset="0"/>
                        </a:rPr>
                        <a:t> </a:t>
                      </a:r>
                      <a:r>
                        <a:rPr lang="en-US" sz="3000" baseline="0" dirty="0" err="1">
                          <a:solidFill>
                            <a:schemeClr val="tx1"/>
                          </a:solidFill>
                          <a:latin typeface="Times New Roman" panose="02020603050405020304" pitchFamily="18" charset="0"/>
                          <a:cs typeface="Times New Roman" panose="02020603050405020304" pitchFamily="18" charset="0"/>
                        </a:rPr>
                        <a:t>thảo</a:t>
                      </a:r>
                      <a:r>
                        <a:rPr lang="en-US" sz="3000" baseline="0" dirty="0">
                          <a:solidFill>
                            <a:schemeClr val="tx1"/>
                          </a:solidFill>
                          <a:latin typeface="Times New Roman" panose="02020603050405020304" pitchFamily="18" charset="0"/>
                          <a:cs typeface="Times New Roman" panose="02020603050405020304" pitchFamily="18" charset="0"/>
                        </a:rPr>
                        <a:t> </a:t>
                      </a:r>
                      <a:r>
                        <a:rPr lang="en-US" sz="3000" baseline="0" dirty="0" err="1">
                          <a:solidFill>
                            <a:schemeClr val="tx1"/>
                          </a:solidFill>
                          <a:latin typeface="Times New Roman" panose="02020603050405020304" pitchFamily="18" charset="0"/>
                          <a:cs typeface="Times New Roman" panose="02020603050405020304" pitchFamily="18" charset="0"/>
                        </a:rPr>
                        <a:t>văn</a:t>
                      </a:r>
                      <a:r>
                        <a:rPr lang="en-US" sz="3000" baseline="0" dirty="0">
                          <a:solidFill>
                            <a:schemeClr val="tx1"/>
                          </a:solidFill>
                          <a:latin typeface="Times New Roman" panose="02020603050405020304" pitchFamily="18" charset="0"/>
                          <a:cs typeface="Times New Roman" panose="02020603050405020304" pitchFamily="18" charset="0"/>
                        </a:rPr>
                        <a:t> </a:t>
                      </a:r>
                      <a:r>
                        <a:rPr lang="en-US" sz="3000" baseline="0" dirty="0" err="1">
                          <a:solidFill>
                            <a:schemeClr val="tx1"/>
                          </a:solidFill>
                          <a:latin typeface="Times New Roman" panose="02020603050405020304" pitchFamily="18" charset="0"/>
                          <a:cs typeface="Times New Roman" panose="02020603050405020304" pitchFamily="18" charset="0"/>
                        </a:rPr>
                        <a:t>bản</a:t>
                      </a:r>
                      <a:r>
                        <a:rPr lang="en-US" sz="3000" baseline="0" dirty="0">
                          <a:solidFill>
                            <a:schemeClr val="tx1"/>
                          </a:solidFill>
                          <a:latin typeface="Times New Roman" panose="02020603050405020304" pitchFamily="18" charset="0"/>
                          <a:cs typeface="Times New Roman" panose="02020603050405020304" pitchFamily="18" charset="0"/>
                        </a:rPr>
                        <a:t>.</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4"/>
                  </a:ext>
                </a:extLst>
              </a:tr>
            </a:tbl>
          </a:graphicData>
        </a:graphic>
      </p:graphicFrame>
      <p:pic>
        <p:nvPicPr>
          <p:cNvPr id="10" name="Picture 9"/>
          <p:cNvPicPr>
            <a:picLocks noChangeAspect="1"/>
          </p:cNvPicPr>
          <p:nvPr/>
        </p:nvPicPr>
        <p:blipFill rotWithShape="1">
          <a:blip r:embed="rId2">
            <a:clrChange>
              <a:clrFrom>
                <a:srgbClr val="FFFFFF"/>
              </a:clrFrom>
              <a:clrTo>
                <a:srgbClr val="FFFFFF">
                  <a:alpha val="0"/>
                </a:srgbClr>
              </a:clrTo>
            </a:clrChange>
          </a:blip>
          <a:srcRect l="17143" t="57147" r="77143" b="32689"/>
          <a:stretch/>
        </p:blipFill>
        <p:spPr>
          <a:xfrm>
            <a:off x="32652" y="205779"/>
            <a:ext cx="841830" cy="841830"/>
          </a:xfrm>
          <a:prstGeom prst="rect">
            <a:avLst/>
          </a:prstGeom>
        </p:spPr>
      </p:pic>
      <p:sp>
        <p:nvSpPr>
          <p:cNvPr id="2" name="TextBox 1"/>
          <p:cNvSpPr txBox="1"/>
          <p:nvPr/>
        </p:nvSpPr>
        <p:spPr>
          <a:xfrm>
            <a:off x="5954849" y="2428319"/>
            <a:ext cx="681926" cy="646331"/>
          </a:xfrm>
          <a:prstGeom prst="rect">
            <a:avLst/>
          </a:prstGeom>
          <a:noFill/>
        </p:spPr>
        <p:txBody>
          <a:bodyPr wrap="square" rtlCol="0">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1d</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035293" y="3575674"/>
            <a:ext cx="681926" cy="646331"/>
          </a:xfrm>
          <a:prstGeom prst="rect">
            <a:avLst/>
          </a:prstGeom>
          <a:noFill/>
        </p:spPr>
        <p:txBody>
          <a:bodyPr wrap="square" rtlCol="0">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2a</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049041" y="4607231"/>
            <a:ext cx="681926" cy="646331"/>
          </a:xfrm>
          <a:prstGeom prst="rect">
            <a:avLst/>
          </a:prstGeom>
          <a:noFill/>
        </p:spPr>
        <p:txBody>
          <a:bodyPr wrap="square" rtlCol="0">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3b</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016294" y="5622949"/>
            <a:ext cx="681926" cy="646331"/>
          </a:xfrm>
          <a:prstGeom prst="rect">
            <a:avLst/>
          </a:prstGeom>
          <a:noFill/>
        </p:spPr>
        <p:txBody>
          <a:bodyPr wrap="square" rtlCol="0">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4c</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54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2E29A-7976-4FE3-982A-F28BB3399CC2}"/>
              </a:ext>
            </a:extLst>
          </p:cNvPr>
          <p:cNvSpPr/>
          <p:nvPr/>
        </p:nvSpPr>
        <p:spPr>
          <a:xfrm>
            <a:off x="493044" y="240182"/>
            <a:ext cx="10754619" cy="1176156"/>
          </a:xfrm>
          <a:prstGeom prst="rect">
            <a:avLst/>
          </a:prstGeom>
        </p:spPr>
        <p:txBody>
          <a:bodyPr wrap="square">
            <a:spAutoFit/>
          </a:bodyPr>
          <a:lstStyle/>
          <a:p>
            <a:pPr defTabSz="342900">
              <a:lnSpc>
                <a:spcPct val="135000"/>
              </a:lnSpc>
            </a:pPr>
            <a:r>
              <a:rPr lang="en-US" sz="2800" b="1">
                <a:solidFill>
                  <a:srgbClr val="F03C69"/>
                </a:solidFill>
                <a:latin typeface="SVN-SAF" panose="02040603050506020204" pitchFamily="18" charset="0"/>
                <a:cs typeface="Times New Roman" panose="02020603050405020304" pitchFamily="18" charset="0"/>
              </a:rPr>
              <a:t>3</a:t>
            </a:r>
            <a:r>
              <a:rPr lang="vi-VN" sz="2800" b="1">
                <a:solidFill>
                  <a:srgbClr val="F03C69"/>
                </a:solidFill>
                <a:latin typeface="SVN-SAF" panose="02040603050506020204" pitchFamily="18" charset="0"/>
                <a:cs typeface="Times New Roman" panose="02020603050405020304" pitchFamily="18" charset="0"/>
              </a:rPr>
              <a:t>. THỰC HÀNH: SAO CHÉP DỮ LIỆU, CHÈN HÌNH ẢNH, ĐỊNH DẠNG | CHO VĂN BẢN VÀ HÌNH ẢNH TRONG TRANG CHIếU</a:t>
            </a:r>
            <a:endParaRPr lang="en-US" sz="2800" b="1">
              <a:solidFill>
                <a:srgbClr val="F03C69"/>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3F535DB-C7FF-49E3-B2F6-7A5541E0EC93}"/>
              </a:ext>
            </a:extLst>
          </p:cNvPr>
          <p:cNvSpPr/>
          <p:nvPr/>
        </p:nvSpPr>
        <p:spPr>
          <a:xfrm>
            <a:off x="415058" y="1416338"/>
            <a:ext cx="11361883" cy="4842095"/>
          </a:xfrm>
          <a:prstGeom prst="rect">
            <a:avLst/>
          </a:prstGeom>
        </p:spPr>
        <p:txBody>
          <a:bodyPr wrap="square">
            <a:spAutoFit/>
          </a:bodyPr>
          <a:lstStyle/>
          <a:p>
            <a:pPr algn="just" defTabSz="342900">
              <a:lnSpc>
                <a:spcPct val="140000"/>
              </a:lnSpc>
            </a:pPr>
            <a:r>
              <a:rPr lang="vi-VN" sz="3200" b="1" dirty="0">
                <a:latin typeface="Times New Roman" panose="02020603050405020304" pitchFamily="18" charset="0"/>
                <a:cs typeface="Times New Roman" panose="02020603050405020304" pitchFamily="18" charset="0"/>
              </a:rPr>
              <a:t>Nhiệm vụ </a:t>
            </a:r>
            <a:endParaRPr lang="en-US" sz="3200" b="1" dirty="0">
              <a:latin typeface="Times New Roman" panose="02020603050405020304" pitchFamily="18" charset="0"/>
              <a:cs typeface="Times New Roman" panose="02020603050405020304" pitchFamily="18" charset="0"/>
            </a:endParaRPr>
          </a:p>
          <a:p>
            <a:pPr algn="just" defTabSz="342900">
              <a:lnSpc>
                <a:spcPct val="140000"/>
              </a:lnSpc>
            </a:pPr>
            <a:r>
              <a:rPr lang="vi-VN" sz="3200" dirty="0">
                <a:latin typeface="Times New Roman" panose="02020603050405020304" pitchFamily="18" charset="0"/>
                <a:cs typeface="Times New Roman" panose="02020603050405020304" pitchFamily="18" charset="0"/>
              </a:rPr>
              <a:t>Tiếp tục hoàn thiện bài trình chiếu báo cáo dự án </a:t>
            </a:r>
            <a:r>
              <a:rPr lang="vi-VN" sz="3200" b="1" dirty="0">
                <a:latin typeface="Times New Roman" panose="02020603050405020304" pitchFamily="18" charset="0"/>
                <a:cs typeface="Times New Roman" panose="02020603050405020304" pitchFamily="18" charset="0"/>
              </a:rPr>
              <a:t>Trường học xanh</a:t>
            </a:r>
            <a:r>
              <a:rPr lang="vi-VN"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defTabSz="342900">
              <a:lnSpc>
                <a:spcPct val="140000"/>
              </a:lnSpc>
            </a:pPr>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Sao chép dữ liệu từ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tệp văn bản </a:t>
            </a:r>
            <a:r>
              <a:rPr lang="vi-VN" sz="3200" dirty="0">
                <a:solidFill>
                  <a:srgbClr val="FF3399"/>
                </a:solidFill>
                <a:latin typeface="Times New Roman" panose="02020603050405020304" pitchFamily="18" charset="0"/>
                <a:cs typeface="Times New Roman" panose="02020603050405020304" pitchFamily="18" charset="0"/>
              </a:rPr>
              <a:t>Truonghocxanh.docx </a:t>
            </a:r>
            <a:endParaRPr lang="en-US" sz="3200" dirty="0">
              <a:latin typeface="Times New Roman" panose="02020603050405020304" pitchFamily="18" charset="0"/>
              <a:cs typeface="Times New Roman" panose="02020603050405020304" pitchFamily="18" charset="0"/>
            </a:endParaRPr>
          </a:p>
          <a:p>
            <a:pPr indent="3206750" algn="just" defTabSz="342900">
              <a:lnSpc>
                <a:spcPct val="140000"/>
              </a:lnSpc>
            </a:pPr>
            <a:r>
              <a:rPr lang="en-US" sz="3200" dirty="0">
                <a:latin typeface="Times New Roman" panose="02020603050405020304" pitchFamily="18" charset="0"/>
                <a:cs typeface="Times New Roman" panose="02020603050405020304" pitchFamily="18" charset="0"/>
                <a:sym typeface="Wingdings 3" panose="05040102010807070707" pitchFamily="18" charset="2"/>
              </a:rPr>
              <a:t> </a:t>
            </a:r>
            <a:r>
              <a:rPr lang="vi-VN" sz="3200" dirty="0">
                <a:latin typeface="Times New Roman" panose="02020603050405020304" pitchFamily="18" charset="0"/>
                <a:cs typeface="Times New Roman" panose="02020603050405020304" pitchFamily="18" charset="0"/>
              </a:rPr>
              <a:t>tệp</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trình chiếu </a:t>
            </a:r>
            <a:r>
              <a:rPr lang="vi-VN" sz="3200" dirty="0">
                <a:solidFill>
                  <a:srgbClr val="FF3399"/>
                </a:solidFill>
                <a:latin typeface="Times New Roman" panose="02020603050405020304" pitchFamily="18" charset="0"/>
                <a:cs typeface="Times New Roman" panose="02020603050405020304" pitchFamily="18" charset="0"/>
              </a:rPr>
              <a:t>Truonghocxanh.pptx</a:t>
            </a:r>
            <a:r>
              <a:rPr lang="vi-VN"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defTabSz="342900">
              <a:lnSpc>
                <a:spcPct val="140000"/>
              </a:lnSpc>
            </a:pPr>
            <a:r>
              <a:rPr lang="vi-VN" sz="3200" dirty="0">
                <a:latin typeface="Times New Roman" panose="02020603050405020304" pitchFamily="18" charset="0"/>
                <a:cs typeface="Times New Roman" panose="02020603050405020304" pitchFamily="18" charset="0"/>
              </a:rPr>
              <a:t>- Định dạng cho văn bản trên trang chiếu. </a:t>
            </a:r>
            <a:endParaRPr lang="en-US" sz="3200" dirty="0">
              <a:latin typeface="Times New Roman" panose="02020603050405020304" pitchFamily="18" charset="0"/>
              <a:cs typeface="Times New Roman" panose="02020603050405020304" pitchFamily="18" charset="0"/>
            </a:endParaRPr>
          </a:p>
          <a:p>
            <a:pPr algn="just" defTabSz="342900">
              <a:lnSpc>
                <a:spcPct val="140000"/>
              </a:lnSpc>
            </a:pPr>
            <a:r>
              <a:rPr lang="vi-VN" sz="3200" dirty="0">
                <a:latin typeface="Times New Roman" panose="02020603050405020304" pitchFamily="18" charset="0"/>
                <a:cs typeface="Times New Roman" panose="02020603050405020304" pitchFamily="18" charset="0"/>
              </a:rPr>
              <a:t>- Chèn hình ảnh minh hoạ vào trang chiếu. </a:t>
            </a:r>
            <a:endParaRPr lang="en-US" sz="3200" dirty="0">
              <a:latin typeface="Times New Roman" panose="02020603050405020304" pitchFamily="18" charset="0"/>
              <a:cs typeface="Times New Roman" panose="02020603050405020304" pitchFamily="18" charset="0"/>
            </a:endParaRPr>
          </a:p>
          <a:p>
            <a:pPr algn="just" defTabSz="342900">
              <a:lnSpc>
                <a:spcPct val="140000"/>
              </a:lnSpc>
            </a:pPr>
            <a:r>
              <a:rPr lang="vi-VN" sz="3200" dirty="0">
                <a:latin typeface="Times New Roman" panose="02020603050405020304" pitchFamily="18" charset="0"/>
                <a:cs typeface="Times New Roman" panose="02020603050405020304" pitchFamily="18" charset="0"/>
              </a:rPr>
              <a:t>- Định dạng cho hình ảnh trên trang chiếu.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14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1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9269" y="171425"/>
            <a:ext cx="10331356" cy="4786182"/>
          </a:xfrm>
          <a:prstGeom prst="rect">
            <a:avLst/>
          </a:prstGeom>
        </p:spPr>
        <p:txBody>
          <a:bodyPr wrap="square">
            <a:spAutoFit/>
          </a:bodyPr>
          <a:lstStyle/>
          <a:p>
            <a:pPr algn="just">
              <a:lnSpc>
                <a:spcPct val="115000"/>
              </a:lnSpc>
              <a:spcBef>
                <a:spcPts val="600"/>
              </a:spcBef>
              <a:spcAft>
                <a:spcPts val="600"/>
              </a:spcAft>
            </a:pPr>
            <a:r>
              <a:rPr lang="en-US" sz="2800" b="1" dirty="0" err="1">
                <a:latin typeface="Times New Roman" panose="02020603050405020304" pitchFamily="18" charset="0"/>
                <a:ea typeface="Times New Roman" panose="02020603050405020304" pitchFamily="18" charset="0"/>
              </a:rPr>
              <a:t>Hướng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dẫn</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b="1" dirty="0">
                <a:solidFill>
                  <a:srgbClr val="FF0000"/>
                </a:solidFill>
                <a:latin typeface="Times New Roman" panose="02020603050405020304" pitchFamily="18" charset="0"/>
                <a:ea typeface="Times New Roman" panose="02020603050405020304" pitchFamily="18" charset="0"/>
              </a:rPr>
              <a:t>a. Sao </a:t>
            </a:r>
            <a:r>
              <a:rPr lang="en-US" sz="2800" b="1" dirty="0" err="1">
                <a:solidFill>
                  <a:srgbClr val="FF0000"/>
                </a:solidFill>
                <a:latin typeface="Times New Roman" panose="02020603050405020304" pitchFamily="18" charset="0"/>
                <a:ea typeface="Times New Roman" panose="02020603050405020304" pitchFamily="18" charset="0"/>
              </a:rPr>
              <a:t>chép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dữ</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liệu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từ</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tệp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r>
              <a:rPr lang="en-US" sz="2800" b="1" dirty="0">
                <a:solidFill>
                  <a:srgbClr val="FF0000"/>
                </a:solidFill>
                <a:latin typeface="Times New Roman" panose="02020603050405020304" pitchFamily="18" charset="0"/>
                <a:ea typeface="Times New Roman" panose="02020603050405020304" pitchFamily="18" charset="0"/>
              </a:rPr>
              <a:t> sang </a:t>
            </a:r>
            <a:r>
              <a:rPr lang="en-US" sz="2800" b="1" dirty="0" err="1">
                <a:solidFill>
                  <a:srgbClr val="FF0000"/>
                </a:solidFill>
                <a:latin typeface="Times New Roman" panose="02020603050405020304" pitchFamily="18" charset="0"/>
                <a:ea typeface="Times New Roman" panose="02020603050405020304" pitchFamily="18" charset="0"/>
              </a:rPr>
              <a:t>tệp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trình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chiếu</a:t>
            </a:r>
            <a:endParaRPr lang="en-US" sz="2800" dirty="0">
              <a:solidFill>
                <a:srgbClr val="FF0000"/>
              </a:solidFill>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i="1" dirty="0" err="1">
                <a:solidFill>
                  <a:srgbClr val="0070C0"/>
                </a:solidFill>
                <a:latin typeface="Times New Roman" panose="02020603050405020304" pitchFamily="18" charset="0"/>
                <a:ea typeface="Times New Roman" panose="02020603050405020304" pitchFamily="18" charset="0"/>
              </a:rPr>
              <a:t>Bước</a:t>
            </a:r>
            <a:r>
              <a:rPr lang="en-US" sz="2800" i="1" dirty="0">
                <a:solidFill>
                  <a:srgbClr val="0070C0"/>
                </a:solidFill>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Truonghocxanh.docx</a:t>
            </a:r>
          </a:p>
          <a:p>
            <a:pPr algn="just">
              <a:lnSpc>
                <a:spcPct val="115000"/>
              </a:lnSpc>
              <a:spcBef>
                <a:spcPts val="600"/>
              </a:spcBef>
              <a:spcAft>
                <a:spcPts val="600"/>
              </a:spcAft>
            </a:pPr>
            <a:r>
              <a:rPr lang="en-US" sz="2800" i="1" dirty="0" err="1">
                <a:solidFill>
                  <a:srgbClr val="0070C0"/>
                </a:solidFill>
                <a:latin typeface="Times New Roman" panose="02020603050405020304" pitchFamily="18" charset="0"/>
                <a:ea typeface="Times New Roman" panose="02020603050405020304" pitchFamily="18" charset="0"/>
              </a:rPr>
              <a:t>Bước</a:t>
            </a:r>
            <a:r>
              <a:rPr lang="en-US" sz="2800" i="1" dirty="0">
                <a:solidFill>
                  <a:srgbClr val="0070C0"/>
                </a:solidFill>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12.2) </a:t>
            </a:r>
            <a:r>
              <a:rPr lang="en-US" sz="2800" dirty="0" err="1">
                <a:latin typeface="Times New Roman" panose="02020603050405020304" pitchFamily="18" charset="0"/>
                <a:ea typeface="Times New Roman" panose="02020603050405020304" pitchFamily="18" charset="0"/>
              </a:rPr>
              <a:t>rồi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Copy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Home/Copy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Ctrl+C</a:t>
            </a:r>
            <a:r>
              <a:rPr lang="en-US" sz="2800" dirty="0">
                <a:latin typeface="Times New Roman" panose="02020603050405020304" pitchFamily="18" charset="0"/>
                <a:ea typeface="Times New Roman" panose="02020603050405020304" pitchFamily="18" charset="0"/>
              </a:rPr>
              <a:t>)</a:t>
            </a:r>
          </a:p>
          <a:p>
            <a:pPr algn="just">
              <a:lnSpc>
                <a:spcPct val="115000"/>
              </a:lnSpc>
              <a:spcBef>
                <a:spcPts val="600"/>
              </a:spcBef>
              <a:spcAft>
                <a:spcPts val="600"/>
              </a:spcAft>
            </a:pPr>
            <a:r>
              <a:rPr lang="en-US" sz="2800" i="1" dirty="0" err="1">
                <a:solidFill>
                  <a:srgbClr val="0070C0"/>
                </a:solidFill>
                <a:latin typeface="Times New Roman" panose="02020603050405020304" pitchFamily="18" charset="0"/>
                <a:ea typeface="Times New Roman" panose="02020603050405020304" pitchFamily="18" charset="0"/>
              </a:rPr>
              <a:t>Bước</a:t>
            </a:r>
            <a:r>
              <a:rPr lang="en-US" sz="2800" i="1" dirty="0">
                <a:solidFill>
                  <a:srgbClr val="0070C0"/>
                </a:solidFill>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Truonghocxanh.pptx</a:t>
            </a:r>
          </a:p>
          <a:p>
            <a:pPr algn="just">
              <a:lnSpc>
                <a:spcPct val="115000"/>
              </a:lnSpc>
              <a:spcBef>
                <a:spcPts val="600"/>
              </a:spcBef>
              <a:spcAft>
                <a:spcPts val="600"/>
              </a:spcAft>
            </a:pPr>
            <a:r>
              <a:rPr lang="en-US" sz="2800" i="1" dirty="0" err="1">
                <a:solidFill>
                  <a:srgbClr val="0070C0"/>
                </a:solidFill>
                <a:latin typeface="Times New Roman" panose="02020603050405020304" pitchFamily="18" charset="0"/>
                <a:ea typeface="Times New Roman" panose="02020603050405020304" pitchFamily="18" charset="0"/>
              </a:rPr>
              <a:t>Bước</a:t>
            </a:r>
            <a:r>
              <a:rPr lang="en-US" sz="2800" i="1" dirty="0">
                <a:solidFill>
                  <a:srgbClr val="0070C0"/>
                </a:solidFill>
                <a:latin typeface="Times New Roman" panose="02020603050405020304" pitchFamily="18" charset="0"/>
                <a:ea typeface="Times New Roman" panose="02020603050405020304" pitchFamily="18" charset="0"/>
              </a:rPr>
              <a:t> 4.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trỏ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lệnh</a:t>
            </a:r>
            <a:r>
              <a:rPr lang="en-US" sz="2800" dirty="0">
                <a:latin typeface="Times New Roman" panose="02020603050405020304" pitchFamily="18" charset="0"/>
                <a:ea typeface="Times New Roman" panose="02020603050405020304" pitchFamily="18" charset="0"/>
              </a:rPr>
              <a:t> Paste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Home/Paste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Ctrl+V</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12.3</a:t>
            </a:r>
          </a:p>
        </p:txBody>
      </p:sp>
    </p:spTree>
    <p:extLst>
      <p:ext uri="{BB962C8B-B14F-4D97-AF65-F5344CB8AC3E}">
        <p14:creationId xmlns:p14="http://schemas.microsoft.com/office/powerpoint/2010/main" val="203118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l="26129" t="19126" r="32379" b="19124"/>
          <a:stretch/>
        </p:blipFill>
        <p:spPr>
          <a:xfrm>
            <a:off x="6391999" y="1653608"/>
            <a:ext cx="5414715" cy="4424516"/>
          </a:xfrm>
          <a:prstGeom prst="rect">
            <a:avLst/>
          </a:prstGeom>
        </p:spPr>
      </p:pic>
      <p:pic>
        <p:nvPicPr>
          <p:cNvPr id="4" name="Picture 3"/>
          <p:cNvPicPr>
            <a:picLocks noChangeAspect="1"/>
          </p:cNvPicPr>
          <p:nvPr/>
        </p:nvPicPr>
        <p:blipFill rotWithShape="1">
          <a:blip r:embed="rId3"/>
          <a:srcRect l="3266" t="19125" r="44355" b="17403"/>
          <a:stretch/>
        </p:blipFill>
        <p:spPr>
          <a:xfrm>
            <a:off x="351559" y="1653608"/>
            <a:ext cx="5437854" cy="4424516"/>
          </a:xfrm>
          <a:prstGeom prst="rect">
            <a:avLst/>
          </a:prstGeom>
        </p:spPr>
      </p:pic>
      <p:sp>
        <p:nvSpPr>
          <p:cNvPr id="6" name="Rounded Rectangle 5"/>
          <p:cNvSpPr/>
          <p:nvPr/>
        </p:nvSpPr>
        <p:spPr>
          <a:xfrm>
            <a:off x="351559" y="139116"/>
            <a:ext cx="5412661" cy="68114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tệp</a:t>
            </a:r>
            <a:r>
              <a:rPr lang="en-US" sz="2800" dirty="0">
                <a:solidFill>
                  <a:schemeClr val="tx1"/>
                </a:solidFill>
                <a:latin typeface="Times New Roman" panose="02020603050405020304" pitchFamily="18" charset="0"/>
                <a:cs typeface="Times New Roman" panose="02020603050405020304" pitchFamily="18" charset="0"/>
              </a:rPr>
              <a:t> “truonghocxanh.docx”</a:t>
            </a:r>
          </a:p>
        </p:txBody>
      </p:sp>
      <p:grpSp>
        <p:nvGrpSpPr>
          <p:cNvPr id="7" name="Group 6">
            <a:extLst>
              <a:ext uri="{FF2B5EF4-FFF2-40B4-BE49-F238E27FC236}">
                <a16:creationId xmlns:a16="http://schemas.microsoft.com/office/drawing/2014/main" id="{FB680641-D23A-4244-A881-CF6FDFE1E389}"/>
              </a:ext>
            </a:extLst>
          </p:cNvPr>
          <p:cNvGrpSpPr/>
          <p:nvPr/>
        </p:nvGrpSpPr>
        <p:grpSpPr>
          <a:xfrm>
            <a:off x="562839" y="4724400"/>
            <a:ext cx="4809201" cy="1932564"/>
            <a:chOff x="2887153" y="527933"/>
            <a:chExt cx="11025895" cy="4397190"/>
          </a:xfrm>
        </p:grpSpPr>
        <p:sp>
          <p:nvSpPr>
            <p:cNvPr id="8" name="Rounded Rectangle 7"/>
            <p:cNvSpPr/>
            <p:nvPr/>
          </p:nvSpPr>
          <p:spPr>
            <a:xfrm>
              <a:off x="2887153" y="3750205"/>
              <a:ext cx="11025895" cy="1174918"/>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2.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chép</a:t>
              </a:r>
              <a:endParaRPr lang="en-US" sz="2800"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p:cNvCxnSpPr>
              <a:cxnSpLocks/>
            </p:cNvCxnSpPr>
            <p:nvPr/>
          </p:nvCxnSpPr>
          <p:spPr>
            <a:xfrm flipH="1" flipV="1">
              <a:off x="7060134" y="527933"/>
              <a:ext cx="4051575" cy="32266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ounded Rectangle 9"/>
          <p:cNvSpPr/>
          <p:nvPr/>
        </p:nvSpPr>
        <p:spPr>
          <a:xfrm>
            <a:off x="385286" y="1074768"/>
            <a:ext cx="4809202" cy="516376"/>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3.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Copy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Ctrl + C)</a:t>
            </a:r>
          </a:p>
        </p:txBody>
      </p:sp>
      <p:cxnSp>
        <p:nvCxnSpPr>
          <p:cNvPr id="11" name="Straight Arrow Connector 10"/>
          <p:cNvCxnSpPr>
            <a:cxnSpLocks/>
          </p:cNvCxnSpPr>
          <p:nvPr/>
        </p:nvCxnSpPr>
        <p:spPr>
          <a:xfrm flipH="1">
            <a:off x="942109" y="1612657"/>
            <a:ext cx="1745153" cy="11356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371357" y="139116"/>
            <a:ext cx="5412661" cy="68114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4. </a:t>
            </a: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tệp</a:t>
            </a:r>
            <a:r>
              <a:rPr lang="en-US" sz="2800" dirty="0">
                <a:solidFill>
                  <a:schemeClr val="tx1"/>
                </a:solidFill>
                <a:latin typeface="Times New Roman" panose="02020603050405020304" pitchFamily="18" charset="0"/>
                <a:cs typeface="Times New Roman" panose="02020603050405020304" pitchFamily="18" charset="0"/>
              </a:rPr>
              <a:t> “truonghocxanh.pptx”</a:t>
            </a:r>
          </a:p>
        </p:txBody>
      </p:sp>
      <p:sp>
        <p:nvSpPr>
          <p:cNvPr id="15" name="Rounded Rectangle 14"/>
          <p:cNvSpPr/>
          <p:nvPr/>
        </p:nvSpPr>
        <p:spPr>
          <a:xfrm>
            <a:off x="6391999" y="1038121"/>
            <a:ext cx="4763114" cy="516376"/>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6.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Paste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Ctrl + V)</a:t>
            </a:r>
          </a:p>
        </p:txBody>
      </p:sp>
      <p:cxnSp>
        <p:nvCxnSpPr>
          <p:cNvPr id="16" name="Straight Arrow Connector 15"/>
          <p:cNvCxnSpPr>
            <a:cxnSpLocks/>
          </p:cNvCxnSpPr>
          <p:nvPr/>
        </p:nvCxnSpPr>
        <p:spPr>
          <a:xfrm flipH="1">
            <a:off x="6735514" y="1576010"/>
            <a:ext cx="1396795" cy="10147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735514" y="6181146"/>
            <a:ext cx="4763114" cy="516376"/>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5.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chèn</a:t>
            </a:r>
            <a:endParaRPr lang="en-US" sz="2800" dirty="0">
              <a:solidFill>
                <a:schemeClr val="tx1"/>
              </a:solidFill>
              <a:latin typeface="Times New Roman" panose="02020603050405020304" pitchFamily="18" charset="0"/>
              <a:cs typeface="Times New Roman" panose="02020603050405020304" pitchFamily="18" charset="0"/>
            </a:endParaRPr>
          </a:p>
        </p:txBody>
      </p:sp>
      <p:cxnSp>
        <p:nvCxnSpPr>
          <p:cNvPr id="18" name="Straight Arrow Connector 17"/>
          <p:cNvCxnSpPr>
            <a:cxnSpLocks/>
          </p:cNvCxnSpPr>
          <p:nvPr/>
        </p:nvCxnSpPr>
        <p:spPr>
          <a:xfrm flipH="1" flipV="1">
            <a:off x="6819962" y="5320145"/>
            <a:ext cx="1611615" cy="8610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7DEF22F-1A94-B91C-2831-9509ADA5FC9F}"/>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37707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75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750"/>
                                        <p:tgtEl>
                                          <p:spTgt spid="11"/>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750"/>
                                        <p:tgtEl>
                                          <p:spTgt spid="13"/>
                                        </p:tgtEl>
                                      </p:cBhvr>
                                    </p:animEffect>
                                  </p:childTnLst>
                                </p:cTn>
                              </p:par>
                              <p:par>
                                <p:cTn id="29" presetID="4" presetClass="entr" presetSubtype="16"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ox(in)">
                                      <p:cBhvr>
                                        <p:cTn id="31" dur="75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ox(in)">
                                      <p:cBhvr>
                                        <p:cTn id="36" dur="750"/>
                                        <p:tgtEl>
                                          <p:spTgt spid="18"/>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ox(in)">
                                      <p:cBhvr>
                                        <p:cTn id="39" dur="75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ox(in)">
                                      <p:cBhvr>
                                        <p:cTn id="44" dur="750"/>
                                        <p:tgtEl>
                                          <p:spTgt spid="16"/>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ox(in)">
                                      <p:cBhvr>
                                        <p:cTn id="4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D49DDD-5377-4121-829E-1A62AFE8344D}"/>
              </a:ext>
            </a:extLst>
          </p:cNvPr>
          <p:cNvPicPr>
            <a:picLocks noChangeAspect="1"/>
          </p:cNvPicPr>
          <p:nvPr/>
        </p:nvPicPr>
        <p:blipFill>
          <a:blip r:embed="rId2"/>
          <a:stretch>
            <a:fillRect/>
          </a:stretch>
        </p:blipFill>
        <p:spPr>
          <a:xfrm>
            <a:off x="487797" y="440833"/>
            <a:ext cx="888648" cy="903074"/>
          </a:xfrm>
          <a:prstGeom prst="rect">
            <a:avLst/>
          </a:prstGeom>
        </p:spPr>
      </p:pic>
      <p:sp>
        <p:nvSpPr>
          <p:cNvPr id="3" name="Rectangle 2">
            <a:extLst>
              <a:ext uri="{FF2B5EF4-FFF2-40B4-BE49-F238E27FC236}">
                <a16:creationId xmlns:a16="http://schemas.microsoft.com/office/drawing/2014/main" id="{E961265A-599A-42C9-8489-DEC89F266742}"/>
              </a:ext>
            </a:extLst>
          </p:cNvPr>
          <p:cNvSpPr/>
          <p:nvPr/>
        </p:nvSpPr>
        <p:spPr>
          <a:xfrm>
            <a:off x="1480947" y="147072"/>
            <a:ext cx="9585062" cy="1143070"/>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Hôm nay An, Minh và Khoa tiếp tục bàn về cách trình bày báo cáo dự án </a:t>
            </a:r>
            <a:r>
              <a:rPr lang="vi-VN" sz="2400" b="1" dirty="0">
                <a:latin typeface="UTM Avo" panose="02040603050506020204" pitchFamily="18" charset="0"/>
                <a:cs typeface="Times New Roman" panose="02020603050405020304" pitchFamily="18" charset="0"/>
              </a:rPr>
              <a:t>Trường học xanh</a:t>
            </a:r>
            <a:r>
              <a:rPr lang="vi-VN" sz="2400" dirty="0">
                <a:latin typeface="UTM Avo" panose="02040603050506020204" pitchFamily="18" charset="0"/>
                <a:cs typeface="Times New Roman" panose="02020603050405020304" pitchFamily="18" charset="0"/>
              </a:rPr>
              <a:t>. </a:t>
            </a:r>
          </a:p>
        </p:txBody>
      </p:sp>
      <p:grpSp>
        <p:nvGrpSpPr>
          <p:cNvPr id="5" name="Group 4">
            <a:extLst>
              <a:ext uri="{FF2B5EF4-FFF2-40B4-BE49-F238E27FC236}">
                <a16:creationId xmlns:a16="http://schemas.microsoft.com/office/drawing/2014/main" id="{9C8F55FA-8114-349D-12D2-0E2C06A27340}"/>
              </a:ext>
            </a:extLst>
          </p:cNvPr>
          <p:cNvGrpSpPr/>
          <p:nvPr/>
        </p:nvGrpSpPr>
        <p:grpSpPr>
          <a:xfrm>
            <a:off x="1778330" y="1569742"/>
            <a:ext cx="4495148" cy="3187453"/>
            <a:chOff x="1778330" y="1569742"/>
            <a:chExt cx="4495148" cy="3187453"/>
          </a:xfrm>
        </p:grpSpPr>
        <p:sp>
          <p:nvSpPr>
            <p:cNvPr id="9" name="Speech Bubble: Rectangle with Corners Rounded 8">
              <a:extLst>
                <a:ext uri="{FF2B5EF4-FFF2-40B4-BE49-F238E27FC236}">
                  <a16:creationId xmlns:a16="http://schemas.microsoft.com/office/drawing/2014/main" id="{5529DA02-53F5-4803-B38F-18B07285A2F0}"/>
                </a:ext>
              </a:extLst>
            </p:cNvPr>
            <p:cNvSpPr/>
            <p:nvPr/>
          </p:nvSpPr>
          <p:spPr>
            <a:xfrm>
              <a:off x="1778330" y="1569742"/>
              <a:ext cx="4495148" cy="3187453"/>
            </a:xfrm>
            <a:prstGeom prst="wedgeRoundRectCallout">
              <a:avLst>
                <a:gd name="adj1" fmla="val -59834"/>
                <a:gd name="adj2" fmla="val 22755"/>
                <a:gd name="adj3" fmla="val 16667"/>
              </a:avLst>
            </a:prstGeom>
            <a:noFill/>
            <a:ln w="5715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2AC80E-932C-484D-AB3D-B540DBBFADDB}"/>
                </a:ext>
              </a:extLst>
            </p:cNvPr>
            <p:cNvSpPr/>
            <p:nvPr/>
          </p:nvSpPr>
          <p:spPr>
            <a:xfrm>
              <a:off x="2068293" y="1692456"/>
              <a:ext cx="4007820" cy="2942024"/>
            </a:xfrm>
            <a:prstGeom prst="rect">
              <a:avLst/>
            </a:prstGeom>
          </p:spPr>
          <p:txBody>
            <a:bodyPr wrap="square">
              <a:spAutoFit/>
            </a:bodyPr>
            <a:lstStyle/>
            <a:p>
              <a:pPr algn="just" defTabSz="342900">
                <a:lnSpc>
                  <a:spcPct val="150000"/>
                </a:lnSpc>
              </a:pPr>
              <a:r>
                <a:rPr lang="vi-VN" dirty="0">
                  <a:latin typeface="UTM Avo" panose="02040603050506020204" pitchFamily="18" charset="0"/>
                  <a:cs typeface="Times New Roman" panose="02020603050405020304" pitchFamily="18" charset="0"/>
                </a:rPr>
                <a:t>Chúng ta có thể sao chép dữ liệu về ý tưởng dự án đã có sẵn từ tệp </a:t>
              </a:r>
              <a:r>
                <a:rPr lang="vi-VN" dirty="0">
                  <a:solidFill>
                    <a:srgbClr val="FF3399"/>
                  </a:solidFill>
                  <a:latin typeface="UTM Avo" panose="02040603050506020204" pitchFamily="18" charset="0"/>
                  <a:cs typeface="Times New Roman" panose="02020603050405020304" pitchFamily="18" charset="0"/>
                </a:rPr>
                <a:t>Truonghocxanh.docx</a:t>
              </a:r>
              <a:r>
                <a:rPr lang="vi-VN" dirty="0">
                  <a:latin typeface="UTM Avo" panose="02040603050506020204" pitchFamily="18" charset="0"/>
                  <a:cs typeface="Times New Roman" panose="02020603050405020304" pitchFamily="18" charset="0"/>
                </a:rPr>
                <a:t>, sao chép các kết quả tính toán từ các trang tính trong tệp </a:t>
              </a:r>
              <a:r>
                <a:rPr lang="vi-VN" dirty="0">
                  <a:solidFill>
                    <a:srgbClr val="FF3399"/>
                  </a:solidFill>
                  <a:latin typeface="UTM Avo" panose="02040603050506020204" pitchFamily="18" charset="0"/>
                  <a:cs typeface="Times New Roman" panose="02020603050405020304" pitchFamily="18" charset="0"/>
                </a:rPr>
                <a:t>THXanh.xlsx</a:t>
              </a:r>
              <a:r>
                <a:rPr lang="vi-VN" dirty="0">
                  <a:latin typeface="UTM Avo" panose="02040603050506020204" pitchFamily="18" charset="0"/>
                  <a:cs typeface="Times New Roman" panose="02020603050405020304" pitchFamily="18" charset="0"/>
                </a:rPr>
                <a:t>. Còn hình thức thì nên trình bày sao cho thật ấn tượng. </a:t>
              </a:r>
              <a:endParaRPr lang="en-US" dirty="0">
                <a:latin typeface="UTM Avo" panose="02040603050506020204" pitchFamily="18" charset="0"/>
                <a:cs typeface="Times New Roman" panose="02020603050405020304" pitchFamily="18" charset="0"/>
              </a:endParaRPr>
            </a:p>
          </p:txBody>
        </p:sp>
      </p:grpSp>
      <p:pic>
        <p:nvPicPr>
          <p:cNvPr id="7" name="Picture 6" descr="A picture containing toy, doll&#10;&#10;Description automatically generated">
            <a:extLst>
              <a:ext uri="{FF2B5EF4-FFF2-40B4-BE49-F238E27FC236}">
                <a16:creationId xmlns:a16="http://schemas.microsoft.com/office/drawing/2014/main" id="{48538425-E37D-4FB0-BD27-C7F72EB14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49" y="3291604"/>
            <a:ext cx="1258033" cy="3023598"/>
          </a:xfrm>
          <a:prstGeom prst="rect">
            <a:avLst/>
          </a:prstGeom>
        </p:spPr>
      </p:pic>
      <p:pic>
        <p:nvPicPr>
          <p:cNvPr id="12" name="Picture 11" descr="A picture containing posing&#10;&#10;Description automatically generated">
            <a:extLst>
              <a:ext uri="{FF2B5EF4-FFF2-40B4-BE49-F238E27FC236}">
                <a16:creationId xmlns:a16="http://schemas.microsoft.com/office/drawing/2014/main" id="{94C92DB1-407A-4F7B-89E9-43FDDF53B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872" y="3429000"/>
            <a:ext cx="1127250" cy="3071279"/>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11BF863A-E55B-400B-9856-0C05CC4FF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79478" y="3442063"/>
            <a:ext cx="1258032" cy="3087462"/>
          </a:xfrm>
          <a:prstGeom prst="rect">
            <a:avLst/>
          </a:prstGeom>
        </p:spPr>
      </p:pic>
      <p:grpSp>
        <p:nvGrpSpPr>
          <p:cNvPr id="6" name="Group 5">
            <a:extLst>
              <a:ext uri="{FF2B5EF4-FFF2-40B4-BE49-F238E27FC236}">
                <a16:creationId xmlns:a16="http://schemas.microsoft.com/office/drawing/2014/main" id="{8BCC187F-7955-A911-4B6D-8E92A7DC49DC}"/>
              </a:ext>
            </a:extLst>
          </p:cNvPr>
          <p:cNvGrpSpPr/>
          <p:nvPr/>
        </p:nvGrpSpPr>
        <p:grpSpPr>
          <a:xfrm>
            <a:off x="6435026" y="1569742"/>
            <a:ext cx="4495148" cy="1536040"/>
            <a:chOff x="6435026" y="1569742"/>
            <a:chExt cx="4495148" cy="1536040"/>
          </a:xfrm>
        </p:grpSpPr>
        <p:sp>
          <p:nvSpPr>
            <p:cNvPr id="18" name="Speech Bubble: Rectangle with Corners Rounded 17">
              <a:extLst>
                <a:ext uri="{FF2B5EF4-FFF2-40B4-BE49-F238E27FC236}">
                  <a16:creationId xmlns:a16="http://schemas.microsoft.com/office/drawing/2014/main" id="{0A936F05-C84B-45F1-847E-CA11489C9A3E}"/>
                </a:ext>
              </a:extLst>
            </p:cNvPr>
            <p:cNvSpPr/>
            <p:nvPr/>
          </p:nvSpPr>
          <p:spPr>
            <a:xfrm>
              <a:off x="6435026" y="1569742"/>
              <a:ext cx="4495148" cy="1536040"/>
            </a:xfrm>
            <a:prstGeom prst="wedgeRoundRectCallout">
              <a:avLst>
                <a:gd name="adj1" fmla="val 46191"/>
                <a:gd name="adj2" fmla="val 77759"/>
                <a:gd name="adj3" fmla="val 16667"/>
              </a:avLst>
            </a:prstGeom>
            <a:noFill/>
            <a:ln w="5715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29B32D-6A84-4089-83EC-BF56500BA3F1}"/>
                </a:ext>
              </a:extLst>
            </p:cNvPr>
            <p:cNvSpPr/>
            <p:nvPr/>
          </p:nvSpPr>
          <p:spPr>
            <a:xfrm>
              <a:off x="6724989" y="1692455"/>
              <a:ext cx="4007820" cy="1280030"/>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Minh hoạ bằng hình ảnh là một lựa chọn tốt. Hình ảnh có tính trực quan và rất thuyết phục. </a:t>
              </a:r>
            </a:p>
          </p:txBody>
        </p:sp>
      </p:grpSp>
      <p:grpSp>
        <p:nvGrpSpPr>
          <p:cNvPr id="8" name="Group 7">
            <a:extLst>
              <a:ext uri="{FF2B5EF4-FFF2-40B4-BE49-F238E27FC236}">
                <a16:creationId xmlns:a16="http://schemas.microsoft.com/office/drawing/2014/main" id="{43089AC6-F32E-E449-8E59-C880A820BFC2}"/>
              </a:ext>
            </a:extLst>
          </p:cNvPr>
          <p:cNvGrpSpPr/>
          <p:nvPr/>
        </p:nvGrpSpPr>
        <p:grpSpPr>
          <a:xfrm>
            <a:off x="2068294" y="5114362"/>
            <a:ext cx="6103433" cy="1101243"/>
            <a:chOff x="2068294" y="5114362"/>
            <a:chExt cx="6103433" cy="1101243"/>
          </a:xfrm>
        </p:grpSpPr>
        <p:sp>
          <p:nvSpPr>
            <p:cNvPr id="21" name="Speech Bubble: Rectangle with Corners Rounded 20">
              <a:extLst>
                <a:ext uri="{FF2B5EF4-FFF2-40B4-BE49-F238E27FC236}">
                  <a16:creationId xmlns:a16="http://schemas.microsoft.com/office/drawing/2014/main" id="{6BB4D0B4-D4FB-4673-B6C0-44BCC02BC4F5}"/>
                </a:ext>
              </a:extLst>
            </p:cNvPr>
            <p:cNvSpPr/>
            <p:nvPr/>
          </p:nvSpPr>
          <p:spPr>
            <a:xfrm>
              <a:off x="2068294" y="5114362"/>
              <a:ext cx="6103433" cy="1101243"/>
            </a:xfrm>
            <a:prstGeom prst="wedgeRoundRectCallout">
              <a:avLst>
                <a:gd name="adj1" fmla="val 52741"/>
                <a:gd name="adj2" fmla="val -134204"/>
                <a:gd name="adj3" fmla="val 16667"/>
              </a:avLst>
            </a:prstGeom>
            <a:noFill/>
            <a:ln w="5715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069FB3-5370-4162-AF36-6E29EC3558BF}"/>
                </a:ext>
              </a:extLst>
            </p:cNvPr>
            <p:cNvSpPr/>
            <p:nvPr/>
          </p:nvSpPr>
          <p:spPr>
            <a:xfrm>
              <a:off x="2262106" y="5237076"/>
              <a:ext cx="5799474" cy="864532"/>
            </a:xfrm>
            <a:prstGeom prst="rect">
              <a:avLst/>
            </a:prstGeom>
          </p:spPr>
          <p:txBody>
            <a:bodyPr wrap="square">
              <a:spAutoFit/>
            </a:bodyPr>
            <a:lstStyle/>
            <a:p>
              <a:pPr algn="just" defTabSz="342900">
                <a:lnSpc>
                  <a:spcPct val="150000"/>
                </a:lnSpc>
              </a:pPr>
              <a:r>
                <a:rPr lang="vi-VN" sz="1800">
                  <a:latin typeface="UTM Avo" panose="02040603050506020204" pitchFamily="18" charset="0"/>
                  <a:cs typeface="Times New Roman" panose="02020603050405020304" pitchFamily="18" charset="0"/>
                </a:rPr>
                <a:t>Bài trình bày sẽ hiệu quả hơn nếu sử dụng định dạng văn bản và ảnh minh hoạ một cách hợp lí.</a:t>
              </a:r>
              <a:endParaRPr lang="vi-VN">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52681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26767"/>
            <a:ext cx="11277601" cy="696685"/>
          </a:xfrm>
        </p:spPr>
        <p:txBody>
          <a:bodyPr>
            <a:normAutofit/>
          </a:bodyPr>
          <a:lstStyle/>
          <a:p>
            <a:pPr marL="0" indent="0">
              <a:buNone/>
            </a:pPr>
            <a:r>
              <a:rPr lang="en-US" sz="3200" b="1" dirty="0">
                <a:solidFill>
                  <a:srgbClr val="FF0000"/>
                </a:solidFill>
                <a:latin typeface="Times New Roman" panose="02020603050405020304" pitchFamily="18" charset="0"/>
                <a:cs typeface="Times New Roman" panose="02020603050405020304" pitchFamily="18" charset="0"/>
              </a:rPr>
              <a:t>b.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cụ</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3B38A5FA-39FD-4FF9-B271-B3CFAA4DA49D}"/>
              </a:ext>
            </a:extLst>
          </p:cNvPr>
          <p:cNvPicPr>
            <a:picLocks noChangeAspect="1"/>
          </p:cNvPicPr>
          <p:nvPr/>
        </p:nvPicPr>
        <p:blipFill rotWithShape="1">
          <a:blip r:embed="rId3"/>
          <a:srcRect b="40591"/>
          <a:stretch/>
        </p:blipFill>
        <p:spPr>
          <a:xfrm>
            <a:off x="457199" y="2096252"/>
            <a:ext cx="11493500" cy="1929297"/>
          </a:xfrm>
          <a:prstGeom prst="rect">
            <a:avLst/>
          </a:prstGeom>
        </p:spPr>
      </p:pic>
      <p:grpSp>
        <p:nvGrpSpPr>
          <p:cNvPr id="15" name="Group 14">
            <a:extLst>
              <a:ext uri="{FF2B5EF4-FFF2-40B4-BE49-F238E27FC236}">
                <a16:creationId xmlns:a16="http://schemas.microsoft.com/office/drawing/2014/main" id="{A3CCEAB6-92A7-4661-883A-E1188D0E59A4}"/>
              </a:ext>
            </a:extLst>
          </p:cNvPr>
          <p:cNvGrpSpPr/>
          <p:nvPr/>
        </p:nvGrpSpPr>
        <p:grpSpPr>
          <a:xfrm>
            <a:off x="1219201" y="2545999"/>
            <a:ext cx="4572000" cy="3037348"/>
            <a:chOff x="1130302" y="2038350"/>
            <a:chExt cx="4572000" cy="3037348"/>
          </a:xfrm>
        </p:grpSpPr>
        <p:cxnSp>
          <p:nvCxnSpPr>
            <p:cNvPr id="16" name="Straight Arrow Connector 15"/>
            <p:cNvCxnSpPr/>
            <p:nvPr/>
          </p:nvCxnSpPr>
          <p:spPr>
            <a:xfrm flipV="1">
              <a:off x="4356100" y="3390900"/>
              <a:ext cx="0" cy="685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130302" y="4046998"/>
              <a:ext cx="4572000" cy="10287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Thay đổi phông, cỡ, kiểu, màu sắc cho chữ</a:t>
              </a:r>
            </a:p>
          </p:txBody>
        </p:sp>
        <p:sp>
          <p:nvSpPr>
            <p:cNvPr id="18" name="Rectangle 17">
              <a:extLst>
                <a:ext uri="{FF2B5EF4-FFF2-40B4-BE49-F238E27FC236}">
                  <a16:creationId xmlns:a16="http://schemas.microsoft.com/office/drawing/2014/main" id="{75C2AC22-4951-4E02-9622-8BAE81E4C80D}"/>
                </a:ext>
              </a:extLst>
            </p:cNvPr>
            <p:cNvSpPr/>
            <p:nvPr/>
          </p:nvSpPr>
          <p:spPr>
            <a:xfrm>
              <a:off x="3181350" y="2038350"/>
              <a:ext cx="2520951" cy="1479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A4717C78-124B-48DB-852A-0E2C74D53A65}"/>
              </a:ext>
            </a:extLst>
          </p:cNvPr>
          <p:cNvGrpSpPr/>
          <p:nvPr/>
        </p:nvGrpSpPr>
        <p:grpSpPr>
          <a:xfrm>
            <a:off x="5911850" y="2539649"/>
            <a:ext cx="4006848" cy="3073400"/>
            <a:chOff x="5822951" y="2032000"/>
            <a:chExt cx="4006848" cy="3073400"/>
          </a:xfrm>
        </p:grpSpPr>
        <p:cxnSp>
          <p:nvCxnSpPr>
            <p:cNvPr id="20" name="Straight Arrow Connector 19"/>
            <p:cNvCxnSpPr/>
            <p:nvPr/>
          </p:nvCxnSpPr>
          <p:spPr>
            <a:xfrm flipV="1">
              <a:off x="6908800" y="3405648"/>
              <a:ext cx="0" cy="660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489699" y="4076699"/>
              <a:ext cx="3340100" cy="102870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lục</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B8C0FBE6-20C0-4E14-A072-B82330F8E477}"/>
                </a:ext>
              </a:extLst>
            </p:cNvPr>
            <p:cNvSpPr/>
            <p:nvPr/>
          </p:nvSpPr>
          <p:spPr>
            <a:xfrm>
              <a:off x="5822951" y="2032000"/>
              <a:ext cx="2368550" cy="1479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8FE3D8C2-7A08-47F7-AC6E-84462091D06A}"/>
              </a:ext>
            </a:extLst>
          </p:cNvPr>
          <p:cNvSpPr txBox="1"/>
          <p:nvPr/>
        </p:nvSpPr>
        <p:spPr>
          <a:xfrm>
            <a:off x="565323" y="818332"/>
            <a:ext cx="11715751"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Thao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t</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Word</a:t>
            </a:r>
          </a:p>
        </p:txBody>
      </p:sp>
      <p:sp>
        <p:nvSpPr>
          <p:cNvPr id="24" name="TextBox 23"/>
          <p:cNvSpPr txBox="1"/>
          <p:nvPr/>
        </p:nvSpPr>
        <p:spPr>
          <a:xfrm>
            <a:off x="471515" y="779222"/>
            <a:ext cx="11464868" cy="1077218"/>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phút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a:t>
            </a:r>
          </a:p>
        </p:txBody>
      </p:sp>
      <p:pic>
        <p:nvPicPr>
          <p:cNvPr id="26" name="Picture 12" descr="Digit 6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56851" y="5835053"/>
            <a:ext cx="1835149" cy="100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49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ox(in)">
                                      <p:cBhvr>
                                        <p:cTn id="7" dur="7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iterate type="lt">
                                    <p:tmPct val="0"/>
                                  </p:iterate>
                                  <p:childTnLst>
                                    <p:set>
                                      <p:cBhvr>
                                        <p:cTn id="11" dur="1" fill="hold">
                                          <p:stCondLst>
                                            <p:cond delay="0"/>
                                          </p:stCondLst>
                                        </p:cTn>
                                        <p:tgtEl>
                                          <p:spTgt spid="26"/>
                                        </p:tgtEl>
                                        <p:attrNameLst>
                                          <p:attrName>style.visibility</p:attrName>
                                        </p:attrNameLst>
                                      </p:cBhvr>
                                      <p:to>
                                        <p:strVal val="visible"/>
                                      </p:to>
                                    </p:set>
                                    <p:animEffect transition="in" filter="box(i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1" nodeType="clickEffect">
                                  <p:stCondLst>
                                    <p:cond delay="0"/>
                                  </p:stCondLst>
                                  <p:childTnLst>
                                    <p:animEffect transition="out" filter="box(out)">
                                      <p:cBhvr>
                                        <p:cTn id="16" dur="750"/>
                                        <p:tgtEl>
                                          <p:spTgt spid="24"/>
                                        </p:tgtEl>
                                      </p:cBhvr>
                                    </p:animEffect>
                                    <p:set>
                                      <p:cBhvr>
                                        <p:cTn id="17" dur="1" fill="hold">
                                          <p:stCondLst>
                                            <p:cond delay="749"/>
                                          </p:stCondLst>
                                        </p:cTn>
                                        <p:tgtEl>
                                          <p:spTgt spid="24"/>
                                        </p:tgtEl>
                                        <p:attrNameLst>
                                          <p:attrName>style.visibility</p:attrName>
                                        </p:attrNameLst>
                                      </p:cBhvr>
                                      <p:to>
                                        <p:strVal val="hidden"/>
                                      </p:to>
                                    </p:set>
                                  </p:childTnLst>
                                </p:cTn>
                              </p:par>
                              <p:par>
                                <p:cTn id="18" presetID="4" presetClass="entr" presetSubtype="16"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ox(in)">
                                      <p:cBhvr>
                                        <p:cTn id="20" dur="500"/>
                                        <p:tgtEl>
                                          <p:spTgt spid="23"/>
                                        </p:tgtEl>
                                      </p:cBhvr>
                                    </p:animEffect>
                                  </p:childTnLst>
                                </p:cTn>
                              </p:par>
                              <p:par>
                                <p:cTn id="21" presetID="31" presetClass="exit" presetSubtype="0" fill="hold" nodeType="withEffect">
                                  <p:stCondLst>
                                    <p:cond delay="0"/>
                                  </p:stCondLst>
                                  <p:iterate type="lt">
                                    <p:tmPct val="5000"/>
                                  </p:iterate>
                                  <p:childTnLst>
                                    <p:anim calcmode="lin" valueType="num">
                                      <p:cBhvr>
                                        <p:cTn id="22" dur="1000"/>
                                        <p:tgtEl>
                                          <p:spTgt spid="26"/>
                                        </p:tgtEl>
                                        <p:attrNameLst>
                                          <p:attrName>ppt_w</p:attrName>
                                        </p:attrNameLst>
                                      </p:cBhvr>
                                      <p:tavLst>
                                        <p:tav tm="0">
                                          <p:val>
                                            <p:strVal val="ppt_w"/>
                                          </p:val>
                                        </p:tav>
                                        <p:tav tm="100000">
                                          <p:val>
                                            <p:fltVal val="0"/>
                                          </p:val>
                                        </p:tav>
                                      </p:tavLst>
                                    </p:anim>
                                    <p:anim calcmode="lin" valueType="num">
                                      <p:cBhvr>
                                        <p:cTn id="23" dur="1000"/>
                                        <p:tgtEl>
                                          <p:spTgt spid="26"/>
                                        </p:tgtEl>
                                        <p:attrNameLst>
                                          <p:attrName>ppt_h</p:attrName>
                                        </p:attrNameLst>
                                      </p:cBhvr>
                                      <p:tavLst>
                                        <p:tav tm="0">
                                          <p:val>
                                            <p:strVal val="ppt_h"/>
                                          </p:val>
                                        </p:tav>
                                        <p:tav tm="100000">
                                          <p:val>
                                            <p:fltVal val="0"/>
                                          </p:val>
                                        </p:tav>
                                      </p:tavLst>
                                    </p:anim>
                                    <p:anim calcmode="lin" valueType="num">
                                      <p:cBhvr>
                                        <p:cTn id="24" dur="1000"/>
                                        <p:tgtEl>
                                          <p:spTgt spid="26"/>
                                        </p:tgtEl>
                                        <p:attrNameLst>
                                          <p:attrName>style.rotation</p:attrName>
                                        </p:attrNameLst>
                                      </p:cBhvr>
                                      <p:tavLst>
                                        <p:tav tm="0">
                                          <p:val>
                                            <p:fltVal val="0"/>
                                          </p:val>
                                        </p:tav>
                                        <p:tav tm="100000">
                                          <p:val>
                                            <p:fltVal val="90"/>
                                          </p:val>
                                        </p:tav>
                                      </p:tavLst>
                                    </p:anim>
                                    <p:animEffect transition="out" filter="fade">
                                      <p:cBhvr>
                                        <p:cTn id="25" dur="1000"/>
                                        <p:tgtEl>
                                          <p:spTgt spid="26"/>
                                        </p:tgtEl>
                                      </p:cBhvr>
                                    </p:animEffect>
                                    <p:set>
                                      <p:cBhvr>
                                        <p:cTn id="26"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RINGIN.WAV"/>
                                        </p:tgtEl>
                                      </p:cMediaNode>
                                    </p:audio>
                                  </p:sub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ox(i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B190C-055B-4BC2-8078-931A88B2F5DC}"/>
              </a:ext>
            </a:extLst>
          </p:cNvPr>
          <p:cNvPicPr>
            <a:picLocks noChangeAspect="1"/>
          </p:cNvPicPr>
          <p:nvPr/>
        </p:nvPicPr>
        <p:blipFill>
          <a:blip r:embed="rId2"/>
          <a:stretch>
            <a:fillRect/>
          </a:stretch>
        </p:blipFill>
        <p:spPr>
          <a:xfrm>
            <a:off x="1822022" y="1062109"/>
            <a:ext cx="8612047" cy="5405113"/>
          </a:xfrm>
          <a:prstGeom prst="rect">
            <a:avLst/>
          </a:prstGeom>
        </p:spPr>
      </p:pic>
      <p:sp>
        <p:nvSpPr>
          <p:cNvPr id="4" name="Rectangle 3">
            <a:extLst>
              <a:ext uri="{FF2B5EF4-FFF2-40B4-BE49-F238E27FC236}">
                <a16:creationId xmlns:a16="http://schemas.microsoft.com/office/drawing/2014/main" id="{3F28E75D-FB99-4DBF-9012-CB54939333E7}"/>
              </a:ext>
            </a:extLst>
          </p:cNvPr>
          <p:cNvSpPr/>
          <p:nvPr/>
        </p:nvSpPr>
        <p:spPr>
          <a:xfrm>
            <a:off x="554087" y="390778"/>
            <a:ext cx="11147915" cy="579967"/>
          </a:xfrm>
          <a:prstGeom prst="rect">
            <a:avLst/>
          </a:prstGeom>
        </p:spPr>
        <p:txBody>
          <a:bodyPr wrap="square">
            <a:spAutoFit/>
          </a:bodyPr>
          <a:lstStyle/>
          <a:p>
            <a:pPr algn="ctr">
              <a:lnSpc>
                <a:spcPct val="150000"/>
              </a:lnSpc>
            </a:pPr>
            <a:r>
              <a:rPr lang="vi-VN" sz="2400" dirty="0">
                <a:latin typeface="Times New Roman" panose="02020603050405020304" pitchFamily="18" charset="0"/>
                <a:cs typeface="Times New Roman" panose="02020603050405020304" pitchFamily="18" charset="0"/>
              </a:rPr>
              <a:t>Ví dụ một phương án biên tập và định dạng lại trang chiếu trình bày ý tưởng dự án</a:t>
            </a:r>
          </a:p>
        </p:txBody>
      </p:sp>
    </p:spTree>
    <p:extLst>
      <p:ext uri="{BB962C8B-B14F-4D97-AF65-F5344CB8AC3E}">
        <p14:creationId xmlns:p14="http://schemas.microsoft.com/office/powerpoint/2010/main" val="290241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220620"/>
            <a:ext cx="11277601" cy="696685"/>
          </a:xfrm>
        </p:spPr>
        <p:txBody>
          <a:bodyPr/>
          <a:lstStyle/>
          <a:p>
            <a:pPr marL="0" indent="0">
              <a:buNone/>
            </a:pPr>
            <a:r>
              <a:rPr lang="en-US" b="1">
                <a:latin typeface="Times New Roman" panose="02020603050405020304" pitchFamily="18" charset="0"/>
                <a:cs typeface="Times New Roman" panose="02020603050405020304" pitchFamily="18" charset="0"/>
              </a:rPr>
              <a:t>c. Áp dụng các mẫu định dạng</a:t>
            </a:r>
          </a:p>
        </p:txBody>
      </p:sp>
      <p:pic>
        <p:nvPicPr>
          <p:cNvPr id="6" name="Picture 5"/>
          <p:cNvPicPr>
            <a:picLocks noChangeAspect="1"/>
          </p:cNvPicPr>
          <p:nvPr/>
        </p:nvPicPr>
        <p:blipFill rotWithShape="1">
          <a:blip r:embed="rId3"/>
          <a:srcRect l="-132" t="3486" r="16315" b="11560"/>
          <a:stretch/>
        </p:blipFill>
        <p:spPr>
          <a:xfrm>
            <a:off x="1794878" y="1741157"/>
            <a:ext cx="9599281" cy="4761648"/>
          </a:xfrm>
          <a:prstGeom prst="rect">
            <a:avLst/>
          </a:prstGeom>
        </p:spPr>
      </p:pic>
      <p:grpSp>
        <p:nvGrpSpPr>
          <p:cNvPr id="29" name="Group 28">
            <a:extLst>
              <a:ext uri="{FF2B5EF4-FFF2-40B4-BE49-F238E27FC236}">
                <a16:creationId xmlns:a16="http://schemas.microsoft.com/office/drawing/2014/main" id="{2BE61278-1D99-4B8E-AFB5-F6CCA34BC992}"/>
              </a:ext>
            </a:extLst>
          </p:cNvPr>
          <p:cNvGrpSpPr/>
          <p:nvPr/>
        </p:nvGrpSpPr>
        <p:grpSpPr>
          <a:xfrm>
            <a:off x="1505807" y="924665"/>
            <a:ext cx="4515854" cy="891891"/>
            <a:chOff x="1417319" y="924665"/>
            <a:chExt cx="4515854" cy="891891"/>
          </a:xfrm>
          <a:solidFill>
            <a:schemeClr val="bg1"/>
          </a:solidFill>
        </p:grpSpPr>
        <p:sp>
          <p:nvSpPr>
            <p:cNvPr id="12" name="Rounded Rectangle 11"/>
            <p:cNvSpPr/>
            <p:nvPr/>
          </p:nvSpPr>
          <p:spPr>
            <a:xfrm>
              <a:off x="1417319" y="924665"/>
              <a:ext cx="4515854" cy="503773"/>
            </a:xfrm>
            <a:prstGeom prst="roundRect">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2. Nháy chuột chọn Design</a:t>
              </a:r>
            </a:p>
          </p:txBody>
        </p:sp>
        <p:cxnSp>
          <p:nvCxnSpPr>
            <p:cNvPr id="17" name="Straight Arrow Connector 16"/>
            <p:cNvCxnSpPr>
              <a:cxnSpLocks/>
              <a:stCxn id="12" idx="2"/>
            </p:cNvCxnSpPr>
            <p:nvPr/>
          </p:nvCxnSpPr>
          <p:spPr>
            <a:xfrm>
              <a:off x="3675246" y="1428438"/>
              <a:ext cx="235631" cy="388118"/>
            </a:xfrm>
            <a:prstGeom prst="straightConnector1">
              <a:avLst/>
            </a:prstGeom>
            <a:grp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FB680641-D23A-4244-A881-CF6FDFE1E389}"/>
              </a:ext>
            </a:extLst>
          </p:cNvPr>
          <p:cNvGrpSpPr/>
          <p:nvPr/>
        </p:nvGrpSpPr>
        <p:grpSpPr>
          <a:xfrm>
            <a:off x="6235853" y="2640408"/>
            <a:ext cx="5771917" cy="1613571"/>
            <a:chOff x="6095992" y="2646216"/>
            <a:chExt cx="5822083" cy="1607763"/>
          </a:xfrm>
        </p:grpSpPr>
        <p:sp>
          <p:nvSpPr>
            <p:cNvPr id="26" name="Rounded Rectangle 25"/>
            <p:cNvSpPr/>
            <p:nvPr/>
          </p:nvSpPr>
          <p:spPr>
            <a:xfrm>
              <a:off x="10165225" y="3750206"/>
              <a:ext cx="1752850" cy="503773"/>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Nút</a:t>
              </a:r>
              <a:r>
                <a:rPr lang="en-US" sz="2400" dirty="0">
                  <a:solidFill>
                    <a:schemeClr val="tx1"/>
                  </a:solidFill>
                  <a:latin typeface="Times New Roman" panose="02020603050405020304" pitchFamily="18" charset="0"/>
                  <a:cs typeface="Times New Roman" panose="02020603050405020304" pitchFamily="18" charset="0"/>
                </a:rPr>
                <a:t> More</a:t>
              </a:r>
            </a:p>
          </p:txBody>
        </p:sp>
        <p:cxnSp>
          <p:nvCxnSpPr>
            <p:cNvPr id="27" name="Straight Arrow Connector 26"/>
            <p:cNvCxnSpPr>
              <a:cxnSpLocks/>
            </p:cNvCxnSpPr>
            <p:nvPr/>
          </p:nvCxnSpPr>
          <p:spPr>
            <a:xfrm flipH="1" flipV="1">
              <a:off x="6095992" y="2646216"/>
              <a:ext cx="5015717" cy="11083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19A6EE62-D3B7-403C-9E92-5D917DACF488}"/>
              </a:ext>
            </a:extLst>
          </p:cNvPr>
          <p:cNvGrpSpPr/>
          <p:nvPr/>
        </p:nvGrpSpPr>
        <p:grpSpPr>
          <a:xfrm>
            <a:off x="1794878" y="1064995"/>
            <a:ext cx="10212893" cy="1575413"/>
            <a:chOff x="1706390" y="1064995"/>
            <a:chExt cx="10212893" cy="1575413"/>
          </a:xfrm>
        </p:grpSpPr>
        <p:sp>
          <p:nvSpPr>
            <p:cNvPr id="21" name="Rounded Rectangle 20"/>
            <p:cNvSpPr/>
            <p:nvPr/>
          </p:nvSpPr>
          <p:spPr>
            <a:xfrm>
              <a:off x="6594806" y="1064995"/>
              <a:ext cx="5324477" cy="503773"/>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3. </a:t>
              </a:r>
              <a:r>
                <a:rPr lang="en-US" sz="2400" dirty="0" err="1">
                  <a:solidFill>
                    <a:schemeClr val="tx1"/>
                  </a:solidFill>
                  <a:latin typeface="Times New Roman" panose="02020603050405020304" pitchFamily="18" charset="0"/>
                  <a:cs typeface="Times New Roman" panose="02020603050405020304" pitchFamily="18" charset="0"/>
                </a:rPr>
                <a:t>Nháy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mẫu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muốn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a:cxnSpLocks/>
            </p:cNvCxnSpPr>
            <p:nvPr/>
          </p:nvCxnSpPr>
          <p:spPr>
            <a:xfrm flipH="1">
              <a:off x="6000893" y="1570447"/>
              <a:ext cx="2478865" cy="5719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3C163AB-CD45-4770-A935-C78D2940F6F6}"/>
                </a:ext>
              </a:extLst>
            </p:cNvPr>
            <p:cNvSpPr/>
            <p:nvPr/>
          </p:nvSpPr>
          <p:spPr>
            <a:xfrm>
              <a:off x="1706390" y="2121602"/>
              <a:ext cx="4294503" cy="5188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76E80FD0-FF39-49F4-AD51-398207D6B410}"/>
              </a:ext>
            </a:extLst>
          </p:cNvPr>
          <p:cNvGrpSpPr/>
          <p:nvPr/>
        </p:nvGrpSpPr>
        <p:grpSpPr>
          <a:xfrm>
            <a:off x="88487" y="2945454"/>
            <a:ext cx="2923311" cy="3441485"/>
            <a:chOff x="-1" y="2945454"/>
            <a:chExt cx="2923311" cy="3441485"/>
          </a:xfrm>
        </p:grpSpPr>
        <p:cxnSp>
          <p:nvCxnSpPr>
            <p:cNvPr id="8" name="Straight Arrow Connector 7"/>
            <p:cNvCxnSpPr>
              <a:cxnSpLocks/>
            </p:cNvCxnSpPr>
            <p:nvPr/>
          </p:nvCxnSpPr>
          <p:spPr>
            <a:xfrm>
              <a:off x="1417318" y="4467344"/>
              <a:ext cx="43554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 y="3404159"/>
              <a:ext cx="1417319" cy="261926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1. Chọn các trang cần áp dụng</a:t>
              </a:r>
            </a:p>
          </p:txBody>
        </p:sp>
        <p:sp>
          <p:nvSpPr>
            <p:cNvPr id="28" name="Rectangle 27">
              <a:extLst>
                <a:ext uri="{FF2B5EF4-FFF2-40B4-BE49-F238E27FC236}">
                  <a16:creationId xmlns:a16="http://schemas.microsoft.com/office/drawing/2014/main" id="{6C3FED2D-1A1A-4E58-93EF-1EA95C39E6C9}"/>
                </a:ext>
              </a:extLst>
            </p:cNvPr>
            <p:cNvSpPr/>
            <p:nvPr/>
          </p:nvSpPr>
          <p:spPr>
            <a:xfrm>
              <a:off x="1852862" y="2945454"/>
              <a:ext cx="1070448" cy="3441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437161" y="685940"/>
            <a:ext cx="11169000" cy="1077218"/>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phút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a:t>
            </a:r>
          </a:p>
        </p:txBody>
      </p:sp>
      <p:pic>
        <p:nvPicPr>
          <p:cNvPr id="19" name="Picture 8" descr="Digit 1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34600" y="572770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02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7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75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RINGIN.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1" nodeType="clickEffect">
                                  <p:stCondLst>
                                    <p:cond delay="0"/>
                                  </p:stCondLst>
                                  <p:childTnLst>
                                    <p:animEffect transition="out" filter="box(out)">
                                      <p:cBhvr>
                                        <p:cTn id="21" dur="750"/>
                                        <p:tgtEl>
                                          <p:spTgt spid="18"/>
                                        </p:tgtEl>
                                      </p:cBhvr>
                                    </p:animEffect>
                                    <p:set>
                                      <p:cBhvr>
                                        <p:cTn id="22" dur="1" fill="hold">
                                          <p:stCondLst>
                                            <p:cond delay="749"/>
                                          </p:stCondLst>
                                        </p:cTn>
                                        <p:tgtEl>
                                          <p:spTgt spid="18"/>
                                        </p:tgtEl>
                                        <p:attrNameLst>
                                          <p:attrName>style.visibility</p:attrName>
                                        </p:attrNameLst>
                                      </p:cBhvr>
                                      <p:to>
                                        <p:strVal val="hidden"/>
                                      </p:to>
                                    </p:set>
                                  </p:childTnLst>
                                </p:cTn>
                              </p:par>
                              <p:par>
                                <p:cTn id="23" presetID="4" presetClass="exit" presetSubtype="32" fill="hold" nodeType="withEffect">
                                  <p:stCondLst>
                                    <p:cond delay="0"/>
                                  </p:stCondLst>
                                  <p:childTnLst>
                                    <p:animEffect transition="out" filter="box(out)">
                                      <p:cBhvr>
                                        <p:cTn id="24" dur="750"/>
                                        <p:tgtEl>
                                          <p:spTgt spid="19"/>
                                        </p:tgtEl>
                                      </p:cBhvr>
                                    </p:animEffect>
                                    <p:set>
                                      <p:cBhvr>
                                        <p:cTn id="25" dur="1" fill="hold">
                                          <p:stCondLst>
                                            <p:cond delay="749"/>
                                          </p:stCondLst>
                                        </p:cTn>
                                        <p:tgtEl>
                                          <p:spTgt spid="19"/>
                                        </p:tgtEl>
                                        <p:attrNameLst>
                                          <p:attrName>style.visibility</p:attrName>
                                        </p:attrNameLst>
                                      </p:cBhvr>
                                      <p:to>
                                        <p:strVal val="hidden"/>
                                      </p:to>
                                    </p:set>
                                  </p:childTnLst>
                                </p:cTn>
                              </p:par>
                              <p:par>
                                <p:cTn id="26" presetID="4"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ox(in)">
                                      <p:cBhvr>
                                        <p:cTn id="28" dur="75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1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F94573C-B37E-46ED-A73F-91518B749852}"/>
              </a:ext>
            </a:extLst>
          </p:cNvPr>
          <p:cNvSpPr txBox="1">
            <a:spLocks/>
          </p:cNvSpPr>
          <p:nvPr/>
        </p:nvSpPr>
        <p:spPr>
          <a:xfrm>
            <a:off x="294968" y="333118"/>
            <a:ext cx="11621730" cy="6146510"/>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600" b="1" dirty="0">
                <a:solidFill>
                  <a:srgbClr val="FF0000"/>
                </a:solidFill>
                <a:latin typeface="Times New Roman" panose="02020603050405020304" pitchFamily="18" charset="0"/>
                <a:cs typeface="Times New Roman" panose="02020603050405020304" pitchFamily="18" charset="0"/>
              </a:rPr>
              <a:t>c. </a:t>
            </a:r>
            <a:r>
              <a:rPr lang="en-US" sz="3600" b="1" dirty="0" err="1">
                <a:solidFill>
                  <a:srgbClr val="FF0000"/>
                </a:solidFill>
                <a:latin typeface="Times New Roman" panose="02020603050405020304" pitchFamily="18" charset="0"/>
                <a:cs typeface="Times New Roman" panose="02020603050405020304" pitchFamily="18" charset="0"/>
              </a:rPr>
              <a:t>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mẫu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định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dạng</a:t>
            </a:r>
            <a:endParaRPr lang="en-US" sz="3600" b="1" dirty="0">
              <a:solidFill>
                <a:srgbClr val="FF0000"/>
              </a:solidFill>
              <a:latin typeface="Times New Roman" panose="02020603050405020304" pitchFamily="18" charset="0"/>
              <a:cs typeface="Times New Roman" panose="02020603050405020304" pitchFamily="18" charset="0"/>
            </a:endParaRPr>
          </a:p>
          <a:p>
            <a:pPr marL="0" indent="0">
              <a:lnSpc>
                <a:spcPct val="100000"/>
              </a:lnSpc>
              <a:buFont typeface="Arial" panose="020B0604020202020204" pitchFamily="34" charset="0"/>
              <a:buNone/>
            </a:pPr>
            <a:r>
              <a:rPr lang="en-US" sz="3200" b="1" u="sng" dirty="0" err="1">
                <a:solidFill>
                  <a:srgbClr val="FF0000"/>
                </a:solidFill>
                <a:latin typeface="Times New Roman" panose="02020603050405020304" pitchFamily="18" charset="0"/>
                <a:cs typeface="Times New Roman" panose="02020603050405020304" pitchFamily="18" charset="0"/>
              </a:rPr>
              <a:t>Lưu</a:t>
            </a:r>
            <a:r>
              <a:rPr lang="en-US" sz="3200" b="1" u="sng" dirty="0">
                <a:solidFill>
                  <a:srgbClr val="FF0000"/>
                </a:solidFill>
                <a:latin typeface="Times New Roman" panose="02020603050405020304" pitchFamily="18" charset="0"/>
                <a:cs typeface="Times New Roman" panose="02020603050405020304" pitchFamily="18" charset="0"/>
              </a:rPr>
              <a:t> ý</a:t>
            </a:r>
            <a:r>
              <a:rPr lang="en-US" sz="3200" b="1" dirty="0">
                <a:solidFill>
                  <a:srgbClr val="FF0000"/>
                </a:solidFill>
                <a:latin typeface="Times New Roman" panose="02020603050405020304" pitchFamily="18" charset="0"/>
                <a:cs typeface="Times New Roman" panose="02020603050405020304" pitchFamily="18" charset="0"/>
              </a:rPr>
              <a:t>: </a:t>
            </a:r>
          </a:p>
          <a:p>
            <a:pPr>
              <a:lnSpc>
                <a:spcPct val="100000"/>
              </a:lnSpc>
              <a:buFontTx/>
              <a:buChar char="-"/>
            </a:pPr>
            <a:r>
              <a:rPr lang="en-US" sz="3200" dirty="0" err="1">
                <a:latin typeface="Times New Roman" panose="02020603050405020304" pitchFamily="18" charset="0"/>
                <a:cs typeface="Times New Roman" panose="02020603050405020304" pitchFamily="18" charset="0"/>
              </a:rPr>
              <a:t>Nhấn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phím</a:t>
            </a:r>
            <a:r>
              <a:rPr lang="en-US" sz="3200" dirty="0">
                <a:latin typeface="Times New Roman" panose="02020603050405020304" pitchFamily="18" charset="0"/>
                <a:cs typeface="Times New Roman" panose="02020603050405020304" pitchFamily="18" charset="0"/>
              </a:rPr>
              <a:t> Ctrl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a:t>
            </a:r>
          </a:p>
          <a:p>
            <a:pPr>
              <a:lnSpc>
                <a:spcPct val="100000"/>
              </a:lnSpc>
              <a:buFontTx/>
              <a:buChar char="-"/>
            </a:pP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a:t>
            </a:r>
          </a:p>
          <a:p>
            <a:pPr>
              <a:lnSpc>
                <a:spcPct val="100000"/>
              </a:lnSpc>
              <a:buFontTx/>
              <a:buChar char="-"/>
            </a:pPr>
            <a:r>
              <a:rPr lang="en-US" sz="3200" dirty="0" err="1">
                <a:latin typeface="Times New Roman" panose="02020603050405020304" pitchFamily="18" charset="0"/>
                <a:cs typeface="Times New Roman" panose="02020603050405020304" pitchFamily="18" charset="0"/>
              </a:rPr>
              <a:t>Nháy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nút</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More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Themes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a:t>
            </a:r>
          </a:p>
          <a:p>
            <a:pPr>
              <a:lnSpc>
                <a:spcPct val="100000"/>
              </a:lnSpc>
              <a:buFontTx/>
              <a:buChar char="-"/>
            </a:pPr>
            <a:r>
              <a:rPr lang="en-US" sz="3200" dirty="0" err="1">
                <a:latin typeface="Times New Roman" panose="02020603050405020304" pitchFamily="18" charset="0"/>
                <a:cs typeface="Times New Roman" panose="02020603050405020304" pitchFamily="18" charset="0"/>
              </a:rPr>
              <a:t>Nháy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nút</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More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Variants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a:t>
            </a:r>
          </a:p>
          <a:p>
            <a:pPr>
              <a:lnSpc>
                <a:spcPct val="100000"/>
              </a:lnSpc>
              <a:buFontTx/>
              <a:buChar char="-"/>
            </a:pPr>
            <a:r>
              <a:rPr lang="en-US" sz="3200" dirty="0" err="1">
                <a:latin typeface="Times New Roman" panose="02020603050405020304" pitchFamily="18" charset="0"/>
                <a:cs typeface="Times New Roman" panose="02020603050405020304" pitchFamily="18" charset="0"/>
              </a:rPr>
              <a:t>Nháy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nút</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Undo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phím</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Ctrl + Z</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BE8404E-3F0C-498B-B489-0BCCB9F0B393}"/>
              </a:ext>
            </a:extLst>
          </p:cNvPr>
          <p:cNvSpPr txBox="1"/>
          <p:nvPr/>
        </p:nvSpPr>
        <p:spPr>
          <a:xfrm>
            <a:off x="600213" y="1017638"/>
            <a:ext cx="1116900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Thảo luận theo nhóm bàn trong thời gian 2 phút và trả lời câu hỏi</a:t>
            </a:r>
          </a:p>
          <a:p>
            <a:pPr algn="ctr"/>
            <a:r>
              <a:rPr lang="en-US" sz="3200">
                <a:latin typeface="Times New Roman" panose="02020603050405020304" pitchFamily="18" charset="0"/>
                <a:cs typeface="Times New Roman" panose="02020603050405020304" pitchFamily="18" charset="0"/>
              </a:rPr>
              <a:t>Theo em Khi lựa chọn các mẫu định dạng cần lưu ý điều gì?</a:t>
            </a:r>
          </a:p>
        </p:txBody>
      </p:sp>
      <p:pic>
        <p:nvPicPr>
          <p:cNvPr id="4" name="Picture 8" descr="Digit 120">
            <a:extLst>
              <a:ext uri="{FF2B5EF4-FFF2-40B4-BE49-F238E27FC236}">
                <a16:creationId xmlns:a16="http://schemas.microsoft.com/office/drawing/2014/main" id="{00BF8FA3-5601-4C2A-956A-5E12E5BCC4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572770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00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RINGIN.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1" nodeType="clickEffect">
                                  <p:stCondLst>
                                    <p:cond delay="0"/>
                                  </p:stCondLst>
                                  <p:childTnLst>
                                    <p:animEffect transition="out" filter="box(out)">
                                      <p:cBhvr>
                                        <p:cTn id="16" dur="750"/>
                                        <p:tgtEl>
                                          <p:spTgt spid="3"/>
                                        </p:tgtEl>
                                      </p:cBhvr>
                                    </p:animEffect>
                                    <p:set>
                                      <p:cBhvr>
                                        <p:cTn id="17" dur="1" fill="hold">
                                          <p:stCondLst>
                                            <p:cond delay="749"/>
                                          </p:stCondLst>
                                        </p:cTn>
                                        <p:tgtEl>
                                          <p:spTgt spid="3"/>
                                        </p:tgtEl>
                                        <p:attrNameLst>
                                          <p:attrName>style.visibility</p:attrName>
                                        </p:attrNameLst>
                                      </p:cBhvr>
                                      <p:to>
                                        <p:strVal val="hidden"/>
                                      </p:to>
                                    </p:set>
                                  </p:childTnLst>
                                </p:cTn>
                              </p:par>
                              <p:par>
                                <p:cTn id="18" presetID="4" presetClass="exit" presetSubtype="32" fill="hold" nodeType="withEffect">
                                  <p:stCondLst>
                                    <p:cond delay="0"/>
                                  </p:stCondLst>
                                  <p:childTnLst>
                                    <p:animEffect transition="out" filter="box(out)">
                                      <p:cBhvr>
                                        <p:cTn id="19" dur="750"/>
                                        <p:tgtEl>
                                          <p:spTgt spid="4"/>
                                        </p:tgtEl>
                                      </p:cBhvr>
                                    </p:animEffect>
                                    <p:set>
                                      <p:cBhvr>
                                        <p:cTn id="20" dur="1" fill="hold">
                                          <p:stCondLst>
                                            <p:cond delay="749"/>
                                          </p:stCondLst>
                                        </p:cTn>
                                        <p:tgtEl>
                                          <p:spTgt spid="4"/>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box(in)">
                                      <p:cBhvr>
                                        <p:cTn id="23" dur="75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box(in)">
                                      <p:cBhvr>
                                        <p:cTn id="28" dur="75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box(in)">
                                      <p:cBhvr>
                                        <p:cTn id="33" dur="750"/>
                                        <p:tgtEl>
                                          <p:spTgt spid="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box(in)">
                                      <p:cBhvr>
                                        <p:cTn id="38" dur="750"/>
                                        <p:tgtEl>
                                          <p:spTgt spid="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box(in)">
                                      <p:cBhvr>
                                        <p:cTn id="43" dur="750"/>
                                        <p:tgtEl>
                                          <p:spTgt spid="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box(in)">
                                      <p:cBhvr>
                                        <p:cTn id="48" dur="7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90997" y="274125"/>
            <a:ext cx="11277601" cy="773010"/>
          </a:xfrm>
        </p:spPr>
        <p:txBody>
          <a:bodyPr>
            <a:normAutofit/>
          </a:bodyPr>
          <a:lstStyle/>
          <a:p>
            <a:pPr marL="0" indent="0">
              <a:buNone/>
            </a:pPr>
            <a:r>
              <a:rPr lang="en-US" sz="3200" b="1">
                <a:solidFill>
                  <a:srgbClr val="FF0000"/>
                </a:solidFill>
                <a:latin typeface="Times New Roman" panose="02020603050405020304" pitchFamily="18" charset="0"/>
                <a:cs typeface="Times New Roman" panose="02020603050405020304" pitchFamily="18" charset="0"/>
              </a:rPr>
              <a:t>d. Chèn hình ảnh vào trang chiếu</a:t>
            </a:r>
          </a:p>
        </p:txBody>
      </p:sp>
      <p:pic>
        <p:nvPicPr>
          <p:cNvPr id="8" name="Picture 7"/>
          <p:cNvPicPr>
            <a:picLocks noChangeAspect="1"/>
          </p:cNvPicPr>
          <p:nvPr/>
        </p:nvPicPr>
        <p:blipFill rotWithShape="1">
          <a:blip r:embed="rId3"/>
          <a:srcRect t="3418" r="20887" b="24073"/>
          <a:stretch/>
        </p:blipFill>
        <p:spPr>
          <a:xfrm>
            <a:off x="2074081" y="1694773"/>
            <a:ext cx="9645445" cy="4518510"/>
          </a:xfrm>
          <a:prstGeom prst="rect">
            <a:avLst/>
          </a:prstGeom>
          <a:ln>
            <a:solidFill>
              <a:srgbClr val="FF0000"/>
            </a:solidFill>
          </a:ln>
        </p:spPr>
      </p:pic>
      <p:grpSp>
        <p:nvGrpSpPr>
          <p:cNvPr id="9" name="Group 8">
            <a:extLst>
              <a:ext uri="{FF2B5EF4-FFF2-40B4-BE49-F238E27FC236}">
                <a16:creationId xmlns:a16="http://schemas.microsoft.com/office/drawing/2014/main" id="{76E80FD0-FF39-49F4-AD51-398207D6B410}"/>
              </a:ext>
            </a:extLst>
          </p:cNvPr>
          <p:cNvGrpSpPr/>
          <p:nvPr/>
        </p:nvGrpSpPr>
        <p:grpSpPr>
          <a:xfrm>
            <a:off x="221219" y="4041058"/>
            <a:ext cx="3135355" cy="2046388"/>
            <a:chOff x="-14749" y="4306527"/>
            <a:chExt cx="3135355" cy="2046388"/>
          </a:xfrm>
        </p:grpSpPr>
        <p:cxnSp>
          <p:nvCxnSpPr>
            <p:cNvPr id="10" name="Straight Arrow Connector 9"/>
            <p:cNvCxnSpPr>
              <a:cxnSpLocks/>
            </p:cNvCxnSpPr>
            <p:nvPr/>
          </p:nvCxnSpPr>
          <p:spPr>
            <a:xfrm>
              <a:off x="1607580" y="5469167"/>
              <a:ext cx="832828" cy="4248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14749" y="4306527"/>
              <a:ext cx="1622329" cy="2046388"/>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1. Chọn trang chiếu cần chèn hình ảnh</a:t>
              </a:r>
            </a:p>
          </p:txBody>
        </p:sp>
        <p:sp>
          <p:nvSpPr>
            <p:cNvPr id="12" name="Rectangle 11">
              <a:extLst>
                <a:ext uri="{FF2B5EF4-FFF2-40B4-BE49-F238E27FC236}">
                  <a16:creationId xmlns:a16="http://schemas.microsoft.com/office/drawing/2014/main" id="{6C3FED2D-1A1A-4E58-93EF-1EA95C39E6C9}"/>
                </a:ext>
              </a:extLst>
            </p:cNvPr>
            <p:cNvSpPr/>
            <p:nvPr/>
          </p:nvSpPr>
          <p:spPr>
            <a:xfrm>
              <a:off x="1852861" y="5469167"/>
              <a:ext cx="1267745" cy="8136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2BE61278-1D99-4B8E-AFB5-F6CCA34BC992}"/>
              </a:ext>
            </a:extLst>
          </p:cNvPr>
          <p:cNvGrpSpPr/>
          <p:nvPr/>
        </p:nvGrpSpPr>
        <p:grpSpPr>
          <a:xfrm>
            <a:off x="1328827" y="924665"/>
            <a:ext cx="4515854" cy="891891"/>
            <a:chOff x="1417319" y="924665"/>
            <a:chExt cx="4515854" cy="891891"/>
          </a:xfrm>
          <a:solidFill>
            <a:schemeClr val="bg1"/>
          </a:solidFill>
        </p:grpSpPr>
        <p:sp>
          <p:nvSpPr>
            <p:cNvPr id="14" name="Rounded Rectangle 13"/>
            <p:cNvSpPr/>
            <p:nvPr/>
          </p:nvSpPr>
          <p:spPr>
            <a:xfrm>
              <a:off x="1417319" y="924665"/>
              <a:ext cx="4515854" cy="503773"/>
            </a:xfrm>
            <a:prstGeom prst="roundRect">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2. Nháy chuột chọn Insert</a:t>
              </a:r>
            </a:p>
          </p:txBody>
        </p:sp>
        <p:cxnSp>
          <p:nvCxnSpPr>
            <p:cNvPr id="15" name="Straight Arrow Connector 14"/>
            <p:cNvCxnSpPr>
              <a:cxnSpLocks/>
              <a:stCxn id="14" idx="2"/>
            </p:cNvCxnSpPr>
            <p:nvPr/>
          </p:nvCxnSpPr>
          <p:spPr>
            <a:xfrm>
              <a:off x="3675246" y="1428438"/>
              <a:ext cx="235631" cy="388118"/>
            </a:xfrm>
            <a:prstGeom prst="straightConnector1">
              <a:avLst/>
            </a:prstGeom>
            <a:grp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Rounded Rectangle 21"/>
          <p:cNvSpPr/>
          <p:nvPr/>
        </p:nvSpPr>
        <p:spPr>
          <a:xfrm>
            <a:off x="2862659" y="2749264"/>
            <a:ext cx="4515854" cy="503773"/>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4. Nháy chuột chọn hình ảnh</a:t>
            </a:r>
          </a:p>
        </p:txBody>
      </p:sp>
      <p:cxnSp>
        <p:nvCxnSpPr>
          <p:cNvPr id="23" name="Straight Arrow Connector 22"/>
          <p:cNvCxnSpPr>
            <a:cxnSpLocks/>
          </p:cNvCxnSpPr>
          <p:nvPr/>
        </p:nvCxnSpPr>
        <p:spPr>
          <a:xfrm>
            <a:off x="7395512" y="3049974"/>
            <a:ext cx="1424023" cy="3645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7100774" y="4758918"/>
            <a:ext cx="4515854" cy="503773"/>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5. Nháy chuột chọn Insert</a:t>
            </a:r>
          </a:p>
        </p:txBody>
      </p:sp>
      <p:cxnSp>
        <p:nvCxnSpPr>
          <p:cNvPr id="25" name="Straight Arrow Connector 24"/>
          <p:cNvCxnSpPr>
            <a:cxnSpLocks/>
            <a:stCxn id="24" idx="2"/>
          </p:cNvCxnSpPr>
          <p:nvPr/>
        </p:nvCxnSpPr>
        <p:spPr>
          <a:xfrm>
            <a:off x="9358701" y="5262691"/>
            <a:ext cx="235631" cy="3881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1219" y="6187230"/>
            <a:ext cx="11970781" cy="584775"/>
          </a:xfrm>
          <a:prstGeom prst="rect">
            <a:avLst/>
          </a:prstGeom>
        </p:spPr>
        <p:txBody>
          <a:bodyPr wrap="square">
            <a:spAutoFit/>
          </a:bodyPr>
          <a:lstStyle/>
          <a:p>
            <a:r>
              <a:rPr lang="en-US" sz="3200" b="1" u="sng">
                <a:latin typeface="Times New Roman" panose="02020603050405020304" pitchFamily="18" charset="0"/>
                <a:cs typeface="Times New Roman" panose="02020603050405020304" pitchFamily="18" charset="0"/>
              </a:rPr>
              <a:t>Lưu ý</a:t>
            </a:r>
            <a:r>
              <a:rPr lang="en-US" sz="3200">
                <a:latin typeface="Times New Roman" panose="02020603050405020304" pitchFamily="18" charset="0"/>
                <a:cs typeface="Times New Roman" panose="02020603050405020304" pitchFamily="18" charset="0"/>
              </a:rPr>
              <a:t>: Có thể chèn hình ảnh vào trang chiếu bằng lệnh </a:t>
            </a:r>
            <a:r>
              <a:rPr lang="en-US" sz="3200" b="1">
                <a:latin typeface="Times New Roman" panose="02020603050405020304" pitchFamily="18" charset="0"/>
                <a:cs typeface="Times New Roman" panose="02020603050405020304" pitchFamily="18" charset="0"/>
              </a:rPr>
              <a:t>Copy</a:t>
            </a:r>
            <a:r>
              <a:rPr lang="en-US" sz="3200">
                <a:latin typeface="Times New Roman" panose="02020603050405020304" pitchFamily="18" charset="0"/>
                <a:cs typeface="Times New Roman" panose="02020603050405020304" pitchFamily="18" charset="0"/>
              </a:rPr>
              <a:t> và </a:t>
            </a:r>
            <a:r>
              <a:rPr lang="en-US" sz="3200" b="1">
                <a:latin typeface="Times New Roman" panose="02020603050405020304" pitchFamily="18" charset="0"/>
                <a:cs typeface="Times New Roman" panose="02020603050405020304" pitchFamily="18" charset="0"/>
              </a:rPr>
              <a:t>Paste</a:t>
            </a:r>
            <a:r>
              <a:rPr lang="en-US" sz="3200">
                <a:latin typeface="Times New Roman" panose="02020603050405020304" pitchFamily="18" charset="0"/>
                <a:cs typeface="Times New Roman" panose="02020603050405020304" pitchFamily="18" charset="0"/>
              </a:rPr>
              <a:t>.</a:t>
            </a:r>
          </a:p>
        </p:txBody>
      </p:sp>
      <p:sp>
        <p:nvSpPr>
          <p:cNvPr id="26" name="TextBox 25"/>
          <p:cNvSpPr txBox="1"/>
          <p:nvPr/>
        </p:nvSpPr>
        <p:spPr>
          <a:xfrm>
            <a:off x="504881" y="937024"/>
            <a:ext cx="11169000"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Thực hiện theo nhóm bàn trong thời gian 2 phút và nêu các bước chọn mẫu định dạng?</a:t>
            </a:r>
          </a:p>
        </p:txBody>
      </p:sp>
      <p:pic>
        <p:nvPicPr>
          <p:cNvPr id="27" name="Picture 8" descr="Digit 1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34600" y="572770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Horizontal Scroll 27"/>
          <p:cNvSpPr/>
          <p:nvPr/>
        </p:nvSpPr>
        <p:spPr>
          <a:xfrm>
            <a:off x="2925636" y="3239182"/>
            <a:ext cx="8802389" cy="1692543"/>
          </a:xfrm>
          <a:prstGeom prst="horizontalScroll">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Nên chọn lọc hình ảnh đưa vào bài và lưu ý đến bản quyền của hình ảnh.</a:t>
            </a:r>
          </a:p>
        </p:txBody>
      </p:sp>
      <p:sp>
        <p:nvSpPr>
          <p:cNvPr id="19" name="Rounded Rectangle 18"/>
          <p:cNvSpPr/>
          <p:nvPr/>
        </p:nvSpPr>
        <p:spPr>
          <a:xfrm>
            <a:off x="4117342" y="1986247"/>
            <a:ext cx="4515854" cy="503773"/>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3. </a:t>
            </a:r>
            <a:r>
              <a:rPr lang="en-US" sz="2400" dirty="0" err="1">
                <a:solidFill>
                  <a:schemeClr val="tx1"/>
                </a:solidFill>
                <a:latin typeface="Times New Roman" panose="02020603050405020304" pitchFamily="18" charset="0"/>
                <a:cs typeface="Times New Roman" panose="02020603050405020304" pitchFamily="18" charset="0"/>
              </a:rPr>
              <a:t>Nháy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chọn</a:t>
            </a:r>
            <a:r>
              <a:rPr lang="en-US" sz="2400" dirty="0">
                <a:solidFill>
                  <a:schemeClr val="tx1"/>
                </a:solidFill>
                <a:latin typeface="Times New Roman" panose="02020603050405020304" pitchFamily="18" charset="0"/>
                <a:cs typeface="Times New Roman" panose="02020603050405020304" pitchFamily="18" charset="0"/>
              </a:rPr>
              <a:t> Picture</a:t>
            </a:r>
          </a:p>
        </p:txBody>
      </p:sp>
      <p:cxnSp>
        <p:nvCxnSpPr>
          <p:cNvPr id="20" name="Straight Arrow Connector 19"/>
          <p:cNvCxnSpPr>
            <a:cxnSpLocks/>
          </p:cNvCxnSpPr>
          <p:nvPr/>
        </p:nvCxnSpPr>
        <p:spPr>
          <a:xfrm flipH="1">
            <a:off x="3550764" y="2271924"/>
            <a:ext cx="550429" cy="129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16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7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750"/>
                                        <p:tgtEl>
                                          <p:spTgt spid="27"/>
                                        </p:tgtEl>
                                      </p:cBhvr>
                                    </p:animEffect>
                                  </p:childTnLst>
                                  <p:subTnLst>
                                    <p:audio>
                                      <p:cMediaNode>
                                        <p:cTn display="0" masterRel="sameClick">
                                          <p:stCondLst>
                                            <p:cond evt="begin" delay="0">
                                              <p:tn val="15"/>
                                            </p:cond>
                                          </p:stCondLst>
                                          <p:endCondLst>
                                            <p:cond evt="onStopAudio" delay="0">
                                              <p:tgtEl>
                                                <p:sldTgt/>
                                              </p:tgtEl>
                                            </p:cond>
                                          </p:endCondLst>
                                        </p:cTn>
                                        <p:tgtEl>
                                          <p:sndTgt r:embed="rId2" name="RINGIN.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1" nodeType="clickEffect">
                                  <p:stCondLst>
                                    <p:cond delay="0"/>
                                  </p:stCondLst>
                                  <p:childTnLst>
                                    <p:animEffect transition="out" filter="box(out)">
                                      <p:cBhvr>
                                        <p:cTn id="21" dur="750"/>
                                        <p:tgtEl>
                                          <p:spTgt spid="26"/>
                                        </p:tgtEl>
                                      </p:cBhvr>
                                    </p:animEffect>
                                    <p:set>
                                      <p:cBhvr>
                                        <p:cTn id="22" dur="1" fill="hold">
                                          <p:stCondLst>
                                            <p:cond delay="749"/>
                                          </p:stCondLst>
                                        </p:cTn>
                                        <p:tgtEl>
                                          <p:spTgt spid="26"/>
                                        </p:tgtEl>
                                        <p:attrNameLst>
                                          <p:attrName>style.visibility</p:attrName>
                                        </p:attrNameLst>
                                      </p:cBhvr>
                                      <p:to>
                                        <p:strVal val="hidden"/>
                                      </p:to>
                                    </p:set>
                                  </p:childTnLst>
                                </p:cTn>
                              </p:par>
                              <p:par>
                                <p:cTn id="23" presetID="4" presetClass="exit" presetSubtype="32" fill="hold" nodeType="withEffect">
                                  <p:stCondLst>
                                    <p:cond delay="0"/>
                                  </p:stCondLst>
                                  <p:childTnLst>
                                    <p:animEffect transition="out" filter="box(out)">
                                      <p:cBhvr>
                                        <p:cTn id="24" dur="750"/>
                                        <p:tgtEl>
                                          <p:spTgt spid="27"/>
                                        </p:tgtEl>
                                      </p:cBhvr>
                                    </p:animEffect>
                                    <p:set>
                                      <p:cBhvr>
                                        <p:cTn id="25" dur="1" fill="hold">
                                          <p:stCondLst>
                                            <p:cond delay="749"/>
                                          </p:stCondLst>
                                        </p:cTn>
                                        <p:tgtEl>
                                          <p:spTgt spid="2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ox(in)">
                                      <p:cBhvr>
                                        <p:cTn id="30" dur="75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ox(in)">
                                      <p:cBhvr>
                                        <p:cTn id="45" dur="750"/>
                                        <p:tgtEl>
                                          <p:spTgt spid="20"/>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ox(in)">
                                      <p:cBhvr>
                                        <p:cTn id="48" dur="75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ox(in)">
                                      <p:cBhvr>
                                        <p:cTn id="53" dur="750"/>
                                        <p:tgtEl>
                                          <p:spTgt spid="23"/>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ox(in)">
                                      <p:cBhvr>
                                        <p:cTn id="56" dur="75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ox(in)">
                                      <p:cBhvr>
                                        <p:cTn id="61" dur="750"/>
                                        <p:tgtEl>
                                          <p:spTgt spid="24"/>
                                        </p:tgtEl>
                                      </p:cBhvr>
                                    </p:animEffect>
                                  </p:childTnLst>
                                </p:cTn>
                              </p:par>
                              <p:par>
                                <p:cTn id="62" presetID="4" presetClass="entr" presetSubtype="16"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ox(in)">
                                      <p:cBhvr>
                                        <p:cTn id="64" dur="75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box(in)">
                                      <p:cBhvr>
                                        <p:cTn id="69" dur="75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box(in)">
                                      <p:cBhvr>
                                        <p:cTn id="74"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7" grpId="0"/>
      <p:bldP spid="26" grpId="0"/>
      <p:bldP spid="26" grpId="1"/>
      <p:bldP spid="2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DCD8BFC-DEDA-4458-9D6D-CC8BB16E6450}"/>
              </a:ext>
            </a:extLst>
          </p:cNvPr>
          <p:cNvSpPr txBox="1">
            <a:spLocks/>
          </p:cNvSpPr>
          <p:nvPr/>
        </p:nvSpPr>
        <p:spPr>
          <a:xfrm>
            <a:off x="368709" y="339443"/>
            <a:ext cx="11277601" cy="825680"/>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solidFill>
                  <a:srgbClr val="FF0000"/>
                </a:solidFill>
                <a:latin typeface="Times New Roman" panose="02020603050405020304" pitchFamily="18" charset="0"/>
                <a:cs typeface="Times New Roman" panose="02020603050405020304" pitchFamily="18" charset="0"/>
              </a:rPr>
              <a:t>e. Sử dụng các công cụ định dạng cho hình ảnh</a:t>
            </a:r>
          </a:p>
        </p:txBody>
      </p:sp>
      <p:sp>
        <p:nvSpPr>
          <p:cNvPr id="3" name="TextBox 2">
            <a:extLst>
              <a:ext uri="{FF2B5EF4-FFF2-40B4-BE49-F238E27FC236}">
                <a16:creationId xmlns:a16="http://schemas.microsoft.com/office/drawing/2014/main" id="{846F2092-8667-4389-BCCA-47F619DE2F3C}"/>
              </a:ext>
            </a:extLst>
          </p:cNvPr>
          <p:cNvSpPr txBox="1"/>
          <p:nvPr/>
        </p:nvSpPr>
        <p:spPr>
          <a:xfrm>
            <a:off x="504881" y="937024"/>
            <a:ext cx="11169000" cy="3662541"/>
          </a:xfrm>
          <a:prstGeom prst="rect">
            <a:avLst/>
          </a:prstGeom>
          <a:noFill/>
        </p:spPr>
        <p:txBody>
          <a:bodyPr wrap="square" rtlCol="0">
            <a:spAutoFit/>
          </a:bodyPr>
          <a:lstStyle/>
          <a:p>
            <a:pPr algn="just">
              <a:spcBef>
                <a:spcPts val="600"/>
              </a:spcBef>
              <a:spcAft>
                <a:spcPts val="600"/>
              </a:spcAft>
            </a:pPr>
            <a:r>
              <a:rPr lang="en-US" sz="3200">
                <a:latin typeface="Times New Roman" panose="02020603050405020304" pitchFamily="18" charset="0"/>
                <a:cs typeface="Times New Roman" panose="02020603050405020304" pitchFamily="18" charset="0"/>
              </a:rPr>
              <a:t>Thực hiện theo nhóm bàn trong thời gian 5 phút và nêu các bước thực hiện các thao tác sau với hình ảnh?</a:t>
            </a:r>
          </a:p>
          <a:p>
            <a:pPr marL="457200" indent="-457200" algn="just">
              <a:spcBef>
                <a:spcPts val="600"/>
              </a:spcBef>
              <a:spcAft>
                <a:spcPts val="600"/>
              </a:spcAft>
              <a:buFontTx/>
              <a:buChar char="-"/>
            </a:pPr>
            <a:r>
              <a:rPr lang="en-US" sz="3200">
                <a:latin typeface="Times New Roman" panose="02020603050405020304" pitchFamily="18" charset="0"/>
                <a:cs typeface="Times New Roman" panose="02020603050405020304" pitchFamily="18" charset="0"/>
              </a:rPr>
              <a:t>Thay đổi lớp cho hình ảnh.</a:t>
            </a:r>
          </a:p>
          <a:p>
            <a:pPr marL="457200" indent="-457200" algn="just">
              <a:spcBef>
                <a:spcPts val="600"/>
              </a:spcBef>
              <a:spcAft>
                <a:spcPts val="600"/>
              </a:spcAft>
              <a:buFontTx/>
              <a:buChar char="-"/>
            </a:pPr>
            <a:r>
              <a:rPr lang="en-US" sz="3200">
                <a:latin typeface="Times New Roman" panose="02020603050405020304" pitchFamily="18" charset="0"/>
                <a:cs typeface="Times New Roman" panose="02020603050405020304" pitchFamily="18" charset="0"/>
              </a:rPr>
              <a:t>Thay đổi vị trí cho hình ảnh.</a:t>
            </a:r>
          </a:p>
          <a:p>
            <a:pPr marL="457200" indent="-457200" algn="just">
              <a:spcBef>
                <a:spcPts val="600"/>
              </a:spcBef>
              <a:spcAft>
                <a:spcPts val="600"/>
              </a:spcAft>
              <a:buFontTx/>
              <a:buChar char="-"/>
            </a:pPr>
            <a:r>
              <a:rPr lang="en-US" sz="3200">
                <a:latin typeface="Times New Roman" panose="02020603050405020304" pitchFamily="18" charset="0"/>
                <a:cs typeface="Times New Roman" panose="02020603050405020304" pitchFamily="18" charset="0"/>
              </a:rPr>
              <a:t>Thay đổi kích thước hình ảnh.</a:t>
            </a:r>
          </a:p>
          <a:p>
            <a:pPr marL="457200" indent="-457200" algn="just">
              <a:spcBef>
                <a:spcPts val="600"/>
              </a:spcBef>
              <a:spcAft>
                <a:spcPts val="600"/>
              </a:spcAft>
              <a:buFontTx/>
              <a:buChar char="-"/>
            </a:pPr>
            <a:r>
              <a:rPr lang="en-US" sz="3200">
                <a:latin typeface="Times New Roman" panose="02020603050405020304" pitchFamily="18" charset="0"/>
                <a:cs typeface="Times New Roman" panose="02020603050405020304" pitchFamily="18" charset="0"/>
              </a:rPr>
              <a:t>Thêm đường viền cho hình ảnh. </a:t>
            </a:r>
          </a:p>
        </p:txBody>
      </p:sp>
      <p:pic>
        <p:nvPicPr>
          <p:cNvPr id="4" name="dongho">
            <a:hlinkClick r:id="" action="ppaction://media"/>
            <a:extLst>
              <a:ext uri="{FF2B5EF4-FFF2-40B4-BE49-F238E27FC236}">
                <a16:creationId xmlns:a16="http://schemas.microsoft.com/office/drawing/2014/main" id="{890D8DD8-90ED-4EED-A606-02D990BD33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85115" y="5897877"/>
            <a:ext cx="1706885" cy="960123"/>
          </a:xfrm>
          <a:prstGeom prst="rect">
            <a:avLst/>
          </a:prstGeom>
        </p:spPr>
      </p:pic>
    </p:spTree>
    <p:extLst>
      <p:ext uri="{BB962C8B-B14F-4D97-AF65-F5344CB8AC3E}">
        <p14:creationId xmlns:p14="http://schemas.microsoft.com/office/powerpoint/2010/main" val="331923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7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333118"/>
            <a:ext cx="11277601" cy="784482"/>
          </a:xfrm>
        </p:spPr>
        <p:txBody>
          <a:bodyPr>
            <a:normAutofit/>
          </a:bodyPr>
          <a:lstStyle/>
          <a:p>
            <a:pPr marL="0" indent="0">
              <a:buNone/>
            </a:pPr>
            <a:r>
              <a:rPr lang="en-US" sz="3200" b="1">
                <a:solidFill>
                  <a:srgbClr val="FF0000"/>
                </a:solidFill>
                <a:latin typeface="Times New Roman" panose="02020603050405020304" pitchFamily="18" charset="0"/>
                <a:cs typeface="Times New Roman" panose="02020603050405020304" pitchFamily="18" charset="0"/>
              </a:rPr>
              <a:t>e. Sử dụng các công cụ định dạng cho hình ảnh</a:t>
            </a:r>
          </a:p>
        </p:txBody>
      </p:sp>
      <p:sp>
        <p:nvSpPr>
          <p:cNvPr id="5" name="Rectangle 4">
            <a:extLst>
              <a:ext uri="{FF2B5EF4-FFF2-40B4-BE49-F238E27FC236}">
                <a16:creationId xmlns:a16="http://schemas.microsoft.com/office/drawing/2014/main" id="{319F33FB-DDEF-4387-8C7B-D5FA79DA30C4}"/>
              </a:ext>
            </a:extLst>
          </p:cNvPr>
          <p:cNvSpPr/>
          <p:nvPr/>
        </p:nvSpPr>
        <p:spPr>
          <a:xfrm>
            <a:off x="397604" y="1044970"/>
            <a:ext cx="5201039" cy="584775"/>
          </a:xfrm>
          <a:prstGeom prst="rect">
            <a:avLst/>
          </a:prstGeom>
        </p:spPr>
        <p:txBody>
          <a:bodyPr wrap="none">
            <a:spAutoFit/>
          </a:bodyPr>
          <a:lstStyle/>
          <a:p>
            <a:r>
              <a:rPr lang="en-US" sz="3200" b="1">
                <a:latin typeface="Times New Roman" panose="02020603050405020304" pitchFamily="18" charset="0"/>
                <a:cs typeface="Times New Roman" panose="02020603050405020304" pitchFamily="18" charset="0"/>
              </a:rPr>
              <a:t>*  Thay đổi lớp cho hình ảnh</a:t>
            </a:r>
          </a:p>
        </p:txBody>
      </p:sp>
      <p:pic>
        <p:nvPicPr>
          <p:cNvPr id="10" name="Picture 9"/>
          <p:cNvPicPr>
            <a:picLocks noChangeAspect="1"/>
          </p:cNvPicPr>
          <p:nvPr/>
        </p:nvPicPr>
        <p:blipFill rotWithShape="1">
          <a:blip r:embed="rId2"/>
          <a:srcRect t="4279" r="12419" b="11594"/>
          <a:stretch/>
        </p:blipFill>
        <p:spPr>
          <a:xfrm>
            <a:off x="397604" y="1829452"/>
            <a:ext cx="8451428" cy="4851567"/>
          </a:xfrm>
          <a:prstGeom prst="rect">
            <a:avLst/>
          </a:prstGeom>
        </p:spPr>
      </p:pic>
      <p:grpSp>
        <p:nvGrpSpPr>
          <p:cNvPr id="20" name="Group 19">
            <a:extLst>
              <a:ext uri="{FF2B5EF4-FFF2-40B4-BE49-F238E27FC236}">
                <a16:creationId xmlns:a16="http://schemas.microsoft.com/office/drawing/2014/main" id="{FB680641-D23A-4244-A881-CF6FDFE1E389}"/>
              </a:ext>
            </a:extLst>
          </p:cNvPr>
          <p:cNvGrpSpPr/>
          <p:nvPr/>
        </p:nvGrpSpPr>
        <p:grpSpPr>
          <a:xfrm>
            <a:off x="6860383" y="5011087"/>
            <a:ext cx="3598067" cy="1176556"/>
            <a:chOff x="7420432" y="3333544"/>
            <a:chExt cx="3370603" cy="1172321"/>
          </a:xfrm>
        </p:grpSpPr>
        <p:sp>
          <p:nvSpPr>
            <p:cNvPr id="22" name="Rounded Rectangle 21"/>
            <p:cNvSpPr/>
            <p:nvPr/>
          </p:nvSpPr>
          <p:spPr>
            <a:xfrm>
              <a:off x="7760141" y="4002092"/>
              <a:ext cx="3030894" cy="503773"/>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1. Chọn hình ảnh</a:t>
              </a:r>
            </a:p>
          </p:txBody>
        </p:sp>
        <p:cxnSp>
          <p:nvCxnSpPr>
            <p:cNvPr id="26" name="Straight Arrow Connector 25"/>
            <p:cNvCxnSpPr>
              <a:cxnSpLocks/>
            </p:cNvCxnSpPr>
            <p:nvPr/>
          </p:nvCxnSpPr>
          <p:spPr>
            <a:xfrm flipH="1" flipV="1">
              <a:off x="7420432" y="3333544"/>
              <a:ext cx="1878929" cy="6685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8146159" y="1790460"/>
            <a:ext cx="746167" cy="2543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9144000" y="1650073"/>
            <a:ext cx="2846439" cy="505593"/>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2. Chọn Format</a:t>
            </a:r>
          </a:p>
        </p:txBody>
      </p:sp>
      <p:cxnSp>
        <p:nvCxnSpPr>
          <p:cNvPr id="29" name="Straight Arrow Connector 28"/>
          <p:cNvCxnSpPr>
            <a:cxnSpLocks/>
            <a:stCxn id="28" idx="1"/>
          </p:cNvCxnSpPr>
          <p:nvPr/>
        </p:nvCxnSpPr>
        <p:spPr>
          <a:xfrm flipH="1">
            <a:off x="8849034" y="1902870"/>
            <a:ext cx="294966" cy="220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538586" y="2074237"/>
            <a:ext cx="1425543" cy="9491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8382000" y="2288196"/>
            <a:ext cx="3706763" cy="2195313"/>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bg1"/>
                </a:solidFill>
                <a:latin typeface="Times New Roman" panose="02020603050405020304" pitchFamily="18" charset="0"/>
                <a:cs typeface="Times New Roman" panose="02020603050405020304" pitchFamily="18" charset="0"/>
              </a:rPr>
              <a:t>3. Trong nhóm Arange</a:t>
            </a:r>
          </a:p>
          <a:p>
            <a:pPr marL="342900" indent="-342900" algn="ctr">
              <a:buFont typeface="Wingdings" panose="05000000000000000000" pitchFamily="2" charset="2"/>
              <a:buChar char="à"/>
            </a:pPr>
            <a:r>
              <a:rPr lang="en-US" sz="2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Bring Forward</a:t>
            </a:r>
          </a:p>
          <a:p>
            <a:pPr algn="ctr"/>
            <a:r>
              <a:rPr lang="en-US" sz="2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Hoặc</a:t>
            </a:r>
          </a:p>
          <a:p>
            <a:pPr algn="ctr"/>
            <a:r>
              <a:rPr lang="en-US" sz="2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Send Backward</a:t>
            </a:r>
            <a:endParaRPr lang="en-US" sz="2600" b="1">
              <a:solidFill>
                <a:schemeClr val="bg1"/>
              </a:solidFill>
              <a:latin typeface="Times New Roman" panose="02020603050405020304" pitchFamily="18" charset="0"/>
              <a:cs typeface="Times New Roman" panose="02020603050405020304" pitchFamily="18" charset="0"/>
            </a:endParaRPr>
          </a:p>
        </p:txBody>
      </p:sp>
      <p:cxnSp>
        <p:nvCxnSpPr>
          <p:cNvPr id="32" name="Straight Arrow Connector 31"/>
          <p:cNvCxnSpPr>
            <a:cxnSpLocks/>
            <a:stCxn id="31" idx="1"/>
          </p:cNvCxnSpPr>
          <p:nvPr/>
        </p:nvCxnSpPr>
        <p:spPr>
          <a:xfrm flipH="1" flipV="1">
            <a:off x="7964132" y="2543311"/>
            <a:ext cx="417868" cy="8425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3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7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ox(in)">
                                      <p:cBhvr>
                                        <p:cTn id="17" dur="75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ox(in)">
                                      <p:cBhvr>
                                        <p:cTn id="22" dur="750"/>
                                        <p:tgtEl>
                                          <p:spTgt spid="27"/>
                                        </p:tgtEl>
                                      </p:cBhvr>
                                    </p:animEffect>
                                  </p:childTnLst>
                                </p:cTn>
                              </p:par>
                              <p:par>
                                <p:cTn id="23" presetID="4" presetClass="entr" presetSubtype="16"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ox(in)">
                                      <p:cBhvr>
                                        <p:cTn id="25" dur="750"/>
                                        <p:tgtEl>
                                          <p:spTgt spid="29"/>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ox(in)">
                                      <p:cBhvr>
                                        <p:cTn id="28" dur="75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ox(in)">
                                      <p:cBhvr>
                                        <p:cTn id="33" dur="750"/>
                                        <p:tgtEl>
                                          <p:spTgt spid="30"/>
                                        </p:tgtEl>
                                      </p:cBhvr>
                                    </p:animEffect>
                                  </p:childTnLst>
                                </p:cTn>
                              </p:par>
                              <p:par>
                                <p:cTn id="34" presetID="4" presetClass="entr" presetSubtype="16"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ox(in)">
                                      <p:cBhvr>
                                        <p:cTn id="36" dur="750"/>
                                        <p:tgtEl>
                                          <p:spTgt spid="32"/>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ox(in)">
                                      <p:cBhvr>
                                        <p:cTn id="39"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animBg="1"/>
      <p:bldP spid="28" grpId="0" animBg="1"/>
      <p:bldP spid="30"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156705-4F69-4B5A-8452-EB40B99BE579}"/>
              </a:ext>
            </a:extLst>
          </p:cNvPr>
          <p:cNvPicPr>
            <a:picLocks noChangeAspect="1"/>
          </p:cNvPicPr>
          <p:nvPr/>
        </p:nvPicPr>
        <p:blipFill rotWithShape="1">
          <a:blip r:embed="rId2"/>
          <a:srcRect r="19556" b="13101"/>
          <a:stretch/>
        </p:blipFill>
        <p:spPr>
          <a:xfrm>
            <a:off x="397604" y="1785208"/>
            <a:ext cx="11533841" cy="4926574"/>
          </a:xfrm>
          <a:prstGeom prst="rect">
            <a:avLst/>
          </a:prstGeom>
        </p:spPr>
      </p:pic>
      <p:sp>
        <p:nvSpPr>
          <p:cNvPr id="3" name="Content Placeholder 2">
            <a:extLst>
              <a:ext uri="{FF2B5EF4-FFF2-40B4-BE49-F238E27FC236}">
                <a16:creationId xmlns:a16="http://schemas.microsoft.com/office/drawing/2014/main" id="{A5E2A96A-260D-48AD-872F-8B8AC8CC26C0}"/>
              </a:ext>
            </a:extLst>
          </p:cNvPr>
          <p:cNvSpPr txBox="1">
            <a:spLocks/>
          </p:cNvSpPr>
          <p:nvPr/>
        </p:nvSpPr>
        <p:spPr>
          <a:xfrm>
            <a:off x="457199" y="333118"/>
            <a:ext cx="11277601" cy="784482"/>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solidFill>
                  <a:srgbClr val="FF0000"/>
                </a:solidFill>
                <a:latin typeface="Times New Roman" panose="02020603050405020304" pitchFamily="18" charset="0"/>
                <a:cs typeface="Times New Roman" panose="02020603050405020304" pitchFamily="18" charset="0"/>
              </a:rPr>
              <a:t>e. Sử dụng các công cụ định dạng cho hình ảnh</a:t>
            </a:r>
          </a:p>
        </p:txBody>
      </p:sp>
      <p:sp>
        <p:nvSpPr>
          <p:cNvPr id="4" name="Rectangle 3">
            <a:extLst>
              <a:ext uri="{FF2B5EF4-FFF2-40B4-BE49-F238E27FC236}">
                <a16:creationId xmlns:a16="http://schemas.microsoft.com/office/drawing/2014/main" id="{BFC5018F-8075-4E65-B9F2-D1B4427ECF29}"/>
              </a:ext>
            </a:extLst>
          </p:cNvPr>
          <p:cNvSpPr/>
          <p:nvPr/>
        </p:nvSpPr>
        <p:spPr>
          <a:xfrm>
            <a:off x="397604" y="1044970"/>
            <a:ext cx="5588966" cy="584775"/>
          </a:xfrm>
          <a:prstGeom prst="rect">
            <a:avLst/>
          </a:prstGeom>
        </p:spPr>
        <p:txBody>
          <a:bodyPr wrap="none">
            <a:spAutoFit/>
          </a:bodyPr>
          <a:lstStyle/>
          <a:p>
            <a:r>
              <a:rPr lang="en-US" sz="3200" b="1">
                <a:latin typeface="Times New Roman" panose="02020603050405020304" pitchFamily="18" charset="0"/>
                <a:cs typeface="Times New Roman" panose="02020603050405020304" pitchFamily="18" charset="0"/>
              </a:rPr>
              <a:t>*  Thay đổi vị trí cho hình ảnh</a:t>
            </a:r>
          </a:p>
        </p:txBody>
      </p:sp>
      <p:sp>
        <p:nvSpPr>
          <p:cNvPr id="5" name="Rounded Rectangle 30">
            <a:extLst>
              <a:ext uri="{FF2B5EF4-FFF2-40B4-BE49-F238E27FC236}">
                <a16:creationId xmlns:a16="http://schemas.microsoft.com/office/drawing/2014/main" id="{74259865-8359-4A1F-8831-8F6017810D15}"/>
              </a:ext>
            </a:extLst>
          </p:cNvPr>
          <p:cNvSpPr/>
          <p:nvPr/>
        </p:nvSpPr>
        <p:spPr>
          <a:xfrm>
            <a:off x="7507844" y="2043191"/>
            <a:ext cx="3977369" cy="1308340"/>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2. Kéo thả chuột hình ảnh đến vị trí mới</a:t>
            </a:r>
          </a:p>
        </p:txBody>
      </p:sp>
      <p:sp>
        <p:nvSpPr>
          <p:cNvPr id="6" name="Rectangle 5">
            <a:extLst>
              <a:ext uri="{FF2B5EF4-FFF2-40B4-BE49-F238E27FC236}">
                <a16:creationId xmlns:a16="http://schemas.microsoft.com/office/drawing/2014/main" id="{EE374550-1825-41C6-9B25-EFC621F39457}"/>
              </a:ext>
            </a:extLst>
          </p:cNvPr>
          <p:cNvSpPr/>
          <p:nvPr/>
        </p:nvSpPr>
        <p:spPr>
          <a:xfrm>
            <a:off x="5584679" y="4904199"/>
            <a:ext cx="746167" cy="5427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93F8883-9250-41FE-9F76-16442A1CBD90}"/>
              </a:ext>
            </a:extLst>
          </p:cNvPr>
          <p:cNvPicPr>
            <a:picLocks noChangeAspect="1"/>
          </p:cNvPicPr>
          <p:nvPr/>
        </p:nvPicPr>
        <p:blipFill>
          <a:blip r:embed="rId3"/>
          <a:stretch>
            <a:fillRect/>
          </a:stretch>
        </p:blipFill>
        <p:spPr>
          <a:xfrm>
            <a:off x="5054290" y="4248495"/>
            <a:ext cx="1786948" cy="2107562"/>
          </a:xfrm>
          <a:prstGeom prst="rect">
            <a:avLst/>
          </a:prstGeom>
        </p:spPr>
      </p:pic>
      <p:pic>
        <p:nvPicPr>
          <p:cNvPr id="8" name="Picture 7">
            <a:extLst>
              <a:ext uri="{FF2B5EF4-FFF2-40B4-BE49-F238E27FC236}">
                <a16:creationId xmlns:a16="http://schemas.microsoft.com/office/drawing/2014/main" id="{0BCEE252-0A28-4B53-A7CE-C4A0EAC88552}"/>
              </a:ext>
            </a:extLst>
          </p:cNvPr>
          <p:cNvPicPr>
            <a:picLocks noChangeAspect="1"/>
          </p:cNvPicPr>
          <p:nvPr/>
        </p:nvPicPr>
        <p:blipFill>
          <a:blip r:embed="rId3"/>
          <a:stretch>
            <a:fillRect/>
          </a:stretch>
        </p:blipFill>
        <p:spPr>
          <a:xfrm>
            <a:off x="844690" y="3351531"/>
            <a:ext cx="441102" cy="520245"/>
          </a:xfrm>
          <a:prstGeom prst="rect">
            <a:avLst/>
          </a:prstGeom>
        </p:spPr>
      </p:pic>
      <p:grpSp>
        <p:nvGrpSpPr>
          <p:cNvPr id="9" name="Group 8">
            <a:extLst>
              <a:ext uri="{FF2B5EF4-FFF2-40B4-BE49-F238E27FC236}">
                <a16:creationId xmlns:a16="http://schemas.microsoft.com/office/drawing/2014/main" id="{176219F4-5213-4A27-87DC-077D23F7E4B5}"/>
              </a:ext>
            </a:extLst>
          </p:cNvPr>
          <p:cNvGrpSpPr/>
          <p:nvPr/>
        </p:nvGrpSpPr>
        <p:grpSpPr>
          <a:xfrm>
            <a:off x="2076451" y="5117880"/>
            <a:ext cx="3351455" cy="1176556"/>
            <a:chOff x="7385090" y="3333544"/>
            <a:chExt cx="3891227" cy="1172321"/>
          </a:xfrm>
        </p:grpSpPr>
        <p:sp>
          <p:nvSpPr>
            <p:cNvPr id="10" name="Rounded Rectangle 21">
              <a:extLst>
                <a:ext uri="{FF2B5EF4-FFF2-40B4-BE49-F238E27FC236}">
                  <a16:creationId xmlns:a16="http://schemas.microsoft.com/office/drawing/2014/main" id="{E36E1840-E41D-4EA6-AF8A-83FCF1F9B4DB}"/>
                </a:ext>
              </a:extLst>
            </p:cNvPr>
            <p:cNvSpPr/>
            <p:nvPr/>
          </p:nvSpPr>
          <p:spPr>
            <a:xfrm>
              <a:off x="7385090" y="4002092"/>
              <a:ext cx="3405945" cy="503773"/>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1. Chọn hình ảnh</a:t>
              </a:r>
            </a:p>
          </p:txBody>
        </p:sp>
        <p:cxnSp>
          <p:nvCxnSpPr>
            <p:cNvPr id="11" name="Straight Arrow Connector 10">
              <a:extLst>
                <a:ext uri="{FF2B5EF4-FFF2-40B4-BE49-F238E27FC236}">
                  <a16:creationId xmlns:a16="http://schemas.microsoft.com/office/drawing/2014/main" id="{8A904B83-0915-4E36-A5B9-FF849A11DD9D}"/>
                </a:ext>
              </a:extLst>
            </p:cNvPr>
            <p:cNvCxnSpPr>
              <a:cxnSpLocks/>
            </p:cNvCxnSpPr>
            <p:nvPr/>
          </p:nvCxnSpPr>
          <p:spPr>
            <a:xfrm flipV="1">
              <a:off x="9299362" y="3333544"/>
              <a:ext cx="1976955" cy="668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8F462704-FD9E-4C70-A076-F4FD1FFF7D43}"/>
              </a:ext>
            </a:extLst>
          </p:cNvPr>
          <p:cNvPicPr>
            <a:picLocks noChangeAspect="1"/>
          </p:cNvPicPr>
          <p:nvPr/>
        </p:nvPicPr>
        <p:blipFill rotWithShape="1">
          <a:blip r:embed="rId4">
            <a:clrChange>
              <a:clrFrom>
                <a:srgbClr val="FFFFFF"/>
              </a:clrFrom>
              <a:clrTo>
                <a:srgbClr val="FFFFFF">
                  <a:alpha val="0"/>
                </a:srgbClr>
              </a:clrTo>
            </a:clrChange>
          </a:blip>
          <a:srcRect l="25363" t="40353" r="72460" b="54913"/>
          <a:stretch/>
        </p:blipFill>
        <p:spPr>
          <a:xfrm>
            <a:off x="5659530" y="4876533"/>
            <a:ext cx="471950" cy="576829"/>
          </a:xfrm>
          <a:prstGeom prst="rect">
            <a:avLst/>
          </a:prstGeom>
        </p:spPr>
      </p:pic>
      <p:sp>
        <p:nvSpPr>
          <p:cNvPr id="13" name="Rounded Rectangle 27">
            <a:extLst>
              <a:ext uri="{FF2B5EF4-FFF2-40B4-BE49-F238E27FC236}">
                <a16:creationId xmlns:a16="http://schemas.microsoft.com/office/drawing/2014/main" id="{B4CA76E2-6B81-48D8-B3A8-75B88E639721}"/>
              </a:ext>
            </a:extLst>
          </p:cNvPr>
          <p:cNvSpPr/>
          <p:nvPr/>
        </p:nvSpPr>
        <p:spPr>
          <a:xfrm>
            <a:off x="4370697" y="3609095"/>
            <a:ext cx="3067186" cy="505593"/>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Xuất hiện mũi tên </a:t>
            </a:r>
          </a:p>
        </p:txBody>
      </p:sp>
      <p:cxnSp>
        <p:nvCxnSpPr>
          <p:cNvPr id="14" name="Straight Arrow Connector 13">
            <a:extLst>
              <a:ext uri="{FF2B5EF4-FFF2-40B4-BE49-F238E27FC236}">
                <a16:creationId xmlns:a16="http://schemas.microsoft.com/office/drawing/2014/main" id="{5C177460-7186-4E34-A5AB-D24116619F4B}"/>
              </a:ext>
            </a:extLst>
          </p:cNvPr>
          <p:cNvCxnSpPr>
            <a:cxnSpLocks/>
            <a:stCxn id="13" idx="2"/>
          </p:cNvCxnSpPr>
          <p:nvPr/>
        </p:nvCxnSpPr>
        <p:spPr>
          <a:xfrm>
            <a:off x="5904290" y="4114688"/>
            <a:ext cx="0" cy="7895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7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750"/>
                                        <p:tgtEl>
                                          <p:spTgt spid="2"/>
                                        </p:tgtEl>
                                      </p:cBhvr>
                                    </p:animEffect>
                                  </p:childTnLst>
                                </p:cTn>
                              </p:par>
                              <p:par>
                                <p:cTn id="13" presetID="4"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750"/>
                                        <p:tgtEl>
                                          <p:spTgt spid="8"/>
                                        </p:tgtEl>
                                      </p:cBhvr>
                                    </p:animEffect>
                                  </p:childTnLst>
                                </p:cTn>
                              </p:par>
                              <p:par>
                                <p:cTn id="16" presetID="4"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7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750"/>
                                        <p:tgtEl>
                                          <p:spTgt spid="9"/>
                                        </p:tgtEl>
                                      </p:cBhvr>
                                    </p:animEffect>
                                  </p:childTnLst>
                                </p:cTn>
                              </p:par>
                              <p:par>
                                <p:cTn id="24" presetID="4"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ox(in)">
                                      <p:cBhvr>
                                        <p:cTn id="26" dur="750"/>
                                        <p:tgtEl>
                                          <p:spTgt spid="12"/>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ox(in)">
                                      <p:cBhvr>
                                        <p:cTn id="29" dur="750"/>
                                        <p:tgtEl>
                                          <p:spTgt spid="6"/>
                                        </p:tgtEl>
                                      </p:cBhvr>
                                    </p:animEffect>
                                  </p:childTnLst>
                                </p:cTn>
                              </p:par>
                              <p:par>
                                <p:cTn id="30" presetID="4"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750"/>
                                        <p:tgtEl>
                                          <p:spTgt spid="1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in)">
                                      <p:cBhvr>
                                        <p:cTn id="35" dur="75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ox(in)">
                                      <p:cBhvr>
                                        <p:cTn id="40" dur="7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path" presetSubtype="0" accel="50000" decel="50000" fill="hold" nodeType="clickEffect">
                                  <p:stCondLst>
                                    <p:cond delay="0"/>
                                  </p:stCondLst>
                                  <p:childTnLst>
                                    <p:animMotion origin="layout" path="M -4.16667E-7 1.85185E-6 L 0.30339 -0.11088 " pathEditMode="relative" rAng="0" ptsTypes="AA">
                                      <p:cBhvr>
                                        <p:cTn id="44" dur="1250" fill="hold"/>
                                        <p:tgtEl>
                                          <p:spTgt spid="7"/>
                                        </p:tgtEl>
                                        <p:attrNameLst>
                                          <p:attrName>ppt_x</p:attrName>
                                          <p:attrName>ppt_y</p:attrName>
                                        </p:attrNameLst>
                                      </p:cBhvr>
                                      <p:rCtr x="15169" y="-5556"/>
                                    </p:animMotion>
                                  </p:childTnLst>
                                </p:cTn>
                              </p:par>
                              <p:par>
                                <p:cTn id="45" presetID="49" presetClass="path" presetSubtype="0" accel="50000" decel="50000" fill="hold" nodeType="withEffect">
                                  <p:stCondLst>
                                    <p:cond delay="0"/>
                                  </p:stCondLst>
                                  <p:childTnLst>
                                    <p:animMotion origin="layout" path="M -3.54167E-6 7.40741E-7 L 0.30287 -0.11435 " pathEditMode="relative" rAng="0" ptsTypes="AA">
                                      <p:cBhvr>
                                        <p:cTn id="46" dur="1250" fill="hold"/>
                                        <p:tgtEl>
                                          <p:spTgt spid="12"/>
                                        </p:tgtEl>
                                        <p:attrNameLst>
                                          <p:attrName>ppt_x</p:attrName>
                                          <p:attrName>ppt_y</p:attrName>
                                        </p:attrNameLst>
                                      </p:cBhvr>
                                      <p:rCtr x="15143" y="-5718"/>
                                    </p:animMotion>
                                  </p:childTnLst>
                                </p:cTn>
                              </p:par>
                              <p:par>
                                <p:cTn id="47" presetID="4" presetClass="exit" presetSubtype="32" fill="hold" nodeType="withEffect">
                                  <p:stCondLst>
                                    <p:cond delay="0"/>
                                  </p:stCondLst>
                                  <p:childTnLst>
                                    <p:animEffect transition="out" filter="box(out)">
                                      <p:cBhvr>
                                        <p:cTn id="48" dur="750"/>
                                        <p:tgtEl>
                                          <p:spTgt spid="9"/>
                                        </p:tgtEl>
                                      </p:cBhvr>
                                    </p:animEffect>
                                    <p:set>
                                      <p:cBhvr>
                                        <p:cTn id="49" dur="1" fill="hold">
                                          <p:stCondLst>
                                            <p:cond delay="749"/>
                                          </p:stCondLst>
                                        </p:cTn>
                                        <p:tgtEl>
                                          <p:spTgt spid="9"/>
                                        </p:tgtEl>
                                        <p:attrNameLst>
                                          <p:attrName>style.visibility</p:attrName>
                                        </p:attrNameLst>
                                      </p:cBhvr>
                                      <p:to>
                                        <p:strVal val="hidden"/>
                                      </p:to>
                                    </p:set>
                                  </p:childTnLst>
                                </p:cTn>
                              </p:par>
                              <p:par>
                                <p:cTn id="50" presetID="4" presetClass="exit" presetSubtype="32" fill="hold" nodeType="withEffect">
                                  <p:stCondLst>
                                    <p:cond delay="0"/>
                                  </p:stCondLst>
                                  <p:childTnLst>
                                    <p:animEffect transition="out" filter="box(out)">
                                      <p:cBhvr>
                                        <p:cTn id="51" dur="750"/>
                                        <p:tgtEl>
                                          <p:spTgt spid="12"/>
                                        </p:tgtEl>
                                      </p:cBhvr>
                                    </p:animEffect>
                                    <p:set>
                                      <p:cBhvr>
                                        <p:cTn id="52" dur="1" fill="hold">
                                          <p:stCondLst>
                                            <p:cond delay="749"/>
                                          </p:stCondLst>
                                        </p:cTn>
                                        <p:tgtEl>
                                          <p:spTgt spid="12"/>
                                        </p:tgtEl>
                                        <p:attrNameLst>
                                          <p:attrName>style.visibility</p:attrName>
                                        </p:attrNameLst>
                                      </p:cBhvr>
                                      <p:to>
                                        <p:strVal val="hidden"/>
                                      </p:to>
                                    </p:set>
                                  </p:childTnLst>
                                </p:cTn>
                              </p:par>
                              <p:par>
                                <p:cTn id="53" presetID="4" presetClass="exit" presetSubtype="32" fill="hold" grpId="1" nodeType="withEffect">
                                  <p:stCondLst>
                                    <p:cond delay="0"/>
                                  </p:stCondLst>
                                  <p:childTnLst>
                                    <p:animEffect transition="out" filter="box(out)">
                                      <p:cBhvr>
                                        <p:cTn id="54" dur="750"/>
                                        <p:tgtEl>
                                          <p:spTgt spid="6"/>
                                        </p:tgtEl>
                                      </p:cBhvr>
                                    </p:animEffect>
                                    <p:set>
                                      <p:cBhvr>
                                        <p:cTn id="55" dur="1" fill="hold">
                                          <p:stCondLst>
                                            <p:cond delay="749"/>
                                          </p:stCondLst>
                                        </p:cTn>
                                        <p:tgtEl>
                                          <p:spTgt spid="6"/>
                                        </p:tgtEl>
                                        <p:attrNameLst>
                                          <p:attrName>style.visibility</p:attrName>
                                        </p:attrNameLst>
                                      </p:cBhvr>
                                      <p:to>
                                        <p:strVal val="hidden"/>
                                      </p:to>
                                    </p:set>
                                  </p:childTnLst>
                                </p:cTn>
                              </p:par>
                              <p:par>
                                <p:cTn id="56" presetID="4" presetClass="exit" presetSubtype="32" fill="hold" nodeType="withEffect">
                                  <p:stCondLst>
                                    <p:cond delay="0"/>
                                  </p:stCondLst>
                                  <p:childTnLst>
                                    <p:animEffect transition="out" filter="box(out)">
                                      <p:cBhvr>
                                        <p:cTn id="57" dur="750"/>
                                        <p:tgtEl>
                                          <p:spTgt spid="14"/>
                                        </p:tgtEl>
                                      </p:cBhvr>
                                    </p:animEffect>
                                    <p:set>
                                      <p:cBhvr>
                                        <p:cTn id="58" dur="1" fill="hold">
                                          <p:stCondLst>
                                            <p:cond delay="749"/>
                                          </p:stCondLst>
                                        </p:cTn>
                                        <p:tgtEl>
                                          <p:spTgt spid="14"/>
                                        </p:tgtEl>
                                        <p:attrNameLst>
                                          <p:attrName>style.visibility</p:attrName>
                                        </p:attrNameLst>
                                      </p:cBhvr>
                                      <p:to>
                                        <p:strVal val="hidden"/>
                                      </p:to>
                                    </p:set>
                                  </p:childTnLst>
                                </p:cTn>
                              </p:par>
                              <p:par>
                                <p:cTn id="59" presetID="4" presetClass="exit" presetSubtype="32" fill="hold" grpId="1" nodeType="withEffect">
                                  <p:stCondLst>
                                    <p:cond delay="0"/>
                                  </p:stCondLst>
                                  <p:childTnLst>
                                    <p:animEffect transition="out" filter="box(out)">
                                      <p:cBhvr>
                                        <p:cTn id="60" dur="750"/>
                                        <p:tgtEl>
                                          <p:spTgt spid="13"/>
                                        </p:tgtEl>
                                      </p:cBhvr>
                                    </p:animEffect>
                                    <p:set>
                                      <p:cBhvr>
                                        <p:cTn id="61" dur="1" fill="hold">
                                          <p:stCondLst>
                                            <p:cond delay="7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6" grpId="1" animBg="1"/>
      <p:bldP spid="13" grpId="0" animBg="1"/>
      <p:bldP spid="1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333118"/>
            <a:ext cx="11277601" cy="784482"/>
          </a:xfrm>
        </p:spPr>
        <p:txBody>
          <a:bodyPr>
            <a:normAutofit/>
          </a:bodyPr>
          <a:lstStyle/>
          <a:p>
            <a:pPr marL="0" indent="0">
              <a:buNone/>
            </a:pPr>
            <a:r>
              <a:rPr lang="en-US" sz="3200" b="1">
                <a:solidFill>
                  <a:srgbClr val="FF0000"/>
                </a:solidFill>
                <a:latin typeface="Times New Roman" panose="02020603050405020304" pitchFamily="18" charset="0"/>
                <a:cs typeface="Times New Roman" panose="02020603050405020304" pitchFamily="18" charset="0"/>
              </a:rPr>
              <a:t>e. Sử dụng các công cụ định dạng cho hình ảnh</a:t>
            </a:r>
          </a:p>
        </p:txBody>
      </p:sp>
      <p:pic>
        <p:nvPicPr>
          <p:cNvPr id="2" name="Picture 1">
            <a:extLst>
              <a:ext uri="{FF2B5EF4-FFF2-40B4-BE49-F238E27FC236}">
                <a16:creationId xmlns:a16="http://schemas.microsoft.com/office/drawing/2014/main" id="{58FAD3B1-56C5-4A73-8727-26FDA64DEF9A}"/>
              </a:ext>
            </a:extLst>
          </p:cNvPr>
          <p:cNvPicPr>
            <a:picLocks noChangeAspect="1"/>
          </p:cNvPicPr>
          <p:nvPr/>
        </p:nvPicPr>
        <p:blipFill>
          <a:blip r:embed="rId2"/>
          <a:stretch>
            <a:fillRect/>
          </a:stretch>
        </p:blipFill>
        <p:spPr>
          <a:xfrm>
            <a:off x="7119805" y="1560701"/>
            <a:ext cx="4202600" cy="4956629"/>
          </a:xfrm>
          <a:prstGeom prst="rect">
            <a:avLst/>
          </a:prstGeom>
        </p:spPr>
      </p:pic>
      <p:sp>
        <p:nvSpPr>
          <p:cNvPr id="5" name="Rectangle 4">
            <a:extLst>
              <a:ext uri="{FF2B5EF4-FFF2-40B4-BE49-F238E27FC236}">
                <a16:creationId xmlns:a16="http://schemas.microsoft.com/office/drawing/2014/main" id="{319F33FB-DDEF-4387-8C7B-D5FA79DA30C4}"/>
              </a:ext>
            </a:extLst>
          </p:cNvPr>
          <p:cNvSpPr/>
          <p:nvPr/>
        </p:nvSpPr>
        <p:spPr>
          <a:xfrm>
            <a:off x="397604" y="1044970"/>
            <a:ext cx="5789342" cy="584775"/>
          </a:xfrm>
          <a:prstGeom prst="rect">
            <a:avLst/>
          </a:prstGeom>
        </p:spPr>
        <p:txBody>
          <a:bodyPr wrap="none">
            <a:spAutoFit/>
          </a:bodyPr>
          <a:lstStyle/>
          <a:p>
            <a:r>
              <a:rPr lang="en-US" sz="3200" b="1">
                <a:latin typeface="Times New Roman" panose="02020603050405020304" pitchFamily="18" charset="0"/>
                <a:cs typeface="Times New Roman" panose="02020603050405020304" pitchFamily="18" charset="0"/>
              </a:rPr>
              <a:t>*  Thay đổi kích thước hình ảnh</a:t>
            </a:r>
          </a:p>
        </p:txBody>
      </p:sp>
      <p:sp>
        <p:nvSpPr>
          <p:cNvPr id="6" name="Rectangle 5">
            <a:extLst>
              <a:ext uri="{FF2B5EF4-FFF2-40B4-BE49-F238E27FC236}">
                <a16:creationId xmlns:a16="http://schemas.microsoft.com/office/drawing/2014/main" id="{38C2D290-3694-4341-931A-5A16AAD12968}"/>
              </a:ext>
            </a:extLst>
          </p:cNvPr>
          <p:cNvSpPr/>
          <p:nvPr/>
        </p:nvSpPr>
        <p:spPr>
          <a:xfrm>
            <a:off x="397604" y="1773686"/>
            <a:ext cx="6417141"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B1. Chọn ảnh cần thay đổi kích th</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a:t>
            </a:r>
          </a:p>
        </p:txBody>
      </p:sp>
      <p:sp>
        <p:nvSpPr>
          <p:cNvPr id="7" name="Rectangle 6">
            <a:extLst>
              <a:ext uri="{FF2B5EF4-FFF2-40B4-BE49-F238E27FC236}">
                <a16:creationId xmlns:a16="http://schemas.microsoft.com/office/drawing/2014/main" id="{1E522F44-2A61-43F1-9A05-1E8BD4D13E20}"/>
              </a:ext>
            </a:extLst>
          </p:cNvPr>
          <p:cNvSpPr/>
          <p:nvPr/>
        </p:nvSpPr>
        <p:spPr>
          <a:xfrm>
            <a:off x="397604" y="2576996"/>
            <a:ext cx="6253919" cy="1569660"/>
          </a:xfrm>
          <a:prstGeom prst="rect">
            <a:avLst/>
          </a:prstGeom>
        </p:spPr>
        <p:txBody>
          <a:bodyPr wrap="square">
            <a:spAutoFit/>
          </a:bodyPr>
          <a:lstStyle/>
          <a:p>
            <a:pPr marL="682625" indent="-682625" algn="just"/>
            <a:r>
              <a:rPr lang="en-US" sz="3200">
                <a:latin typeface="Times New Roman" panose="02020603050405020304" pitchFamily="18" charset="0"/>
                <a:cs typeface="Times New Roman" panose="02020603050405020304" pitchFamily="18" charset="0"/>
              </a:rPr>
              <a:t>B2.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a con trỏ chuột vào hình tròn nhỏ góc ảnh, keo để thay đổi kích th</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ảnh.</a:t>
            </a:r>
          </a:p>
        </p:txBody>
      </p:sp>
      <p:cxnSp>
        <p:nvCxnSpPr>
          <p:cNvPr id="9" name="Straight Arrow Connector 8">
            <a:extLst>
              <a:ext uri="{FF2B5EF4-FFF2-40B4-BE49-F238E27FC236}">
                <a16:creationId xmlns:a16="http://schemas.microsoft.com/office/drawing/2014/main" id="{7D4F8F33-D304-4D11-AC37-34D06F637075}"/>
              </a:ext>
            </a:extLst>
          </p:cNvPr>
          <p:cNvCxnSpPr>
            <a:cxnSpLocks/>
          </p:cNvCxnSpPr>
          <p:nvPr/>
        </p:nvCxnSpPr>
        <p:spPr>
          <a:xfrm>
            <a:off x="7058391" y="1498123"/>
            <a:ext cx="296995" cy="326156"/>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54C6B06-C577-44B0-8AB8-451E3485EF39}"/>
              </a:ext>
            </a:extLst>
          </p:cNvPr>
          <p:cNvCxnSpPr>
            <a:cxnSpLocks/>
          </p:cNvCxnSpPr>
          <p:nvPr/>
        </p:nvCxnSpPr>
        <p:spPr>
          <a:xfrm>
            <a:off x="11086824" y="6253752"/>
            <a:ext cx="296995" cy="326156"/>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4B2DB69-0B00-410E-8338-1BC36C1BAB8E}"/>
              </a:ext>
            </a:extLst>
          </p:cNvPr>
          <p:cNvCxnSpPr/>
          <p:nvPr/>
        </p:nvCxnSpPr>
        <p:spPr>
          <a:xfrm flipH="1">
            <a:off x="11086824" y="1498123"/>
            <a:ext cx="296995" cy="326156"/>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C3C32D3-D4F0-4EC7-9537-776C7DCE1FE1}"/>
              </a:ext>
            </a:extLst>
          </p:cNvPr>
          <p:cNvCxnSpPr/>
          <p:nvPr/>
        </p:nvCxnSpPr>
        <p:spPr>
          <a:xfrm flipH="1">
            <a:off x="7045141" y="6274839"/>
            <a:ext cx="296995" cy="326156"/>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C49CB2E-A0EE-4E00-9A3F-306414567B76}"/>
              </a:ext>
            </a:extLst>
          </p:cNvPr>
          <p:cNvCxnSpPr>
            <a:cxnSpLocks/>
          </p:cNvCxnSpPr>
          <p:nvPr/>
        </p:nvCxnSpPr>
        <p:spPr>
          <a:xfrm>
            <a:off x="11019285" y="4039015"/>
            <a:ext cx="432072" cy="0"/>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EA56369-C07C-48FD-9BC0-5640748FAEBC}"/>
              </a:ext>
            </a:extLst>
          </p:cNvPr>
          <p:cNvCxnSpPr>
            <a:cxnSpLocks/>
          </p:cNvCxnSpPr>
          <p:nvPr/>
        </p:nvCxnSpPr>
        <p:spPr>
          <a:xfrm>
            <a:off x="9221105" y="1393370"/>
            <a:ext cx="0" cy="488965"/>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8A09A5-70A8-4E77-B4FB-8191FB086FF1}"/>
              </a:ext>
            </a:extLst>
          </p:cNvPr>
          <p:cNvCxnSpPr>
            <a:cxnSpLocks/>
          </p:cNvCxnSpPr>
          <p:nvPr/>
        </p:nvCxnSpPr>
        <p:spPr>
          <a:xfrm>
            <a:off x="9221105" y="6172347"/>
            <a:ext cx="0" cy="488965"/>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EA875A8-C2A1-4E8D-9FDF-AFA9D04F8856}"/>
              </a:ext>
            </a:extLst>
          </p:cNvPr>
          <p:cNvSpPr/>
          <p:nvPr/>
        </p:nvSpPr>
        <p:spPr>
          <a:xfrm>
            <a:off x="397603" y="4365191"/>
            <a:ext cx="6135932" cy="1077218"/>
          </a:xfrm>
          <a:prstGeom prst="rect">
            <a:avLst/>
          </a:prstGeom>
        </p:spPr>
        <p:txBody>
          <a:bodyPr wrap="square">
            <a:spAutoFit/>
          </a:bodyPr>
          <a:lstStyle/>
          <a:p>
            <a:pPr marL="682625" indent="-682625" algn="just"/>
            <a:r>
              <a:rPr lang="en-US" sz="3200" u="sng">
                <a:latin typeface="Times New Roman" panose="02020603050405020304" pitchFamily="18" charset="0"/>
                <a:cs typeface="Times New Roman" panose="02020603050405020304" pitchFamily="18" charset="0"/>
              </a:rPr>
              <a:t>Lưu ý</a:t>
            </a:r>
            <a:r>
              <a:rPr lang="en-US" sz="3200">
                <a:latin typeface="Times New Roman" panose="02020603050405020304" pitchFamily="18" charset="0"/>
                <a:cs typeface="Times New Roman" panose="02020603050405020304" pitchFamily="18" charset="0"/>
              </a:rPr>
              <a:t>: Khi thay đổi kích th</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ảnh nên giữa nguyên tỉ lệ ảnh</a:t>
            </a:r>
          </a:p>
        </p:txBody>
      </p:sp>
      <p:cxnSp>
        <p:nvCxnSpPr>
          <p:cNvPr id="25" name="Straight Arrow Connector 24">
            <a:extLst>
              <a:ext uri="{FF2B5EF4-FFF2-40B4-BE49-F238E27FC236}">
                <a16:creationId xmlns:a16="http://schemas.microsoft.com/office/drawing/2014/main" id="{031FA520-DE7C-46DB-A106-634F563F9955}"/>
              </a:ext>
            </a:extLst>
          </p:cNvPr>
          <p:cNvCxnSpPr>
            <a:cxnSpLocks/>
          </p:cNvCxnSpPr>
          <p:nvPr/>
        </p:nvCxnSpPr>
        <p:spPr>
          <a:xfrm>
            <a:off x="6935323" y="4039015"/>
            <a:ext cx="432072" cy="0"/>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9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750" fill="hold"/>
                                        <p:tgtEl>
                                          <p:spTgt spid="21"/>
                                        </p:tgtEl>
                                        <p:attrNameLst>
                                          <p:attrName>ppt_w</p:attrName>
                                        </p:attrNameLst>
                                      </p:cBhvr>
                                      <p:tavLst>
                                        <p:tav tm="0">
                                          <p:val>
                                            <p:fltVal val="0"/>
                                          </p:val>
                                        </p:tav>
                                        <p:tav tm="100000">
                                          <p:val>
                                            <p:strVal val="#ppt_w"/>
                                          </p:val>
                                        </p:tav>
                                      </p:tavLst>
                                    </p:anim>
                                    <p:anim calcmode="lin" valueType="num">
                                      <p:cBhvr>
                                        <p:cTn id="28" dur="750" fill="hold"/>
                                        <p:tgtEl>
                                          <p:spTgt spid="21"/>
                                        </p:tgtEl>
                                        <p:attrNameLst>
                                          <p:attrName>ppt_h</p:attrName>
                                        </p:attrNameLst>
                                      </p:cBhvr>
                                      <p:tavLst>
                                        <p:tav tm="0">
                                          <p:val>
                                            <p:fltVal val="0"/>
                                          </p:val>
                                        </p:tav>
                                        <p:tav tm="100000">
                                          <p:val>
                                            <p:strVal val="#ppt_h"/>
                                          </p:val>
                                        </p:tav>
                                      </p:tavLst>
                                    </p:anim>
                                    <p:animEffect transition="in" filter="fade">
                                      <p:cBhvr>
                                        <p:cTn id="29" dur="75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750" fill="hold"/>
                                        <p:tgtEl>
                                          <p:spTgt spid="19"/>
                                        </p:tgtEl>
                                        <p:attrNameLst>
                                          <p:attrName>ppt_w</p:attrName>
                                        </p:attrNameLst>
                                      </p:cBhvr>
                                      <p:tavLst>
                                        <p:tav tm="0">
                                          <p:val>
                                            <p:fltVal val="0"/>
                                          </p:val>
                                        </p:tav>
                                        <p:tav tm="100000">
                                          <p:val>
                                            <p:strVal val="#ppt_w"/>
                                          </p:val>
                                        </p:tav>
                                      </p:tavLst>
                                    </p:anim>
                                    <p:anim calcmode="lin" valueType="num">
                                      <p:cBhvr>
                                        <p:cTn id="33" dur="750" fill="hold"/>
                                        <p:tgtEl>
                                          <p:spTgt spid="19"/>
                                        </p:tgtEl>
                                        <p:attrNameLst>
                                          <p:attrName>ppt_h</p:attrName>
                                        </p:attrNameLst>
                                      </p:cBhvr>
                                      <p:tavLst>
                                        <p:tav tm="0">
                                          <p:val>
                                            <p:fltVal val="0"/>
                                          </p:val>
                                        </p:tav>
                                        <p:tav tm="100000">
                                          <p:val>
                                            <p:strVal val="#ppt_h"/>
                                          </p:val>
                                        </p:tav>
                                      </p:tavLst>
                                    </p:anim>
                                    <p:animEffect transition="in" filter="fade">
                                      <p:cBhvr>
                                        <p:cTn id="34" dur="75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750" fill="hold"/>
                                        <p:tgtEl>
                                          <p:spTgt spid="23"/>
                                        </p:tgtEl>
                                        <p:attrNameLst>
                                          <p:attrName>ppt_w</p:attrName>
                                        </p:attrNameLst>
                                      </p:cBhvr>
                                      <p:tavLst>
                                        <p:tav tm="0">
                                          <p:val>
                                            <p:fltVal val="0"/>
                                          </p:val>
                                        </p:tav>
                                        <p:tav tm="100000">
                                          <p:val>
                                            <p:strVal val="#ppt_w"/>
                                          </p:val>
                                        </p:tav>
                                      </p:tavLst>
                                    </p:anim>
                                    <p:anim calcmode="lin" valueType="num">
                                      <p:cBhvr>
                                        <p:cTn id="38" dur="750" fill="hold"/>
                                        <p:tgtEl>
                                          <p:spTgt spid="23"/>
                                        </p:tgtEl>
                                        <p:attrNameLst>
                                          <p:attrName>ppt_h</p:attrName>
                                        </p:attrNameLst>
                                      </p:cBhvr>
                                      <p:tavLst>
                                        <p:tav tm="0">
                                          <p:val>
                                            <p:fltVal val="0"/>
                                          </p:val>
                                        </p:tav>
                                        <p:tav tm="100000">
                                          <p:val>
                                            <p:strVal val="#ppt_h"/>
                                          </p:val>
                                        </p:tav>
                                      </p:tavLst>
                                    </p:anim>
                                    <p:animEffect transition="in" filter="fade">
                                      <p:cBhvr>
                                        <p:cTn id="39" dur="750"/>
                                        <p:tgtEl>
                                          <p:spTgt spid="23"/>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750" fill="hold"/>
                                        <p:tgtEl>
                                          <p:spTgt spid="25"/>
                                        </p:tgtEl>
                                        <p:attrNameLst>
                                          <p:attrName>ppt_w</p:attrName>
                                        </p:attrNameLst>
                                      </p:cBhvr>
                                      <p:tavLst>
                                        <p:tav tm="0">
                                          <p:val>
                                            <p:fltVal val="0"/>
                                          </p:val>
                                        </p:tav>
                                        <p:tav tm="100000">
                                          <p:val>
                                            <p:strVal val="#ppt_w"/>
                                          </p:val>
                                        </p:tav>
                                      </p:tavLst>
                                    </p:anim>
                                    <p:anim calcmode="lin" valueType="num">
                                      <p:cBhvr>
                                        <p:cTn id="43" dur="750" fill="hold"/>
                                        <p:tgtEl>
                                          <p:spTgt spid="25"/>
                                        </p:tgtEl>
                                        <p:attrNameLst>
                                          <p:attrName>ppt_h</p:attrName>
                                        </p:attrNameLst>
                                      </p:cBhvr>
                                      <p:tavLst>
                                        <p:tav tm="0">
                                          <p:val>
                                            <p:fltVal val="0"/>
                                          </p:val>
                                        </p:tav>
                                        <p:tav tm="100000">
                                          <p:val>
                                            <p:strVal val="#ppt_h"/>
                                          </p:val>
                                        </p:tav>
                                      </p:tavLst>
                                    </p:anim>
                                    <p:animEffect transition="in" filter="fade">
                                      <p:cBhvr>
                                        <p:cTn id="44" dur="75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750" fill="hold"/>
                                        <p:tgtEl>
                                          <p:spTgt spid="9"/>
                                        </p:tgtEl>
                                        <p:attrNameLst>
                                          <p:attrName>ppt_w</p:attrName>
                                        </p:attrNameLst>
                                      </p:cBhvr>
                                      <p:tavLst>
                                        <p:tav tm="0">
                                          <p:val>
                                            <p:fltVal val="0"/>
                                          </p:val>
                                        </p:tav>
                                        <p:tav tm="100000">
                                          <p:val>
                                            <p:strVal val="#ppt_w"/>
                                          </p:val>
                                        </p:tav>
                                      </p:tavLst>
                                    </p:anim>
                                    <p:anim calcmode="lin" valueType="num">
                                      <p:cBhvr>
                                        <p:cTn id="50" dur="750" fill="hold"/>
                                        <p:tgtEl>
                                          <p:spTgt spid="9"/>
                                        </p:tgtEl>
                                        <p:attrNameLst>
                                          <p:attrName>ppt_h</p:attrName>
                                        </p:attrNameLst>
                                      </p:cBhvr>
                                      <p:tavLst>
                                        <p:tav tm="0">
                                          <p:val>
                                            <p:fltVal val="0"/>
                                          </p:val>
                                        </p:tav>
                                        <p:tav tm="100000">
                                          <p:val>
                                            <p:strVal val="#ppt_h"/>
                                          </p:val>
                                        </p:tav>
                                      </p:tavLst>
                                    </p:anim>
                                    <p:animEffect transition="in" filter="fade">
                                      <p:cBhvr>
                                        <p:cTn id="51" dur="750"/>
                                        <p:tgtEl>
                                          <p:spTgt spid="9"/>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750" fill="hold"/>
                                        <p:tgtEl>
                                          <p:spTgt spid="14"/>
                                        </p:tgtEl>
                                        <p:attrNameLst>
                                          <p:attrName>ppt_w</p:attrName>
                                        </p:attrNameLst>
                                      </p:cBhvr>
                                      <p:tavLst>
                                        <p:tav tm="0">
                                          <p:val>
                                            <p:fltVal val="0"/>
                                          </p:val>
                                        </p:tav>
                                        <p:tav tm="100000">
                                          <p:val>
                                            <p:strVal val="#ppt_w"/>
                                          </p:val>
                                        </p:tav>
                                      </p:tavLst>
                                    </p:anim>
                                    <p:anim calcmode="lin" valueType="num">
                                      <p:cBhvr>
                                        <p:cTn id="55" dur="750" fill="hold"/>
                                        <p:tgtEl>
                                          <p:spTgt spid="14"/>
                                        </p:tgtEl>
                                        <p:attrNameLst>
                                          <p:attrName>ppt_h</p:attrName>
                                        </p:attrNameLst>
                                      </p:cBhvr>
                                      <p:tavLst>
                                        <p:tav tm="0">
                                          <p:val>
                                            <p:fltVal val="0"/>
                                          </p:val>
                                        </p:tav>
                                        <p:tav tm="100000">
                                          <p:val>
                                            <p:strVal val="#ppt_h"/>
                                          </p:val>
                                        </p:tav>
                                      </p:tavLst>
                                    </p:anim>
                                    <p:animEffect transition="in" filter="fade">
                                      <p:cBhvr>
                                        <p:cTn id="56" dur="750"/>
                                        <p:tgtEl>
                                          <p:spTgt spid="14"/>
                                        </p:tgtEl>
                                      </p:cBhvr>
                                    </p:animEffect>
                                  </p:childTnLst>
                                </p:cTn>
                              </p:par>
                              <p:par>
                                <p:cTn id="57" presetID="53" presetClass="entr" presetSubtype="16"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750" fill="hold"/>
                                        <p:tgtEl>
                                          <p:spTgt spid="15"/>
                                        </p:tgtEl>
                                        <p:attrNameLst>
                                          <p:attrName>ppt_w</p:attrName>
                                        </p:attrNameLst>
                                      </p:cBhvr>
                                      <p:tavLst>
                                        <p:tav tm="0">
                                          <p:val>
                                            <p:fltVal val="0"/>
                                          </p:val>
                                        </p:tav>
                                        <p:tav tm="100000">
                                          <p:val>
                                            <p:strVal val="#ppt_w"/>
                                          </p:val>
                                        </p:tav>
                                      </p:tavLst>
                                    </p:anim>
                                    <p:anim calcmode="lin" valueType="num">
                                      <p:cBhvr>
                                        <p:cTn id="60" dur="750" fill="hold"/>
                                        <p:tgtEl>
                                          <p:spTgt spid="15"/>
                                        </p:tgtEl>
                                        <p:attrNameLst>
                                          <p:attrName>ppt_h</p:attrName>
                                        </p:attrNameLst>
                                      </p:cBhvr>
                                      <p:tavLst>
                                        <p:tav tm="0">
                                          <p:val>
                                            <p:fltVal val="0"/>
                                          </p:val>
                                        </p:tav>
                                        <p:tav tm="100000">
                                          <p:val>
                                            <p:strVal val="#ppt_h"/>
                                          </p:val>
                                        </p:tav>
                                      </p:tavLst>
                                    </p:anim>
                                    <p:animEffect transition="in" filter="fade">
                                      <p:cBhvr>
                                        <p:cTn id="61" dur="750"/>
                                        <p:tgtEl>
                                          <p:spTgt spid="15"/>
                                        </p:tgtEl>
                                      </p:cBhvr>
                                    </p:animEffect>
                                  </p:childTnLst>
                                </p:cTn>
                              </p:par>
                              <p:par>
                                <p:cTn id="62" presetID="53" presetClass="entr" presetSubtype="16"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750" fill="hold"/>
                                        <p:tgtEl>
                                          <p:spTgt spid="11"/>
                                        </p:tgtEl>
                                        <p:attrNameLst>
                                          <p:attrName>ppt_w</p:attrName>
                                        </p:attrNameLst>
                                      </p:cBhvr>
                                      <p:tavLst>
                                        <p:tav tm="0">
                                          <p:val>
                                            <p:fltVal val="0"/>
                                          </p:val>
                                        </p:tav>
                                        <p:tav tm="100000">
                                          <p:val>
                                            <p:strVal val="#ppt_w"/>
                                          </p:val>
                                        </p:tav>
                                      </p:tavLst>
                                    </p:anim>
                                    <p:anim calcmode="lin" valueType="num">
                                      <p:cBhvr>
                                        <p:cTn id="65" dur="750" fill="hold"/>
                                        <p:tgtEl>
                                          <p:spTgt spid="11"/>
                                        </p:tgtEl>
                                        <p:attrNameLst>
                                          <p:attrName>ppt_h</p:attrName>
                                        </p:attrNameLst>
                                      </p:cBhvr>
                                      <p:tavLst>
                                        <p:tav tm="0">
                                          <p:val>
                                            <p:fltVal val="0"/>
                                          </p:val>
                                        </p:tav>
                                        <p:tav tm="100000">
                                          <p:val>
                                            <p:strVal val="#ppt_h"/>
                                          </p:val>
                                        </p:tav>
                                      </p:tavLst>
                                    </p:anim>
                                    <p:animEffect transition="in" filter="fade">
                                      <p:cBhvr>
                                        <p:cTn id="66" dur="75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49" y="229883"/>
            <a:ext cx="11277601" cy="1436686"/>
          </a:xfrm>
        </p:spPr>
        <p:txBody>
          <a:bodyPr>
            <a:normAutofit/>
          </a:bodyPr>
          <a:lstStyle/>
          <a:p>
            <a:pPr marL="0" indent="0">
              <a:buNone/>
            </a:pPr>
            <a:r>
              <a:rPr lang="en-US" sz="3200" b="1">
                <a:solidFill>
                  <a:srgbClr val="FF0000"/>
                </a:solidFill>
                <a:latin typeface="Times New Roman" panose="02020603050405020304" pitchFamily="18" charset="0"/>
                <a:cs typeface="Times New Roman" panose="02020603050405020304" pitchFamily="18" charset="0"/>
              </a:rPr>
              <a:t>e. Sử dụng các công cụ định dạng cho hình ảnh</a:t>
            </a:r>
          </a:p>
          <a:p>
            <a:pPr marL="0" indent="0">
              <a:buNone/>
            </a:pPr>
            <a:r>
              <a:rPr lang="en-US" b="1">
                <a:latin typeface="Times New Roman" panose="02020603050405020304" pitchFamily="18" charset="0"/>
                <a:cs typeface="Times New Roman" panose="02020603050405020304" pitchFamily="18" charset="0"/>
              </a:rPr>
              <a:t>* Thêm đường viền cho hình ảnh</a:t>
            </a:r>
          </a:p>
        </p:txBody>
      </p:sp>
      <p:pic>
        <p:nvPicPr>
          <p:cNvPr id="2" name="Picture 1"/>
          <p:cNvPicPr>
            <a:picLocks noChangeAspect="1"/>
          </p:cNvPicPr>
          <p:nvPr/>
        </p:nvPicPr>
        <p:blipFill rotWithShape="1">
          <a:blip r:embed="rId2"/>
          <a:srcRect t="4279" r="13024" b="9443"/>
          <a:stretch/>
        </p:blipFill>
        <p:spPr>
          <a:xfrm>
            <a:off x="476249" y="2418739"/>
            <a:ext cx="10201583" cy="4222186"/>
          </a:xfrm>
          <a:prstGeom prst="rect">
            <a:avLst/>
          </a:prstGeom>
        </p:spPr>
      </p:pic>
      <p:sp>
        <p:nvSpPr>
          <p:cNvPr id="4" name="Rectangle 3"/>
          <p:cNvSpPr/>
          <p:nvPr/>
        </p:nvSpPr>
        <p:spPr>
          <a:xfrm>
            <a:off x="9931664" y="2385643"/>
            <a:ext cx="746167" cy="2543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623671" y="2581526"/>
            <a:ext cx="1253613" cy="2654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B680641-D23A-4244-A881-CF6FDFE1E389}"/>
              </a:ext>
            </a:extLst>
          </p:cNvPr>
          <p:cNvGrpSpPr/>
          <p:nvPr/>
        </p:nvGrpSpPr>
        <p:grpSpPr>
          <a:xfrm>
            <a:off x="9116886" y="4804610"/>
            <a:ext cx="2903049" cy="1176556"/>
            <a:chOff x="7420432" y="3333544"/>
            <a:chExt cx="3370603" cy="1172321"/>
          </a:xfrm>
        </p:grpSpPr>
        <p:sp>
          <p:nvSpPr>
            <p:cNvPr id="8" name="Rounded Rectangle 7"/>
            <p:cNvSpPr/>
            <p:nvPr/>
          </p:nvSpPr>
          <p:spPr>
            <a:xfrm>
              <a:off x="7760141" y="4002092"/>
              <a:ext cx="3030894" cy="503773"/>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1. Chọn hình ảnh</a:t>
              </a:r>
            </a:p>
          </p:txBody>
        </p:sp>
        <p:cxnSp>
          <p:nvCxnSpPr>
            <p:cNvPr id="9" name="Straight Arrow Connector 8"/>
            <p:cNvCxnSpPr>
              <a:cxnSpLocks/>
            </p:cNvCxnSpPr>
            <p:nvPr/>
          </p:nvCxnSpPr>
          <p:spPr>
            <a:xfrm flipH="1" flipV="1">
              <a:off x="7420432" y="3333544"/>
              <a:ext cx="1878929" cy="6685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3052914" y="2590857"/>
            <a:ext cx="3526512" cy="8259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9088003" y="1466538"/>
            <a:ext cx="2610463" cy="505593"/>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2. Chọn Format</a:t>
            </a:r>
          </a:p>
        </p:txBody>
      </p:sp>
      <p:cxnSp>
        <p:nvCxnSpPr>
          <p:cNvPr id="16" name="Straight Arrow Connector 15"/>
          <p:cNvCxnSpPr>
            <a:cxnSpLocks/>
          </p:cNvCxnSpPr>
          <p:nvPr/>
        </p:nvCxnSpPr>
        <p:spPr>
          <a:xfrm flipH="1">
            <a:off x="10401643" y="1975724"/>
            <a:ext cx="25467" cy="4099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51789" y="1654766"/>
            <a:ext cx="4667075" cy="505593"/>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3. Chọn kiểu trong Picture Styles</a:t>
            </a:r>
          </a:p>
        </p:txBody>
      </p:sp>
      <p:cxnSp>
        <p:nvCxnSpPr>
          <p:cNvPr id="22" name="Straight Arrow Connector 21"/>
          <p:cNvCxnSpPr>
            <a:cxnSpLocks/>
            <a:stCxn id="21" idx="2"/>
          </p:cNvCxnSpPr>
          <p:nvPr/>
        </p:nvCxnSpPr>
        <p:spPr>
          <a:xfrm>
            <a:off x="2485327" y="2160359"/>
            <a:ext cx="1771200" cy="4506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5321653" y="1397244"/>
            <a:ext cx="3515629" cy="863415"/>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4. Chọn màu, mẫu… trong Picture Border</a:t>
            </a:r>
          </a:p>
        </p:txBody>
      </p:sp>
      <p:cxnSp>
        <p:nvCxnSpPr>
          <p:cNvPr id="27" name="Straight Arrow Connector 26"/>
          <p:cNvCxnSpPr>
            <a:cxnSpLocks/>
            <a:stCxn id="26" idx="2"/>
          </p:cNvCxnSpPr>
          <p:nvPr/>
        </p:nvCxnSpPr>
        <p:spPr>
          <a:xfrm>
            <a:off x="7079468" y="2260659"/>
            <a:ext cx="29255" cy="3356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82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7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7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750"/>
                                        <p:tgtEl>
                                          <p:spTgt spid="4"/>
                                        </p:tgtEl>
                                      </p:cBhvr>
                                    </p:animEffect>
                                  </p:childTnLst>
                                </p:cTn>
                              </p:par>
                              <p:par>
                                <p:cTn id="23" presetID="4"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in)">
                                      <p:cBhvr>
                                        <p:cTn id="25" dur="750"/>
                                        <p:tgtEl>
                                          <p:spTgt spid="16"/>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75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750"/>
                                        <p:tgtEl>
                                          <p:spTgt spid="11"/>
                                        </p:tgtEl>
                                      </p:cBhvr>
                                    </p:animEffect>
                                  </p:childTnLst>
                                </p:cTn>
                              </p:par>
                              <p:par>
                                <p:cTn id="34" presetID="4"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ox(in)">
                                      <p:cBhvr>
                                        <p:cTn id="36" dur="750"/>
                                        <p:tgtEl>
                                          <p:spTgt spid="22"/>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ox(in)">
                                      <p:cBhvr>
                                        <p:cTn id="39" dur="75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ox(in)">
                                      <p:cBhvr>
                                        <p:cTn id="44" dur="750"/>
                                        <p:tgtEl>
                                          <p:spTgt spid="6"/>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ox(in)">
                                      <p:cBhvr>
                                        <p:cTn id="47" dur="750"/>
                                        <p:tgtEl>
                                          <p:spTgt spid="26"/>
                                        </p:tgtEl>
                                      </p:cBhvr>
                                    </p:animEffect>
                                  </p:childTnLst>
                                </p:cTn>
                              </p:par>
                              <p:par>
                                <p:cTn id="48" presetID="4" presetClass="entr" presetSubtype="16"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ox(in)">
                                      <p:cBhvr>
                                        <p:cTn id="50"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12" grpId="0" animBg="1"/>
      <p:bldP spid="21"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C4B6A5-EFF1-4995-9964-7CF0836A3FFF}"/>
              </a:ext>
            </a:extLst>
          </p:cNvPr>
          <p:cNvSpPr txBox="1">
            <a:spLocks/>
          </p:cNvSpPr>
          <p:nvPr/>
        </p:nvSpPr>
        <p:spPr>
          <a:xfrm>
            <a:off x="548276" y="2371225"/>
            <a:ext cx="11277601" cy="79601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0000"/>
                </a:solidFill>
                <a:latin typeface="Times New Roman" panose="02020603050405020304" pitchFamily="18" charset="0"/>
                <a:cs typeface="Times New Roman" panose="02020603050405020304" pitchFamily="18" charset="0"/>
              </a:rPr>
              <a:t>HÌNH THÀNH KIẾN THỨC</a:t>
            </a:r>
          </a:p>
        </p:txBody>
      </p:sp>
    </p:spTree>
    <p:extLst>
      <p:ext uri="{BB962C8B-B14F-4D97-AF65-F5344CB8AC3E}">
        <p14:creationId xmlns:p14="http://schemas.microsoft.com/office/powerpoint/2010/main" val="3952257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1EC24A55-96AC-4283-A30E-97054722A1EC}"/>
              </a:ext>
            </a:extLst>
          </p:cNvPr>
          <p:cNvSpPr/>
          <p:nvPr/>
        </p:nvSpPr>
        <p:spPr>
          <a:xfrm>
            <a:off x="2738027" y="1238163"/>
            <a:ext cx="7518400" cy="3911350"/>
          </a:xfrm>
          <a:prstGeom prst="cloudCallout">
            <a:avLst>
              <a:gd name="adj1" fmla="val -62387"/>
              <a:gd name="adj2" fmla="val 4042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D964D5B-F1F0-4D45-A095-F855269E5263}"/>
              </a:ext>
            </a:extLst>
          </p:cNvPr>
          <p:cNvSpPr txBox="1">
            <a:spLocks/>
          </p:cNvSpPr>
          <p:nvPr/>
        </p:nvSpPr>
        <p:spPr>
          <a:xfrm>
            <a:off x="493484" y="442145"/>
            <a:ext cx="11277601" cy="796018"/>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FF0000"/>
                </a:solidFill>
                <a:latin typeface="Times New Roman" panose="02020603050405020304" pitchFamily="18" charset="0"/>
                <a:cs typeface="Times New Roman" panose="02020603050405020304" pitchFamily="18" charset="0"/>
              </a:rPr>
              <a:t>LUYỆN TẬP</a:t>
            </a:r>
          </a:p>
        </p:txBody>
      </p:sp>
      <p:sp>
        <p:nvSpPr>
          <p:cNvPr id="4" name="Content Placeholder 4">
            <a:extLst>
              <a:ext uri="{FF2B5EF4-FFF2-40B4-BE49-F238E27FC236}">
                <a16:creationId xmlns:a16="http://schemas.microsoft.com/office/drawing/2014/main" id="{1F3CDA86-F5B1-41E1-944D-8A16A01D5AB1}"/>
              </a:ext>
            </a:extLst>
          </p:cNvPr>
          <p:cNvSpPr txBox="1">
            <a:spLocks/>
          </p:cNvSpPr>
          <p:nvPr/>
        </p:nvSpPr>
        <p:spPr>
          <a:xfrm>
            <a:off x="3532954" y="2322406"/>
            <a:ext cx="5928545" cy="1742864"/>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a:solidFill>
                  <a:srgbClr val="000000"/>
                </a:solidFill>
                <a:latin typeface="Times New Roman" panose="02020603050405020304" pitchFamily="18" charset="0"/>
                <a:cs typeface="Times New Roman" panose="02020603050405020304" pitchFamily="18" charset="0"/>
              </a:rPr>
              <a:t>Em hãy nêu những điều em biết về mẫu bố trí và mẫu định dạng của phần mềm trình chiếu.</a:t>
            </a:r>
          </a:p>
        </p:txBody>
      </p:sp>
      <p:pic>
        <p:nvPicPr>
          <p:cNvPr id="5" name="Picture 4">
            <a:extLst>
              <a:ext uri="{FF2B5EF4-FFF2-40B4-BE49-F238E27FC236}">
                <a16:creationId xmlns:a16="http://schemas.microsoft.com/office/drawing/2014/main" id="{BC2D0225-FC00-4735-B060-2CD826C37FA7}"/>
              </a:ext>
            </a:extLst>
          </p:cNvPr>
          <p:cNvPicPr>
            <a:picLocks noChangeAspect="1"/>
          </p:cNvPicPr>
          <p:nvPr/>
        </p:nvPicPr>
        <p:blipFill rotWithShape="1">
          <a:blip r:embed="rId2"/>
          <a:srcRect l="19113" t="56563" r="75806" b="34497"/>
          <a:stretch/>
        </p:blipFill>
        <p:spPr>
          <a:xfrm>
            <a:off x="3731788" y="309716"/>
            <a:ext cx="938531" cy="928447"/>
          </a:xfrm>
          <a:prstGeom prst="rect">
            <a:avLst/>
          </a:prstGeom>
        </p:spPr>
      </p:pic>
      <p:pic>
        <p:nvPicPr>
          <p:cNvPr id="6" name="Picture 2" descr="Hình ảnh Dấu Chấm Hỏi PNG , Câu Hỏi Clipart, Dấu Hỏi Sáng Tạo, Nghi Ngờ PNG  miễn phí tải tập tin PSDComment và Vector">
            <a:extLst>
              <a:ext uri="{FF2B5EF4-FFF2-40B4-BE49-F238E27FC236}">
                <a16:creationId xmlns:a16="http://schemas.microsoft.com/office/drawing/2014/main" id="{D9E71E74-9B14-4322-8AEA-5E9D5682423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94" b="90000" l="10000" r="90000">
                        <a14:foregroundMark x1="60313" y1="10469" x2="53827" y2="7226"/>
                        <a14:foregroundMark x1="40775" y1="12587" x2="44375" y2="14531"/>
                        <a14:foregroundMark x1="44375" y1="14531" x2="54688" y2="13750"/>
                        <a14:foregroundMark x1="54688" y1="13750" x2="60938" y2="9688"/>
                        <a14:foregroundMark x1="44473" y1="9315" x2="37188" y2="10469"/>
                        <a14:foregroundMark x1="37188" y1="10469" x2="46875" y2="12812"/>
                        <a14:foregroundMark x1="46875" y1="12812" x2="51358" y2="9541"/>
                        <a14:foregroundMark x1="60781" y1="65469" x2="52344" y2="63125"/>
                        <a14:foregroundMark x1="37352" y1="68577" x2="36875" y2="68750"/>
                        <a14:foregroundMark x1="52344" y1="63125" x2="37534" y2="68510"/>
                        <a14:foregroundMark x1="36875" y1="68750" x2="35156" y2="76719"/>
                        <a14:foregroundMark x1="40016" y1="80309" x2="48906" y2="86875"/>
                        <a14:foregroundMark x1="35156" y1="76719" x2="35457" y2="76941"/>
                        <a14:foregroundMark x1="48906" y1="86875" x2="57031" y2="87031"/>
                        <a14:foregroundMark x1="57031" y1="87031" x2="57344" y2="87019"/>
                        <a14:foregroundMark x1="68942" y1="79911" x2="69375" y2="79063"/>
                        <a14:foregroundMark x1="65378" y1="74633" x2="63594" y2="72656"/>
                        <a14:foregroundMark x1="63372" y1="72170" x2="60313" y2="65469"/>
                        <a14:foregroundMark x1="60313" y1="65469" x2="59375" y2="64844"/>
                        <a14:foregroundMark x1="58750" y1="62656" x2="57344" y2="63281"/>
                        <a14:foregroundMark x1="45781" y1="61406" x2="47031" y2="61406"/>
                        <a14:foregroundMark x1="45625" y1="68125" x2="44375" y2="67031"/>
                        <a14:foregroundMark x1="46094" y1="69219" x2="44844" y2="69375"/>
                        <a14:foregroundMark x1="37179" y1="68125" x2="36719" y2="68125"/>
                        <a14:foregroundMark x1="37656" y1="68125" x2="37387" y2="68125"/>
                        <a14:foregroundMark x1="38125" y1="71250" x2="38594" y2="72656"/>
                        <a14:foregroundMark x1="39844" y1="70000" x2="35469" y2="75000"/>
                        <a14:foregroundMark x1="37656" y1="76719" x2="38125" y2="80469"/>
                        <a14:foregroundMark x1="36094" y1="77656" x2="38906" y2="78125"/>
                        <a14:foregroundMark x1="46250" y1="67969" x2="45781" y2="74219"/>
                        <a14:foregroundMark x1="55625" y1="65156" x2="54531" y2="65469"/>
                        <a14:foregroundMark x1="56094" y1="67656" x2="54219" y2="68594"/>
                        <a14:foregroundMark x1="55781" y1="66719" x2="53594" y2="69375"/>
                        <a14:foregroundMark x1="57500" y1="67031" x2="57344" y2="71250"/>
                        <a14:backgroundMark x1="35000" y1="11406" x2="36684" y2="11141"/>
                        <a14:backgroundMark x1="49661" y1="6080" x2="46563" y2="2344"/>
                        <a14:backgroundMark x1="46563" y1="2344" x2="38281" y2="5938"/>
                        <a14:backgroundMark x1="36281" y1="9187" x2="35781" y2="10000"/>
                        <a14:backgroundMark x1="38281" y1="5938" x2="36955" y2="8093"/>
                        <a14:backgroundMark x1="44219" y1="7031" x2="53750" y2="7344"/>
                        <a14:backgroundMark x1="53750" y1="7344" x2="47188" y2="2969"/>
                        <a14:backgroundMark x1="47188" y1="2969" x2="44219" y2="7031"/>
                        <a14:backgroundMark x1="67344" y1="75625" x2="66719" y2="73906"/>
                        <a14:backgroundMark x1="65625" y1="73906" x2="65000" y2="74219"/>
                        <a14:backgroundMark x1="67031" y1="75469" x2="67344" y2="75781"/>
                        <a14:backgroundMark x1="67656" y1="76719" x2="67500" y2="76719"/>
                        <a14:backgroundMark x1="67344" y1="76875" x2="66406" y2="76875"/>
                        <a14:backgroundMark x1="68125" y1="76406" x2="67031" y2="76250"/>
                        <a14:backgroundMark x1="68906" y1="80156" x2="62969" y2="85625"/>
                        <a14:backgroundMark x1="62969" y1="85625" x2="71875" y2="83906"/>
                        <a14:backgroundMark x1="71875" y1="83906" x2="67969" y2="80625"/>
                        <a14:backgroundMark x1="64219" y1="86406" x2="64219" y2="86094"/>
                        <a14:backgroundMark x1="62500" y1="87500" x2="60469" y2="86250"/>
                        <a14:backgroundMark x1="62500" y1="87344" x2="57656" y2="87500"/>
                        <a14:backgroundMark x1="38203" y1="80459" x2="38594" y2="81094"/>
                        <a14:backgroundMark x1="36250" y1="76406" x2="36605" y2="76850"/>
                      </a14:backgroundRemoval>
                    </a14:imgEffect>
                  </a14:imgLayer>
                </a14:imgProps>
              </a:ext>
              <a:ext uri="{28A0092B-C50C-407E-A947-70E740481C1C}">
                <a14:useLocalDpi xmlns:a14="http://schemas.microsoft.com/office/drawing/2010/main" val="0"/>
              </a:ext>
            </a:extLst>
          </a:blip>
          <a:srcRect/>
          <a:stretch>
            <a:fillRect/>
          </a:stretch>
        </p:blipFill>
        <p:spPr bwMode="auto">
          <a:xfrm>
            <a:off x="-60323" y="2866813"/>
            <a:ext cx="2544350" cy="2784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9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286"/>
            <a:ext cx="12192000" cy="113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5022776" y="1496190"/>
            <a:ext cx="1945372" cy="3299670"/>
            <a:chOff x="3276600" y="1219200"/>
            <a:chExt cx="2895600" cy="4038600"/>
          </a:xfrm>
        </p:grpSpPr>
        <p:pic>
          <p:nvPicPr>
            <p:cNvPr id="10" name="Picture 5" descr="50LCACDFMNICA8H7U25CA03NX0VCAFV7T4MCAK2A4M3CA19P78DCA6JMEOMCA1OX4EVCAUN3PJLCA3XV3PMCAU6XVGCCALJG1SPCABX6R8PCAT95370CA52CH4FCAAFV2RACAHRS8MVCA7L5MP8CAZ8BE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25146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ictureh«ah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525962" y="46038"/>
              <a:ext cx="396875" cy="2895600"/>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12"/>
            <p:cNvSpPr>
              <a:spLocks noChangeArrowheads="1" noChangeShapeType="1" noTextEdit="1"/>
            </p:cNvSpPr>
            <p:nvPr/>
          </p:nvSpPr>
          <p:spPr bwMode="auto">
            <a:xfrm>
              <a:off x="4343400" y="3581400"/>
              <a:ext cx="762000" cy="1104900"/>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VnTime" panose="020B7200000000000000" pitchFamily="34" charset="0"/>
                </a:rPr>
                <a:t>2</a:t>
              </a:r>
            </a:p>
          </p:txBody>
        </p:sp>
        <p:pic>
          <p:nvPicPr>
            <p:cNvPr id="13" name="Picture 22" descr="j008854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621632" y="3178968"/>
              <a:ext cx="3810000" cy="1952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3" descr="j008854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983832" y="3255168"/>
              <a:ext cx="3810000" cy="1952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j008854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5105400"/>
              <a:ext cx="2308225" cy="119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127176" y="1459738"/>
            <a:ext cx="1894178" cy="3350413"/>
            <a:chOff x="381000" y="1066800"/>
            <a:chExt cx="2819400" cy="4335463"/>
          </a:xfrm>
        </p:grpSpPr>
        <p:pic>
          <p:nvPicPr>
            <p:cNvPr id="3" name="Picture 3" descr="50LCACDFMNICA8H7U25CA03NX0VCAFV7T4MCAK2A4M3CA19P78DCA6JMEOMCA1OX4EVCAUN3PJLCA3XV3PMCAU6XVGCCALJG1SPCABX6R8PCAT95370CA52CH4FCAAFV2RACAHRS8MVCA7L5MP8CAZ8BE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2819400" cy="4238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eartandleafb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143000"/>
              <a:ext cx="304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eartandleafb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447800"/>
              <a:ext cx="457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eartandleafb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953000"/>
              <a:ext cx="2438400" cy="449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heartandleafb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066800"/>
              <a:ext cx="2438400" cy="449263"/>
            </a:xfrm>
            <a:prstGeom prst="rect">
              <a:avLst/>
            </a:prstGeom>
            <a:noFill/>
            <a:extLst>
              <a:ext uri="{909E8E84-426E-40DD-AFC4-6F175D3DCCD1}">
                <a14:hiddenFill xmlns:a14="http://schemas.microsoft.com/office/drawing/2010/main">
                  <a:solidFill>
                    <a:srgbClr val="FFFFFF"/>
                  </a:solidFill>
                </a14:hiddenFill>
              </a:ext>
            </a:extLst>
          </p:spPr>
        </p:pic>
        <p:sp>
          <p:nvSpPr>
            <p:cNvPr id="8" name="WordArt 11"/>
            <p:cNvSpPr>
              <a:spLocks noChangeArrowheads="1" noChangeShapeType="1" noTextEdit="1"/>
            </p:cNvSpPr>
            <p:nvPr/>
          </p:nvSpPr>
          <p:spPr bwMode="auto">
            <a:xfrm>
              <a:off x="1295400" y="3505200"/>
              <a:ext cx="533400" cy="1181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1</a:t>
              </a:r>
            </a:p>
          </p:txBody>
        </p:sp>
      </p:grpSp>
      <p:grpSp>
        <p:nvGrpSpPr>
          <p:cNvPr id="44" name="Group 43"/>
          <p:cNvGrpSpPr/>
          <p:nvPr/>
        </p:nvGrpSpPr>
        <p:grpSpPr>
          <a:xfrm>
            <a:off x="7969573" y="1459735"/>
            <a:ext cx="1793867" cy="3361928"/>
            <a:chOff x="5724348" y="1499361"/>
            <a:chExt cx="1793867" cy="3361928"/>
          </a:xfrm>
        </p:grpSpPr>
        <p:pic>
          <p:nvPicPr>
            <p:cNvPr id="35" name="Picture 5" descr="50LCACDFMNICA8H7U25CA03NX0VCAFV7T4MCAK2A4M3CA19P78DCA6JMEOMCA1OX4EVCAUN3PJLCA3XV3PMCAU6XVGCCALJG1SPCABX6R8PCAT95370CA52CH4FCAAFV2RACAHRS8MVCA7L5MP8CAZ8BE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813" y="1499361"/>
              <a:ext cx="1689402" cy="3299670"/>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5724348" y="1499361"/>
              <a:ext cx="1775792" cy="3361928"/>
              <a:chOff x="6324600" y="1143000"/>
              <a:chExt cx="2643188" cy="4114800"/>
            </a:xfrm>
          </p:grpSpPr>
          <p:pic>
            <p:nvPicPr>
              <p:cNvPr id="37" name="Picture 4" descr="50LCACDFMNICA8H7U25CA03NX0VCAFV7T4MCAK2A4M3CA19P78DCA6JMEOMCA1OX4EVCAUN3PJLCA3XV3PMCAU6XVGCCALJG1SPCABX6R8PCAT95370CA52CH4FCAAFV2RACAHRS8MVCA7L5MP8CAZ8BEV0"/>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6324600" y="1143000"/>
                <a:ext cx="264318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 name="WordArt 13"/>
              <p:cNvSpPr>
                <a:spLocks noChangeArrowheads="1" noChangeShapeType="1" noTextEdit="1"/>
              </p:cNvSpPr>
              <p:nvPr/>
            </p:nvSpPr>
            <p:spPr bwMode="auto">
              <a:xfrm>
                <a:off x="7391400" y="3429000"/>
                <a:ext cx="762000" cy="12954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panose="020B7200000000000000" pitchFamily="34" charset="0"/>
                  </a:rPr>
                  <a:t>3</a:t>
                </a:r>
              </a:p>
            </p:txBody>
          </p:sp>
          <p:grpSp>
            <p:nvGrpSpPr>
              <p:cNvPr id="39" name="Group 25"/>
              <p:cNvGrpSpPr>
                <a:grpSpLocks/>
              </p:cNvGrpSpPr>
              <p:nvPr/>
            </p:nvGrpSpPr>
            <p:grpSpPr bwMode="auto">
              <a:xfrm>
                <a:off x="6477000" y="1219200"/>
                <a:ext cx="2362200" cy="3962400"/>
                <a:chOff x="0" y="-19"/>
                <a:chExt cx="5760" cy="4377"/>
              </a:xfrm>
            </p:grpSpPr>
            <p:pic>
              <p:nvPicPr>
                <p:cNvPr id="40" name="Picture 26" descr="flower[1][1][1][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458" y="2018"/>
                  <a:ext cx="4320" cy="2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7" descr="flower[1][1][1][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996" y="2018"/>
                  <a:ext cx="4320" cy="2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8" descr="flower[1][1][1][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3979"/>
                  <a:ext cx="5760" cy="37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9" descr="flower[1][1][1][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19"/>
                  <a:ext cx="5760" cy="379"/>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8968" y="4965512"/>
            <a:ext cx="1356685" cy="1356685"/>
          </a:xfrm>
          <a:prstGeom prst="rect">
            <a:avLst/>
          </a:prstGeom>
        </p:spPr>
      </p:pic>
      <p:sp>
        <p:nvSpPr>
          <p:cNvPr id="45" name="Action Button: Custom 44">
            <a:hlinkClick r:id="rId10" action="ppaction://hlinksldjump" highlightClick="1">
              <a:snd r:embed="rId11" name="laser.wav"/>
            </a:hlinkClick>
          </p:cNvPr>
          <p:cNvSpPr/>
          <p:nvPr/>
        </p:nvSpPr>
        <p:spPr>
          <a:xfrm>
            <a:off x="7268032" y="5151970"/>
            <a:ext cx="1341076" cy="128945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71586" y="4944479"/>
            <a:ext cx="1364102" cy="1364102"/>
          </a:xfrm>
          <a:prstGeom prst="rect">
            <a:avLst/>
          </a:prstGeom>
        </p:spPr>
      </p:pic>
      <p:sp>
        <p:nvSpPr>
          <p:cNvPr id="47" name="Action Button: Custom 46">
            <a:hlinkClick r:id="rId14" action="ppaction://hlinksldjump" highlightClick="1">
              <a:snd r:embed="rId11" name="laser.wav"/>
            </a:hlinkClick>
          </p:cNvPr>
          <p:cNvSpPr/>
          <p:nvPr/>
        </p:nvSpPr>
        <p:spPr>
          <a:xfrm>
            <a:off x="5401341" y="5167746"/>
            <a:ext cx="1341076" cy="128945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87827" y="4928181"/>
            <a:ext cx="1378434" cy="1378434"/>
          </a:xfrm>
          <a:prstGeom prst="rect">
            <a:avLst/>
          </a:prstGeom>
        </p:spPr>
      </p:pic>
      <p:sp>
        <p:nvSpPr>
          <p:cNvPr id="48" name="Action Button: Custom 47">
            <a:hlinkClick r:id="rId16" action="ppaction://hlinksldjump" highlightClick="1">
              <a:snd r:embed="rId11" name="laser.wav"/>
            </a:hlinkClick>
          </p:cNvPr>
          <p:cNvSpPr/>
          <p:nvPr/>
        </p:nvSpPr>
        <p:spPr>
          <a:xfrm>
            <a:off x="3514696" y="5178552"/>
            <a:ext cx="1341076" cy="128945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ction Button: Custom 52">
            <a:hlinkClick r:id="rId17" action="ppaction://hlinksldjump" highlightClick="1"/>
          </p:cNvPr>
          <p:cNvSpPr/>
          <p:nvPr/>
        </p:nvSpPr>
        <p:spPr>
          <a:xfrm>
            <a:off x="2258365" y="3720278"/>
            <a:ext cx="1660603" cy="103936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ction Button: Custom 51">
            <a:hlinkClick r:id="rId18" action="ppaction://hlinksldjump" highlightClick="1"/>
          </p:cNvPr>
          <p:cNvSpPr/>
          <p:nvPr/>
        </p:nvSpPr>
        <p:spPr>
          <a:xfrm>
            <a:off x="8071961" y="4137670"/>
            <a:ext cx="1660603" cy="59336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Custom 15">
            <a:hlinkClick r:id="rId19" action="ppaction://hlinksldjump" highlightClick="1"/>
          </p:cNvPr>
          <p:cNvSpPr/>
          <p:nvPr/>
        </p:nvSpPr>
        <p:spPr>
          <a:xfrm>
            <a:off x="5190760" y="3720278"/>
            <a:ext cx="1652607" cy="104834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Custom 16">
            <a:hlinkClick r:id="rId20" action="ppaction://hlinksldjump" highlightClick="1"/>
          </p:cNvPr>
          <p:cNvSpPr/>
          <p:nvPr/>
        </p:nvSpPr>
        <p:spPr>
          <a:xfrm>
            <a:off x="8081192" y="3720278"/>
            <a:ext cx="1680168" cy="101075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7"/>
          <p:cNvSpPr>
            <a:spLocks noChangeArrowheads="1"/>
          </p:cNvSpPr>
          <p:nvPr/>
        </p:nvSpPr>
        <p:spPr bwMode="auto">
          <a:xfrm>
            <a:off x="1601168" y="115969"/>
            <a:ext cx="58740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8800">
                <a:solidFill>
                  <a:schemeClr val="tx1"/>
                </a:solidFill>
                <a:latin typeface="Arial" panose="020B0604020202020204" pitchFamily="34" charset="0"/>
              </a:defRPr>
            </a:lvl1pPr>
            <a:lvl2pPr marL="742950" indent="-285750" eaLnBrk="0" hangingPunct="0">
              <a:defRPr sz="8800">
                <a:solidFill>
                  <a:schemeClr val="tx1"/>
                </a:solidFill>
                <a:latin typeface="Arial" panose="020B0604020202020204" pitchFamily="34" charset="0"/>
              </a:defRPr>
            </a:lvl2pPr>
            <a:lvl3pPr marL="1143000" indent="-228600" eaLnBrk="0" hangingPunct="0">
              <a:defRPr sz="8800">
                <a:solidFill>
                  <a:schemeClr val="tx1"/>
                </a:solidFill>
                <a:latin typeface="Arial" panose="020B0604020202020204" pitchFamily="34" charset="0"/>
              </a:defRPr>
            </a:lvl3pPr>
            <a:lvl4pPr marL="1600200" indent="-228600" eaLnBrk="0" hangingPunct="0">
              <a:defRPr sz="8800">
                <a:solidFill>
                  <a:schemeClr val="tx1"/>
                </a:solidFill>
                <a:latin typeface="Arial" panose="020B0604020202020204" pitchFamily="34" charset="0"/>
              </a:defRPr>
            </a:lvl4pPr>
            <a:lvl5pPr marL="2057400" indent="-228600" eaLnBrk="0" hangingPunct="0">
              <a:defRPr sz="8800">
                <a:solidFill>
                  <a:schemeClr val="tx1"/>
                </a:solidFill>
                <a:latin typeface="Arial" panose="020B0604020202020204" pitchFamily="34" charset="0"/>
              </a:defRPr>
            </a:lvl5pPr>
            <a:lvl6pPr marL="2514600" indent="-228600" eaLnBrk="0" fontAlgn="base" hangingPunct="0">
              <a:spcBef>
                <a:spcPct val="0"/>
              </a:spcBef>
              <a:spcAft>
                <a:spcPct val="0"/>
              </a:spcAft>
              <a:defRPr sz="8800">
                <a:solidFill>
                  <a:schemeClr val="tx1"/>
                </a:solidFill>
                <a:latin typeface="Arial" panose="020B0604020202020204" pitchFamily="34" charset="0"/>
              </a:defRPr>
            </a:lvl6pPr>
            <a:lvl7pPr marL="2971800" indent="-228600" eaLnBrk="0" fontAlgn="base" hangingPunct="0">
              <a:spcBef>
                <a:spcPct val="0"/>
              </a:spcBef>
              <a:spcAft>
                <a:spcPct val="0"/>
              </a:spcAft>
              <a:defRPr sz="8800">
                <a:solidFill>
                  <a:schemeClr val="tx1"/>
                </a:solidFill>
                <a:latin typeface="Arial" panose="020B0604020202020204" pitchFamily="34" charset="0"/>
              </a:defRPr>
            </a:lvl7pPr>
            <a:lvl8pPr marL="3429000" indent="-228600" eaLnBrk="0" fontAlgn="base" hangingPunct="0">
              <a:spcBef>
                <a:spcPct val="0"/>
              </a:spcBef>
              <a:spcAft>
                <a:spcPct val="0"/>
              </a:spcAft>
              <a:defRPr sz="8800">
                <a:solidFill>
                  <a:schemeClr val="tx1"/>
                </a:solidFill>
                <a:latin typeface="Arial" panose="020B0604020202020204" pitchFamily="34" charset="0"/>
              </a:defRPr>
            </a:lvl8pPr>
            <a:lvl9pPr marL="3886200" indent="-228600" eaLnBrk="0" fontAlgn="base" hangingPunct="0">
              <a:spcBef>
                <a:spcPct val="0"/>
              </a:spcBef>
              <a:spcAft>
                <a:spcPct val="0"/>
              </a:spcAft>
              <a:defRPr sz="8800">
                <a:solidFill>
                  <a:schemeClr val="tx1"/>
                </a:solidFill>
                <a:latin typeface="Arial" panose="020B0604020202020204" pitchFamily="34" charset="0"/>
              </a:defRPr>
            </a:lvl9p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TRÒ CHƠI Ô CỬA BÍ MẬT</a:t>
            </a:r>
          </a:p>
        </p:txBody>
      </p:sp>
      <p:sp>
        <p:nvSpPr>
          <p:cNvPr id="49" name="Left Arrow 48">
            <a:hlinkClick r:id="rId21" action="ppaction://hlinksldjump"/>
          </p:cNvPr>
          <p:cNvSpPr/>
          <p:nvPr/>
        </p:nvSpPr>
        <p:spPr>
          <a:xfrm rot="10800000">
            <a:off x="10972800" y="6030919"/>
            <a:ext cx="734961" cy="5857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010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9"/>
                                        </p:tgtEl>
                                      </p:cBhvr>
                                    </p:animEffect>
                                    <p:anim calcmode="lin" valueType="num">
                                      <p:cBhvr>
                                        <p:cTn id="15" dur="1000"/>
                                        <p:tgtEl>
                                          <p:spTgt spid="9"/>
                                        </p:tgtEl>
                                        <p:attrNameLst>
                                          <p:attrName>ppt_x</p:attrName>
                                        </p:attrNameLst>
                                      </p:cBhvr>
                                      <p:tavLst>
                                        <p:tav tm="0">
                                          <p:val>
                                            <p:strVal val="ppt_x"/>
                                          </p:val>
                                        </p:tav>
                                        <p:tav tm="100000">
                                          <p:val>
                                            <p:strVal val="ppt_x"/>
                                          </p:val>
                                        </p:tav>
                                      </p:tavLst>
                                    </p:anim>
                                    <p:anim calcmode="lin" valueType="num">
                                      <p:cBhvr>
                                        <p:cTn id="16" dur="1000"/>
                                        <p:tgtEl>
                                          <p:spTgt spid="9"/>
                                        </p:tgtEl>
                                        <p:attrNameLst>
                                          <p:attrName>ppt_y</p:attrName>
                                        </p:attrNameLst>
                                      </p:cBhvr>
                                      <p:tavLst>
                                        <p:tav tm="0">
                                          <p:val>
                                            <p:strVal val="ppt_y"/>
                                          </p:val>
                                        </p:tav>
                                        <p:tav tm="100000">
                                          <p:val>
                                            <p:strVal val="ppt_y+.1"/>
                                          </p:val>
                                        </p:tav>
                                      </p:tavLst>
                                    </p:anim>
                                    <p:set>
                                      <p:cBhvr>
                                        <p:cTn id="1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44"/>
                                        </p:tgtEl>
                                      </p:cBhvr>
                                    </p:animEffect>
                                    <p:anim calcmode="lin" valueType="num">
                                      <p:cBhvr>
                                        <p:cTn id="23" dur="1000"/>
                                        <p:tgtEl>
                                          <p:spTgt spid="44"/>
                                        </p:tgtEl>
                                        <p:attrNameLst>
                                          <p:attrName>ppt_x</p:attrName>
                                        </p:attrNameLst>
                                      </p:cBhvr>
                                      <p:tavLst>
                                        <p:tav tm="0">
                                          <p:val>
                                            <p:strVal val="ppt_x"/>
                                          </p:val>
                                        </p:tav>
                                        <p:tav tm="100000">
                                          <p:val>
                                            <p:strVal val="ppt_x"/>
                                          </p:val>
                                        </p:tav>
                                      </p:tavLst>
                                    </p:anim>
                                    <p:anim calcmode="lin" valueType="num">
                                      <p:cBhvr>
                                        <p:cTn id="24" dur="1000"/>
                                        <p:tgtEl>
                                          <p:spTgt spid="44"/>
                                        </p:tgtEl>
                                        <p:attrNameLst>
                                          <p:attrName>ppt_y</p:attrName>
                                        </p:attrNameLst>
                                      </p:cBhvr>
                                      <p:tavLst>
                                        <p:tav tm="0">
                                          <p:val>
                                            <p:strVal val="ppt_y"/>
                                          </p:val>
                                        </p:tav>
                                        <p:tav tm="100000">
                                          <p:val>
                                            <p:strVal val="ppt_y+.1"/>
                                          </p:val>
                                        </p:tav>
                                      </p:tavLst>
                                    </p:anim>
                                    <p:set>
                                      <p:cBhvr>
                                        <p:cTn id="25"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48"/>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25"/>
                                        </p:tgtEl>
                                      </p:cBhvr>
                                    </p:animEffect>
                                    <p:anim calcmode="lin" valueType="num">
                                      <p:cBhvr>
                                        <p:cTn id="31" dur="1000"/>
                                        <p:tgtEl>
                                          <p:spTgt spid="25"/>
                                        </p:tgtEl>
                                        <p:attrNameLst>
                                          <p:attrName>ppt_x</p:attrName>
                                        </p:attrNameLst>
                                      </p:cBhvr>
                                      <p:tavLst>
                                        <p:tav tm="0">
                                          <p:val>
                                            <p:strVal val="ppt_x"/>
                                          </p:val>
                                        </p:tav>
                                        <p:tav tm="100000">
                                          <p:val>
                                            <p:strVal val="ppt_x"/>
                                          </p:val>
                                        </p:tav>
                                      </p:tavLst>
                                    </p:anim>
                                    <p:anim calcmode="lin" valueType="num">
                                      <p:cBhvr>
                                        <p:cTn id="32" dur="1000"/>
                                        <p:tgtEl>
                                          <p:spTgt spid="25"/>
                                        </p:tgtEl>
                                        <p:attrNameLst>
                                          <p:attrName>ppt_y</p:attrName>
                                        </p:attrNameLst>
                                      </p:cBhvr>
                                      <p:tavLst>
                                        <p:tav tm="0">
                                          <p:val>
                                            <p:strVal val="ppt_y"/>
                                          </p:val>
                                        </p:tav>
                                        <p:tav tm="100000">
                                          <p:val>
                                            <p:strVal val="ppt_y+.1"/>
                                          </p:val>
                                        </p:tav>
                                      </p:tavLst>
                                    </p:anim>
                                    <p:set>
                                      <p:cBhvr>
                                        <p:cTn id="33"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6"/>
                                        </p:tgtEl>
                                      </p:cBhvr>
                                    </p:animEffect>
                                    <p:anim calcmode="lin" valueType="num">
                                      <p:cBhvr>
                                        <p:cTn id="39" dur="1000"/>
                                        <p:tgtEl>
                                          <p:spTgt spid="26"/>
                                        </p:tgtEl>
                                        <p:attrNameLst>
                                          <p:attrName>ppt_x</p:attrName>
                                        </p:attrNameLst>
                                      </p:cBhvr>
                                      <p:tavLst>
                                        <p:tav tm="0">
                                          <p:val>
                                            <p:strVal val="ppt_x"/>
                                          </p:val>
                                        </p:tav>
                                        <p:tav tm="100000">
                                          <p:val>
                                            <p:strVal val="ppt_x"/>
                                          </p:val>
                                        </p:tav>
                                      </p:tavLst>
                                    </p:anim>
                                    <p:anim calcmode="lin" valueType="num">
                                      <p:cBhvr>
                                        <p:cTn id="40" dur="1000"/>
                                        <p:tgtEl>
                                          <p:spTgt spid="26"/>
                                        </p:tgtEl>
                                        <p:attrNameLst>
                                          <p:attrName>ppt_y</p:attrName>
                                        </p:attrNameLst>
                                      </p:cBhvr>
                                      <p:tavLst>
                                        <p:tav tm="0">
                                          <p:val>
                                            <p:strVal val="ppt_y"/>
                                          </p:val>
                                        </p:tav>
                                        <p:tav tm="100000">
                                          <p:val>
                                            <p:strVal val="ppt_y+.1"/>
                                          </p:val>
                                        </p:tav>
                                      </p:tavLst>
                                    </p:anim>
                                    <p:set>
                                      <p:cBhvr>
                                        <p:cTn id="41"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5"/>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27"/>
                                        </p:tgtEl>
                                      </p:cBhvr>
                                    </p:animEffect>
                                    <p:anim calcmode="lin" valueType="num">
                                      <p:cBhvr>
                                        <p:cTn id="47" dur="1000"/>
                                        <p:tgtEl>
                                          <p:spTgt spid="27"/>
                                        </p:tgtEl>
                                        <p:attrNameLst>
                                          <p:attrName>ppt_x</p:attrName>
                                        </p:attrNameLst>
                                      </p:cBhvr>
                                      <p:tavLst>
                                        <p:tav tm="0">
                                          <p:val>
                                            <p:strVal val="ppt_x"/>
                                          </p:val>
                                        </p:tav>
                                        <p:tav tm="100000">
                                          <p:val>
                                            <p:strVal val="ppt_x"/>
                                          </p:val>
                                        </p:tav>
                                      </p:tavLst>
                                    </p:anim>
                                    <p:anim calcmode="lin" valueType="num">
                                      <p:cBhvr>
                                        <p:cTn id="48" dur="1000"/>
                                        <p:tgtEl>
                                          <p:spTgt spid="27"/>
                                        </p:tgtEl>
                                        <p:attrNameLst>
                                          <p:attrName>ppt_y</p:attrName>
                                        </p:attrNameLst>
                                      </p:cBhvr>
                                      <p:tavLst>
                                        <p:tav tm="0">
                                          <p:val>
                                            <p:strVal val="ppt_y"/>
                                          </p:val>
                                        </p:tav>
                                        <p:tav tm="100000">
                                          <p:val>
                                            <p:strVal val="ppt_y+.1"/>
                                          </p:val>
                                        </p:tav>
                                      </p:tavLst>
                                    </p:anim>
                                    <p:set>
                                      <p:cBhvr>
                                        <p:cTn id="49"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Arrow 2">
            <a:hlinkClick r:id="rId2" action="ppaction://hlinksldjump"/>
          </p:cNvPr>
          <p:cNvSpPr/>
          <p:nvPr/>
        </p:nvSpPr>
        <p:spPr>
          <a:xfrm>
            <a:off x="11076039" y="6019800"/>
            <a:ext cx="734961" cy="58573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6" name="Cloud 5"/>
          <p:cNvSpPr/>
          <p:nvPr/>
        </p:nvSpPr>
        <p:spPr>
          <a:xfrm>
            <a:off x="2819400" y="58161"/>
            <a:ext cx="6915150" cy="1013862"/>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Ô </a:t>
            </a:r>
            <a:r>
              <a:rPr lang="en-US" sz="3600" b="1" dirty="0" err="1">
                <a:solidFill>
                  <a:srgbClr val="FF0000"/>
                </a:solidFill>
                <a:latin typeface="Times New Roman" panose="02020603050405020304" pitchFamily="18" charset="0"/>
                <a:cs typeface="Times New Roman" panose="02020603050405020304" pitchFamily="18" charset="0"/>
              </a:rPr>
              <a:t>cửa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số</a:t>
            </a:r>
            <a:r>
              <a:rPr lang="en-US" sz="3600" b="1">
                <a:solidFill>
                  <a:srgbClr val="FF0000"/>
                </a:solidFill>
                <a:latin typeface="Times New Roman" panose="02020603050405020304" pitchFamily="18" charset="0"/>
                <a:cs typeface="Times New Roman" panose="02020603050405020304" pitchFamily="18" charset="0"/>
              </a:rPr>
              <a:t> 1</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3400" y="1447800"/>
            <a:ext cx="11277600" cy="584775"/>
          </a:xfrm>
          <a:prstGeom prst="rect">
            <a:avLst/>
          </a:prstGeom>
        </p:spPr>
        <p:txBody>
          <a:bodyPr wrap="square">
            <a:spAutoFit/>
          </a:bodyPr>
          <a:lstStyle/>
          <a:p>
            <a:pPr algn="just">
              <a:spcBef>
                <a:spcPts val="600"/>
              </a:spcBef>
              <a:spcAft>
                <a:spcPts val="0"/>
              </a:spcAft>
            </a:pPr>
            <a:r>
              <a:rPr lang="en-US" sz="3200">
                <a:latin typeface="Times New Roman" panose="02020603050405020304" pitchFamily="18" charset="0"/>
                <a:ea typeface="Calibri" panose="020F0502020204030204" pitchFamily="34" charset="0"/>
                <a:cs typeface="Times New Roman" panose="02020603050405020304" pitchFamily="18" charset="0"/>
              </a:rPr>
              <a:t>Trong PowerPoint, em mở thẻ nào để hiển thị các mẫu định dạng?</a:t>
            </a:r>
          </a:p>
        </p:txBody>
      </p:sp>
      <p:sp>
        <p:nvSpPr>
          <p:cNvPr id="5" name="Rectangle: Rounded Corners 18">
            <a:extLst>
              <a:ext uri="{FF2B5EF4-FFF2-40B4-BE49-F238E27FC236}">
                <a16:creationId xmlns:a16="http://schemas.microsoft.com/office/drawing/2014/main" id="{A98ECE88-115D-4A1D-8452-F943FF1AC741}"/>
              </a:ext>
            </a:extLst>
          </p:cNvPr>
          <p:cNvSpPr/>
          <p:nvPr/>
        </p:nvSpPr>
        <p:spPr>
          <a:xfrm>
            <a:off x="1066800" y="2900795"/>
            <a:ext cx="4114800"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dirty="0">
                <a:solidFill>
                  <a:schemeClr val="tx1"/>
                </a:solidFill>
                <a:latin typeface="Times New Roman" panose="02020603050405020304" pitchFamily="18" charset="0"/>
                <a:cs typeface="Times New Roman" panose="02020603050405020304" pitchFamily="18" charset="0"/>
              </a:rPr>
              <a:t>A</a:t>
            </a:r>
            <a:r>
              <a:rPr lang="en-US" sz="3200">
                <a:solidFill>
                  <a:schemeClr val="tx1"/>
                </a:solidFill>
                <a:latin typeface="Times New Roman" panose="02020603050405020304" pitchFamily="18" charset="0"/>
                <a:cs typeface="Times New Roman" panose="02020603050405020304" pitchFamily="18" charset="0"/>
              </a:rPr>
              <a:t>. </a:t>
            </a:r>
            <a:r>
              <a:rPr lang="nl-NL" sz="3200">
                <a:solidFill>
                  <a:schemeClr val="tx1"/>
                </a:solidFill>
                <a:latin typeface="Times New Roman" panose="02020603050405020304" pitchFamily="18" charset="0"/>
                <a:cs typeface="Times New Roman" panose="02020603050405020304" pitchFamily="18" charset="0"/>
              </a:rPr>
              <a:t>File</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Rounded Corners 18">
            <a:extLst>
              <a:ext uri="{FF2B5EF4-FFF2-40B4-BE49-F238E27FC236}">
                <a16:creationId xmlns:a16="http://schemas.microsoft.com/office/drawing/2014/main" id="{A98ECE88-115D-4A1D-8452-F943FF1AC741}"/>
              </a:ext>
            </a:extLst>
          </p:cNvPr>
          <p:cNvSpPr/>
          <p:nvPr/>
        </p:nvSpPr>
        <p:spPr>
          <a:xfrm>
            <a:off x="1066800" y="4118401"/>
            <a:ext cx="4114800"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dirty="0">
                <a:solidFill>
                  <a:schemeClr val="tx1"/>
                </a:solidFill>
                <a:latin typeface="Times New Roman" panose="02020603050405020304" pitchFamily="18" charset="0"/>
                <a:cs typeface="Times New Roman" panose="02020603050405020304" pitchFamily="18" charset="0"/>
              </a:rPr>
              <a:t>B</a:t>
            </a:r>
            <a:r>
              <a:rPr lang="en-US" sz="3200">
                <a:solidFill>
                  <a:schemeClr val="tx1"/>
                </a:solidFill>
                <a:latin typeface="Times New Roman" panose="02020603050405020304" pitchFamily="18" charset="0"/>
                <a:cs typeface="Times New Roman" panose="02020603050405020304" pitchFamily="18" charset="0"/>
              </a:rPr>
              <a:t>. </a:t>
            </a:r>
            <a:r>
              <a:rPr lang="nl-NL" sz="3200">
                <a:solidFill>
                  <a:schemeClr val="tx1"/>
                </a:solidFill>
                <a:latin typeface="Times New Roman" panose="02020603050405020304" pitchFamily="18" charset="0"/>
                <a:cs typeface="Times New Roman" panose="02020603050405020304" pitchFamily="18" charset="0"/>
              </a:rPr>
              <a:t>Insert</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Rounded Corners 18">
            <a:extLst>
              <a:ext uri="{FF2B5EF4-FFF2-40B4-BE49-F238E27FC236}">
                <a16:creationId xmlns:a16="http://schemas.microsoft.com/office/drawing/2014/main" id="{A98ECE88-115D-4A1D-8452-F943FF1AC741}"/>
              </a:ext>
            </a:extLst>
          </p:cNvPr>
          <p:cNvSpPr/>
          <p:nvPr/>
        </p:nvSpPr>
        <p:spPr>
          <a:xfrm>
            <a:off x="6150077" y="2909738"/>
            <a:ext cx="4114800"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a:solidFill>
                  <a:schemeClr val="tx1"/>
                </a:solidFill>
                <a:latin typeface="Times New Roman" panose="02020603050405020304" pitchFamily="18" charset="0"/>
                <a:cs typeface="Times New Roman" panose="02020603050405020304" pitchFamily="18" charset="0"/>
              </a:rPr>
              <a:t>C. Design</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8">
            <a:extLst>
              <a:ext uri="{FF2B5EF4-FFF2-40B4-BE49-F238E27FC236}">
                <a16:creationId xmlns:a16="http://schemas.microsoft.com/office/drawing/2014/main" id="{A98ECE88-115D-4A1D-8452-F943FF1AC741}"/>
              </a:ext>
            </a:extLst>
          </p:cNvPr>
          <p:cNvSpPr/>
          <p:nvPr/>
        </p:nvSpPr>
        <p:spPr>
          <a:xfrm>
            <a:off x="6135329" y="4136287"/>
            <a:ext cx="4114800"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a:solidFill>
                  <a:schemeClr val="tx1"/>
                </a:solidFill>
                <a:latin typeface="Times New Roman" panose="02020603050405020304" pitchFamily="18" charset="0"/>
                <a:cs typeface="Times New Roman" panose="02020603050405020304" pitchFamily="18" charset="0"/>
              </a:rPr>
              <a:t>D. Animations</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4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7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mph" presetSubtype="2" fill="hold" grpId="1" nodeType="clickEffect">
                                  <p:stCondLst>
                                    <p:cond delay="0"/>
                                  </p:stCondLst>
                                  <p:childTnLst>
                                    <p:animClr clrSpc="rgb" dir="cw">
                                      <p:cBhvr override="childStyle">
                                        <p:cTn id="31" dur="500" fill="hold"/>
                                        <p:tgtEl>
                                          <p:spTgt spid="8"/>
                                        </p:tgtEl>
                                        <p:attrNameLst>
                                          <p:attrName>style.color</p:attrName>
                                        </p:attrNameLst>
                                      </p:cBhvr>
                                      <p:to>
                                        <a:srgbClr val="FF0000"/>
                                      </p:to>
                                    </p:animClr>
                                  </p:childTnLst>
                                </p:cTn>
                              </p:par>
                              <p:par>
                                <p:cTn id="32" presetID="1" presetClass="emph" presetSubtype="2" fill="hold" nodeType="withEffect">
                                  <p:stCondLst>
                                    <p:cond delay="0"/>
                                  </p:stCondLst>
                                  <p:childTnLst>
                                    <p:animClr clrSpc="rgb" dir="cw">
                                      <p:cBhvr>
                                        <p:cTn id="33" dur="500" fill="hold"/>
                                        <p:tgtEl>
                                          <p:spTgt spid="8"/>
                                        </p:tgtEl>
                                        <p:attrNameLst>
                                          <p:attrName>fillcolor</p:attrName>
                                        </p:attrNameLst>
                                      </p:cBhvr>
                                      <p:to>
                                        <a:srgbClr val="FFFF00"/>
                                      </p:to>
                                    </p:animClr>
                                    <p:set>
                                      <p:cBhvr>
                                        <p:cTn id="34" dur="500" fill="hold"/>
                                        <p:tgtEl>
                                          <p:spTgt spid="8"/>
                                        </p:tgtEl>
                                        <p:attrNameLst>
                                          <p:attrName>fill.type</p:attrName>
                                        </p:attrNameLst>
                                      </p:cBhvr>
                                      <p:to>
                                        <p:strVal val="solid"/>
                                      </p:to>
                                    </p:set>
                                    <p:set>
                                      <p:cBhvr>
                                        <p:cTn id="35" dur="5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8" grpId="1"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a:hlinkClick r:id="rId2" action="ppaction://hlinksldjump"/>
          </p:cNvPr>
          <p:cNvSpPr/>
          <p:nvPr/>
        </p:nvSpPr>
        <p:spPr>
          <a:xfrm>
            <a:off x="11048999" y="6019800"/>
            <a:ext cx="732503" cy="64807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24" name="Cloud 23"/>
          <p:cNvSpPr/>
          <p:nvPr/>
        </p:nvSpPr>
        <p:spPr>
          <a:xfrm>
            <a:off x="2343150" y="20242"/>
            <a:ext cx="7086600" cy="107721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Ô </a:t>
            </a:r>
            <a:r>
              <a:rPr lang="en-US" sz="3600" b="1" dirty="0" err="1">
                <a:solidFill>
                  <a:srgbClr val="FF0000"/>
                </a:solidFill>
                <a:latin typeface="Times New Roman" panose="02020603050405020304" pitchFamily="18" charset="0"/>
                <a:cs typeface="Times New Roman" panose="02020603050405020304" pitchFamily="18" charset="0"/>
              </a:rPr>
              <a:t>cửa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số</a:t>
            </a:r>
            <a:r>
              <a:rPr lang="en-US" sz="3600" b="1">
                <a:solidFill>
                  <a:srgbClr val="FF0000"/>
                </a:solidFill>
                <a:latin typeface="Times New Roman" panose="02020603050405020304" pitchFamily="18" charset="0"/>
                <a:cs typeface="Times New Roman" panose="02020603050405020304" pitchFamily="18" charset="0"/>
              </a:rPr>
              <a:t> 2</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533400" y="1447800"/>
            <a:ext cx="11277600" cy="1077218"/>
          </a:xfrm>
          <a:prstGeom prst="rect">
            <a:avLst/>
          </a:prstGeom>
        </p:spPr>
        <p:txBody>
          <a:bodyPr wrap="square">
            <a:spAutoFit/>
          </a:bodyPr>
          <a:lstStyle/>
          <a:p>
            <a:pPr algn="just">
              <a:spcBef>
                <a:spcPts val="600"/>
              </a:spcBef>
              <a:spcAft>
                <a:spcPts val="0"/>
              </a:spcAft>
            </a:pPr>
            <a:r>
              <a:rPr lang="en-US" sz="3200">
                <a:latin typeface="Times New Roman" panose="02020603050405020304" pitchFamily="18" charset="0"/>
                <a:ea typeface="Calibri" panose="020F0502020204030204" pitchFamily="34" charset="0"/>
                <a:cs typeface="Times New Roman" panose="02020603050405020304" pitchFamily="18" charset="0"/>
              </a:rPr>
              <a:t>Trong PowerPoint, sau khi chọn hình ảnh, em mở thẻ nào để định dạng hình ảnh?</a:t>
            </a:r>
          </a:p>
        </p:txBody>
      </p:sp>
      <p:sp>
        <p:nvSpPr>
          <p:cNvPr id="26" name="Rectangle: Rounded Corners 18">
            <a:extLst>
              <a:ext uri="{FF2B5EF4-FFF2-40B4-BE49-F238E27FC236}">
                <a16:creationId xmlns:a16="http://schemas.microsoft.com/office/drawing/2014/main" id="{A98ECE88-115D-4A1D-8452-F943FF1AC741}"/>
              </a:ext>
            </a:extLst>
          </p:cNvPr>
          <p:cNvSpPr/>
          <p:nvPr/>
        </p:nvSpPr>
        <p:spPr>
          <a:xfrm>
            <a:off x="1066800" y="2900795"/>
            <a:ext cx="4114800"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dirty="0">
                <a:solidFill>
                  <a:schemeClr val="tx1"/>
                </a:solidFill>
                <a:latin typeface="Times New Roman" panose="02020603050405020304" pitchFamily="18" charset="0"/>
                <a:cs typeface="Times New Roman" panose="02020603050405020304" pitchFamily="18" charset="0"/>
              </a:rPr>
              <a:t>A</a:t>
            </a:r>
            <a:r>
              <a:rPr lang="en-US" sz="3200">
                <a:solidFill>
                  <a:schemeClr val="tx1"/>
                </a:solidFill>
                <a:latin typeface="Times New Roman" panose="02020603050405020304" pitchFamily="18" charset="0"/>
                <a:cs typeface="Times New Roman" panose="02020603050405020304" pitchFamily="18" charset="0"/>
              </a:rPr>
              <a:t>. Home</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Rounded Corners 18">
            <a:extLst>
              <a:ext uri="{FF2B5EF4-FFF2-40B4-BE49-F238E27FC236}">
                <a16:creationId xmlns:a16="http://schemas.microsoft.com/office/drawing/2014/main" id="{A98ECE88-115D-4A1D-8452-F943FF1AC741}"/>
              </a:ext>
            </a:extLst>
          </p:cNvPr>
          <p:cNvSpPr/>
          <p:nvPr/>
        </p:nvSpPr>
        <p:spPr>
          <a:xfrm>
            <a:off x="1066800" y="4118401"/>
            <a:ext cx="4114800"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dirty="0">
                <a:solidFill>
                  <a:schemeClr val="tx1"/>
                </a:solidFill>
                <a:latin typeface="Times New Roman" panose="02020603050405020304" pitchFamily="18" charset="0"/>
                <a:cs typeface="Times New Roman" panose="02020603050405020304" pitchFamily="18" charset="0"/>
              </a:rPr>
              <a:t>B</a:t>
            </a:r>
            <a:r>
              <a:rPr lang="en-US" sz="3200">
                <a:solidFill>
                  <a:schemeClr val="tx1"/>
                </a:solidFill>
                <a:latin typeface="Times New Roman" panose="02020603050405020304" pitchFamily="18" charset="0"/>
                <a:cs typeface="Times New Roman" panose="02020603050405020304" pitchFamily="18" charset="0"/>
              </a:rPr>
              <a:t>. Format</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Rectangle: Rounded Corners 18">
            <a:extLst>
              <a:ext uri="{FF2B5EF4-FFF2-40B4-BE49-F238E27FC236}">
                <a16:creationId xmlns:a16="http://schemas.microsoft.com/office/drawing/2014/main" id="{A98ECE88-115D-4A1D-8452-F943FF1AC741}"/>
              </a:ext>
            </a:extLst>
          </p:cNvPr>
          <p:cNvSpPr/>
          <p:nvPr/>
        </p:nvSpPr>
        <p:spPr>
          <a:xfrm>
            <a:off x="6150077" y="2909738"/>
            <a:ext cx="4114800"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a:solidFill>
                  <a:schemeClr val="tx1"/>
                </a:solidFill>
                <a:latin typeface="Times New Roman" panose="02020603050405020304" pitchFamily="18" charset="0"/>
                <a:cs typeface="Times New Roman" panose="02020603050405020304" pitchFamily="18" charset="0"/>
              </a:rPr>
              <a:t>C. Design</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Rectangle: Rounded Corners 18">
            <a:extLst>
              <a:ext uri="{FF2B5EF4-FFF2-40B4-BE49-F238E27FC236}">
                <a16:creationId xmlns:a16="http://schemas.microsoft.com/office/drawing/2014/main" id="{A98ECE88-115D-4A1D-8452-F943FF1AC741}"/>
              </a:ext>
            </a:extLst>
          </p:cNvPr>
          <p:cNvSpPr/>
          <p:nvPr/>
        </p:nvSpPr>
        <p:spPr>
          <a:xfrm>
            <a:off x="6135329" y="4136287"/>
            <a:ext cx="4114800"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a:solidFill>
                  <a:schemeClr val="tx1"/>
                </a:solidFill>
                <a:latin typeface="Times New Roman" panose="02020603050405020304" pitchFamily="18" charset="0"/>
                <a:cs typeface="Times New Roman" panose="02020603050405020304" pitchFamily="18" charset="0"/>
              </a:rPr>
              <a:t>D. View</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08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7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7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75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ox(in)">
                                      <p:cBhvr>
                                        <p:cTn id="22" dur="75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ox(in)">
                                      <p:cBhvr>
                                        <p:cTn id="27" dur="75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27"/>
                                        </p:tgtEl>
                                        <p:attrNameLst>
                                          <p:attrName>fillcolor</p:attrName>
                                        </p:attrNameLst>
                                      </p:cBhvr>
                                      <p:to>
                                        <a:srgbClr val="FFFF00"/>
                                      </p:to>
                                    </p:animClr>
                                    <p:set>
                                      <p:cBhvr>
                                        <p:cTn id="32" dur="500" fill="hold"/>
                                        <p:tgtEl>
                                          <p:spTgt spid="27"/>
                                        </p:tgtEl>
                                        <p:attrNameLst>
                                          <p:attrName>fill.type</p:attrName>
                                        </p:attrNameLst>
                                      </p:cBhvr>
                                      <p:to>
                                        <p:strVal val="solid"/>
                                      </p:to>
                                    </p:set>
                                    <p:set>
                                      <p:cBhvr>
                                        <p:cTn id="33" dur="500" fill="hold"/>
                                        <p:tgtEl>
                                          <p:spTgt spid="27"/>
                                        </p:tgtEl>
                                        <p:attrNameLst>
                                          <p:attrName>fill.on</p:attrName>
                                        </p:attrNameLst>
                                      </p:cBhvr>
                                      <p:to>
                                        <p:strVal val="true"/>
                                      </p:to>
                                    </p:set>
                                  </p:childTnLst>
                                </p:cTn>
                              </p:par>
                              <p:par>
                                <p:cTn id="34" presetID="3" presetClass="emph" presetSubtype="2" fill="hold" grpId="1" nodeType="withEffect">
                                  <p:stCondLst>
                                    <p:cond delay="0"/>
                                  </p:stCondLst>
                                  <p:childTnLst>
                                    <p:animClr clrSpc="rgb" dir="cw">
                                      <p:cBhvr override="childStyle">
                                        <p:cTn id="35" dur="500" fill="hold"/>
                                        <p:tgtEl>
                                          <p:spTgt spid="27"/>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7" grpId="1" animBg="1"/>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 Arrow 4">
            <a:hlinkClick r:id="rId2" action="ppaction://hlinksldjump"/>
          </p:cNvPr>
          <p:cNvSpPr/>
          <p:nvPr/>
        </p:nvSpPr>
        <p:spPr>
          <a:xfrm>
            <a:off x="11274287" y="6142416"/>
            <a:ext cx="826098" cy="57606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p:cNvSpPr/>
          <p:nvPr/>
        </p:nvSpPr>
        <p:spPr>
          <a:xfrm>
            <a:off x="2819400" y="58161"/>
            <a:ext cx="6705600" cy="785307"/>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Ô </a:t>
            </a:r>
            <a:r>
              <a:rPr lang="en-US" sz="3600" b="1" dirty="0" err="1">
                <a:solidFill>
                  <a:srgbClr val="FF0000"/>
                </a:solidFill>
                <a:latin typeface="Times New Roman" panose="02020603050405020304" pitchFamily="18" charset="0"/>
                <a:cs typeface="Times New Roman" panose="02020603050405020304" pitchFamily="18" charset="0"/>
              </a:rPr>
              <a:t>cửa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3</a:t>
            </a:r>
          </a:p>
        </p:txBody>
      </p:sp>
      <p:sp>
        <p:nvSpPr>
          <p:cNvPr id="13" name="Rectangle 12"/>
          <p:cNvSpPr/>
          <p:nvPr/>
        </p:nvSpPr>
        <p:spPr>
          <a:xfrm>
            <a:off x="409736" y="841664"/>
            <a:ext cx="11277600" cy="584775"/>
          </a:xfrm>
          <a:prstGeom prst="rect">
            <a:avLst/>
          </a:prstGeom>
        </p:spPr>
        <p:txBody>
          <a:bodyPr wrap="square">
            <a:spAutoFit/>
          </a:bodyPr>
          <a:lstStyle/>
          <a:p>
            <a:pPr algn="ctr">
              <a:spcBef>
                <a:spcPts val="600"/>
              </a:spcBef>
              <a:spcAft>
                <a:spcPts val="0"/>
              </a:spcAft>
            </a:pPr>
            <a:r>
              <a:rPr lang="en-US" sz="3200">
                <a:latin typeface="Times New Roman" panose="02020603050405020304" pitchFamily="18" charset="0"/>
                <a:ea typeface="Calibri" panose="020F0502020204030204" pitchFamily="34" charset="0"/>
              </a:rPr>
              <a:t>Sắp xếp lại trình tự các bước chèn và xử lí hình ảnh cho đúng</a:t>
            </a:r>
          </a:p>
        </p:txBody>
      </p:sp>
      <p:sp>
        <p:nvSpPr>
          <p:cNvPr id="14" name="Rectangle: Rounded Corners 18">
            <a:extLst>
              <a:ext uri="{FF2B5EF4-FFF2-40B4-BE49-F238E27FC236}">
                <a16:creationId xmlns:a16="http://schemas.microsoft.com/office/drawing/2014/main" id="{A98ECE88-115D-4A1D-8452-F943FF1AC741}"/>
              </a:ext>
            </a:extLst>
          </p:cNvPr>
          <p:cNvSpPr/>
          <p:nvPr/>
        </p:nvSpPr>
        <p:spPr>
          <a:xfrm>
            <a:off x="-982" y="1600452"/>
            <a:ext cx="12193063"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dirty="0">
                <a:solidFill>
                  <a:schemeClr val="tx1"/>
                </a:solidFill>
                <a:latin typeface="Times New Roman" panose="02020603050405020304" pitchFamily="18" charset="0"/>
                <a:cs typeface="Times New Roman" panose="02020603050405020304" pitchFamily="18" charset="0"/>
              </a:rPr>
              <a:t>A</a:t>
            </a:r>
            <a:r>
              <a:rPr lang="en-US"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ea typeface="Calibri" panose="020F0502020204030204" pitchFamily="34" charset="0"/>
              </a:rPr>
              <a:t>Chọn tệp ảnh, nháy chuột chọn lệnh Insert.</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Rounded Corners 18">
            <a:extLst>
              <a:ext uri="{FF2B5EF4-FFF2-40B4-BE49-F238E27FC236}">
                <a16:creationId xmlns:a16="http://schemas.microsoft.com/office/drawing/2014/main" id="{A98ECE88-115D-4A1D-8452-F943FF1AC741}"/>
              </a:ext>
            </a:extLst>
          </p:cNvPr>
          <p:cNvSpPr/>
          <p:nvPr/>
        </p:nvSpPr>
        <p:spPr>
          <a:xfrm>
            <a:off x="0" y="2631938"/>
            <a:ext cx="12192000"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dirty="0">
                <a:solidFill>
                  <a:schemeClr val="tx1"/>
                </a:solidFill>
                <a:latin typeface="Times New Roman" panose="02020603050405020304" pitchFamily="18" charset="0"/>
                <a:cs typeface="Times New Roman" panose="02020603050405020304" pitchFamily="18" charset="0"/>
              </a:rPr>
              <a:t>B</a:t>
            </a:r>
            <a:r>
              <a:rPr lang="en-US"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ea typeface="Calibri" panose="020F0502020204030204" pitchFamily="34" charset="0"/>
              </a:rPr>
              <a:t>Chọn trang, vị trí trong trang cần chèn hình ảnh.</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Rounded Corners 18">
            <a:extLst>
              <a:ext uri="{FF2B5EF4-FFF2-40B4-BE49-F238E27FC236}">
                <a16:creationId xmlns:a16="http://schemas.microsoft.com/office/drawing/2014/main" id="{A98ECE88-115D-4A1D-8452-F943FF1AC741}"/>
              </a:ext>
            </a:extLst>
          </p:cNvPr>
          <p:cNvSpPr/>
          <p:nvPr/>
        </p:nvSpPr>
        <p:spPr>
          <a:xfrm>
            <a:off x="-5160" y="3667659"/>
            <a:ext cx="12197577"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a:solidFill>
                  <a:schemeClr val="tx1"/>
                </a:solidFill>
                <a:latin typeface="Times New Roman" panose="02020603050405020304" pitchFamily="18" charset="0"/>
                <a:cs typeface="Times New Roman" panose="02020603050405020304" pitchFamily="18" charset="0"/>
              </a:rPr>
              <a:t>C. </a:t>
            </a:r>
            <a:r>
              <a:rPr lang="en-US" sz="3200">
                <a:solidFill>
                  <a:schemeClr val="tx1"/>
                </a:solidFill>
                <a:latin typeface="Times New Roman" panose="02020603050405020304" pitchFamily="18" charset="0"/>
                <a:ea typeface="Calibri" panose="020F0502020204030204" pitchFamily="34" charset="0"/>
              </a:rPr>
              <a:t>Chọn Insert/Pictures để mở hộp thoại Insert Picture.</a:t>
            </a:r>
          </a:p>
        </p:txBody>
      </p:sp>
      <p:sp>
        <p:nvSpPr>
          <p:cNvPr id="17" name="Rectangle: Rounded Corners 18">
            <a:extLst>
              <a:ext uri="{FF2B5EF4-FFF2-40B4-BE49-F238E27FC236}">
                <a16:creationId xmlns:a16="http://schemas.microsoft.com/office/drawing/2014/main" id="{A98ECE88-115D-4A1D-8452-F943FF1AC741}"/>
              </a:ext>
            </a:extLst>
          </p:cNvPr>
          <p:cNvSpPr/>
          <p:nvPr/>
        </p:nvSpPr>
        <p:spPr>
          <a:xfrm>
            <a:off x="18059" y="4683501"/>
            <a:ext cx="12172476" cy="84182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pPr>
            <a:r>
              <a:rPr lang="en-US" sz="3200">
                <a:solidFill>
                  <a:schemeClr val="tx1"/>
                </a:solidFill>
                <a:latin typeface="Times New Roman" panose="02020603050405020304" pitchFamily="18" charset="0"/>
                <a:cs typeface="Times New Roman" panose="02020603050405020304" pitchFamily="18" charset="0"/>
              </a:rPr>
              <a:t>D. </a:t>
            </a:r>
            <a:r>
              <a:rPr lang="en-US" sz="3200">
                <a:solidFill>
                  <a:schemeClr val="tx1"/>
                </a:solidFill>
                <a:latin typeface="Times New Roman" panose="02020603050405020304" pitchFamily="18" charset="0"/>
                <a:ea typeface="Calibri" panose="020F0502020204030204" pitchFamily="34" charset="0"/>
              </a:rPr>
              <a:t>Sử dụng các công cụ định dạng cho hình ảnh để được hình ảnh như ý</a:t>
            </a:r>
          </a:p>
        </p:txBody>
      </p:sp>
      <p:sp>
        <p:nvSpPr>
          <p:cNvPr id="2" name="TextBox 1"/>
          <p:cNvSpPr txBox="1"/>
          <p:nvPr/>
        </p:nvSpPr>
        <p:spPr>
          <a:xfrm>
            <a:off x="1073426" y="5804452"/>
            <a:ext cx="8666922"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B </a:t>
            </a:r>
            <a:r>
              <a:rPr lang="en-US" sz="3200" b="1">
                <a:latin typeface="Times New Roman" panose="02020603050405020304" pitchFamily="18" charset="0"/>
                <a:cs typeface="Times New Roman" panose="02020603050405020304" pitchFamily="18" charset="0"/>
                <a:sym typeface="Wingdings" panose="05000000000000000000" pitchFamily="2" charset="2"/>
              </a:rPr>
              <a:t> C  A  D</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16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7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7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7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7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4147510" y="919944"/>
            <a:ext cx="7719810" cy="4874096"/>
          </a:xfrm>
          <a:prstGeom prst="cloudCallout">
            <a:avLst>
              <a:gd name="adj1" fmla="val -101360"/>
              <a:gd name="adj2" fmla="val 190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Times New Roman" panose="02020603050405020304" pitchFamily="18" charset="0"/>
                <a:cs typeface="Times New Roman" panose="02020603050405020304" pitchFamily="18" charset="0"/>
              </a:rPr>
              <a:t>Phần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quà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của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em</a:t>
            </a:r>
            <a:r>
              <a:rPr lang="en-US" sz="4800" dirty="0">
                <a:solidFill>
                  <a:srgbClr val="FF0000"/>
                </a:solidFill>
                <a:latin typeface="Times New Roman" panose="02020603050405020304" pitchFamily="18" charset="0"/>
                <a:cs typeface="Times New Roman" panose="02020603050405020304" pitchFamily="18" charset="0"/>
              </a:rPr>
              <a:t> </a:t>
            </a:r>
            <a:r>
              <a:rPr lang="en-US" sz="4800" err="1">
                <a:solidFill>
                  <a:srgbClr val="FF0000"/>
                </a:solidFill>
                <a:latin typeface="Times New Roman" panose="02020603050405020304" pitchFamily="18" charset="0"/>
                <a:cs typeface="Times New Roman" panose="02020603050405020304" pitchFamily="18" charset="0"/>
              </a:rPr>
              <a:t>là</a:t>
            </a:r>
            <a:r>
              <a:rPr lang="en-US" sz="4800">
                <a:solidFill>
                  <a:srgbClr val="FF0000"/>
                </a:solidFill>
                <a:latin typeface="Times New Roman" panose="02020603050405020304" pitchFamily="18" charset="0"/>
                <a:cs typeface="Times New Roman" panose="02020603050405020304" pitchFamily="18" charset="0"/>
              </a:rPr>
              <a:t> chuyến du lịch vòng quanh lớp học</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5" name="Left Arrow 4">
            <a:hlinkClick r:id="rId2" action="ppaction://hlinksldjump"/>
          </p:cNvPr>
          <p:cNvSpPr/>
          <p:nvPr/>
        </p:nvSpPr>
        <p:spPr>
          <a:xfrm>
            <a:off x="10089047" y="6096000"/>
            <a:ext cx="576064" cy="5040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hlinkClick r:id="rId3" action="ppaction://hlinksldjump"/>
          </p:cNvPr>
          <p:cNvSpPr/>
          <p:nvPr/>
        </p:nvSpPr>
        <p:spPr>
          <a:xfrm>
            <a:off x="10749750" y="6082891"/>
            <a:ext cx="526939"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500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143000" y="2127827"/>
            <a:ext cx="6910784" cy="4213448"/>
          </a:xfrm>
          <a:prstGeom prst="cloudCallout">
            <a:avLst>
              <a:gd name="adj1" fmla="val 92616"/>
              <a:gd name="adj2" fmla="val -7949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Times New Roman" panose="02020603050405020304" pitchFamily="18" charset="0"/>
                <a:cs typeface="Times New Roman" panose="02020603050405020304" pitchFamily="18" charset="0"/>
              </a:rPr>
              <a:t>Phần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quà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của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em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một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tràng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pháo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tay</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của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các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bạn</a:t>
            </a:r>
            <a:r>
              <a:rPr lang="en-US" sz="4800" dirty="0">
                <a:solidFill>
                  <a:srgbClr val="FF0000"/>
                </a:solidFill>
                <a:latin typeface="Times New Roman" panose="02020603050405020304" pitchFamily="18" charset="0"/>
                <a:cs typeface="Times New Roman" panose="02020603050405020304" pitchFamily="18" charset="0"/>
              </a:rPr>
              <a:t>.</a:t>
            </a:r>
          </a:p>
        </p:txBody>
      </p:sp>
      <p:sp>
        <p:nvSpPr>
          <p:cNvPr id="3" name="Left Arrow 2">
            <a:hlinkClick r:id="rId2" action="ppaction://hlinksldjump"/>
          </p:cNvPr>
          <p:cNvSpPr/>
          <p:nvPr/>
        </p:nvSpPr>
        <p:spPr>
          <a:xfrm>
            <a:off x="10208307" y="6053243"/>
            <a:ext cx="576064"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hlinkClick r:id="rId3" action="ppaction://hlinksldjump"/>
          </p:cNvPr>
          <p:cNvSpPr/>
          <p:nvPr/>
        </p:nvSpPr>
        <p:spPr>
          <a:xfrm>
            <a:off x="10979262" y="6053243"/>
            <a:ext cx="52693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Picture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65729" y="4627700"/>
            <a:ext cx="1416948" cy="301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Picture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154393" y="540110"/>
            <a:ext cx="2564299" cy="148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539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4953000" y="1231776"/>
            <a:ext cx="6663629" cy="4645496"/>
          </a:xfrm>
          <a:prstGeom prst="cloudCallout">
            <a:avLst>
              <a:gd name="adj1" fmla="val -110786"/>
              <a:gd name="adj2" fmla="val -2270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Times New Roman" panose="02020603050405020304" pitchFamily="18" charset="0"/>
                <a:cs typeface="Times New Roman" panose="02020603050405020304" pitchFamily="18" charset="0"/>
              </a:rPr>
              <a:t>Phần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quà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của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em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một</a:t>
            </a:r>
            <a:r>
              <a:rPr lang="en-US" sz="4800" dirty="0">
                <a:solidFill>
                  <a:srgbClr val="FF0000"/>
                </a:solidFill>
                <a:latin typeface="Times New Roman" panose="02020603050405020304" pitchFamily="18" charset="0"/>
                <a:cs typeface="Times New Roman" panose="02020603050405020304" pitchFamily="18" charset="0"/>
              </a:rPr>
              <a:t> </a:t>
            </a:r>
            <a:r>
              <a:rPr lang="en-US" sz="4800" err="1">
                <a:solidFill>
                  <a:srgbClr val="FF0000"/>
                </a:solidFill>
                <a:latin typeface="Times New Roman" panose="02020603050405020304" pitchFamily="18" charset="0"/>
                <a:cs typeface="Times New Roman" panose="02020603050405020304" pitchFamily="18" charset="0"/>
              </a:rPr>
              <a:t>điểm</a:t>
            </a:r>
            <a:r>
              <a:rPr lang="en-US" sz="4800">
                <a:solidFill>
                  <a:srgbClr val="FF0000"/>
                </a:solidFill>
                <a:latin typeface="Times New Roman" panose="02020603050405020304" pitchFamily="18" charset="0"/>
                <a:cs typeface="Times New Roman" panose="02020603050405020304" pitchFamily="18" charset="0"/>
              </a:rPr>
              <a:t> 10. </a:t>
            </a:r>
            <a:r>
              <a:rPr lang="en-US" sz="4800" dirty="0" err="1">
                <a:solidFill>
                  <a:srgbClr val="FF0000"/>
                </a:solidFill>
                <a:latin typeface="Times New Roman" panose="02020603050405020304" pitchFamily="18" charset="0"/>
                <a:cs typeface="Times New Roman" panose="02020603050405020304" pitchFamily="18" charset="0"/>
              </a:rPr>
              <a:t>Chúc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mừng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em</a:t>
            </a:r>
            <a:r>
              <a:rPr lang="en-US" sz="4800" dirty="0">
                <a:solidFill>
                  <a:srgbClr val="FF0000"/>
                </a:solidFill>
                <a:latin typeface="Times New Roman" panose="02020603050405020304" pitchFamily="18" charset="0"/>
                <a:cs typeface="Times New Roman" panose="02020603050405020304" pitchFamily="18" charset="0"/>
              </a:rPr>
              <a:t>!</a:t>
            </a:r>
          </a:p>
        </p:txBody>
      </p:sp>
      <p:sp>
        <p:nvSpPr>
          <p:cNvPr id="5" name="Left Arrow 4">
            <a:hlinkClick r:id="rId2" action="ppaction://hlinksldjump"/>
          </p:cNvPr>
          <p:cNvSpPr/>
          <p:nvPr/>
        </p:nvSpPr>
        <p:spPr>
          <a:xfrm>
            <a:off x="10210800" y="5877272"/>
            <a:ext cx="576064"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hlinkClick r:id="rId3" action="ppaction://hlinksldjump"/>
          </p:cNvPr>
          <p:cNvSpPr/>
          <p:nvPr/>
        </p:nvSpPr>
        <p:spPr>
          <a:xfrm>
            <a:off x="10876686" y="5877272"/>
            <a:ext cx="52693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Picture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65729" y="4627700"/>
            <a:ext cx="1416948" cy="301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Picture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154393" y="540110"/>
            <a:ext cx="2564299" cy="148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977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0446" y="1604593"/>
            <a:ext cx="10140287" cy="4364272"/>
          </a:xfrm>
          <a:prstGeom prst="rect">
            <a:avLst/>
          </a:prstGeom>
        </p:spPr>
        <p:txBody>
          <a:bodyPr wrap="square">
            <a:spAutoFit/>
          </a:bodyPr>
          <a:lstStyle/>
          <a:p>
            <a:pPr algn="just">
              <a:lnSpc>
                <a:spcPct val="115000"/>
              </a:lnSpc>
              <a:spcBef>
                <a:spcPts val="600"/>
              </a:spcBef>
              <a:spcAft>
                <a:spcPts val="600"/>
              </a:spcAft>
            </a:pPr>
            <a:r>
              <a:rPr lang="en-US" sz="2800" i="1" dirty="0" err="1">
                <a:solidFill>
                  <a:srgbClr val="7030A0"/>
                </a:solidFill>
                <a:latin typeface="Times New Roman" panose="02020603050405020304" pitchFamily="18" charset="0"/>
                <a:ea typeface="Times New Roman" panose="02020603050405020304" pitchFamily="18" charset="0"/>
              </a:rPr>
              <a:t>Bài</a:t>
            </a:r>
            <a:r>
              <a:rPr lang="en-US" sz="2800" i="1" dirty="0">
                <a:solidFill>
                  <a:srgbClr val="7030A0"/>
                </a:solidFill>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bổ</a:t>
            </a:r>
            <a:r>
              <a:rPr lang="en-US" sz="2800" dirty="0">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12.5) </a:t>
            </a:r>
            <a:r>
              <a:rPr lang="en-US" sz="2800" dirty="0" err="1">
                <a:latin typeface="Times New Roman" panose="02020603050405020304" pitchFamily="18" charset="0"/>
                <a:ea typeface="Times New Roman" panose="02020603050405020304" pitchFamily="18" charset="0"/>
              </a:rPr>
              <a:t>rồi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a:t>
            </a:r>
          </a:p>
          <a:p>
            <a:pPr algn="just">
              <a:lnSpc>
                <a:spcPct val="115000"/>
              </a:lnSpc>
              <a:spcBef>
                <a:spcPts val="600"/>
              </a:spcBef>
              <a:spcAft>
                <a:spcPts val="600"/>
              </a:spcAft>
            </a:pPr>
            <a:r>
              <a:rPr lang="en-US" sz="2800" i="1" dirty="0" err="1">
                <a:solidFill>
                  <a:srgbClr val="7030A0"/>
                </a:solidFill>
                <a:latin typeface="Times New Roman" panose="02020603050405020304" pitchFamily="18" charset="0"/>
                <a:ea typeface="Times New Roman" panose="02020603050405020304" pitchFamily="18" charset="0"/>
              </a:rPr>
              <a:t>Bài</a:t>
            </a:r>
            <a:r>
              <a:rPr lang="en-US" sz="2800" i="1" dirty="0">
                <a:solidFill>
                  <a:srgbClr val="7030A0"/>
                </a:solidFill>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bổ</a:t>
            </a:r>
            <a:r>
              <a:rPr lang="en-US" sz="2800" dirty="0">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a:t>
            </a:r>
          </a:p>
          <a:p>
            <a:pPr algn="just">
              <a:lnSpc>
                <a:spcPct val="115000"/>
              </a:lnSpc>
              <a:spcBef>
                <a:spcPts val="600"/>
              </a:spcBef>
              <a:spcAft>
                <a:spcPts val="600"/>
              </a:spcAft>
            </a:pPr>
            <a:r>
              <a:rPr lang="en-US" sz="2800" i="1" dirty="0" err="1">
                <a:solidFill>
                  <a:srgbClr val="7030A0"/>
                </a:solidFill>
                <a:latin typeface="Times New Roman" panose="02020603050405020304" pitchFamily="18" charset="0"/>
                <a:ea typeface="Times New Roman" panose="02020603050405020304" pitchFamily="18" charset="0"/>
              </a:rPr>
              <a:t>Bài</a:t>
            </a:r>
            <a:r>
              <a:rPr lang="en-US" sz="2800" i="1" dirty="0">
                <a:solidFill>
                  <a:srgbClr val="7030A0"/>
                </a:solidFill>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Truonghocxanh.pptx.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mẫu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endParaRPr lang="en-US" sz="2800" dirty="0">
              <a:latin typeface="Times New Roman" panose="02020603050405020304" pitchFamily="18" charset="0"/>
              <a:ea typeface="Times New Roman" panose="02020603050405020304" pitchFamily="18" charset="0"/>
            </a:endParaRPr>
          </a:p>
        </p:txBody>
      </p:sp>
      <p:pic>
        <p:nvPicPr>
          <p:cNvPr id="3" name="Content Placeholder 6">
            <a:extLst>
              <a:ext uri="{FF2B5EF4-FFF2-40B4-BE49-F238E27FC236}">
                <a16:creationId xmlns:a16="http://schemas.microsoft.com/office/drawing/2014/main" id="{49AA611B-924B-4BF3-BE92-1021BFE16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8" y="-7370"/>
            <a:ext cx="4800000" cy="1765079"/>
          </a:xfrm>
          <a:prstGeom prst="rect">
            <a:avLst/>
          </a:prstGeom>
        </p:spPr>
      </p:pic>
    </p:spTree>
    <p:extLst>
      <p:ext uri="{BB962C8B-B14F-4D97-AF65-F5344CB8AC3E}">
        <p14:creationId xmlns:p14="http://schemas.microsoft.com/office/powerpoint/2010/main" val="1539054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613" y="146442"/>
            <a:ext cx="3677628" cy="796018"/>
          </a:xfrm>
        </p:spPr>
        <p:txBody>
          <a:bodyPr>
            <a:norm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
        <p:nvSpPr>
          <p:cNvPr id="7" name="Content Placeholder 2"/>
          <p:cNvSpPr>
            <a:spLocks noGrp="1"/>
          </p:cNvSpPr>
          <p:nvPr>
            <p:ph idx="1"/>
          </p:nvPr>
        </p:nvSpPr>
        <p:spPr>
          <a:xfrm>
            <a:off x="229227" y="803916"/>
            <a:ext cx="11277601" cy="955612"/>
          </a:xfrm>
        </p:spPr>
        <p:txBody>
          <a:bodyPr>
            <a:normAutofit lnSpcReduction="10000"/>
          </a:bodyPr>
          <a:lstStyle/>
          <a:p>
            <a:pPr marL="0" indent="0" algn="ctr">
              <a:buNone/>
            </a:pP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14219A1E-4949-46F0-BD26-8D668BA0BBBB}"/>
              </a:ext>
            </a:extLst>
          </p:cNvPr>
          <p:cNvPicPr>
            <a:picLocks noChangeAspect="1"/>
          </p:cNvPicPr>
          <p:nvPr/>
        </p:nvPicPr>
        <p:blipFill rotWithShape="1">
          <a:blip r:embed="rId2"/>
          <a:srcRect b="7265"/>
          <a:stretch/>
        </p:blipFill>
        <p:spPr>
          <a:xfrm>
            <a:off x="2382982" y="1759528"/>
            <a:ext cx="7813964" cy="4756968"/>
          </a:xfrm>
          <a:prstGeom prst="rect">
            <a:avLst/>
          </a:prstGeom>
        </p:spPr>
      </p:pic>
    </p:spTree>
    <p:extLst>
      <p:ext uri="{BB962C8B-B14F-4D97-AF65-F5344CB8AC3E}">
        <p14:creationId xmlns:p14="http://schemas.microsoft.com/office/powerpoint/2010/main" val="2243750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3">
            <a:extLst>
              <a:ext uri="{FF2B5EF4-FFF2-40B4-BE49-F238E27FC236}">
                <a16:creationId xmlns:a16="http://schemas.microsoft.com/office/drawing/2014/main" id="{975C210D-0D95-4D95-8AC2-D5C78F52E203}"/>
              </a:ext>
            </a:extLst>
          </p:cNvPr>
          <p:cNvSpPr>
            <a:spLocks noChangeArrowheads="1"/>
          </p:cNvSpPr>
          <p:nvPr/>
        </p:nvSpPr>
        <p:spPr bwMode="gray">
          <a:xfrm>
            <a:off x="1221072" y="279235"/>
            <a:ext cx="10857285" cy="1017588"/>
          </a:xfrm>
          <a:prstGeom prst="roundRect">
            <a:avLst>
              <a:gd name="adj" fmla="val 50000"/>
            </a:avLst>
          </a:prstGeom>
          <a:solidFill>
            <a:schemeClr val="hlink">
              <a:alpha val="63921"/>
            </a:schemeClr>
          </a:solidFill>
          <a:ln w="38100" algn="ctr">
            <a:solidFill>
              <a:srgbClr val="FFCC00"/>
            </a:solidFill>
            <a:round/>
            <a:headEnd/>
            <a:tailEnd/>
          </a:ln>
        </p:spPr>
        <p:txBody>
          <a:bodyPr vert="eaVert" wrap="none" anchor="ctr"/>
          <a:lstStyle/>
          <a:p>
            <a:pPr algn="r" rtl="1" eaLnBrk="1" hangingPunct="1"/>
            <a:endParaRPr lang="vi-VN">
              <a:solidFill>
                <a:schemeClr val="bg1"/>
              </a:solidFill>
            </a:endParaRPr>
          </a:p>
        </p:txBody>
      </p:sp>
      <p:sp>
        <p:nvSpPr>
          <p:cNvPr id="3" name="AutoShape 27">
            <a:hlinkClick r:id="rId3" action="ppaction://hlinksldjump"/>
            <a:extLst>
              <a:ext uri="{FF2B5EF4-FFF2-40B4-BE49-F238E27FC236}">
                <a16:creationId xmlns:a16="http://schemas.microsoft.com/office/drawing/2014/main" id="{96F10A6F-AEC7-44E1-8BDC-2E1E07D5A4AB}"/>
              </a:ext>
            </a:extLst>
          </p:cNvPr>
          <p:cNvSpPr>
            <a:spLocks noChangeArrowheads="1"/>
          </p:cNvSpPr>
          <p:nvPr/>
        </p:nvSpPr>
        <p:spPr bwMode="gray">
          <a:xfrm>
            <a:off x="3001474" y="2175470"/>
            <a:ext cx="8981865" cy="833438"/>
          </a:xfrm>
          <a:prstGeom prst="roundRect">
            <a:avLst>
              <a:gd name="adj" fmla="val 50000"/>
            </a:avLst>
          </a:prstGeom>
          <a:gradFill rotWithShape="1">
            <a:gsLst>
              <a:gs pos="0">
                <a:srgbClr val="FF9999"/>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defRPr/>
            </a:pPr>
            <a:r>
              <a:rPr lang="en-US" sz="3200" b="1" dirty="0">
                <a:solidFill>
                  <a:srgbClr val="0000FF"/>
                </a:solidFill>
                <a:latin typeface="Times New Roman" panose="02020603050405020304" pitchFamily="18" charset="0"/>
                <a:cs typeface="Times New Roman" panose="02020603050405020304" pitchFamily="18" charset="0"/>
              </a:rPr>
              <a:t>ẢNH MINH HỌA</a:t>
            </a:r>
          </a:p>
        </p:txBody>
      </p:sp>
      <p:sp>
        <p:nvSpPr>
          <p:cNvPr id="4" name="AutoShape 43">
            <a:hlinkClick r:id="rId4" action="ppaction://hlinksldjump"/>
            <a:extLst>
              <a:ext uri="{FF2B5EF4-FFF2-40B4-BE49-F238E27FC236}">
                <a16:creationId xmlns:a16="http://schemas.microsoft.com/office/drawing/2014/main" id="{4F9A8839-50EA-43C5-8B56-C8245331970B}"/>
              </a:ext>
            </a:extLst>
          </p:cNvPr>
          <p:cNvSpPr>
            <a:spLocks noChangeArrowheads="1"/>
          </p:cNvSpPr>
          <p:nvPr/>
        </p:nvSpPr>
        <p:spPr bwMode="gray">
          <a:xfrm>
            <a:off x="2935709" y="3456367"/>
            <a:ext cx="8985298" cy="838200"/>
          </a:xfrm>
          <a:prstGeom prst="roundRect">
            <a:avLst>
              <a:gd name="adj" fmla="val 50000"/>
            </a:avLst>
          </a:prstGeom>
          <a:gradFill rotWithShape="1">
            <a:gsLst>
              <a:gs pos="0">
                <a:srgbClr val="FF9999"/>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defRPr/>
            </a:pPr>
            <a:r>
              <a:rPr lang="en-US" sz="3200" b="1" dirty="0">
                <a:solidFill>
                  <a:srgbClr val="0000FF"/>
                </a:solidFill>
                <a:latin typeface="Times New Roman" panose="02020603050405020304" pitchFamily="18" charset="0"/>
                <a:cs typeface="Times New Roman" panose="02020603050405020304" pitchFamily="18" charset="0"/>
              </a:rPr>
              <a:t>ĐỊNH DẠNG VĂN BẢN</a:t>
            </a:r>
          </a:p>
        </p:txBody>
      </p:sp>
      <p:grpSp>
        <p:nvGrpSpPr>
          <p:cNvPr id="5" name="Group 7">
            <a:extLst>
              <a:ext uri="{FF2B5EF4-FFF2-40B4-BE49-F238E27FC236}">
                <a16:creationId xmlns:a16="http://schemas.microsoft.com/office/drawing/2014/main" id="{E4914404-D8A8-48F8-A36E-9EDE3116A045}"/>
              </a:ext>
            </a:extLst>
          </p:cNvPr>
          <p:cNvGrpSpPr>
            <a:grpSpLocks/>
          </p:cNvGrpSpPr>
          <p:nvPr/>
        </p:nvGrpSpPr>
        <p:grpSpPr bwMode="auto">
          <a:xfrm>
            <a:off x="1069223" y="2438821"/>
            <a:ext cx="1019175" cy="265112"/>
            <a:chOff x="0" y="1896"/>
            <a:chExt cx="5760" cy="120"/>
          </a:xfrm>
        </p:grpSpPr>
        <p:sp>
          <p:nvSpPr>
            <p:cNvPr id="6" name="Rectangle 8">
              <a:extLst>
                <a:ext uri="{FF2B5EF4-FFF2-40B4-BE49-F238E27FC236}">
                  <a16:creationId xmlns:a16="http://schemas.microsoft.com/office/drawing/2014/main" id="{DD920169-CD40-4B4F-8FFE-950A7AC40B5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7" name="Rectangle 9">
              <a:extLst>
                <a:ext uri="{FF2B5EF4-FFF2-40B4-BE49-F238E27FC236}">
                  <a16:creationId xmlns:a16="http://schemas.microsoft.com/office/drawing/2014/main" id="{5190E256-66A0-4448-B52F-7D2F23A20A73}"/>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vi-VN">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6B1597A9-22A8-414B-B5D0-F056F771E228}"/>
              </a:ext>
            </a:extLst>
          </p:cNvPr>
          <p:cNvGrpSpPr/>
          <p:nvPr/>
        </p:nvGrpSpPr>
        <p:grpSpPr>
          <a:xfrm>
            <a:off x="-2" y="1411708"/>
            <a:ext cx="1221073" cy="1628386"/>
            <a:chOff x="-2" y="1411708"/>
            <a:chExt cx="1221073" cy="1628386"/>
          </a:xfrm>
        </p:grpSpPr>
        <p:grpSp>
          <p:nvGrpSpPr>
            <p:cNvPr id="9" name="Group 11">
              <a:extLst>
                <a:ext uri="{FF2B5EF4-FFF2-40B4-BE49-F238E27FC236}">
                  <a16:creationId xmlns:a16="http://schemas.microsoft.com/office/drawing/2014/main" id="{9E026FFA-BE3C-43C1-B546-C17D7AA364E9}"/>
                </a:ext>
              </a:extLst>
            </p:cNvPr>
            <p:cNvGrpSpPr>
              <a:grpSpLocks/>
            </p:cNvGrpSpPr>
            <p:nvPr/>
          </p:nvGrpSpPr>
          <p:grpSpPr bwMode="auto">
            <a:xfrm rot="5400000">
              <a:off x="16117" y="1889876"/>
              <a:ext cx="1286892" cy="330555"/>
              <a:chOff x="0" y="1896"/>
              <a:chExt cx="5760" cy="120"/>
            </a:xfrm>
          </p:grpSpPr>
          <p:sp>
            <p:nvSpPr>
              <p:cNvPr id="20" name="Rectangle 12">
                <a:extLst>
                  <a:ext uri="{FF2B5EF4-FFF2-40B4-BE49-F238E27FC236}">
                    <a16:creationId xmlns:a16="http://schemas.microsoft.com/office/drawing/2014/main" id="{E5ED6E3C-C917-47BC-BF4E-DB85A3CB05A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p>
            </p:txBody>
          </p:sp>
          <p:sp>
            <p:nvSpPr>
              <p:cNvPr id="21" name="Rectangle 13">
                <a:extLst>
                  <a:ext uri="{FF2B5EF4-FFF2-40B4-BE49-F238E27FC236}">
                    <a16:creationId xmlns:a16="http://schemas.microsoft.com/office/drawing/2014/main" id="{98244CC5-0E84-43AB-98FC-D3466E9156DA}"/>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p>
            </p:txBody>
          </p:sp>
        </p:grpSp>
        <p:grpSp>
          <p:nvGrpSpPr>
            <p:cNvPr id="10" name="Group 14">
              <a:extLst>
                <a:ext uri="{FF2B5EF4-FFF2-40B4-BE49-F238E27FC236}">
                  <a16:creationId xmlns:a16="http://schemas.microsoft.com/office/drawing/2014/main" id="{EBC8F0BB-CCBB-455C-8A89-BC85441531A5}"/>
                </a:ext>
              </a:extLst>
            </p:cNvPr>
            <p:cNvGrpSpPr>
              <a:grpSpLocks/>
            </p:cNvGrpSpPr>
            <p:nvPr/>
          </p:nvGrpSpPr>
          <p:grpSpPr bwMode="auto">
            <a:xfrm rot="5400000">
              <a:off x="67739" y="1886762"/>
              <a:ext cx="1085591" cy="1221073"/>
              <a:chOff x="1845" y="1824"/>
              <a:chExt cx="2016" cy="1823"/>
            </a:xfrm>
          </p:grpSpPr>
          <p:sp>
            <p:nvSpPr>
              <p:cNvPr id="11" name="AutoShape 15">
                <a:extLst>
                  <a:ext uri="{FF2B5EF4-FFF2-40B4-BE49-F238E27FC236}">
                    <a16:creationId xmlns:a16="http://schemas.microsoft.com/office/drawing/2014/main" id="{A02A7171-E283-4191-92B7-E251EF8E6A59}"/>
                  </a:ext>
                </a:extLst>
              </p:cNvPr>
              <p:cNvSpPr>
                <a:spLocks noChangeArrowheads="1"/>
              </p:cNvSpPr>
              <p:nvPr/>
            </p:nvSpPr>
            <p:spPr bwMode="gray">
              <a:xfrm rot="16200000" flipH="1">
                <a:off x="1775" y="2500"/>
                <a:ext cx="309"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2" name="AutoShape 16">
                <a:extLst>
                  <a:ext uri="{FF2B5EF4-FFF2-40B4-BE49-F238E27FC236}">
                    <a16:creationId xmlns:a16="http://schemas.microsoft.com/office/drawing/2014/main" id="{D8A4EA2D-826A-47AA-BA94-CF9CF14B7FD0}"/>
                  </a:ext>
                </a:extLst>
              </p:cNvPr>
              <p:cNvSpPr>
                <a:spLocks noChangeArrowheads="1"/>
              </p:cNvSpPr>
              <p:nvPr/>
            </p:nvSpPr>
            <p:spPr bwMode="gray">
              <a:xfrm rot="5400000" flipH="1">
                <a:off x="3608" y="2515"/>
                <a:ext cx="309" cy="19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p>
            </p:txBody>
          </p:sp>
          <p:sp>
            <p:nvSpPr>
              <p:cNvPr id="13" name="AutoShape 17">
                <a:extLst>
                  <a:ext uri="{FF2B5EF4-FFF2-40B4-BE49-F238E27FC236}">
                    <a16:creationId xmlns:a16="http://schemas.microsoft.com/office/drawing/2014/main" id="{EAFB4450-2C60-482D-8E6F-54F2FAAA7112}"/>
                  </a:ext>
                </a:extLst>
              </p:cNvPr>
              <p:cNvSpPr>
                <a:spLocks noChangeArrowheads="1"/>
              </p:cNvSpPr>
              <p:nvPr/>
            </p:nvSpPr>
            <p:spPr bwMode="gray">
              <a:xfrm rot="10800000" flipH="1">
                <a:off x="2693" y="3444"/>
                <a:ext cx="311" cy="205"/>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p>
            </p:txBody>
          </p:sp>
          <p:sp>
            <p:nvSpPr>
              <p:cNvPr id="14" name="Oval 18">
                <a:extLst>
                  <a:ext uri="{FF2B5EF4-FFF2-40B4-BE49-F238E27FC236}">
                    <a16:creationId xmlns:a16="http://schemas.microsoft.com/office/drawing/2014/main" id="{7952758D-7B53-4054-9EE9-2F117067B60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rot="10800000" vert="eaVert" wrap="none" anchor="ctr"/>
              <a:lstStyle/>
              <a:p>
                <a:endParaRPr lang="vi-VN"/>
              </a:p>
            </p:txBody>
          </p:sp>
          <p:sp>
            <p:nvSpPr>
              <p:cNvPr id="15" name="Oval 19">
                <a:extLst>
                  <a:ext uri="{FF2B5EF4-FFF2-40B4-BE49-F238E27FC236}">
                    <a16:creationId xmlns:a16="http://schemas.microsoft.com/office/drawing/2014/main" id="{D51C62ED-D332-4340-B941-F8ACFEC4C4C9}"/>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p>
            </p:txBody>
          </p:sp>
          <p:sp>
            <p:nvSpPr>
              <p:cNvPr id="16" name="Oval 20">
                <a:extLst>
                  <a:ext uri="{FF2B5EF4-FFF2-40B4-BE49-F238E27FC236}">
                    <a16:creationId xmlns:a16="http://schemas.microsoft.com/office/drawing/2014/main" id="{B9ED5700-2877-405B-910B-691EC405714C}"/>
                  </a:ext>
                </a:extLst>
              </p:cNvPr>
              <p:cNvSpPr>
                <a:spLocks noChangeArrowheads="1"/>
              </p:cNvSpPr>
              <p:nvPr/>
            </p:nvSpPr>
            <p:spPr bwMode="gray">
              <a:xfrm>
                <a:off x="1916" y="2851"/>
                <a:ext cx="1872" cy="239"/>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p>
            </p:txBody>
          </p:sp>
          <p:sp>
            <p:nvSpPr>
              <p:cNvPr id="17" name="Oval 21">
                <a:extLst>
                  <a:ext uri="{FF2B5EF4-FFF2-40B4-BE49-F238E27FC236}">
                    <a16:creationId xmlns:a16="http://schemas.microsoft.com/office/drawing/2014/main" id="{B52D072A-F3A7-4AC7-ABA3-90FB3706413E}"/>
                  </a:ext>
                </a:extLst>
              </p:cNvPr>
              <p:cNvSpPr>
                <a:spLocks noChangeArrowheads="1"/>
              </p:cNvSpPr>
              <p:nvPr/>
            </p:nvSpPr>
            <p:spPr bwMode="gray">
              <a:xfrm>
                <a:off x="1954" y="2888"/>
                <a:ext cx="1871" cy="233"/>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p>
            </p:txBody>
          </p:sp>
          <p:sp>
            <p:nvSpPr>
              <p:cNvPr id="18" name="Oval 22">
                <a:extLst>
                  <a:ext uri="{FF2B5EF4-FFF2-40B4-BE49-F238E27FC236}">
                    <a16:creationId xmlns:a16="http://schemas.microsoft.com/office/drawing/2014/main" id="{EBA1B791-1B10-4174-BE66-7040234E496C}"/>
                  </a:ext>
                </a:extLst>
              </p:cNvPr>
              <p:cNvSpPr>
                <a:spLocks noChangeArrowheads="1"/>
              </p:cNvSpPr>
              <p:nvPr/>
            </p:nvSpPr>
            <p:spPr bwMode="gray">
              <a:xfrm>
                <a:off x="1916" y="2082"/>
                <a:ext cx="1872" cy="1096"/>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p>
            </p:txBody>
          </p:sp>
          <p:sp>
            <p:nvSpPr>
              <p:cNvPr id="19" name="Oval 23">
                <a:extLst>
                  <a:ext uri="{FF2B5EF4-FFF2-40B4-BE49-F238E27FC236}">
                    <a16:creationId xmlns:a16="http://schemas.microsoft.com/office/drawing/2014/main" id="{B6314D7E-0B38-45B8-BEE8-16A00BA8FCF0}"/>
                  </a:ext>
                </a:extLst>
              </p:cNvPr>
              <p:cNvSpPr>
                <a:spLocks noChangeArrowheads="1"/>
              </p:cNvSpPr>
              <p:nvPr/>
            </p:nvSpPr>
            <p:spPr bwMode="gray">
              <a:xfrm>
                <a:off x="1954" y="2085"/>
                <a:ext cx="1871" cy="1096"/>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p>
            </p:txBody>
          </p:sp>
        </p:grpSp>
      </p:grpSp>
      <p:grpSp>
        <p:nvGrpSpPr>
          <p:cNvPr id="22" name="Group 24">
            <a:extLst>
              <a:ext uri="{FF2B5EF4-FFF2-40B4-BE49-F238E27FC236}">
                <a16:creationId xmlns:a16="http://schemas.microsoft.com/office/drawing/2014/main" id="{BA8FF6AD-137D-47FA-B19D-9BC994AF24FA}"/>
              </a:ext>
            </a:extLst>
          </p:cNvPr>
          <p:cNvGrpSpPr>
            <a:grpSpLocks/>
          </p:cNvGrpSpPr>
          <p:nvPr/>
        </p:nvGrpSpPr>
        <p:grpSpPr bwMode="auto">
          <a:xfrm rot="5400000">
            <a:off x="2211973" y="3116933"/>
            <a:ext cx="634794" cy="272344"/>
            <a:chOff x="0" y="1896"/>
            <a:chExt cx="5760" cy="120"/>
          </a:xfrm>
        </p:grpSpPr>
        <p:sp>
          <p:nvSpPr>
            <p:cNvPr id="23" name="Rectangle 25">
              <a:extLst>
                <a:ext uri="{FF2B5EF4-FFF2-40B4-BE49-F238E27FC236}">
                  <a16:creationId xmlns:a16="http://schemas.microsoft.com/office/drawing/2014/main" id="{551E90A4-B73F-4FB4-BEC1-4BCBECE274D3}"/>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24" name="Rectangle 26">
              <a:extLst>
                <a:ext uri="{FF2B5EF4-FFF2-40B4-BE49-F238E27FC236}">
                  <a16:creationId xmlns:a16="http://schemas.microsoft.com/office/drawing/2014/main" id="{ABC280E7-22F7-4651-9FCA-3EFDB3E8DD8E}"/>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C8E6D59E-46CB-4191-A2CD-248A7A80FF38}"/>
              </a:ext>
            </a:extLst>
          </p:cNvPr>
          <p:cNvGrpSpPr>
            <a:grpSpLocks/>
          </p:cNvGrpSpPr>
          <p:nvPr/>
        </p:nvGrpSpPr>
        <p:grpSpPr bwMode="auto">
          <a:xfrm>
            <a:off x="1936838" y="2087984"/>
            <a:ext cx="1070472" cy="996951"/>
            <a:chOff x="3254" y="856"/>
            <a:chExt cx="583" cy="628"/>
          </a:xfrm>
        </p:grpSpPr>
        <p:grpSp>
          <p:nvGrpSpPr>
            <p:cNvPr id="26" name="Group 25">
              <a:extLst>
                <a:ext uri="{FF2B5EF4-FFF2-40B4-BE49-F238E27FC236}">
                  <a16:creationId xmlns:a16="http://schemas.microsoft.com/office/drawing/2014/main" id="{8BC6BF0B-94C8-47FD-BAF7-C6C8CFE61D91}"/>
                </a:ext>
              </a:extLst>
            </p:cNvPr>
            <p:cNvGrpSpPr>
              <a:grpSpLocks/>
            </p:cNvGrpSpPr>
            <p:nvPr/>
          </p:nvGrpSpPr>
          <p:grpSpPr bwMode="auto">
            <a:xfrm rot="5400000">
              <a:off x="3232" y="878"/>
              <a:ext cx="628" cy="583"/>
              <a:chOff x="1855" y="1824"/>
              <a:chExt cx="2023" cy="1813"/>
            </a:xfrm>
          </p:grpSpPr>
          <p:sp>
            <p:nvSpPr>
              <p:cNvPr id="28" name="AutoShape 30">
                <a:extLst>
                  <a:ext uri="{FF2B5EF4-FFF2-40B4-BE49-F238E27FC236}">
                    <a16:creationId xmlns:a16="http://schemas.microsoft.com/office/drawing/2014/main" id="{4A7C5EBE-9C7D-46EC-881E-DEA1FFC51BFD}"/>
                  </a:ext>
                </a:extLst>
              </p:cNvPr>
              <p:cNvSpPr>
                <a:spLocks noChangeArrowheads="1"/>
              </p:cNvSpPr>
              <p:nvPr/>
            </p:nvSpPr>
            <p:spPr bwMode="gray">
              <a:xfrm rot="16200000" flipH="1">
                <a:off x="1802" y="2511"/>
                <a:ext cx="312"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29" name="AutoShape 31">
                <a:extLst>
                  <a:ext uri="{FF2B5EF4-FFF2-40B4-BE49-F238E27FC236}">
                    <a16:creationId xmlns:a16="http://schemas.microsoft.com/office/drawing/2014/main" id="{83A74B99-29D8-4DE6-A799-952C7DFF517E}"/>
                  </a:ext>
                </a:extLst>
              </p:cNvPr>
              <p:cNvSpPr>
                <a:spLocks noChangeArrowheads="1"/>
              </p:cNvSpPr>
              <p:nvPr/>
            </p:nvSpPr>
            <p:spPr bwMode="gray">
              <a:xfrm rot="5400000" flipH="1">
                <a:off x="3622" y="2504"/>
                <a:ext cx="309" cy="20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30" name="AutoShape 32">
                <a:extLst>
                  <a:ext uri="{FF2B5EF4-FFF2-40B4-BE49-F238E27FC236}">
                    <a16:creationId xmlns:a16="http://schemas.microsoft.com/office/drawing/2014/main" id="{C6496E2E-8778-4A71-9EFE-986F1239F010}"/>
                  </a:ext>
                </a:extLst>
              </p:cNvPr>
              <p:cNvSpPr>
                <a:spLocks noChangeArrowheads="1"/>
              </p:cNvSpPr>
              <p:nvPr/>
            </p:nvSpPr>
            <p:spPr bwMode="gray">
              <a:xfrm rot="10800000" flipH="1">
                <a:off x="2718" y="3435"/>
                <a:ext cx="303" cy="20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31" name="Oval 33">
                <a:extLst>
                  <a:ext uri="{FF2B5EF4-FFF2-40B4-BE49-F238E27FC236}">
                    <a16:creationId xmlns:a16="http://schemas.microsoft.com/office/drawing/2014/main" id="{7AFBCBAF-501C-45E2-937F-E8D41182136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32" name="Oval 34">
                <a:hlinkClick r:id="rId5" action="ppaction://hlinkpres?slideindex=1&amp;slidetitle="/>
                <a:extLst>
                  <a:ext uri="{FF2B5EF4-FFF2-40B4-BE49-F238E27FC236}">
                    <a16:creationId xmlns:a16="http://schemas.microsoft.com/office/drawing/2014/main" id="{2FA0EA6F-DA9A-4D65-8449-68E71A306F04}"/>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33" name="Oval 35">
                <a:extLst>
                  <a:ext uri="{FF2B5EF4-FFF2-40B4-BE49-F238E27FC236}">
                    <a16:creationId xmlns:a16="http://schemas.microsoft.com/office/drawing/2014/main" id="{0BE60913-8124-4994-8AD5-878A81443D7B}"/>
                  </a:ext>
                </a:extLst>
              </p:cNvPr>
              <p:cNvSpPr>
                <a:spLocks noChangeArrowheads="1"/>
              </p:cNvSpPr>
              <p:nvPr/>
            </p:nvSpPr>
            <p:spPr bwMode="gray">
              <a:xfrm>
                <a:off x="2235" y="2916"/>
                <a:ext cx="1317" cy="220"/>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34" name="Oval 36">
                <a:extLst>
                  <a:ext uri="{FF2B5EF4-FFF2-40B4-BE49-F238E27FC236}">
                    <a16:creationId xmlns:a16="http://schemas.microsoft.com/office/drawing/2014/main" id="{93FC6C9C-ABAF-4FAD-AD01-35A1A8E638A4}"/>
                  </a:ext>
                </a:extLst>
              </p:cNvPr>
              <p:cNvSpPr>
                <a:spLocks noChangeArrowheads="1"/>
              </p:cNvSpPr>
              <p:nvPr/>
            </p:nvSpPr>
            <p:spPr bwMode="gray">
              <a:xfrm>
                <a:off x="2235" y="2916"/>
                <a:ext cx="1317" cy="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35" name="Oval 37">
                <a:extLst>
                  <a:ext uri="{FF2B5EF4-FFF2-40B4-BE49-F238E27FC236}">
                    <a16:creationId xmlns:a16="http://schemas.microsoft.com/office/drawing/2014/main" id="{6DBCAB0A-189C-42DC-8A4D-C7FAC06E812D}"/>
                  </a:ext>
                </a:extLst>
              </p:cNvPr>
              <p:cNvSpPr>
                <a:spLocks noChangeArrowheads="1"/>
              </p:cNvSpPr>
              <p:nvPr/>
            </p:nvSpPr>
            <p:spPr bwMode="gray">
              <a:xfrm>
                <a:off x="2206" y="2066"/>
                <a:ext cx="1317" cy="1102"/>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36" name="Oval 38">
                <a:extLst>
                  <a:ext uri="{FF2B5EF4-FFF2-40B4-BE49-F238E27FC236}">
                    <a16:creationId xmlns:a16="http://schemas.microsoft.com/office/drawing/2014/main" id="{AE46164F-9722-4CFD-A69E-B26FF12105BC}"/>
                  </a:ext>
                </a:extLst>
              </p:cNvPr>
              <p:cNvSpPr>
                <a:spLocks noChangeArrowheads="1"/>
              </p:cNvSpPr>
              <p:nvPr/>
            </p:nvSpPr>
            <p:spPr bwMode="gray">
              <a:xfrm>
                <a:off x="2227" y="2082"/>
                <a:ext cx="1317" cy="110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sp>
          <p:nvSpPr>
            <p:cNvPr id="27" name="WordArt 39">
              <a:hlinkClick r:id="rId5" action="ppaction://hlinkpres?slideindex=1&amp;slidetitle="/>
              <a:extLst>
                <a:ext uri="{FF2B5EF4-FFF2-40B4-BE49-F238E27FC236}">
                  <a16:creationId xmlns:a16="http://schemas.microsoft.com/office/drawing/2014/main" id="{20AFF877-24C9-4186-953D-D422ECF02E60}"/>
                </a:ext>
              </a:extLst>
            </p:cNvPr>
            <p:cNvSpPr>
              <a:spLocks noChangeArrowheads="1" noChangeShapeType="1" noTextEdit="1"/>
            </p:cNvSpPr>
            <p:nvPr/>
          </p:nvSpPr>
          <p:spPr bwMode="auto">
            <a:xfrm>
              <a:off x="3465" y="1036"/>
              <a:ext cx="171" cy="282"/>
            </a:xfrm>
            <a:prstGeom prst="rect">
              <a:avLst/>
            </a:prstGeom>
          </p:spPr>
          <p:txBody>
            <a:bodyPr wrap="none" fromWordArt="1">
              <a:prstTxWarp prst="textSlantUp">
                <a:avLst>
                  <a:gd name="adj" fmla="val 29167"/>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1</a:t>
              </a:r>
            </a:p>
          </p:txBody>
        </p:sp>
      </p:grpSp>
      <p:grpSp>
        <p:nvGrpSpPr>
          <p:cNvPr id="37" name="Group 44">
            <a:extLst>
              <a:ext uri="{FF2B5EF4-FFF2-40B4-BE49-F238E27FC236}">
                <a16:creationId xmlns:a16="http://schemas.microsoft.com/office/drawing/2014/main" id="{7A8A849B-0A43-4555-924C-15463AA12F78}"/>
              </a:ext>
            </a:extLst>
          </p:cNvPr>
          <p:cNvGrpSpPr>
            <a:grpSpLocks/>
          </p:cNvGrpSpPr>
          <p:nvPr/>
        </p:nvGrpSpPr>
        <p:grpSpPr bwMode="auto">
          <a:xfrm>
            <a:off x="2047457" y="3388566"/>
            <a:ext cx="908050" cy="989013"/>
            <a:chOff x="3260" y="1700"/>
            <a:chExt cx="581" cy="623"/>
          </a:xfrm>
        </p:grpSpPr>
        <p:grpSp>
          <p:nvGrpSpPr>
            <p:cNvPr id="38" name="Group 45">
              <a:extLst>
                <a:ext uri="{FF2B5EF4-FFF2-40B4-BE49-F238E27FC236}">
                  <a16:creationId xmlns:a16="http://schemas.microsoft.com/office/drawing/2014/main" id="{FD936713-5603-4214-B4EC-6DA38C34B7D7}"/>
                </a:ext>
              </a:extLst>
            </p:cNvPr>
            <p:cNvGrpSpPr>
              <a:grpSpLocks/>
            </p:cNvGrpSpPr>
            <p:nvPr/>
          </p:nvGrpSpPr>
          <p:grpSpPr bwMode="auto">
            <a:xfrm rot="5400000">
              <a:off x="3239" y="1721"/>
              <a:ext cx="623" cy="581"/>
              <a:chOff x="1871" y="1824"/>
              <a:chExt cx="2007" cy="1807"/>
            </a:xfrm>
          </p:grpSpPr>
          <p:sp>
            <p:nvSpPr>
              <p:cNvPr id="40" name="AutoShape 46">
                <a:extLst>
                  <a:ext uri="{FF2B5EF4-FFF2-40B4-BE49-F238E27FC236}">
                    <a16:creationId xmlns:a16="http://schemas.microsoft.com/office/drawing/2014/main" id="{990E0CDB-C322-4A35-921C-B40972C59B6D}"/>
                  </a:ext>
                </a:extLst>
              </p:cNvPr>
              <p:cNvSpPr>
                <a:spLocks noChangeArrowheads="1"/>
              </p:cNvSpPr>
              <p:nvPr/>
            </p:nvSpPr>
            <p:spPr bwMode="gray">
              <a:xfrm rot="16200000" flipH="1">
                <a:off x="1819" y="2511"/>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41" name="AutoShape 47">
                <a:extLst>
                  <a:ext uri="{FF2B5EF4-FFF2-40B4-BE49-F238E27FC236}">
                    <a16:creationId xmlns:a16="http://schemas.microsoft.com/office/drawing/2014/main" id="{D8A73BDF-417A-42B6-B036-BE09D56CC5C0}"/>
                  </a:ext>
                </a:extLst>
              </p:cNvPr>
              <p:cNvSpPr>
                <a:spLocks noChangeArrowheads="1"/>
              </p:cNvSpPr>
              <p:nvPr/>
            </p:nvSpPr>
            <p:spPr bwMode="gray">
              <a:xfrm rot="5400000" flipH="1">
                <a:off x="3620" y="2504"/>
                <a:ext cx="313" cy="20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42" name="AutoShape 48">
                <a:extLst>
                  <a:ext uri="{FF2B5EF4-FFF2-40B4-BE49-F238E27FC236}">
                    <a16:creationId xmlns:a16="http://schemas.microsoft.com/office/drawing/2014/main" id="{90356D11-8BD4-4767-A94E-B350EF87F440}"/>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43" name="Oval 49">
                <a:extLst>
                  <a:ext uri="{FF2B5EF4-FFF2-40B4-BE49-F238E27FC236}">
                    <a16:creationId xmlns:a16="http://schemas.microsoft.com/office/drawing/2014/main" id="{66CCD773-D5E2-427D-BD5C-C2FCDF7D86D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44" name="Oval 50">
                <a:extLst>
                  <a:ext uri="{FF2B5EF4-FFF2-40B4-BE49-F238E27FC236}">
                    <a16:creationId xmlns:a16="http://schemas.microsoft.com/office/drawing/2014/main" id="{DF4B699B-B478-491B-BC5D-30A0C7507889}"/>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45" name="Oval 51">
                <a:extLst>
                  <a:ext uri="{FF2B5EF4-FFF2-40B4-BE49-F238E27FC236}">
                    <a16:creationId xmlns:a16="http://schemas.microsoft.com/office/drawing/2014/main" id="{E9033037-58F0-4C22-8B34-97931EFB7D93}"/>
                  </a:ext>
                </a:extLst>
              </p:cNvPr>
              <p:cNvSpPr>
                <a:spLocks noChangeArrowheads="1"/>
              </p:cNvSpPr>
              <p:nvPr/>
            </p:nvSpPr>
            <p:spPr bwMode="gray">
              <a:xfrm>
                <a:off x="2229" y="2886"/>
                <a:ext cx="1317" cy="259"/>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46" name="Oval 52">
                <a:hlinkClick r:id="rId6" action="ppaction://hlinkpres?slideindex=1&amp;slidetitle="/>
                <a:extLst>
                  <a:ext uri="{FF2B5EF4-FFF2-40B4-BE49-F238E27FC236}">
                    <a16:creationId xmlns:a16="http://schemas.microsoft.com/office/drawing/2014/main" id="{45414659-914F-4748-9124-28F9F2A5A52D}"/>
                  </a:ext>
                </a:extLst>
              </p:cNvPr>
              <p:cNvSpPr>
                <a:spLocks noChangeArrowheads="1"/>
              </p:cNvSpPr>
              <p:nvPr/>
            </p:nvSpPr>
            <p:spPr bwMode="gray">
              <a:xfrm>
                <a:off x="2229" y="2886"/>
                <a:ext cx="1317" cy="259"/>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47" name="Oval 53">
                <a:extLst>
                  <a:ext uri="{FF2B5EF4-FFF2-40B4-BE49-F238E27FC236}">
                    <a16:creationId xmlns:a16="http://schemas.microsoft.com/office/drawing/2014/main" id="{DDE9E505-EE6B-49E6-8276-1439007E011D}"/>
                  </a:ext>
                </a:extLst>
              </p:cNvPr>
              <p:cNvSpPr>
                <a:spLocks noChangeArrowheads="1"/>
              </p:cNvSpPr>
              <p:nvPr/>
            </p:nvSpPr>
            <p:spPr bwMode="gray">
              <a:xfrm>
                <a:off x="2222" y="2067"/>
                <a:ext cx="1317" cy="1099"/>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48" name="Oval 54">
                <a:extLst>
                  <a:ext uri="{FF2B5EF4-FFF2-40B4-BE49-F238E27FC236}">
                    <a16:creationId xmlns:a16="http://schemas.microsoft.com/office/drawing/2014/main" id="{01C9DE8D-2085-4471-B00D-59E9649EA0E6}"/>
                  </a:ext>
                </a:extLst>
              </p:cNvPr>
              <p:cNvSpPr>
                <a:spLocks noChangeArrowheads="1"/>
              </p:cNvSpPr>
              <p:nvPr/>
            </p:nvSpPr>
            <p:spPr bwMode="gray">
              <a:xfrm>
                <a:off x="2227" y="2082"/>
                <a:ext cx="1317" cy="110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sp>
          <p:nvSpPr>
            <p:cNvPr id="39" name="WordArt 55">
              <a:hlinkClick r:id="rId6" action="ppaction://hlinkpres?slideindex=1&amp;slidetitle="/>
              <a:extLst>
                <a:ext uri="{FF2B5EF4-FFF2-40B4-BE49-F238E27FC236}">
                  <a16:creationId xmlns:a16="http://schemas.microsoft.com/office/drawing/2014/main" id="{2B68088C-7CC7-4F5B-821A-6AE13D3D7C68}"/>
                </a:ext>
              </a:extLst>
            </p:cNvPr>
            <p:cNvSpPr>
              <a:spLocks noChangeArrowheads="1" noChangeShapeType="1" noTextEdit="1"/>
            </p:cNvSpPr>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2</a:t>
              </a:r>
            </a:p>
          </p:txBody>
        </p:sp>
      </p:grpSp>
      <p:grpSp>
        <p:nvGrpSpPr>
          <p:cNvPr id="49" name="Group 69">
            <a:extLst>
              <a:ext uri="{FF2B5EF4-FFF2-40B4-BE49-F238E27FC236}">
                <a16:creationId xmlns:a16="http://schemas.microsoft.com/office/drawing/2014/main" id="{AB2C12AB-ED93-4690-A6E9-B9C52105A027}"/>
              </a:ext>
            </a:extLst>
          </p:cNvPr>
          <p:cNvGrpSpPr>
            <a:grpSpLocks/>
          </p:cNvGrpSpPr>
          <p:nvPr/>
        </p:nvGrpSpPr>
        <p:grpSpPr bwMode="auto">
          <a:xfrm>
            <a:off x="108785" y="222671"/>
            <a:ext cx="1143000" cy="1219200"/>
            <a:chOff x="196" y="292"/>
            <a:chExt cx="616" cy="507"/>
          </a:xfrm>
        </p:grpSpPr>
        <p:grpSp>
          <p:nvGrpSpPr>
            <p:cNvPr id="50" name="Group 70">
              <a:extLst>
                <a:ext uri="{FF2B5EF4-FFF2-40B4-BE49-F238E27FC236}">
                  <a16:creationId xmlns:a16="http://schemas.microsoft.com/office/drawing/2014/main" id="{CBB6E47B-97BB-430F-9861-0AE6C52F0F2C}"/>
                </a:ext>
              </a:extLst>
            </p:cNvPr>
            <p:cNvGrpSpPr>
              <a:grpSpLocks/>
            </p:cNvGrpSpPr>
            <p:nvPr/>
          </p:nvGrpSpPr>
          <p:grpSpPr bwMode="auto">
            <a:xfrm>
              <a:off x="204" y="300"/>
              <a:ext cx="608" cy="499"/>
              <a:chOff x="204" y="300"/>
              <a:chExt cx="608" cy="499"/>
            </a:xfrm>
          </p:grpSpPr>
          <p:sp>
            <p:nvSpPr>
              <p:cNvPr id="54" name="Oval 19">
                <a:extLst>
                  <a:ext uri="{FF2B5EF4-FFF2-40B4-BE49-F238E27FC236}">
                    <a16:creationId xmlns:a16="http://schemas.microsoft.com/office/drawing/2014/main" id="{B708F937-5525-4D7E-90FE-9C612C5250B2}"/>
                  </a:ext>
                </a:extLst>
              </p:cNvPr>
              <p:cNvSpPr>
                <a:spLocks noChangeArrowheads="1"/>
              </p:cNvSpPr>
              <p:nvPr/>
            </p:nvSpPr>
            <p:spPr bwMode="auto">
              <a:xfrm rot="1758052">
                <a:off x="204" y="300"/>
                <a:ext cx="592" cy="482"/>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vi-VN"/>
              </a:p>
            </p:txBody>
          </p:sp>
          <p:sp>
            <p:nvSpPr>
              <p:cNvPr id="55" name="Oval 24">
                <a:extLst>
                  <a:ext uri="{FF2B5EF4-FFF2-40B4-BE49-F238E27FC236}">
                    <a16:creationId xmlns:a16="http://schemas.microsoft.com/office/drawing/2014/main" id="{C3FC9A50-9679-47C2-B739-6C891C4CA7A0}"/>
                  </a:ext>
                </a:extLst>
              </p:cNvPr>
              <p:cNvSpPr>
                <a:spLocks noChangeArrowheads="1"/>
              </p:cNvSpPr>
              <p:nvPr/>
            </p:nvSpPr>
            <p:spPr bwMode="gray">
              <a:xfrm rot="1758052">
                <a:off x="220" y="317"/>
                <a:ext cx="592" cy="482"/>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vi-VN"/>
              </a:p>
            </p:txBody>
          </p:sp>
        </p:grpSp>
        <p:grpSp>
          <p:nvGrpSpPr>
            <p:cNvPr id="51" name="Group 73">
              <a:extLst>
                <a:ext uri="{FF2B5EF4-FFF2-40B4-BE49-F238E27FC236}">
                  <a16:creationId xmlns:a16="http://schemas.microsoft.com/office/drawing/2014/main" id="{0CB87B06-1145-41D5-82EE-1252A54DA8AC}"/>
                </a:ext>
              </a:extLst>
            </p:cNvPr>
            <p:cNvGrpSpPr>
              <a:grpSpLocks/>
            </p:cNvGrpSpPr>
            <p:nvPr/>
          </p:nvGrpSpPr>
          <p:grpSpPr bwMode="auto">
            <a:xfrm>
              <a:off x="196" y="292"/>
              <a:ext cx="592" cy="482"/>
              <a:chOff x="204" y="300"/>
              <a:chExt cx="592" cy="482"/>
            </a:xfrm>
          </p:grpSpPr>
          <p:sp>
            <p:nvSpPr>
              <p:cNvPr id="52" name="Oval 25">
                <a:extLst>
                  <a:ext uri="{FF2B5EF4-FFF2-40B4-BE49-F238E27FC236}">
                    <a16:creationId xmlns:a16="http://schemas.microsoft.com/office/drawing/2014/main" id="{185AF6DD-3824-470D-B7B6-C63E365C4233}"/>
                  </a:ext>
                </a:extLst>
              </p:cNvPr>
              <p:cNvSpPr>
                <a:spLocks noChangeArrowheads="1"/>
              </p:cNvSpPr>
              <p:nvPr/>
            </p:nvSpPr>
            <p:spPr bwMode="gray">
              <a:xfrm rot="1758052">
                <a:off x="204" y="300"/>
                <a:ext cx="592" cy="482"/>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vi-VN"/>
              </a:p>
            </p:txBody>
          </p:sp>
          <p:pic>
            <p:nvPicPr>
              <p:cNvPr id="53" name="Picture 27" descr="Picture1">
                <a:extLst>
                  <a:ext uri="{FF2B5EF4-FFF2-40B4-BE49-F238E27FC236}">
                    <a16:creationId xmlns:a16="http://schemas.microsoft.com/office/drawing/2014/main" id="{656545F4-9324-470E-9CFB-DA0D4D5360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 y="328"/>
                <a:ext cx="27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6" name="WordArt 92">
            <a:extLst>
              <a:ext uri="{FF2B5EF4-FFF2-40B4-BE49-F238E27FC236}">
                <a16:creationId xmlns:a16="http://schemas.microsoft.com/office/drawing/2014/main" id="{570E7BBE-2402-40C7-AE99-CB00AF9F83CB}"/>
              </a:ext>
            </a:extLst>
          </p:cNvPr>
          <p:cNvSpPr>
            <a:spLocks noChangeArrowheads="1" noChangeShapeType="1" noTextEdit="1"/>
          </p:cNvSpPr>
          <p:nvPr/>
        </p:nvSpPr>
        <p:spPr bwMode="auto">
          <a:xfrm>
            <a:off x="1508484" y="529429"/>
            <a:ext cx="10122042" cy="574675"/>
          </a:xfrm>
          <a:prstGeom prst="rect">
            <a:avLst/>
          </a:prstGeom>
        </p:spPr>
        <p:txBody>
          <a:bodyPr wrap="none" fromWordArt="1">
            <a:prstTxWarp prst="textPlain">
              <a:avLst>
                <a:gd name="adj" fmla="val 50000"/>
              </a:avLst>
            </a:prstTxWarp>
          </a:bodyPr>
          <a:lstStyle/>
          <a:p>
            <a:pPr algn="ctr"/>
            <a:r>
              <a:rPr lang="en-US" sz="3200" b="1" kern="10">
                <a:ln w="0"/>
                <a:effectLst>
                  <a:outerShdw blurRad="38100" dist="19050" dir="2700000" algn="tl" rotWithShape="0">
                    <a:schemeClr val="dk1">
                      <a:alpha val="40000"/>
                    </a:schemeClr>
                  </a:outerShdw>
                </a:effectLst>
                <a:latin typeface="Times New Roman"/>
                <a:cs typeface="Times New Roman"/>
              </a:rPr>
              <a:t>BÀI 12. ĐỊNH DẠNG ĐỐI TƯỢNG TRÊN TRANG CHIẾU</a:t>
            </a:r>
          </a:p>
        </p:txBody>
      </p:sp>
      <p:sp>
        <p:nvSpPr>
          <p:cNvPr id="57" name="AutoShape 43">
            <a:hlinkClick r:id="rId4" action="ppaction://hlinksldjump"/>
            <a:extLst>
              <a:ext uri="{FF2B5EF4-FFF2-40B4-BE49-F238E27FC236}">
                <a16:creationId xmlns:a16="http://schemas.microsoft.com/office/drawing/2014/main" id="{F22A76AB-29D3-4CF1-9132-ADD4801D4332}"/>
              </a:ext>
            </a:extLst>
          </p:cNvPr>
          <p:cNvSpPr>
            <a:spLocks noChangeArrowheads="1"/>
          </p:cNvSpPr>
          <p:nvPr/>
        </p:nvSpPr>
        <p:spPr bwMode="gray">
          <a:xfrm>
            <a:off x="2927008" y="4836811"/>
            <a:ext cx="9002700" cy="989013"/>
          </a:xfrm>
          <a:prstGeom prst="roundRect">
            <a:avLst>
              <a:gd name="adj" fmla="val 50000"/>
            </a:avLst>
          </a:prstGeom>
          <a:gradFill rotWithShape="1">
            <a:gsLst>
              <a:gs pos="0">
                <a:srgbClr val="FF9999"/>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defRPr/>
            </a:pPr>
            <a:r>
              <a:rPr lang="en-US" sz="3200" b="1" dirty="0" smtClean="0">
                <a:solidFill>
                  <a:srgbClr val="0000FF"/>
                </a:solidFill>
                <a:latin typeface="Times New Roman" panose="02020603050405020304" pitchFamily="18" charset="0"/>
                <a:cs typeface="Times New Roman" panose="02020603050405020304" pitchFamily="18" charset="0"/>
              </a:rPr>
              <a:t>THỰC HÀNH</a:t>
            </a:r>
            <a:endParaRPr lang="en-US" sz="3200" b="1" dirty="0">
              <a:solidFill>
                <a:srgbClr val="0000FF"/>
              </a:solidFill>
              <a:latin typeface="Times New Roman" panose="02020603050405020304" pitchFamily="18" charset="0"/>
              <a:cs typeface="Times New Roman" panose="02020603050405020304" pitchFamily="18" charset="0"/>
            </a:endParaRPr>
          </a:p>
        </p:txBody>
      </p:sp>
      <p:grpSp>
        <p:nvGrpSpPr>
          <p:cNvPr id="58" name="Group 24">
            <a:extLst>
              <a:ext uri="{FF2B5EF4-FFF2-40B4-BE49-F238E27FC236}">
                <a16:creationId xmlns:a16="http://schemas.microsoft.com/office/drawing/2014/main" id="{F6F0756D-7475-4DAC-8B17-B11932F0DD7D}"/>
              </a:ext>
            </a:extLst>
          </p:cNvPr>
          <p:cNvGrpSpPr>
            <a:grpSpLocks/>
          </p:cNvGrpSpPr>
          <p:nvPr/>
        </p:nvGrpSpPr>
        <p:grpSpPr bwMode="auto">
          <a:xfrm rot="5400000">
            <a:off x="2211973" y="4441129"/>
            <a:ext cx="634793" cy="272344"/>
            <a:chOff x="0" y="1896"/>
            <a:chExt cx="5760" cy="120"/>
          </a:xfrm>
        </p:grpSpPr>
        <p:sp>
          <p:nvSpPr>
            <p:cNvPr id="59" name="Rectangle 25">
              <a:extLst>
                <a:ext uri="{FF2B5EF4-FFF2-40B4-BE49-F238E27FC236}">
                  <a16:creationId xmlns:a16="http://schemas.microsoft.com/office/drawing/2014/main" id="{2B40ABBD-4A0E-44DE-BABE-F2A85C002796}"/>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60" name="Rectangle 26">
              <a:extLst>
                <a:ext uri="{FF2B5EF4-FFF2-40B4-BE49-F238E27FC236}">
                  <a16:creationId xmlns:a16="http://schemas.microsoft.com/office/drawing/2014/main" id="{3766AD76-5AA1-46D6-9B3D-53724660C83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grpSp>
      <p:grpSp>
        <p:nvGrpSpPr>
          <p:cNvPr id="61" name="Group 44">
            <a:extLst>
              <a:ext uri="{FF2B5EF4-FFF2-40B4-BE49-F238E27FC236}">
                <a16:creationId xmlns:a16="http://schemas.microsoft.com/office/drawing/2014/main" id="{3131D639-7C84-4447-97AA-6BA8D7F3C51F}"/>
              </a:ext>
            </a:extLst>
          </p:cNvPr>
          <p:cNvGrpSpPr>
            <a:grpSpLocks/>
          </p:cNvGrpSpPr>
          <p:nvPr/>
        </p:nvGrpSpPr>
        <p:grpSpPr bwMode="auto">
          <a:xfrm>
            <a:off x="2031415" y="4744846"/>
            <a:ext cx="908050" cy="989013"/>
            <a:chOff x="3260" y="1700"/>
            <a:chExt cx="581" cy="623"/>
          </a:xfrm>
        </p:grpSpPr>
        <p:grpSp>
          <p:nvGrpSpPr>
            <p:cNvPr id="62" name="Group 45">
              <a:extLst>
                <a:ext uri="{FF2B5EF4-FFF2-40B4-BE49-F238E27FC236}">
                  <a16:creationId xmlns:a16="http://schemas.microsoft.com/office/drawing/2014/main" id="{CB51C24E-4BFB-44AF-A780-B01056A738DC}"/>
                </a:ext>
              </a:extLst>
            </p:cNvPr>
            <p:cNvGrpSpPr>
              <a:grpSpLocks/>
            </p:cNvGrpSpPr>
            <p:nvPr/>
          </p:nvGrpSpPr>
          <p:grpSpPr bwMode="auto">
            <a:xfrm rot="5400000">
              <a:off x="3239" y="1721"/>
              <a:ext cx="623" cy="581"/>
              <a:chOff x="1871" y="1824"/>
              <a:chExt cx="2007" cy="1807"/>
            </a:xfrm>
          </p:grpSpPr>
          <p:sp>
            <p:nvSpPr>
              <p:cNvPr id="64" name="AutoShape 46">
                <a:extLst>
                  <a:ext uri="{FF2B5EF4-FFF2-40B4-BE49-F238E27FC236}">
                    <a16:creationId xmlns:a16="http://schemas.microsoft.com/office/drawing/2014/main" id="{F2F3473A-4F29-4264-AE05-B1EADCE1B39F}"/>
                  </a:ext>
                </a:extLst>
              </p:cNvPr>
              <p:cNvSpPr>
                <a:spLocks noChangeArrowheads="1"/>
              </p:cNvSpPr>
              <p:nvPr/>
            </p:nvSpPr>
            <p:spPr bwMode="gray">
              <a:xfrm rot="16200000" flipH="1">
                <a:off x="1819" y="2511"/>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65" name="AutoShape 47">
                <a:extLst>
                  <a:ext uri="{FF2B5EF4-FFF2-40B4-BE49-F238E27FC236}">
                    <a16:creationId xmlns:a16="http://schemas.microsoft.com/office/drawing/2014/main" id="{15D364FB-4A47-4481-948C-BA41B8B8DDD7}"/>
                  </a:ext>
                </a:extLst>
              </p:cNvPr>
              <p:cNvSpPr>
                <a:spLocks noChangeArrowheads="1"/>
              </p:cNvSpPr>
              <p:nvPr/>
            </p:nvSpPr>
            <p:spPr bwMode="gray">
              <a:xfrm rot="5400000" flipH="1">
                <a:off x="3620" y="2504"/>
                <a:ext cx="313" cy="20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66" name="AutoShape 48">
                <a:extLst>
                  <a:ext uri="{FF2B5EF4-FFF2-40B4-BE49-F238E27FC236}">
                    <a16:creationId xmlns:a16="http://schemas.microsoft.com/office/drawing/2014/main" id="{B24E6C08-CA67-492A-887A-BBE06EE755A2}"/>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67" name="Oval 49">
                <a:extLst>
                  <a:ext uri="{FF2B5EF4-FFF2-40B4-BE49-F238E27FC236}">
                    <a16:creationId xmlns:a16="http://schemas.microsoft.com/office/drawing/2014/main" id="{8D9E0EAE-FD75-4F08-A3E3-A9E65C7B4E8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68" name="Oval 50">
                <a:extLst>
                  <a:ext uri="{FF2B5EF4-FFF2-40B4-BE49-F238E27FC236}">
                    <a16:creationId xmlns:a16="http://schemas.microsoft.com/office/drawing/2014/main" id="{F9A63482-6463-433B-989A-E36D7D43448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69" name="Oval 51">
                <a:extLst>
                  <a:ext uri="{FF2B5EF4-FFF2-40B4-BE49-F238E27FC236}">
                    <a16:creationId xmlns:a16="http://schemas.microsoft.com/office/drawing/2014/main" id="{8B2D7324-5BA3-4535-93F0-181BC8EB74F5}"/>
                  </a:ext>
                </a:extLst>
              </p:cNvPr>
              <p:cNvSpPr>
                <a:spLocks noChangeArrowheads="1"/>
              </p:cNvSpPr>
              <p:nvPr/>
            </p:nvSpPr>
            <p:spPr bwMode="gray">
              <a:xfrm>
                <a:off x="2229" y="2886"/>
                <a:ext cx="1317" cy="259"/>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70" name="Oval 52">
                <a:hlinkClick r:id="rId6" action="ppaction://hlinkpres?slideindex=1&amp;slidetitle="/>
                <a:extLst>
                  <a:ext uri="{FF2B5EF4-FFF2-40B4-BE49-F238E27FC236}">
                    <a16:creationId xmlns:a16="http://schemas.microsoft.com/office/drawing/2014/main" id="{648EEED1-65D5-48FE-99AC-2319B7732723}"/>
                  </a:ext>
                </a:extLst>
              </p:cNvPr>
              <p:cNvSpPr>
                <a:spLocks noChangeArrowheads="1"/>
              </p:cNvSpPr>
              <p:nvPr/>
            </p:nvSpPr>
            <p:spPr bwMode="gray">
              <a:xfrm>
                <a:off x="2229" y="2886"/>
                <a:ext cx="1317" cy="259"/>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71" name="Oval 53">
                <a:extLst>
                  <a:ext uri="{FF2B5EF4-FFF2-40B4-BE49-F238E27FC236}">
                    <a16:creationId xmlns:a16="http://schemas.microsoft.com/office/drawing/2014/main" id="{AD4A1DD0-87BB-4E56-B9F2-2EAFBE1F054F}"/>
                  </a:ext>
                </a:extLst>
              </p:cNvPr>
              <p:cNvSpPr>
                <a:spLocks noChangeArrowheads="1"/>
              </p:cNvSpPr>
              <p:nvPr/>
            </p:nvSpPr>
            <p:spPr bwMode="gray">
              <a:xfrm>
                <a:off x="2222" y="2067"/>
                <a:ext cx="1317" cy="1099"/>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72" name="Oval 54">
                <a:extLst>
                  <a:ext uri="{FF2B5EF4-FFF2-40B4-BE49-F238E27FC236}">
                    <a16:creationId xmlns:a16="http://schemas.microsoft.com/office/drawing/2014/main" id="{2E3740B5-DFBA-4626-BC22-01922E7C60D7}"/>
                  </a:ext>
                </a:extLst>
              </p:cNvPr>
              <p:cNvSpPr>
                <a:spLocks noChangeArrowheads="1"/>
              </p:cNvSpPr>
              <p:nvPr/>
            </p:nvSpPr>
            <p:spPr bwMode="gray">
              <a:xfrm>
                <a:off x="2227" y="2082"/>
                <a:ext cx="1317" cy="110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sp>
          <p:nvSpPr>
            <p:cNvPr id="63" name="WordArt 55">
              <a:hlinkClick r:id="rId6" action="ppaction://hlinkpres?slideindex=1&amp;slidetitle="/>
              <a:extLst>
                <a:ext uri="{FF2B5EF4-FFF2-40B4-BE49-F238E27FC236}">
                  <a16:creationId xmlns:a16="http://schemas.microsoft.com/office/drawing/2014/main" id="{CE513D50-62EB-4B0C-8345-D9330CC1CD8E}"/>
                </a:ext>
              </a:extLst>
            </p:cNvPr>
            <p:cNvSpPr>
              <a:spLocks noChangeArrowheads="1" noChangeShapeType="1" noTextEdit="1"/>
            </p:cNvSpPr>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179848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ox(in)">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type.wav"/>
                                        </p:tgtEl>
                                      </p:cMediaNode>
                                    </p:audio>
                                  </p:subTnLst>
                                </p:cTn>
                              </p:par>
                            </p:childTnLst>
                          </p:cTn>
                        </p:par>
                        <p:par>
                          <p:cTn id="15" fill="hold">
                            <p:stCondLst>
                              <p:cond delay="0"/>
                            </p:stCondLst>
                            <p:childTnLst>
                              <p:par>
                                <p:cTn id="16" presetID="6"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1500"/>
                            </p:stCondLst>
                            <p:childTnLst>
                              <p:par>
                                <p:cTn id="28" presetID="4" presetClass="entr" presetSubtype="16"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ox(in)">
                                      <p:cBhvr>
                                        <p:cTn id="30" dur="500"/>
                                        <p:tgtEl>
                                          <p:spTgt spid="3"/>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par>
                          <p:cTn id="35" fill="hold">
                            <p:stCondLst>
                              <p:cond delay="2500"/>
                            </p:stCondLst>
                            <p:childTnLst>
                              <p:par>
                                <p:cTn id="36" presetID="22" presetClass="entr" presetSubtype="1"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up)">
                                      <p:cBhvr>
                                        <p:cTn id="38" dur="500"/>
                                        <p:tgtEl>
                                          <p:spTgt spid="37"/>
                                        </p:tgtEl>
                                      </p:cBhvr>
                                    </p:animEffect>
                                  </p:childTnLst>
                                </p:cTn>
                              </p:par>
                            </p:childTnLst>
                          </p:cTn>
                        </p:par>
                        <p:par>
                          <p:cTn id="39" fill="hold">
                            <p:stCondLst>
                              <p:cond delay="3000"/>
                            </p:stCondLst>
                            <p:childTnLst>
                              <p:par>
                                <p:cTn id="40" presetID="8" presetClass="entr" presetSubtype="16"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diamond(in)">
                                      <p:cBhvr>
                                        <p:cTn id="42" dur="500"/>
                                        <p:tgtEl>
                                          <p:spTgt spid="4"/>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left)">
                                      <p:cBhvr>
                                        <p:cTn id="46" dur="500"/>
                                        <p:tgtEl>
                                          <p:spTgt spid="58"/>
                                        </p:tgtEl>
                                      </p:cBhvr>
                                    </p:animEffect>
                                  </p:childTnLst>
                                </p:cTn>
                              </p:par>
                            </p:childTnLst>
                          </p:cTn>
                        </p:par>
                        <p:par>
                          <p:cTn id="47" fill="hold">
                            <p:stCondLst>
                              <p:cond delay="4000"/>
                            </p:stCondLst>
                            <p:childTnLst>
                              <p:par>
                                <p:cTn id="48" presetID="22" presetClass="entr" presetSubtype="1"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up)">
                                      <p:cBhvr>
                                        <p:cTn id="50" dur="500"/>
                                        <p:tgtEl>
                                          <p:spTgt spid="61"/>
                                        </p:tgtEl>
                                      </p:cBhvr>
                                    </p:animEffect>
                                  </p:childTnLst>
                                </p:cTn>
                              </p:par>
                            </p:childTnLst>
                          </p:cTn>
                        </p:par>
                        <p:par>
                          <p:cTn id="51" fill="hold">
                            <p:stCondLst>
                              <p:cond delay="4500"/>
                            </p:stCondLst>
                            <p:childTnLst>
                              <p:par>
                                <p:cTn id="52" presetID="8" presetClass="entr" presetSubtype="16" fill="hold" grpId="0" nodeType="after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diamond(in)">
                                      <p:cBhvr>
                                        <p:cTn id="5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6" grpId="0"/>
      <p:bldP spid="5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4650" y="1881278"/>
            <a:ext cx="9840036" cy="3065455"/>
          </a:xfrm>
          <a:prstGeom prst="rect">
            <a:avLst/>
          </a:prstGeom>
        </p:spPr>
        <p:txBody>
          <a:bodyPr wrap="square">
            <a:spAutoFit/>
          </a:bodyPr>
          <a:lstStyle/>
          <a:p>
            <a:pPr indent="457200"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Em hãy mở tệp Baitaptinhoc7.pptx mà em đã tạo ở Bài 11, bổ sung thông tin vào các trang chiếu của bài trình chiếu (bằng cách sao chép dữ liệu từ tệp văn bản hoặc nhập mới từ bàn phím). Sau khi đã có nội dung em cần tạo cấu trúc phân cấp, chèn hình ảnh, chọn mẫu định dạng cho trang chiếu và định dạng cho văn bản, hình ảnh.</a:t>
            </a:r>
          </a:p>
        </p:txBody>
      </p:sp>
      <p:pic>
        <p:nvPicPr>
          <p:cNvPr id="3" name="Content Placeholder 5">
            <a:extLst>
              <a:ext uri="{FF2B5EF4-FFF2-40B4-BE49-F238E27FC236}">
                <a16:creationId xmlns:a16="http://schemas.microsoft.com/office/drawing/2014/main" id="{78F87049-0AD0-4BED-BBF7-647C1D8D8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808" y="-18731"/>
            <a:ext cx="3071664" cy="1340768"/>
          </a:xfrm>
          <a:prstGeom prst="rect">
            <a:avLst/>
          </a:prstGeom>
        </p:spPr>
      </p:pic>
    </p:spTree>
    <p:extLst>
      <p:ext uri="{BB962C8B-B14F-4D97-AF65-F5344CB8AC3E}">
        <p14:creationId xmlns:p14="http://schemas.microsoft.com/office/powerpoint/2010/main" val="487283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WordArt 96"/>
          <p:cNvSpPr>
            <a:spLocks noChangeArrowheads="1" noChangeShapeType="1" noTextEdit="1"/>
          </p:cNvSpPr>
          <p:nvPr/>
        </p:nvSpPr>
        <p:spPr bwMode="auto">
          <a:xfrm>
            <a:off x="2401243" y="360925"/>
            <a:ext cx="8333293" cy="763274"/>
          </a:xfrm>
          <a:prstGeom prst="rect">
            <a:avLst/>
          </a:prstGeom>
          <a:ln>
            <a:noFill/>
          </a:ln>
        </p:spPr>
        <p:txBody>
          <a:bodyPr wrap="none" fromWordArt="1">
            <a:prstTxWarp prst="textPlain">
              <a:avLst>
                <a:gd name="adj" fmla="val 50000"/>
              </a:avLst>
            </a:prstTxWarp>
            <a:scene3d>
              <a:camera prst="orthographicFront"/>
              <a:lightRig rig="soft" dir="t">
                <a:rot lat="0" lon="0" rev="15600000"/>
              </a:lightRig>
            </a:scene3d>
            <a:sp3d extrusionH="57150" prstMaterial="softEdge">
              <a:bevelT w="25400" h="38100"/>
            </a:sp3d>
          </a:bodyPr>
          <a:lstStyle/>
          <a:p>
            <a:pPr algn="ctr"/>
            <a:r>
              <a:rPr lang="en-US" sz="2800" kern="10" dirty="0">
                <a:ln w="0"/>
                <a:solidFill>
                  <a:schemeClr val="accent1"/>
                </a:solidFill>
                <a:effectLst>
                  <a:outerShdw blurRad="38100" dist="25400" dir="5400000" algn="ctr" rotWithShape="0">
                    <a:srgbClr val="6E747A">
                      <a:alpha val="43000"/>
                    </a:srgbClr>
                  </a:outerShdw>
                </a:effectLst>
                <a:latin typeface="Times New Roman"/>
                <a:cs typeface="Times New Roman"/>
              </a:rPr>
              <a:t>HƯỚNG DẪN VỀ NHÀ </a:t>
            </a:r>
          </a:p>
        </p:txBody>
      </p:sp>
      <p:sp>
        <p:nvSpPr>
          <p:cNvPr id="97" name="Text Box 97"/>
          <p:cNvSpPr txBox="1">
            <a:spLocks noChangeArrowheads="1"/>
          </p:cNvSpPr>
          <p:nvPr/>
        </p:nvSpPr>
        <p:spPr bwMode="auto">
          <a:xfrm>
            <a:off x="1852937" y="1400322"/>
            <a:ext cx="10160542"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a:lnSpc>
                <a:spcPct val="150000"/>
              </a:lnSpc>
              <a:spcBef>
                <a:spcPts val="1200"/>
              </a:spcBef>
              <a:buFontTx/>
              <a:buChar char="-"/>
            </a:pPr>
            <a:r>
              <a:rPr lang="en-US" sz="3200">
                <a:cs typeface="Times New Roman" pitchFamily="18" charset="0"/>
              </a:rPr>
              <a:t> Về nhà xem và học thuộc </a:t>
            </a:r>
            <a:r>
              <a:rPr lang="vi-VN" sz="3200">
                <a:cs typeface="Times New Roman" pitchFamily="18" charset="0"/>
              </a:rPr>
              <a:t>toàn bộ nội dung bài đã học.</a:t>
            </a:r>
            <a:endParaRPr lang="en-US" sz="3200">
              <a:cs typeface="Times New Roman" pitchFamily="18" charset="0"/>
            </a:endParaRPr>
          </a:p>
          <a:p>
            <a:pPr algn="just">
              <a:lnSpc>
                <a:spcPct val="150000"/>
              </a:lnSpc>
              <a:spcBef>
                <a:spcPts val="1200"/>
              </a:spcBef>
              <a:buFontTx/>
              <a:buChar char="-"/>
            </a:pPr>
            <a:r>
              <a:rPr lang="en-US" sz="3200">
                <a:cs typeface="Times New Roman" pitchFamily="18" charset="0"/>
              </a:rPr>
              <a:t> Tìm hiểu trước nội dung phần luyện tập và vận dụng.</a:t>
            </a:r>
          </a:p>
          <a:p>
            <a:pPr algn="just">
              <a:lnSpc>
                <a:spcPct val="150000"/>
              </a:lnSpc>
              <a:spcBef>
                <a:spcPts val="1200"/>
              </a:spcBef>
            </a:pPr>
            <a:r>
              <a:rPr lang="en-US" sz="3200">
                <a:cs typeface="Times New Roman" pitchFamily="18" charset="0"/>
              </a:rPr>
              <a:t>- Chuẩn bị trước nội dung văn bản cho tiết thực hành dự án “Truonghocxanh”</a:t>
            </a:r>
          </a:p>
        </p:txBody>
      </p:sp>
    </p:spTree>
    <p:extLst>
      <p:ext uri="{BB962C8B-B14F-4D97-AF65-F5344CB8AC3E}">
        <p14:creationId xmlns:p14="http://schemas.microsoft.com/office/powerpoint/2010/main" val="560026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F2FE-F15B-436C-8922-9E2293210555}"/>
              </a:ext>
            </a:extLst>
          </p:cNvPr>
          <p:cNvSpPr txBox="1">
            <a:spLocks/>
          </p:cNvSpPr>
          <p:nvPr/>
        </p:nvSpPr>
        <p:spPr>
          <a:xfrm>
            <a:off x="166252" y="153577"/>
            <a:ext cx="11277601" cy="79601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0000"/>
                </a:solidFill>
                <a:latin typeface="Times New Roman" panose="02020603050405020304" pitchFamily="18" charset="0"/>
                <a:cs typeface="Times New Roman" panose="02020603050405020304" pitchFamily="18" charset="0"/>
              </a:rPr>
              <a:t>1. ẢNH MINH HỌA</a:t>
            </a:r>
          </a:p>
        </p:txBody>
      </p:sp>
      <p:sp>
        <p:nvSpPr>
          <p:cNvPr id="3" name="Content Placeholder 2">
            <a:extLst>
              <a:ext uri="{FF2B5EF4-FFF2-40B4-BE49-F238E27FC236}">
                <a16:creationId xmlns:a16="http://schemas.microsoft.com/office/drawing/2014/main" id="{FF775753-5FEA-44D7-BC81-2D345289CF67}"/>
              </a:ext>
            </a:extLst>
          </p:cNvPr>
          <p:cNvSpPr txBox="1">
            <a:spLocks/>
          </p:cNvSpPr>
          <p:nvPr/>
        </p:nvSpPr>
        <p:spPr>
          <a:xfrm>
            <a:off x="415632" y="668426"/>
            <a:ext cx="10778840" cy="973319"/>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phút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endParaRPr lang="en-US" sz="3200" dirty="0">
              <a:latin typeface="Times New Roman" panose="02020603050405020304" pitchFamily="18" charset="0"/>
              <a:cs typeface="Times New Roman" panose="02020603050405020304" pitchFamily="18" charset="0"/>
            </a:endParaRPr>
          </a:p>
        </p:txBody>
      </p:sp>
      <p:pic>
        <p:nvPicPr>
          <p:cNvPr id="4" name="Picture 8" descr="Digit 120">
            <a:extLst>
              <a:ext uri="{FF2B5EF4-FFF2-40B4-BE49-F238E27FC236}">
                <a16:creationId xmlns:a16="http://schemas.microsoft.com/office/drawing/2014/main" id="{0ECE8803-35FE-44CA-8E2F-C1C008A2F2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8309" y="5301733"/>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B7C6833-CCF2-4E98-9377-BAA1771CE35E}"/>
              </a:ext>
            </a:extLst>
          </p:cNvPr>
          <p:cNvSpPr/>
          <p:nvPr/>
        </p:nvSpPr>
        <p:spPr>
          <a:xfrm>
            <a:off x="399142" y="1918282"/>
            <a:ext cx="11393715" cy="241476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lvl="0" algn="just">
              <a:lnSpc>
                <a:spcPct val="114000"/>
              </a:lnSpc>
              <a:spcBef>
                <a:spcPts val="300"/>
              </a:spcBef>
              <a:spcAft>
                <a:spcPts val="300"/>
              </a:spcAft>
            </a:pPr>
            <a:r>
              <a:rPr lang="en-US" sz="3200" b="1" dirty="0" err="1">
                <a:solidFill>
                  <a:schemeClr val="tx1"/>
                </a:solidFill>
                <a:latin typeface="Times New Roman" pitchFamily="18" charset="0"/>
                <a:ea typeface="Times New Roman" panose="02020603050405020304" pitchFamily="18" charset="0"/>
                <a:cs typeface="Times New Roman" pitchFamily="18" charset="0"/>
              </a:rPr>
              <a:t>Câu</a:t>
            </a:r>
            <a:r>
              <a:rPr lang="en-US" sz="3200" b="1" dirty="0">
                <a:solidFill>
                  <a:schemeClr val="tx1"/>
                </a:solidFill>
                <a:latin typeface="Times New Roman" pitchFamily="18" charset="0"/>
                <a:ea typeface="Times New Roman" panose="02020603050405020304" pitchFamily="18" charset="0"/>
                <a:cs typeface="Times New Roman" pitchFamily="18" charset="0"/>
              </a:rPr>
              <a:t> 1:</a:t>
            </a:r>
            <a:r>
              <a:rPr lang="en-US" sz="3200" dirty="0">
                <a:solidFill>
                  <a:schemeClr val="tx1"/>
                </a:solidFill>
                <a:latin typeface="Times New Roman" pitchFamily="18" charset="0"/>
                <a:ea typeface="Times New Roman" panose="02020603050405020304" pitchFamily="18" charset="0"/>
                <a:cs typeface="Times New Roman" pitchFamily="18" charset="0"/>
              </a:rPr>
              <a:t> Theo </a:t>
            </a:r>
            <a:r>
              <a:rPr lang="en-US" sz="3200" dirty="0" err="1">
                <a:solidFill>
                  <a:schemeClr val="tx1"/>
                </a:solidFill>
                <a:latin typeface="Times New Roman" pitchFamily="18" charset="0"/>
                <a:ea typeface="Times New Roman" panose="02020603050405020304" pitchFamily="18" charset="0"/>
                <a:cs typeface="Times New Roman" pitchFamily="18" charset="0"/>
              </a:rPr>
              <a:t>em</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có</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nên</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sử</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dụng</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hình</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ảnh</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để</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minh</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họa</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cho</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bài</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trình</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chiếu</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không</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Vì</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sao</a:t>
            </a:r>
            <a:r>
              <a:rPr lang="en-US" sz="3200" dirty="0">
                <a:solidFill>
                  <a:schemeClr val="tx1"/>
                </a:solidFill>
                <a:latin typeface="Times New Roman" pitchFamily="18" charset="0"/>
                <a:ea typeface="Times New Roman" panose="02020603050405020304" pitchFamily="18" charset="0"/>
                <a:cs typeface="Times New Roman" pitchFamily="18" charset="0"/>
              </a:rPr>
              <a:t>? </a:t>
            </a:r>
          </a:p>
          <a:p>
            <a:pPr lvl="0" algn="just">
              <a:lnSpc>
                <a:spcPct val="114000"/>
              </a:lnSpc>
              <a:spcBef>
                <a:spcPts val="300"/>
              </a:spcBef>
              <a:spcAft>
                <a:spcPts val="300"/>
              </a:spcAft>
            </a:pPr>
            <a:r>
              <a:rPr lang="en-US" sz="3200" b="1" dirty="0" err="1">
                <a:solidFill>
                  <a:schemeClr val="tx1"/>
                </a:solidFill>
                <a:latin typeface="Times New Roman" pitchFamily="18" charset="0"/>
                <a:ea typeface="Times New Roman" panose="02020603050405020304" pitchFamily="18" charset="0"/>
                <a:cs typeface="Times New Roman" pitchFamily="18" charset="0"/>
              </a:rPr>
              <a:t>Câu</a:t>
            </a:r>
            <a:r>
              <a:rPr lang="en-US" sz="3200" b="1" dirty="0">
                <a:solidFill>
                  <a:schemeClr val="tx1"/>
                </a:solidFill>
                <a:latin typeface="Times New Roman" pitchFamily="18" charset="0"/>
                <a:ea typeface="Times New Roman" panose="02020603050405020304" pitchFamily="18" charset="0"/>
                <a:cs typeface="Times New Roman" pitchFamily="18" charset="0"/>
              </a:rPr>
              <a:t> 2:</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Em</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sẽ</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chọn</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hình</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ảnh</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gì</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để</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thêm</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vào</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bài</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trình</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chiếu</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báo</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cáo</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dự</a:t>
            </a:r>
            <a:r>
              <a:rPr lang="en-US" sz="3200" dirty="0">
                <a:solidFill>
                  <a:schemeClr val="tx1"/>
                </a:solidFill>
                <a:latin typeface="Times New Roman" pitchFamily="18" charset="0"/>
                <a:ea typeface="Times New Roman" panose="02020603050405020304" pitchFamily="18" charset="0"/>
                <a:cs typeface="Times New Roman" pitchFamily="18" charset="0"/>
              </a:rPr>
              <a:t> </a:t>
            </a:r>
            <a:r>
              <a:rPr lang="en-US" sz="3200" dirty="0" err="1">
                <a:solidFill>
                  <a:schemeClr val="tx1"/>
                </a:solidFill>
                <a:latin typeface="Times New Roman" pitchFamily="18" charset="0"/>
                <a:ea typeface="Times New Roman" panose="02020603050405020304" pitchFamily="18" charset="0"/>
                <a:cs typeface="Times New Roman" pitchFamily="18" charset="0"/>
              </a:rPr>
              <a:t>án</a:t>
            </a:r>
            <a:r>
              <a:rPr lang="en-US" sz="3200" dirty="0">
                <a:solidFill>
                  <a:schemeClr val="tx1"/>
                </a:solidFill>
                <a:latin typeface="Times New Roman" pitchFamily="18"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210178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ox(in)">
                                      <p:cBhvr>
                                        <p:cTn id="19" dur="75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DC7076-5884-4340-96C6-35ADBFFAA61E}"/>
              </a:ext>
            </a:extLst>
          </p:cNvPr>
          <p:cNvSpPr/>
          <p:nvPr/>
        </p:nvSpPr>
        <p:spPr>
          <a:xfrm>
            <a:off x="493044" y="283212"/>
            <a:ext cx="10754619" cy="754694"/>
          </a:xfrm>
          <a:prstGeom prst="rect">
            <a:avLst/>
          </a:prstGeom>
        </p:spPr>
        <p:txBody>
          <a:bodyPr wrap="square">
            <a:spAutoFit/>
          </a:bodyPr>
          <a:lstStyle/>
          <a:p>
            <a:pPr defTabSz="342900">
              <a:lnSpc>
                <a:spcPct val="150000"/>
              </a:lnSpc>
            </a:pPr>
            <a:r>
              <a:rPr lang="en-US" sz="3200" b="1" dirty="0">
                <a:solidFill>
                  <a:srgbClr val="FF0000"/>
                </a:solidFill>
                <a:latin typeface="SVN-SAF" panose="02040603050506020204" pitchFamily="18" charset="0"/>
                <a:cs typeface="Times New Roman" panose="02020603050405020304" pitchFamily="18" charset="0"/>
              </a:rPr>
              <a:t>1</a:t>
            </a:r>
            <a:r>
              <a:rPr lang="vi-VN" sz="3200" b="1" dirty="0">
                <a:solidFill>
                  <a:srgbClr val="FF0000"/>
                </a:solidFill>
                <a:latin typeface="SVN-SAF" panose="02040603050506020204" pitchFamily="18" charset="0"/>
                <a:cs typeface="Times New Roman" panose="02020603050405020304" pitchFamily="18" charset="0"/>
              </a:rPr>
              <a:t>. ẢNH</a:t>
            </a:r>
            <a:r>
              <a:rPr lang="en-US" sz="3200" b="1" dirty="0">
                <a:solidFill>
                  <a:srgbClr val="FF0000"/>
                </a:solidFill>
                <a:latin typeface="SVN-SAF" panose="02040603050506020204" pitchFamily="18" charset="0"/>
                <a:cs typeface="Times New Roman" panose="02020603050405020304" pitchFamily="18" charset="0"/>
              </a:rPr>
              <a:t> MINH HỌA</a:t>
            </a:r>
          </a:p>
        </p:txBody>
      </p:sp>
      <p:pic>
        <p:nvPicPr>
          <p:cNvPr id="5" name="Picture 4">
            <a:extLst>
              <a:ext uri="{FF2B5EF4-FFF2-40B4-BE49-F238E27FC236}">
                <a16:creationId xmlns:a16="http://schemas.microsoft.com/office/drawing/2014/main" id="{89377546-3AF0-4EDB-9EBD-7278FA183604}"/>
              </a:ext>
            </a:extLst>
          </p:cNvPr>
          <p:cNvPicPr>
            <a:picLocks noChangeAspect="1"/>
          </p:cNvPicPr>
          <p:nvPr/>
        </p:nvPicPr>
        <p:blipFill>
          <a:blip r:embed="rId2"/>
          <a:stretch>
            <a:fillRect/>
          </a:stretch>
        </p:blipFill>
        <p:spPr>
          <a:xfrm>
            <a:off x="602539" y="1351158"/>
            <a:ext cx="756220" cy="753733"/>
          </a:xfrm>
          <a:prstGeom prst="rect">
            <a:avLst/>
          </a:prstGeom>
        </p:spPr>
      </p:pic>
      <p:sp>
        <p:nvSpPr>
          <p:cNvPr id="6" name="Rectangle 5">
            <a:extLst>
              <a:ext uri="{FF2B5EF4-FFF2-40B4-BE49-F238E27FC236}">
                <a16:creationId xmlns:a16="http://schemas.microsoft.com/office/drawing/2014/main" id="{EDBA06D8-817E-46F0-871D-2E0FCE8FE6D2}"/>
              </a:ext>
            </a:extLst>
          </p:cNvPr>
          <p:cNvSpPr/>
          <p:nvPr/>
        </p:nvSpPr>
        <p:spPr>
          <a:xfrm>
            <a:off x="1468253" y="1150620"/>
            <a:ext cx="10021823" cy="1327351"/>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Hình ảnh là dạng thông tin trực quan và dễ gây ấn tượng nhất.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Sử dụng hình ảnh minh hoạ cho nội dung trình bày sẽ giúp cho bài trình chiếu hấp dẫn và sinh động, thu hút sự chú ý của người nghe.</a:t>
            </a:r>
          </a:p>
        </p:txBody>
      </p:sp>
      <p:sp>
        <p:nvSpPr>
          <p:cNvPr id="7" name="Rectangle 6">
            <a:extLst>
              <a:ext uri="{FF2B5EF4-FFF2-40B4-BE49-F238E27FC236}">
                <a16:creationId xmlns:a16="http://schemas.microsoft.com/office/drawing/2014/main" id="{BF5315CB-A1E5-4F52-8505-93824AD3BE82}"/>
              </a:ext>
            </a:extLst>
          </p:cNvPr>
          <p:cNvSpPr/>
          <p:nvPr/>
        </p:nvSpPr>
        <p:spPr>
          <a:xfrm>
            <a:off x="493044" y="2477971"/>
            <a:ext cx="10997032" cy="1758238"/>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rPr>
              <a:t>K</a:t>
            </a:r>
            <a:r>
              <a:rPr lang="vi-VN" sz="2000">
                <a:latin typeface="UTM Avo" panose="02040603050506020204" pitchFamily="18" charset="0"/>
                <a:cs typeface="Times New Roman" panose="02020603050405020304" pitchFamily="18" charset="0"/>
              </a:rPr>
              <a:t>hi lựa chọn hình ảnh nên căn cứ vào </a:t>
            </a:r>
            <a:r>
              <a:rPr lang="en-US" sz="2000">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yếu tố quan trọng sau: </a:t>
            </a:r>
            <a:endParaRPr lang="en-US" sz="2000">
              <a:latin typeface="UTM Avo" panose="02040603050506020204" pitchFamily="18" charset="0"/>
              <a:cs typeface="Times New Roman" panose="02020603050405020304" pitchFamily="18" charset="0"/>
            </a:endParaRPr>
          </a:p>
          <a:p>
            <a:pPr algn="just" defTabSz="342900">
              <a:lnSpc>
                <a:spcPct val="140000"/>
              </a:lnSpc>
            </a:pPr>
            <a:endParaRPr lang="en-US" sz="2000">
              <a:latin typeface="UTM Avo" panose="02040603050506020204" pitchFamily="18" charset="0"/>
              <a:cs typeface="Times New Roman" panose="02020603050405020304" pitchFamily="18" charset="0"/>
              <a:sym typeface="Wingdings 3" panose="05040102010807070707" pitchFamily="18" charset="2"/>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Sẽ ấn tượng hơn nếu các hình ảnh trong trang chiếu có kích thước và vị trí hợp lí, kết hợp với nội dung thành một tổng thể hài hoà.</a:t>
            </a:r>
          </a:p>
        </p:txBody>
      </p:sp>
      <p:sp>
        <p:nvSpPr>
          <p:cNvPr id="8" name="Rectangle 7">
            <a:extLst>
              <a:ext uri="{FF2B5EF4-FFF2-40B4-BE49-F238E27FC236}">
                <a16:creationId xmlns:a16="http://schemas.microsoft.com/office/drawing/2014/main" id="{1BF06EE9-C546-43AD-B655-BE5BE2A1306D}"/>
              </a:ext>
            </a:extLst>
          </p:cNvPr>
          <p:cNvSpPr/>
          <p:nvPr/>
        </p:nvSpPr>
        <p:spPr>
          <a:xfrm>
            <a:off x="8429056" y="2477971"/>
            <a:ext cx="3167223" cy="902106"/>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phù hợp với nội dung;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có tính thẩm mĩ.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9699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AA74D4-28BF-54BF-D213-46D7DC9DA040}"/>
              </a:ext>
            </a:extLst>
          </p:cNvPr>
          <p:cNvSpPr txBox="1"/>
          <p:nvPr/>
        </p:nvSpPr>
        <p:spPr>
          <a:xfrm>
            <a:off x="796636" y="425331"/>
            <a:ext cx="10598727" cy="1036117"/>
          </a:xfrm>
          <a:prstGeom prst="rect">
            <a:avLst/>
          </a:prstGeom>
          <a:noFill/>
        </p:spPr>
        <p:txBody>
          <a:bodyPr wrap="square">
            <a:spAutoFit/>
          </a:bodyPr>
          <a:lstStyle/>
          <a:p>
            <a:pPr lvl="0" algn="just">
              <a:lnSpc>
                <a:spcPct val="114000"/>
              </a:lnSpc>
              <a:spcBef>
                <a:spcPts val="300"/>
              </a:spcBef>
              <a:spcAft>
                <a:spcPts val="300"/>
              </a:spcAft>
            </a:pPr>
            <a:r>
              <a:rPr lang="en-US" sz="2800" b="1" dirty="0" err="1">
                <a:solidFill>
                  <a:schemeClr val="tx1"/>
                </a:solidFill>
                <a:latin typeface="Times New Roman" pitchFamily="18" charset="0"/>
                <a:ea typeface="Times New Roman" panose="02020603050405020304" pitchFamily="18" charset="0"/>
                <a:cs typeface="Times New Roman" pitchFamily="18" charset="0"/>
              </a:rPr>
              <a:t>Câu</a:t>
            </a:r>
            <a:r>
              <a:rPr lang="en-US" sz="2800" b="1" dirty="0">
                <a:solidFill>
                  <a:schemeClr val="tx1"/>
                </a:solidFill>
                <a:latin typeface="Times New Roman" pitchFamily="18" charset="0"/>
                <a:ea typeface="Times New Roman" panose="02020603050405020304" pitchFamily="18" charset="0"/>
                <a:cs typeface="Times New Roman" pitchFamily="18" charset="0"/>
              </a:rPr>
              <a:t> 1:</a:t>
            </a:r>
            <a:r>
              <a:rPr lang="en-US" sz="2800" dirty="0">
                <a:solidFill>
                  <a:schemeClr val="tx1"/>
                </a:solidFill>
                <a:latin typeface="Times New Roman" pitchFamily="18" charset="0"/>
                <a:ea typeface="Times New Roman" panose="02020603050405020304" pitchFamily="18" charset="0"/>
                <a:cs typeface="Times New Roman" pitchFamily="18" charset="0"/>
              </a:rPr>
              <a:t> Theo </a:t>
            </a:r>
            <a:r>
              <a:rPr lang="en-US" sz="2800" dirty="0" err="1">
                <a:solidFill>
                  <a:schemeClr val="tx1"/>
                </a:solidFill>
                <a:latin typeface="Times New Roman" pitchFamily="18" charset="0"/>
                <a:ea typeface="Times New Roman" panose="02020603050405020304" pitchFamily="18" charset="0"/>
                <a:cs typeface="Times New Roman" pitchFamily="18" charset="0"/>
              </a:rPr>
              <a:t>em</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có</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nên</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sử</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dụng</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hình</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ảnh</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để</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minh</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họa</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cho</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bài</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trình</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chiếu</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không</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Vì</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sao</a:t>
            </a:r>
            <a:r>
              <a:rPr lang="en-US" sz="2800" dirty="0">
                <a:solidFill>
                  <a:schemeClr val="tx1"/>
                </a:solidFill>
                <a:latin typeface="Times New Roman" pitchFamily="18" charset="0"/>
                <a:ea typeface="Times New Roman" panose="02020603050405020304" pitchFamily="18" charset="0"/>
                <a:cs typeface="Times New Roman" pitchFamily="18" charset="0"/>
              </a:rPr>
              <a:t>? </a:t>
            </a:r>
          </a:p>
        </p:txBody>
      </p:sp>
      <p:sp>
        <p:nvSpPr>
          <p:cNvPr id="4" name="TextBox 3">
            <a:extLst>
              <a:ext uri="{FF2B5EF4-FFF2-40B4-BE49-F238E27FC236}">
                <a16:creationId xmlns:a16="http://schemas.microsoft.com/office/drawing/2014/main" id="{85AC1576-267A-2608-9C6B-27F1CB0A99BE}"/>
              </a:ext>
            </a:extLst>
          </p:cNvPr>
          <p:cNvSpPr txBox="1"/>
          <p:nvPr/>
        </p:nvSpPr>
        <p:spPr>
          <a:xfrm>
            <a:off x="796635" y="3021162"/>
            <a:ext cx="10598727" cy="1036117"/>
          </a:xfrm>
          <a:prstGeom prst="rect">
            <a:avLst/>
          </a:prstGeom>
          <a:noFill/>
        </p:spPr>
        <p:txBody>
          <a:bodyPr wrap="square">
            <a:spAutoFit/>
          </a:bodyPr>
          <a:lstStyle/>
          <a:p>
            <a:pPr lvl="0" algn="just">
              <a:lnSpc>
                <a:spcPct val="114000"/>
              </a:lnSpc>
              <a:spcBef>
                <a:spcPts val="300"/>
              </a:spcBef>
              <a:spcAft>
                <a:spcPts val="300"/>
              </a:spcAft>
            </a:pPr>
            <a:r>
              <a:rPr lang="en-US" sz="2800" b="1" dirty="0" err="1">
                <a:solidFill>
                  <a:schemeClr val="tx1"/>
                </a:solidFill>
                <a:latin typeface="Times New Roman" pitchFamily="18" charset="0"/>
                <a:ea typeface="Times New Roman" panose="02020603050405020304" pitchFamily="18" charset="0"/>
                <a:cs typeface="Times New Roman" pitchFamily="18" charset="0"/>
              </a:rPr>
              <a:t>Câu</a:t>
            </a:r>
            <a:r>
              <a:rPr lang="en-US" sz="2800" b="1" dirty="0">
                <a:solidFill>
                  <a:schemeClr val="tx1"/>
                </a:solidFill>
                <a:latin typeface="Times New Roman" pitchFamily="18" charset="0"/>
                <a:ea typeface="Times New Roman" panose="02020603050405020304" pitchFamily="18" charset="0"/>
                <a:cs typeface="Times New Roman" pitchFamily="18" charset="0"/>
              </a:rPr>
              <a:t> 2:</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Em</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sẽ</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chọn</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hình</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ảnh</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gì</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để</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thêm</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vào</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bài</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trình</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chiếu</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báo</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cáo</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dự</a:t>
            </a:r>
            <a:r>
              <a:rPr lang="en-US" sz="2800" dirty="0">
                <a:solidFill>
                  <a:schemeClr val="tx1"/>
                </a:solidFill>
                <a:latin typeface="Times New Roman" pitchFamily="18" charset="0"/>
                <a:ea typeface="Times New Roman" panose="02020603050405020304" pitchFamily="18" charset="0"/>
                <a:cs typeface="Times New Roman" pitchFamily="18" charset="0"/>
              </a:rPr>
              <a:t> </a:t>
            </a:r>
            <a:r>
              <a:rPr lang="en-US" sz="2800" dirty="0" err="1">
                <a:solidFill>
                  <a:schemeClr val="tx1"/>
                </a:solidFill>
                <a:latin typeface="Times New Roman" pitchFamily="18" charset="0"/>
                <a:ea typeface="Times New Roman" panose="02020603050405020304" pitchFamily="18" charset="0"/>
                <a:cs typeface="Times New Roman" pitchFamily="18" charset="0"/>
              </a:rPr>
              <a:t>án</a:t>
            </a:r>
            <a:r>
              <a:rPr lang="en-US" sz="2800" dirty="0">
                <a:solidFill>
                  <a:schemeClr val="tx1"/>
                </a:solidFill>
                <a:latin typeface="Times New Roman" pitchFamily="18" charset="0"/>
                <a:ea typeface="Times New Roman" panose="02020603050405020304" pitchFamily="18" charset="0"/>
                <a:cs typeface="Times New Roman" pitchFamily="18" charset="0"/>
              </a:rPr>
              <a:t>? </a:t>
            </a:r>
          </a:p>
        </p:txBody>
      </p:sp>
      <p:sp>
        <p:nvSpPr>
          <p:cNvPr id="6" name="TextBox 5">
            <a:extLst>
              <a:ext uri="{FF2B5EF4-FFF2-40B4-BE49-F238E27FC236}">
                <a16:creationId xmlns:a16="http://schemas.microsoft.com/office/drawing/2014/main" id="{3E1CB52F-64D9-F779-4D01-FE59A6AEF519}"/>
              </a:ext>
            </a:extLst>
          </p:cNvPr>
          <p:cNvSpPr txBox="1"/>
          <p:nvPr/>
        </p:nvSpPr>
        <p:spPr>
          <a:xfrm>
            <a:off x="796636" y="1436892"/>
            <a:ext cx="10598726" cy="1539139"/>
          </a:xfrm>
          <a:prstGeom prst="rect">
            <a:avLst/>
          </a:prstGeom>
          <a:noFill/>
        </p:spPr>
        <p:txBody>
          <a:bodyPr wrap="square">
            <a:spAutoFit/>
          </a:bodyPr>
          <a:lstStyle/>
          <a:p>
            <a:pPr algn="just">
              <a:lnSpc>
                <a:spcPct val="115000"/>
              </a:lnSpc>
              <a:spcAft>
                <a:spcPts val="800"/>
              </a:spcAft>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2F3DD42-2738-FF6B-AE64-009B5212682E}"/>
              </a:ext>
            </a:extLst>
          </p:cNvPr>
          <p:cNvSpPr txBox="1"/>
          <p:nvPr/>
        </p:nvSpPr>
        <p:spPr>
          <a:xfrm>
            <a:off x="796634" y="4183789"/>
            <a:ext cx="10598725" cy="1043619"/>
          </a:xfrm>
          <a:prstGeom prst="rect">
            <a:avLst/>
          </a:prstGeom>
          <a:noFill/>
        </p:spPr>
        <p:txBody>
          <a:bodyPr wrap="square">
            <a:spAutoFit/>
          </a:bodyPr>
          <a:lstStyle/>
          <a:p>
            <a:pPr algn="just">
              <a:lnSpc>
                <a:spcPct val="115000"/>
              </a:lnSpc>
              <a:spcAft>
                <a:spcPts val="80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808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026" y="671616"/>
            <a:ext cx="9630839" cy="584775"/>
          </a:xfrm>
          <a:prstGeom prst="rect">
            <a:avLst/>
          </a:prstGeom>
        </p:spPr>
        <p:txBody>
          <a:bodyPr wrap="square">
            <a:spAutoFit/>
          </a:bodyPr>
          <a:lstStyle/>
          <a:p>
            <a:r>
              <a:rPr lang="en-US" sz="3200" dirty="0" err="1" smtClean="0">
                <a:ea typeface="Times New Roman" panose="02020603050405020304" pitchFamily="18" charset="0"/>
              </a:rPr>
              <a:t>Kích</a:t>
            </a:r>
            <a:r>
              <a:rPr lang="en-US" sz="3200" dirty="0" smtClean="0">
                <a:ea typeface="Times New Roman" panose="02020603050405020304" pitchFamily="18" charset="0"/>
              </a:rPr>
              <a:t> </a:t>
            </a:r>
            <a:r>
              <a:rPr lang="en-US" sz="3200" dirty="0" err="1">
                <a:ea typeface="Times New Roman" panose="02020603050405020304" pitchFamily="18" charset="0"/>
              </a:rPr>
              <a:t>thước</a:t>
            </a:r>
            <a:r>
              <a:rPr lang="en-US" sz="3200" dirty="0">
                <a:ea typeface="Times New Roman" panose="02020603050405020304" pitchFamily="18" charset="0"/>
              </a:rPr>
              <a:t> </a:t>
            </a:r>
            <a:r>
              <a:rPr lang="en-US" sz="3200" dirty="0" err="1">
                <a:ea typeface="Times New Roman" panose="02020603050405020304" pitchFamily="18" charset="0"/>
              </a:rPr>
              <a:t>hình</a:t>
            </a:r>
            <a:r>
              <a:rPr lang="en-US" sz="3200" dirty="0">
                <a:ea typeface="Times New Roman" panose="02020603050405020304" pitchFamily="18" charset="0"/>
              </a:rPr>
              <a:t> </a:t>
            </a:r>
            <a:r>
              <a:rPr lang="en-US" sz="3200" dirty="0" err="1">
                <a:ea typeface="Times New Roman" panose="02020603050405020304" pitchFamily="18" charset="0"/>
              </a:rPr>
              <a:t>ảnh</a:t>
            </a:r>
            <a:r>
              <a:rPr lang="en-US" sz="3200" dirty="0">
                <a:ea typeface="Times New Roman" panose="02020603050405020304" pitchFamily="18" charset="0"/>
              </a:rPr>
              <a:t> </a:t>
            </a:r>
            <a:r>
              <a:rPr lang="en-US" sz="3200" dirty="0" err="1">
                <a:ea typeface="Times New Roman" panose="02020603050405020304" pitchFamily="18" charset="0"/>
              </a:rPr>
              <a:t>và</a:t>
            </a:r>
            <a:r>
              <a:rPr lang="en-US" sz="3200" dirty="0">
                <a:ea typeface="Times New Roman" panose="02020603050405020304" pitchFamily="18" charset="0"/>
              </a:rPr>
              <a:t> </a:t>
            </a:r>
            <a:r>
              <a:rPr lang="en-US" sz="3200" dirty="0" err="1">
                <a:ea typeface="Times New Roman" panose="02020603050405020304" pitchFamily="18" charset="0"/>
              </a:rPr>
              <a:t>vị</a:t>
            </a:r>
            <a:r>
              <a:rPr lang="en-US" sz="3200" dirty="0">
                <a:ea typeface="Times New Roman" panose="02020603050405020304" pitchFamily="18" charset="0"/>
              </a:rPr>
              <a:t> </a:t>
            </a:r>
            <a:r>
              <a:rPr lang="en-US" sz="3200" dirty="0" err="1" smtClean="0">
                <a:ea typeface="Times New Roman" panose="02020603050405020304" pitchFamily="18" charset="0"/>
              </a:rPr>
              <a:t>trí</a:t>
            </a:r>
            <a:r>
              <a:rPr lang="en-US" sz="3200" dirty="0" smtClean="0">
                <a:ea typeface="Times New Roman" panose="02020603050405020304" pitchFamily="18" charset="0"/>
              </a:rPr>
              <a:t> </a:t>
            </a:r>
            <a:r>
              <a:rPr lang="en-US" sz="3200" dirty="0" err="1" smtClean="0">
                <a:ea typeface="Times New Roman" panose="02020603050405020304" pitchFamily="18" charset="0"/>
              </a:rPr>
              <a:t>hình</a:t>
            </a:r>
            <a:r>
              <a:rPr lang="en-US" sz="3200" dirty="0" smtClean="0">
                <a:ea typeface="Times New Roman" panose="02020603050405020304" pitchFamily="18" charset="0"/>
              </a:rPr>
              <a:t> </a:t>
            </a:r>
            <a:r>
              <a:rPr lang="en-US" sz="3200" dirty="0" err="1" smtClean="0">
                <a:ea typeface="Times New Roman" panose="02020603050405020304" pitchFamily="18" charset="0"/>
              </a:rPr>
              <a:t>ảnh</a:t>
            </a:r>
            <a:r>
              <a:rPr lang="en-US" sz="3200" smtClean="0">
                <a:ea typeface="Times New Roman" panose="02020603050405020304" pitchFamily="18" charset="0"/>
              </a:rPr>
              <a:t>?</a:t>
            </a: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824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95E2F28-6BCF-3D77-137D-B4BF321204CB}"/>
              </a:ext>
            </a:extLst>
          </p:cNvPr>
          <p:cNvSpPr txBox="1">
            <a:spLocks/>
          </p:cNvSpPr>
          <p:nvPr/>
        </p:nvSpPr>
        <p:spPr>
          <a:xfrm>
            <a:off x="457199" y="961947"/>
            <a:ext cx="11277601" cy="4285126"/>
          </a:xfrm>
          <a:prstGeom prst="rect">
            <a:avLst/>
          </a:prstGeom>
          <a:solidFill>
            <a:srgbClr val="CCFFCC"/>
          </a:solidFill>
          <a:ln>
            <a:solidFill>
              <a:schemeClr val="tx1"/>
            </a:solidFill>
          </a:ln>
        </p:spPr>
        <p:txBody>
          <a:bodyPr vert="horz" lIns="91440" tIns="45720" rIns="91440" bIns="45720" rtlCol="0">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300"/>
              </a:spcBef>
              <a:spcAft>
                <a:spcPts val="300"/>
              </a:spcAft>
              <a:buFont typeface="Arial" panose="020B0604020202020204" pitchFamily="34" charset="0"/>
              <a:buNone/>
            </a:pPr>
            <a:endParaRPr lang="en-US" sz="1050" dirty="0"/>
          </a:p>
          <a:p>
            <a:pPr marL="0" indent="0">
              <a:lnSpc>
                <a:spcPct val="114000"/>
              </a:lnSpc>
              <a:spcBef>
                <a:spcPts val="300"/>
              </a:spcBef>
              <a:spcAft>
                <a:spcPts val="300"/>
              </a:spcAft>
              <a:buFont typeface="Arial" panose="020B0604020202020204" pitchFamily="34" charset="0"/>
              <a:buNone/>
            </a:pPr>
            <a:r>
              <a:rPr lang="en-US" dirty="0"/>
              <a:t>- </a:t>
            </a:r>
            <a:r>
              <a:rPr lang="en-US" dirty="0" err="1"/>
              <a:t>Hình</a:t>
            </a:r>
            <a:r>
              <a:rPr lang="en-US" dirty="0"/>
              <a:t> </a:t>
            </a:r>
            <a:r>
              <a:rPr lang="en-US" dirty="0" err="1"/>
              <a:t>ảnh</a:t>
            </a:r>
            <a:r>
              <a:rPr lang="en-US" dirty="0"/>
              <a:t> </a:t>
            </a:r>
            <a:r>
              <a:rPr lang="en-US" dirty="0" err="1"/>
              <a:t>thường</a:t>
            </a:r>
            <a:r>
              <a:rPr lang="en-US" dirty="0"/>
              <a:t> </a:t>
            </a:r>
            <a:r>
              <a:rPr lang="en-US" dirty="0" err="1"/>
              <a:t>được</a:t>
            </a:r>
            <a:r>
              <a:rPr lang="en-US" dirty="0"/>
              <a:t> </a:t>
            </a:r>
            <a:r>
              <a:rPr lang="en-US" dirty="0" err="1"/>
              <a:t>dùng</a:t>
            </a:r>
            <a:r>
              <a:rPr lang="en-US" dirty="0"/>
              <a:t> </a:t>
            </a:r>
            <a:r>
              <a:rPr lang="en-US" dirty="0" err="1"/>
              <a:t>để</a:t>
            </a:r>
            <a:r>
              <a:rPr lang="en-US" dirty="0"/>
              <a:t> minh </a:t>
            </a:r>
            <a:r>
              <a:rPr lang="en-US" dirty="0" err="1"/>
              <a:t>họa</a:t>
            </a:r>
            <a:r>
              <a:rPr lang="en-US" dirty="0"/>
              <a:t> </a:t>
            </a:r>
            <a:r>
              <a:rPr lang="en-US" dirty="0" err="1"/>
              <a:t>cho</a:t>
            </a:r>
            <a:r>
              <a:rPr lang="en-US" dirty="0"/>
              <a:t> </a:t>
            </a:r>
            <a:r>
              <a:rPr lang="en-US" dirty="0" err="1"/>
              <a:t>nội</a:t>
            </a:r>
            <a:r>
              <a:rPr lang="en-US" dirty="0"/>
              <a:t> dung </a:t>
            </a:r>
            <a:r>
              <a:rPr lang="en-US" dirty="0" err="1"/>
              <a:t>bài</a:t>
            </a:r>
            <a:r>
              <a:rPr lang="en-US" dirty="0"/>
              <a:t> </a:t>
            </a:r>
            <a:r>
              <a:rPr lang="en-US" dirty="0" err="1"/>
              <a:t>trình</a:t>
            </a:r>
            <a:r>
              <a:rPr lang="en-US" dirty="0"/>
              <a:t> </a:t>
            </a:r>
            <a:r>
              <a:rPr lang="en-US" dirty="0" err="1"/>
              <a:t>chiếu</a:t>
            </a:r>
            <a:r>
              <a:rPr lang="en-US" dirty="0"/>
              <a:t>, </a:t>
            </a:r>
            <a:r>
              <a:rPr lang="en-US" dirty="0" err="1"/>
              <a:t>nhờ</a:t>
            </a:r>
            <a:r>
              <a:rPr lang="en-US" dirty="0"/>
              <a:t> </a:t>
            </a:r>
            <a:r>
              <a:rPr lang="en-US" dirty="0" err="1"/>
              <a:t>đó</a:t>
            </a:r>
            <a:r>
              <a:rPr lang="en-US" dirty="0"/>
              <a:t> </a:t>
            </a:r>
            <a:r>
              <a:rPr lang="en-US" dirty="0" err="1"/>
              <a:t>bài</a:t>
            </a:r>
            <a:r>
              <a:rPr lang="en-US" dirty="0"/>
              <a:t> </a:t>
            </a:r>
            <a:r>
              <a:rPr lang="en-US" dirty="0" err="1"/>
              <a:t>trình</a:t>
            </a:r>
            <a:r>
              <a:rPr lang="en-US" dirty="0"/>
              <a:t> </a:t>
            </a:r>
            <a:r>
              <a:rPr lang="en-US" dirty="0" err="1"/>
              <a:t>chiếu</a:t>
            </a:r>
            <a:r>
              <a:rPr lang="en-US" dirty="0"/>
              <a:t> </a:t>
            </a:r>
            <a:r>
              <a:rPr lang="en-US" dirty="0" err="1"/>
              <a:t>trở</a:t>
            </a:r>
            <a:r>
              <a:rPr lang="en-US" dirty="0"/>
              <a:t> </a:t>
            </a:r>
            <a:r>
              <a:rPr lang="en-US" dirty="0" err="1"/>
              <a:t>lên</a:t>
            </a:r>
            <a:r>
              <a:rPr lang="en-US" dirty="0"/>
              <a:t> </a:t>
            </a:r>
            <a:r>
              <a:rPr lang="en-US" dirty="0" err="1"/>
              <a:t>trực</a:t>
            </a:r>
            <a:r>
              <a:rPr lang="en-US" dirty="0"/>
              <a:t> </a:t>
            </a:r>
            <a:r>
              <a:rPr lang="en-US" dirty="0" err="1"/>
              <a:t>quan</a:t>
            </a:r>
            <a:r>
              <a:rPr lang="en-US" dirty="0"/>
              <a:t>, </a:t>
            </a:r>
            <a:r>
              <a:rPr lang="en-US" dirty="0" err="1"/>
              <a:t>ấn</a:t>
            </a:r>
            <a:r>
              <a:rPr lang="en-US" dirty="0"/>
              <a:t> </a:t>
            </a:r>
            <a:r>
              <a:rPr lang="en-US" dirty="0" err="1"/>
              <a:t>tượng</a:t>
            </a:r>
            <a:r>
              <a:rPr lang="en-US" dirty="0"/>
              <a:t> </a:t>
            </a:r>
            <a:r>
              <a:rPr lang="en-US" dirty="0" err="1"/>
              <a:t>và</a:t>
            </a:r>
            <a:r>
              <a:rPr lang="en-US" dirty="0"/>
              <a:t> </a:t>
            </a:r>
            <a:r>
              <a:rPr lang="en-US" dirty="0" err="1"/>
              <a:t>hấp</a:t>
            </a:r>
            <a:r>
              <a:rPr lang="en-US" dirty="0"/>
              <a:t> </a:t>
            </a:r>
            <a:r>
              <a:rPr lang="en-US" dirty="0" err="1"/>
              <a:t>dẫn</a:t>
            </a:r>
            <a:r>
              <a:rPr lang="en-US" dirty="0"/>
              <a:t> </a:t>
            </a:r>
            <a:r>
              <a:rPr lang="en-US" dirty="0" err="1"/>
              <a:t>hơn</a:t>
            </a:r>
            <a:r>
              <a:rPr lang="en-US" dirty="0"/>
              <a:t>.</a:t>
            </a:r>
          </a:p>
          <a:p>
            <a:pPr marL="0" indent="0">
              <a:lnSpc>
                <a:spcPct val="114000"/>
              </a:lnSpc>
              <a:spcBef>
                <a:spcPts val="300"/>
              </a:spcBef>
              <a:spcAft>
                <a:spcPts val="300"/>
              </a:spcAft>
              <a:buFont typeface="Arial" panose="020B0604020202020204" pitchFamily="34" charset="0"/>
              <a:buNone/>
            </a:pPr>
            <a:r>
              <a:rPr lang="en-US" dirty="0">
                <a:ea typeface="Times New Roman" panose="02020603050405020304" pitchFamily="18" charset="0"/>
              </a:rPr>
              <a:t>- </a:t>
            </a:r>
            <a:r>
              <a:rPr lang="en-US" dirty="0" err="1">
                <a:ea typeface="Times New Roman" panose="02020603050405020304" pitchFamily="18" charset="0"/>
              </a:rPr>
              <a:t>Nên</a:t>
            </a:r>
            <a:r>
              <a:rPr lang="en-US" dirty="0">
                <a:ea typeface="Times New Roman" panose="02020603050405020304" pitchFamily="18" charset="0"/>
              </a:rPr>
              <a:t> </a:t>
            </a:r>
            <a:r>
              <a:rPr lang="en-US" dirty="0" err="1">
                <a:ea typeface="Times New Roman" panose="02020603050405020304" pitchFamily="18" charset="0"/>
              </a:rPr>
              <a:t>lựa</a:t>
            </a:r>
            <a:r>
              <a:rPr lang="en-US" dirty="0">
                <a:ea typeface="Times New Roman" panose="02020603050405020304" pitchFamily="18" charset="0"/>
              </a:rPr>
              <a:t> </a:t>
            </a:r>
            <a:r>
              <a:rPr lang="en-US" dirty="0" err="1">
                <a:ea typeface="Times New Roman" panose="02020603050405020304" pitchFamily="18" charset="0"/>
              </a:rPr>
              <a:t>chọn</a:t>
            </a:r>
            <a:r>
              <a:rPr lang="en-US" dirty="0">
                <a:ea typeface="Times New Roman" panose="02020603050405020304" pitchFamily="18" charset="0"/>
              </a:rPr>
              <a:t> </a:t>
            </a:r>
            <a:r>
              <a:rPr lang="en-US" dirty="0" err="1">
                <a:ea typeface="Times New Roman" panose="02020603050405020304" pitchFamily="18" charset="0"/>
              </a:rPr>
              <a:t>hình</a:t>
            </a:r>
            <a:r>
              <a:rPr lang="en-US" dirty="0">
                <a:ea typeface="Times New Roman" panose="02020603050405020304" pitchFamily="18" charset="0"/>
              </a:rPr>
              <a:t> </a:t>
            </a:r>
            <a:r>
              <a:rPr lang="en-US" dirty="0" err="1">
                <a:ea typeface="Times New Roman" panose="02020603050405020304" pitchFamily="18" charset="0"/>
              </a:rPr>
              <a:t>ảnh</a:t>
            </a:r>
            <a:r>
              <a:rPr lang="en-US" dirty="0">
                <a:ea typeface="Times New Roman" panose="02020603050405020304" pitchFamily="18" charset="0"/>
              </a:rPr>
              <a:t> </a:t>
            </a:r>
            <a:r>
              <a:rPr lang="en-US" dirty="0" err="1">
                <a:ea typeface="Times New Roman" panose="02020603050405020304" pitchFamily="18" charset="0"/>
              </a:rPr>
              <a:t>phù</a:t>
            </a:r>
            <a:r>
              <a:rPr lang="en-US" dirty="0">
                <a:ea typeface="Times New Roman" panose="02020603050405020304" pitchFamily="18" charset="0"/>
              </a:rPr>
              <a:t> </a:t>
            </a:r>
            <a:r>
              <a:rPr lang="en-US" dirty="0" err="1">
                <a:ea typeface="Times New Roman" panose="02020603050405020304" pitchFamily="18" charset="0"/>
              </a:rPr>
              <a:t>hợp</a:t>
            </a:r>
            <a:r>
              <a:rPr lang="en-US" dirty="0">
                <a:ea typeface="Times New Roman" panose="02020603050405020304" pitchFamily="18" charset="0"/>
              </a:rPr>
              <a:t> </a:t>
            </a:r>
            <a:r>
              <a:rPr lang="en-US" dirty="0" err="1">
                <a:ea typeface="Times New Roman" panose="02020603050405020304" pitchFamily="18" charset="0"/>
              </a:rPr>
              <a:t>với</a:t>
            </a:r>
            <a:r>
              <a:rPr lang="en-US" dirty="0">
                <a:ea typeface="Times New Roman" panose="02020603050405020304" pitchFamily="18" charset="0"/>
              </a:rPr>
              <a:t> </a:t>
            </a:r>
            <a:r>
              <a:rPr lang="en-US" dirty="0" err="1">
                <a:ea typeface="Times New Roman" panose="02020603050405020304" pitchFamily="18" charset="0"/>
              </a:rPr>
              <a:t>nội</a:t>
            </a:r>
            <a:r>
              <a:rPr lang="en-US" dirty="0">
                <a:ea typeface="Times New Roman" panose="02020603050405020304" pitchFamily="18" charset="0"/>
              </a:rPr>
              <a:t> dung </a:t>
            </a:r>
            <a:r>
              <a:rPr lang="en-US" dirty="0" err="1">
                <a:ea typeface="Times New Roman" panose="02020603050405020304" pitchFamily="18" charset="0"/>
              </a:rPr>
              <a:t>bài</a:t>
            </a:r>
            <a:r>
              <a:rPr lang="en-US" dirty="0">
                <a:ea typeface="Times New Roman" panose="02020603050405020304" pitchFamily="18" charset="0"/>
              </a:rPr>
              <a:t> </a:t>
            </a:r>
            <a:r>
              <a:rPr lang="en-US" dirty="0" err="1">
                <a:ea typeface="Times New Roman" panose="02020603050405020304" pitchFamily="18" charset="0"/>
              </a:rPr>
              <a:t>trình</a:t>
            </a:r>
            <a:r>
              <a:rPr lang="en-US" dirty="0">
                <a:ea typeface="Times New Roman" panose="02020603050405020304" pitchFamily="18" charset="0"/>
              </a:rPr>
              <a:t> </a:t>
            </a:r>
            <a:r>
              <a:rPr lang="en-US" dirty="0" err="1">
                <a:ea typeface="Times New Roman" panose="02020603050405020304" pitchFamily="18" charset="0"/>
              </a:rPr>
              <a:t>chiếu</a:t>
            </a:r>
            <a:r>
              <a:rPr lang="en-US" dirty="0">
                <a:ea typeface="Times New Roman" panose="02020603050405020304" pitchFamily="18" charset="0"/>
              </a:rPr>
              <a:t> </a:t>
            </a:r>
            <a:r>
              <a:rPr lang="en-US" dirty="0" err="1">
                <a:ea typeface="Times New Roman" panose="02020603050405020304" pitchFamily="18" charset="0"/>
              </a:rPr>
              <a:t>và</a:t>
            </a:r>
            <a:r>
              <a:rPr lang="en-US" dirty="0">
                <a:ea typeface="Times New Roman" panose="02020603050405020304" pitchFamily="18" charset="0"/>
              </a:rPr>
              <a:t> </a:t>
            </a:r>
            <a:r>
              <a:rPr lang="en-US" dirty="0" err="1">
                <a:ea typeface="Times New Roman" panose="02020603050405020304" pitchFamily="18" charset="0"/>
              </a:rPr>
              <a:t>có</a:t>
            </a:r>
            <a:r>
              <a:rPr lang="en-US" dirty="0">
                <a:ea typeface="Times New Roman" panose="02020603050405020304" pitchFamily="18" charset="0"/>
              </a:rPr>
              <a:t> </a:t>
            </a:r>
            <a:r>
              <a:rPr lang="en-US" dirty="0" err="1">
                <a:ea typeface="Times New Roman" panose="02020603050405020304" pitchFamily="18" charset="0"/>
              </a:rPr>
              <a:t>tính</a:t>
            </a:r>
            <a:r>
              <a:rPr lang="en-US" dirty="0">
                <a:ea typeface="Times New Roman" panose="02020603050405020304" pitchFamily="18" charset="0"/>
              </a:rPr>
              <a:t> </a:t>
            </a:r>
            <a:r>
              <a:rPr lang="en-US" dirty="0" err="1">
                <a:ea typeface="Times New Roman" panose="02020603050405020304" pitchFamily="18" charset="0"/>
              </a:rPr>
              <a:t>thẩm</a:t>
            </a:r>
            <a:r>
              <a:rPr lang="en-US" dirty="0">
                <a:ea typeface="Times New Roman" panose="02020603050405020304" pitchFamily="18" charset="0"/>
              </a:rPr>
              <a:t> </a:t>
            </a:r>
            <a:r>
              <a:rPr lang="en-US" dirty="0" err="1">
                <a:ea typeface="Times New Roman" panose="02020603050405020304" pitchFamily="18" charset="0"/>
              </a:rPr>
              <a:t>mĩ</a:t>
            </a:r>
            <a:r>
              <a:rPr lang="en-US" dirty="0">
                <a:ea typeface="Times New Roman" panose="02020603050405020304" pitchFamily="18" charset="0"/>
              </a:rPr>
              <a:t>.</a:t>
            </a:r>
          </a:p>
          <a:p>
            <a:pPr marL="0" indent="0">
              <a:lnSpc>
                <a:spcPct val="114000"/>
              </a:lnSpc>
              <a:spcBef>
                <a:spcPts val="300"/>
              </a:spcBef>
              <a:spcAft>
                <a:spcPts val="300"/>
              </a:spcAft>
              <a:buFont typeface="Arial" panose="020B0604020202020204" pitchFamily="34" charset="0"/>
              <a:buNone/>
            </a:pPr>
            <a:r>
              <a:rPr lang="en-US" dirty="0">
                <a:ea typeface="Times New Roman" panose="02020603050405020304" pitchFamily="18" charset="0"/>
              </a:rPr>
              <a:t>- </a:t>
            </a:r>
            <a:r>
              <a:rPr lang="en-US" dirty="0" err="1">
                <a:ea typeface="Times New Roman" panose="02020603050405020304" pitchFamily="18" charset="0"/>
              </a:rPr>
              <a:t>Kích</a:t>
            </a:r>
            <a:r>
              <a:rPr lang="en-US" dirty="0">
                <a:ea typeface="Times New Roman" panose="02020603050405020304" pitchFamily="18" charset="0"/>
              </a:rPr>
              <a:t> </a:t>
            </a:r>
            <a:r>
              <a:rPr lang="en-US" dirty="0" err="1">
                <a:ea typeface="Times New Roman" panose="02020603050405020304" pitchFamily="18" charset="0"/>
              </a:rPr>
              <a:t>thước</a:t>
            </a:r>
            <a:r>
              <a:rPr lang="en-US" dirty="0">
                <a:ea typeface="Times New Roman" panose="02020603050405020304" pitchFamily="18" charset="0"/>
              </a:rPr>
              <a:t> </a:t>
            </a:r>
            <a:r>
              <a:rPr lang="en-US" dirty="0" err="1">
                <a:ea typeface="Times New Roman" panose="02020603050405020304" pitchFamily="18" charset="0"/>
              </a:rPr>
              <a:t>hình</a:t>
            </a:r>
            <a:r>
              <a:rPr lang="en-US" dirty="0">
                <a:ea typeface="Times New Roman" panose="02020603050405020304" pitchFamily="18" charset="0"/>
              </a:rPr>
              <a:t> </a:t>
            </a:r>
            <a:r>
              <a:rPr lang="en-US" dirty="0" err="1">
                <a:ea typeface="Times New Roman" panose="02020603050405020304" pitchFamily="18" charset="0"/>
              </a:rPr>
              <a:t>ảnh</a:t>
            </a:r>
            <a:r>
              <a:rPr lang="en-US" dirty="0">
                <a:ea typeface="Times New Roman" panose="02020603050405020304" pitchFamily="18" charset="0"/>
              </a:rPr>
              <a:t> </a:t>
            </a:r>
            <a:r>
              <a:rPr lang="en-US" dirty="0" err="1">
                <a:ea typeface="Times New Roman" panose="02020603050405020304" pitchFamily="18" charset="0"/>
              </a:rPr>
              <a:t>và</a:t>
            </a:r>
            <a:r>
              <a:rPr lang="en-US" dirty="0">
                <a:ea typeface="Times New Roman" panose="02020603050405020304" pitchFamily="18" charset="0"/>
              </a:rPr>
              <a:t> </a:t>
            </a:r>
            <a:r>
              <a:rPr lang="en-US" dirty="0" err="1">
                <a:ea typeface="Times New Roman" panose="02020603050405020304" pitchFamily="18" charset="0"/>
              </a:rPr>
              <a:t>vị</a:t>
            </a:r>
            <a:r>
              <a:rPr lang="en-US" dirty="0">
                <a:ea typeface="Times New Roman" panose="02020603050405020304" pitchFamily="18" charset="0"/>
              </a:rPr>
              <a:t> </a:t>
            </a:r>
            <a:r>
              <a:rPr lang="en-US" dirty="0" err="1">
                <a:ea typeface="Times New Roman" panose="02020603050405020304" pitchFamily="18" charset="0"/>
              </a:rPr>
              <a:t>trí</a:t>
            </a:r>
            <a:r>
              <a:rPr lang="en-US" dirty="0">
                <a:ea typeface="Times New Roman" panose="02020603050405020304" pitchFamily="18" charset="0"/>
              </a:rPr>
              <a:t> </a:t>
            </a:r>
            <a:r>
              <a:rPr lang="en-US" dirty="0" err="1">
                <a:ea typeface="Times New Roman" panose="02020603050405020304" pitchFamily="18" charset="0"/>
              </a:rPr>
              <a:t>đặt</a:t>
            </a:r>
            <a:r>
              <a:rPr lang="en-US" dirty="0">
                <a:ea typeface="Times New Roman" panose="02020603050405020304" pitchFamily="18" charset="0"/>
              </a:rPr>
              <a:t> </a:t>
            </a:r>
            <a:r>
              <a:rPr lang="en-US" dirty="0" err="1">
                <a:ea typeface="Times New Roman" panose="02020603050405020304" pitchFamily="18" charset="0"/>
              </a:rPr>
              <a:t>trên</a:t>
            </a:r>
            <a:r>
              <a:rPr lang="en-US" dirty="0">
                <a:ea typeface="Times New Roman" panose="02020603050405020304" pitchFamily="18" charset="0"/>
              </a:rPr>
              <a:t> </a:t>
            </a:r>
            <a:r>
              <a:rPr lang="en-US" dirty="0" err="1">
                <a:ea typeface="Times New Roman" panose="02020603050405020304" pitchFamily="18" charset="0"/>
              </a:rPr>
              <a:t>trang</a:t>
            </a:r>
            <a:r>
              <a:rPr lang="en-US" dirty="0">
                <a:ea typeface="Times New Roman" panose="02020603050405020304" pitchFamily="18" charset="0"/>
              </a:rPr>
              <a:t> </a:t>
            </a:r>
            <a:r>
              <a:rPr lang="en-US" dirty="0" err="1">
                <a:ea typeface="Times New Roman" panose="02020603050405020304" pitchFamily="18" charset="0"/>
              </a:rPr>
              <a:t>chiếu</a:t>
            </a:r>
            <a:r>
              <a:rPr lang="en-US" dirty="0">
                <a:ea typeface="Times New Roman" panose="02020603050405020304" pitchFamily="18" charset="0"/>
              </a:rPr>
              <a:t> </a:t>
            </a:r>
            <a:r>
              <a:rPr lang="en-US" dirty="0" err="1">
                <a:ea typeface="Times New Roman" panose="02020603050405020304" pitchFamily="18" charset="0"/>
              </a:rPr>
              <a:t>cần</a:t>
            </a:r>
            <a:r>
              <a:rPr lang="en-US" dirty="0">
                <a:ea typeface="Times New Roman" panose="02020603050405020304" pitchFamily="18" charset="0"/>
              </a:rPr>
              <a:t> </a:t>
            </a:r>
            <a:r>
              <a:rPr lang="en-US" dirty="0" err="1">
                <a:ea typeface="Times New Roman" panose="02020603050405020304" pitchFamily="18" charset="0"/>
              </a:rPr>
              <a:t>hợp</a:t>
            </a:r>
            <a:r>
              <a:rPr lang="en-US" dirty="0">
                <a:ea typeface="Times New Roman" panose="02020603050405020304" pitchFamily="18" charset="0"/>
              </a:rPr>
              <a:t> </a:t>
            </a:r>
            <a:r>
              <a:rPr lang="en-US" dirty="0" err="1">
                <a:ea typeface="Times New Roman" panose="02020603050405020304" pitchFamily="18" charset="0"/>
              </a:rPr>
              <a:t>lí</a:t>
            </a:r>
            <a:r>
              <a:rPr lang="en-US" dirty="0">
                <a:ea typeface="Times New Roman" panose="02020603050405020304" pitchFamily="18" charset="0"/>
              </a:rPr>
              <a:t>.</a:t>
            </a:r>
          </a:p>
          <a:p>
            <a:pPr marL="0" indent="0">
              <a:lnSpc>
                <a:spcPct val="114000"/>
              </a:lnSpc>
              <a:spcBef>
                <a:spcPts val="300"/>
              </a:spcBef>
              <a:spcAft>
                <a:spcPts val="300"/>
              </a:spcAft>
              <a:buFont typeface="Arial" panose="020B0604020202020204" pitchFamily="34" charset="0"/>
              <a:buNone/>
            </a:pPr>
            <a:endParaRPr lang="en-US" dirty="0"/>
          </a:p>
        </p:txBody>
      </p:sp>
      <p:pic>
        <p:nvPicPr>
          <p:cNvPr id="3" name="Picture 2">
            <a:extLst>
              <a:ext uri="{FF2B5EF4-FFF2-40B4-BE49-F238E27FC236}">
                <a16:creationId xmlns:a16="http://schemas.microsoft.com/office/drawing/2014/main" id="{2940703C-C68C-9101-E911-D1640FF2C823}"/>
              </a:ext>
            </a:extLst>
          </p:cNvPr>
          <p:cNvPicPr>
            <a:picLocks noChangeAspect="1"/>
          </p:cNvPicPr>
          <p:nvPr/>
        </p:nvPicPr>
        <p:blipFill rotWithShape="1">
          <a:blip r:embed="rId2">
            <a:clrChange>
              <a:clrFrom>
                <a:srgbClr val="FFFFFF"/>
              </a:clrFrom>
              <a:clrTo>
                <a:srgbClr val="FFFFFF">
                  <a:alpha val="0"/>
                </a:srgbClr>
              </a:clrTo>
            </a:clrChange>
          </a:blip>
          <a:srcRect l="17143" t="42113" r="77143" b="46665"/>
          <a:stretch/>
        </p:blipFill>
        <p:spPr>
          <a:xfrm>
            <a:off x="312056" y="248333"/>
            <a:ext cx="928915" cy="1025674"/>
          </a:xfrm>
          <a:prstGeom prst="rect">
            <a:avLst/>
          </a:prstGeom>
          <a:noFill/>
        </p:spPr>
      </p:pic>
    </p:spTree>
    <p:extLst>
      <p:ext uri="{BB962C8B-B14F-4D97-AF65-F5344CB8AC3E}">
        <p14:creationId xmlns:p14="http://schemas.microsoft.com/office/powerpoint/2010/main" val="3501487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ox(in)">
                                      <p:cBhvr>
                                        <p:cTn id="7" dur="75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ox(in)">
                                      <p:cBhvr>
                                        <p:cTn id="12" dur="75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ox(in)">
                                      <p:cBhvr>
                                        <p:cTn id="17" dur="7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9541</TotalTime>
  <Words>2462</Words>
  <Application>Microsoft Office PowerPoint</Application>
  <PresentationFormat>Widescreen</PresentationFormat>
  <Paragraphs>209</Paragraphs>
  <Slides>41</Slides>
  <Notes>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.VnTime</vt:lpstr>
      <vt:lpstr>Arial</vt:lpstr>
      <vt:lpstr>Calibri</vt:lpstr>
      <vt:lpstr>等线</vt:lpstr>
      <vt:lpstr>Impact</vt:lpstr>
      <vt:lpstr>Segoe Print</vt:lpstr>
      <vt:lpstr>SVN-SAF</vt:lpstr>
      <vt:lpstr>Times New Roman</vt:lpstr>
      <vt:lpstr>UTM Avo</vt:lpstr>
      <vt:lpstr>UTM Kabel KT</vt:lpstr>
      <vt:lpstr>Wingdings</vt:lpstr>
      <vt:lpstr>Wingdings 2</vt:lpstr>
      <vt:lpstr>Wingdings 3</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506</cp:revision>
  <dcterms:created xsi:type="dcterms:W3CDTF">2021-11-14T08:33:55Z</dcterms:created>
  <dcterms:modified xsi:type="dcterms:W3CDTF">2025-03-05T07:32:48Z</dcterms:modified>
</cp:coreProperties>
</file>