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3" r:id="rId2"/>
    <p:sldMasterId id="2147483775" r:id="rId3"/>
  </p:sldMasterIdLst>
  <p:notesMasterIdLst>
    <p:notesMasterId r:id="rId45"/>
  </p:notesMasterIdLst>
  <p:sldIdLst>
    <p:sldId id="644" r:id="rId4"/>
    <p:sldId id="646" r:id="rId5"/>
    <p:sldId id="582" r:id="rId6"/>
    <p:sldId id="581" r:id="rId7"/>
    <p:sldId id="3100" r:id="rId8"/>
    <p:sldId id="648" r:id="rId9"/>
    <p:sldId id="351" r:id="rId10"/>
    <p:sldId id="585" r:id="rId11"/>
    <p:sldId id="586" r:id="rId12"/>
    <p:sldId id="3263" r:id="rId13"/>
    <p:sldId id="3234" r:id="rId14"/>
    <p:sldId id="3317" r:id="rId15"/>
    <p:sldId id="3318" r:id="rId16"/>
    <p:sldId id="3235" r:id="rId17"/>
    <p:sldId id="3236" r:id="rId18"/>
    <p:sldId id="3143" r:id="rId19"/>
    <p:sldId id="3319" r:id="rId20"/>
    <p:sldId id="3316" r:id="rId21"/>
    <p:sldId id="649" r:id="rId22"/>
    <p:sldId id="653" r:id="rId23"/>
    <p:sldId id="589" r:id="rId24"/>
    <p:sldId id="591" r:id="rId25"/>
    <p:sldId id="592" r:id="rId26"/>
    <p:sldId id="593" r:id="rId27"/>
    <p:sldId id="594" r:id="rId28"/>
    <p:sldId id="595" r:id="rId29"/>
    <p:sldId id="596" r:id="rId30"/>
    <p:sldId id="597" r:id="rId31"/>
    <p:sldId id="598" r:id="rId32"/>
    <p:sldId id="599" r:id="rId33"/>
    <p:sldId id="600" r:id="rId34"/>
    <p:sldId id="643" r:id="rId35"/>
    <p:sldId id="297" r:id="rId36"/>
    <p:sldId id="601" r:id="rId37"/>
    <p:sldId id="3320" r:id="rId38"/>
    <p:sldId id="3321" r:id="rId39"/>
    <p:sldId id="3322" r:id="rId40"/>
    <p:sldId id="3323" r:id="rId41"/>
    <p:sldId id="3324" r:id="rId42"/>
    <p:sldId id="3325" r:id="rId43"/>
    <p:sldId id="332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0677C"/>
    <a:srgbClr val="FF3399"/>
    <a:srgbClr val="0998D7"/>
    <a:srgbClr val="F18105"/>
    <a:srgbClr val="FCBB75"/>
    <a:srgbClr val="0C6D39"/>
    <a:srgbClr val="ED3376"/>
    <a:srgbClr val="00918A"/>
    <a:srgbClr val="C2E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08/03/2025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62C74-FA2A-4405-B6F6-5B6C072F6C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1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Để có đ</a:t>
            </a:r>
            <a:r>
              <a:rPr lang="vi-VN"/>
              <a:t>ư</a:t>
            </a:r>
            <a:r>
              <a:rPr lang="en-US"/>
              <a:t>ợc hiệu ứng nh</a:t>
            </a:r>
            <a:r>
              <a:rPr lang="vi-VN"/>
              <a:t>ư</a:t>
            </a:r>
            <a:r>
              <a:rPr lang="en-US"/>
              <a:t> trên, hôm nay cô trò mình cùng tìm hiểu nội dung bài  13 THTH hoàn thiện bài trình chiếu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97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55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62C74-FA2A-4405-B6F6-5B6C072F6C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7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62C74-FA2A-4405-B6F6-5B6C072F6C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1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62C74-FA2A-4405-B6F6-5B6C072F6C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3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62C74-FA2A-4405-B6F6-5B6C072F6C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94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3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61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02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61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62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31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09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68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73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86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2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13C6-9E68-4F6F-8839-A4B503D43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EA771-4752-4AE4-B178-41AA9F785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D0636-619B-4F67-BE38-C9CDF9F7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91A9B-2DD9-4A4F-8D09-A3864F30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A82A0-B3E3-4AD2-8978-D125016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02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27E6-8031-4BF5-92B2-D8726FAD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06A4A-2998-4BC0-8075-94D2B44BA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FD96F-BC50-4FF8-8C3F-75B249FC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6DF40-F97E-4CCC-8F75-8AD2CD48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2F3D2-EE45-4434-A22C-6D9358C7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62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EC2A-0720-4EFC-99D2-F4CA248C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BD352-D830-46DE-A936-71E9FA230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E82A5-F09D-47DF-937E-589833C8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EFE34-D1E3-4871-BCA9-164E8C6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CE849-EA60-4707-90D1-04595C70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80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4956B-19D4-4818-B090-B41992F8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AAD6-3B77-4C33-B9A3-62DA7B34A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3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3E073-D06F-480A-868F-EF0D7A8E8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5F6A5-E72F-4083-9D5F-193641C0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AB7FE-D6B2-4BB9-9342-B841FB2A3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0391A2-61C4-46EF-9B93-1B2C7A5BF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48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4CAF1-4FB8-4412-9AFE-9911B2E3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F4D3E-1C56-4C8F-852B-197D32A20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5E6D2-3221-4C9E-A0CC-735E2104E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8B082-BF8A-490C-BD9F-C487A4DAA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9AD8D-8085-46DB-A66D-49E8D9DE4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0A8D2-DD56-44A3-B491-C5EE0EF0D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4FAE4-9664-48D8-A324-B579160D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4A1D6-647E-43BB-81C2-BBB483C8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5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D8E2-75E8-4818-9B77-C58F3AFA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0151E-0AF0-4021-A0AA-F0DD0D80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5F21E-FA58-4F93-995B-5D1611EF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81BC1-AAC0-4791-AC05-E1D86A5C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00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E30B73-21EF-4A6E-BDC7-92B7D0C2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8A1C3-0273-4302-AF7A-575A35B7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08093-C41C-4CAA-9994-C354CDC8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16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7221-7AC9-43CC-A47C-C7A77560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972A0-CD05-40BE-9A1A-7530CCF45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5F4CF-2DE1-49C1-AA28-4858055C7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56272-BC49-4FAE-8B03-41558F913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5345E-0CE7-4D5A-8E07-87439426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F4893-8C8E-4BFA-A522-D80DF806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40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F9D3-1F66-4E70-926B-448B8886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18A71-4F7C-45E6-83C2-E1C76F341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BFBBF-0D48-4A01-9016-3A5BDDBB9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17A41-C37F-49C4-8CE7-5E0B1BB9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4815A-893F-4A0C-AFDF-2437AE67B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E9FE4-748E-494D-A40B-437C9535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0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6C7E-0A1E-4ACF-BDF1-2840042A8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A3191-66FE-4E81-AD2E-57B961AB4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21DCE-97D8-4E79-92DA-0E656E3F4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0AD7A-3388-4A6F-A7A9-083B8F92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0D3D6-54AD-4178-8F08-6B2F0F73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5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52AD07-61B2-4855-A63F-836171CE9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CC7B9-6471-4A77-92B0-947C960A1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A38D6-6193-44BA-A9F6-F534C70A9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57760-4053-498E-BDF6-5E808E390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73EC-2F5A-4565-903A-22B065D3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66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2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F7EAEB24-CE78-465C-A726-91D0868FA4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Footer Text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A9B540C-44DA-4F69-89C9-7C84606640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6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E30B73-21EF-4A6E-BDC7-92B7D0C2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8A1C3-0273-4302-AF7A-575A35B7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08093-C41C-4CAA-9994-C354CDC8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6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27E6-8031-4BF5-92B2-D8726FAD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06A4A-2998-4BC0-8075-94D2B44BA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FD96F-BC50-4FF8-8C3F-75B249FC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6DF40-F97E-4CCC-8F75-8AD2CD48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2F3D2-EE45-4434-A22C-6D9358C7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3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08/03/2025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5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8" r:id="rId2"/>
    <p:sldLayoutId id="2147483759" r:id="rId3"/>
    <p:sldLayoutId id="2147483754" r:id="rId4"/>
    <p:sldLayoutId id="2147483757" r:id="rId5"/>
    <p:sldLayoutId id="2147483756" r:id="rId6"/>
    <p:sldLayoutId id="2147483760" r:id="rId7"/>
    <p:sldLayoutId id="2147483761" r:id="rId8"/>
    <p:sldLayoutId id="214748376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9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6FBBC1-2D60-428E-94B0-D0D68BFE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E4C99-8D61-409A-A17D-0D99459A9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8A690-17B4-48FD-AE60-F9967A62C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78D78A31-B58C-4F22-8C52-A961D950D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3/8/2025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83E85-8049-4E59-96BB-CD3E5A185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7671-1CD4-4BA1-963B-03C38152E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470D3A97-CF50-4079-9344-E4CA4E728C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3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30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8.xml"/><Relationship Id="rId7" Type="http://schemas.openxmlformats.org/officeDocument/2006/relationships/slide" Target="slide24.xml"/><Relationship Id="rId12" Type="http://schemas.openxmlformats.org/officeDocument/2006/relationships/slide" Target="slide29.xml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2.gif"/><Relationship Id="rId1" Type="http://schemas.microsoft.com/office/2007/relationships/media" Target="../media/media1.wav"/><Relationship Id="rId6" Type="http://schemas.openxmlformats.org/officeDocument/2006/relationships/slide" Target="slide23.xml"/><Relationship Id="rId11" Type="http://schemas.openxmlformats.org/officeDocument/2006/relationships/slide" Target="slide28.xml"/><Relationship Id="rId5" Type="http://schemas.openxmlformats.org/officeDocument/2006/relationships/slide" Target="slide22.xml"/><Relationship Id="rId15" Type="http://schemas.openxmlformats.org/officeDocument/2006/relationships/image" Target="../media/image21.gif"/><Relationship Id="rId10" Type="http://schemas.openxmlformats.org/officeDocument/2006/relationships/slide" Target="slide27.xml"/><Relationship Id="rId19" Type="http://schemas.openxmlformats.org/officeDocument/2006/relationships/slide" Target="slide31.xml"/><Relationship Id="rId4" Type="http://schemas.openxmlformats.org/officeDocument/2006/relationships/image" Target="../media/image19.png"/><Relationship Id="rId9" Type="http://schemas.openxmlformats.org/officeDocument/2006/relationships/slide" Target="slide26.xml"/><Relationship Id="rId14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1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1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1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3.png"/><Relationship Id="rId4" Type="http://schemas.openxmlformats.org/officeDocument/2006/relationships/image" Target="../media/image20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slide" Target="slide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1.gif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7.wdp"/><Relationship Id="rId11" Type="http://schemas.openxmlformats.org/officeDocument/2006/relationships/image" Target="../media/image49.gif"/><Relationship Id="rId5" Type="http://schemas.openxmlformats.org/officeDocument/2006/relationships/image" Target="../media/image47.png"/><Relationship Id="rId10" Type="http://schemas.openxmlformats.org/officeDocument/2006/relationships/slide" Target="slide36.xml"/><Relationship Id="rId4" Type="http://schemas.openxmlformats.org/officeDocument/2006/relationships/audio" Target="../media/audio5.wav"/><Relationship Id="rId9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36.xml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7.wdp"/><Relationship Id="rId11" Type="http://schemas.openxmlformats.org/officeDocument/2006/relationships/image" Target="../media/image20.gif"/><Relationship Id="rId5" Type="http://schemas.openxmlformats.org/officeDocument/2006/relationships/image" Target="../media/image47.png"/><Relationship Id="rId10" Type="http://schemas.openxmlformats.org/officeDocument/2006/relationships/image" Target="../media/image49.gif"/><Relationship Id="rId4" Type="http://schemas.openxmlformats.org/officeDocument/2006/relationships/audio" Target="../media/audio5.wav"/><Relationship Id="rId9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36.xml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7.wdp"/><Relationship Id="rId11" Type="http://schemas.openxmlformats.org/officeDocument/2006/relationships/image" Target="../media/image20.gif"/><Relationship Id="rId5" Type="http://schemas.openxmlformats.org/officeDocument/2006/relationships/image" Target="../media/image47.png"/><Relationship Id="rId10" Type="http://schemas.openxmlformats.org/officeDocument/2006/relationships/image" Target="../media/image49.gif"/><Relationship Id="rId4" Type="http://schemas.openxmlformats.org/officeDocument/2006/relationships/audio" Target="../media/audio5.wav"/><Relationship Id="rId9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slide" Target="slide36.xml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7.wdp"/><Relationship Id="rId11" Type="http://schemas.openxmlformats.org/officeDocument/2006/relationships/image" Target="../media/image20.gif"/><Relationship Id="rId5" Type="http://schemas.openxmlformats.org/officeDocument/2006/relationships/image" Target="../media/image47.png"/><Relationship Id="rId10" Type="http://schemas.openxmlformats.org/officeDocument/2006/relationships/image" Target="../media/image45.png"/><Relationship Id="rId4" Type="http://schemas.openxmlformats.org/officeDocument/2006/relationships/audio" Target="../media/audio5.wav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21.gif"/><Relationship Id="rId3" Type="http://schemas.openxmlformats.org/officeDocument/2006/relationships/audio" Target="../media/audio5.wav"/><Relationship Id="rId7" Type="http://schemas.openxmlformats.org/officeDocument/2006/relationships/image" Target="../media/image48.jpeg"/><Relationship Id="rId12" Type="http://schemas.openxmlformats.org/officeDocument/2006/relationships/image" Target="../media/image20.gif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11" Type="http://schemas.openxmlformats.org/officeDocument/2006/relationships/image" Target="../media/image53.gif"/><Relationship Id="rId5" Type="http://schemas.openxmlformats.org/officeDocument/2006/relationships/image" Target="../media/image44.png"/><Relationship Id="rId10" Type="http://schemas.openxmlformats.org/officeDocument/2006/relationships/image" Target="../media/image52.gif"/><Relationship Id="rId4" Type="http://schemas.openxmlformats.org/officeDocument/2006/relationships/image" Target="../media/image50.gif"/><Relationship Id="rId9" Type="http://schemas.openxmlformats.org/officeDocument/2006/relationships/image" Target="../media/image51.gif"/><Relationship Id="rId14" Type="http://schemas.openxmlformats.org/officeDocument/2006/relationships/slide" Target="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82A9E60-D6F5-4619-9D1F-5F453BF7392F}"/>
              </a:ext>
            </a:extLst>
          </p:cNvPr>
          <p:cNvSpPr txBox="1"/>
          <p:nvPr/>
        </p:nvSpPr>
        <p:spPr>
          <a:xfrm>
            <a:off x="614440" y="1037136"/>
            <a:ext cx="10658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THỰC HÀNH TỔNG HỢP</a:t>
            </a:r>
          </a:p>
          <a:p>
            <a:pPr algn="ctr" defTabSz="1219170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BÀI TRÌNH CHIẾU</a:t>
            </a:r>
          </a:p>
        </p:txBody>
      </p:sp>
    </p:spTree>
    <p:extLst>
      <p:ext uri="{BB962C8B-B14F-4D97-AF65-F5344CB8AC3E}">
        <p14:creationId xmlns:p14="http://schemas.microsoft.com/office/powerpoint/2010/main" val="146046302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1">
            <a:extLst>
              <a:ext uri="{FF2B5EF4-FFF2-40B4-BE49-F238E27FC236}">
                <a16:creationId xmlns:a16="http://schemas.microsoft.com/office/drawing/2014/main" id="{EA32A60E-1531-0CB6-731D-8BBD3020F817}"/>
              </a:ext>
            </a:extLst>
          </p:cNvPr>
          <p:cNvSpPr/>
          <p:nvPr/>
        </p:nvSpPr>
        <p:spPr>
          <a:xfrm>
            <a:off x="955342" y="459901"/>
            <a:ext cx="10536072" cy="5140875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- Hiệu ứng động 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là cách thức và thời điểm xuất hiện của các trang chiếu và các đối tượng trên trang khi trình chiếu.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- Sử dụng hiệu ứng động giúp cho bài trình chiếu trở nên sinh động và hấp dẫn hơn, thu hút sự chú ý của người xem và tạo hiệu quả tốt trong việc truyền đạt thông tin.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- Hiệu ứng động nên được sử dụng một cách có chọn lọc để giúp tăng tính hiệu quả cho nội dung và tạo ấn tượng với người xem.</a:t>
            </a:r>
          </a:p>
        </p:txBody>
      </p:sp>
    </p:spTree>
    <p:extLst>
      <p:ext uri="{BB962C8B-B14F-4D97-AF65-F5344CB8AC3E}">
        <p14:creationId xmlns:p14="http://schemas.microsoft.com/office/powerpoint/2010/main" val="88842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CF026A-8545-B044-98FB-A69C21ECE6BA}"/>
              </a:ext>
            </a:extLst>
          </p:cNvPr>
          <p:cNvSpPr txBox="1">
            <a:spLocks/>
          </p:cNvSpPr>
          <p:nvPr/>
        </p:nvSpPr>
        <p:spPr>
          <a:xfrm>
            <a:off x="1205345" y="390236"/>
            <a:ext cx="10556723" cy="55118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7F563-A85E-6912-4A23-FB3810A3D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43" t="57147" r="77143" b="32689"/>
          <a:stretch/>
        </p:blipFill>
        <p:spPr>
          <a:xfrm>
            <a:off x="337346" y="251690"/>
            <a:ext cx="867999" cy="86799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3C13F2-4CB8-BDC4-4F78-339416A48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878799"/>
              </p:ext>
            </p:extLst>
          </p:nvPr>
        </p:nvGraphicFramePr>
        <p:xfrm>
          <a:off x="129310" y="1394230"/>
          <a:ext cx="11887199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6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2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79172" y="2195092"/>
            <a:ext cx="74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5998" y="3187975"/>
            <a:ext cx="74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9172" y="4064047"/>
            <a:ext cx="74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9172" y="5306977"/>
            <a:ext cx="74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1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B9BCCF-C985-FDA3-FB0F-E489BDF6317A}"/>
              </a:ext>
            </a:extLst>
          </p:cNvPr>
          <p:cNvSpPr/>
          <p:nvPr/>
        </p:nvSpPr>
        <p:spPr>
          <a:xfrm>
            <a:off x="416910" y="1022371"/>
            <a:ext cx="11358179" cy="396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69-70,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14000"/>
              </a:lnSpc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438710-3592-E85D-BA0F-3BD6AA93869E}"/>
              </a:ext>
            </a:extLst>
          </p:cNvPr>
          <p:cNvSpPr txBox="1"/>
          <p:nvPr/>
        </p:nvSpPr>
        <p:spPr>
          <a:xfrm>
            <a:off x="307349" y="224956"/>
            <a:ext cx="113581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1F5E1-BEC6-4D03-4BC1-EEF5BBF85B27}"/>
              </a:ext>
            </a:extLst>
          </p:cNvPr>
          <p:cNvSpPr txBox="1"/>
          <p:nvPr/>
        </p:nvSpPr>
        <p:spPr>
          <a:xfrm>
            <a:off x="529021" y="347901"/>
            <a:ext cx="85133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EA85B9-7AB9-0ABC-08D5-5237BBC695EA}"/>
              </a:ext>
            </a:extLst>
          </p:cNvPr>
          <p:cNvSpPr/>
          <p:nvPr/>
        </p:nvSpPr>
        <p:spPr>
          <a:xfrm>
            <a:off x="529021" y="1236127"/>
            <a:ext cx="10534869" cy="375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Animations</a:t>
            </a:r>
          </a:p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30000"/>
              </a:lnSpc>
            </a:pP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B5.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733" dirty="0"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75321-D493-A999-C4EB-C6CDD8842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346364"/>
            <a:ext cx="11125200" cy="616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FC19E1-1067-234D-182B-FD81A1680F74}"/>
              </a:ext>
            </a:extLst>
          </p:cNvPr>
          <p:cNvSpPr txBox="1"/>
          <p:nvPr/>
        </p:nvSpPr>
        <p:spPr>
          <a:xfrm>
            <a:off x="621424" y="447381"/>
            <a:ext cx="6385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4FE9D-F27F-18FC-66CD-B2FE96C87F57}"/>
              </a:ext>
            </a:extLst>
          </p:cNvPr>
          <p:cNvSpPr/>
          <p:nvPr/>
        </p:nvSpPr>
        <p:spPr>
          <a:xfrm>
            <a:off x="621424" y="1167238"/>
            <a:ext cx="7901152" cy="2589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B1. Chọn trang chiếu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B2. Chọn thẻ Transitions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B3. Chọn hiệu ứng</a:t>
            </a:r>
          </a:p>
          <a:p>
            <a:pPr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B4. Chọn âm thanh, thời lượng hiệu ứng</a:t>
            </a:r>
          </a:p>
        </p:txBody>
      </p:sp>
    </p:spTree>
    <p:extLst>
      <p:ext uri="{BB962C8B-B14F-4D97-AF65-F5344CB8AC3E}">
        <p14:creationId xmlns:p14="http://schemas.microsoft.com/office/powerpoint/2010/main" val="29041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76DD7-3470-4977-AD27-418B51894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44" y="423033"/>
            <a:ext cx="10744463" cy="601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528A3D-D91A-778E-C9FE-9AED54CE5B31}"/>
              </a:ext>
            </a:extLst>
          </p:cNvPr>
          <p:cNvSpPr/>
          <p:nvPr/>
        </p:nvSpPr>
        <p:spPr>
          <a:xfrm>
            <a:off x="374074" y="1195426"/>
            <a:ext cx="11388436" cy="3463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Trình bày càng đơn giản, rõ ràng thì càng thuyết phục.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4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Dùng hiệu ứng chuyển trang thống nhất cho tất cả các trang.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4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Chọn lọc hiệu ứng cho các đối tượng. Tự trả lời câu hỏi “Hiệu ứng này có thể khiến bài thuyết trình hiệu quả hơn không?”.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4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Chỉ dùng âm thanh khi thật cần thiết.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9655D-3424-614F-8338-15467314044C}"/>
              </a:ext>
            </a:extLst>
          </p:cNvPr>
          <p:cNvSpPr txBox="1"/>
          <p:nvPr/>
        </p:nvSpPr>
        <p:spPr>
          <a:xfrm>
            <a:off x="630381" y="318217"/>
            <a:ext cx="609600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hiệu ứng hợp lí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416B96-C5F8-4790-BE82-74C1CA470E4E}"/>
              </a:ext>
            </a:extLst>
          </p:cNvPr>
          <p:cNvSpPr/>
          <p:nvPr/>
        </p:nvSpPr>
        <p:spPr>
          <a:xfrm>
            <a:off x="597216" y="218083"/>
            <a:ext cx="783755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bài trình chiếu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E24886-A4E9-45D7-83FB-DFD239B648BE}"/>
              </a:ext>
            </a:extLst>
          </p:cNvPr>
          <p:cNvSpPr/>
          <p:nvPr/>
        </p:nvSpPr>
        <p:spPr>
          <a:xfrm>
            <a:off x="472526" y="960594"/>
            <a:ext cx="11262274" cy="4152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4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Xem lại bố cục, nội dung của bài báo cáo.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4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Bố trí lại các đối tượng trên trang: khung văn bản, hình ảnh, bảng biểu,... Định dạng lại một số hình ảnh, căn lề văn bản (nếu cần).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4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có thể sáng tạo thêm, phát huy khả năng hội hoạ của mình trong cách trình bày 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4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Lưu lại kết quả làm việc.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n 6">
            <a:extLst>
              <a:ext uri="{FF2B5EF4-FFF2-40B4-BE49-F238E27FC236}">
                <a16:creationId xmlns:a16="http://schemas.microsoft.com/office/drawing/2014/main" id="{85F30BCE-438E-47F5-BCA8-677DF6CDC7DC}"/>
              </a:ext>
            </a:extLst>
          </p:cNvPr>
          <p:cNvSpPr/>
          <p:nvPr/>
        </p:nvSpPr>
        <p:spPr>
          <a:xfrm>
            <a:off x="508000" y="1193801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631FCA-0DAF-42F2-BF16-8891AA0F145A}"/>
              </a:ext>
            </a:extLst>
          </p:cNvPr>
          <p:cNvSpPr txBox="1"/>
          <p:nvPr/>
        </p:nvSpPr>
        <p:spPr>
          <a:xfrm>
            <a:off x="5288270" y="2788347"/>
            <a:ext cx="4126436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333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533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7CE29-B19F-45DA-8A22-468CA853FE81}"/>
              </a:ext>
            </a:extLst>
          </p:cNvPr>
          <p:cNvSpPr txBox="1">
            <a:spLocks/>
          </p:cNvSpPr>
          <p:nvPr/>
        </p:nvSpPr>
        <p:spPr>
          <a:xfrm>
            <a:off x="664898" y="348673"/>
            <a:ext cx="10862204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98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031614-E1A5-4999-9C60-A54CDEE6C224}"/>
              </a:ext>
            </a:extLst>
          </p:cNvPr>
          <p:cNvSpPr txBox="1">
            <a:spLocks/>
          </p:cNvSpPr>
          <p:nvPr/>
        </p:nvSpPr>
        <p:spPr>
          <a:xfrm>
            <a:off x="762000" y="381000"/>
            <a:ext cx="10972800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867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  <a:endParaRPr lang="en-US" sz="5867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D120D0C-462A-4EDE-ABE6-0A1187F78FF1}"/>
              </a:ext>
            </a:extLst>
          </p:cNvPr>
          <p:cNvSpPr txBox="1">
            <a:spLocks/>
          </p:cNvSpPr>
          <p:nvPr/>
        </p:nvSpPr>
        <p:spPr>
          <a:xfrm>
            <a:off x="304799" y="1360054"/>
            <a:ext cx="11651673" cy="4572000"/>
          </a:xfrm>
          <a:prstGeom prst="rect">
            <a:avLst/>
          </a:prstGeom>
        </p:spPr>
        <p:txBody>
          <a:bodyPr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buNone/>
            </a:pPr>
            <a:endParaRPr lang="en-US" sz="360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B5DE44-B77E-D0E6-AE8C-09BF9FC99A8F}"/>
              </a:ext>
            </a:extLst>
          </p:cNvPr>
          <p:cNvSpPr txBox="1"/>
          <p:nvPr/>
        </p:nvSpPr>
        <p:spPr>
          <a:xfrm>
            <a:off x="304799" y="1616971"/>
            <a:ext cx="11582402" cy="2797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25000"/>
              </a:lnSpc>
              <a:buNone/>
            </a:pPr>
            <a:r>
              <a:rPr lang="en-US" sz="36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5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859321" y="52791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2357239" y="52791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3855155" y="52791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2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8" action="ppaction://hlinksldjump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rId19" action="ppaction://hlinksldjump"/>
          </p:cNvPr>
          <p:cNvSpPr/>
          <p:nvPr/>
        </p:nvSpPr>
        <p:spPr>
          <a:xfrm>
            <a:off x="11355291" y="5250219"/>
            <a:ext cx="634596" cy="444611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960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1600" y="30195"/>
            <a:ext cx="12090400" cy="116562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8311" y="1466791"/>
            <a:ext cx="5026588" cy="11656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6440" y="1458845"/>
            <a:ext cx="5607251" cy="11829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3761" y="2948803"/>
            <a:ext cx="5026588" cy="11049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6439" y="2948803"/>
            <a:ext cx="5607251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80376" y="1885430"/>
            <a:ext cx="828896" cy="663069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46677" y="3258097"/>
            <a:ext cx="662067" cy="57940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98" y="3147654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069" y="1666334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447527" y="4702501"/>
            <a:ext cx="2685143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667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667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32672" y="6578600"/>
            <a:ext cx="1959329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7882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-25400" y="47800"/>
            <a:ext cx="12192000" cy="12448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Chèn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4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2501" y="1742357"/>
            <a:ext cx="5713497" cy="11817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endParaRPr lang="vi-VN" sz="3733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80137" y="1724539"/>
            <a:ext cx="5529361" cy="12121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endParaRPr lang="vi-VN" sz="3733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2503" y="3269280"/>
            <a:ext cx="5713499" cy="11817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endParaRPr lang="vi-VN" sz="3733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57407" y="3300571"/>
            <a:ext cx="5552091" cy="11817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endParaRPr lang="vi-VN" sz="3733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728" y="20346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1464" y="359939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93" y="3545674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939" y="2031881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2" y="6578600"/>
            <a:ext cx="1959329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244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085" y="4248754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1181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48672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PowerPoint,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799" y="1822046"/>
            <a:ext cx="5712220" cy="1301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Design,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Themes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sz="3733">
              <a:solidFill>
                <a:prstClr val="white"/>
              </a:solidFill>
              <a:latin typeface="+mj-lt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7799" y="1841067"/>
            <a:ext cx="5712220" cy="1301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Insert/Pictures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2306" y="3297938"/>
            <a:ext cx="5660113" cy="13071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Copy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Paste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05536" y="3302127"/>
            <a:ext cx="5576747" cy="12318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Insert/Online Pictures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37883" y="381211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498" y="3500758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26" y="2181307"/>
            <a:ext cx="804743" cy="70719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32672" y="6578600"/>
            <a:ext cx="1959329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1908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74" y="4310733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26" y="474541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" y="74072"/>
            <a:ext cx="1219199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PowerPoint ta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4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6400" y="2026494"/>
            <a:ext cx="5266573" cy="10604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Ctrl + N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11026" y="1953535"/>
            <a:ext cx="5266573" cy="10604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Ctrl + S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6400" y="3205269"/>
            <a:ext cx="5266573" cy="10604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Ctrl + O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11025" y="3197325"/>
            <a:ext cx="5266575" cy="11258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Ctrl + C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76" y="2341572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3" y="326886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386" y="3364012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32672" y="6578600"/>
            <a:ext cx="1959329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284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941" y="4278759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26" y="4951637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" y="46482"/>
            <a:ext cx="12191999" cy="13492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4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7185" y="1723423"/>
            <a:ext cx="5585219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17960" y="4676272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597987" y="447657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1" y="1727611"/>
            <a:ext cx="5866601" cy="12083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1787" y="3069073"/>
            <a:ext cx="5585219" cy="11829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70601" y="3102437"/>
            <a:ext cx="5866601" cy="11495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83" y="215359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7868" y="339882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054" y="354480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214" y="2153598"/>
            <a:ext cx="804743" cy="643793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32672" y="6578600"/>
            <a:ext cx="1959329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8635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7" y="4307247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922367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46482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trỏ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4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801" y="1949346"/>
            <a:ext cx="5712219" cy="11829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67115" y="525140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14400" y="505111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5712216" cy="117037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7652" y="3303914"/>
            <a:ext cx="5712217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3330698"/>
            <a:ext cx="5712217" cy="11934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95" y="220094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37" y="3824081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433" y="3729769"/>
            <a:ext cx="804743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361" y="205822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599024" y="500320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32672" y="6578600"/>
            <a:ext cx="1959329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867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085" y="4310733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194" y="4797056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889" y="5406141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4615" y="74146"/>
            <a:ext cx="12192000" cy="18339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chuyển một hình ảnh được chọn lên lớp trên cùng ta thực hiện nháy chuột phải lên hình ảnh chọn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 to Front</a:t>
            </a: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801" y="2121267"/>
            <a:ext cx="5791200" cy="10073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 Forward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09597" y="2125454"/>
            <a:ext cx="5545988" cy="10031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 to Front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5629" y="3482040"/>
            <a:ext cx="5791199" cy="9743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Send to Back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05536" y="3448285"/>
            <a:ext cx="5450049" cy="10081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Send Backward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04" y="226158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4668" y="361719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153" y="3666914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45" y="2297350"/>
            <a:ext cx="804743" cy="643793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32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32672" y="6578600"/>
            <a:ext cx="1959329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8005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4385490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870" y="497116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4615" y="58262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800" y="1981019"/>
            <a:ext cx="5213336" cy="11431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5213336" cy="11431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4800" y="3262859"/>
            <a:ext cx="5213337" cy="10977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1" y="3272629"/>
            <a:ext cx="5247951" cy="11829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279990" y="217756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26461" y="350908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4" y="354155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2171527"/>
            <a:ext cx="804743" cy="70719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32672" y="6578600"/>
            <a:ext cx="1959329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5932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2247419" cy="5943600"/>
          </a:xfrm>
          <a:prstGeom prst="rect">
            <a:avLst/>
          </a:prstGeom>
        </p:spPr>
      </p:pic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8610600" y="3530601"/>
            <a:ext cx="3054927" cy="1938992"/>
          </a:xfrm>
          <a:prstGeom prst="wedgeRectCallout">
            <a:avLst>
              <a:gd name="adj1" fmla="val -59880"/>
              <a:gd name="adj2" fmla="val 18005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0" dirty="0">
                <a:cs typeface="Times New Roman" panose="02020603050405020304" pitchFamily="18" charset="0"/>
              </a:rPr>
              <a:t>1.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Chọn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phần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văn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bản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cần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định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dạng</a:t>
            </a:r>
            <a:endParaRPr lang="en-US" altLang="en-US" sz="4000" b="0" dirty="0">
              <a:cs typeface="Times New Roman" panose="02020603050405020304" pitchFamily="18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5164425" y="1119665"/>
            <a:ext cx="3744048" cy="1938992"/>
          </a:xfrm>
          <a:prstGeom prst="wedgeRectCallout">
            <a:avLst>
              <a:gd name="adj1" fmla="val -111291"/>
              <a:gd name="adj2" fmla="val 7820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0" dirty="0">
                <a:cs typeface="Times New Roman" panose="02020603050405020304" pitchFamily="18" charset="0"/>
              </a:rPr>
              <a:t>2.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Nháy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mũi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tên</a:t>
            </a:r>
            <a:endParaRPr lang="en-US" altLang="en-US" sz="4000" b="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000" b="0" dirty="0">
                <a:cs typeface="Times New Roman" panose="02020603050405020304" pitchFamily="18" charset="0"/>
              </a:rPr>
              <a:t>        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bên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phải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hộp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>
                <a:solidFill>
                  <a:srgbClr val="FF0000"/>
                </a:solidFill>
                <a:cs typeface="Times New Roman" panose="02020603050405020304" pitchFamily="18" charset="0"/>
              </a:rPr>
              <a:t>Font Size</a:t>
            </a:r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/>
          <a:stretch>
            <a:fillRect/>
          </a:stretch>
        </p:blipFill>
        <p:spPr bwMode="auto">
          <a:xfrm>
            <a:off x="5446761" y="1903563"/>
            <a:ext cx="831273" cy="52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2"/>
            <a:ext cx="12247419" cy="90686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4267" dirty="0"/>
              <a:t> </a:t>
            </a:r>
            <a:r>
              <a:rPr lang="en-US" altLang="en-US" sz="4267" dirty="0" err="1"/>
              <a:t>Định</a:t>
            </a:r>
            <a:r>
              <a:rPr lang="en-US" altLang="en-US" sz="4267" dirty="0"/>
              <a:t> </a:t>
            </a:r>
            <a:r>
              <a:rPr lang="en-US" altLang="en-US" sz="4267" dirty="0" err="1"/>
              <a:t>dạng</a:t>
            </a:r>
            <a:r>
              <a:rPr lang="en-US" altLang="en-US" sz="4267" dirty="0"/>
              <a:t> </a:t>
            </a:r>
            <a:r>
              <a:rPr lang="en-US" altLang="en-US" sz="4267" dirty="0" err="1"/>
              <a:t>cỡ</a:t>
            </a:r>
            <a:r>
              <a:rPr lang="en-US" altLang="en-US" sz="4267" dirty="0"/>
              <a:t> </a:t>
            </a:r>
            <a:r>
              <a:rPr lang="en-US" altLang="en-US" sz="4267" dirty="0" err="1"/>
              <a:t>chữ</a:t>
            </a:r>
            <a:r>
              <a:rPr lang="en-US" altLang="en-US" sz="4267" dirty="0"/>
              <a:t>:</a:t>
            </a:r>
            <a:endParaRPr lang="en-US" altLang="en-US" sz="4267" dirty="0">
              <a:latin typeface="+mn-lt"/>
            </a:endParaRPr>
          </a:p>
          <a:p>
            <a:pPr algn="just"/>
            <a:endParaRPr lang="en-US" altLang="en-US" sz="4267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74067" y="4241801"/>
            <a:ext cx="4157133" cy="107118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3"/>
          <p:cNvPicPr preferRelativeResize="0"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/>
          <a:stretch/>
        </p:blipFill>
        <p:spPr bwMode="auto">
          <a:xfrm>
            <a:off x="2253525" y="2370960"/>
            <a:ext cx="585547" cy="439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3318452" y="5359400"/>
            <a:ext cx="3054928" cy="1464231"/>
          </a:xfrm>
          <a:prstGeom prst="wedgeRoundRectCallout">
            <a:avLst>
              <a:gd name="adj1" fmla="val -72373"/>
              <a:gd name="adj2" fmla="val -132380"/>
              <a:gd name="adj3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0" dirty="0">
                <a:cs typeface="Times New Roman" panose="02020603050405020304" pitchFamily="18" charset="0"/>
              </a:rPr>
              <a:t>3.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Chọn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cỡ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chữ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cần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thiết</a:t>
            </a:r>
            <a:endParaRPr lang="en-US" altLang="en-US" sz="4000" b="0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60000" y="27368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Trang</a:t>
            </a:r>
            <a:r>
              <a:rPr lang="en-US" sz="2400" dirty="0">
                <a:solidFill>
                  <a:srgbClr val="C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8633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926" y="4351706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85" y="497116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922" y="538195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4615" y="35446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800" y="2007816"/>
            <a:ext cx="5486400" cy="11048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2439" y="2030594"/>
            <a:ext cx="5486400" cy="11204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4800" y="3355155"/>
            <a:ext cx="5486400" cy="11049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48791" y="3351853"/>
            <a:ext cx="5450048" cy="11204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15" y="2287815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31" y="3418751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926" y="3644508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32" y="2278644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32672" y="6578600"/>
            <a:ext cx="1959329" cy="279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89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-25399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 QUẢ VÒNG QUAY </a:t>
            </a:r>
          </a:p>
          <a:p>
            <a:pPr algn="ctr" defTabSz="914377">
              <a:defRPr/>
            </a:pP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-14013" y="2607609"/>
            <a:ext cx="1220601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NHÓM 1 ĐÃ CHIẾN THẮNG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4572000" y="5867400"/>
            <a:ext cx="812800" cy="812800"/>
          </a:xfrm>
          <a:prstGeom prst="star5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2607609"/>
            <a:ext cx="1220601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NHÓM 2 ĐÃ CHIẾN THẮNG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3062" y="2593594"/>
            <a:ext cx="120798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NHÓM 3 ĐÃ CHIẾN THẮNG</a:t>
            </a:r>
          </a:p>
        </p:txBody>
      </p:sp>
      <p:sp>
        <p:nvSpPr>
          <p:cNvPr id="65" name="5-Point Star 64"/>
          <p:cNvSpPr/>
          <p:nvPr/>
        </p:nvSpPr>
        <p:spPr>
          <a:xfrm>
            <a:off x="5689600" y="5867400"/>
            <a:ext cx="812800" cy="812800"/>
          </a:xfrm>
          <a:prstGeom prst="star5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66" name="5-Point Star 65"/>
          <p:cNvSpPr/>
          <p:nvPr/>
        </p:nvSpPr>
        <p:spPr>
          <a:xfrm>
            <a:off x="6807200" y="5867400"/>
            <a:ext cx="812800" cy="812800"/>
          </a:xfrm>
          <a:prstGeom prst="star5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2" grpId="0"/>
      <p:bldP spid="5" grpId="0" animBg="1"/>
      <p:bldP spid="63" grpId="0"/>
      <p:bldP spid="64" grpId="0"/>
      <p:bldP spid="65" grpId="0" animBg="1"/>
      <p:bldP spid="6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117600" y="1041400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791200" y="2581999"/>
            <a:ext cx="5994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8128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0168"/>
            <a:ext cx="6219405" cy="453083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19200" y="52704"/>
            <a:ext cx="10324661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4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34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1138048"/>
            <a:ext cx="6810265" cy="4656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063797"/>
            <a:ext cx="6757883" cy="4730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093255"/>
            <a:ext cx="6158920" cy="459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803279" y="488433"/>
            <a:ext cx="59527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21855" y="1389381"/>
            <a:ext cx="11365344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2.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đối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chuyển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chiếu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2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6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4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2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1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393" y="925538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69" y="37138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743" y="902671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7" y="34852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00" y="430285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6" y="3790747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976" y="4288082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51" y="373392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90" y="6114929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18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2C5689F6-81F6-432D-A5E7-DE95A9F5AC93}"/>
              </a:ext>
            </a:extLst>
          </p:cNvPr>
          <p:cNvSpPr/>
          <p:nvPr/>
        </p:nvSpPr>
        <p:spPr>
          <a:xfrm>
            <a:off x="203200" y="397887"/>
            <a:ext cx="11785600" cy="325780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sắp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xếp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bước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1219170">
              <a:lnSpc>
                <a:spcPct val="125000"/>
              </a:lnSpc>
            </a:pP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thẻ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Transitions	</a:t>
            </a:r>
            <a:r>
              <a:rPr lang="en-US" sz="3733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          b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trước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25000"/>
              </a:lnSpc>
            </a:pP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	d.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1219170">
              <a:lnSpc>
                <a:spcPct val="125000"/>
              </a:lnSpc>
            </a:pP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e.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Top 10 cách giảng bài hay tạo hứng thú học tập cho học sinh - Hachim">
            <a:extLst>
              <a:ext uri="{FF2B5EF4-FFF2-40B4-BE49-F238E27FC236}">
                <a16:creationId xmlns:a16="http://schemas.microsoft.com/office/drawing/2014/main" id="{D2A213B3-72E0-4292-BF0E-F13CB596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6453" y="3850450"/>
            <a:ext cx="4424387" cy="3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8FEDB-F96E-4964-BEF5-9B8DDA0F4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1069AB-60EF-4CA9-B519-02BD554FE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45DB812C-4F6D-4585-BA56-E333AC39DF7C}"/>
              </a:ext>
            </a:extLst>
          </p:cNvPr>
          <p:cNvSpPr/>
          <p:nvPr/>
        </p:nvSpPr>
        <p:spPr>
          <a:xfrm>
            <a:off x="9916757" y="357315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04FD0737-CDB8-4268-B8AE-4BD20FB9FB76}"/>
              </a:ext>
            </a:extLst>
          </p:cNvPr>
          <p:cNvSpPr/>
          <p:nvPr/>
        </p:nvSpPr>
        <p:spPr>
          <a:xfrm>
            <a:off x="698716" y="3342175"/>
            <a:ext cx="9028387" cy="959719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 – a – d – e - 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58A64D-6829-4EC2-8FA6-B6C8BB922FFB}"/>
              </a:ext>
            </a:extLst>
          </p:cNvPr>
          <p:cNvSpPr/>
          <p:nvPr/>
        </p:nvSpPr>
        <p:spPr>
          <a:xfrm rot="5600923">
            <a:off x="2880452" y="5487995"/>
            <a:ext cx="2438331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Arrow: Pentagon 16">
            <a:hlinkClick r:id="rId10" action="ppaction://hlinksldjump"/>
            <a:extLst>
              <a:ext uri="{FF2B5EF4-FFF2-40B4-BE49-F238E27FC236}">
                <a16:creationId xmlns:a16="http://schemas.microsoft.com/office/drawing/2014/main" id="{DD2EB9F9-1A65-44A3-9141-12FAFD78395E}"/>
              </a:ext>
            </a:extLst>
          </p:cNvPr>
          <p:cNvSpPr/>
          <p:nvPr/>
        </p:nvSpPr>
        <p:spPr>
          <a:xfrm rot="586976" flipH="1">
            <a:off x="2850533" y="4562903"/>
            <a:ext cx="2310939" cy="89951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370CA-55EB-428A-B5CC-1E48B26C24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67" y="5951349"/>
            <a:ext cx="952500" cy="1019175"/>
          </a:xfrm>
          <a:prstGeom prst="rect">
            <a:avLst/>
          </a:prstGeom>
        </p:spPr>
      </p:pic>
      <p:sp>
        <p:nvSpPr>
          <p:cNvPr id="19" name="Flowchart: Summing Junction 18">
            <a:extLst>
              <a:ext uri="{FF2B5EF4-FFF2-40B4-BE49-F238E27FC236}">
                <a16:creationId xmlns:a16="http://schemas.microsoft.com/office/drawing/2014/main" id="{8FE6BA4A-9849-44DF-BE8F-5BD2F57CBCD5}"/>
              </a:ext>
            </a:extLst>
          </p:cNvPr>
          <p:cNvSpPr/>
          <p:nvPr/>
        </p:nvSpPr>
        <p:spPr>
          <a:xfrm>
            <a:off x="4075027" y="4688207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915D7C-CFE6-4DFD-9F6D-2AA09A4441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9AD553-DAD7-40F3-8014-2287D9A92D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95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0" grpId="1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2C5689F6-81F6-432D-A5E7-DE95A9F5AC93}"/>
              </a:ext>
            </a:extLst>
          </p:cNvPr>
          <p:cNvSpPr/>
          <p:nvPr/>
        </p:nvSpPr>
        <p:spPr>
          <a:xfrm>
            <a:off x="203200" y="253552"/>
            <a:ext cx="11785600" cy="3456984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hãy sắp xếp lại các bước thực hiện tạo hiệu ứng cho đối tượng cho đúng?</a:t>
            </a:r>
          </a:p>
          <a:p>
            <a:pPr defTabSz="914377">
              <a:lnSpc>
                <a:spcPct val="125000"/>
              </a:lnSpc>
              <a:defRPr/>
            </a:pPr>
            <a:r>
              <a:rPr lang="en-US" sz="3733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Thay đổi thứ tự				b. Chọn thẻ Animations</a:t>
            </a:r>
          </a:p>
          <a:p>
            <a:pPr defTabSz="914377">
              <a:lnSpc>
                <a:spcPct val="125000"/>
              </a:lnSpc>
              <a:defRPr/>
            </a:pPr>
            <a:r>
              <a:rPr lang="en-US" sz="3733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Chọn cách xuất hiện,…		d. Chọn hiệu ứng</a:t>
            </a:r>
          </a:p>
          <a:p>
            <a:pPr defTabSz="914377">
              <a:lnSpc>
                <a:spcPct val="125000"/>
              </a:lnSpc>
              <a:defRPr/>
            </a:pPr>
            <a:r>
              <a:rPr lang="en-US" sz="3733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e. Xem trước					f. Chọn đối tượng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Top 10 cách giảng bài hay tạo hứng thú học tập cho học sinh - Hachim">
            <a:extLst>
              <a:ext uri="{FF2B5EF4-FFF2-40B4-BE49-F238E27FC236}">
                <a16:creationId xmlns:a16="http://schemas.microsoft.com/office/drawing/2014/main" id="{D2A213B3-72E0-4292-BF0E-F13CB596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6453" y="3850450"/>
            <a:ext cx="4424387" cy="3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8FEDB-F96E-4964-BEF5-9B8DDA0F4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1069AB-60EF-4CA9-B519-02BD554FE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45DB812C-4F6D-4585-BA56-E333AC39DF7C}"/>
              </a:ext>
            </a:extLst>
          </p:cNvPr>
          <p:cNvSpPr/>
          <p:nvPr/>
        </p:nvSpPr>
        <p:spPr>
          <a:xfrm>
            <a:off x="9916757" y="357315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04FD0737-CDB8-4268-B8AE-4BD20FB9FB76}"/>
              </a:ext>
            </a:extLst>
          </p:cNvPr>
          <p:cNvSpPr/>
          <p:nvPr/>
        </p:nvSpPr>
        <p:spPr>
          <a:xfrm>
            <a:off x="698716" y="3421371"/>
            <a:ext cx="9028387" cy="959719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 – b – d – c – a - e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58A64D-6829-4EC2-8FA6-B6C8BB922FFB}"/>
              </a:ext>
            </a:extLst>
          </p:cNvPr>
          <p:cNvSpPr/>
          <p:nvPr/>
        </p:nvSpPr>
        <p:spPr>
          <a:xfrm rot="5600923">
            <a:off x="2880452" y="5487995"/>
            <a:ext cx="2438331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370CA-55EB-428A-B5CC-1E48B26C2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67" y="5951349"/>
            <a:ext cx="952500" cy="1019175"/>
          </a:xfrm>
          <a:prstGeom prst="rect">
            <a:avLst/>
          </a:prstGeom>
        </p:spPr>
      </p:pic>
      <p:sp>
        <p:nvSpPr>
          <p:cNvPr id="19" name="Flowchart: Summing Junction 18">
            <a:extLst>
              <a:ext uri="{FF2B5EF4-FFF2-40B4-BE49-F238E27FC236}">
                <a16:creationId xmlns:a16="http://schemas.microsoft.com/office/drawing/2014/main" id="{8FE6BA4A-9849-44DF-BE8F-5BD2F57CBCD5}"/>
              </a:ext>
            </a:extLst>
          </p:cNvPr>
          <p:cNvSpPr/>
          <p:nvPr/>
        </p:nvSpPr>
        <p:spPr>
          <a:xfrm>
            <a:off x="4075027" y="4688207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915D7C-CFE6-4DFD-9F6D-2AA09A4441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9AD553-DAD7-40F3-8014-2287D9A92D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2" name="Arrow: Pentagon 16">
            <a:hlinkClick r:id="rId13" action="ppaction://hlinksldjump"/>
            <a:extLst>
              <a:ext uri="{FF2B5EF4-FFF2-40B4-BE49-F238E27FC236}">
                <a16:creationId xmlns:a16="http://schemas.microsoft.com/office/drawing/2014/main" id="{DD2EB9F9-1A65-44A3-9141-12FAFD78395E}"/>
              </a:ext>
            </a:extLst>
          </p:cNvPr>
          <p:cNvSpPr/>
          <p:nvPr/>
        </p:nvSpPr>
        <p:spPr>
          <a:xfrm rot="586976" flipH="1">
            <a:off x="2919557" y="4390043"/>
            <a:ext cx="2310939" cy="89951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70197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0" grpId="1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op 10 cách giảng bài hay tạo hứng thú học tập cho học sinh - Hachim">
            <a:extLst>
              <a:ext uri="{FF2B5EF4-FFF2-40B4-BE49-F238E27FC236}">
                <a16:creationId xmlns:a16="http://schemas.microsoft.com/office/drawing/2014/main" id="{D2A213B3-72E0-4292-BF0E-F13CB596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6453" y="3850450"/>
            <a:ext cx="4424387" cy="3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8FEDB-F96E-4964-BEF5-9B8DDA0F4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1069AB-60EF-4CA9-B519-02BD554FE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45DB812C-4F6D-4585-BA56-E333AC39DF7C}"/>
              </a:ext>
            </a:extLst>
          </p:cNvPr>
          <p:cNvSpPr/>
          <p:nvPr/>
        </p:nvSpPr>
        <p:spPr>
          <a:xfrm>
            <a:off x="9916757" y="357315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58A64D-6829-4EC2-8FA6-B6C8BB922FFB}"/>
              </a:ext>
            </a:extLst>
          </p:cNvPr>
          <p:cNvSpPr/>
          <p:nvPr/>
        </p:nvSpPr>
        <p:spPr>
          <a:xfrm rot="5600923">
            <a:off x="2880452" y="5487995"/>
            <a:ext cx="2438331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370CA-55EB-428A-B5CC-1E48B26C2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67" y="5951349"/>
            <a:ext cx="952500" cy="1019175"/>
          </a:xfrm>
          <a:prstGeom prst="rect">
            <a:avLst/>
          </a:prstGeom>
        </p:spPr>
      </p:pic>
      <p:sp>
        <p:nvSpPr>
          <p:cNvPr id="19" name="Flowchart: Summing Junction 18">
            <a:extLst>
              <a:ext uri="{FF2B5EF4-FFF2-40B4-BE49-F238E27FC236}">
                <a16:creationId xmlns:a16="http://schemas.microsoft.com/office/drawing/2014/main" id="{8FE6BA4A-9849-44DF-BE8F-5BD2F57CBCD5}"/>
              </a:ext>
            </a:extLst>
          </p:cNvPr>
          <p:cNvSpPr/>
          <p:nvPr/>
        </p:nvSpPr>
        <p:spPr>
          <a:xfrm>
            <a:off x="4075027" y="4688207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915D7C-CFE6-4DFD-9F6D-2AA09A4441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9AD553-DAD7-40F3-8014-2287D9A92D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86B58D14-D08C-46BB-86F1-47179FAA3234}"/>
              </a:ext>
            </a:extLst>
          </p:cNvPr>
          <p:cNvSpPr/>
          <p:nvPr/>
        </p:nvSpPr>
        <p:spPr>
          <a:xfrm>
            <a:off x="427133" y="760796"/>
            <a:ext cx="11482929" cy="309592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377">
              <a:lnSpc>
                <a:spcPct val="125000"/>
              </a:lnSpc>
              <a:defRPr/>
            </a:pP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mẫu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cục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ttrang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rõ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ràng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377">
              <a:lnSpc>
                <a:spcPct val="125000"/>
              </a:lnSpc>
              <a:defRPr/>
            </a:pP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bày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đơn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giản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ngắn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gọn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377">
              <a:lnSpc>
                <a:spcPct val="125000"/>
              </a:lnSpc>
              <a:defRPr/>
            </a:pP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lọc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377">
              <a:lnSpc>
                <a:spcPct val="125000"/>
              </a:lnSpc>
              <a:defRPr/>
            </a:pP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733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lang="en-US" sz="3733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B76CBD-784C-4139-A063-5A0DF2D352D6}"/>
              </a:ext>
            </a:extLst>
          </p:cNvPr>
          <p:cNvSpPr/>
          <p:nvPr/>
        </p:nvSpPr>
        <p:spPr>
          <a:xfrm>
            <a:off x="281939" y="3069044"/>
            <a:ext cx="718207" cy="719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rrow: Pentagon 16">
            <a:hlinkClick r:id="rId13" action="ppaction://hlinksldjump"/>
            <a:extLst>
              <a:ext uri="{FF2B5EF4-FFF2-40B4-BE49-F238E27FC236}">
                <a16:creationId xmlns:a16="http://schemas.microsoft.com/office/drawing/2014/main" id="{DD2EB9F9-1A65-44A3-9141-12FAFD78395E}"/>
              </a:ext>
            </a:extLst>
          </p:cNvPr>
          <p:cNvSpPr/>
          <p:nvPr/>
        </p:nvSpPr>
        <p:spPr>
          <a:xfrm rot="586976" flipH="1">
            <a:off x="2850533" y="4562903"/>
            <a:ext cx="2310939" cy="89951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926154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12247419" cy="5943600"/>
          </a:xfrm>
          <a:prstGeom prst="rect">
            <a:avLst/>
          </a:prstGeom>
        </p:spPr>
      </p:pic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8610600" y="3530601"/>
            <a:ext cx="3035783" cy="1938992"/>
          </a:xfrm>
          <a:prstGeom prst="wedgeRectCallout">
            <a:avLst>
              <a:gd name="adj1" fmla="val -59880"/>
              <a:gd name="adj2" fmla="val 18005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0" dirty="0">
                <a:cs typeface="Times New Roman" panose="02020603050405020304" pitchFamily="18" charset="0"/>
              </a:rPr>
              <a:t>1.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Chọn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phần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văn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bản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cần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định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dạng</a:t>
            </a:r>
            <a:endParaRPr lang="en-US" altLang="en-US" sz="4000" b="0" dirty="0">
              <a:cs typeface="Times New Roman" panose="02020603050405020304" pitchFamily="18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5254936" y="1094265"/>
            <a:ext cx="3584264" cy="1938992"/>
          </a:xfrm>
          <a:prstGeom prst="wedgeRectCallout">
            <a:avLst>
              <a:gd name="adj1" fmla="val -119836"/>
              <a:gd name="adj2" fmla="val 7680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0" dirty="0">
                <a:cs typeface="Times New Roman" panose="02020603050405020304" pitchFamily="18" charset="0"/>
              </a:rPr>
              <a:t>2.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Nháy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mũi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tên</a:t>
            </a:r>
            <a:endParaRPr lang="en-US" altLang="en-US" sz="4000" b="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000" b="0" dirty="0">
                <a:cs typeface="Times New Roman" panose="02020603050405020304" pitchFamily="18" charset="0"/>
              </a:rPr>
              <a:t>        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bên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phải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hộp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>
                <a:solidFill>
                  <a:srgbClr val="FF0000"/>
                </a:solidFill>
                <a:cs typeface="Times New Roman" panose="02020603050405020304" pitchFamily="18" charset="0"/>
              </a:rPr>
              <a:t>Font Size</a:t>
            </a:r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/>
          <a:stretch>
            <a:fillRect/>
          </a:stretch>
        </p:blipFill>
        <p:spPr bwMode="auto">
          <a:xfrm>
            <a:off x="5522961" y="1818317"/>
            <a:ext cx="831273" cy="52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2"/>
            <a:ext cx="12247419" cy="90686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4000" dirty="0"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cs typeface="Times New Roman" panose="02020603050405020304" pitchFamily="18" charset="0"/>
              </a:rPr>
              <a:t>Định</a:t>
            </a:r>
            <a:r>
              <a:rPr lang="en-US" altLang="en-US" sz="4000" dirty="0"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cs typeface="Times New Roman" panose="02020603050405020304" pitchFamily="18" charset="0"/>
              </a:rPr>
              <a:t>dạng</a:t>
            </a:r>
            <a:r>
              <a:rPr lang="en-US" altLang="en-US" sz="4000" dirty="0"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cs typeface="Times New Roman" panose="02020603050405020304" pitchFamily="18" charset="0"/>
              </a:rPr>
              <a:t>cỡ</a:t>
            </a:r>
            <a:r>
              <a:rPr lang="en-US" altLang="en-US" sz="4000" dirty="0"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cs typeface="Times New Roman" panose="02020603050405020304" pitchFamily="18" charset="0"/>
              </a:rPr>
              <a:t>chữ</a:t>
            </a:r>
            <a:r>
              <a:rPr lang="en-US" altLang="en-US" sz="4000" dirty="0"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altLang="en-US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74067" y="4241801"/>
            <a:ext cx="4157133" cy="1071188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3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/>
          <a:stretch/>
        </p:blipFill>
        <p:spPr bwMode="auto">
          <a:xfrm>
            <a:off x="2253525" y="2370960"/>
            <a:ext cx="585547" cy="439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3318451" y="5359400"/>
            <a:ext cx="3035783" cy="1464231"/>
          </a:xfrm>
          <a:prstGeom prst="wedgeRoundRectCallout">
            <a:avLst>
              <a:gd name="adj1" fmla="val -72373"/>
              <a:gd name="adj2" fmla="val -132380"/>
              <a:gd name="adj3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0" dirty="0">
                <a:cs typeface="Times New Roman" panose="02020603050405020304" pitchFamily="18" charset="0"/>
              </a:rPr>
              <a:t>3.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Chọn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cỡ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chữ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cần</a:t>
            </a:r>
            <a:r>
              <a:rPr lang="en-US" altLang="en-US" sz="4000" b="0" dirty="0">
                <a:cs typeface="Times New Roman" panose="02020603050405020304" pitchFamily="18" charset="0"/>
              </a:rPr>
              <a:t> </a:t>
            </a:r>
            <a:r>
              <a:rPr lang="en-US" altLang="en-US" sz="4000" b="0" dirty="0" err="1">
                <a:cs typeface="Times New Roman" panose="02020603050405020304" pitchFamily="18" charset="0"/>
              </a:rPr>
              <a:t>thiết</a:t>
            </a:r>
            <a:endParaRPr lang="en-US" altLang="en-US" sz="4000" b="0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60000" y="27368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Trang</a:t>
            </a:r>
            <a:r>
              <a:rPr lang="en-US" sz="2400" dirty="0">
                <a:solidFill>
                  <a:srgbClr val="C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594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op 10 cách giảng bài hay tạo hứng thú học tập cho học sinh - Hachim">
            <a:extLst>
              <a:ext uri="{FF2B5EF4-FFF2-40B4-BE49-F238E27FC236}">
                <a16:creationId xmlns:a16="http://schemas.microsoft.com/office/drawing/2014/main" id="{D2A213B3-72E0-4292-BF0E-F13CB596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6453" y="3850450"/>
            <a:ext cx="4424387" cy="3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58A64D-6829-4EC2-8FA6-B6C8BB922FFB}"/>
              </a:ext>
            </a:extLst>
          </p:cNvPr>
          <p:cNvSpPr/>
          <p:nvPr/>
        </p:nvSpPr>
        <p:spPr>
          <a:xfrm rot="5600923">
            <a:off x="2880452" y="5487995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D370CA-55EB-428A-B5CC-1E48B26C24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67" y="5951349"/>
            <a:ext cx="952500" cy="1019175"/>
          </a:xfrm>
          <a:prstGeom prst="rect">
            <a:avLst/>
          </a:prstGeom>
        </p:spPr>
      </p:pic>
      <p:sp>
        <p:nvSpPr>
          <p:cNvPr id="19" name="Flowchart: Summing Junction 18">
            <a:extLst>
              <a:ext uri="{FF2B5EF4-FFF2-40B4-BE49-F238E27FC236}">
                <a16:creationId xmlns:a16="http://schemas.microsoft.com/office/drawing/2014/main" id="{8FE6BA4A-9849-44DF-BE8F-5BD2F57CBCD5}"/>
              </a:ext>
            </a:extLst>
          </p:cNvPr>
          <p:cNvSpPr/>
          <p:nvPr/>
        </p:nvSpPr>
        <p:spPr>
          <a:xfrm>
            <a:off x="4075027" y="4688207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659E143F-3A0C-4790-82F9-728E0A8E088F}"/>
              </a:ext>
            </a:extLst>
          </p:cNvPr>
          <p:cNvSpPr/>
          <p:nvPr/>
        </p:nvSpPr>
        <p:spPr>
          <a:xfrm>
            <a:off x="152400" y="303297"/>
            <a:ext cx="11887200" cy="164411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kèm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kèm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BBAD574A-B452-41FC-8909-31C2D92A791A}"/>
              </a:ext>
            </a:extLst>
          </p:cNvPr>
          <p:cNvSpPr/>
          <p:nvPr/>
        </p:nvSpPr>
        <p:spPr>
          <a:xfrm>
            <a:off x="1194216" y="2167877"/>
            <a:ext cx="8985136" cy="116212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thật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883A56D-3E11-4D51-B0BF-25D6B4D4C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6415A0-2DA6-4EB1-9275-44F8338186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5707B225-8A49-4EF3-8BCD-47DA5170384C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7EF7B26-D2E5-44A0-B30B-2D84BC9BF8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92C4A5-053F-4B23-89C3-35058259E5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0" name="Arrow: Pentagon 16">
            <a:hlinkClick r:id="rId13" action="ppaction://hlinksldjump"/>
            <a:extLst>
              <a:ext uri="{FF2B5EF4-FFF2-40B4-BE49-F238E27FC236}">
                <a16:creationId xmlns:a16="http://schemas.microsoft.com/office/drawing/2014/main" id="{DD2EB9F9-1A65-44A3-9141-12FAFD78395E}"/>
              </a:ext>
            </a:extLst>
          </p:cNvPr>
          <p:cNvSpPr/>
          <p:nvPr/>
        </p:nvSpPr>
        <p:spPr>
          <a:xfrm rot="586976" flipH="1">
            <a:off x="2850533" y="4562903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4214800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0" animBg="1"/>
      <p:bldP spid="2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3" y="-5042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76469" y="464082"/>
            <a:ext cx="10920731" cy="164411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kèm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kèm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6212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thật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18" name="Arrow: Pentagon 16">
            <a:hlinkClick r:id="rId14" action="ppaction://hlinksldjump"/>
            <a:extLst>
              <a:ext uri="{FF2B5EF4-FFF2-40B4-BE49-F238E27FC236}">
                <a16:creationId xmlns:a16="http://schemas.microsoft.com/office/drawing/2014/main" id="{DD2EB9F9-1A65-44A3-9141-12FAFD78395E}"/>
              </a:ext>
            </a:extLst>
          </p:cNvPr>
          <p:cNvSpPr/>
          <p:nvPr/>
        </p:nvSpPr>
        <p:spPr>
          <a:xfrm rot="586976" flipH="1">
            <a:off x="2850533" y="4562903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6216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0600B9-3D3C-4F35-B55B-D4EE87ED381F}"/>
              </a:ext>
            </a:extLst>
          </p:cNvPr>
          <p:cNvGrpSpPr/>
          <p:nvPr/>
        </p:nvGrpSpPr>
        <p:grpSpPr>
          <a:xfrm>
            <a:off x="1767840" y="726932"/>
            <a:ext cx="10190480" cy="1990674"/>
            <a:chOff x="1778000" y="1519412"/>
            <a:chExt cx="10190480" cy="19906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84F1B7-72F7-4D57-B2AF-C01B5AEE5DBC}"/>
                </a:ext>
              </a:extLst>
            </p:cNvPr>
            <p:cNvGrpSpPr/>
            <p:nvPr/>
          </p:nvGrpSpPr>
          <p:grpSpPr>
            <a:xfrm>
              <a:off x="1778000" y="1519412"/>
              <a:ext cx="10190480" cy="1990674"/>
              <a:chOff x="1442720" y="3140126"/>
              <a:chExt cx="10190480" cy="199067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3C6DB78-B927-4A90-AB8E-23FF44CE8959}"/>
                  </a:ext>
                </a:extLst>
              </p:cNvPr>
              <p:cNvSpPr/>
              <p:nvPr/>
            </p:nvSpPr>
            <p:spPr>
              <a:xfrm>
                <a:off x="1686560" y="3309963"/>
                <a:ext cx="9946640" cy="1651000"/>
              </a:xfrm>
              <a:custGeom>
                <a:avLst/>
                <a:gdLst>
                  <a:gd name="connsiteX0" fmla="*/ 237496 w 9347200"/>
                  <a:gd name="connsiteY0" fmla="*/ 0 h 1651000"/>
                  <a:gd name="connsiteX1" fmla="*/ 1330960 w 9347200"/>
                  <a:gd name="connsiteY1" fmla="*/ 0 h 1651000"/>
                  <a:gd name="connsiteX2" fmla="*/ 7778744 w 9347200"/>
                  <a:gd name="connsiteY2" fmla="*/ 0 h 1651000"/>
                  <a:gd name="connsiteX3" fmla="*/ 9347200 w 9347200"/>
                  <a:gd name="connsiteY3" fmla="*/ 0 h 1651000"/>
                  <a:gd name="connsiteX4" fmla="*/ 9347200 w 9347200"/>
                  <a:gd name="connsiteY4" fmla="*/ 1651000 h 1651000"/>
                  <a:gd name="connsiteX5" fmla="*/ 7778744 w 9347200"/>
                  <a:gd name="connsiteY5" fmla="*/ 1651000 h 1651000"/>
                  <a:gd name="connsiteX6" fmla="*/ 1330960 w 9347200"/>
                  <a:gd name="connsiteY6" fmla="*/ 1651000 h 1651000"/>
                  <a:gd name="connsiteX7" fmla="*/ 237496 w 9347200"/>
                  <a:gd name="connsiteY7" fmla="*/ 1651000 h 1651000"/>
                  <a:gd name="connsiteX8" fmla="*/ 0 w 9347200"/>
                  <a:gd name="connsiteY8" fmla="*/ 1413504 h 1651000"/>
                  <a:gd name="connsiteX9" fmla="*/ 0 w 9347200"/>
                  <a:gd name="connsiteY9" fmla="*/ 237496 h 1651000"/>
                  <a:gd name="connsiteX10" fmla="*/ 237496 w 9347200"/>
                  <a:gd name="connsiteY10" fmla="*/ 0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47200" h="1651000">
                    <a:moveTo>
                      <a:pt x="237496" y="0"/>
                    </a:moveTo>
                    <a:lnTo>
                      <a:pt x="1330960" y="0"/>
                    </a:lnTo>
                    <a:lnTo>
                      <a:pt x="7778744" y="0"/>
                    </a:lnTo>
                    <a:lnTo>
                      <a:pt x="9347200" y="0"/>
                    </a:lnTo>
                    <a:lnTo>
                      <a:pt x="9347200" y="1651000"/>
                    </a:lnTo>
                    <a:lnTo>
                      <a:pt x="7778744" y="1651000"/>
                    </a:lnTo>
                    <a:lnTo>
                      <a:pt x="1330960" y="1651000"/>
                    </a:lnTo>
                    <a:lnTo>
                      <a:pt x="237496" y="1651000"/>
                    </a:lnTo>
                    <a:cubicBezTo>
                      <a:pt x="106331" y="1651000"/>
                      <a:pt x="0" y="1544669"/>
                      <a:pt x="0" y="1413504"/>
                    </a:cubicBezTo>
                    <a:lnTo>
                      <a:pt x="0" y="237496"/>
                    </a:lnTo>
                    <a:cubicBezTo>
                      <a:pt x="0" y="106331"/>
                      <a:pt x="106331" y="0"/>
                      <a:pt x="237496" y="0"/>
                    </a:cubicBezTo>
                    <a:close/>
                  </a:path>
                </a:pathLst>
              </a:custGeom>
              <a:solidFill>
                <a:srgbClr val="1BB0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902E86B7-7CA2-4FC5-8F44-27C987D77088}"/>
                  </a:ext>
                </a:extLst>
              </p:cNvPr>
              <p:cNvSpPr/>
              <p:nvPr/>
            </p:nvSpPr>
            <p:spPr>
              <a:xfrm>
                <a:off x="1442720" y="3140126"/>
                <a:ext cx="2042160" cy="1990674"/>
              </a:xfrm>
              <a:prstGeom prst="wedgeRoundRectCallout">
                <a:avLst>
                  <a:gd name="adj1" fmla="val 20461"/>
                  <a:gd name="adj2" fmla="val 65052"/>
                  <a:gd name="adj3" fmla="val 16667"/>
                </a:avLst>
              </a:prstGeom>
              <a:noFill/>
              <a:ln w="57150">
                <a:solidFill>
                  <a:srgbClr val="ED3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2E939-6AA2-4CD2-A5D0-D37A46E6ECB1}"/>
                </a:ext>
              </a:extLst>
            </p:cNvPr>
            <p:cNvGrpSpPr/>
            <p:nvPr/>
          </p:nvGrpSpPr>
          <p:grpSpPr>
            <a:xfrm>
              <a:off x="2285505" y="1773525"/>
              <a:ext cx="1240510" cy="1482448"/>
              <a:chOff x="700050" y="3208754"/>
              <a:chExt cx="935710" cy="148244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67EC42D-815B-4892-AB46-0F1E09B1F77C}"/>
                  </a:ext>
                </a:extLst>
              </p:cNvPr>
              <p:cNvSpPr/>
              <p:nvPr/>
            </p:nvSpPr>
            <p:spPr>
              <a:xfrm>
                <a:off x="700050" y="3208754"/>
                <a:ext cx="9357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36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B97732D-B6B9-4505-AF9F-CD4014C203E5}"/>
                  </a:ext>
                </a:extLst>
              </p:cNvPr>
              <p:cNvSpPr/>
              <p:nvPr/>
            </p:nvSpPr>
            <p:spPr>
              <a:xfrm>
                <a:off x="700050" y="3583206"/>
                <a:ext cx="93571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66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13</a:t>
                </a:r>
                <a:endParaRPr lang="vi-VN" sz="4000" b="1">
                  <a:ln w="19050">
                    <a:solidFill>
                      <a:schemeClr val="bg1"/>
                    </a:solidFill>
                  </a:ln>
                  <a:latin typeface="SVN-SAF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1" y="3092058"/>
            <a:ext cx="3160048" cy="3150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D728AD-C32F-4275-928E-9B8C93FEF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14" y="1080143"/>
            <a:ext cx="7999506" cy="1467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D6AFA3-0573-13AD-05C3-1C705AE5E87E}"/>
              </a:ext>
            </a:extLst>
          </p:cNvPr>
          <p:cNvSpPr txBox="1"/>
          <p:nvPr/>
        </p:nvSpPr>
        <p:spPr>
          <a:xfrm>
            <a:off x="4114800" y="2971404"/>
            <a:ext cx="74568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49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>
            <a:extLst>
              <a:ext uri="{FF2B5EF4-FFF2-40B4-BE49-F238E27FC236}">
                <a16:creationId xmlns:a16="http://schemas.microsoft.com/office/drawing/2014/main" id="{72DE7075-1ECB-4F56-8F0F-5AD2BE352754}"/>
              </a:ext>
            </a:extLst>
          </p:cNvPr>
          <p:cNvSpPr/>
          <p:nvPr/>
        </p:nvSpPr>
        <p:spPr>
          <a:xfrm>
            <a:off x="-25400" y="1510787"/>
            <a:ext cx="4179939" cy="356296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D7377-ED3C-4E7A-8C59-67B6CB7EEF9F}"/>
              </a:ext>
            </a:extLst>
          </p:cNvPr>
          <p:cNvSpPr txBox="1"/>
          <p:nvPr/>
        </p:nvSpPr>
        <p:spPr>
          <a:xfrm>
            <a:off x="4154539" y="2861380"/>
            <a:ext cx="82819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7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8488" y="875427"/>
            <a:ext cx="12192000" cy="4615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tabLst>
                <a:tab pos="304792" algn="l"/>
                <a:tab pos="609585" algn="l"/>
                <a:tab pos="1154824" algn="l"/>
                <a:tab pos="1371566" algn="l"/>
                <a:tab pos="2590735" algn="l"/>
                <a:tab pos="3505112" algn="l"/>
                <a:tab pos="3657509" algn="ctr"/>
                <a:tab pos="7315017" algn="r"/>
              </a:tabLst>
            </a:pP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68,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vi-VN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Thảo luận và hoàn thành các câu hỏi sau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vào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bảng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nhóm</a:t>
            </a:r>
            <a:r>
              <a:rPr lang="vi-VN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: </a:t>
            </a:r>
            <a:endParaRPr lang="en-US" sz="3733" dirty="0"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1: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chiếu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2: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loại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3: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Sử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dụng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nhằm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mục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đích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7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2401"/>
            <a:ext cx="5465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7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7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Digit 18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73" y="83410"/>
            <a:ext cx="2336800" cy="128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930" y="771280"/>
            <a:ext cx="11652469" cy="2023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400"/>
              </a:spcAft>
              <a:tabLst>
                <a:tab pos="304792" algn="l"/>
                <a:tab pos="609585" algn="l"/>
                <a:tab pos="1154824" algn="l"/>
                <a:tab pos="1371566" algn="l"/>
                <a:tab pos="2590735" algn="l"/>
                <a:tab pos="3505112" algn="l"/>
                <a:tab pos="3657509" algn="ctr"/>
                <a:tab pos="7315017" algn="r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635A2-7E64-AAFC-78E0-B32F7880DE73}"/>
              </a:ext>
            </a:extLst>
          </p:cNvPr>
          <p:cNvSpPr txBox="1"/>
          <p:nvPr/>
        </p:nvSpPr>
        <p:spPr>
          <a:xfrm>
            <a:off x="158930" y="0"/>
            <a:ext cx="105433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11B82-76E6-2C90-E496-6EEEAC326E8A}"/>
              </a:ext>
            </a:extLst>
          </p:cNvPr>
          <p:cNvSpPr txBox="1"/>
          <p:nvPr/>
        </p:nvSpPr>
        <p:spPr>
          <a:xfrm>
            <a:off x="158930" y="2856311"/>
            <a:ext cx="105433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EE5C06-6F81-0B24-D47C-B59CC154EA8A}"/>
              </a:ext>
            </a:extLst>
          </p:cNvPr>
          <p:cNvSpPr/>
          <p:nvPr/>
        </p:nvSpPr>
        <p:spPr>
          <a:xfrm>
            <a:off x="158929" y="3625404"/>
            <a:ext cx="116524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755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4577" y="698696"/>
            <a:ext cx="116524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hút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8C636-B6A7-A22F-2C90-FE5F6BC21A6E}"/>
              </a:ext>
            </a:extLst>
          </p:cNvPr>
          <p:cNvSpPr txBox="1"/>
          <p:nvPr/>
        </p:nvSpPr>
        <p:spPr>
          <a:xfrm>
            <a:off x="254577" y="32394"/>
            <a:ext cx="11177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AAF92-35EC-A96C-45E0-C9BBD894AA6F}"/>
              </a:ext>
            </a:extLst>
          </p:cNvPr>
          <p:cNvSpPr txBox="1"/>
          <p:nvPr/>
        </p:nvSpPr>
        <p:spPr>
          <a:xfrm>
            <a:off x="254577" y="3257823"/>
            <a:ext cx="116524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D62CB-33D7-A112-8456-EB7E57505DBD}"/>
              </a:ext>
            </a:extLst>
          </p:cNvPr>
          <p:cNvSpPr txBox="1"/>
          <p:nvPr/>
        </p:nvSpPr>
        <p:spPr>
          <a:xfrm>
            <a:off x="254576" y="4581262"/>
            <a:ext cx="116524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0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9494</TotalTime>
  <Words>1876</Words>
  <Application>Microsoft Office PowerPoint</Application>
  <PresentationFormat>Widescreen</PresentationFormat>
  <Paragraphs>206</Paragraphs>
  <Slides>41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Calibri</vt:lpstr>
      <vt:lpstr>Calibri Light</vt:lpstr>
      <vt:lpstr>等线</vt:lpstr>
      <vt:lpstr>Segoe Print</vt:lpstr>
      <vt:lpstr>SVN-SAF</vt:lpstr>
      <vt:lpstr>Tahoma</vt:lpstr>
      <vt:lpstr>Times New Roman</vt:lpstr>
      <vt:lpstr>UTM Kabel KT</vt:lpstr>
      <vt:lpstr>VNI-Times</vt:lpstr>
      <vt:lpstr>方正黑体_GBK</vt:lpstr>
      <vt:lpstr>1_Office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DUNG</cp:lastModifiedBy>
  <cp:revision>498</cp:revision>
  <dcterms:created xsi:type="dcterms:W3CDTF">2021-11-14T08:33:55Z</dcterms:created>
  <dcterms:modified xsi:type="dcterms:W3CDTF">2025-03-08T08:51:41Z</dcterms:modified>
</cp:coreProperties>
</file>