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8"/>
  </p:notesMasterIdLst>
  <p:sldIdLst>
    <p:sldId id="257" r:id="rId2"/>
    <p:sldId id="417" r:id="rId3"/>
    <p:sldId id="258" r:id="rId4"/>
    <p:sldId id="315" r:id="rId5"/>
    <p:sldId id="316" r:id="rId6"/>
    <p:sldId id="303" r:id="rId7"/>
    <p:sldId id="293" r:id="rId8"/>
    <p:sldId id="477" r:id="rId9"/>
    <p:sldId id="475" r:id="rId10"/>
    <p:sldId id="3091" r:id="rId11"/>
    <p:sldId id="3317" r:id="rId12"/>
    <p:sldId id="3318" r:id="rId13"/>
    <p:sldId id="3320" r:id="rId14"/>
    <p:sldId id="275" r:id="rId15"/>
    <p:sldId id="479" r:id="rId16"/>
    <p:sldId id="480" r:id="rId17"/>
    <p:sldId id="481" r:id="rId18"/>
    <p:sldId id="3145" r:id="rId19"/>
    <p:sldId id="3321" r:id="rId20"/>
    <p:sldId id="3322" r:id="rId21"/>
    <p:sldId id="3141" r:id="rId22"/>
    <p:sldId id="3323" r:id="rId23"/>
    <p:sldId id="3324" r:id="rId24"/>
    <p:sldId id="3325" r:id="rId25"/>
    <p:sldId id="3310" r:id="rId26"/>
    <p:sldId id="332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677C"/>
    <a:srgbClr val="FF3399"/>
    <a:srgbClr val="0998D7"/>
    <a:srgbClr val="F18105"/>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08/03/2025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54242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xfrm>
            <a:off x="685800" y="1143000"/>
            <a:ext cx="5486400" cy="3086100"/>
          </a:xfrm>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2588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xfrm>
            <a:off x="685800" y="1143000"/>
            <a:ext cx="5486400" cy="3086100"/>
          </a:xfrm>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8555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xfrm>
            <a:off x="685800" y="1143000"/>
            <a:ext cx="5486400" cy="3086100"/>
          </a:xfrm>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5430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4F256C-BBA9-4A8F-8DF3-F0EF1A68EE7D}"/>
              </a:ext>
            </a:extLst>
          </p:cNvPr>
          <p:cNvSpPr>
            <a:spLocks noGrp="1"/>
          </p:cNvSpPr>
          <p:nvPr>
            <p:ph type="dt" sz="half" idx="10"/>
          </p:nvPr>
        </p:nvSpPr>
        <p:spPr/>
        <p:txBody>
          <a:bodyPr/>
          <a:lstStyle/>
          <a:p>
            <a:pPr defTabSz="914411">
              <a:defRPr/>
            </a:pPr>
            <a:fld id="{15744A1C-94E8-41C2-BCE9-16A13842C8CC}" type="datetimeFigureOut">
              <a:rPr lang="en-US" smtClean="0">
                <a:solidFill>
                  <a:prstClr val="black">
                    <a:tint val="75000"/>
                  </a:prstClr>
                </a:solidFill>
              </a:rPr>
              <a:pPr defTabSz="914411">
                <a:defRPr/>
              </a:pPr>
              <a:t>3/8/2025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2BAF21-9905-4F62-A739-63FF9ADA0DB5}"/>
              </a:ext>
            </a:extLst>
          </p:cNvPr>
          <p:cNvSpPr>
            <a:spLocks noGrp="1"/>
          </p:cNvSpPr>
          <p:nvPr>
            <p:ph type="ftr" sz="quarter" idx="11"/>
          </p:nvPr>
        </p:nvSpPr>
        <p:spPr/>
        <p:txBody>
          <a:bodyPr/>
          <a:lstStyle/>
          <a:p>
            <a:pPr defTabSz="914411">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3BE093F-AFA3-4CB6-A26A-22213FAA326E}"/>
              </a:ext>
            </a:extLst>
          </p:cNvPr>
          <p:cNvSpPr>
            <a:spLocks noGrp="1"/>
          </p:cNvSpPr>
          <p:nvPr>
            <p:ph type="sldNum" sz="quarter" idx="12"/>
          </p:nvPr>
        </p:nvSpPr>
        <p:spPr/>
        <p:txBody>
          <a:bodyPr/>
          <a:lstStyle/>
          <a:p>
            <a:pPr defTabSz="914411">
              <a:defRPr/>
            </a:pPr>
            <a:fld id="{C3DB4E4B-2B02-41B7-B7DD-A5551FDF7C3C}" type="slidenum">
              <a:rPr lang="en-US" smtClean="0">
                <a:solidFill>
                  <a:prstClr val="black">
                    <a:tint val="75000"/>
                  </a:prstClr>
                </a:solidFill>
              </a:rPr>
              <a:pPr defTabSz="914411">
                <a:defRPr/>
              </a:pPr>
              <a:t>‹#›</a:t>
            </a:fld>
            <a:endParaRPr lang="en-US">
              <a:solidFill>
                <a:prstClr val="black">
                  <a:tint val="75000"/>
                </a:prstClr>
              </a:solidFill>
            </a:endParaRPr>
          </a:p>
        </p:txBody>
      </p:sp>
    </p:spTree>
    <p:extLst>
      <p:ext uri="{BB962C8B-B14F-4D97-AF65-F5344CB8AC3E}">
        <p14:creationId xmlns:p14="http://schemas.microsoft.com/office/powerpoint/2010/main" val="156159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657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9" y="3"/>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3"/>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769879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8"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8"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74710967"/>
      </p:ext>
    </p:extLst>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 id="2147483762" r:id="rId9"/>
    <p:sldLayoutId id="2147483763"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gif"/><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E50CBD-29A1-C6AD-6619-B5A5991B4020}"/>
              </a:ext>
            </a:extLst>
          </p:cNvPr>
          <p:cNvSpPr txBox="1"/>
          <p:nvPr/>
        </p:nvSpPr>
        <p:spPr>
          <a:xfrm>
            <a:off x="235528" y="778409"/>
            <a:ext cx="11720944" cy="3054682"/>
          </a:xfrm>
          <a:prstGeom prst="rect">
            <a:avLst/>
          </a:prstGeom>
          <a:noFill/>
        </p:spPr>
        <p:txBody>
          <a:bodyPr wrap="square">
            <a:spAutoFit/>
          </a:bodyPr>
          <a:lstStyle/>
          <a:p>
            <a:pPr algn="ctr">
              <a:lnSpc>
                <a:spcPct val="150000"/>
              </a:lnSpc>
            </a:pPr>
            <a:r>
              <a:rPr lang="nl-NL" sz="4400" b="1" kern="0" dirty="0">
                <a:solidFill>
                  <a:srgbClr val="0000FF"/>
                </a:solidFill>
                <a:effectLst/>
                <a:latin typeface="Times New Roman" panose="02020603050405020304" pitchFamily="18" charset="0"/>
                <a:ea typeface="Calibri Light" panose="020F0302020204030204" pitchFamily="34" charset="0"/>
                <a:cs typeface="Times New Roman" panose="02020603050405020304" pitchFamily="18" charset="0"/>
              </a:rPr>
              <a:t>CHỦ ĐỀ 5. </a:t>
            </a:r>
            <a:r>
              <a:rPr lang="nl-NL" sz="4400" b="1" kern="0" dirty="0">
                <a:solidFill>
                  <a:srgbClr val="0000FF"/>
                </a:solidFill>
                <a:latin typeface="Times New Roman" panose="02020603050405020304" pitchFamily="18" charset="0"/>
                <a:ea typeface="Calibri Light" panose="020F0302020204030204" pitchFamily="34" charset="0"/>
                <a:cs typeface="Times New Roman" panose="02020603050405020304" pitchFamily="18" charset="0"/>
              </a:rPr>
              <a:t>GIẢI QUYẾT VẤN ĐỀ </a:t>
            </a:r>
          </a:p>
          <a:p>
            <a:pPr algn="ctr">
              <a:lnSpc>
                <a:spcPct val="150000"/>
              </a:lnSpc>
            </a:pPr>
            <a:r>
              <a:rPr lang="nl-NL" sz="4400" b="1" kern="0" dirty="0">
                <a:solidFill>
                  <a:srgbClr val="0000FF"/>
                </a:solidFill>
                <a:latin typeface="Times New Roman" panose="02020603050405020304" pitchFamily="18" charset="0"/>
                <a:ea typeface="Calibri Light" panose="020F0302020204030204" pitchFamily="34" charset="0"/>
                <a:cs typeface="Times New Roman" panose="02020603050405020304" pitchFamily="18" charset="0"/>
              </a:rPr>
              <a:t>VỚI SỰ TRỢ GIÚP CỦA MÁY TÍNH</a:t>
            </a:r>
            <a:r>
              <a:rPr lang="nl-NL" sz="4400" b="1" kern="0" dirty="0">
                <a:solidFill>
                  <a:srgbClr val="FF0000"/>
                </a:solidFill>
                <a:latin typeface="Times New Roman" panose="02020603050405020304" pitchFamily="18" charset="0"/>
                <a:ea typeface="Calibri Light" panose="020F0302020204030204" pitchFamily="34" charset="0"/>
                <a:cs typeface="Times New Roman" panose="02020603050405020304" pitchFamily="18" charset="0"/>
              </a:rPr>
              <a:t/>
            </a:r>
            <a:br>
              <a:rPr lang="nl-NL" sz="4400" b="1" kern="0" dirty="0">
                <a:solidFill>
                  <a:srgbClr val="FF0000"/>
                </a:solidFill>
                <a:latin typeface="Times New Roman" panose="02020603050405020304" pitchFamily="18" charset="0"/>
                <a:ea typeface="Calibri Light" panose="020F0302020204030204" pitchFamily="34" charset="0"/>
                <a:cs typeface="Times New Roman" panose="02020603050405020304" pitchFamily="18" charset="0"/>
              </a:rPr>
            </a:br>
            <a:r>
              <a:rPr lang="nl-NL" sz="4400" b="1" kern="0" dirty="0">
                <a:solidFill>
                  <a:srgbClr val="FF0000"/>
                </a:solidFill>
                <a:effectLst/>
                <a:latin typeface="Times New Roman" panose="02020603050405020304" pitchFamily="18" charset="0"/>
                <a:ea typeface="Calibri Light" panose="020F0302020204030204" pitchFamily="34" charset="0"/>
                <a:cs typeface="Times New Roman" panose="02020603050405020304" pitchFamily="18" charset="0"/>
              </a:rPr>
              <a:t>BÀI 14. THUẬT TOÁN TÌM KIẾM TUẦN TỰ</a:t>
            </a:r>
            <a:endParaRPr lang="en-US" sz="4400" dirty="0">
              <a:solidFill>
                <a:srgbClr val="FF0000"/>
              </a:solidFill>
            </a:endParaRP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72920" y="825961"/>
            <a:ext cx="10190480" cy="3263245"/>
            <a:chOff x="1778000" y="246841"/>
            <a:chExt cx="10190480" cy="3263245"/>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246841"/>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14</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692" y="4526277"/>
            <a:ext cx="2059470" cy="2053292"/>
          </a:xfrm>
          <a:prstGeom prst="rect">
            <a:avLst/>
          </a:prstGeom>
        </p:spPr>
      </p:pic>
      <p:pic>
        <p:nvPicPr>
          <p:cNvPr id="4" name="Picture 3">
            <a:extLst>
              <a:ext uri="{FF2B5EF4-FFF2-40B4-BE49-F238E27FC236}">
                <a16:creationId xmlns:a16="http://schemas.microsoft.com/office/drawing/2014/main" id="{93126038-94DA-4581-92FB-9C7197225ED8}"/>
              </a:ext>
            </a:extLst>
          </p:cNvPr>
          <p:cNvPicPr>
            <a:picLocks noChangeAspect="1"/>
          </p:cNvPicPr>
          <p:nvPr/>
        </p:nvPicPr>
        <p:blipFill>
          <a:blip r:embed="rId3"/>
          <a:stretch>
            <a:fillRect/>
          </a:stretch>
        </p:blipFill>
        <p:spPr>
          <a:xfrm>
            <a:off x="1762760" y="937383"/>
            <a:ext cx="7328657" cy="1100528"/>
          </a:xfrm>
          <a:prstGeom prst="rect">
            <a:avLst/>
          </a:prstGeom>
        </p:spPr>
      </p:pic>
      <p:pic>
        <p:nvPicPr>
          <p:cNvPr id="9" name="Picture 8">
            <a:extLst>
              <a:ext uri="{FF2B5EF4-FFF2-40B4-BE49-F238E27FC236}">
                <a16:creationId xmlns:a16="http://schemas.microsoft.com/office/drawing/2014/main" id="{FA67279D-EB8F-4B08-A3BF-4B8D0AA4EB25}"/>
              </a:ext>
            </a:extLst>
          </p:cNvPr>
          <p:cNvPicPr>
            <a:picLocks noChangeAspect="1"/>
          </p:cNvPicPr>
          <p:nvPr/>
        </p:nvPicPr>
        <p:blipFill>
          <a:blip r:embed="rId4"/>
          <a:stretch>
            <a:fillRect/>
          </a:stretch>
        </p:blipFill>
        <p:spPr>
          <a:xfrm>
            <a:off x="3921760" y="2475583"/>
            <a:ext cx="8011160" cy="1443786"/>
          </a:xfrm>
          <a:prstGeom prst="rect">
            <a:avLst/>
          </a:prstGeom>
        </p:spPr>
      </p:pic>
    </p:spTree>
    <p:extLst>
      <p:ext uri="{BB962C8B-B14F-4D97-AF65-F5344CB8AC3E}">
        <p14:creationId xmlns:p14="http://schemas.microsoft.com/office/powerpoint/2010/main" val="2012864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149A70-5725-4B19-8992-25B869D3CC79}"/>
              </a:ext>
            </a:extLst>
          </p:cNvPr>
          <p:cNvSpPr/>
          <p:nvPr/>
        </p:nvSpPr>
        <p:spPr>
          <a:xfrm>
            <a:off x="455885" y="376616"/>
            <a:ext cx="5655547" cy="671851"/>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1. THUẬT TOÁN TÌM KIẾM TUẦN TỰ</a:t>
            </a:r>
          </a:p>
        </p:txBody>
      </p:sp>
      <p:sp>
        <p:nvSpPr>
          <p:cNvPr id="3" name="TextBox 2">
            <a:extLst>
              <a:ext uri="{FF2B5EF4-FFF2-40B4-BE49-F238E27FC236}">
                <a16:creationId xmlns:a16="http://schemas.microsoft.com/office/drawing/2014/main" id="{C8DF8892-FD81-2638-3AD2-31C049385AFE}"/>
              </a:ext>
            </a:extLst>
          </p:cNvPr>
          <p:cNvSpPr txBox="1"/>
          <p:nvPr/>
        </p:nvSpPr>
        <p:spPr>
          <a:xfrm>
            <a:off x="455885" y="1891586"/>
            <a:ext cx="10972800" cy="2477601"/>
          </a:xfrm>
          <a:prstGeom prst="rect">
            <a:avLst/>
          </a:prstGeom>
          <a:noFill/>
        </p:spPr>
        <p:txBody>
          <a:bodyPr wrap="square">
            <a:spAutoFit/>
          </a:bodyPr>
          <a:lstStyle/>
          <a:p>
            <a:pPr indent="254000">
              <a:spcBef>
                <a:spcPts val="300"/>
              </a:spcBef>
              <a:spcAft>
                <a:spcPts val="300"/>
              </a:spcAft>
              <a:tabLst>
                <a:tab pos="562610" algn="l"/>
              </a:tabLst>
            </a:pPr>
            <a:r>
              <a:rPr lang="en-US" sz="2800" b="1" dirty="0" err="1">
                <a:effectLst/>
                <a:latin typeface="Times New Roman" panose="02020603050405020304" pitchFamily="18" charset="0"/>
                <a:ea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rPr>
              <a:t> 1: </a:t>
            </a:r>
            <a:r>
              <a:rPr lang="pt-BR" sz="2800" dirty="0">
                <a:solidFill>
                  <a:srgbClr val="000000"/>
                </a:solidFill>
                <a:effectLst/>
                <a:latin typeface="Times New Roman" panose="02020603050405020304" pitchFamily="18" charset="0"/>
                <a:ea typeface="Times New Roman" panose="02020603050405020304" pitchFamily="18" charset="0"/>
              </a:rPr>
              <a:t>Xác định input, output cho bài toán tìm kiếm khách hàng trong tình huống khởi động.</a:t>
            </a:r>
            <a:endParaRPr lang="en-US" sz="2800" dirty="0">
              <a:effectLst/>
              <a:latin typeface="Times New Roman" panose="02020603050405020304" pitchFamily="18" charset="0"/>
              <a:ea typeface="Times New Roman" panose="02020603050405020304" pitchFamily="18" charset="0"/>
            </a:endParaRPr>
          </a:p>
          <a:p>
            <a:pPr indent="254000">
              <a:spcBef>
                <a:spcPts val="300"/>
              </a:spcBef>
              <a:spcAft>
                <a:spcPts val="300"/>
              </a:spcAft>
              <a:tabLst>
                <a:tab pos="562610" algn="l"/>
              </a:tabLst>
            </a:pPr>
            <a:r>
              <a:rPr lang="pt-BR" sz="2800" b="1" dirty="0">
                <a:solidFill>
                  <a:srgbClr val="000000"/>
                </a:solidFill>
                <a:latin typeface="Times New Roman" panose="02020603050405020304" pitchFamily="18" charset="0"/>
                <a:ea typeface="Times New Roman" panose="02020603050405020304" pitchFamily="18" charset="0"/>
              </a:rPr>
              <a:t>Nhóm</a:t>
            </a:r>
            <a:r>
              <a:rPr lang="pt-BR" sz="2800" b="1" dirty="0">
                <a:solidFill>
                  <a:srgbClr val="000000"/>
                </a:solidFill>
                <a:effectLst/>
                <a:latin typeface="Times New Roman" panose="02020603050405020304" pitchFamily="18" charset="0"/>
                <a:ea typeface="Times New Roman" panose="02020603050405020304" pitchFamily="18" charset="0"/>
              </a:rPr>
              <a:t> 2: </a:t>
            </a:r>
            <a:r>
              <a:rPr lang="pt-BR" sz="2800" dirty="0">
                <a:solidFill>
                  <a:srgbClr val="000000"/>
                </a:solidFill>
                <a:effectLst/>
                <a:latin typeface="Times New Roman" panose="02020603050405020304" pitchFamily="18" charset="0"/>
                <a:ea typeface="Times New Roman" panose="02020603050405020304" pitchFamily="18" charset="0"/>
              </a:rPr>
              <a:t>Cấu trúc điều khiển nào được sử dụng trong bài toán.</a:t>
            </a:r>
            <a:endParaRPr lang="en-US" sz="2800" dirty="0">
              <a:effectLst/>
              <a:latin typeface="Times New Roman" panose="02020603050405020304" pitchFamily="18" charset="0"/>
              <a:ea typeface="Times New Roman" panose="02020603050405020304" pitchFamily="18" charset="0"/>
            </a:endParaRPr>
          </a:p>
          <a:p>
            <a:pPr indent="254000">
              <a:spcBef>
                <a:spcPts val="300"/>
              </a:spcBef>
              <a:spcAft>
                <a:spcPts val="300"/>
              </a:spcAft>
              <a:tabLst>
                <a:tab pos="562610" algn="l"/>
              </a:tabLst>
            </a:pPr>
            <a:r>
              <a:rPr lang="pt-BR" sz="2800" b="1" dirty="0">
                <a:solidFill>
                  <a:srgbClr val="000000"/>
                </a:solidFill>
                <a:effectLst/>
                <a:latin typeface="Times New Roman" panose="02020603050405020304" pitchFamily="18" charset="0"/>
                <a:ea typeface="Times New Roman" panose="02020603050405020304" pitchFamily="18" charset="0"/>
              </a:rPr>
              <a:t>Nhóm 3: </a:t>
            </a:r>
            <a:r>
              <a:rPr lang="pt-BR" sz="2800" dirty="0">
                <a:solidFill>
                  <a:srgbClr val="000000"/>
                </a:solidFill>
                <a:effectLst/>
                <a:latin typeface="Times New Roman" panose="02020603050405020304" pitchFamily="18" charset="0"/>
                <a:ea typeface="Times New Roman" panose="02020603050405020304" pitchFamily="18" charset="0"/>
              </a:rPr>
              <a:t>Hoạt động lặp trong bài toán là gì?</a:t>
            </a:r>
            <a:endParaRPr lang="en-US" sz="2800" dirty="0">
              <a:effectLst/>
              <a:latin typeface="Times New Roman" panose="02020603050405020304" pitchFamily="18" charset="0"/>
              <a:ea typeface="Times New Roman" panose="02020603050405020304" pitchFamily="18" charset="0"/>
            </a:endParaRPr>
          </a:p>
          <a:p>
            <a:pPr indent="254000">
              <a:spcBef>
                <a:spcPts val="300"/>
              </a:spcBef>
              <a:spcAft>
                <a:spcPts val="300"/>
              </a:spcAft>
              <a:tabLst>
                <a:tab pos="562610" algn="l"/>
              </a:tabLst>
            </a:pPr>
            <a:r>
              <a:rPr lang="pt-BR" sz="2800" b="1" dirty="0">
                <a:solidFill>
                  <a:srgbClr val="000000"/>
                </a:solidFill>
                <a:effectLst/>
                <a:latin typeface="Times New Roman" panose="02020603050405020304" pitchFamily="18" charset="0"/>
                <a:ea typeface="Times New Roman" panose="02020603050405020304" pitchFamily="18" charset="0"/>
              </a:rPr>
              <a:t>Nhóm 4: </a:t>
            </a:r>
            <a:r>
              <a:rPr lang="pt-BR" sz="2800" dirty="0">
                <a:solidFill>
                  <a:srgbClr val="000000"/>
                </a:solidFill>
                <a:effectLst/>
                <a:latin typeface="Times New Roman" panose="02020603050405020304" pitchFamily="18" charset="0"/>
                <a:ea typeface="Times New Roman" panose="02020603050405020304" pitchFamily="18" charset="0"/>
              </a:rPr>
              <a:t>Điều kiện cần kiểm tra để dừng vòng lặp là gì?</a:t>
            </a:r>
            <a:endParaRPr lang="en-US"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85D99D93-A4BD-DC53-0082-11DED6BD9F9F}"/>
              </a:ext>
            </a:extLst>
          </p:cNvPr>
          <p:cNvSpPr txBox="1"/>
          <p:nvPr/>
        </p:nvSpPr>
        <p:spPr>
          <a:xfrm>
            <a:off x="1052946" y="1150387"/>
            <a:ext cx="6096000" cy="523220"/>
          </a:xfrm>
          <a:prstGeom prst="rect">
            <a:avLst/>
          </a:prstGeom>
          <a:noFill/>
        </p:spPr>
        <p:txBody>
          <a:bodyPr wrap="square">
            <a:spAutoFit/>
          </a:bodyPr>
          <a:lstStyle/>
          <a:p>
            <a:pPr fontAlgn="base">
              <a:spcBef>
                <a:spcPct val="0"/>
              </a:spcBef>
              <a:spcAft>
                <a:spcPts val="600"/>
              </a:spcAft>
            </a:pP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Thảo</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luận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nhóm</a:t>
            </a:r>
            <a:r>
              <a:rPr lang="en-US" altLang="en-US" sz="2800" dirty="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1355426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1">
            <a:extLst>
              <a:ext uri="{FF2B5EF4-FFF2-40B4-BE49-F238E27FC236}">
                <a16:creationId xmlns:a16="http://schemas.microsoft.com/office/drawing/2014/main" id="{B1524830-BB0D-4492-962F-2AB083C14FDB}"/>
              </a:ext>
            </a:extLst>
          </p:cNvPr>
          <p:cNvSpPr>
            <a:spLocks noChangeArrowheads="1"/>
          </p:cNvSpPr>
          <p:nvPr/>
        </p:nvSpPr>
        <p:spPr bwMode="auto">
          <a:xfrm>
            <a:off x="988436" y="326757"/>
            <a:ext cx="643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sz="3000" dirty="0">
                <a:solidFill>
                  <a:srgbClr val="FF0000"/>
                </a:solidFill>
                <a:ea typeface="Amazone" panose="020B0500000000000000" pitchFamily="34" charset="0"/>
                <a:cs typeface="Times New Roman" panose="02020603050405020304" pitchFamily="18" charset="0"/>
              </a:rPr>
              <a:t>* Chia </a:t>
            </a:r>
            <a:r>
              <a:rPr lang="en-US" altLang="en-US" sz="3000" dirty="0" err="1">
                <a:solidFill>
                  <a:srgbClr val="FF0000"/>
                </a:solidFill>
                <a:ea typeface="Amazone" panose="020B0500000000000000" pitchFamily="34" charset="0"/>
                <a:cs typeface="Times New Roman" panose="02020603050405020304" pitchFamily="18" charset="0"/>
              </a:rPr>
              <a:t>sẻ</a:t>
            </a:r>
            <a:r>
              <a:rPr lang="en-US" altLang="en-US" sz="3000" dirty="0">
                <a:solidFill>
                  <a:srgbClr val="FF0000"/>
                </a:solidFill>
                <a:ea typeface="Amazone" panose="020B0500000000000000" pitchFamily="34" charset="0"/>
                <a:cs typeface="Times New Roman" panose="02020603050405020304" pitchFamily="18" charset="0"/>
              </a:rPr>
              <a:t> </a:t>
            </a:r>
            <a:r>
              <a:rPr lang="en-US" altLang="en-US" sz="3000" dirty="0" err="1">
                <a:solidFill>
                  <a:srgbClr val="FF0000"/>
                </a:solidFill>
                <a:ea typeface="Amazone" panose="020B0500000000000000" pitchFamily="34" charset="0"/>
                <a:cs typeface="Times New Roman" panose="02020603050405020304" pitchFamily="18" charset="0"/>
              </a:rPr>
              <a:t>kết</a:t>
            </a:r>
            <a:r>
              <a:rPr lang="en-US" altLang="en-US" sz="3000" dirty="0">
                <a:solidFill>
                  <a:srgbClr val="FF0000"/>
                </a:solidFill>
                <a:ea typeface="Amazone" panose="020B0500000000000000" pitchFamily="34" charset="0"/>
                <a:cs typeface="Times New Roman" panose="02020603050405020304" pitchFamily="18" charset="0"/>
              </a:rPr>
              <a:t> </a:t>
            </a:r>
            <a:r>
              <a:rPr lang="en-US" altLang="en-US" sz="3000" dirty="0" err="1">
                <a:solidFill>
                  <a:srgbClr val="FF0000"/>
                </a:solidFill>
                <a:ea typeface="Amazone" panose="020B0500000000000000" pitchFamily="34" charset="0"/>
                <a:cs typeface="Times New Roman" panose="02020603050405020304" pitchFamily="18" charset="0"/>
              </a:rPr>
              <a:t>quả</a:t>
            </a:r>
            <a:r>
              <a:rPr lang="en-US" altLang="en-US" sz="3000" dirty="0">
                <a:solidFill>
                  <a:srgbClr val="FF0000"/>
                </a:solidFill>
                <a:ea typeface="Amazone" panose="020B0500000000000000" pitchFamily="34" charset="0"/>
                <a:cs typeface="Times New Roman" panose="02020603050405020304" pitchFamily="18" charset="0"/>
              </a:rPr>
              <a:t> </a:t>
            </a:r>
            <a:r>
              <a:rPr lang="en-US" altLang="en-US" sz="3000" dirty="0" err="1">
                <a:solidFill>
                  <a:srgbClr val="FF0000"/>
                </a:solidFill>
                <a:ea typeface="Amazone" panose="020B0500000000000000" pitchFamily="34" charset="0"/>
                <a:cs typeface="Times New Roman" panose="02020603050405020304" pitchFamily="18" charset="0"/>
              </a:rPr>
              <a:t>thảo</a:t>
            </a:r>
            <a:r>
              <a:rPr lang="en-US" altLang="en-US" sz="3000" dirty="0">
                <a:solidFill>
                  <a:srgbClr val="FF0000"/>
                </a:solidFill>
                <a:ea typeface="Amazone" panose="020B0500000000000000" pitchFamily="34" charset="0"/>
                <a:cs typeface="Times New Roman" panose="02020603050405020304" pitchFamily="18" charset="0"/>
              </a:rPr>
              <a:t> </a:t>
            </a:r>
            <a:r>
              <a:rPr lang="en-US" altLang="en-US" sz="3000" dirty="0" err="1">
                <a:solidFill>
                  <a:srgbClr val="FF0000"/>
                </a:solidFill>
                <a:ea typeface="Amazone" panose="020B0500000000000000" pitchFamily="34" charset="0"/>
                <a:cs typeface="Times New Roman" panose="02020603050405020304" pitchFamily="18" charset="0"/>
              </a:rPr>
              <a:t>luận</a:t>
            </a:r>
            <a:r>
              <a:rPr lang="en-US" altLang="en-US" sz="3000" dirty="0">
                <a:solidFill>
                  <a:srgbClr val="FF0000"/>
                </a:solidFill>
                <a:ea typeface="Amazone" panose="020B0500000000000000" pitchFamily="34" charset="0"/>
                <a:cs typeface="Times New Roman" panose="02020603050405020304" pitchFamily="18" charset="0"/>
              </a:rPr>
              <a:t> </a:t>
            </a:r>
            <a:r>
              <a:rPr lang="en-US" altLang="en-US" sz="3000" dirty="0" err="1">
                <a:solidFill>
                  <a:srgbClr val="FF0000"/>
                </a:solidFill>
                <a:ea typeface="Amazone" panose="020B0500000000000000" pitchFamily="34" charset="0"/>
                <a:cs typeface="Times New Roman" panose="02020603050405020304" pitchFamily="18" charset="0"/>
              </a:rPr>
              <a:t>của</a:t>
            </a:r>
            <a:r>
              <a:rPr lang="en-US" altLang="en-US" sz="3000" dirty="0">
                <a:solidFill>
                  <a:srgbClr val="FF0000"/>
                </a:solidFill>
                <a:ea typeface="Amazone" panose="020B0500000000000000" pitchFamily="34" charset="0"/>
                <a:cs typeface="Times New Roman" panose="02020603050405020304" pitchFamily="18" charset="0"/>
              </a:rPr>
              <a:t> </a:t>
            </a:r>
            <a:r>
              <a:rPr lang="en-US" altLang="en-US" sz="3000" dirty="0" err="1">
                <a:solidFill>
                  <a:srgbClr val="FF0000"/>
                </a:solidFill>
                <a:ea typeface="Amazone" panose="020B0500000000000000" pitchFamily="34" charset="0"/>
                <a:cs typeface="Times New Roman" panose="02020603050405020304" pitchFamily="18" charset="0"/>
              </a:rPr>
              <a:t>nhóm</a:t>
            </a:r>
            <a:endParaRPr lang="en-US" altLang="en-US" sz="3000" dirty="0">
              <a:solidFill>
                <a:srgbClr val="FF0000"/>
              </a:solidFill>
              <a:ea typeface="Amazone"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C96DD76-B104-3A4F-2F84-8E4A7C8F7666}"/>
              </a:ext>
            </a:extLst>
          </p:cNvPr>
          <p:cNvSpPr txBox="1"/>
          <p:nvPr/>
        </p:nvSpPr>
        <p:spPr>
          <a:xfrm>
            <a:off x="574963" y="1232909"/>
            <a:ext cx="11042073" cy="4585871"/>
          </a:xfrm>
          <a:prstGeom prst="rect">
            <a:avLst/>
          </a:prstGeom>
          <a:noFill/>
        </p:spPr>
        <p:txBody>
          <a:bodyPr wrap="square">
            <a:spAutoFit/>
          </a:bodyPr>
          <a:lstStyle/>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1: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input, output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toán</a:t>
            </a:r>
            <a:r>
              <a:rPr lang="en-US" sz="2800" dirty="0">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a:effectLst/>
                <a:latin typeface="Times New Roman" panose="02020603050405020304" pitchFamily="18" charset="0"/>
                <a:ea typeface="Times New Roman" panose="02020603050405020304" pitchFamily="18" charset="0"/>
              </a:rPr>
              <a:t>	Input: Danh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hàng</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effectLst/>
                <a:latin typeface="Times New Roman" panose="02020603050405020304" pitchFamily="18" charset="0"/>
                <a:ea typeface="Times New Roman" panose="02020603050405020304" pitchFamily="18" charset="0"/>
              </a:rPr>
              <a:t>	Output: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2: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lặp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toán</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3: </a:t>
            </a:r>
            <a:r>
              <a:rPr lang="en-US" sz="2800" dirty="0" err="1">
                <a:effectLst/>
                <a:latin typeface="Times New Roman" panose="02020603050405020304" pitchFamily="18" charset="0"/>
                <a:ea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lặp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4: </a:t>
            </a: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lặp</a:t>
            </a:r>
            <a:r>
              <a:rPr lang="en-US" sz="2800" dirty="0">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kiện</a:t>
            </a:r>
            <a:r>
              <a:rPr lang="en-US" sz="2800" dirty="0">
                <a:effectLst/>
                <a:latin typeface="Times New Roman" panose="02020603050405020304" pitchFamily="18" charset="0"/>
                <a:ea typeface="Times New Roman" panose="02020603050405020304" pitchFamily="18" charset="0"/>
              </a:rPr>
              <a:t> 1: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kiện</a:t>
            </a:r>
            <a:r>
              <a:rPr lang="en-US" sz="2800" dirty="0">
                <a:effectLst/>
                <a:latin typeface="Times New Roman" panose="02020603050405020304" pitchFamily="18" charset="0"/>
                <a:ea typeface="Times New Roman" panose="02020603050405020304" pitchFamily="18" charset="0"/>
              </a:rPr>
              <a:t> 2: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chưa</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Chừng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endParaRPr lang="en-US" sz="2800" dirty="0"/>
          </a:p>
        </p:txBody>
      </p:sp>
    </p:spTree>
    <p:extLst>
      <p:ext uri="{BB962C8B-B14F-4D97-AF65-F5344CB8AC3E}">
        <p14:creationId xmlns:p14="http://schemas.microsoft.com/office/powerpoint/2010/main" val="584024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arn(inVertical)">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arn(inVertical)">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barn(inVertical)">
                                      <p:cBhvr>
                                        <p:cTn id="28" dur="500"/>
                                        <p:tgtEl>
                                          <p:spTgt spid="7">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barn(inVertical)">
                                      <p:cBhvr>
                                        <p:cTn id="31" dur="500"/>
                                        <p:tgtEl>
                                          <p:spTgt spid="7">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barn(inVertical)">
                                      <p:cBhvr>
                                        <p:cTn id="34" dur="500"/>
                                        <p:tgtEl>
                                          <p:spTgt spid="7">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barn(inVertical)">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1">
            <a:extLst>
              <a:ext uri="{FF2B5EF4-FFF2-40B4-BE49-F238E27FC236}">
                <a16:creationId xmlns:a16="http://schemas.microsoft.com/office/drawing/2014/main" id="{73330F4C-DFBF-F55F-5CA7-979D5CA3685A}"/>
              </a:ext>
            </a:extLst>
          </p:cNvPr>
          <p:cNvSpPr>
            <a:spLocks noChangeArrowheads="1"/>
          </p:cNvSpPr>
          <p:nvPr/>
        </p:nvSpPr>
        <p:spPr bwMode="auto">
          <a:xfrm>
            <a:off x="1864379" y="422455"/>
            <a:ext cx="2715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eaLnBrk="0" fontAlgn="base" hangingPunct="0">
              <a:spcBef>
                <a:spcPct val="50000"/>
              </a:spcBef>
              <a:spcAft>
                <a:spcPct val="0"/>
              </a:spcAft>
            </a:pPr>
            <a:r>
              <a:rPr lang="en-US" altLang="en-US" b="1" dirty="0">
                <a:solidFill>
                  <a:schemeClr val="bg2">
                    <a:lumMod val="10000"/>
                  </a:schemeClr>
                </a:solidFill>
                <a:ea typeface="Amazone" panose="020B0500000000000000" pitchFamily="34" charset="0"/>
                <a:cs typeface="Times New Roman" panose="02020603050405020304" pitchFamily="18" charset="0"/>
              </a:rPr>
              <a:t>KẾT LUẬN</a:t>
            </a:r>
            <a:endParaRPr lang="en-US" altLang="en-US" b="1" dirty="0">
              <a:solidFill>
                <a:srgbClr val="FF0000"/>
              </a:solidFill>
              <a:ea typeface="Amazone"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0DD58B2-4CA0-9D1B-B7CF-D04929C2F142}"/>
              </a:ext>
            </a:extLst>
          </p:cNvPr>
          <p:cNvSpPr txBox="1"/>
          <p:nvPr/>
        </p:nvSpPr>
        <p:spPr>
          <a:xfrm>
            <a:off x="605142" y="1246171"/>
            <a:ext cx="10981716" cy="1015663"/>
          </a:xfrm>
          <a:prstGeom prst="rect">
            <a:avLst/>
          </a:prstGeom>
          <a:noFill/>
        </p:spPr>
        <p:txBody>
          <a:bodyPr wrap="square">
            <a:spAutoFit/>
          </a:bodyPr>
          <a:lstStyle/>
          <a:p>
            <a:pPr algn="just"/>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Thuật</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toán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tìm</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kiếm</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tuần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tự</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thực</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hiện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tìm</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lần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lượt</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từ</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đầu</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đến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cuối</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danh</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sách</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chừng</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nào</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chưa</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tìm</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thấy</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và</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chưa</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tìm</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hết</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thì</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còn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tìm</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tiếp</a:t>
            </a:r>
            <a:r>
              <a:rPr lang="en-US" sz="3000" dirty="0">
                <a:solidFill>
                  <a:srgbClr val="002060"/>
                </a:solidFill>
                <a:effectLst/>
                <a:latin typeface="Times New Roman" panose="02020603050405020304" pitchFamily="18" charset="0"/>
                <a:ea typeface="Times New Roman" panose="02020603050405020304" pitchFamily="18" charset="0"/>
              </a:rPr>
              <a:t>.</a:t>
            </a:r>
            <a:endParaRPr lang="en-US" sz="3000" dirty="0">
              <a:solidFill>
                <a:srgbClr val="002060"/>
              </a:solidFill>
            </a:endParaRPr>
          </a:p>
        </p:txBody>
      </p:sp>
    </p:spTree>
    <p:extLst>
      <p:ext uri="{BB962C8B-B14F-4D97-AF65-F5344CB8AC3E}">
        <p14:creationId xmlns:p14="http://schemas.microsoft.com/office/powerpoint/2010/main" val="388133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379" y="39190"/>
            <a:ext cx="12048565" cy="6753497"/>
            <a:chOff x="67235" y="40341"/>
            <a:chExt cx="12048565" cy="6753497"/>
          </a:xfrm>
        </p:grpSpPr>
        <p:sp>
          <p:nvSpPr>
            <p:cNvPr id="3" name="Rectangle 2"/>
            <p:cNvSpPr/>
            <p:nvPr/>
          </p:nvSpPr>
          <p:spPr>
            <a:xfrm>
              <a:off x="67235" y="40341"/>
              <a:ext cx="12048565" cy="67534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1365" y="147919"/>
              <a:ext cx="11873753" cy="6535270"/>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图片 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646229" y="5414297"/>
            <a:ext cx="1545771" cy="1304668"/>
          </a:xfrm>
          <a:prstGeom prst="rect">
            <a:avLst/>
          </a:prstGeom>
        </p:spPr>
      </p:pic>
      <p:sp>
        <p:nvSpPr>
          <p:cNvPr id="48" name="Rectangle 61">
            <a:extLst>
              <a:ext uri="{FF2B5EF4-FFF2-40B4-BE49-F238E27FC236}">
                <a16:creationId xmlns:a16="http://schemas.microsoft.com/office/drawing/2014/main" id="{0C894E98-87D7-C285-C31B-4720504245FF}"/>
              </a:ext>
            </a:extLst>
          </p:cNvPr>
          <p:cNvSpPr>
            <a:spLocks noChangeArrowheads="1"/>
          </p:cNvSpPr>
          <p:nvPr/>
        </p:nvSpPr>
        <p:spPr bwMode="auto">
          <a:xfrm>
            <a:off x="720095" y="1076225"/>
            <a:ext cx="4393605" cy="564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sz="3200" b="1" kern="1200" dirty="0" err="1">
                <a:ea typeface="+mj-ea"/>
                <a:cs typeface="Times New Roman" panose="02020603050405020304" pitchFamily="18" charset="0"/>
              </a:rPr>
              <a:t>Làm</a:t>
            </a:r>
            <a:r>
              <a:rPr lang="en-US" altLang="en-US" sz="3200" b="1" kern="1200" dirty="0">
                <a:ea typeface="+mj-ea"/>
                <a:cs typeface="Times New Roman" panose="02020603050405020304" pitchFamily="18" charset="0"/>
              </a:rPr>
              <a:t> </a:t>
            </a:r>
            <a:r>
              <a:rPr lang="en-US" altLang="en-US" sz="3200" b="1" kern="1200" dirty="0" err="1">
                <a:ea typeface="+mj-ea"/>
                <a:cs typeface="Times New Roman" panose="02020603050405020304" pitchFamily="18" charset="0"/>
              </a:rPr>
              <a:t>việc</a:t>
            </a:r>
            <a:r>
              <a:rPr lang="en-US" altLang="en-US" sz="3200" b="1" kern="1200" dirty="0">
                <a:ea typeface="+mj-ea"/>
                <a:cs typeface="Times New Roman" panose="02020603050405020304" pitchFamily="18" charset="0"/>
              </a:rPr>
              <a:t> </a:t>
            </a:r>
            <a:r>
              <a:rPr lang="en-US" altLang="en-US" sz="3200" b="1" dirty="0" err="1">
                <a:ea typeface="+mj-ea"/>
                <a:cs typeface="Times New Roman" panose="02020603050405020304" pitchFamily="18" charset="0"/>
              </a:rPr>
              <a:t>theo</a:t>
            </a:r>
            <a:r>
              <a:rPr lang="en-US" altLang="en-US" sz="3200" b="1" dirty="0">
                <a:ea typeface="+mj-ea"/>
                <a:cs typeface="Times New Roman" panose="02020603050405020304" pitchFamily="18" charset="0"/>
              </a:rPr>
              <a:t> </a:t>
            </a:r>
            <a:r>
              <a:rPr lang="en-US" altLang="en-US" sz="3200" b="1" dirty="0" err="1">
                <a:ea typeface="+mj-ea"/>
                <a:cs typeface="Times New Roman" panose="02020603050405020304" pitchFamily="18" charset="0"/>
              </a:rPr>
              <a:t>nhóm</a:t>
            </a:r>
            <a:r>
              <a:rPr lang="en-US" altLang="en-US" sz="3200" b="1" dirty="0">
                <a:ea typeface="+mj-ea"/>
                <a:cs typeface="Times New Roman" panose="02020603050405020304" pitchFamily="18" charset="0"/>
              </a:rPr>
              <a:t> 4</a:t>
            </a:r>
            <a:endParaRPr lang="en-US" altLang="en-US" sz="3200" b="1" kern="1200" dirty="0">
              <a:ea typeface="+mj-ea"/>
              <a:cs typeface="Times New Roman" panose="02020603050405020304" pitchFamily="18" charset="0"/>
            </a:endParaRPr>
          </a:p>
        </p:txBody>
      </p:sp>
      <p:sp>
        <p:nvSpPr>
          <p:cNvPr id="51" name="TextBox 50">
            <a:extLst>
              <a:ext uri="{FF2B5EF4-FFF2-40B4-BE49-F238E27FC236}">
                <a16:creationId xmlns:a16="http://schemas.microsoft.com/office/drawing/2014/main" id="{8018031F-F134-2E3D-0A48-26AF928DB3AD}"/>
              </a:ext>
            </a:extLst>
          </p:cNvPr>
          <p:cNvSpPr txBox="1"/>
          <p:nvPr/>
        </p:nvSpPr>
        <p:spPr>
          <a:xfrm>
            <a:off x="417826" y="368170"/>
            <a:ext cx="9391748" cy="646331"/>
          </a:xfrm>
          <a:prstGeom prst="rect">
            <a:avLst/>
          </a:prstGeom>
          <a:noFill/>
        </p:spPr>
        <p:txBody>
          <a:bodyPr wrap="square">
            <a:spAutoFit/>
          </a:bodyPr>
          <a:lstStyle/>
          <a:p>
            <a:r>
              <a:rPr lang="en-US" sz="3600" dirty="0">
                <a:solidFill>
                  <a:srgbClr val="FF0000"/>
                </a:solidFill>
                <a:effectLst/>
                <a:latin typeface="Times New Roman" panose="02020603050405020304" pitchFamily="18" charset="0"/>
                <a:ea typeface="Times New Roman" panose="02020603050405020304" pitchFamily="18" charset="0"/>
              </a:rPr>
              <a:t>2. </a:t>
            </a:r>
            <a:r>
              <a:rPr lang="en-US" sz="3600" dirty="0" err="1">
                <a:solidFill>
                  <a:srgbClr val="FF0000"/>
                </a:solidFill>
                <a:effectLst/>
                <a:latin typeface="Times New Roman" panose="02020603050405020304" pitchFamily="18" charset="0"/>
                <a:ea typeface="Times New Roman" panose="02020603050405020304" pitchFamily="18" charset="0"/>
              </a:rPr>
              <a:t>Mô</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tả</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thuật</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toán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tìm</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kiếm</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tuần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tự</a:t>
            </a:r>
            <a:endParaRPr lang="en-US" sz="3600" dirty="0">
              <a:solidFill>
                <a:srgbClr val="FF0000"/>
              </a:solidFill>
            </a:endParaRPr>
          </a:p>
        </p:txBody>
      </p:sp>
      <p:sp>
        <p:nvSpPr>
          <p:cNvPr id="14" name="TextBox 13">
            <a:extLst>
              <a:ext uri="{FF2B5EF4-FFF2-40B4-BE49-F238E27FC236}">
                <a16:creationId xmlns:a16="http://schemas.microsoft.com/office/drawing/2014/main" id="{0E11D6C3-855B-E0C1-282B-DC5DEBBCB621}"/>
              </a:ext>
            </a:extLst>
          </p:cNvPr>
          <p:cNvSpPr txBox="1"/>
          <p:nvPr/>
        </p:nvSpPr>
        <p:spPr>
          <a:xfrm>
            <a:off x="720095" y="1764869"/>
            <a:ext cx="11093732" cy="1015663"/>
          </a:xfrm>
          <a:prstGeom prst="rect">
            <a:avLst/>
          </a:prstGeom>
          <a:noFill/>
        </p:spPr>
        <p:txBody>
          <a:bodyPr wrap="square">
            <a:spAutoFit/>
          </a:bodyPr>
          <a:lstStyle/>
          <a:p>
            <a:pPr algn="just">
              <a:spcBef>
                <a:spcPts val="300"/>
              </a:spcBef>
              <a:spcAft>
                <a:spcPts val="300"/>
              </a:spcAft>
            </a:pPr>
            <a:r>
              <a:rPr lang="en-US" sz="3000" dirty="0">
                <a:latin typeface="Times New Roman" panose="02020603050405020304" pitchFamily="18" charset="0"/>
                <a:ea typeface="Times New Roman" panose="02020603050405020304" pitchFamily="18" charset="0"/>
              </a:rPr>
              <a:t>Q</a:t>
            </a:r>
            <a:r>
              <a:rPr lang="en-US" sz="3000" dirty="0">
                <a:effectLst/>
                <a:latin typeface="Times New Roman" panose="02020603050405020304" pitchFamily="18" charset="0"/>
                <a:ea typeface="Times New Roman" panose="02020603050405020304" pitchFamily="18" charset="0"/>
              </a:rPr>
              <a:t>uan </a:t>
            </a:r>
            <a:r>
              <a:rPr lang="en-US" sz="3000" dirty="0" err="1">
                <a:effectLst/>
                <a:latin typeface="Times New Roman" panose="02020603050405020304" pitchFamily="18" charset="0"/>
                <a:ea typeface="Times New Roman" panose="02020603050405020304" pitchFamily="18" charset="0"/>
              </a:rPr>
              <a:t>sát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sơ</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đồ</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khối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hoàn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thành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bảng</a:t>
            </a:r>
            <a:r>
              <a:rPr lang="en-US" sz="3000" dirty="0">
                <a:effectLst/>
                <a:latin typeface="Times New Roman" panose="02020603050405020304" pitchFamily="18" charset="0"/>
                <a:ea typeface="Times New Roman" panose="02020603050405020304" pitchFamily="18" charset="0"/>
              </a:rPr>
              <a:t> 1- </a:t>
            </a:r>
            <a:r>
              <a:rPr lang="en-US" sz="3000" dirty="0" err="1">
                <a:effectLst/>
                <a:latin typeface="Times New Roman" panose="02020603050405020304" pitchFamily="18" charset="0"/>
                <a:ea typeface="Calibri" panose="020F0502020204030204" pitchFamily="34" charset="0"/>
              </a:rPr>
              <a:t>Các</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bước</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tìm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địa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chỉ</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khách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hàng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tên</a:t>
            </a:r>
            <a:r>
              <a:rPr lang="en-US" sz="3000" dirty="0">
                <a:effectLst/>
                <a:latin typeface="Times New Roman" panose="02020603050405020304" pitchFamily="18" charset="0"/>
                <a:ea typeface="Calibri" panose="020F0502020204030204" pitchFamily="34" charset="0"/>
              </a:rPr>
              <a:t> “Thanh </a:t>
            </a:r>
            <a:r>
              <a:rPr lang="en-US" sz="3000" dirty="0" err="1">
                <a:effectLst/>
                <a:latin typeface="Times New Roman" panose="02020603050405020304" pitchFamily="18" charset="0"/>
                <a:ea typeface="Calibri" panose="020F0502020204030204" pitchFamily="34" charset="0"/>
              </a:rPr>
              <a:t>trúc</a:t>
            </a:r>
            <a:r>
              <a:rPr lang="en-US" sz="3000" dirty="0">
                <a:effectLst/>
                <a:latin typeface="Times New Roman" panose="02020603050405020304" pitchFamily="18" charset="0"/>
                <a:ea typeface="Calibri" panose="020F0502020204030204" pitchFamily="34" charset="0"/>
              </a:rPr>
              <a: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072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2BA4B5-31F4-0750-40C5-80F50F76080E}"/>
              </a:ext>
            </a:extLst>
          </p:cNvPr>
          <p:cNvPicPr>
            <a:picLocks noChangeAspect="1"/>
          </p:cNvPicPr>
          <p:nvPr/>
        </p:nvPicPr>
        <p:blipFill>
          <a:blip r:embed="rId2"/>
          <a:stretch>
            <a:fillRect/>
          </a:stretch>
        </p:blipFill>
        <p:spPr>
          <a:xfrm>
            <a:off x="252908" y="293976"/>
            <a:ext cx="5480327" cy="5713828"/>
          </a:xfrm>
          <a:prstGeom prst="rect">
            <a:avLst/>
          </a:prstGeom>
        </p:spPr>
      </p:pic>
      <p:sp>
        <p:nvSpPr>
          <p:cNvPr id="15" name="Rectangle 14">
            <a:extLst>
              <a:ext uri="{FF2B5EF4-FFF2-40B4-BE49-F238E27FC236}">
                <a16:creationId xmlns:a16="http://schemas.microsoft.com/office/drawing/2014/main" id="{35BA9256-2A0E-2D07-301B-437266B54841}"/>
              </a:ext>
            </a:extLst>
          </p:cNvPr>
          <p:cNvSpPr/>
          <p:nvPr/>
        </p:nvSpPr>
        <p:spPr>
          <a:xfrm>
            <a:off x="6096000" y="3311418"/>
            <a:ext cx="5924811" cy="2293457"/>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61">
            <a:extLst>
              <a:ext uri="{FF2B5EF4-FFF2-40B4-BE49-F238E27FC236}">
                <a16:creationId xmlns:a16="http://schemas.microsoft.com/office/drawing/2014/main" id="{DA73EE2A-468D-4BC9-2B30-B58E6F08D5DB}"/>
              </a:ext>
            </a:extLst>
          </p:cNvPr>
          <p:cNvSpPr>
            <a:spLocks noChangeArrowheads="1"/>
          </p:cNvSpPr>
          <p:nvPr/>
        </p:nvSpPr>
        <p:spPr bwMode="auto">
          <a:xfrm>
            <a:off x="1162693" y="6123814"/>
            <a:ext cx="2481053" cy="564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b="1" kern="1200" dirty="0" err="1">
                <a:solidFill>
                  <a:srgbClr val="FF0000"/>
                </a:solidFill>
                <a:ea typeface="+mj-ea"/>
                <a:cs typeface="Times New Roman" panose="02020603050405020304" pitchFamily="18" charset="0"/>
              </a:rPr>
              <a:t>Sơ</a:t>
            </a:r>
            <a:r>
              <a:rPr lang="en-US" altLang="en-US" b="1" kern="1200" dirty="0">
                <a:solidFill>
                  <a:srgbClr val="FF0000"/>
                </a:solidFill>
                <a:ea typeface="+mj-ea"/>
                <a:cs typeface="Times New Roman" panose="02020603050405020304" pitchFamily="18" charset="0"/>
              </a:rPr>
              <a:t> </a:t>
            </a:r>
            <a:r>
              <a:rPr lang="en-US" altLang="en-US" b="1" kern="1200" dirty="0" err="1">
                <a:solidFill>
                  <a:srgbClr val="FF0000"/>
                </a:solidFill>
                <a:ea typeface="+mj-ea"/>
                <a:cs typeface="Times New Roman" panose="02020603050405020304" pitchFamily="18" charset="0"/>
              </a:rPr>
              <a:t>đồ</a:t>
            </a:r>
            <a:r>
              <a:rPr lang="en-US" altLang="en-US" b="1" kern="1200" dirty="0">
                <a:solidFill>
                  <a:srgbClr val="FF0000"/>
                </a:solidFill>
                <a:ea typeface="+mj-ea"/>
                <a:cs typeface="Times New Roman" panose="02020603050405020304" pitchFamily="18" charset="0"/>
              </a:rPr>
              <a:t> </a:t>
            </a:r>
            <a:r>
              <a:rPr lang="en-US" altLang="en-US" b="1" kern="1200" dirty="0" err="1">
                <a:solidFill>
                  <a:srgbClr val="FF0000"/>
                </a:solidFill>
                <a:ea typeface="+mj-ea"/>
                <a:cs typeface="Times New Roman" panose="02020603050405020304" pitchFamily="18" charset="0"/>
              </a:rPr>
              <a:t>khối</a:t>
            </a:r>
            <a:r>
              <a:rPr lang="en-US" altLang="en-US" b="1" kern="1200" dirty="0">
                <a:solidFill>
                  <a:srgbClr val="FF0000"/>
                </a:solidFill>
                <a:ea typeface="+mj-ea"/>
                <a:cs typeface="Times New Roman" panose="02020603050405020304" pitchFamily="18" charset="0"/>
              </a:rPr>
              <a:t> </a:t>
            </a:r>
          </a:p>
        </p:txBody>
      </p:sp>
      <p:sp>
        <p:nvSpPr>
          <p:cNvPr id="17" name="Rectangle 61">
            <a:extLst>
              <a:ext uri="{FF2B5EF4-FFF2-40B4-BE49-F238E27FC236}">
                <a16:creationId xmlns:a16="http://schemas.microsoft.com/office/drawing/2014/main" id="{224FB203-9E0D-7BEA-A2A4-3D46AD6E41DF}"/>
              </a:ext>
            </a:extLst>
          </p:cNvPr>
          <p:cNvSpPr>
            <a:spLocks noChangeArrowheads="1"/>
          </p:cNvSpPr>
          <p:nvPr/>
        </p:nvSpPr>
        <p:spPr bwMode="auto">
          <a:xfrm>
            <a:off x="6207404" y="5725353"/>
            <a:ext cx="5480327" cy="564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b="1" kern="1200" dirty="0" err="1">
                <a:solidFill>
                  <a:srgbClr val="FF0000"/>
                </a:solidFill>
                <a:ea typeface="+mj-ea"/>
                <a:cs typeface="Times New Roman" panose="02020603050405020304" pitchFamily="18" charset="0"/>
              </a:rPr>
              <a:t>Các</a:t>
            </a:r>
            <a:r>
              <a:rPr lang="en-US" altLang="en-US" b="1" kern="1200" dirty="0">
                <a:solidFill>
                  <a:srgbClr val="FF0000"/>
                </a:solidFill>
                <a:ea typeface="+mj-ea"/>
                <a:cs typeface="Times New Roman" panose="02020603050405020304" pitchFamily="18" charset="0"/>
              </a:rPr>
              <a:t> </a:t>
            </a:r>
            <a:r>
              <a:rPr lang="en-US" altLang="en-US" b="1" kern="1200" dirty="0" err="1">
                <a:solidFill>
                  <a:srgbClr val="FF0000"/>
                </a:solidFill>
                <a:ea typeface="+mj-ea"/>
                <a:cs typeface="Times New Roman" panose="02020603050405020304" pitchFamily="18" charset="0"/>
              </a:rPr>
              <a:t>bước</a:t>
            </a:r>
            <a:r>
              <a:rPr lang="en-US" altLang="en-US" b="1" kern="1200" dirty="0">
                <a:solidFill>
                  <a:srgbClr val="FF0000"/>
                </a:solidFill>
                <a:ea typeface="+mj-ea"/>
                <a:cs typeface="Times New Roman" panose="02020603050405020304" pitchFamily="18" charset="0"/>
              </a:rPr>
              <a:t> </a:t>
            </a:r>
            <a:r>
              <a:rPr lang="en-US" altLang="en-US" b="1" kern="1200" dirty="0" err="1">
                <a:solidFill>
                  <a:srgbClr val="FF0000"/>
                </a:solidFill>
                <a:ea typeface="+mj-ea"/>
                <a:cs typeface="Times New Roman" panose="02020603050405020304" pitchFamily="18" charset="0"/>
              </a:rPr>
              <a:t>tìm</a:t>
            </a:r>
            <a:r>
              <a:rPr lang="en-US" altLang="en-US" b="1" kern="1200" dirty="0">
                <a:solidFill>
                  <a:srgbClr val="FF0000"/>
                </a:solidFill>
                <a:ea typeface="+mj-ea"/>
                <a:cs typeface="Times New Roman" panose="02020603050405020304" pitchFamily="18" charset="0"/>
              </a:rPr>
              <a:t> </a:t>
            </a:r>
            <a:r>
              <a:rPr lang="en-US" altLang="en-US" b="1" kern="1200" dirty="0" err="1">
                <a:solidFill>
                  <a:srgbClr val="FF0000"/>
                </a:solidFill>
                <a:ea typeface="+mj-ea"/>
                <a:cs typeface="Times New Roman" panose="02020603050405020304" pitchFamily="18" charset="0"/>
              </a:rPr>
              <a:t>địa</a:t>
            </a:r>
            <a:r>
              <a:rPr lang="en-US" altLang="en-US" b="1" kern="1200" dirty="0">
                <a:solidFill>
                  <a:srgbClr val="FF0000"/>
                </a:solidFill>
                <a:ea typeface="+mj-ea"/>
                <a:cs typeface="Times New Roman" panose="02020603050405020304" pitchFamily="18" charset="0"/>
              </a:rPr>
              <a:t> </a:t>
            </a:r>
            <a:r>
              <a:rPr lang="en-US" altLang="en-US" b="1" kern="1200" dirty="0" err="1">
                <a:solidFill>
                  <a:srgbClr val="FF0000"/>
                </a:solidFill>
                <a:ea typeface="+mj-ea"/>
                <a:cs typeface="Times New Roman" panose="02020603050405020304" pitchFamily="18" charset="0"/>
              </a:rPr>
              <a:t>chỉ</a:t>
            </a:r>
            <a:r>
              <a:rPr lang="en-US" altLang="en-US" b="1" kern="1200" dirty="0">
                <a:solidFill>
                  <a:srgbClr val="FF0000"/>
                </a:solidFill>
                <a:ea typeface="+mj-ea"/>
                <a:cs typeface="Times New Roman" panose="02020603050405020304" pitchFamily="18" charset="0"/>
              </a:rPr>
              <a:t> </a:t>
            </a:r>
            <a:r>
              <a:rPr lang="en-US" altLang="en-US" b="1" kern="1200" dirty="0" err="1">
                <a:solidFill>
                  <a:srgbClr val="FF0000"/>
                </a:solidFill>
                <a:ea typeface="+mj-ea"/>
                <a:cs typeface="Times New Roman" panose="02020603050405020304" pitchFamily="18" charset="0"/>
              </a:rPr>
              <a:t>khách</a:t>
            </a:r>
            <a:r>
              <a:rPr lang="en-US" altLang="en-US" b="1" kern="1200" dirty="0">
                <a:solidFill>
                  <a:srgbClr val="FF0000"/>
                </a:solidFill>
                <a:ea typeface="+mj-ea"/>
                <a:cs typeface="Times New Roman" panose="02020603050405020304" pitchFamily="18" charset="0"/>
              </a:rPr>
              <a:t> </a:t>
            </a:r>
            <a:r>
              <a:rPr lang="en-US" altLang="en-US" b="1" kern="1200" dirty="0" err="1">
                <a:solidFill>
                  <a:srgbClr val="FF0000"/>
                </a:solidFill>
                <a:ea typeface="+mj-ea"/>
                <a:cs typeface="Times New Roman" panose="02020603050405020304" pitchFamily="18" charset="0"/>
              </a:rPr>
              <a:t>hàng</a:t>
            </a:r>
            <a:endParaRPr lang="en-US" altLang="en-US" b="1" kern="1200" dirty="0">
              <a:solidFill>
                <a:srgbClr val="FF0000"/>
              </a:solidFill>
              <a:ea typeface="+mj-ea"/>
              <a:cs typeface="Times New Roman" panose="02020603050405020304" pitchFamily="18" charset="0"/>
            </a:endParaRPr>
          </a:p>
        </p:txBody>
      </p:sp>
      <p:pic>
        <p:nvPicPr>
          <p:cNvPr id="2" name="Picture 1" descr="Table&#10;&#10;Description automatically generated">
            <a:extLst>
              <a:ext uri="{FF2B5EF4-FFF2-40B4-BE49-F238E27FC236}">
                <a16:creationId xmlns:a16="http://schemas.microsoft.com/office/drawing/2014/main" id="{A8DA2ED9-3C53-A35E-2BA3-FDF1A0FAAFF1}"/>
              </a:ext>
            </a:extLst>
          </p:cNvPr>
          <p:cNvPicPr>
            <a:picLocks noChangeAspect="1"/>
          </p:cNvPicPr>
          <p:nvPr/>
        </p:nvPicPr>
        <p:blipFill>
          <a:blip r:embed="rId4"/>
          <a:stretch>
            <a:fillRect/>
          </a:stretch>
        </p:blipFill>
        <p:spPr>
          <a:xfrm>
            <a:off x="6096000" y="177966"/>
            <a:ext cx="5924811" cy="2841370"/>
          </a:xfrm>
          <a:prstGeom prst="rect">
            <a:avLst/>
          </a:prstGeom>
          <a:ln w="57150">
            <a:solidFill>
              <a:srgbClr val="0033CC"/>
            </a:solidFill>
          </a:ln>
        </p:spPr>
      </p:pic>
    </p:spTree>
    <p:extLst>
      <p:ext uri="{BB962C8B-B14F-4D97-AF65-F5344CB8AC3E}">
        <p14:creationId xmlns:p14="http://schemas.microsoft.com/office/powerpoint/2010/main" val="30213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1">
            <a:extLst>
              <a:ext uri="{FF2B5EF4-FFF2-40B4-BE49-F238E27FC236}">
                <a16:creationId xmlns:a16="http://schemas.microsoft.com/office/drawing/2014/main" id="{C8A66651-2F96-BC71-E2DA-671C605E8D97}"/>
              </a:ext>
            </a:extLst>
          </p:cNvPr>
          <p:cNvSpPr>
            <a:spLocks noChangeArrowheads="1"/>
          </p:cNvSpPr>
          <p:nvPr/>
        </p:nvSpPr>
        <p:spPr bwMode="auto">
          <a:xfrm>
            <a:off x="304800" y="193193"/>
            <a:ext cx="71621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sz="3200" dirty="0">
                <a:solidFill>
                  <a:srgbClr val="002060"/>
                </a:solidFill>
                <a:ea typeface="Amazone" panose="020B0500000000000000" pitchFamily="34" charset="0"/>
                <a:cs typeface="Times New Roman" panose="02020603050405020304" pitchFamily="18" charset="0"/>
              </a:rPr>
              <a:t>Chia </a:t>
            </a:r>
            <a:r>
              <a:rPr lang="en-US" altLang="en-US" sz="3200" dirty="0" err="1">
                <a:solidFill>
                  <a:srgbClr val="002060"/>
                </a:solidFill>
                <a:ea typeface="Amazone" panose="020B0500000000000000" pitchFamily="34" charset="0"/>
                <a:cs typeface="Times New Roman" panose="02020603050405020304" pitchFamily="18" charset="0"/>
              </a:rPr>
              <a:t>sẻ</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kết</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quả</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thảo</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luận</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của</a:t>
            </a:r>
            <a:r>
              <a:rPr lang="en-US" altLang="en-US" sz="3200" dirty="0">
                <a:solidFill>
                  <a:srgbClr val="002060"/>
                </a:solidFill>
                <a:ea typeface="Amazone" panose="020B0500000000000000" pitchFamily="34" charset="0"/>
                <a:cs typeface="Times New Roman" panose="02020603050405020304" pitchFamily="18" charset="0"/>
              </a:rPr>
              <a:t> </a:t>
            </a:r>
            <a:r>
              <a:rPr lang="en-US" altLang="en-US" sz="3200" dirty="0" err="1">
                <a:solidFill>
                  <a:srgbClr val="002060"/>
                </a:solidFill>
                <a:ea typeface="Amazone" panose="020B0500000000000000" pitchFamily="34" charset="0"/>
                <a:cs typeface="Times New Roman" panose="02020603050405020304" pitchFamily="18" charset="0"/>
              </a:rPr>
              <a:t>nhóm</a:t>
            </a:r>
            <a:endParaRPr lang="en-US" altLang="en-US" sz="3200" dirty="0">
              <a:solidFill>
                <a:srgbClr val="002060"/>
              </a:solidFill>
              <a:ea typeface="Amazone" panose="020B0500000000000000" pitchFamily="34" charset="0"/>
              <a:cs typeface="Times New Roman" panose="02020603050405020304" pitchFamily="18" charset="0"/>
            </a:endParaRPr>
          </a:p>
        </p:txBody>
      </p:sp>
      <p:sp>
        <p:nvSpPr>
          <p:cNvPr id="10" name="Rectangle 61">
            <a:extLst>
              <a:ext uri="{FF2B5EF4-FFF2-40B4-BE49-F238E27FC236}">
                <a16:creationId xmlns:a16="http://schemas.microsoft.com/office/drawing/2014/main" id="{0B159678-D5D0-1C37-C926-075D48884189}"/>
              </a:ext>
            </a:extLst>
          </p:cNvPr>
          <p:cNvSpPr>
            <a:spLocks noChangeArrowheads="1"/>
          </p:cNvSpPr>
          <p:nvPr/>
        </p:nvSpPr>
        <p:spPr bwMode="auto">
          <a:xfrm>
            <a:off x="3307886" y="5155465"/>
            <a:ext cx="5480327" cy="5649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chor="ctr">
            <a:no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algn="ctr" fontAlgn="base">
              <a:spcBef>
                <a:spcPct val="0"/>
              </a:spcBef>
              <a:spcAft>
                <a:spcPts val="600"/>
              </a:spcAft>
            </a:pPr>
            <a:r>
              <a:rPr lang="en-US" altLang="en-US" b="1" kern="1200">
                <a:solidFill>
                  <a:srgbClr val="FF0000"/>
                </a:solidFill>
                <a:ea typeface="+mj-ea"/>
                <a:cs typeface="Times New Roman" panose="02020603050405020304" pitchFamily="18" charset="0"/>
              </a:rPr>
              <a:t>Các bước tìm địa chỉ khách hàng</a:t>
            </a:r>
            <a:endParaRPr lang="en-US" altLang="en-US" b="1" kern="1200" dirty="0">
              <a:solidFill>
                <a:srgbClr val="FF0000"/>
              </a:solidFill>
              <a:ea typeface="+mj-ea"/>
              <a:cs typeface="Times New Roman" panose="02020603050405020304" pitchFamily="18" charset="0"/>
            </a:endParaRPr>
          </a:p>
        </p:txBody>
      </p:sp>
      <p:graphicFrame>
        <p:nvGraphicFramePr>
          <p:cNvPr id="11" name="Table 11">
            <a:extLst>
              <a:ext uri="{FF2B5EF4-FFF2-40B4-BE49-F238E27FC236}">
                <a16:creationId xmlns:a16="http://schemas.microsoft.com/office/drawing/2014/main" id="{EAEDBCC6-186F-BF33-1E13-8EAD753B04D5}"/>
              </a:ext>
            </a:extLst>
          </p:cNvPr>
          <p:cNvGraphicFramePr>
            <a:graphicFrameLocks noGrp="1"/>
          </p:cNvGraphicFramePr>
          <p:nvPr>
            <p:extLst>
              <p:ext uri="{D42A27DB-BD31-4B8C-83A1-F6EECF244321}">
                <p14:modId xmlns:p14="http://schemas.microsoft.com/office/powerpoint/2010/main" val="2635211422"/>
              </p:ext>
            </p:extLst>
          </p:nvPr>
        </p:nvGraphicFramePr>
        <p:xfrm>
          <a:off x="1986975" y="1077534"/>
          <a:ext cx="7488688" cy="3870960"/>
        </p:xfrm>
        <a:graphic>
          <a:graphicData uri="http://schemas.openxmlformats.org/drawingml/2006/table">
            <a:tbl>
              <a:tblPr firstRow="1" bandRow="1">
                <a:tableStyleId>{5940675A-B579-460E-94D1-54222C63F5DA}</a:tableStyleId>
              </a:tblPr>
              <a:tblGrid>
                <a:gridCol w="1007197">
                  <a:extLst>
                    <a:ext uri="{9D8B030D-6E8A-4147-A177-3AD203B41FA5}">
                      <a16:colId xmlns:a16="http://schemas.microsoft.com/office/drawing/2014/main" val="4019828046"/>
                    </a:ext>
                  </a:extLst>
                </a:gridCol>
                <a:gridCol w="2737147">
                  <a:extLst>
                    <a:ext uri="{9D8B030D-6E8A-4147-A177-3AD203B41FA5}">
                      <a16:colId xmlns:a16="http://schemas.microsoft.com/office/drawing/2014/main" val="890118415"/>
                    </a:ext>
                  </a:extLst>
                </a:gridCol>
                <a:gridCol w="1872172">
                  <a:extLst>
                    <a:ext uri="{9D8B030D-6E8A-4147-A177-3AD203B41FA5}">
                      <a16:colId xmlns:a16="http://schemas.microsoft.com/office/drawing/2014/main" val="3594678496"/>
                    </a:ext>
                  </a:extLst>
                </a:gridCol>
                <a:gridCol w="1872172">
                  <a:extLst>
                    <a:ext uri="{9D8B030D-6E8A-4147-A177-3AD203B41FA5}">
                      <a16:colId xmlns:a16="http://schemas.microsoft.com/office/drawing/2014/main" val="3718099974"/>
                    </a:ext>
                  </a:extLst>
                </a:gridCol>
              </a:tblGrid>
              <a:tr h="370840">
                <a:tc>
                  <a:txBody>
                    <a:bodyPr/>
                    <a:lstStyle/>
                    <a:p>
                      <a:pPr algn="ctr"/>
                      <a:r>
                        <a:rPr lang="en-US" sz="2800" dirty="0" err="1">
                          <a:solidFill>
                            <a:srgbClr val="C00000"/>
                          </a:solidFill>
                          <a:latin typeface="Times New Roman" panose="02020603050405020304" pitchFamily="18" charset="0"/>
                          <a:cs typeface="Times New Roman" panose="02020603050405020304" pitchFamily="18" charset="0"/>
                        </a:rPr>
                        <a:t>Lần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lặp</a:t>
                      </a:r>
                      <a:endParaRPr lang="en-US" sz="2800"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C00000"/>
                          </a:solidFill>
                          <a:latin typeface="Times New Roman" panose="02020603050405020304" pitchFamily="18" charset="0"/>
                          <a:cs typeface="Times New Roman" panose="02020603050405020304" pitchFamily="18" charset="0"/>
                        </a:rPr>
                        <a:t>Tên</a:t>
                      </a:r>
                      <a:r>
                        <a:rPr lang="en-US" sz="2800" dirty="0">
                          <a:solidFill>
                            <a:srgbClr val="C00000"/>
                          </a:solidFill>
                          <a:latin typeface="Times New Roman" panose="02020603050405020304" pitchFamily="18" charset="0"/>
                          <a:cs typeface="Times New Roman" panose="02020603050405020304" pitchFamily="18" charset="0"/>
                        </a:rPr>
                        <a:t> </a:t>
                      </a:r>
                    </a:p>
                    <a:p>
                      <a:pPr algn="ctr"/>
                      <a:r>
                        <a:rPr lang="en-US" sz="2800" dirty="0" err="1">
                          <a:solidFill>
                            <a:srgbClr val="C00000"/>
                          </a:solidFill>
                          <a:latin typeface="Times New Roman" panose="02020603050405020304" pitchFamily="18" charset="0"/>
                          <a:cs typeface="Times New Roman" panose="02020603050405020304" pitchFamily="18" charset="0"/>
                        </a:rPr>
                        <a:t>khách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hàng</a:t>
                      </a:r>
                      <a:endParaRPr lang="en-US" sz="2800"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đúng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hàng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cần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tìm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đúng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đã</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danh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6810137"/>
                  </a:ext>
                </a:extLst>
              </a:tr>
              <a:tr h="370840">
                <a:tc>
                  <a:txBody>
                    <a:bodyPr/>
                    <a:lstStyle/>
                    <a:p>
                      <a:pPr algn="ct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078674"/>
                  </a:ext>
                </a:extLst>
              </a:tr>
              <a:tr h="370840">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470969"/>
                  </a:ext>
                </a:extLst>
              </a:tr>
              <a:tr h="370840">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350820"/>
                  </a:ext>
                </a:extLst>
              </a:tr>
              <a:tr h="370840">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5929480"/>
                  </a:ext>
                </a:extLst>
              </a:tr>
            </a:tbl>
          </a:graphicData>
        </a:graphic>
      </p:graphicFrame>
      <p:sp>
        <p:nvSpPr>
          <p:cNvPr id="12" name="Rectangle 11">
            <a:extLst>
              <a:ext uri="{FF2B5EF4-FFF2-40B4-BE49-F238E27FC236}">
                <a16:creationId xmlns:a16="http://schemas.microsoft.com/office/drawing/2014/main" id="{E604C79E-8A8D-BFF2-FC0B-658E3454D50E}"/>
              </a:ext>
            </a:extLst>
          </p:cNvPr>
          <p:cNvSpPr/>
          <p:nvPr/>
        </p:nvSpPr>
        <p:spPr>
          <a:xfrm>
            <a:off x="2000221" y="2894338"/>
            <a:ext cx="890275" cy="38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1</a:t>
            </a:r>
          </a:p>
        </p:txBody>
      </p:sp>
      <p:sp>
        <p:nvSpPr>
          <p:cNvPr id="13" name="Rectangle 12">
            <a:extLst>
              <a:ext uri="{FF2B5EF4-FFF2-40B4-BE49-F238E27FC236}">
                <a16:creationId xmlns:a16="http://schemas.microsoft.com/office/drawing/2014/main" id="{AB000DBD-2A11-0478-36FF-9BE5CB3B455C}"/>
              </a:ext>
            </a:extLst>
          </p:cNvPr>
          <p:cNvSpPr/>
          <p:nvPr/>
        </p:nvSpPr>
        <p:spPr>
          <a:xfrm>
            <a:off x="3062146" y="2894337"/>
            <a:ext cx="2494548" cy="382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Nguyễn An</a:t>
            </a:r>
          </a:p>
        </p:txBody>
      </p:sp>
      <p:sp>
        <p:nvSpPr>
          <p:cNvPr id="14" name="Rectangle 13">
            <a:extLst>
              <a:ext uri="{FF2B5EF4-FFF2-40B4-BE49-F238E27FC236}">
                <a16:creationId xmlns:a16="http://schemas.microsoft.com/office/drawing/2014/main" id="{C83E735C-00F2-0413-1C11-EB565D2EB317}"/>
              </a:ext>
            </a:extLst>
          </p:cNvPr>
          <p:cNvSpPr/>
          <p:nvPr/>
        </p:nvSpPr>
        <p:spPr>
          <a:xfrm>
            <a:off x="5747509" y="2895138"/>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15" name="Rectangle 14">
            <a:extLst>
              <a:ext uri="{FF2B5EF4-FFF2-40B4-BE49-F238E27FC236}">
                <a16:creationId xmlns:a16="http://schemas.microsoft.com/office/drawing/2014/main" id="{3B7F008C-7843-CEB0-B92E-EE732E5E7249}"/>
              </a:ext>
            </a:extLst>
          </p:cNvPr>
          <p:cNvSpPr/>
          <p:nvPr/>
        </p:nvSpPr>
        <p:spPr>
          <a:xfrm>
            <a:off x="7614810" y="2874466"/>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16" name="Rectangle 15">
            <a:extLst>
              <a:ext uri="{FF2B5EF4-FFF2-40B4-BE49-F238E27FC236}">
                <a16:creationId xmlns:a16="http://schemas.microsoft.com/office/drawing/2014/main" id="{9C011C29-5C48-DC6F-C446-23736794DE53}"/>
              </a:ext>
            </a:extLst>
          </p:cNvPr>
          <p:cNvSpPr/>
          <p:nvPr/>
        </p:nvSpPr>
        <p:spPr>
          <a:xfrm>
            <a:off x="1997247" y="3384177"/>
            <a:ext cx="890275" cy="38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2</a:t>
            </a:r>
          </a:p>
        </p:txBody>
      </p:sp>
      <p:sp>
        <p:nvSpPr>
          <p:cNvPr id="17" name="Rectangle 16">
            <a:extLst>
              <a:ext uri="{FF2B5EF4-FFF2-40B4-BE49-F238E27FC236}">
                <a16:creationId xmlns:a16="http://schemas.microsoft.com/office/drawing/2014/main" id="{A4338DB0-06A5-AC42-F7D6-2EC2281EE14A}"/>
              </a:ext>
            </a:extLst>
          </p:cNvPr>
          <p:cNvSpPr/>
          <p:nvPr/>
        </p:nvSpPr>
        <p:spPr>
          <a:xfrm>
            <a:off x="2981652" y="3384176"/>
            <a:ext cx="2494548" cy="382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Trần Bình</a:t>
            </a:r>
          </a:p>
        </p:txBody>
      </p:sp>
      <p:sp>
        <p:nvSpPr>
          <p:cNvPr id="18" name="Rectangle 17">
            <a:extLst>
              <a:ext uri="{FF2B5EF4-FFF2-40B4-BE49-F238E27FC236}">
                <a16:creationId xmlns:a16="http://schemas.microsoft.com/office/drawing/2014/main" id="{140AB081-5D89-67A3-E33B-7963FD927011}"/>
              </a:ext>
            </a:extLst>
          </p:cNvPr>
          <p:cNvSpPr/>
          <p:nvPr/>
        </p:nvSpPr>
        <p:spPr>
          <a:xfrm>
            <a:off x="5747509" y="3469256"/>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19" name="Rectangle 18">
            <a:extLst>
              <a:ext uri="{FF2B5EF4-FFF2-40B4-BE49-F238E27FC236}">
                <a16:creationId xmlns:a16="http://schemas.microsoft.com/office/drawing/2014/main" id="{9D2206FF-9129-4BBF-CDEC-163953A6FD14}"/>
              </a:ext>
            </a:extLst>
          </p:cNvPr>
          <p:cNvSpPr/>
          <p:nvPr/>
        </p:nvSpPr>
        <p:spPr>
          <a:xfrm>
            <a:off x="7614810" y="3448584"/>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0" name="Rectangle 19">
            <a:extLst>
              <a:ext uri="{FF2B5EF4-FFF2-40B4-BE49-F238E27FC236}">
                <a16:creationId xmlns:a16="http://schemas.microsoft.com/office/drawing/2014/main" id="{A1FB5232-2E4C-440B-9667-F7C0CC1A12C7}"/>
              </a:ext>
            </a:extLst>
          </p:cNvPr>
          <p:cNvSpPr/>
          <p:nvPr/>
        </p:nvSpPr>
        <p:spPr>
          <a:xfrm>
            <a:off x="5747509" y="3978774"/>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1" name="Rectangle 20">
            <a:extLst>
              <a:ext uri="{FF2B5EF4-FFF2-40B4-BE49-F238E27FC236}">
                <a16:creationId xmlns:a16="http://schemas.microsoft.com/office/drawing/2014/main" id="{EB3A6BEB-9D9A-17A1-0AD4-128BB3B26F45}"/>
              </a:ext>
            </a:extLst>
          </p:cNvPr>
          <p:cNvSpPr/>
          <p:nvPr/>
        </p:nvSpPr>
        <p:spPr>
          <a:xfrm>
            <a:off x="7614810" y="3958102"/>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Sai</a:t>
            </a:r>
          </a:p>
        </p:txBody>
      </p:sp>
      <p:sp>
        <p:nvSpPr>
          <p:cNvPr id="22" name="Rectangle 21">
            <a:extLst>
              <a:ext uri="{FF2B5EF4-FFF2-40B4-BE49-F238E27FC236}">
                <a16:creationId xmlns:a16="http://schemas.microsoft.com/office/drawing/2014/main" id="{3C4A46FA-B9D2-7BE3-E351-AF86E21D8B17}"/>
              </a:ext>
            </a:extLst>
          </p:cNvPr>
          <p:cNvSpPr/>
          <p:nvPr/>
        </p:nvSpPr>
        <p:spPr>
          <a:xfrm>
            <a:off x="1997246" y="3894738"/>
            <a:ext cx="890275" cy="38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3</a:t>
            </a:r>
          </a:p>
        </p:txBody>
      </p:sp>
      <p:sp>
        <p:nvSpPr>
          <p:cNvPr id="23" name="Rectangle 22">
            <a:extLst>
              <a:ext uri="{FF2B5EF4-FFF2-40B4-BE49-F238E27FC236}">
                <a16:creationId xmlns:a16="http://schemas.microsoft.com/office/drawing/2014/main" id="{E091BE69-66E9-FE99-CF94-A9D3D6825B7E}"/>
              </a:ext>
            </a:extLst>
          </p:cNvPr>
          <p:cNvSpPr/>
          <p:nvPr/>
        </p:nvSpPr>
        <p:spPr>
          <a:xfrm>
            <a:off x="3025221" y="3951473"/>
            <a:ext cx="2494548" cy="382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Hoàng Mai</a:t>
            </a:r>
          </a:p>
        </p:txBody>
      </p:sp>
      <p:sp>
        <p:nvSpPr>
          <p:cNvPr id="24" name="Rectangle 23">
            <a:extLst>
              <a:ext uri="{FF2B5EF4-FFF2-40B4-BE49-F238E27FC236}">
                <a16:creationId xmlns:a16="http://schemas.microsoft.com/office/drawing/2014/main" id="{8C5B1047-87D1-54E6-C194-440179A83D5E}"/>
              </a:ext>
            </a:extLst>
          </p:cNvPr>
          <p:cNvSpPr/>
          <p:nvPr/>
        </p:nvSpPr>
        <p:spPr>
          <a:xfrm>
            <a:off x="1997246" y="4459890"/>
            <a:ext cx="890275" cy="382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4</a:t>
            </a:r>
          </a:p>
        </p:txBody>
      </p:sp>
      <p:sp>
        <p:nvSpPr>
          <p:cNvPr id="25" name="Rectangle 24">
            <a:extLst>
              <a:ext uri="{FF2B5EF4-FFF2-40B4-BE49-F238E27FC236}">
                <a16:creationId xmlns:a16="http://schemas.microsoft.com/office/drawing/2014/main" id="{592994E0-B1C1-5C8D-D9A7-7912F843CB36}"/>
              </a:ext>
            </a:extLst>
          </p:cNvPr>
          <p:cNvSpPr/>
          <p:nvPr/>
        </p:nvSpPr>
        <p:spPr>
          <a:xfrm>
            <a:off x="3062146" y="4459890"/>
            <a:ext cx="2494548" cy="382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Thanh Trúc</a:t>
            </a:r>
          </a:p>
        </p:txBody>
      </p:sp>
      <p:sp>
        <p:nvSpPr>
          <p:cNvPr id="26" name="Rectangle 25">
            <a:extLst>
              <a:ext uri="{FF2B5EF4-FFF2-40B4-BE49-F238E27FC236}">
                <a16:creationId xmlns:a16="http://schemas.microsoft.com/office/drawing/2014/main" id="{D6104AC3-9AD3-7DD8-D1B6-FCA27D21418F}"/>
              </a:ext>
            </a:extLst>
          </p:cNvPr>
          <p:cNvSpPr/>
          <p:nvPr/>
        </p:nvSpPr>
        <p:spPr>
          <a:xfrm>
            <a:off x="5731319" y="4488292"/>
            <a:ext cx="1676486" cy="381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Đúng</a:t>
            </a:r>
          </a:p>
        </p:txBody>
      </p:sp>
    </p:spTree>
    <p:extLst>
      <p:ext uri="{BB962C8B-B14F-4D97-AF65-F5344CB8AC3E}">
        <p14:creationId xmlns:p14="http://schemas.microsoft.com/office/powerpoint/2010/main" val="18321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barn(inVertical)">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barn(inVertical)">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arn(inVertical)">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2111F5-3715-2AB9-AED8-79E4360462DA}"/>
              </a:ext>
            </a:extLst>
          </p:cNvPr>
          <p:cNvSpPr txBox="1"/>
          <p:nvPr/>
        </p:nvSpPr>
        <p:spPr>
          <a:xfrm>
            <a:off x="242454" y="1296365"/>
            <a:ext cx="11707091" cy="4265270"/>
          </a:xfrm>
          <a:prstGeom prst="rect">
            <a:avLst/>
          </a:prstGeom>
          <a:noFill/>
        </p:spPr>
        <p:txBody>
          <a:bodyPr wrap="square">
            <a:spAutoFit/>
          </a:bodyPr>
          <a:lstStyle/>
          <a:p>
            <a:pPr algn="just">
              <a:lnSpc>
                <a:spcPct val="130000"/>
              </a:lnSpc>
              <a:spcBef>
                <a:spcPts val="300"/>
              </a:spcBef>
              <a:spcAft>
                <a:spcPts val="300"/>
              </a:spcAft>
              <a:tabLst>
                <a:tab pos="562610" algn="l"/>
              </a:tabLst>
            </a:pPr>
            <a:r>
              <a:rPr lang="en-US" sz="2800" b="1" dirty="0" err="1">
                <a:solidFill>
                  <a:srgbClr val="002060"/>
                </a:solidFill>
                <a:latin typeface="Times New Roman" panose="02020603050405020304" pitchFamily="18" charset="0"/>
                <a:ea typeface="Times New Roman" panose="02020603050405020304" pitchFamily="18" charset="0"/>
              </a:rPr>
              <a:t>Bước</a:t>
            </a:r>
            <a:r>
              <a:rPr lang="en-US" sz="2800" b="1" dirty="0">
                <a:solidFill>
                  <a:srgbClr val="002060"/>
                </a:solidFill>
                <a:latin typeface="Times New Roman" panose="02020603050405020304" pitchFamily="18" charset="0"/>
                <a:ea typeface="Times New Roman" panose="02020603050405020304" pitchFamily="18" charset="0"/>
              </a:rPr>
              <a:t> 1: </a:t>
            </a:r>
            <a:r>
              <a:rPr lang="en-US" sz="2800" dirty="0" err="1">
                <a:solidFill>
                  <a:srgbClr val="002060"/>
                </a:solidFill>
                <a:latin typeface="Times New Roman" panose="02020603050405020304" pitchFamily="18" charset="0"/>
                <a:ea typeface="Times New Roman" panose="02020603050405020304" pitchFamily="18" charset="0"/>
              </a:rPr>
              <a:t>Xét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phần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tử</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đầu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tiên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danh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sách</a:t>
            </a:r>
            <a:endParaRPr lang="en-US" sz="2800" dirty="0">
              <a:solidFill>
                <a:srgbClr val="002060"/>
              </a:solidFill>
              <a:latin typeface="Times New Roman" panose="02020603050405020304" pitchFamily="18" charset="0"/>
              <a:ea typeface="Times New Roman" panose="02020603050405020304" pitchFamily="18" charset="0"/>
            </a:endParaRPr>
          </a:p>
          <a:p>
            <a:pPr indent="55563" algn="just">
              <a:lnSpc>
                <a:spcPct val="130000"/>
              </a:lnSpc>
              <a:spcBef>
                <a:spcPts val="300"/>
              </a:spcBef>
              <a:spcAft>
                <a:spcPts val="300"/>
              </a:spcAft>
              <a:tabLst>
                <a:tab pos="562610" algn="l"/>
              </a:tabLst>
            </a:pPr>
            <a:r>
              <a:rPr lang="en-US" sz="2800" b="1" dirty="0" err="1">
                <a:solidFill>
                  <a:srgbClr val="002060"/>
                </a:solidFill>
                <a:latin typeface="Times New Roman" panose="02020603050405020304" pitchFamily="18" charset="0"/>
                <a:ea typeface="Times New Roman" panose="02020603050405020304" pitchFamily="18" charset="0"/>
              </a:rPr>
              <a:t>Bước</a:t>
            </a:r>
            <a:r>
              <a:rPr lang="en-US" sz="2800" b="1" dirty="0">
                <a:solidFill>
                  <a:srgbClr val="002060"/>
                </a:solidFill>
                <a:latin typeface="Times New Roman" panose="02020603050405020304" pitchFamily="18" charset="0"/>
                <a:ea typeface="Times New Roman" panose="02020603050405020304" pitchFamily="18" charset="0"/>
              </a:rPr>
              <a:t> 2: </a:t>
            </a:r>
            <a:r>
              <a:rPr lang="en-US" sz="2800" dirty="0" err="1">
                <a:solidFill>
                  <a:srgbClr val="002060"/>
                </a:solidFill>
                <a:latin typeface="Times New Roman" panose="02020603050405020304" pitchFamily="18" charset="0"/>
                <a:ea typeface="Times New Roman" panose="02020603050405020304" pitchFamily="18" charset="0"/>
              </a:rPr>
              <a:t>Nếu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giá</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trị</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phần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tử</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đang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xét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bằng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giá</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trị</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cần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tìm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thì</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chuyển</a:t>
            </a:r>
            <a:r>
              <a:rPr lang="en-US" sz="2800" dirty="0">
                <a:solidFill>
                  <a:srgbClr val="002060"/>
                </a:solidFill>
                <a:latin typeface="Times New Roman" panose="02020603050405020304" pitchFamily="18" charset="0"/>
                <a:ea typeface="Times New Roman" panose="02020603050405020304" pitchFamily="18" charset="0"/>
              </a:rPr>
              <a:t> sang </a:t>
            </a:r>
            <a:r>
              <a:rPr lang="en-US" sz="2800" dirty="0" err="1">
                <a:solidFill>
                  <a:srgbClr val="002060"/>
                </a:solidFill>
                <a:latin typeface="Times New Roman" panose="02020603050405020304" pitchFamily="18" charset="0"/>
                <a:ea typeface="Times New Roman" panose="02020603050405020304" pitchFamily="18" charset="0"/>
              </a:rPr>
              <a:t>bước</a:t>
            </a:r>
            <a:r>
              <a:rPr lang="en-US" sz="2800" dirty="0">
                <a:solidFill>
                  <a:srgbClr val="002060"/>
                </a:solidFill>
                <a:latin typeface="Times New Roman" panose="02020603050405020304" pitchFamily="18" charset="0"/>
                <a:ea typeface="Times New Roman" panose="02020603050405020304" pitchFamily="18" charset="0"/>
              </a:rPr>
              <a:t> 4, </a:t>
            </a:r>
            <a:r>
              <a:rPr lang="en-US" sz="2800" dirty="0" err="1">
                <a:solidFill>
                  <a:srgbClr val="002060"/>
                </a:solidFill>
                <a:latin typeface="Times New Roman" panose="02020603050405020304" pitchFamily="18" charset="0"/>
                <a:ea typeface="Times New Roman" panose="02020603050405020304" pitchFamily="18" charset="0"/>
              </a:rPr>
              <a:t>nếu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không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thì</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thực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hiện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bước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tiếp</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theo</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Bước</a:t>
            </a:r>
            <a:r>
              <a:rPr lang="en-US" sz="2800" dirty="0">
                <a:solidFill>
                  <a:srgbClr val="002060"/>
                </a:solidFill>
                <a:latin typeface="Times New Roman" panose="02020603050405020304" pitchFamily="18" charset="0"/>
                <a:ea typeface="Times New Roman" panose="02020603050405020304" pitchFamily="18" charset="0"/>
              </a:rPr>
              <a:t> 3)</a:t>
            </a:r>
          </a:p>
          <a:p>
            <a:pPr algn="just">
              <a:lnSpc>
                <a:spcPct val="130000"/>
              </a:lnSpc>
              <a:spcBef>
                <a:spcPts val="300"/>
              </a:spcBef>
              <a:spcAft>
                <a:spcPts val="300"/>
              </a:spcAft>
              <a:tabLst>
                <a:tab pos="562610" algn="l"/>
              </a:tabLst>
            </a:pPr>
            <a:r>
              <a:rPr lang="en-US" sz="2800" b="1" dirty="0" err="1">
                <a:solidFill>
                  <a:srgbClr val="002060"/>
                </a:solidFill>
                <a:latin typeface="Times New Roman" panose="02020603050405020304" pitchFamily="18" charset="0"/>
                <a:ea typeface="Times New Roman" panose="02020603050405020304" pitchFamily="18" charset="0"/>
              </a:rPr>
              <a:t>Bước</a:t>
            </a:r>
            <a:r>
              <a:rPr lang="en-US" sz="2800" b="1" dirty="0">
                <a:solidFill>
                  <a:srgbClr val="002060"/>
                </a:solidFill>
                <a:latin typeface="Times New Roman" panose="02020603050405020304" pitchFamily="18" charset="0"/>
                <a:ea typeface="Times New Roman" panose="02020603050405020304" pitchFamily="18" charset="0"/>
              </a:rPr>
              <a:t> 3: </a:t>
            </a:r>
            <a:r>
              <a:rPr lang="en-US" sz="2800" dirty="0" err="1">
                <a:solidFill>
                  <a:srgbClr val="002060"/>
                </a:solidFill>
                <a:latin typeface="Times New Roman" panose="02020603050405020304" pitchFamily="18" charset="0"/>
                <a:ea typeface="Times New Roman" panose="02020603050405020304" pitchFamily="18" charset="0"/>
              </a:rPr>
              <a:t>Kiểm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danh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sách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chưa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Nếu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danh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sách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thì</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chuyển</a:t>
            </a:r>
            <a:r>
              <a:rPr lang="en-US" sz="2800" dirty="0">
                <a:solidFill>
                  <a:srgbClr val="002060"/>
                </a:solidFill>
                <a:latin typeface="Times New Roman" panose="02020603050405020304" pitchFamily="18" charset="0"/>
                <a:ea typeface="Times New Roman" panose="02020603050405020304" pitchFamily="18" charset="0"/>
              </a:rPr>
              <a:t> qua </a:t>
            </a:r>
            <a:r>
              <a:rPr lang="en-US" sz="2800" dirty="0" err="1">
                <a:solidFill>
                  <a:srgbClr val="002060"/>
                </a:solidFill>
                <a:latin typeface="Times New Roman" panose="02020603050405020304" pitchFamily="18" charset="0"/>
                <a:ea typeface="Times New Roman" panose="02020603050405020304" pitchFamily="18" charset="0"/>
              </a:rPr>
              <a:t>bước</a:t>
            </a:r>
            <a:r>
              <a:rPr lang="en-US" sz="2800" dirty="0">
                <a:solidFill>
                  <a:srgbClr val="002060"/>
                </a:solidFill>
                <a:latin typeface="Times New Roman" panose="02020603050405020304" pitchFamily="18" charset="0"/>
                <a:ea typeface="Times New Roman" panose="02020603050405020304" pitchFamily="18" charset="0"/>
              </a:rPr>
              <a:t> 5, </a:t>
            </a:r>
            <a:r>
              <a:rPr lang="en-US" sz="2800" dirty="0" err="1">
                <a:solidFill>
                  <a:srgbClr val="002060"/>
                </a:solidFill>
                <a:latin typeface="Times New Roman" panose="02020603050405020304" pitchFamily="18" charset="0"/>
                <a:ea typeface="Times New Roman" panose="02020603050405020304" pitchFamily="18" charset="0"/>
              </a:rPr>
              <a:t>nếu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chưa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thì</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lặp</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lại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từ</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bước</a:t>
            </a:r>
            <a:r>
              <a:rPr lang="en-US" sz="2800" dirty="0">
                <a:solidFill>
                  <a:srgbClr val="002060"/>
                </a:solidFill>
                <a:latin typeface="Times New Roman" panose="02020603050405020304" pitchFamily="18" charset="0"/>
                <a:ea typeface="Times New Roman" panose="02020603050405020304" pitchFamily="18" charset="0"/>
              </a:rPr>
              <a:t> 2.</a:t>
            </a:r>
          </a:p>
          <a:p>
            <a:pPr algn="just">
              <a:lnSpc>
                <a:spcPct val="130000"/>
              </a:lnSpc>
              <a:spcBef>
                <a:spcPts val="300"/>
              </a:spcBef>
              <a:spcAft>
                <a:spcPts val="300"/>
              </a:spcAft>
              <a:tabLst>
                <a:tab pos="562610" algn="l"/>
              </a:tabLst>
            </a:pPr>
            <a:r>
              <a:rPr lang="en-US" sz="2800" b="1" dirty="0" err="1">
                <a:solidFill>
                  <a:srgbClr val="002060"/>
                </a:solidFill>
                <a:latin typeface="Times New Roman" panose="02020603050405020304" pitchFamily="18" charset="0"/>
                <a:ea typeface="Times New Roman" panose="02020603050405020304" pitchFamily="18" charset="0"/>
              </a:rPr>
              <a:t>Bước</a:t>
            </a:r>
            <a:r>
              <a:rPr lang="en-US" sz="2800" b="1" dirty="0">
                <a:solidFill>
                  <a:srgbClr val="002060"/>
                </a:solidFill>
                <a:latin typeface="Times New Roman" panose="02020603050405020304" pitchFamily="18" charset="0"/>
                <a:ea typeface="Times New Roman" panose="02020603050405020304" pitchFamily="18" charset="0"/>
              </a:rPr>
              <a:t> 4: </a:t>
            </a:r>
            <a:r>
              <a:rPr lang="en-US" sz="2800" dirty="0" err="1">
                <a:solidFill>
                  <a:srgbClr val="002060"/>
                </a:solidFill>
                <a:latin typeface="Times New Roman" panose="02020603050405020304" pitchFamily="18" charset="0"/>
                <a:ea typeface="Times New Roman" panose="02020603050405020304" pitchFamily="18" charset="0"/>
              </a:rPr>
              <a:t>Trả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lời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Tìm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thấy</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và</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chỉ</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ra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vị</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trí</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tìm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được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thúc</a:t>
            </a:r>
            <a:r>
              <a:rPr lang="en-US" sz="2800" dirty="0">
                <a:solidFill>
                  <a:srgbClr val="002060"/>
                </a:solidFill>
                <a:latin typeface="Times New Roman" panose="02020603050405020304" pitchFamily="18" charset="0"/>
                <a:ea typeface="Times New Roman" panose="02020603050405020304" pitchFamily="18" charset="0"/>
              </a:rPr>
              <a:t>.</a:t>
            </a:r>
          </a:p>
          <a:p>
            <a:pPr algn="just">
              <a:lnSpc>
                <a:spcPct val="130000"/>
              </a:lnSpc>
              <a:spcBef>
                <a:spcPts val="300"/>
              </a:spcBef>
              <a:spcAft>
                <a:spcPts val="300"/>
              </a:spcAft>
              <a:tabLst>
                <a:tab pos="562610" algn="l"/>
              </a:tabLst>
            </a:pPr>
            <a:r>
              <a:rPr lang="en-US" sz="2800" b="1" dirty="0" err="1">
                <a:solidFill>
                  <a:srgbClr val="002060"/>
                </a:solidFill>
                <a:latin typeface="Times New Roman" panose="02020603050405020304" pitchFamily="18" charset="0"/>
                <a:ea typeface="Times New Roman" panose="02020603050405020304" pitchFamily="18" charset="0"/>
              </a:rPr>
              <a:t>Bước</a:t>
            </a:r>
            <a:r>
              <a:rPr lang="en-US" sz="2800" b="1" dirty="0">
                <a:solidFill>
                  <a:srgbClr val="002060"/>
                </a:solidFill>
                <a:latin typeface="Times New Roman" panose="02020603050405020304" pitchFamily="18" charset="0"/>
                <a:ea typeface="Times New Roman" panose="02020603050405020304" pitchFamily="18" charset="0"/>
              </a:rPr>
              <a:t> 5: </a:t>
            </a:r>
            <a:r>
              <a:rPr lang="en-US" sz="2800" dirty="0" err="1">
                <a:solidFill>
                  <a:srgbClr val="002060"/>
                </a:solidFill>
                <a:latin typeface="Times New Roman" panose="02020603050405020304" pitchFamily="18" charset="0"/>
                <a:ea typeface="Times New Roman" panose="02020603050405020304" pitchFamily="18" charset="0"/>
              </a:rPr>
              <a:t>Trả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lời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Không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tìm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thấy</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thúc</a:t>
            </a:r>
            <a:r>
              <a:rPr lang="en-US" sz="2800" dirty="0">
                <a:solidFill>
                  <a:srgbClr val="002060"/>
                </a:solidFill>
                <a:latin typeface="Times New Roman" panose="02020603050405020304" pitchFamily="18" charset="0"/>
                <a:ea typeface="Times New Roman" panose="02020603050405020304" pitchFamily="18" charset="0"/>
              </a:rPr>
              <a:t>.</a:t>
            </a:r>
          </a:p>
        </p:txBody>
      </p:sp>
      <p:sp>
        <p:nvSpPr>
          <p:cNvPr id="4" name="Rectangle 3">
            <a:extLst>
              <a:ext uri="{FF2B5EF4-FFF2-40B4-BE49-F238E27FC236}">
                <a16:creationId xmlns:a16="http://schemas.microsoft.com/office/drawing/2014/main" id="{F51759DE-6AE1-82F6-2DE2-CB1535F71A3E}"/>
              </a:ext>
            </a:extLst>
          </p:cNvPr>
          <p:cNvSpPr/>
          <p:nvPr/>
        </p:nvSpPr>
        <p:spPr>
          <a:xfrm>
            <a:off x="882937" y="207819"/>
            <a:ext cx="9570393" cy="623376"/>
          </a:xfrm>
          <a:prstGeom prst="rect">
            <a:avLst/>
          </a:prstGeom>
        </p:spPr>
        <p:txBody>
          <a:bodyPr wrap="square">
            <a:spAutoFit/>
          </a:bodyPr>
          <a:lstStyle/>
          <a:p>
            <a:pPr algn="just" defTabSz="342900">
              <a:lnSpc>
                <a:spcPct val="135000"/>
              </a:lnSpc>
            </a:pPr>
            <a:r>
              <a:rPr lang="vi-VN" sz="2800" b="1" dirty="0">
                <a:latin typeface="UTM Avo" panose="02040603050506020204" pitchFamily="18" charset="0"/>
                <a:cs typeface="Times New Roman" panose="02020603050405020304" pitchFamily="18" charset="0"/>
              </a:rPr>
              <a:t>Mô tả thuật toán tìm kiếm tuần tự bằng ngôn ngữ tự nhiên:</a:t>
            </a:r>
            <a:endParaRPr lang="en-US" sz="2800" b="1"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6446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27311-5A1C-48B4-B12F-63DA29027899}"/>
              </a:ext>
            </a:extLst>
          </p:cNvPr>
          <p:cNvPicPr>
            <a:picLocks noChangeAspect="1"/>
          </p:cNvPicPr>
          <p:nvPr/>
        </p:nvPicPr>
        <p:blipFill>
          <a:blip r:embed="rId2"/>
          <a:stretch>
            <a:fillRect/>
          </a:stretch>
        </p:blipFill>
        <p:spPr>
          <a:xfrm>
            <a:off x="3010486" y="371138"/>
            <a:ext cx="6611816" cy="6115723"/>
          </a:xfrm>
          <a:prstGeom prst="rect">
            <a:avLst/>
          </a:prstGeom>
        </p:spPr>
      </p:pic>
    </p:spTree>
    <p:extLst>
      <p:ext uri="{BB962C8B-B14F-4D97-AF65-F5344CB8AC3E}">
        <p14:creationId xmlns:p14="http://schemas.microsoft.com/office/powerpoint/2010/main" val="375343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BD56294-E772-1661-E154-0DC5A978ACB0}"/>
              </a:ext>
            </a:extLst>
          </p:cNvPr>
          <p:cNvSpPr/>
          <p:nvPr/>
        </p:nvSpPr>
        <p:spPr>
          <a:xfrm>
            <a:off x="774437" y="3102811"/>
            <a:ext cx="555599" cy="548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90BE2B0-069F-9CB9-D2DB-C579D87C75DC}"/>
              </a:ext>
            </a:extLst>
          </p:cNvPr>
          <p:cNvSpPr txBox="1"/>
          <p:nvPr/>
        </p:nvSpPr>
        <p:spPr>
          <a:xfrm>
            <a:off x="573984" y="567978"/>
            <a:ext cx="11044032" cy="3083473"/>
          </a:xfrm>
          <a:prstGeom prst="rect">
            <a:avLst/>
          </a:prstGeom>
          <a:noFill/>
        </p:spPr>
        <p:txBody>
          <a:bodyPr wrap="square">
            <a:spAutoFit/>
          </a:bodyPr>
          <a:lstStyle/>
          <a:p>
            <a:pPr indent="254000" algn="just">
              <a:lnSpc>
                <a:spcPct val="127000"/>
              </a:lnSpc>
              <a:spcBef>
                <a:spcPts val="300"/>
              </a:spcBef>
              <a:spcAft>
                <a:spcPts val="300"/>
              </a:spcAft>
              <a:tabLst>
                <a:tab pos="562610" algn="l"/>
              </a:tabLst>
            </a:pPr>
            <a:r>
              <a:rPr lang="en-US" sz="2800" b="1">
                <a:solidFill>
                  <a:srgbClr val="C00000"/>
                </a:solidFill>
                <a:effectLst/>
                <a:latin typeface="Times New Roman" panose="02020603050405020304" pitchFamily="18" charset="0"/>
                <a:ea typeface="Times New Roman" panose="02020603050405020304" pitchFamily="18" charset="0"/>
              </a:rPr>
              <a:t>Câu 1: Thuật toán tìm kiếm tuần tự thực hiện công việc gì?</a:t>
            </a:r>
          </a:p>
          <a:p>
            <a:pPr indent="254000" algn="just">
              <a:lnSpc>
                <a:spcPct val="127000"/>
              </a:lnSpc>
              <a:spcBef>
                <a:spcPts val="300"/>
              </a:spcBef>
              <a:spcAft>
                <a:spcPts val="300"/>
              </a:spcAft>
              <a:tabLst>
                <a:tab pos="562610" algn="l"/>
              </a:tabLst>
            </a:pPr>
            <a:r>
              <a:rPr lang="en-US" sz="2800">
                <a:effectLst/>
                <a:latin typeface="Times New Roman" panose="02020603050405020304" pitchFamily="18" charset="0"/>
                <a:ea typeface="Times New Roman" panose="02020603050405020304" pitchFamily="18" charset="0"/>
              </a:rPr>
              <a:t>A. Lưu trữ dữ liệu</a:t>
            </a:r>
          </a:p>
          <a:p>
            <a:pPr indent="254000" algn="just">
              <a:lnSpc>
                <a:spcPct val="127000"/>
              </a:lnSpc>
              <a:spcBef>
                <a:spcPts val="300"/>
              </a:spcBef>
              <a:spcAft>
                <a:spcPts val="300"/>
              </a:spcAft>
              <a:tabLst>
                <a:tab pos="562610" algn="l"/>
              </a:tabLst>
            </a:pPr>
            <a:r>
              <a:rPr lang="en-US" sz="2800">
                <a:effectLst/>
                <a:latin typeface="Times New Roman" panose="02020603050405020304" pitchFamily="18" charset="0"/>
                <a:ea typeface="Times New Roman" panose="02020603050405020304" pitchFamily="18" charset="0"/>
              </a:rPr>
              <a:t>B. Sắp xếp dữ liệu theo chiều tăng dần</a:t>
            </a:r>
          </a:p>
          <a:p>
            <a:pPr indent="254000" algn="just">
              <a:lnSpc>
                <a:spcPct val="127000"/>
              </a:lnSpc>
              <a:spcBef>
                <a:spcPts val="300"/>
              </a:spcBef>
              <a:spcAft>
                <a:spcPts val="300"/>
              </a:spcAft>
              <a:tabLst>
                <a:tab pos="562610" algn="l"/>
              </a:tabLst>
            </a:pPr>
            <a:r>
              <a:rPr lang="en-US" sz="2800">
                <a:effectLst/>
                <a:latin typeface="Times New Roman" panose="02020603050405020304" pitchFamily="18" charset="0"/>
                <a:ea typeface="Times New Roman" panose="02020603050405020304" pitchFamily="18" charset="0"/>
              </a:rPr>
              <a:t>C. Xử lý dữ liệu</a:t>
            </a:r>
          </a:p>
          <a:p>
            <a:pPr indent="254000" algn="just">
              <a:lnSpc>
                <a:spcPct val="127000"/>
              </a:lnSpc>
              <a:spcBef>
                <a:spcPts val="300"/>
              </a:spcBef>
              <a:spcAft>
                <a:spcPts val="300"/>
              </a:spcAft>
              <a:tabLst>
                <a:tab pos="562610" algn="l"/>
              </a:tabLst>
            </a:pPr>
            <a:r>
              <a:rPr lang="en-US" sz="2800">
                <a:effectLst/>
                <a:latin typeface="Times New Roman" panose="02020603050405020304" pitchFamily="18" charset="0"/>
                <a:ea typeface="Times New Roman" panose="02020603050405020304" pitchFamily="18" charset="0"/>
              </a:rPr>
              <a:t>D. Tìm kiếm dữ liệu cho trước trong một danh sách đã cho</a:t>
            </a:r>
          </a:p>
        </p:txBody>
      </p:sp>
    </p:spTree>
    <p:extLst>
      <p:ext uri="{BB962C8B-B14F-4D97-AF65-F5344CB8AC3E}">
        <p14:creationId xmlns:p14="http://schemas.microsoft.com/office/powerpoint/2010/main" val="143900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 Billions - My Name Is (Lyrics) (TikTok Song) - my name is Chicky, Chicky, Chicky, Chicky">
            <a:hlinkClick r:id="" action="ppaction://media"/>
            <a:extLst>
              <a:ext uri="{FF2B5EF4-FFF2-40B4-BE49-F238E27FC236}">
                <a16:creationId xmlns:a16="http://schemas.microsoft.com/office/drawing/2014/main" id="{A431D0D5-E3B1-49F8-BA9A-52B1E56B04AC}"/>
              </a:ext>
            </a:extLst>
          </p:cNvPr>
          <p:cNvPicPr>
            <a:picLocks noChangeAspect="1"/>
          </p:cNvPicPr>
          <p:nvPr>
            <a:videoFile r:link="rId1"/>
            <p:extLst>
              <p:ext uri="{DAA4B4D4-6D71-4841-9C94-3DE7FCFB9230}">
                <p14:media xmlns:p14="http://schemas.microsoft.com/office/powerpoint/2010/main" r:embed="rId2">
                  <p14:trim end="80424"/>
                </p14:media>
              </p:ext>
            </p:extLst>
          </p:nvPr>
        </p:nvPicPr>
        <p:blipFill>
          <a:blip r:embed="rId4"/>
          <a:stretch>
            <a:fillRect/>
          </a:stretch>
        </p:blipFill>
        <p:spPr>
          <a:xfrm>
            <a:off x="1499851" y="640079"/>
            <a:ext cx="9828811" cy="5528706"/>
          </a:xfrm>
          <a:prstGeom prst="rect">
            <a:avLst/>
          </a:prstGeom>
        </p:spPr>
      </p:pic>
    </p:spTree>
    <p:extLst>
      <p:ext uri="{BB962C8B-B14F-4D97-AF65-F5344CB8AC3E}">
        <p14:creationId xmlns:p14="http://schemas.microsoft.com/office/powerpoint/2010/main" val="985686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D49BA21-2120-84EA-BFCA-E20A9645E44A}"/>
              </a:ext>
            </a:extLst>
          </p:cNvPr>
          <p:cNvSpPr/>
          <p:nvPr/>
        </p:nvSpPr>
        <p:spPr>
          <a:xfrm>
            <a:off x="498761" y="1873731"/>
            <a:ext cx="510139" cy="548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EE5F78-FDD7-B7A8-5CC9-ABC7AF370323}"/>
              </a:ext>
            </a:extLst>
          </p:cNvPr>
          <p:cNvSpPr txBox="1"/>
          <p:nvPr/>
        </p:nvSpPr>
        <p:spPr>
          <a:xfrm>
            <a:off x="554181" y="685800"/>
            <a:ext cx="11287980" cy="3957494"/>
          </a:xfrm>
          <a:prstGeom prst="rect">
            <a:avLst/>
          </a:prstGeom>
          <a:noFill/>
        </p:spPr>
        <p:txBody>
          <a:bodyPr wrap="square">
            <a:spAutoFit/>
          </a:bodyPr>
          <a:lstStyle/>
          <a:p>
            <a:pPr>
              <a:lnSpc>
                <a:spcPct val="130000"/>
              </a:lnSpc>
            </a:pPr>
            <a:r>
              <a:rPr lang="en-US" sz="2800" b="1" dirty="0" err="1">
                <a:solidFill>
                  <a:srgbClr val="C00000"/>
                </a:solidFill>
                <a:latin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cs typeface="Times New Roman" panose="02020603050405020304" pitchFamily="18" charset="0"/>
              </a:rPr>
              <a:t> 2: </a:t>
            </a:r>
            <a:r>
              <a:rPr lang="en-US" sz="2800" b="1" dirty="0" err="1">
                <a:solidFill>
                  <a:srgbClr val="C00000"/>
                </a:solidFill>
                <a:latin typeface="Times New Roman" panose="02020603050405020304" pitchFamily="18" charset="0"/>
                <a:cs typeface="Times New Roman" panose="02020603050405020304" pitchFamily="18" charset="0"/>
              </a:rPr>
              <a:t>Thuật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toán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tìm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kiếm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tuần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tự</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thực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việc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như</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thế</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nào</a:t>
            </a:r>
            <a:r>
              <a:rPr lang="en-US" sz="2800" b="1" dirty="0">
                <a:solidFill>
                  <a:srgbClr val="C00000"/>
                </a:solidFill>
                <a:latin typeface="Times New Roman" panose="02020603050405020304" pitchFamily="18" charset="0"/>
                <a:cs typeface="Times New Roman" panose="02020603050405020304" pitchFamily="18" charset="0"/>
              </a:rPr>
              <a:t>?</a:t>
            </a:r>
          </a:p>
          <a:p>
            <a:pPr>
              <a:lnSpc>
                <a:spcPct val="130000"/>
              </a:lnSpc>
            </a:pPr>
            <a:r>
              <a:rPr lang="en-US" sz="2800" dirty="0">
                <a:solidFill>
                  <a:srgbClr val="002060"/>
                </a:solidFill>
                <a:latin typeface="Times New Roman" panose="02020603050405020304" pitchFamily="18" charset="0"/>
                <a:cs typeface="Times New Roman" panose="02020603050405020304" pitchFamily="18" charset="0"/>
              </a:rPr>
              <a:t>A. </a:t>
            </a:r>
            <a:r>
              <a:rPr lang="en-US" sz="2800" dirty="0" err="1">
                <a:solidFill>
                  <a:srgbClr val="002060"/>
                </a:solidFill>
                <a:latin typeface="Times New Roman" panose="02020603050405020304" pitchFamily="18" charset="0"/>
                <a:cs typeface="Times New Roman" panose="02020603050405020304" pitchFamily="18" charset="0"/>
              </a:rPr>
              <a:t>Sắp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cái</a:t>
            </a:r>
            <a:endParaRPr lang="en-US" sz="2800" dirty="0">
              <a:solidFill>
                <a:srgbClr val="002060"/>
              </a:solidFill>
              <a:latin typeface="Times New Roman" panose="02020603050405020304" pitchFamily="18" charset="0"/>
              <a:cs typeface="Times New Roman" panose="02020603050405020304" pitchFamily="18" charset="0"/>
            </a:endParaRPr>
          </a:p>
          <a:p>
            <a:pPr>
              <a:lnSpc>
                <a:spcPct val="130000"/>
              </a:lnSpc>
            </a:pPr>
            <a:r>
              <a:rPr lang="en-US" sz="2800" dirty="0">
                <a:solidFill>
                  <a:srgbClr val="002060"/>
                </a:solidFill>
                <a:latin typeface="Times New Roman" panose="02020603050405020304" pitchFamily="18" charset="0"/>
                <a:cs typeface="Times New Roman" panose="02020603050405020304" pitchFamily="18" charset="0"/>
              </a:rPr>
              <a:t>B. </a:t>
            </a:r>
            <a:r>
              <a:rPr lang="en-US" sz="2800" dirty="0" err="1">
                <a:solidFill>
                  <a:srgbClr val="002060"/>
                </a:solidFill>
                <a:latin typeface="Times New Roman" panose="02020603050405020304" pitchFamily="18" charset="0"/>
                <a:cs typeface="Times New Roman" panose="02020603050405020304" pitchFamily="18" charset="0"/>
              </a:rPr>
              <a:t>Xem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xét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xét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lượt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theo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mục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sách</a:t>
            </a:r>
            <a:r>
              <a:rPr lang="en-US" sz="2800" dirty="0">
                <a:solidFill>
                  <a:srgbClr val="002060"/>
                </a:solidFill>
                <a:latin typeface="Times New Roman" panose="02020603050405020304" pitchFamily="18" charset="0"/>
                <a:cs typeface="Times New Roman" panose="02020603050405020304" pitchFamily="18" charset="0"/>
              </a:rPr>
              <a:t>.</a:t>
            </a:r>
          </a:p>
          <a:p>
            <a:pPr>
              <a:lnSpc>
                <a:spcPct val="130000"/>
              </a:lnSpc>
            </a:pPr>
            <a:r>
              <a:rPr lang="en-US" sz="2800" dirty="0">
                <a:solidFill>
                  <a:srgbClr val="002060"/>
                </a:solidFill>
                <a:latin typeface="Times New Roman" panose="02020603050405020304" pitchFamily="18" charset="0"/>
                <a:cs typeface="Times New Roman" panose="02020603050405020304" pitchFamily="18" charset="0"/>
              </a:rPr>
              <a:t>C. Chia </a:t>
            </a:r>
            <a:r>
              <a:rPr lang="en-US" sz="2800" dirty="0" err="1">
                <a:solidFill>
                  <a:srgbClr val="002060"/>
                </a:solidFill>
                <a:latin typeface="Times New Roman" panose="02020603050405020304" pitchFamily="18" charset="0"/>
                <a:cs typeface="Times New Roman" panose="02020603050405020304" pitchFamily="18" charset="0"/>
              </a:rPr>
              <a:t>nhỏ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kiếm</a:t>
            </a:r>
            <a:r>
              <a:rPr lang="en-US" sz="2800" dirty="0">
                <a:solidFill>
                  <a:srgbClr val="002060"/>
                </a:solidFill>
                <a:latin typeface="Times New Roman" panose="02020603050405020304" pitchFamily="18" charset="0"/>
                <a:cs typeface="Times New Roman" panose="02020603050405020304" pitchFamily="18" charset="0"/>
              </a:rPr>
              <a:t>.</a:t>
            </a:r>
          </a:p>
          <a:p>
            <a:pPr>
              <a:lnSpc>
                <a:spcPct val="130000"/>
              </a:lnSpc>
            </a:pPr>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rgbClr val="002060"/>
                </a:solidFill>
                <a:latin typeface="Times New Roman" panose="02020603050405020304" pitchFamily="18" charset="0"/>
                <a:cs typeface="Times New Roman" panose="02020603050405020304" pitchFamily="18" charset="0"/>
              </a:rPr>
              <a:t>Bắt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sách</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819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9BD1F7D6-69D8-5283-9773-BDB60F42C8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99" t="22342" r="10001" b="24000"/>
          <a:stretch/>
        </p:blipFill>
        <p:spPr>
          <a:xfrm>
            <a:off x="3612014" y="638487"/>
            <a:ext cx="5713056" cy="3693370"/>
          </a:xfrm>
          <a:prstGeom prst="rect">
            <a:avLst/>
          </a:prstGeom>
        </p:spPr>
      </p:pic>
      <p:pic>
        <p:nvPicPr>
          <p:cNvPr id="5" name="Picture 2" descr="A Girl Is Working On The Test. Royalty Free Cliparts, Vectors, And Stock  Illustration. Image 115561066.">
            <a:extLst>
              <a:ext uri="{FF2B5EF4-FFF2-40B4-BE49-F238E27FC236}">
                <a16:creationId xmlns:a16="http://schemas.microsoft.com/office/drawing/2014/main" id="{ACA02063-8D98-ED06-EE5A-F96E339EE6E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462" b="96308" l="8215" r="94234">
                        <a14:foregroundMark x1="60190" y1="9231" x2="64060" y2="10231"/>
                        <a14:foregroundMark x1="65245" y1="8692" x2="57583" y2="8923"/>
                        <a14:foregroundMark x1="56477" y1="5462" x2="57030" y2="9538"/>
                        <a14:foregroundMark x1="56872" y1="26000" x2="56872" y2="37615"/>
                        <a14:foregroundMark x1="41232" y1="24923" x2="41232" y2="35692"/>
                        <a14:foregroundMark x1="39336" y1="26846" x2="41074" y2="40154"/>
                        <a14:foregroundMark x1="79700" y1="70769" x2="69826" y2="80154"/>
                        <a14:foregroundMark x1="69826" y1="80154" x2="69510" y2="80308"/>
                        <a14:foregroundMark x1="67773" y1="77923" x2="22828" y2="81231"/>
                        <a14:foregroundMark x1="12796" y1="72154" x2="23302" y2="81077"/>
                        <a14:foregroundMark x1="23302" y1="81077" x2="57504" y2="88000"/>
                        <a14:foregroundMark x1="57504" y1="88000" x2="63902" y2="86154"/>
                        <a14:foregroundMark x1="60900" y1="84308" x2="53476" y2="87385"/>
                        <a14:foregroundMark x1="53476" y1="87385" x2="32622" y2="88000"/>
                        <a14:foregroundMark x1="32622" y1="88000" x2="19747" y2="84308"/>
                        <a14:foregroundMark x1="19747" y1="84308" x2="12243" y2="75308"/>
                        <a14:foregroundMark x1="12243" y1="75308" x2="12796" y2="70000"/>
                        <a14:foregroundMark x1="12796" y1="70000" x2="21959" y2="69538"/>
                        <a14:foregroundMark x1="21959" y1="69538" x2="70932" y2="71769"/>
                        <a14:foregroundMark x1="88626" y1="70231" x2="64929" y2="86692"/>
                        <a14:foregroundMark x1="64929" y1="86692" x2="62638" y2="87538"/>
                        <a14:foregroundMark x1="92812" y1="69769" x2="88547" y2="76846"/>
                        <a14:foregroundMark x1="88547" y1="76846" x2="65324" y2="89692"/>
                        <a14:foregroundMark x1="65324" y1="89692" x2="52449" y2="92615"/>
                        <a14:foregroundMark x1="82859" y1="83615" x2="66667" y2="90769"/>
                        <a14:foregroundMark x1="65245" y1="51077" x2="77093" y2="60615"/>
                        <a14:foregroundMark x1="77093" y1="60615" x2="77251" y2="61000"/>
                        <a14:foregroundMark x1="75276" y1="48385" x2="73381" y2="62538"/>
                        <a14:foregroundMark x1="73381" y1="62538" x2="73381" y2="62538"/>
                        <a14:foregroundMark x1="12954" y1="67538" x2="10821" y2="75000"/>
                        <a14:foregroundMark x1="10821" y1="75000" x2="10664" y2="86308"/>
                        <a14:foregroundMark x1="9637" y1="70769" x2="8215" y2="85462"/>
                        <a14:foregroundMark x1="16983" y1="88385" x2="24092" y2="92846"/>
                        <a14:foregroundMark x1="24092" y1="92846" x2="32037" y2="94791"/>
                        <a14:foregroundMark x1="40045" y1="95572" x2="42970" y2="94385"/>
                        <a14:foregroundMark x1="61611" y1="7692" x2="67457" y2="7385"/>
                        <a14:foregroundMark x1="67457" y1="7385" x2="71169" y2="12000"/>
                        <a14:foregroundMark x1="71169" y1="12000" x2="72986" y2="17462"/>
                        <a14:foregroundMark x1="72986" y1="17462" x2="72986" y2="17615"/>
                        <a14:foregroundMark x1="73381" y1="27154" x2="73697" y2="19385"/>
                        <a14:foregroundMark x1="73697" y1="19385" x2="72196" y2="13077"/>
                        <a14:foregroundMark x1="72196" y1="13077" x2="71801" y2="12462"/>
                        <a14:foregroundMark x1="74408" y1="19846" x2="73539" y2="24308"/>
                        <a14:foregroundMark x1="94234" y1="68385" x2="94234" y2="72462"/>
                        <a14:foregroundMark x1="40521" y1="11769" x2="35782" y2="15385"/>
                        <a14:foregroundMark x1="35782" y1="15385" x2="34044" y2="17923"/>
                        <a14:foregroundMark x1="33175" y1="19462" x2="31912" y2="25846"/>
                        <a14:foregroundMark x1="31912" y1="25846" x2="32780" y2="29385"/>
                        <a14:foregroundMark x1="63665" y1="12846" x2="67773" y2="25692"/>
                        <a14:foregroundMark x1="67773" y1="25692" x2="67773" y2="27385"/>
                        <a14:backgroundMark x1="32780" y1="95385" x2="38626" y2="95923"/>
                        <a14:backgroundMark x1="40521" y1="96385" x2="32070" y2="94846"/>
                      </a14:backgroundRemoval>
                    </a14:imgEffect>
                  </a14:imgLayer>
                </a14:imgProps>
              </a:ext>
              <a:ext uri="{28A0092B-C50C-407E-A947-70E740481C1C}">
                <a14:useLocalDpi xmlns:a14="http://schemas.microsoft.com/office/drawing/2010/main" val="0"/>
              </a:ext>
            </a:extLst>
          </a:blip>
          <a:srcRect/>
          <a:stretch>
            <a:fillRect/>
          </a:stretch>
        </p:blipFill>
        <p:spPr bwMode="auto">
          <a:xfrm>
            <a:off x="1993425" y="1259395"/>
            <a:ext cx="2643375" cy="27141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B4F8B8-10CC-2E9A-E598-6CB2421E25B8}"/>
              </a:ext>
            </a:extLst>
          </p:cNvPr>
          <p:cNvSpPr txBox="1"/>
          <p:nvPr/>
        </p:nvSpPr>
        <p:spPr>
          <a:xfrm>
            <a:off x="4147632" y="1650354"/>
            <a:ext cx="4967707" cy="11079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r>
              <a:rPr lang="en-US" sz="6600" b="1" dirty="0" err="1">
                <a:solidFill>
                  <a:srgbClr val="FF0000"/>
                </a:solidFill>
                <a:latin typeface="Times New Roman" panose="02020603050405020304" pitchFamily="18" charset="0"/>
                <a:ea typeface="Amazone" panose="020B0500000000000000" pitchFamily="34" charset="0"/>
                <a:cs typeface="Times New Roman" panose="02020603050405020304" pitchFamily="18" charset="0"/>
              </a:rPr>
              <a:t>Luyện</a:t>
            </a:r>
            <a:r>
              <a:rPr lang="en-US" sz="6600" b="1" dirty="0">
                <a:solidFill>
                  <a:srgbClr val="FF0000"/>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a:solidFill>
                  <a:srgbClr val="FF0000"/>
                </a:solidFill>
                <a:latin typeface="Times New Roman" panose="02020603050405020304" pitchFamily="18" charset="0"/>
                <a:ea typeface="Amazone" panose="020B0500000000000000" pitchFamily="34" charset="0"/>
                <a:cs typeface="Times New Roman" panose="02020603050405020304" pitchFamily="18" charset="0"/>
              </a:rPr>
              <a:t>tập</a:t>
            </a:r>
            <a:r>
              <a:rPr lang="en-US" sz="6600" b="1" dirty="0">
                <a:solidFill>
                  <a:srgbClr val="FF0000"/>
                </a:solidFill>
                <a:latin typeface="Times New Roman" panose="02020603050405020304" pitchFamily="18" charset="0"/>
                <a:ea typeface="Amazone"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1717184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3FA84F2-9C1B-3443-BFB3-4C1F54B983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501342" y="-1690850"/>
            <a:ext cx="1780998" cy="5716881"/>
          </a:xfrm>
          <a:prstGeom prst="rect">
            <a:avLst/>
          </a:prstGeom>
        </p:spPr>
      </p:pic>
      <p:pic>
        <p:nvPicPr>
          <p:cNvPr id="6" name="图片 7">
            <a:extLst>
              <a:ext uri="{FF2B5EF4-FFF2-40B4-BE49-F238E27FC236}">
                <a16:creationId xmlns:a16="http://schemas.microsoft.com/office/drawing/2014/main" id="{715BBAC9-3262-F890-1AE1-CDA45C6E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97" y="73370"/>
            <a:ext cx="2525027" cy="2108029"/>
          </a:xfrm>
          <a:prstGeom prst="rect">
            <a:avLst/>
          </a:prstGeom>
        </p:spPr>
      </p:pic>
      <p:sp>
        <p:nvSpPr>
          <p:cNvPr id="7" name="TextBox 6">
            <a:extLst>
              <a:ext uri="{FF2B5EF4-FFF2-40B4-BE49-F238E27FC236}">
                <a16:creationId xmlns:a16="http://schemas.microsoft.com/office/drawing/2014/main" id="{BECD62B3-ECBE-39D2-1D26-1344A1448353}"/>
              </a:ext>
            </a:extLst>
          </p:cNvPr>
          <p:cNvSpPr txBox="1"/>
          <p:nvPr/>
        </p:nvSpPr>
        <p:spPr>
          <a:xfrm>
            <a:off x="337190" y="257625"/>
            <a:ext cx="2040996" cy="1363900"/>
          </a:xfrm>
          <a:prstGeom prst="rect">
            <a:avLst/>
          </a:prstGeom>
          <a:noFill/>
        </p:spPr>
        <p:txBody>
          <a:bodyPr wrap="square" rtlCol="0" anchor="ctr">
            <a:spAutoFit/>
          </a:bodyPr>
          <a:lstStyle/>
          <a:p>
            <a:pPr algn="ctr">
              <a:lnSpc>
                <a:spcPct val="120000"/>
              </a:lnSpc>
            </a:pPr>
            <a:r>
              <a:rPr lang="en-US" sz="3600" dirty="0">
                <a:solidFill>
                  <a:srgbClr val="FF0000"/>
                </a:solidFill>
                <a:latin typeface="Times New Roman" panose="02020603050405020304" pitchFamily="18" charset="0"/>
                <a:cs typeface="Times New Roman" panose="02020603050405020304" pitchFamily="18" charset="0"/>
              </a:rPr>
              <a:t>TRÒ CHƠI</a:t>
            </a:r>
          </a:p>
        </p:txBody>
      </p:sp>
      <p:sp>
        <p:nvSpPr>
          <p:cNvPr id="8" name="TextBox 7">
            <a:extLst>
              <a:ext uri="{FF2B5EF4-FFF2-40B4-BE49-F238E27FC236}">
                <a16:creationId xmlns:a16="http://schemas.microsoft.com/office/drawing/2014/main" id="{5D460B81-2536-DDED-47AF-111F1C726A53}"/>
              </a:ext>
            </a:extLst>
          </p:cNvPr>
          <p:cNvSpPr txBox="1"/>
          <p:nvPr/>
        </p:nvSpPr>
        <p:spPr>
          <a:xfrm>
            <a:off x="1357688" y="583163"/>
            <a:ext cx="5716880" cy="781752"/>
          </a:xfrm>
          <a:prstGeom prst="rect">
            <a:avLst/>
          </a:prstGeom>
          <a:noFill/>
        </p:spPr>
        <p:txBody>
          <a:bodyPr wrap="square" rtlCol="0" anchor="ctr">
            <a:spAutoFit/>
          </a:bodyPr>
          <a:lstStyle/>
          <a:p>
            <a:pPr algn="ctr">
              <a:lnSpc>
                <a:spcPct val="120000"/>
              </a:lnSpc>
            </a:pPr>
            <a:r>
              <a:rPr lang="en-US" sz="4000" dirty="0">
                <a:solidFill>
                  <a:schemeClr val="tx1">
                    <a:lumMod val="75000"/>
                    <a:lumOff val="25000"/>
                  </a:schemeClr>
                </a:solidFill>
                <a:latin typeface="Times New Roman" panose="02020603050405020304" pitchFamily="18" charset="0"/>
                <a:cs typeface="Times New Roman" panose="02020603050405020304" pitchFamily="18" charset="0"/>
              </a:rPr>
              <a:t>TIẾP SỨC</a:t>
            </a:r>
          </a:p>
        </p:txBody>
      </p:sp>
      <p:sp>
        <p:nvSpPr>
          <p:cNvPr id="9" name="TextBox 8">
            <a:extLst>
              <a:ext uri="{FF2B5EF4-FFF2-40B4-BE49-F238E27FC236}">
                <a16:creationId xmlns:a16="http://schemas.microsoft.com/office/drawing/2014/main" id="{30A6A874-E7CB-1AF9-5730-564CF24651DC}"/>
              </a:ext>
            </a:extLst>
          </p:cNvPr>
          <p:cNvSpPr txBox="1"/>
          <p:nvPr/>
        </p:nvSpPr>
        <p:spPr>
          <a:xfrm>
            <a:off x="625277" y="2364162"/>
            <a:ext cx="10917072" cy="3896451"/>
          </a:xfrm>
          <a:prstGeom prst="rect">
            <a:avLst/>
          </a:prstGeom>
          <a:noFill/>
        </p:spPr>
        <p:txBody>
          <a:bodyPr wrap="square">
            <a:spAutoFit/>
          </a:bodyPr>
          <a:lstStyle/>
          <a:p>
            <a:pPr algn="just">
              <a:lnSpc>
                <a:spcPct val="130000"/>
              </a:lnSpc>
              <a:spcBef>
                <a:spcPts val="300"/>
              </a:spcBef>
              <a:spcAft>
                <a:spcPts val="300"/>
              </a:spcAft>
            </a:pPr>
            <a:r>
              <a:rPr lang="en-US" sz="3200" b="1" dirty="0" err="1">
                <a:effectLst/>
                <a:latin typeface="Times New Roman" panose="02020603050405020304" pitchFamily="18" charset="0"/>
                <a:ea typeface="Times New Roman" panose="02020603050405020304" pitchFamily="18" charset="0"/>
              </a:rPr>
              <a:t>Luật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chơi</a:t>
            </a:r>
            <a:r>
              <a:rPr lang="en-US" sz="3200" b="1" dirty="0">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Chia </a:t>
            </a:r>
            <a:r>
              <a:rPr lang="en-US" sz="3200" dirty="0" err="1">
                <a:effectLst/>
                <a:latin typeface="Times New Roman" panose="02020603050405020304" pitchFamily="18" charset="0"/>
                <a:ea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đội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mỗi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đội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chọn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rPr>
              <a:t> 7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xếp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hàng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1 </a:t>
            </a:r>
            <a:r>
              <a:rPr lang="en-US" sz="3200" dirty="0" err="1">
                <a:effectLst/>
                <a:latin typeface="Times New Roman" panose="02020603050405020304" pitchFamily="18" charset="0"/>
                <a:ea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rồi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lặp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1, </a:t>
            </a:r>
            <a:r>
              <a:rPr lang="en-US" sz="3200" dirty="0" err="1">
                <a:effectLst/>
                <a:latin typeface="Times New Roman" panose="02020603050405020304" pitchFamily="18" charset="0"/>
                <a:ea typeface="Times New Roman" panose="02020603050405020304" pitchFamily="18" charset="0"/>
              </a:rPr>
              <a:t>xong</a:t>
            </a:r>
            <a:r>
              <a:rPr lang="en-US" sz="3200" dirty="0">
                <a:effectLst/>
                <a:latin typeface="Times New Roman" panose="02020603050405020304" pitchFamily="18" charset="0"/>
                <a:ea typeface="Times New Roman" panose="02020603050405020304" pitchFamily="18" charset="0"/>
              </a:rPr>
              <a:t> quay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chuyền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phấn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rồi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xuống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rPr>
              <a:t>lần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lặp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xong</a:t>
            </a:r>
            <a:r>
              <a:rPr lang="en-US" sz="3200" dirty="0">
                <a:effectLst/>
                <a:latin typeface="Times New Roman" panose="02020603050405020304" pitchFamily="18" charset="0"/>
                <a:ea typeface="Times New Roman" panose="02020603050405020304" pitchFamily="18" charset="0"/>
              </a:rPr>
              <a:t> quay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chuyền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phấn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3…. </a:t>
            </a:r>
            <a:r>
              <a:rPr lang="en-US" sz="3200" dirty="0" err="1">
                <a:effectLst/>
                <a:latin typeface="Times New Roman" panose="02020603050405020304" pitchFamily="18" charset="0"/>
                <a:ea typeface="Times New Roman" panose="02020603050405020304" pitchFamily="18" charset="0"/>
              </a:rPr>
              <a:t>Tiến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toán</a:t>
            </a:r>
            <a:r>
              <a:rPr lang="en-US" sz="3200" dirty="0">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309695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git 180">
            <a:extLst>
              <a:ext uri="{FF2B5EF4-FFF2-40B4-BE49-F238E27FC236}">
                <a16:creationId xmlns:a16="http://schemas.microsoft.com/office/drawing/2014/main" id="{D963EC95-6C71-D5C6-0133-F5E4105340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2537" y="11923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remium Vector | Word expression for time up on yellow splash">
            <a:extLst>
              <a:ext uri="{FF2B5EF4-FFF2-40B4-BE49-F238E27FC236}">
                <a16:creationId xmlns:a16="http://schemas.microsoft.com/office/drawing/2014/main" id="{7C39EC18-C49D-920D-E87E-3ECE6DA0A08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7" b="96731" l="0" r="98722"/>
                    </a14:imgEffect>
                  </a14:imgLayer>
                </a14:imgProps>
              </a:ext>
              <a:ext uri="{28A0092B-C50C-407E-A947-70E740481C1C}">
                <a14:useLocalDpi xmlns:a14="http://schemas.microsoft.com/office/drawing/2010/main" val="0"/>
              </a:ext>
            </a:extLst>
          </a:blip>
          <a:srcRect/>
          <a:stretch>
            <a:fillRect/>
          </a:stretch>
        </p:blipFill>
        <p:spPr bwMode="auto">
          <a:xfrm>
            <a:off x="9465530" y="-30621"/>
            <a:ext cx="2841973" cy="23607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B57385-3581-9702-979B-4B2A04D6B584}"/>
              </a:ext>
            </a:extLst>
          </p:cNvPr>
          <p:cNvSpPr txBox="1"/>
          <p:nvPr/>
        </p:nvSpPr>
        <p:spPr>
          <a:xfrm>
            <a:off x="1365183" y="1796931"/>
            <a:ext cx="9450108"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Cho danh sách tên các nước sau đây:</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Bolivia, Albania, Scotland, Canada, Vietnam, Iceland, Portugal, Greenland, Germany</a:t>
            </a:r>
          </a:p>
        </p:txBody>
      </p:sp>
      <p:sp>
        <p:nvSpPr>
          <p:cNvPr id="9" name="TextBox 8">
            <a:extLst>
              <a:ext uri="{FF2B5EF4-FFF2-40B4-BE49-F238E27FC236}">
                <a16:creationId xmlns:a16="http://schemas.microsoft.com/office/drawing/2014/main" id="{BBEA9BDD-E09A-A081-2492-B43FA3DEC9E0}"/>
              </a:ext>
            </a:extLst>
          </p:cNvPr>
          <p:cNvSpPr txBox="1"/>
          <p:nvPr/>
        </p:nvSpPr>
        <p:spPr>
          <a:xfrm>
            <a:off x="1365183" y="2838826"/>
            <a:ext cx="9747409" cy="954107"/>
          </a:xfrm>
          <a:prstGeom prst="rect">
            <a:avLst/>
          </a:prstGeom>
          <a:noFill/>
        </p:spPr>
        <p:txBody>
          <a:bodyPr wrap="square">
            <a:spAutoFit/>
          </a:bodyPr>
          <a:lstStyle/>
          <a:p>
            <a:pPr algn="just"/>
            <a:r>
              <a:rPr lang="en-US" sz="2800" b="0" i="0" dirty="0">
                <a:solidFill>
                  <a:srgbClr val="0033CC"/>
                </a:solidFill>
                <a:effectLst/>
                <a:latin typeface="Times New Roman" panose="02020603050405020304" pitchFamily="18" charset="0"/>
                <a:cs typeface="Times New Roman" panose="02020603050405020304" pitchFamily="18" charset="0"/>
              </a:rPr>
              <a:t>Đ</a:t>
            </a:r>
            <a:r>
              <a:rPr lang="vi-VN" sz="2800" b="0" i="0" dirty="0">
                <a:solidFill>
                  <a:srgbClr val="0033CC"/>
                </a:solidFill>
                <a:effectLst/>
                <a:latin typeface="Times New Roman" panose="02020603050405020304" pitchFamily="18" charset="0"/>
                <a:cs typeface="Times New Roman" panose="02020603050405020304" pitchFamily="18" charset="0"/>
              </a:rPr>
              <a:t>iền các bước thực hiện thuật toán tìm kiếm tuần tự để tìm tên nước </a:t>
            </a:r>
            <a:r>
              <a:rPr lang="vi-VN" sz="2800" b="1" i="0" dirty="0">
                <a:solidFill>
                  <a:srgbClr val="0033CC"/>
                </a:solidFill>
                <a:effectLst/>
                <a:latin typeface="Times New Roman" panose="02020603050405020304" pitchFamily="18" charset="0"/>
                <a:cs typeface="Times New Roman" panose="02020603050405020304" pitchFamily="18" charset="0"/>
              </a:rPr>
              <a:t>Iceland</a:t>
            </a:r>
            <a:r>
              <a:rPr lang="vi-VN" sz="2800" b="0" i="0" dirty="0">
                <a:solidFill>
                  <a:srgbClr val="0033CC"/>
                </a:solidFill>
                <a:effectLst/>
                <a:latin typeface="Times New Roman" panose="02020603050405020304" pitchFamily="18" charset="0"/>
                <a:cs typeface="Times New Roman" panose="02020603050405020304" pitchFamily="18" charset="0"/>
              </a:rPr>
              <a:t> trong danh sách trên</a:t>
            </a:r>
            <a:endParaRPr lang="en-US" sz="2800" dirty="0">
              <a:solidFill>
                <a:srgbClr val="0033C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CE746E1-C73E-5557-7732-C03425427273}"/>
              </a:ext>
            </a:extLst>
          </p:cNvPr>
          <p:cNvPicPr>
            <a:picLocks noChangeAspect="1"/>
          </p:cNvPicPr>
          <p:nvPr/>
        </p:nvPicPr>
        <p:blipFill>
          <a:blip r:embed="rId6"/>
          <a:stretch>
            <a:fillRect/>
          </a:stretch>
        </p:blipFill>
        <p:spPr>
          <a:xfrm>
            <a:off x="1607580" y="3864148"/>
            <a:ext cx="8965314" cy="2649057"/>
          </a:xfrm>
          <a:prstGeom prst="rect">
            <a:avLst/>
          </a:prstGeom>
        </p:spPr>
      </p:pic>
      <p:pic>
        <p:nvPicPr>
          <p:cNvPr id="12" name="图片 3">
            <a:extLst>
              <a:ext uri="{FF2B5EF4-FFF2-40B4-BE49-F238E27FC236}">
                <a16:creationId xmlns:a16="http://schemas.microsoft.com/office/drawing/2014/main" id="{9E79C43A-7A01-1A91-A937-AF1CABB86C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390098" y="-1201041"/>
            <a:ext cx="1130300" cy="4248437"/>
          </a:xfrm>
          <a:prstGeom prst="rect">
            <a:avLst/>
          </a:prstGeom>
        </p:spPr>
      </p:pic>
      <p:pic>
        <p:nvPicPr>
          <p:cNvPr id="13" name="图片 7">
            <a:extLst>
              <a:ext uri="{FF2B5EF4-FFF2-40B4-BE49-F238E27FC236}">
                <a16:creationId xmlns:a16="http://schemas.microsoft.com/office/drawing/2014/main" id="{A91645C1-A73E-635C-5C7A-808583AC6D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 y="263010"/>
            <a:ext cx="2120766" cy="1293625"/>
          </a:xfrm>
          <a:prstGeom prst="rect">
            <a:avLst/>
          </a:prstGeom>
        </p:spPr>
      </p:pic>
      <p:sp>
        <p:nvSpPr>
          <p:cNvPr id="14" name="TextBox 13">
            <a:extLst>
              <a:ext uri="{FF2B5EF4-FFF2-40B4-BE49-F238E27FC236}">
                <a16:creationId xmlns:a16="http://schemas.microsoft.com/office/drawing/2014/main" id="{B9E858C2-1C02-D7C0-DB78-DE49FC657A27}"/>
              </a:ext>
            </a:extLst>
          </p:cNvPr>
          <p:cNvSpPr txBox="1"/>
          <p:nvPr/>
        </p:nvSpPr>
        <p:spPr>
          <a:xfrm>
            <a:off x="48126" y="344795"/>
            <a:ext cx="2515402" cy="1200329"/>
          </a:xfrm>
          <a:prstGeom prst="rect">
            <a:avLst/>
          </a:prstGeom>
          <a:noFill/>
        </p:spPr>
        <p:txBody>
          <a:bodyPr wrap="square" rtlCol="0" anchor="ctr">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TRÒ</a:t>
            </a:r>
          </a:p>
          <a:p>
            <a:pPr algn="ctr"/>
            <a:r>
              <a:rPr lang="en-US" sz="3600" dirty="0">
                <a:solidFill>
                  <a:srgbClr val="FF0000"/>
                </a:solidFill>
                <a:latin typeface="Times New Roman" panose="02020603050405020304" pitchFamily="18" charset="0"/>
                <a:cs typeface="Times New Roman" panose="02020603050405020304" pitchFamily="18" charset="0"/>
              </a:rPr>
              <a:t>CHƠI</a:t>
            </a:r>
          </a:p>
        </p:txBody>
      </p:sp>
      <p:sp>
        <p:nvSpPr>
          <p:cNvPr id="15" name="TextBox 14">
            <a:extLst>
              <a:ext uri="{FF2B5EF4-FFF2-40B4-BE49-F238E27FC236}">
                <a16:creationId xmlns:a16="http://schemas.microsoft.com/office/drawing/2014/main" id="{2B44287C-A360-212B-744A-5E14E58C2A3B}"/>
              </a:ext>
            </a:extLst>
          </p:cNvPr>
          <p:cNvSpPr txBox="1"/>
          <p:nvPr/>
        </p:nvSpPr>
        <p:spPr>
          <a:xfrm>
            <a:off x="2322363" y="491964"/>
            <a:ext cx="2515402" cy="699102"/>
          </a:xfrm>
          <a:prstGeom prst="rect">
            <a:avLst/>
          </a:prstGeom>
          <a:noFill/>
        </p:spPr>
        <p:txBody>
          <a:bodyPr wrap="square" rtlCol="0" anchor="ctr">
            <a:spAutoFit/>
          </a:bodyPr>
          <a:lstStyle/>
          <a:p>
            <a:pPr algn="ctr">
              <a:lnSpc>
                <a:spcPct val="120000"/>
              </a:lnSpc>
            </a:pP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TIẾP SỨC</a:t>
            </a:r>
          </a:p>
        </p:txBody>
      </p:sp>
    </p:spTree>
    <p:extLst>
      <p:ext uri="{BB962C8B-B14F-4D97-AF65-F5344CB8AC3E}">
        <p14:creationId xmlns:p14="http://schemas.microsoft.com/office/powerpoint/2010/main" val="1010662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Tieng-chuong-het-gio-www_nhacchuongvui_com (online-audio-converter.com).wav"/>
                                        </p:tgtEl>
                                      </p:cMediaNode>
                                    </p:audio>
                                  </p:subTnLst>
                                </p:cTn>
                              </p:par>
                              <p:par>
                                <p:cTn id="23" presetID="26" presetClass="emph" presetSubtype="0" repeatCount="indefinite" fill="hold" nodeType="with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BE4F0F-603F-2BB3-2E5D-EF2EA741CF7B}"/>
              </a:ext>
            </a:extLst>
          </p:cNvPr>
          <p:cNvSpPr txBox="1"/>
          <p:nvPr/>
        </p:nvSpPr>
        <p:spPr>
          <a:xfrm>
            <a:off x="443346" y="452931"/>
            <a:ext cx="10972216" cy="1015663"/>
          </a:xfrm>
          <a:prstGeom prst="rect">
            <a:avLst/>
          </a:prstGeom>
          <a:noFill/>
        </p:spPr>
        <p:txBody>
          <a:bodyPr wrap="square">
            <a:spAutoFit/>
          </a:bodyPr>
          <a:lstStyle/>
          <a:p>
            <a:pPr algn="just"/>
            <a:r>
              <a:rPr lang="en-US" sz="3000" b="0" i="0" dirty="0">
                <a:solidFill>
                  <a:srgbClr val="0033CC"/>
                </a:solidFill>
                <a:effectLst/>
                <a:latin typeface="Times New Roman" panose="02020603050405020304" pitchFamily="18" charset="0"/>
                <a:cs typeface="Times New Roman" panose="02020603050405020304" pitchFamily="18" charset="0"/>
              </a:rPr>
              <a:t>Đ</a:t>
            </a:r>
            <a:r>
              <a:rPr lang="vi-VN" sz="3000" b="0" i="0" dirty="0">
                <a:solidFill>
                  <a:srgbClr val="0033CC"/>
                </a:solidFill>
                <a:effectLst/>
                <a:latin typeface="Times New Roman" panose="02020603050405020304" pitchFamily="18" charset="0"/>
                <a:cs typeface="Times New Roman" panose="02020603050405020304" pitchFamily="18" charset="0"/>
              </a:rPr>
              <a:t>iền các bước thực hiện thuật toán tìm kiếm tuần tự để tìm tên nước </a:t>
            </a:r>
            <a:r>
              <a:rPr lang="vi-VN" sz="3000" b="1" i="0" dirty="0">
                <a:solidFill>
                  <a:srgbClr val="0033CC"/>
                </a:solidFill>
                <a:effectLst/>
                <a:latin typeface="Times New Roman" panose="02020603050405020304" pitchFamily="18" charset="0"/>
                <a:cs typeface="Times New Roman" panose="02020603050405020304" pitchFamily="18" charset="0"/>
              </a:rPr>
              <a:t>Iceland</a:t>
            </a:r>
            <a:r>
              <a:rPr lang="vi-VN" sz="3000" b="0" i="0" dirty="0">
                <a:solidFill>
                  <a:srgbClr val="0033CC"/>
                </a:solidFill>
                <a:effectLst/>
                <a:latin typeface="Times New Roman" panose="02020603050405020304" pitchFamily="18" charset="0"/>
                <a:cs typeface="Times New Roman" panose="02020603050405020304" pitchFamily="18" charset="0"/>
              </a:rPr>
              <a:t> trong danh sách trên</a:t>
            </a:r>
            <a:endParaRPr lang="en-US" sz="3000" dirty="0">
              <a:solidFill>
                <a:srgbClr val="0033CC"/>
              </a:solidFill>
              <a:latin typeface="Times New Roman" panose="02020603050405020304" pitchFamily="18" charset="0"/>
              <a:cs typeface="Times New Roman" panose="02020603050405020304" pitchFamily="18" charset="0"/>
            </a:endParaRPr>
          </a:p>
        </p:txBody>
      </p:sp>
      <p:graphicFrame>
        <p:nvGraphicFramePr>
          <p:cNvPr id="4" name="Table 11">
            <a:extLst>
              <a:ext uri="{FF2B5EF4-FFF2-40B4-BE49-F238E27FC236}">
                <a16:creationId xmlns:a16="http://schemas.microsoft.com/office/drawing/2014/main" id="{CB884CA6-FFAA-6272-7EC7-35D0FDC0A3A9}"/>
              </a:ext>
            </a:extLst>
          </p:cNvPr>
          <p:cNvGraphicFramePr>
            <a:graphicFrameLocks noGrp="1"/>
          </p:cNvGraphicFramePr>
          <p:nvPr>
            <p:extLst>
              <p:ext uri="{D42A27DB-BD31-4B8C-83A1-F6EECF244321}">
                <p14:modId xmlns:p14="http://schemas.microsoft.com/office/powerpoint/2010/main" val="821274288"/>
              </p:ext>
            </p:extLst>
          </p:nvPr>
        </p:nvGraphicFramePr>
        <p:xfrm>
          <a:off x="1337429" y="1505275"/>
          <a:ext cx="9170893" cy="4628531"/>
        </p:xfrm>
        <a:graphic>
          <a:graphicData uri="http://schemas.openxmlformats.org/drawingml/2006/table">
            <a:tbl>
              <a:tblPr firstRow="1" bandRow="1">
                <a:tableStyleId>{5940675A-B579-460E-94D1-54222C63F5DA}</a:tableStyleId>
              </a:tblPr>
              <a:tblGrid>
                <a:gridCol w="1072173">
                  <a:extLst>
                    <a:ext uri="{9D8B030D-6E8A-4147-A177-3AD203B41FA5}">
                      <a16:colId xmlns:a16="http://schemas.microsoft.com/office/drawing/2014/main" val="4019828046"/>
                    </a:ext>
                  </a:extLst>
                </a:gridCol>
                <a:gridCol w="2496817">
                  <a:extLst>
                    <a:ext uri="{9D8B030D-6E8A-4147-A177-3AD203B41FA5}">
                      <a16:colId xmlns:a16="http://schemas.microsoft.com/office/drawing/2014/main" val="890118415"/>
                    </a:ext>
                  </a:extLst>
                </a:gridCol>
                <a:gridCol w="1732548">
                  <a:extLst>
                    <a:ext uri="{9D8B030D-6E8A-4147-A177-3AD203B41FA5}">
                      <a16:colId xmlns:a16="http://schemas.microsoft.com/office/drawing/2014/main" val="3594678496"/>
                    </a:ext>
                  </a:extLst>
                </a:gridCol>
                <a:gridCol w="1905802">
                  <a:extLst>
                    <a:ext uri="{9D8B030D-6E8A-4147-A177-3AD203B41FA5}">
                      <a16:colId xmlns:a16="http://schemas.microsoft.com/office/drawing/2014/main" val="3718099974"/>
                    </a:ext>
                  </a:extLst>
                </a:gridCol>
                <a:gridCol w="1963553">
                  <a:extLst>
                    <a:ext uri="{9D8B030D-6E8A-4147-A177-3AD203B41FA5}">
                      <a16:colId xmlns:a16="http://schemas.microsoft.com/office/drawing/2014/main" val="676658134"/>
                    </a:ext>
                  </a:extLst>
                </a:gridCol>
              </a:tblGrid>
              <a:tr h="1896411">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Lần</a:t>
                      </a:r>
                      <a:r>
                        <a:rPr lang="en-US" sz="2800" b="1" dirty="0">
                          <a:solidFill>
                            <a:schemeClr val="bg1"/>
                          </a:solidFill>
                          <a:latin typeface="Times New Roman" panose="02020603050405020304" pitchFamily="18" charset="0"/>
                          <a:cs typeface="Times New Roman" panose="02020603050405020304" pitchFamily="18" charset="0"/>
                        </a:rPr>
                        <a:t> </a:t>
                      </a:r>
                    </a:p>
                    <a:p>
                      <a:pPr algn="ctr"/>
                      <a:r>
                        <a:rPr lang="en-US" sz="2800" b="1" dirty="0" err="1">
                          <a:solidFill>
                            <a:schemeClr val="bg1"/>
                          </a:solidFill>
                          <a:latin typeface="Times New Roman" panose="02020603050405020304" pitchFamily="18" charset="0"/>
                          <a:cs typeface="Times New Roman" panose="02020603050405020304" pitchFamily="18" charset="0"/>
                        </a:rPr>
                        <a:t>lặp</a:t>
                      </a:r>
                      <a:endParaRPr lang="en-US" sz="28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Tên</a:t>
                      </a:r>
                      <a:r>
                        <a:rPr lang="en-US" sz="2800" b="1" dirty="0">
                          <a:solidFill>
                            <a:schemeClr val="bg1"/>
                          </a:solidFill>
                          <a:latin typeface="Times New Roman" panose="02020603050405020304" pitchFamily="18" charset="0"/>
                          <a:cs typeface="Times New Roman" panose="02020603050405020304" pitchFamily="18" charset="0"/>
                        </a:rPr>
                        <a:t> </a:t>
                      </a:r>
                    </a:p>
                    <a:p>
                      <a:pPr algn="ctr"/>
                      <a:r>
                        <a:rPr lang="en-US" sz="2800" b="1" dirty="0" err="1">
                          <a:solidFill>
                            <a:schemeClr val="bg1"/>
                          </a:solidFill>
                          <a:latin typeface="Times New Roman" panose="02020603050405020304" pitchFamily="18" charset="0"/>
                          <a:cs typeface="Times New Roman" panose="02020603050405020304" pitchFamily="18" charset="0"/>
                        </a:rPr>
                        <a:t>Nước</a:t>
                      </a:r>
                      <a:endParaRPr lang="en-US" sz="28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đúng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tên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nước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cần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tìm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đúng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đã</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danh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sách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Đầu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ra</a:t>
                      </a:r>
                      <a:endParaRPr lang="en-US" sz="28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886810137"/>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6078674"/>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470969"/>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350820"/>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5929480"/>
                  </a:ext>
                </a:extLst>
              </a:tr>
              <a:tr h="546424">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831060"/>
                  </a:ext>
                </a:extLst>
              </a:tr>
            </a:tbl>
          </a:graphicData>
        </a:graphic>
      </p:graphicFrame>
      <p:sp>
        <p:nvSpPr>
          <p:cNvPr id="5" name="Rectangle 4">
            <a:extLst>
              <a:ext uri="{FF2B5EF4-FFF2-40B4-BE49-F238E27FC236}">
                <a16:creationId xmlns:a16="http://schemas.microsoft.com/office/drawing/2014/main" id="{E609540F-5DA5-4FEA-C58E-546BCE1D9FF2}"/>
              </a:ext>
            </a:extLst>
          </p:cNvPr>
          <p:cNvSpPr/>
          <p:nvPr/>
        </p:nvSpPr>
        <p:spPr>
          <a:xfrm>
            <a:off x="1223826" y="3431749"/>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1</a:t>
            </a:r>
          </a:p>
        </p:txBody>
      </p:sp>
      <p:sp>
        <p:nvSpPr>
          <p:cNvPr id="6" name="Rectangle 5">
            <a:extLst>
              <a:ext uri="{FF2B5EF4-FFF2-40B4-BE49-F238E27FC236}">
                <a16:creationId xmlns:a16="http://schemas.microsoft.com/office/drawing/2014/main" id="{847317E0-09BE-7995-10FD-29AB65FD73CE}"/>
              </a:ext>
            </a:extLst>
          </p:cNvPr>
          <p:cNvSpPr/>
          <p:nvPr/>
        </p:nvSpPr>
        <p:spPr>
          <a:xfrm>
            <a:off x="2762618" y="3477217"/>
            <a:ext cx="1544875"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Bolivia</a:t>
            </a:r>
          </a:p>
        </p:txBody>
      </p:sp>
      <p:sp>
        <p:nvSpPr>
          <p:cNvPr id="7" name="Rectangle 6">
            <a:extLst>
              <a:ext uri="{FF2B5EF4-FFF2-40B4-BE49-F238E27FC236}">
                <a16:creationId xmlns:a16="http://schemas.microsoft.com/office/drawing/2014/main" id="{C249EDE3-A6AE-52A3-E94E-CFB026E10AB0}"/>
              </a:ext>
            </a:extLst>
          </p:cNvPr>
          <p:cNvSpPr/>
          <p:nvPr/>
        </p:nvSpPr>
        <p:spPr>
          <a:xfrm>
            <a:off x="5101465" y="3463344"/>
            <a:ext cx="1262434"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Sai</a:t>
            </a:r>
          </a:p>
        </p:txBody>
      </p:sp>
      <p:sp>
        <p:nvSpPr>
          <p:cNvPr id="8" name="Rectangle 7">
            <a:extLst>
              <a:ext uri="{FF2B5EF4-FFF2-40B4-BE49-F238E27FC236}">
                <a16:creationId xmlns:a16="http://schemas.microsoft.com/office/drawing/2014/main" id="{4B525A2F-D0DA-F158-F608-03EC1B3A2DF5}"/>
              </a:ext>
            </a:extLst>
          </p:cNvPr>
          <p:cNvSpPr/>
          <p:nvPr/>
        </p:nvSpPr>
        <p:spPr>
          <a:xfrm>
            <a:off x="7003038" y="3445512"/>
            <a:ext cx="1046094"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Sai</a:t>
            </a:r>
          </a:p>
        </p:txBody>
      </p:sp>
      <p:sp>
        <p:nvSpPr>
          <p:cNvPr id="9" name="Rectangle 8">
            <a:extLst>
              <a:ext uri="{FF2B5EF4-FFF2-40B4-BE49-F238E27FC236}">
                <a16:creationId xmlns:a16="http://schemas.microsoft.com/office/drawing/2014/main" id="{F1F0B875-5400-7F4A-8BC0-9D60003A0369}"/>
              </a:ext>
            </a:extLst>
          </p:cNvPr>
          <p:cNvSpPr/>
          <p:nvPr/>
        </p:nvSpPr>
        <p:spPr>
          <a:xfrm>
            <a:off x="1220851" y="3980466"/>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2</a:t>
            </a:r>
          </a:p>
        </p:txBody>
      </p:sp>
      <p:sp>
        <p:nvSpPr>
          <p:cNvPr id="10" name="Rectangle 9">
            <a:extLst>
              <a:ext uri="{FF2B5EF4-FFF2-40B4-BE49-F238E27FC236}">
                <a16:creationId xmlns:a16="http://schemas.microsoft.com/office/drawing/2014/main" id="{EC3228DF-78D3-3B6A-2745-455312D05E1F}"/>
              </a:ext>
            </a:extLst>
          </p:cNvPr>
          <p:cNvSpPr/>
          <p:nvPr/>
        </p:nvSpPr>
        <p:spPr>
          <a:xfrm>
            <a:off x="2602824" y="4055182"/>
            <a:ext cx="1743769"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Albania</a:t>
            </a:r>
          </a:p>
        </p:txBody>
      </p:sp>
      <p:sp>
        <p:nvSpPr>
          <p:cNvPr id="11" name="Rectangle 10">
            <a:extLst>
              <a:ext uri="{FF2B5EF4-FFF2-40B4-BE49-F238E27FC236}">
                <a16:creationId xmlns:a16="http://schemas.microsoft.com/office/drawing/2014/main" id="{1C12EFB9-63AE-E73C-6194-2C3D71360BE4}"/>
              </a:ext>
            </a:extLst>
          </p:cNvPr>
          <p:cNvSpPr/>
          <p:nvPr/>
        </p:nvSpPr>
        <p:spPr>
          <a:xfrm>
            <a:off x="5098365" y="4055182"/>
            <a:ext cx="1216366"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Sai</a:t>
            </a:r>
          </a:p>
        </p:txBody>
      </p:sp>
      <p:sp>
        <p:nvSpPr>
          <p:cNvPr id="12" name="Rectangle 11">
            <a:extLst>
              <a:ext uri="{FF2B5EF4-FFF2-40B4-BE49-F238E27FC236}">
                <a16:creationId xmlns:a16="http://schemas.microsoft.com/office/drawing/2014/main" id="{054EB142-E046-578B-F116-5454E85496B2}"/>
              </a:ext>
            </a:extLst>
          </p:cNvPr>
          <p:cNvSpPr/>
          <p:nvPr/>
        </p:nvSpPr>
        <p:spPr>
          <a:xfrm>
            <a:off x="7024950" y="4065099"/>
            <a:ext cx="1002270"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Sai</a:t>
            </a:r>
          </a:p>
        </p:txBody>
      </p:sp>
      <p:sp>
        <p:nvSpPr>
          <p:cNvPr id="13" name="Rectangle 12">
            <a:extLst>
              <a:ext uri="{FF2B5EF4-FFF2-40B4-BE49-F238E27FC236}">
                <a16:creationId xmlns:a16="http://schemas.microsoft.com/office/drawing/2014/main" id="{365FA534-1E1D-AC21-B03E-AEBD1E2511AF}"/>
              </a:ext>
            </a:extLst>
          </p:cNvPr>
          <p:cNvSpPr/>
          <p:nvPr/>
        </p:nvSpPr>
        <p:spPr>
          <a:xfrm>
            <a:off x="5125688" y="4566147"/>
            <a:ext cx="1130525"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Sai</a:t>
            </a:r>
          </a:p>
        </p:txBody>
      </p:sp>
      <p:sp>
        <p:nvSpPr>
          <p:cNvPr id="14" name="Rectangle 13">
            <a:extLst>
              <a:ext uri="{FF2B5EF4-FFF2-40B4-BE49-F238E27FC236}">
                <a16:creationId xmlns:a16="http://schemas.microsoft.com/office/drawing/2014/main" id="{AC96BA9D-C2B1-90ED-60EC-F1F35115A614}"/>
              </a:ext>
            </a:extLst>
          </p:cNvPr>
          <p:cNvSpPr/>
          <p:nvPr/>
        </p:nvSpPr>
        <p:spPr>
          <a:xfrm>
            <a:off x="7091142" y="4556955"/>
            <a:ext cx="872159"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Sai</a:t>
            </a:r>
          </a:p>
        </p:txBody>
      </p:sp>
      <p:sp>
        <p:nvSpPr>
          <p:cNvPr id="15" name="Rectangle 14">
            <a:extLst>
              <a:ext uri="{FF2B5EF4-FFF2-40B4-BE49-F238E27FC236}">
                <a16:creationId xmlns:a16="http://schemas.microsoft.com/office/drawing/2014/main" id="{C895D821-759D-06DA-B31F-45828A89A84E}"/>
              </a:ext>
            </a:extLst>
          </p:cNvPr>
          <p:cNvSpPr/>
          <p:nvPr/>
        </p:nvSpPr>
        <p:spPr>
          <a:xfrm>
            <a:off x="1220851" y="4576663"/>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3</a:t>
            </a:r>
          </a:p>
        </p:txBody>
      </p:sp>
      <p:sp>
        <p:nvSpPr>
          <p:cNvPr id="16" name="Rectangle 15">
            <a:extLst>
              <a:ext uri="{FF2B5EF4-FFF2-40B4-BE49-F238E27FC236}">
                <a16:creationId xmlns:a16="http://schemas.microsoft.com/office/drawing/2014/main" id="{2BF2F524-7345-807A-57B3-E500F623741C}"/>
              </a:ext>
            </a:extLst>
          </p:cNvPr>
          <p:cNvSpPr/>
          <p:nvPr/>
        </p:nvSpPr>
        <p:spPr>
          <a:xfrm>
            <a:off x="2605130" y="4568543"/>
            <a:ext cx="1743769"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Scotland</a:t>
            </a:r>
          </a:p>
        </p:txBody>
      </p:sp>
      <p:sp>
        <p:nvSpPr>
          <p:cNvPr id="17" name="Rectangle 16">
            <a:extLst>
              <a:ext uri="{FF2B5EF4-FFF2-40B4-BE49-F238E27FC236}">
                <a16:creationId xmlns:a16="http://schemas.microsoft.com/office/drawing/2014/main" id="{9C06B149-3C62-947E-E424-4BC28AC3BD3B}"/>
              </a:ext>
            </a:extLst>
          </p:cNvPr>
          <p:cNvSpPr/>
          <p:nvPr/>
        </p:nvSpPr>
        <p:spPr>
          <a:xfrm>
            <a:off x="1220851" y="5073931"/>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4</a:t>
            </a:r>
          </a:p>
        </p:txBody>
      </p:sp>
      <p:sp>
        <p:nvSpPr>
          <p:cNvPr id="18" name="Rectangle 17">
            <a:extLst>
              <a:ext uri="{FF2B5EF4-FFF2-40B4-BE49-F238E27FC236}">
                <a16:creationId xmlns:a16="http://schemas.microsoft.com/office/drawing/2014/main" id="{C864CF58-BA5E-65E5-31AE-B53628AA7167}"/>
              </a:ext>
            </a:extLst>
          </p:cNvPr>
          <p:cNvSpPr/>
          <p:nvPr/>
        </p:nvSpPr>
        <p:spPr>
          <a:xfrm>
            <a:off x="2605006" y="5149027"/>
            <a:ext cx="1860098"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ysClr val="windowText" lastClr="000000"/>
                </a:solidFill>
                <a:latin typeface="Times New Roman" panose="02020603050405020304" pitchFamily="18" charset="0"/>
                <a:cs typeface="Times New Roman" panose="02020603050405020304" pitchFamily="18" charset="0"/>
              </a:rPr>
              <a:t>Việt</a:t>
            </a:r>
            <a:r>
              <a:rPr lang="en-US" sz="2800" dirty="0">
                <a:solidFill>
                  <a:sysClr val="windowText" lastClr="000000"/>
                </a:solidFill>
                <a:latin typeface="Times New Roman" panose="02020603050405020304" pitchFamily="18" charset="0"/>
                <a:cs typeface="Times New Roman" panose="02020603050405020304" pitchFamily="18" charset="0"/>
              </a:rPr>
              <a:t> Nam</a:t>
            </a:r>
          </a:p>
        </p:txBody>
      </p:sp>
      <p:sp>
        <p:nvSpPr>
          <p:cNvPr id="19" name="Rectangle 18">
            <a:extLst>
              <a:ext uri="{FF2B5EF4-FFF2-40B4-BE49-F238E27FC236}">
                <a16:creationId xmlns:a16="http://schemas.microsoft.com/office/drawing/2014/main" id="{973794DC-8F35-DC65-86CC-764744F7D5CB}"/>
              </a:ext>
            </a:extLst>
          </p:cNvPr>
          <p:cNvSpPr/>
          <p:nvPr/>
        </p:nvSpPr>
        <p:spPr>
          <a:xfrm>
            <a:off x="4997691" y="5633955"/>
            <a:ext cx="1320924"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ysClr val="windowText" lastClr="000000"/>
                </a:solidFill>
                <a:latin typeface="Times New Roman" panose="02020603050405020304" pitchFamily="18" charset="0"/>
                <a:cs typeface="Times New Roman" panose="02020603050405020304" pitchFamily="18" charset="0"/>
              </a:rPr>
              <a:t>Đúng</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66FF2797-821A-8A84-1C1A-C1E8856BB0A3}"/>
              </a:ext>
            </a:extLst>
          </p:cNvPr>
          <p:cNvSpPr/>
          <p:nvPr/>
        </p:nvSpPr>
        <p:spPr>
          <a:xfrm>
            <a:off x="2688133" y="5683826"/>
            <a:ext cx="1693843"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anose="02020603050405020304" pitchFamily="18" charset="0"/>
                <a:cs typeface="Times New Roman" panose="02020603050405020304" pitchFamily="18" charset="0"/>
              </a:rPr>
              <a:t>Iceland</a:t>
            </a:r>
          </a:p>
        </p:txBody>
      </p:sp>
      <p:sp>
        <p:nvSpPr>
          <p:cNvPr id="21" name="Rectangle 20">
            <a:extLst>
              <a:ext uri="{FF2B5EF4-FFF2-40B4-BE49-F238E27FC236}">
                <a16:creationId xmlns:a16="http://schemas.microsoft.com/office/drawing/2014/main" id="{FEA3D0AF-C4BC-AF9B-95D9-13D3044FA5F3}"/>
              </a:ext>
            </a:extLst>
          </p:cNvPr>
          <p:cNvSpPr/>
          <p:nvPr/>
        </p:nvSpPr>
        <p:spPr>
          <a:xfrm>
            <a:off x="8656945" y="5677405"/>
            <a:ext cx="1693843" cy="403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anose="02020603050405020304" pitchFamily="18" charset="0"/>
                <a:cs typeface="Times New Roman" panose="02020603050405020304" pitchFamily="18" charset="0"/>
              </a:rPr>
              <a:t>Iceland</a:t>
            </a:r>
          </a:p>
        </p:txBody>
      </p:sp>
      <p:sp>
        <p:nvSpPr>
          <p:cNvPr id="22" name="Rectangle 21">
            <a:extLst>
              <a:ext uri="{FF2B5EF4-FFF2-40B4-BE49-F238E27FC236}">
                <a16:creationId xmlns:a16="http://schemas.microsoft.com/office/drawing/2014/main" id="{92F3C06B-1CF2-453D-F499-55F0B49F021D}"/>
              </a:ext>
            </a:extLst>
          </p:cNvPr>
          <p:cNvSpPr/>
          <p:nvPr/>
        </p:nvSpPr>
        <p:spPr>
          <a:xfrm>
            <a:off x="5127464" y="5112702"/>
            <a:ext cx="1130525"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Sai</a:t>
            </a:r>
          </a:p>
        </p:txBody>
      </p:sp>
      <p:sp>
        <p:nvSpPr>
          <p:cNvPr id="23" name="Rectangle 22">
            <a:extLst>
              <a:ext uri="{FF2B5EF4-FFF2-40B4-BE49-F238E27FC236}">
                <a16:creationId xmlns:a16="http://schemas.microsoft.com/office/drawing/2014/main" id="{35081327-5396-8FC2-F944-730641F52B7E}"/>
              </a:ext>
            </a:extLst>
          </p:cNvPr>
          <p:cNvSpPr/>
          <p:nvPr/>
        </p:nvSpPr>
        <p:spPr>
          <a:xfrm>
            <a:off x="6981126" y="5133137"/>
            <a:ext cx="1046094" cy="40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Times New Roman" panose="02020603050405020304" pitchFamily="18" charset="0"/>
                <a:cs typeface="Times New Roman" panose="02020603050405020304" pitchFamily="18" charset="0"/>
              </a:rPr>
              <a:t>Sai</a:t>
            </a:r>
          </a:p>
        </p:txBody>
      </p:sp>
      <p:sp>
        <p:nvSpPr>
          <p:cNvPr id="24" name="Rectangle 23">
            <a:extLst>
              <a:ext uri="{FF2B5EF4-FFF2-40B4-BE49-F238E27FC236}">
                <a16:creationId xmlns:a16="http://schemas.microsoft.com/office/drawing/2014/main" id="{29DF4AEB-4F4E-D8B2-558B-C153EF52FFB8}"/>
              </a:ext>
            </a:extLst>
          </p:cNvPr>
          <p:cNvSpPr/>
          <p:nvPr/>
        </p:nvSpPr>
        <p:spPr>
          <a:xfrm>
            <a:off x="1187822" y="5682495"/>
            <a:ext cx="1216366" cy="40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953217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barn(inVertical)">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arn(inVertical)">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barn(inVertical)">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barn(inVertical)">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barn(inVertical)">
                                      <p:cBhvr>
                                        <p:cTn id="10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Shape, rectangle&#10;&#10;Description automatically generated">
            <a:extLst>
              <a:ext uri="{FF2B5EF4-FFF2-40B4-BE49-F238E27FC236}">
                <a16:creationId xmlns:a16="http://schemas.microsoft.com/office/drawing/2014/main" id="{F578FE7E-CDAF-E0B3-4DB2-6DE23245B3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99" t="22342" r="10001" b="24000"/>
          <a:stretch/>
        </p:blipFill>
        <p:spPr>
          <a:xfrm>
            <a:off x="3819831" y="1151106"/>
            <a:ext cx="5713056" cy="3693370"/>
          </a:xfrm>
          <a:prstGeom prst="rect">
            <a:avLst/>
          </a:prstGeom>
        </p:spPr>
      </p:pic>
      <p:pic>
        <p:nvPicPr>
          <p:cNvPr id="78" name="Picture 2" descr="A Girl Is Working On The Test. Royalty Free Cliparts, Vectors, And Stock  Illustration. Image 115561066.">
            <a:extLst>
              <a:ext uri="{FF2B5EF4-FFF2-40B4-BE49-F238E27FC236}">
                <a16:creationId xmlns:a16="http://schemas.microsoft.com/office/drawing/2014/main" id="{50B4FDF2-72EA-2B68-500F-8DBE6B2F4E8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462" b="96308" l="8215" r="94234">
                        <a14:foregroundMark x1="60190" y1="9231" x2="64060" y2="10231"/>
                        <a14:foregroundMark x1="65245" y1="8692" x2="57583" y2="8923"/>
                        <a14:foregroundMark x1="56477" y1="5462" x2="57030" y2="9538"/>
                        <a14:foregroundMark x1="56872" y1="26000" x2="56872" y2="37615"/>
                        <a14:foregroundMark x1="41232" y1="24923" x2="41232" y2="35692"/>
                        <a14:foregroundMark x1="39336" y1="26846" x2="41074" y2="40154"/>
                        <a14:foregroundMark x1="79700" y1="70769" x2="69826" y2="80154"/>
                        <a14:foregroundMark x1="69826" y1="80154" x2="69510" y2="80308"/>
                        <a14:foregroundMark x1="67773" y1="77923" x2="22828" y2="81231"/>
                        <a14:foregroundMark x1="12796" y1="72154" x2="23302" y2="81077"/>
                        <a14:foregroundMark x1="23302" y1="81077" x2="57504" y2="88000"/>
                        <a14:foregroundMark x1="57504" y1="88000" x2="63902" y2="86154"/>
                        <a14:foregroundMark x1="60900" y1="84308" x2="53476" y2="87385"/>
                        <a14:foregroundMark x1="53476" y1="87385" x2="32622" y2="88000"/>
                        <a14:foregroundMark x1="32622" y1="88000" x2="19747" y2="84308"/>
                        <a14:foregroundMark x1="19747" y1="84308" x2="12243" y2="75308"/>
                        <a14:foregroundMark x1="12243" y1="75308" x2="12796" y2="70000"/>
                        <a14:foregroundMark x1="12796" y1="70000" x2="21959" y2="69538"/>
                        <a14:foregroundMark x1="21959" y1="69538" x2="70932" y2="71769"/>
                        <a14:foregroundMark x1="88626" y1="70231" x2="64929" y2="86692"/>
                        <a14:foregroundMark x1="64929" y1="86692" x2="62638" y2="87538"/>
                        <a14:foregroundMark x1="92812" y1="69769" x2="88547" y2="76846"/>
                        <a14:foregroundMark x1="88547" y1="76846" x2="65324" y2="89692"/>
                        <a14:foregroundMark x1="65324" y1="89692" x2="52449" y2="92615"/>
                        <a14:foregroundMark x1="82859" y1="83615" x2="66667" y2="90769"/>
                        <a14:foregroundMark x1="65245" y1="51077" x2="77093" y2="60615"/>
                        <a14:foregroundMark x1="77093" y1="60615" x2="77251" y2="61000"/>
                        <a14:foregroundMark x1="75276" y1="48385" x2="73381" y2="62538"/>
                        <a14:foregroundMark x1="73381" y1="62538" x2="73381" y2="62538"/>
                        <a14:foregroundMark x1="12954" y1="67538" x2="10821" y2="75000"/>
                        <a14:foregroundMark x1="10821" y1="75000" x2="10664" y2="86308"/>
                        <a14:foregroundMark x1="9637" y1="70769" x2="8215" y2="85462"/>
                        <a14:foregroundMark x1="16983" y1="88385" x2="24092" y2="92846"/>
                        <a14:foregroundMark x1="24092" y1="92846" x2="32037" y2="94791"/>
                        <a14:foregroundMark x1="40045" y1="95572" x2="42970" y2="94385"/>
                        <a14:foregroundMark x1="61611" y1="7692" x2="67457" y2="7385"/>
                        <a14:foregroundMark x1="67457" y1="7385" x2="71169" y2="12000"/>
                        <a14:foregroundMark x1="71169" y1="12000" x2="72986" y2="17462"/>
                        <a14:foregroundMark x1="72986" y1="17462" x2="72986" y2="17615"/>
                        <a14:foregroundMark x1="73381" y1="27154" x2="73697" y2="19385"/>
                        <a14:foregroundMark x1="73697" y1="19385" x2="72196" y2="13077"/>
                        <a14:foregroundMark x1="72196" y1="13077" x2="71801" y2="12462"/>
                        <a14:foregroundMark x1="74408" y1="19846" x2="73539" y2="24308"/>
                        <a14:foregroundMark x1="94234" y1="68385" x2="94234" y2="72462"/>
                        <a14:foregroundMark x1="40521" y1="11769" x2="35782" y2="15385"/>
                        <a14:foregroundMark x1="35782" y1="15385" x2="34044" y2="17923"/>
                        <a14:foregroundMark x1="33175" y1="19462" x2="31912" y2="25846"/>
                        <a14:foregroundMark x1="31912" y1="25846" x2="32780" y2="29385"/>
                        <a14:foregroundMark x1="63665" y1="12846" x2="67773" y2="25692"/>
                        <a14:foregroundMark x1="67773" y1="25692" x2="67773" y2="27385"/>
                        <a14:backgroundMark x1="32780" y1="95385" x2="38626" y2="95923"/>
                        <a14:backgroundMark x1="40521" y1="96385" x2="32070" y2="94846"/>
                      </a14:backgroundRemoval>
                    </a14:imgEffect>
                  </a14:imgLayer>
                </a14:imgProps>
              </a:ext>
              <a:ext uri="{28A0092B-C50C-407E-A947-70E740481C1C}">
                <a14:useLocalDpi xmlns:a14="http://schemas.microsoft.com/office/drawing/2010/main" val="0"/>
              </a:ext>
            </a:extLst>
          </a:blip>
          <a:srcRect/>
          <a:stretch>
            <a:fillRect/>
          </a:stretch>
        </p:blipFill>
        <p:spPr bwMode="auto">
          <a:xfrm>
            <a:off x="2201242" y="1772014"/>
            <a:ext cx="2643375" cy="2714161"/>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24C35F99-D4EB-710D-D346-6F7C4CC741A6}"/>
              </a:ext>
            </a:extLst>
          </p:cNvPr>
          <p:cNvSpPr txBox="1"/>
          <p:nvPr/>
        </p:nvSpPr>
        <p:spPr>
          <a:xfrm>
            <a:off x="4355449" y="2126898"/>
            <a:ext cx="4967707" cy="1107996"/>
          </a:xfrm>
          <a:prstGeom prst="rect">
            <a:avLst/>
          </a:prstGeom>
          <a:noFill/>
        </p:spPr>
        <p:txBody>
          <a:bodyPr wrap="square">
            <a:spAutoFit/>
          </a:bodyPr>
          <a:lstStyle/>
          <a:p>
            <a:pPr algn="ctr"/>
            <a:r>
              <a:rPr lang="en-US" sz="6600" b="1" dirty="0">
                <a:solidFill>
                  <a:srgbClr val="FF0000"/>
                </a:solidFill>
                <a:latin typeface="Times New Roman" panose="02020603050405020304" pitchFamily="18" charset="0"/>
                <a:ea typeface="Amazone" panose="020B0500000000000000" pitchFamily="34" charset="0"/>
                <a:cs typeface="Times New Roman" panose="02020603050405020304" pitchFamily="18" charset="0"/>
              </a:rPr>
              <a:t>VẬN DỤNG</a:t>
            </a:r>
          </a:p>
        </p:txBody>
      </p:sp>
    </p:spTree>
    <p:extLst>
      <p:ext uri="{BB962C8B-B14F-4D97-AF65-F5344CB8AC3E}">
        <p14:creationId xmlns:p14="http://schemas.microsoft.com/office/powerpoint/2010/main" val="3250361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F1DBB3-BD03-B1F0-76E8-37444D0CBDE2}"/>
              </a:ext>
            </a:extLst>
          </p:cNvPr>
          <p:cNvSpPr txBox="1"/>
          <p:nvPr/>
        </p:nvSpPr>
        <p:spPr>
          <a:xfrm>
            <a:off x="372577" y="203979"/>
            <a:ext cx="11446845" cy="1969770"/>
          </a:xfrm>
          <a:prstGeom prst="rect">
            <a:avLst/>
          </a:prstGeom>
          <a:noFill/>
        </p:spPr>
        <p:txBody>
          <a:bodyPr wrap="square">
            <a:spAutoFit/>
          </a:bodyPr>
          <a:lstStyle/>
          <a:p>
            <a:pPr algn="just">
              <a:spcBef>
                <a:spcPts val="300"/>
              </a:spcBef>
              <a:spcAft>
                <a:spcPts val="300"/>
              </a:spcAft>
            </a:pP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Lập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cuốn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tủ</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lớp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em</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err="1">
                <a:solidFill>
                  <a:srgbClr val="FF0000"/>
                </a:solidFill>
                <a:effectLst/>
                <a:latin typeface="Times New Roman" panose="02020603050405020304" pitchFamily="18" charset="0"/>
                <a:ea typeface="Times New Roman" panose="02020603050405020304" pitchFamily="18" charset="0"/>
              </a:rPr>
              <a:t>Toán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học</a:t>
            </a:r>
            <a:r>
              <a:rPr lang="en-US" sz="2800" dirty="0">
                <a:solidFill>
                  <a:srgbClr val="FF0000"/>
                </a:solidFill>
                <a:effectLst/>
                <a:latin typeface="Times New Roman" panose="02020603050405020304" pitchFamily="18" charset="0"/>
                <a:ea typeface="Times New Roman" panose="02020603050405020304" pitchFamily="18" charset="0"/>
              </a:rPr>
              <a:t>, Văn </a:t>
            </a:r>
            <a:r>
              <a:rPr lang="en-US" sz="2800" dirty="0" err="1">
                <a:solidFill>
                  <a:srgbClr val="FF0000"/>
                </a:solidFill>
                <a:effectLst/>
                <a:latin typeface="Times New Roman" panose="02020603050405020304" pitchFamily="18" charset="0"/>
                <a:ea typeface="Times New Roman" panose="02020603050405020304" pitchFamily="18" charset="0"/>
              </a:rPr>
              <a:t>học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Âm</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Mỹ</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thuật</a:t>
            </a:r>
            <a:r>
              <a:rPr lang="en-US" sz="2800" dirty="0">
                <a:solidFill>
                  <a:srgbClr val="FF0000"/>
                </a:solidFill>
                <a:effectLst/>
                <a:latin typeface="Times New Roman" panose="02020603050405020304" pitchFamily="18" charset="0"/>
                <a:ea typeface="Times New Roman" panose="02020603050405020304" pitchFamily="18" charset="0"/>
              </a:rPr>
              <a:t>, Tin </a:t>
            </a:r>
            <a:r>
              <a:rPr lang="en-US" sz="2800" dirty="0" err="1">
                <a:solidFill>
                  <a:srgbClr val="FF0000"/>
                </a:solidFill>
                <a:effectLst/>
                <a:latin typeface="Times New Roman" panose="02020603050405020304" pitchFamily="18" charset="0"/>
                <a:ea typeface="Times New Roman" panose="02020603050405020304" pitchFamily="18" charset="0"/>
              </a:rPr>
              <a:t>học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Vật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lý</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Hóa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Điền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toán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tuần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b="1" dirty="0" err="1">
                <a:solidFill>
                  <a:srgbClr val="0033CC"/>
                </a:solidFill>
                <a:effectLst/>
                <a:latin typeface="Times New Roman" panose="02020603050405020304" pitchFamily="18" charset="0"/>
                <a:ea typeface="Times New Roman" panose="02020603050405020304" pitchFamily="18" charset="0"/>
              </a:rPr>
              <a:t>Hóa</a:t>
            </a:r>
            <a:r>
              <a:rPr lang="en-US" sz="2800" b="1" dirty="0">
                <a:solidFill>
                  <a:srgbClr val="0033CC"/>
                </a:solidFill>
                <a:effectLst/>
                <a:latin typeface="Times New Roman" panose="02020603050405020304" pitchFamily="18" charset="0"/>
                <a:ea typeface="Times New Roman" panose="02020603050405020304" pitchFamily="18" charset="0"/>
              </a:rPr>
              <a:t> </a:t>
            </a:r>
            <a:r>
              <a:rPr lang="en-US" sz="2800" b="1" dirty="0" err="1">
                <a:solidFill>
                  <a:srgbClr val="0033CC"/>
                </a:solidFill>
                <a:effectLst/>
                <a:latin typeface="Times New Roman" panose="02020603050405020304" pitchFamily="18" charset="0"/>
                <a:ea typeface="Times New Roman" panose="02020603050405020304" pitchFamily="18" charset="0"/>
              </a:rPr>
              <a:t>học</a:t>
            </a:r>
            <a:r>
              <a:rPr lang="en-US" sz="2800" b="1" dirty="0">
                <a:solidFill>
                  <a:srgbClr val="0033CC"/>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a:t>
            </a:r>
          </a:p>
        </p:txBody>
      </p:sp>
      <p:sp>
        <p:nvSpPr>
          <p:cNvPr id="3" name="Rectangle 2">
            <a:extLst>
              <a:ext uri="{FF2B5EF4-FFF2-40B4-BE49-F238E27FC236}">
                <a16:creationId xmlns:a16="http://schemas.microsoft.com/office/drawing/2014/main" id="{DB3CD493-5264-070D-67E8-2048484DBFB8}"/>
              </a:ext>
            </a:extLst>
          </p:cNvPr>
          <p:cNvSpPr/>
          <p:nvPr/>
        </p:nvSpPr>
        <p:spPr>
          <a:xfrm>
            <a:off x="372577" y="2281328"/>
            <a:ext cx="11446845" cy="424416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00951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637953" y="940524"/>
            <a:ext cx="11554047" cy="3317967"/>
          </a:xfrm>
          <a:prstGeom prst="roundRect">
            <a:avLst/>
          </a:prstGeom>
        </p:spPr>
        <p:style>
          <a:lnRef idx="2">
            <a:schemeClr val="accent2"/>
          </a:lnRef>
          <a:fillRef idx="1">
            <a:schemeClr val="lt1"/>
          </a:fillRef>
          <a:effectRef idx="0">
            <a:schemeClr val="accent2"/>
          </a:effectRef>
          <a:fontRef idx="minor">
            <a:schemeClr val="dk1"/>
          </a:fontRef>
        </p:style>
        <p:txBody>
          <a:bodyPr>
            <a:noAutofit/>
          </a:bodyPr>
          <a:lstStyle/>
          <a:p>
            <a:pPr marL="0" marR="0" indent="0" algn="just">
              <a:lnSpc>
                <a:spcPct val="115000"/>
              </a:lnSpc>
              <a:spcBef>
                <a:spcPts val="0"/>
              </a:spcBef>
              <a:spcAft>
                <a:spcPts val="0"/>
              </a:spcAft>
              <a:buNone/>
            </a:pPr>
            <a:r>
              <a:rPr lang="nl-NL" sz="2800" dirty="0">
                <a:solidFill>
                  <a:schemeClr val="tx1"/>
                </a:solidFill>
                <a:latin typeface="Times New Roman" panose="02020603050405020304" pitchFamily="18" charset="0"/>
                <a:cs typeface="Times New Roman" panose="02020603050405020304" pitchFamily="18" charset="0"/>
              </a:rPr>
              <a:t>	Gia đình bạn An bán giống cây trồng cho bà con nông dân trong vùng. Hôm nay có một khách hàng gọi điện đến mua cây giống và nhờ mẹ An chở cây giống đến nhà. Thông tin khách hàng được mẹ An ghi trong cuốn sổ lưu danh sách khách hàng gồm họ tên, địa chỉ, số điện thoại. </a:t>
            </a:r>
          </a:p>
          <a:p>
            <a:pPr marL="0" marR="0" indent="0" algn="just">
              <a:lnSpc>
                <a:spcPct val="115000"/>
              </a:lnSpc>
              <a:spcBef>
                <a:spcPts val="0"/>
              </a:spcBef>
              <a:spcAft>
                <a:spcPts val="0"/>
              </a:spcAft>
              <a:buNone/>
            </a:pPr>
            <a:r>
              <a:rPr lang="nl-NL" sz="2800" dirty="0">
                <a:solidFill>
                  <a:schemeClr val="tx1"/>
                </a:solidFill>
                <a:latin typeface="Times New Roman" panose="02020603050405020304" pitchFamily="18" charset="0"/>
                <a:cs typeface="Times New Roman" panose="02020603050405020304" pitchFamily="18" charset="0"/>
              </a:rPr>
              <a:t>	Em hãy cùng An giúp mẹ tìm địa chỉ từ danh sách khách hàng để chuyển cây giống nhé.</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Content Placeholder 7">
            <a:extLst>
              <a:ext uri="{FF2B5EF4-FFF2-40B4-BE49-F238E27FC236}">
                <a16:creationId xmlns:a16="http://schemas.microsoft.com/office/drawing/2014/main" id="{E1FE57D9-2BFD-43CC-B154-7EA17E56A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3733800" cy="1052736"/>
          </a:xfrm>
          <a:prstGeom prst="rect">
            <a:avLst/>
          </a:prstGeom>
        </p:spPr>
      </p:pic>
    </p:spTree>
    <p:extLst>
      <p:ext uri="{BB962C8B-B14F-4D97-AF65-F5344CB8AC3E}">
        <p14:creationId xmlns:p14="http://schemas.microsoft.com/office/powerpoint/2010/main" val="36398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7854" y="409320"/>
            <a:ext cx="10043059" cy="587853"/>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Ví dụ: Danh sách khách hàng được mẹ An ghi trong Bảng như sau:</a:t>
            </a:r>
          </a:p>
        </p:txBody>
      </p:sp>
      <p:graphicFrame>
        <p:nvGraphicFramePr>
          <p:cNvPr id="6" name="Table 5"/>
          <p:cNvGraphicFramePr>
            <a:graphicFrameLocks noGrp="1"/>
          </p:cNvGraphicFramePr>
          <p:nvPr>
            <p:extLst>
              <p:ext uri="{D42A27DB-BD31-4B8C-83A1-F6EECF244321}">
                <p14:modId xmlns:p14="http://schemas.microsoft.com/office/powerpoint/2010/main" val="2312382147"/>
              </p:ext>
            </p:extLst>
          </p:nvPr>
        </p:nvGraphicFramePr>
        <p:xfrm>
          <a:off x="1449302" y="1289082"/>
          <a:ext cx="8840161" cy="4148328"/>
        </p:xfrm>
        <a:graphic>
          <a:graphicData uri="http://schemas.openxmlformats.org/drawingml/2006/table">
            <a:tbl>
              <a:tblPr firstRow="1" firstCol="1" bandRow="1">
                <a:tableStyleId>{C4B1156A-380E-4F78-BDF5-A606A8083BF9}</a:tableStyleId>
              </a:tblPr>
              <a:tblGrid>
                <a:gridCol w="1352024">
                  <a:extLst>
                    <a:ext uri="{9D8B030D-6E8A-4147-A177-3AD203B41FA5}">
                      <a16:colId xmlns:a16="http://schemas.microsoft.com/office/drawing/2014/main" val="4103278810"/>
                    </a:ext>
                  </a:extLst>
                </a:gridCol>
                <a:gridCol w="2179158">
                  <a:extLst>
                    <a:ext uri="{9D8B030D-6E8A-4147-A177-3AD203B41FA5}">
                      <a16:colId xmlns:a16="http://schemas.microsoft.com/office/drawing/2014/main" val="117054643"/>
                    </a:ext>
                  </a:extLst>
                </a:gridCol>
                <a:gridCol w="5308979">
                  <a:extLst>
                    <a:ext uri="{9D8B030D-6E8A-4147-A177-3AD203B41FA5}">
                      <a16:colId xmlns:a16="http://schemas.microsoft.com/office/drawing/2014/main" val="3560638119"/>
                    </a:ext>
                  </a:extLst>
                </a:gridCol>
              </a:tblGrid>
              <a:tr h="245232">
                <a:tc>
                  <a:txBody>
                    <a:bodyPr/>
                    <a:lstStyle/>
                    <a:p>
                      <a:pPr marL="0" marR="0"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Họ tên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Địa chỉ</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70637503"/>
                  </a:ext>
                </a:extLst>
              </a:tr>
              <a:tr h="731520">
                <a:tc>
                  <a:txBody>
                    <a:bodyPr/>
                    <a:lstStyle/>
                    <a:p>
                      <a:pPr marL="0" marR="0" algn="ctr">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1</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Nguyễn An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Xóm</a:t>
                      </a:r>
                      <a:r>
                        <a:rPr lang="en-US" sz="2800" dirty="0">
                          <a:effectLst/>
                          <a:latin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Võng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Xuyên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5058725"/>
                  </a:ext>
                </a:extLst>
              </a:tr>
              <a:tr h="731520">
                <a:tc>
                  <a:txBody>
                    <a:bodyPr/>
                    <a:lstStyle/>
                    <a:p>
                      <a:pPr marL="0" marR="0" algn="ctr">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2</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Trần Bình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Xóm</a:t>
                      </a:r>
                      <a:r>
                        <a:rPr lang="en-US" sz="2800" dirty="0">
                          <a:effectLst/>
                          <a:latin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cs typeface="Times New Roman" panose="02020603050405020304" pitchFamily="18" charset="0"/>
                        </a:rPr>
                        <a:t>Thư</a:t>
                      </a:r>
                      <a:r>
                        <a:rPr lang="en-US" sz="2800" dirty="0">
                          <a:effectLst/>
                          <a:latin typeface="Times New Roman" panose="02020603050405020304" pitchFamily="18" charset="0"/>
                          <a:cs typeface="Times New Roman" panose="02020603050405020304" pitchFamily="18" charset="0"/>
                        </a:rPr>
                        <a:t> Trai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7002312"/>
                  </a:ext>
                </a:extLst>
              </a:tr>
              <a:tr h="731520">
                <a:tc>
                  <a:txBody>
                    <a:bodyPr/>
                    <a:lstStyle/>
                    <a:p>
                      <a:pPr marL="0" marR="0" algn="ctr">
                        <a:lnSpc>
                          <a:spcPct val="115000"/>
                        </a:lnSpc>
                        <a:spcBef>
                          <a:spcPts val="600"/>
                        </a:spcBef>
                        <a:spcAft>
                          <a:spcPts val="600"/>
                        </a:spcAft>
                      </a:pPr>
                      <a:r>
                        <a:rPr lang="en-US" sz="2800" b="0">
                          <a:effectLst/>
                          <a:latin typeface="Times New Roman" panose="02020603050405020304" pitchFamily="18" charset="0"/>
                          <a:cs typeface="Times New Roman" panose="02020603050405020304" pitchFamily="18" charset="0"/>
                        </a:rPr>
                        <a:t>3</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Hoàng Mai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cs typeface="Times New Roman" panose="02020603050405020304" pitchFamily="18" charset="0"/>
                        </a:rPr>
                        <a:t>tổ</a:t>
                      </a:r>
                      <a:r>
                        <a:rPr lang="en-US" sz="2800" dirty="0">
                          <a:effectLst/>
                          <a:latin typeface="Times New Roman" panose="02020603050405020304" pitchFamily="18" charset="0"/>
                          <a:cs typeface="Times New Roman" panose="02020603050405020304" pitchFamily="18" charset="0"/>
                        </a:rPr>
                        <a:t> 7, </a:t>
                      </a:r>
                      <a:r>
                        <a:rPr lang="en-US" sz="2800" dirty="0" err="1">
                          <a:effectLst/>
                          <a:latin typeface="Times New Roman" panose="02020603050405020304" pitchFamily="18" charset="0"/>
                          <a:cs typeface="Times New Roman" panose="02020603050405020304" pitchFamily="18" charset="0"/>
                        </a:rPr>
                        <a:t>Phúc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Hòa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51009729"/>
                  </a:ext>
                </a:extLst>
              </a:tr>
              <a:tr h="731520">
                <a:tc>
                  <a:txBody>
                    <a:bodyPr/>
                    <a:lstStyle/>
                    <a:p>
                      <a:pPr marL="0" marR="0" algn="ctr">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4</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Thanh Trúc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Xóm</a:t>
                      </a:r>
                      <a:r>
                        <a:rPr lang="en-US" sz="2800" dirty="0">
                          <a:effectLst/>
                          <a:latin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cs typeface="Times New Roman" panose="02020603050405020304" pitchFamily="18" charset="0"/>
                        </a:rPr>
                        <a:t> Xuân, </a:t>
                      </a:r>
                      <a:r>
                        <a:rPr lang="en-US" sz="2800" dirty="0" err="1">
                          <a:effectLst/>
                          <a:latin typeface="Times New Roman" panose="02020603050405020304" pitchFamily="18" charset="0"/>
                          <a:cs typeface="Times New Roman" panose="02020603050405020304" pitchFamily="18" charset="0"/>
                        </a:rPr>
                        <a:t>Hòa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52365614"/>
                  </a:ext>
                </a:extLst>
              </a:tr>
              <a:tr h="731520">
                <a:tc>
                  <a:txBody>
                    <a:bodyPr/>
                    <a:lstStyle/>
                    <a:p>
                      <a:pPr marL="0" marR="0" algn="ctr">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5</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Nguyễn Hòa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69 </a:t>
                      </a:r>
                      <a:r>
                        <a:rPr lang="en-US" sz="2800" dirty="0" err="1">
                          <a:effectLst/>
                          <a:latin typeface="Times New Roman" panose="02020603050405020304" pitchFamily="18" charset="0"/>
                          <a:cs typeface="Times New Roman" panose="02020603050405020304" pitchFamily="18" charset="0"/>
                        </a:rPr>
                        <a:t>đường</a:t>
                      </a:r>
                      <a:r>
                        <a:rPr lang="en-US" sz="2800" dirty="0">
                          <a:effectLst/>
                          <a:latin typeface="Times New Roman" panose="02020603050405020304" pitchFamily="18" charset="0"/>
                          <a:cs typeface="Times New Roman" panose="02020603050405020304" pitchFamily="18" charset="0"/>
                        </a:rPr>
                        <a:t> Ngô </a:t>
                      </a:r>
                      <a:r>
                        <a:rPr lang="en-US" sz="2800" dirty="0" err="1">
                          <a:effectLst/>
                          <a:latin typeface="Times New Roman" panose="02020603050405020304" pitchFamily="18" charset="0"/>
                          <a:cs typeface="Times New Roman" panose="02020603050405020304" pitchFamily="18" charset="0"/>
                        </a:rPr>
                        <a:t>Quyền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1686807"/>
                  </a:ext>
                </a:extLst>
              </a:tr>
            </a:tbl>
          </a:graphicData>
        </a:graphic>
      </p:graphicFrame>
    </p:spTree>
    <p:extLst>
      <p:ext uri="{BB962C8B-B14F-4D97-AF65-F5344CB8AC3E}">
        <p14:creationId xmlns:p14="http://schemas.microsoft.com/office/powerpoint/2010/main" val="292474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177422" y="1746317"/>
            <a:ext cx="1146412" cy="873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762254" y="1893604"/>
            <a:ext cx="9469854" cy="57888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rPr>
              <a:t>An tìm lần lượt từ đầu đến cuối danh sách.</a:t>
            </a:r>
          </a:p>
        </p:txBody>
      </p:sp>
      <p:sp>
        <p:nvSpPr>
          <p:cNvPr id="8" name="Rectangle 7"/>
          <p:cNvSpPr/>
          <p:nvPr/>
        </p:nvSpPr>
        <p:spPr>
          <a:xfrm>
            <a:off x="928256" y="3501013"/>
            <a:ext cx="10820400" cy="548099"/>
          </a:xfrm>
          <a:prstGeom prst="rect">
            <a:avLst/>
          </a:prstGeom>
        </p:spPr>
        <p:txBody>
          <a:bodyPr wrap="square">
            <a:spAutoFit/>
          </a:bodyPr>
          <a:lstStyle/>
          <a:p>
            <a:pPr algn="just">
              <a:lnSpc>
                <a:spcPct val="115000"/>
              </a:lnSpc>
              <a:spcBef>
                <a:spcPts val="600"/>
              </a:spcBef>
              <a:spcAft>
                <a:spcPts val="600"/>
              </a:spcAft>
            </a:pPr>
            <a:r>
              <a:rPr lang="en-US" sz="2800" i="1" dirty="0">
                <a:solidFill>
                  <a:srgbClr val="FF0066"/>
                </a:solidFill>
                <a:latin typeface="Times New Roman" panose="02020603050405020304" pitchFamily="18" charset="0"/>
                <a:ea typeface="Times New Roman" panose="02020603050405020304" pitchFamily="18" charset="0"/>
              </a:rPr>
              <a:t>=&gt; </a:t>
            </a:r>
            <a:r>
              <a:rPr lang="en-US" sz="2800" dirty="0" err="1">
                <a:solidFill>
                  <a:srgbClr val="FF0066"/>
                </a:solidFill>
                <a:latin typeface="Times New Roman" panose="02020603050405020304" pitchFamily="18" charset="0"/>
                <a:ea typeface="Times New Roman" panose="02020603050405020304" pitchFamily="18" charset="0"/>
              </a:rPr>
              <a:t>Tìm</a:t>
            </a:r>
            <a:r>
              <a:rPr lang="en-US" sz="2800" dirty="0">
                <a:solidFill>
                  <a:srgbClr val="FF0066"/>
                </a:solidFill>
                <a:latin typeface="Times New Roman" panose="02020603050405020304" pitchFamily="18" charset="0"/>
                <a:ea typeface="Times New Roman" panose="02020603050405020304" pitchFamily="18" charset="0"/>
              </a:rPr>
              <a:t> </a:t>
            </a:r>
            <a:r>
              <a:rPr lang="en-US" sz="2800" dirty="0" err="1">
                <a:solidFill>
                  <a:srgbClr val="FF0066"/>
                </a:solidFill>
                <a:latin typeface="Times New Roman" panose="02020603050405020304" pitchFamily="18" charset="0"/>
                <a:ea typeface="Times New Roman" panose="02020603050405020304" pitchFamily="18" charset="0"/>
              </a:rPr>
              <a:t>kiếm</a:t>
            </a:r>
            <a:r>
              <a:rPr lang="en-US" sz="2800" dirty="0">
                <a:solidFill>
                  <a:srgbClr val="FF0066"/>
                </a:solidFill>
                <a:latin typeface="Times New Roman" panose="02020603050405020304" pitchFamily="18" charset="0"/>
                <a:ea typeface="Times New Roman" panose="02020603050405020304" pitchFamily="18" charset="0"/>
              </a:rPr>
              <a:t> </a:t>
            </a:r>
            <a:r>
              <a:rPr lang="en-US" sz="2800" dirty="0" err="1">
                <a:solidFill>
                  <a:srgbClr val="FF0066"/>
                </a:solidFill>
                <a:latin typeface="Times New Roman" panose="02020603050405020304" pitchFamily="18" charset="0"/>
                <a:ea typeface="Times New Roman" panose="02020603050405020304" pitchFamily="18" charset="0"/>
              </a:rPr>
              <a:t>tuần</a:t>
            </a:r>
            <a:r>
              <a:rPr lang="en-US" sz="2800" dirty="0">
                <a:solidFill>
                  <a:srgbClr val="FF0066"/>
                </a:solidFill>
                <a:latin typeface="Times New Roman" panose="02020603050405020304" pitchFamily="18" charset="0"/>
                <a:ea typeface="Times New Roman" panose="02020603050405020304" pitchFamily="18" charset="0"/>
              </a:rPr>
              <a:t> </a:t>
            </a:r>
            <a:r>
              <a:rPr lang="en-US" sz="2800" dirty="0" err="1">
                <a:solidFill>
                  <a:srgbClr val="FF0066"/>
                </a:solidFill>
                <a:latin typeface="Times New Roman" panose="02020603050405020304" pitchFamily="18" charset="0"/>
                <a:ea typeface="Times New Roman" panose="02020603050405020304" pitchFamily="18" charset="0"/>
              </a:rPr>
              <a:t>tự</a:t>
            </a:r>
            <a:r>
              <a:rPr lang="en-US" sz="2800" dirty="0">
                <a:solidFill>
                  <a:srgbClr val="FF0066"/>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hàng</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92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56269" t="26222" r="5216" b="19194"/>
          <a:stretch/>
        </p:blipFill>
        <p:spPr bwMode="auto">
          <a:xfrm>
            <a:off x="2791691" y="589576"/>
            <a:ext cx="6754091" cy="5816991"/>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051316" y="41477"/>
            <a:ext cx="9061455" cy="548099"/>
          </a:xfrm>
          <a:prstGeom prst="rect">
            <a:avLst/>
          </a:prstGeom>
        </p:spPr>
        <p:txBody>
          <a:bodyPr wrap="none">
            <a:spAutoFit/>
          </a:bodyPr>
          <a:lstStyle/>
          <a:p>
            <a:pPr algn="just">
              <a:lnSpc>
                <a:spcPct val="115000"/>
              </a:lnSpc>
              <a:spcBef>
                <a:spcPts val="600"/>
              </a:spcBef>
              <a:spcAft>
                <a:spcPts val="600"/>
              </a:spcAft>
            </a:pPr>
            <a:r>
              <a:rPr lang="vi-VN" sz="2800" b="1" dirty="0">
                <a:solidFill>
                  <a:srgbClr val="FF0066"/>
                </a:solidFill>
                <a:latin typeface="Times New Roman" panose="02020603050405020304" pitchFamily="18" charset="0"/>
                <a:ea typeface="Times New Roman" panose="02020603050405020304" pitchFamily="18" charset="0"/>
              </a:rPr>
              <a:t>Các bước tìm kiếm của An được mô tả trong </a:t>
            </a:r>
            <a:r>
              <a:rPr lang="en-US" sz="2800" b="1" dirty="0" err="1">
                <a:solidFill>
                  <a:srgbClr val="FF0066"/>
                </a:solidFill>
                <a:latin typeface="Times New Roman" panose="02020603050405020304" pitchFamily="18" charset="0"/>
                <a:ea typeface="Times New Roman" panose="02020603050405020304" pitchFamily="18" charset="0"/>
              </a:rPr>
              <a:t>Sơ</a:t>
            </a:r>
            <a:r>
              <a:rPr lang="en-US" sz="2800" b="1" dirty="0">
                <a:solidFill>
                  <a:srgbClr val="FF0066"/>
                </a:solidFill>
                <a:latin typeface="Times New Roman" panose="02020603050405020304" pitchFamily="18" charset="0"/>
                <a:ea typeface="Times New Roman" panose="02020603050405020304" pitchFamily="18" charset="0"/>
              </a:rPr>
              <a:t> </a:t>
            </a:r>
            <a:r>
              <a:rPr lang="en-US" sz="2800" b="1" dirty="0" err="1">
                <a:solidFill>
                  <a:srgbClr val="FF0066"/>
                </a:solidFill>
                <a:latin typeface="Times New Roman" panose="02020603050405020304" pitchFamily="18" charset="0"/>
                <a:ea typeface="Times New Roman" panose="02020603050405020304" pitchFamily="18" charset="0"/>
              </a:rPr>
              <a:t>đồ</a:t>
            </a:r>
            <a:r>
              <a:rPr lang="en-US" sz="2800" b="1" dirty="0">
                <a:solidFill>
                  <a:srgbClr val="FF0066"/>
                </a:solidFill>
                <a:latin typeface="Times New Roman" panose="02020603050405020304" pitchFamily="18" charset="0"/>
                <a:ea typeface="Times New Roman" panose="02020603050405020304" pitchFamily="18" charset="0"/>
              </a:rPr>
              <a:t> </a:t>
            </a:r>
            <a:r>
              <a:rPr lang="en-US" sz="2800" b="1" dirty="0" err="1">
                <a:solidFill>
                  <a:srgbClr val="FF0066"/>
                </a:solidFill>
                <a:latin typeface="Times New Roman" panose="02020603050405020304" pitchFamily="18" charset="0"/>
                <a:ea typeface="Times New Roman" panose="02020603050405020304" pitchFamily="18" charset="0"/>
              </a:rPr>
              <a:t>khối</a:t>
            </a:r>
            <a:r>
              <a:rPr lang="en-US" sz="2800" b="1" dirty="0">
                <a:solidFill>
                  <a:srgbClr val="FF0066"/>
                </a:solidFill>
                <a:latin typeface="Times New Roman" panose="02020603050405020304" pitchFamily="18" charset="0"/>
                <a:ea typeface="Times New Roman" panose="02020603050405020304" pitchFamily="18" charset="0"/>
              </a:rPr>
              <a:t>:</a:t>
            </a:r>
            <a:endParaRPr lang="en-US" sz="2800" dirty="0">
              <a:solidFill>
                <a:srgbClr val="FF0066"/>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523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able&#10;&#10;Description automatically generated">
            <a:extLst>
              <a:ext uri="{FF2B5EF4-FFF2-40B4-BE49-F238E27FC236}">
                <a16:creationId xmlns:a16="http://schemas.microsoft.com/office/drawing/2014/main" id="{5438AF45-E7BE-BEF2-7EB8-59AF7E48D3A7}"/>
              </a:ext>
            </a:extLst>
          </p:cNvPr>
          <p:cNvPicPr>
            <a:picLocks noChangeAspect="1"/>
          </p:cNvPicPr>
          <p:nvPr/>
        </p:nvPicPr>
        <p:blipFill>
          <a:blip r:embed="rId3"/>
          <a:stretch>
            <a:fillRect/>
          </a:stretch>
        </p:blipFill>
        <p:spPr>
          <a:xfrm>
            <a:off x="2800628" y="741946"/>
            <a:ext cx="6590743" cy="2841370"/>
          </a:xfrm>
          <a:prstGeom prst="rect">
            <a:avLst/>
          </a:prstGeom>
          <a:ln w="57150">
            <a:solidFill>
              <a:srgbClr val="0033CC"/>
            </a:solidFill>
          </a:ln>
        </p:spPr>
      </p:pic>
      <p:sp>
        <p:nvSpPr>
          <p:cNvPr id="21" name="TextBox 20">
            <a:extLst>
              <a:ext uri="{FF2B5EF4-FFF2-40B4-BE49-F238E27FC236}">
                <a16:creationId xmlns:a16="http://schemas.microsoft.com/office/drawing/2014/main" id="{48BF50C2-56ED-1D3E-1820-CB19F302934C}"/>
              </a:ext>
            </a:extLst>
          </p:cNvPr>
          <p:cNvSpPr txBox="1"/>
          <p:nvPr/>
        </p:nvSpPr>
        <p:spPr>
          <a:xfrm>
            <a:off x="1350011" y="125173"/>
            <a:ext cx="9491978" cy="553998"/>
          </a:xfrm>
          <a:prstGeom prst="rect">
            <a:avLst/>
          </a:prstGeom>
          <a:noFill/>
        </p:spPr>
        <p:txBody>
          <a:bodyPr wrap="square">
            <a:spAutoFit/>
          </a:bodyPr>
          <a:lstStyle/>
          <a:p>
            <a:r>
              <a:rPr lang="en-US" sz="3000" b="1" dirty="0" err="1">
                <a:solidFill>
                  <a:srgbClr val="0033CC"/>
                </a:solidFill>
                <a:effectLst/>
                <a:latin typeface="Times New Roman" panose="02020603050405020304" pitchFamily="18" charset="0"/>
                <a:ea typeface="Times New Roman" panose="02020603050405020304" pitchFamily="18" charset="0"/>
              </a:rPr>
              <a:t>Quan</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sát</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bảng</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danh</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sách</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và</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hoàn</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thành</a:t>
            </a:r>
            <a:r>
              <a:rPr lang="en-US" sz="3000" b="1" dirty="0">
                <a:solidFill>
                  <a:srgbClr val="0033CC"/>
                </a:solidFill>
                <a:effectLst/>
                <a:latin typeface="Times New Roman" panose="02020603050405020304" pitchFamily="18" charset="0"/>
                <a:ea typeface="Times New Roman" panose="02020603050405020304" pitchFamily="18" charset="0"/>
              </a:rPr>
              <a:t> </a:t>
            </a:r>
            <a:r>
              <a:rPr lang="en-US" sz="3000" b="1" dirty="0" err="1">
                <a:solidFill>
                  <a:srgbClr val="0033CC"/>
                </a:solidFill>
                <a:effectLst/>
                <a:latin typeface="Times New Roman" panose="02020603050405020304" pitchFamily="18" charset="0"/>
                <a:ea typeface="Times New Roman" panose="02020603050405020304" pitchFamily="18" charset="0"/>
              </a:rPr>
              <a:t>nội</a:t>
            </a:r>
            <a:r>
              <a:rPr lang="en-US" sz="3000" b="1" dirty="0">
                <a:solidFill>
                  <a:srgbClr val="0033CC"/>
                </a:solidFill>
                <a:effectLst/>
                <a:latin typeface="Times New Roman" panose="02020603050405020304" pitchFamily="18" charset="0"/>
                <a:ea typeface="Times New Roman" panose="02020603050405020304" pitchFamily="18" charset="0"/>
              </a:rPr>
              <a:t> dung </a:t>
            </a:r>
            <a:r>
              <a:rPr lang="en-US" sz="3000" b="1" dirty="0" err="1">
                <a:solidFill>
                  <a:srgbClr val="0033CC"/>
                </a:solidFill>
                <a:effectLst/>
                <a:latin typeface="Times New Roman" panose="02020603050405020304" pitchFamily="18" charset="0"/>
                <a:ea typeface="Times New Roman" panose="02020603050405020304" pitchFamily="18" charset="0"/>
              </a:rPr>
              <a:t>sau</a:t>
            </a:r>
            <a:r>
              <a:rPr lang="en-US" sz="3000" b="1" dirty="0">
                <a:solidFill>
                  <a:srgbClr val="0033CC"/>
                </a:solidFill>
                <a:effectLst/>
                <a:latin typeface="Times New Roman" panose="02020603050405020304" pitchFamily="18" charset="0"/>
                <a:ea typeface="Times New Roman" panose="02020603050405020304" pitchFamily="18" charset="0"/>
              </a:rPr>
              <a:t>:</a:t>
            </a:r>
            <a:endParaRPr lang="en-US" sz="3000" b="1" dirty="0">
              <a:solidFill>
                <a:srgbClr val="0033CC"/>
              </a:solidFill>
            </a:endParaRPr>
          </a:p>
        </p:txBody>
      </p:sp>
      <p:sp>
        <p:nvSpPr>
          <p:cNvPr id="17" name="TextBox 16">
            <a:extLst>
              <a:ext uri="{FF2B5EF4-FFF2-40B4-BE49-F238E27FC236}">
                <a16:creationId xmlns:a16="http://schemas.microsoft.com/office/drawing/2014/main" id="{8DB253B1-BBCE-AFD3-8E6B-7352B57D9237}"/>
              </a:ext>
            </a:extLst>
          </p:cNvPr>
          <p:cNvSpPr txBox="1"/>
          <p:nvPr/>
        </p:nvSpPr>
        <p:spPr>
          <a:xfrm>
            <a:off x="180109" y="3724529"/>
            <a:ext cx="11374582" cy="954107"/>
          </a:xfrm>
          <a:prstGeom prst="rect">
            <a:avLst/>
          </a:prstGeom>
          <a:noFill/>
        </p:spPr>
        <p:txBody>
          <a:bodyPr wrap="square">
            <a:spAutoFit/>
          </a:bodyPr>
          <a:lstStyle/>
          <a:p>
            <a:pPr indent="254000" algn="just">
              <a:spcBef>
                <a:spcPts val="300"/>
              </a:spcBef>
              <a:spcAft>
                <a:spcPts val="300"/>
              </a:spcAft>
              <a:tabLst>
                <a:tab pos="562610" algn="l"/>
              </a:tabLst>
            </a:pPr>
            <a:r>
              <a:rPr lang="en-US" sz="2800" b="1" dirty="0" err="1">
                <a:solidFill>
                  <a:srgbClr val="002060"/>
                </a:solidFill>
                <a:effectLst/>
                <a:latin typeface="Times New Roman" panose="02020603050405020304" pitchFamily="18" charset="0"/>
                <a:ea typeface="Calibri" panose="020F0502020204030204" pitchFamily="34" charset="0"/>
              </a:rPr>
              <a:t>Câu</a:t>
            </a:r>
            <a:r>
              <a:rPr lang="en-US" sz="2800" b="1" dirty="0">
                <a:solidFill>
                  <a:srgbClr val="002060"/>
                </a:solidFill>
                <a:effectLst/>
                <a:latin typeface="Times New Roman" panose="02020603050405020304" pitchFamily="18" charset="0"/>
                <a:ea typeface="Calibri" panose="020F0502020204030204" pitchFamily="34" charset="0"/>
              </a:rPr>
              <a:t> 1: </a:t>
            </a:r>
            <a:r>
              <a:rPr lang="en-US" sz="2800" dirty="0" err="1">
                <a:solidFill>
                  <a:srgbClr val="002060"/>
                </a:solidFill>
                <a:effectLst/>
                <a:latin typeface="Times New Roman" panose="02020603050405020304" pitchFamily="18" charset="0"/>
                <a:ea typeface="Calibri" panose="020F0502020204030204" pitchFamily="34" charset="0"/>
              </a:rPr>
              <a:t>T</a:t>
            </a:r>
            <a:r>
              <a:rPr lang="en-US" sz="2800" dirty="0" err="1">
                <a:solidFill>
                  <a:srgbClr val="002060"/>
                </a:solidFill>
                <a:effectLst/>
                <a:latin typeface="Times New Roman" panose="02020603050405020304" pitchFamily="18" charset="0"/>
                <a:ea typeface="Times New Roman" panose="02020603050405020304" pitchFamily="18" charset="0"/>
              </a:rPr>
              <a:t>hực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hiện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địa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chỉ</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hàng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Thanh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Trúc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danh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hàng</a:t>
            </a:r>
            <a:r>
              <a:rPr lang="en-US" sz="2800" dirty="0">
                <a:solidFill>
                  <a:srgbClr val="002060"/>
                </a:solidFill>
                <a:effectLst/>
                <a:latin typeface="Times New Roman" panose="02020603050405020304" pitchFamily="18" charset="0"/>
                <a:ea typeface="Times New Roman" panose="02020603050405020304" pitchFamily="18" charset="0"/>
              </a:rPr>
              <a:t>?</a:t>
            </a:r>
          </a:p>
        </p:txBody>
      </p:sp>
      <p:sp>
        <p:nvSpPr>
          <p:cNvPr id="18" name="TextBox 17">
            <a:extLst>
              <a:ext uri="{FF2B5EF4-FFF2-40B4-BE49-F238E27FC236}">
                <a16:creationId xmlns:a16="http://schemas.microsoft.com/office/drawing/2014/main" id="{063C9116-089E-6A89-E396-11143533988D}"/>
              </a:ext>
            </a:extLst>
          </p:cNvPr>
          <p:cNvSpPr txBox="1"/>
          <p:nvPr/>
        </p:nvSpPr>
        <p:spPr>
          <a:xfrm>
            <a:off x="387927" y="4819849"/>
            <a:ext cx="11166764" cy="954107"/>
          </a:xfrm>
          <a:prstGeom prst="rect">
            <a:avLst/>
          </a:prstGeom>
          <a:noFill/>
        </p:spPr>
        <p:txBody>
          <a:bodyPr wrap="square">
            <a:spAutoFit/>
          </a:bodyPr>
          <a:lstStyle/>
          <a:p>
            <a:pPr algn="just">
              <a:spcBef>
                <a:spcPts val="300"/>
              </a:spcBef>
              <a:spcAft>
                <a:spcPts val="300"/>
              </a:spcAft>
            </a:pPr>
            <a:r>
              <a:rPr lang="pt-BR" sz="2800" b="1" dirty="0">
                <a:solidFill>
                  <a:srgbClr val="002060"/>
                </a:solidFill>
                <a:latin typeface="Times New Roman" panose="02020603050405020304" pitchFamily="18" charset="0"/>
                <a:ea typeface="Times New Roman" panose="02020603050405020304" pitchFamily="18" charset="0"/>
              </a:rPr>
              <a:t>Câu 2: </a:t>
            </a:r>
            <a:r>
              <a:rPr lang="pt-BR" sz="2800" dirty="0">
                <a:solidFill>
                  <a:srgbClr val="002060"/>
                </a:solidFill>
                <a:effectLst/>
                <a:latin typeface="Times New Roman" panose="02020603050405020304" pitchFamily="18" charset="0"/>
                <a:ea typeface="Times New Roman" panose="02020603050405020304" pitchFamily="18" charset="0"/>
              </a:rPr>
              <a:t>Em đã thực hiện tìm kiếm khách hàng Thanh Trúc trong danh sách bằng cách nào?</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D694DD82-617E-ACDE-AE7D-A335AEAD6C8B}"/>
              </a:ext>
            </a:extLst>
          </p:cNvPr>
          <p:cNvSpPr txBox="1"/>
          <p:nvPr/>
        </p:nvSpPr>
        <p:spPr>
          <a:xfrm>
            <a:off x="96982" y="5884254"/>
            <a:ext cx="11166764" cy="523220"/>
          </a:xfrm>
          <a:prstGeom prst="rect">
            <a:avLst/>
          </a:prstGeom>
          <a:noFill/>
        </p:spPr>
        <p:txBody>
          <a:bodyPr wrap="square">
            <a:spAutoFit/>
          </a:bodyPr>
          <a:lstStyle/>
          <a:p>
            <a:pPr indent="254000">
              <a:spcBef>
                <a:spcPts val="300"/>
              </a:spcBef>
              <a:spcAft>
                <a:spcPts val="300"/>
              </a:spcAft>
              <a:tabLst>
                <a:tab pos="562610" algn="l"/>
              </a:tabLst>
            </a:pPr>
            <a:r>
              <a:rPr lang="en-US" sz="2800" b="1" dirty="0" err="1">
                <a:solidFill>
                  <a:srgbClr val="002060"/>
                </a:solidFill>
                <a:effectLst/>
                <a:latin typeface="Times New Roman" panose="02020603050405020304" pitchFamily="18" charset="0"/>
                <a:ea typeface="Times New Roman" panose="02020603050405020304" pitchFamily="18" charset="0"/>
              </a:rPr>
              <a:t>Câu</a:t>
            </a:r>
            <a:r>
              <a:rPr lang="en-US" sz="2800" b="1" dirty="0">
                <a:solidFill>
                  <a:srgbClr val="002060"/>
                </a:solidFill>
                <a:effectLst/>
                <a:latin typeface="Times New Roman" panose="02020603050405020304" pitchFamily="18" charset="0"/>
                <a:ea typeface="Times New Roman" panose="02020603050405020304" pitchFamily="18" charset="0"/>
              </a:rPr>
              <a:t> 3: </a:t>
            </a:r>
            <a:r>
              <a:rPr lang="pt-BR" sz="2800" dirty="0">
                <a:solidFill>
                  <a:srgbClr val="002060"/>
                </a:solidFill>
                <a:effectLst/>
                <a:latin typeface="Times New Roman" panose="02020603050405020304" pitchFamily="18" charset="0"/>
                <a:ea typeface="Times New Roman" panose="02020603050405020304" pitchFamily="18" charset="0"/>
              </a:rPr>
              <a:t>Nêu ví dụ trong cuộc sống hàng ngày về hoạt động tìm kiếm?</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80970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able&#10;&#10;Description automatically generated">
            <a:extLst>
              <a:ext uri="{FF2B5EF4-FFF2-40B4-BE49-F238E27FC236}">
                <a16:creationId xmlns:a16="http://schemas.microsoft.com/office/drawing/2014/main" id="{AE9C5FB8-6376-77A8-B13D-D471AA416A00}"/>
              </a:ext>
            </a:extLst>
          </p:cNvPr>
          <p:cNvPicPr>
            <a:picLocks noChangeAspect="1"/>
          </p:cNvPicPr>
          <p:nvPr/>
        </p:nvPicPr>
        <p:blipFill>
          <a:blip r:embed="rId3"/>
          <a:stretch>
            <a:fillRect/>
          </a:stretch>
        </p:blipFill>
        <p:spPr>
          <a:xfrm>
            <a:off x="2268841" y="1001941"/>
            <a:ext cx="7654317" cy="3982451"/>
          </a:xfrm>
          <a:prstGeom prst="rect">
            <a:avLst/>
          </a:prstGeom>
          <a:ln w="57150">
            <a:solidFill>
              <a:srgbClr val="FB790D"/>
            </a:solidFill>
          </a:ln>
        </p:spPr>
      </p:pic>
      <p:sp>
        <p:nvSpPr>
          <p:cNvPr id="5" name="Rectangle 4">
            <a:extLst>
              <a:ext uri="{FF2B5EF4-FFF2-40B4-BE49-F238E27FC236}">
                <a16:creationId xmlns:a16="http://schemas.microsoft.com/office/drawing/2014/main" id="{C4870479-55D2-1764-4962-770DA089B29F}"/>
              </a:ext>
            </a:extLst>
          </p:cNvPr>
          <p:cNvSpPr/>
          <p:nvPr/>
        </p:nvSpPr>
        <p:spPr>
          <a:xfrm>
            <a:off x="2960537" y="3834622"/>
            <a:ext cx="2259496" cy="496957"/>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11" name="图片 72710" descr="PPT素材-11"/>
          <p:cNvPicPr>
            <a:picLocks noChangeAspect="1"/>
          </p:cNvPicPr>
          <p:nvPr/>
        </p:nvPicPr>
        <p:blipFill>
          <a:blip r:embed="rId4"/>
          <a:stretch>
            <a:fillRect/>
          </a:stretch>
        </p:blipFill>
        <p:spPr>
          <a:xfrm>
            <a:off x="-529847" y="5688449"/>
            <a:ext cx="14071022" cy="1169551"/>
          </a:xfrm>
          <a:prstGeom prst="rect">
            <a:avLst/>
          </a:prstGeom>
          <a:noFill/>
          <a:ln w="9525">
            <a:noFill/>
          </a:ln>
        </p:spPr>
      </p:pic>
      <p:sp>
        <p:nvSpPr>
          <p:cNvPr id="49" name="TextBox 48">
            <a:extLst>
              <a:ext uri="{FF2B5EF4-FFF2-40B4-BE49-F238E27FC236}">
                <a16:creationId xmlns:a16="http://schemas.microsoft.com/office/drawing/2014/main" id="{1F7699F9-7AB9-CFE6-3C15-165C5FF6A7B3}"/>
              </a:ext>
            </a:extLst>
          </p:cNvPr>
          <p:cNvSpPr txBox="1"/>
          <p:nvPr/>
        </p:nvSpPr>
        <p:spPr>
          <a:xfrm>
            <a:off x="21355" y="191647"/>
            <a:ext cx="11851990" cy="523220"/>
          </a:xfrm>
          <a:prstGeom prst="rect">
            <a:avLst/>
          </a:prstGeom>
          <a:noFill/>
        </p:spPr>
        <p:txBody>
          <a:bodyPr wrap="square">
            <a:spAutoFit/>
          </a:bodyPr>
          <a:lstStyle/>
          <a:p>
            <a:pPr indent="254000" algn="just">
              <a:spcBef>
                <a:spcPts val="300"/>
              </a:spcBef>
              <a:spcAft>
                <a:spcPts val="300"/>
              </a:spcAft>
              <a:tabLst>
                <a:tab pos="562610" algn="l"/>
              </a:tabLst>
            </a:pPr>
            <a:r>
              <a:rPr lang="en-US" sz="2800" dirty="0" err="1">
                <a:effectLst/>
                <a:latin typeface="Times New Roman" panose="02020603050405020304" pitchFamily="18" charset="0"/>
                <a:ea typeface="Calibri" panose="020F0502020204030204" pitchFamily="34" charset="0"/>
              </a:rPr>
              <a:t>Câu</a:t>
            </a:r>
            <a:r>
              <a:rPr lang="en-US" sz="2800" dirty="0">
                <a:effectLst/>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Đ</a:t>
            </a:r>
            <a:r>
              <a:rPr lang="en-US" sz="2800" dirty="0" err="1">
                <a:effectLst/>
                <a:latin typeface="Times New Roman" panose="02020603050405020304" pitchFamily="18" charset="0"/>
                <a:ea typeface="Times New Roman" panose="02020603050405020304" pitchFamily="18" charset="0"/>
              </a:rPr>
              <a:t>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4779731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529847" y="5545787"/>
            <a:ext cx="14071022" cy="1312214"/>
          </a:xfrm>
          <a:prstGeom prst="rect">
            <a:avLst/>
          </a:prstGeom>
          <a:noFill/>
          <a:ln w="9525">
            <a:noFill/>
          </a:ln>
        </p:spPr>
      </p:pic>
      <p:sp>
        <p:nvSpPr>
          <p:cNvPr id="48" name="TextBox 47">
            <a:extLst>
              <a:ext uri="{FF2B5EF4-FFF2-40B4-BE49-F238E27FC236}">
                <a16:creationId xmlns:a16="http://schemas.microsoft.com/office/drawing/2014/main" id="{FF5B7F44-4560-E4B1-4303-517CC0B5B8E1}"/>
              </a:ext>
            </a:extLst>
          </p:cNvPr>
          <p:cNvSpPr txBox="1"/>
          <p:nvPr/>
        </p:nvSpPr>
        <p:spPr>
          <a:xfrm>
            <a:off x="152400" y="2053578"/>
            <a:ext cx="11291454" cy="1752275"/>
          </a:xfrm>
          <a:prstGeom prst="rect">
            <a:avLst/>
          </a:prstGeom>
          <a:noFill/>
        </p:spPr>
        <p:txBody>
          <a:bodyPr wrap="square">
            <a:spAutoFit/>
          </a:bodyPr>
          <a:lstStyle/>
          <a:p>
            <a:pPr algn="just">
              <a:lnSpc>
                <a:spcPct val="120000"/>
              </a:lnSpc>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3: </a:t>
            </a:r>
            <a:r>
              <a:rPr lang="en-US" sz="2800" dirty="0" err="1">
                <a:effectLst/>
                <a:latin typeface="Times New Roman" panose="02020603050405020304" pitchFamily="18" charset="0"/>
                <a:ea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a:t>
            </a:r>
            <a:endParaRPr lang="en-US" sz="2800" dirty="0">
              <a:latin typeface="Times New Roman" panose="02020603050405020304" pitchFamily="18" charset="0"/>
              <a:ea typeface="Times New Roman" panose="02020603050405020304" pitchFamily="18" charset="0"/>
            </a:endParaRPr>
          </a:p>
          <a:p>
            <a:pPr algn="just">
              <a:lnSpc>
                <a:spcPct val="120000"/>
              </a:lnSpc>
              <a:spcBef>
                <a:spcPts val="300"/>
              </a:spcBef>
              <a:spcAft>
                <a:spcPts val="3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7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khoa</a:t>
            </a:r>
            <a:r>
              <a:rPr lang="en-US" sz="2800" dirty="0">
                <a:effectLst/>
                <a:latin typeface="Times New Roman" panose="02020603050405020304" pitchFamily="18" charset="0"/>
                <a:ea typeface="Times New Roman" panose="02020603050405020304" pitchFamily="18" charset="0"/>
              </a:rPr>
              <a:t>.</a:t>
            </a:r>
          </a:p>
          <a:p>
            <a:pPr algn="just">
              <a:lnSpc>
                <a:spcPct val="120000"/>
              </a:lnSpc>
              <a:spcBef>
                <a:spcPts val="300"/>
              </a:spcBef>
              <a:spcAft>
                <a:spcPts val="3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6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a:t>
            </a:r>
          </a:p>
        </p:txBody>
      </p:sp>
      <p:sp>
        <p:nvSpPr>
          <p:cNvPr id="50" name="TextBox 49">
            <a:extLst>
              <a:ext uri="{FF2B5EF4-FFF2-40B4-BE49-F238E27FC236}">
                <a16:creationId xmlns:a16="http://schemas.microsoft.com/office/drawing/2014/main" id="{06C759E5-DA47-7BC4-03A7-ED219981907A}"/>
              </a:ext>
            </a:extLst>
          </p:cNvPr>
          <p:cNvSpPr txBox="1"/>
          <p:nvPr/>
        </p:nvSpPr>
        <p:spPr>
          <a:xfrm>
            <a:off x="152400" y="220615"/>
            <a:ext cx="11610109" cy="1598386"/>
          </a:xfrm>
          <a:prstGeom prst="rect">
            <a:avLst/>
          </a:prstGeom>
          <a:noFill/>
        </p:spPr>
        <p:txBody>
          <a:bodyPr wrap="square">
            <a:spAutoFit/>
          </a:bodyPr>
          <a:lstStyle/>
          <a:p>
            <a:pPr algn="just">
              <a:lnSpc>
                <a:spcPct val="120000"/>
              </a:lnSpc>
              <a:spcBef>
                <a:spcPts val="300"/>
              </a:spcBef>
              <a:spcAft>
                <a:spcPts val="300"/>
              </a:spcAft>
            </a:pPr>
            <a:r>
              <a:rPr lang="pt-BR" sz="2800" dirty="0">
                <a:latin typeface="Times New Roman" panose="02020603050405020304" pitchFamily="18" charset="0"/>
                <a:ea typeface="Times New Roman" panose="02020603050405020304" pitchFamily="18" charset="0"/>
              </a:rPr>
              <a:t>Câu 2: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hàng</a:t>
            </a:r>
            <a:r>
              <a:rPr lang="en-US" sz="2800" dirty="0">
                <a:effectLst/>
                <a:latin typeface="Times New Roman" panose="02020603050405020304" pitchFamily="18" charset="0"/>
                <a:ea typeface="Times New Roman" panose="02020603050405020304" pitchFamily="18" charset="0"/>
              </a:rPr>
              <a:t> Thanh Trúc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17945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9332</TotalTime>
  <Words>1109</Words>
  <Application>Microsoft Office PowerPoint</Application>
  <PresentationFormat>Widescreen</PresentationFormat>
  <Paragraphs>144</Paragraphs>
  <Slides>26</Slides>
  <Notes>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宋体</vt:lpstr>
      <vt:lpstr>Amazone</vt:lpstr>
      <vt:lpstr>Arial</vt:lpstr>
      <vt:lpstr>Calibri</vt:lpstr>
      <vt:lpstr>Calibri Light</vt:lpstr>
      <vt:lpstr>等线</vt:lpstr>
      <vt:lpstr>Segoe Print</vt:lpstr>
      <vt:lpstr>SVN-SAF</vt:lpstr>
      <vt:lpstr>Times New Roman</vt:lpstr>
      <vt:lpstr>UTM Avo</vt:lpstr>
      <vt:lpstr>UTM Kabel KT</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DUNG</cp:lastModifiedBy>
  <cp:revision>498</cp:revision>
  <dcterms:created xsi:type="dcterms:W3CDTF">2021-11-14T08:33:55Z</dcterms:created>
  <dcterms:modified xsi:type="dcterms:W3CDTF">2025-03-08T08:58:09Z</dcterms:modified>
</cp:coreProperties>
</file>