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1" r:id="rId3"/>
    <p:sldId id="600" r:id="rId4"/>
    <p:sldId id="594" r:id="rId5"/>
    <p:sldId id="263" r:id="rId6"/>
    <p:sldId id="595" r:id="rId7"/>
    <p:sldId id="596" r:id="rId8"/>
    <p:sldId id="597" r:id="rId9"/>
    <p:sldId id="598" r:id="rId10"/>
    <p:sldId id="599" r:id="rId11"/>
    <p:sldId id="265" r:id="rId12"/>
    <p:sldId id="378" r:id="rId13"/>
    <p:sldId id="341" r:id="rId14"/>
    <p:sldId id="370" r:id="rId15"/>
    <p:sldId id="362" r:id="rId16"/>
    <p:sldId id="363" r:id="rId17"/>
    <p:sldId id="367" r:id="rId18"/>
    <p:sldId id="366" r:id="rId19"/>
    <p:sldId id="365" r:id="rId20"/>
    <p:sldId id="364" r:id="rId21"/>
    <p:sldId id="368" r:id="rId22"/>
    <p:sldId id="369" r:id="rId23"/>
    <p:sldId id="266" r:id="rId24"/>
    <p:sldId id="2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32D6"/>
    <a:srgbClr val="FF3399"/>
    <a:srgbClr val="64D2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551E-113F-ED43-8CE6-FB84F58637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850FC-15F7-861F-801B-2990C1107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9D5985-C67C-5FBA-21B6-E6919F3C0D28}"/>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5" name="Footer Placeholder 4">
            <a:extLst>
              <a:ext uri="{FF2B5EF4-FFF2-40B4-BE49-F238E27FC236}">
                <a16:creationId xmlns:a16="http://schemas.microsoft.com/office/drawing/2014/main" id="{2D84FB87-F3A8-1846-20E9-F593C7863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41425-898F-378B-9961-B616CF1DD65A}"/>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155391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EAE2-6478-111E-9081-95577BCB42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68B42D-1725-FA46-4EDC-0928F639B6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6E76D6-42CE-C0E1-DFB2-93D8704D38F7}"/>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5" name="Footer Placeholder 4">
            <a:extLst>
              <a:ext uri="{FF2B5EF4-FFF2-40B4-BE49-F238E27FC236}">
                <a16:creationId xmlns:a16="http://schemas.microsoft.com/office/drawing/2014/main" id="{163C97F8-2297-A859-BAB8-E8DA607F4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2CB62-05C2-3A91-2F29-B9966752E503}"/>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397368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A7B48E-75DC-8886-447E-96000BCBF5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306EAB-40CC-E4BF-FBEB-69829524F6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FD19C-AD6E-3AED-2EC7-5117BEBBEC10}"/>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5" name="Footer Placeholder 4">
            <a:extLst>
              <a:ext uri="{FF2B5EF4-FFF2-40B4-BE49-F238E27FC236}">
                <a16:creationId xmlns:a16="http://schemas.microsoft.com/office/drawing/2014/main" id="{CBB6A301-8F67-B5BC-2DDA-8D00862D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7E354-704E-655A-EF13-8AAA1134133B}"/>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87660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BC127-438A-CCC8-5ADD-792FAB3FD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13C284-675F-812B-F5EA-76D2B43025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C230-136C-AB5C-C2C1-49B20F8E737D}"/>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5" name="Footer Placeholder 4">
            <a:extLst>
              <a:ext uri="{FF2B5EF4-FFF2-40B4-BE49-F238E27FC236}">
                <a16:creationId xmlns:a16="http://schemas.microsoft.com/office/drawing/2014/main" id="{BFF1B121-3E9C-CC46-969F-940A5C085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1C367-959F-722E-6946-3164BE4E8C75}"/>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256312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C66D2-49F8-5680-94E4-37C216ACE1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6E686-089F-5BAB-CDDA-C1181A7FF3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81305-46B5-38E7-5B8B-6F330AED4551}"/>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5" name="Footer Placeholder 4">
            <a:extLst>
              <a:ext uri="{FF2B5EF4-FFF2-40B4-BE49-F238E27FC236}">
                <a16:creationId xmlns:a16="http://schemas.microsoft.com/office/drawing/2014/main" id="{24358179-5D73-2660-4E9E-7A6DC5AFE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06416-3B80-E666-4BF1-37F2917A045D}"/>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169818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F2896-9BB5-5298-5BFA-08D1FB4E3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7E4B7-452C-F7CF-C533-83D493991F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BDE6D3-866E-6DD4-E84A-11D3F193BE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083BA-1E26-03ED-6B5E-DCC26851CC28}"/>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6" name="Footer Placeholder 5">
            <a:extLst>
              <a:ext uri="{FF2B5EF4-FFF2-40B4-BE49-F238E27FC236}">
                <a16:creationId xmlns:a16="http://schemas.microsoft.com/office/drawing/2014/main" id="{B4EF494A-F3BB-83D1-1FB2-D63E60B08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95490-4072-6186-0E6C-AEBF31363536}"/>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200609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9AA8-6DF4-C3C3-B43A-BA7798F413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151DA3-4D76-7AF8-950F-3AF763E79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28AA72-5028-6706-31F5-CDF268861A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379BD0-F8A6-CBD1-A5A8-06050A480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3F83ED-AF04-5F17-4606-22E0B36ACD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368B6-FAEF-F6C0-9738-073C04F91F0E}"/>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8" name="Footer Placeholder 7">
            <a:extLst>
              <a:ext uri="{FF2B5EF4-FFF2-40B4-BE49-F238E27FC236}">
                <a16:creationId xmlns:a16="http://schemas.microsoft.com/office/drawing/2014/main" id="{2ACC6919-9C9E-161C-7E6D-A168407682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C10677-24E7-C3BD-ADE9-068EED9BE3AB}"/>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25929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4EAD7-FD41-A40E-9D99-C08A3555ED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DB3102-05E4-095A-2FAA-2FBA9C346555}"/>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4" name="Footer Placeholder 3">
            <a:extLst>
              <a:ext uri="{FF2B5EF4-FFF2-40B4-BE49-F238E27FC236}">
                <a16:creationId xmlns:a16="http://schemas.microsoft.com/office/drawing/2014/main" id="{49217974-0915-290D-74FD-61BB3F991C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3AC69A-A6FA-FE63-C6A3-639DB9D892F7}"/>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7024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4ED663-B5FF-3371-8B4B-8F56CEE68201}"/>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3" name="Footer Placeholder 2">
            <a:extLst>
              <a:ext uri="{FF2B5EF4-FFF2-40B4-BE49-F238E27FC236}">
                <a16:creationId xmlns:a16="http://schemas.microsoft.com/office/drawing/2014/main" id="{ECC9B31C-7D7A-1034-BAB3-601626DDBD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B73EFC-0A75-6D6C-355D-93DD4C64F7BD}"/>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3993769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7CF52-BEF3-2458-E685-F2D675A20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2AA8C-5165-FE71-DDB0-B7A46E478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36163E-AAB2-D807-B774-C5CCE7F5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076C0E-1063-B5FC-D22B-66CAAD08501E}"/>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6" name="Footer Placeholder 5">
            <a:extLst>
              <a:ext uri="{FF2B5EF4-FFF2-40B4-BE49-F238E27FC236}">
                <a16:creationId xmlns:a16="http://schemas.microsoft.com/office/drawing/2014/main" id="{4FE36B90-8A8B-6299-B790-4E1FE2A9D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578FBA-AD1D-45DD-B3E1-11E536F043D7}"/>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1238353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8082A-93ED-C624-1330-5CC09B96E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7AF125-CC1A-63E9-C774-2D45FC276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A4D48-61E3-316F-9EFA-D4A2B8936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36FC6-2D5C-8914-21C1-C06BFFE9EF95}"/>
              </a:ext>
            </a:extLst>
          </p:cNvPr>
          <p:cNvSpPr>
            <a:spLocks noGrp="1"/>
          </p:cNvSpPr>
          <p:nvPr>
            <p:ph type="dt" sz="half" idx="10"/>
          </p:nvPr>
        </p:nvSpPr>
        <p:spPr/>
        <p:txBody>
          <a:bodyPr/>
          <a:lstStyle/>
          <a:p>
            <a:fld id="{1D6F146A-5107-48F0-A20D-5F25EC59AC53}" type="datetimeFigureOut">
              <a:rPr lang="en-US" smtClean="0"/>
              <a:t>10/13/2024</a:t>
            </a:fld>
            <a:endParaRPr lang="en-US"/>
          </a:p>
        </p:txBody>
      </p:sp>
      <p:sp>
        <p:nvSpPr>
          <p:cNvPr id="6" name="Footer Placeholder 5">
            <a:extLst>
              <a:ext uri="{FF2B5EF4-FFF2-40B4-BE49-F238E27FC236}">
                <a16:creationId xmlns:a16="http://schemas.microsoft.com/office/drawing/2014/main" id="{1885CEB2-4164-28BE-3127-2A5D653FC6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6B2D87-FDEA-0E49-93B3-7D8A073DC2A5}"/>
              </a:ext>
            </a:extLst>
          </p:cNvPr>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260037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26404-42D3-CD7D-6C1E-3FCEC50BB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6CDC00-960B-AB4D-63F8-56360FD518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FBDD4-0D43-498F-33B1-F0269F4C0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F146A-5107-48F0-A20D-5F25EC59AC53}" type="datetimeFigureOut">
              <a:rPr lang="en-US" smtClean="0"/>
              <a:t>10/13/2024</a:t>
            </a:fld>
            <a:endParaRPr lang="en-US"/>
          </a:p>
        </p:txBody>
      </p:sp>
      <p:sp>
        <p:nvSpPr>
          <p:cNvPr id="5" name="Footer Placeholder 4">
            <a:extLst>
              <a:ext uri="{FF2B5EF4-FFF2-40B4-BE49-F238E27FC236}">
                <a16:creationId xmlns:a16="http://schemas.microsoft.com/office/drawing/2014/main" id="{0F9FBB9B-7B98-3221-CD1D-1355074C36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AD822A-4862-DEC9-B20A-E78E68A22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4760E-F00F-4D77-8156-1EC943B2E9F3}" type="slidenum">
              <a:rPr lang="en-US" smtClean="0"/>
              <a:t>‹#›</a:t>
            </a:fld>
            <a:endParaRPr lang="en-US"/>
          </a:p>
        </p:txBody>
      </p:sp>
    </p:spTree>
    <p:extLst>
      <p:ext uri="{BB962C8B-B14F-4D97-AF65-F5344CB8AC3E}">
        <p14:creationId xmlns:p14="http://schemas.microsoft.com/office/powerpoint/2010/main" val="3085162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8.xml"/><Relationship Id="rId18" Type="http://schemas.openxmlformats.org/officeDocument/2006/relationships/image" Target="../media/image23.png"/><Relationship Id="rId3" Type="http://schemas.openxmlformats.org/officeDocument/2006/relationships/image" Target="../media/image15.png"/><Relationship Id="rId21" Type="http://schemas.openxmlformats.org/officeDocument/2006/relationships/slide" Target="slide5.xml"/><Relationship Id="rId7" Type="http://schemas.openxmlformats.org/officeDocument/2006/relationships/slide" Target="slide15.xml"/><Relationship Id="rId12" Type="http://schemas.openxmlformats.org/officeDocument/2006/relationships/image" Target="../media/image21.png"/><Relationship Id="rId17" Type="http://schemas.openxmlformats.org/officeDocument/2006/relationships/slide" Target="slide21.xml"/><Relationship Id="rId25" Type="http://schemas.openxmlformats.org/officeDocument/2006/relationships/image" Target="../media/image13.png"/><Relationship Id="rId2" Type="http://schemas.openxmlformats.org/officeDocument/2006/relationships/image" Target="../media/image14.png"/><Relationship Id="rId16" Type="http://schemas.openxmlformats.org/officeDocument/2006/relationships/slide" Target="slide20.xml"/><Relationship Id="rId20" Type="http://schemas.openxmlformats.org/officeDocument/2006/relationships/slide" Target="slide6.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slide" Target="slide17.xml"/><Relationship Id="rId24" Type="http://schemas.openxmlformats.org/officeDocument/2006/relationships/image" Target="../media/image24.png"/><Relationship Id="rId5" Type="http://schemas.openxmlformats.org/officeDocument/2006/relationships/image" Target="../media/image17.png"/><Relationship Id="rId15" Type="http://schemas.openxmlformats.org/officeDocument/2006/relationships/slide" Target="slide22.xml"/><Relationship Id="rId23" Type="http://schemas.openxmlformats.org/officeDocument/2006/relationships/slide" Target="slide12.xml"/><Relationship Id="rId10" Type="http://schemas.openxmlformats.org/officeDocument/2006/relationships/image" Target="../media/image20.png"/><Relationship Id="rId19" Type="http://schemas.openxmlformats.org/officeDocument/2006/relationships/slide" Target="slide19.xml"/><Relationship Id="rId4" Type="http://schemas.openxmlformats.org/officeDocument/2006/relationships/image" Target="../media/image16.png"/><Relationship Id="rId9" Type="http://schemas.openxmlformats.org/officeDocument/2006/relationships/slide" Target="slide16.xml"/><Relationship Id="rId14" Type="http://schemas.openxmlformats.org/officeDocument/2006/relationships/image" Target="../media/image22.png"/><Relationship Id="rId22"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slide" Target="slide14.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29.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0.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1.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2.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3.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4.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3.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4"/><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video" Target="../media/media3.mp4"/><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11">
            <a:extLst>
              <a:ext uri="{FF2B5EF4-FFF2-40B4-BE49-F238E27FC236}">
                <a16:creationId xmlns:a16="http://schemas.microsoft.com/office/drawing/2014/main" id="{D1CB3112-C67C-B85A-0C2A-5E90453789FB}"/>
              </a:ext>
            </a:extLst>
          </p:cNvPr>
          <p:cNvSpPr txBox="1"/>
          <p:nvPr/>
        </p:nvSpPr>
        <p:spPr>
          <a:xfrm>
            <a:off x="563622" y="1875270"/>
            <a:ext cx="10764644" cy="2585323"/>
          </a:xfrm>
          <a:prstGeom prst="rect">
            <a:avLst/>
          </a:prstGeom>
          <a:noFill/>
        </p:spPr>
        <p:txBody>
          <a:bodyPr wrap="square" rtlCol="0">
            <a:spAutoFit/>
          </a:bodyPr>
          <a:lstStyle/>
          <a:p>
            <a:pPr algn="ctr"/>
            <a:r>
              <a:rPr lang="en-US" altLang="zh-CN" sz="5400" b="1">
                <a:solidFill>
                  <a:srgbClr val="4232D6"/>
                </a:solidFill>
                <a:latin typeface="Times New Roman" panose="02020603050405020304" pitchFamily="18" charset="0"/>
                <a:cs typeface="Times New Roman" panose="02020603050405020304" pitchFamily="18" charset="0"/>
              </a:rPr>
              <a:t>Bài 4</a:t>
            </a:r>
            <a:r>
              <a:rPr lang="en-US" altLang="zh-CN" sz="5400" b="1" smtClean="0">
                <a:solidFill>
                  <a:srgbClr val="4232D6"/>
                </a:solidFill>
                <a:latin typeface="Times New Roman" panose="02020603050405020304" pitchFamily="18" charset="0"/>
                <a:cs typeface="Times New Roman" panose="02020603050405020304" pitchFamily="18" charset="0"/>
              </a:rPr>
              <a:t>: MỘT </a:t>
            </a:r>
            <a:r>
              <a:rPr lang="en-US" altLang="zh-CN" sz="5400" b="1">
                <a:solidFill>
                  <a:srgbClr val="4232D6"/>
                </a:solidFill>
                <a:latin typeface="Times New Roman" panose="02020603050405020304" pitchFamily="18" charset="0"/>
                <a:cs typeface="Times New Roman" panose="02020603050405020304" pitchFamily="18" charset="0"/>
              </a:rPr>
              <a:t>SỐ VẤN ĐỀ PHÁP </a:t>
            </a:r>
            <a:r>
              <a:rPr lang="en-US" altLang="zh-CN" sz="5400" b="1" smtClean="0">
                <a:solidFill>
                  <a:srgbClr val="4232D6"/>
                </a:solidFill>
                <a:latin typeface="Times New Roman" panose="02020603050405020304" pitchFamily="18" charset="0"/>
                <a:cs typeface="Times New Roman" panose="02020603050405020304" pitchFamily="18" charset="0"/>
              </a:rPr>
              <a:t>LÍ </a:t>
            </a:r>
            <a:r>
              <a:rPr lang="en-US" altLang="zh-CN" sz="5400" b="1">
                <a:solidFill>
                  <a:srgbClr val="4232D6"/>
                </a:solidFill>
                <a:latin typeface="Times New Roman" panose="02020603050405020304" pitchFamily="18" charset="0"/>
                <a:cs typeface="Times New Roman" panose="02020603050405020304" pitchFamily="18" charset="0"/>
              </a:rPr>
              <a:t>VỀ SỬ DỤNG DỊCH VỤ INTERNET.</a:t>
            </a:r>
            <a:endParaRPr lang="zh-CN" altLang="en-US" sz="5400" b="1" dirty="0">
              <a:solidFill>
                <a:srgbClr val="4232D6"/>
              </a:solidFill>
              <a:latin typeface="Times New Roman" panose="02020603050405020304" pitchFamily="18" charset="0"/>
              <a:cs typeface="Times New Roman" panose="02020603050405020304" pitchFamily="18" charset="0"/>
            </a:endParaRPr>
          </a:p>
        </p:txBody>
      </p:sp>
      <p:sp>
        <p:nvSpPr>
          <p:cNvPr id="63" name="Rectangle 62">
            <a:extLst>
              <a:ext uri="{FF2B5EF4-FFF2-40B4-BE49-F238E27FC236}">
                <a16:creationId xmlns:a16="http://schemas.microsoft.com/office/drawing/2014/main" id="{CA4829C9-944A-8914-77E1-A8CCF7BD9121}"/>
              </a:ext>
            </a:extLst>
          </p:cNvPr>
          <p:cNvSpPr/>
          <p:nvPr/>
        </p:nvSpPr>
        <p:spPr>
          <a:xfrm>
            <a:off x="1627759" y="331348"/>
            <a:ext cx="8733673" cy="1323439"/>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rgbClr val="4232D6"/>
                </a:solidFill>
              </a:rPr>
              <a:t>CHỦ ĐỀ 3: ĐẠO ĐỨC, PHÁP LUẬT </a:t>
            </a:r>
          </a:p>
          <a:p>
            <a:pPr algn="ctr"/>
            <a:r>
              <a:rPr lang="en-US" sz="4000" b="1">
                <a:ln w="22225">
                  <a:solidFill>
                    <a:schemeClr val="accent2"/>
                  </a:solidFill>
                  <a:prstDash val="solid"/>
                </a:ln>
                <a:solidFill>
                  <a:srgbClr val="4232D6"/>
                </a:solidFill>
              </a:rPr>
              <a:t>VÀ VĂN HÓA TRONG MÔI TRƯỜNG SỐ.  </a:t>
            </a:r>
            <a:endParaRPr lang="en-US" sz="4000" b="1" cap="none" spc="0" dirty="0">
              <a:ln w="22225">
                <a:solidFill>
                  <a:schemeClr val="accent2"/>
                </a:solidFill>
                <a:prstDash val="solid"/>
              </a:ln>
              <a:solidFill>
                <a:srgbClr val="4232D6"/>
              </a:solidFill>
              <a:effectLst/>
            </a:endParaRPr>
          </a:p>
        </p:txBody>
      </p:sp>
    </p:spTree>
    <p:extLst>
      <p:ext uri="{BB962C8B-B14F-4D97-AF65-F5344CB8AC3E}">
        <p14:creationId xmlns:p14="http://schemas.microsoft.com/office/powerpoint/2010/main" val="228327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fltVal val="0"/>
                                          </p:val>
                                        </p:tav>
                                        <p:tav tm="100000">
                                          <p:val>
                                            <p:strVal val="#ppt_w"/>
                                          </p:val>
                                        </p:tav>
                                      </p:tavLst>
                                    </p:anim>
                                    <p:anim calcmode="lin" valueType="num">
                                      <p:cBhvr>
                                        <p:cTn id="13" dur="1000" fill="hold"/>
                                        <p:tgtEl>
                                          <p:spTgt spid="42"/>
                                        </p:tgtEl>
                                        <p:attrNameLst>
                                          <p:attrName>ppt_h</p:attrName>
                                        </p:attrNameLst>
                                      </p:cBhvr>
                                      <p:tavLst>
                                        <p:tav tm="0">
                                          <p:val>
                                            <p:fltVal val="0"/>
                                          </p:val>
                                        </p:tav>
                                        <p:tav tm="100000">
                                          <p:val>
                                            <p:strVal val="#ppt_h"/>
                                          </p:val>
                                        </p:tav>
                                      </p:tavLst>
                                    </p:anim>
                                    <p:anim calcmode="lin" valueType="num">
                                      <p:cBhvr>
                                        <p:cTn id="14" dur="1000" fill="hold"/>
                                        <p:tgtEl>
                                          <p:spTgt spid="42"/>
                                        </p:tgtEl>
                                        <p:attrNameLst>
                                          <p:attrName>style.rotation</p:attrName>
                                        </p:attrNameLst>
                                      </p:cBhvr>
                                      <p:tavLst>
                                        <p:tav tm="0">
                                          <p:val>
                                            <p:fltVal val="90"/>
                                          </p:val>
                                        </p:tav>
                                        <p:tav tm="100000">
                                          <p:val>
                                            <p:fltVal val="0"/>
                                          </p:val>
                                        </p:tav>
                                      </p:tavLst>
                                    </p:anim>
                                    <p:animEffect transition="in" filter="fade">
                                      <p:cBhvr>
                                        <p:cTn id="15"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2F9995-A0A1-431C-BA03-E27C62A76E78}"/>
              </a:ext>
            </a:extLst>
          </p:cNvPr>
          <p:cNvSpPr txBox="1"/>
          <p:nvPr/>
        </p:nvSpPr>
        <p:spPr>
          <a:xfrm>
            <a:off x="736271" y="478985"/>
            <a:ext cx="11206347" cy="5262979"/>
          </a:xfrm>
          <a:prstGeom prst="rect">
            <a:avLst/>
          </a:prstGeom>
          <a:noFill/>
        </p:spPr>
        <p:txBody>
          <a:bodyPr wrap="square" rtlCol="0">
            <a:spAutoFit/>
          </a:bodyPr>
          <a:lstStyle/>
          <a:p>
            <a:pPr>
              <a:lnSpc>
                <a:spcPct val="150000"/>
              </a:lnSpc>
            </a:pPr>
            <a:r>
              <a:rPr lang="en-US" sz="3200">
                <a:solidFill>
                  <a:srgbClr val="FF0000"/>
                </a:solidFill>
                <a:latin typeface="Times New Roman" panose="02020603050405020304" pitchFamily="18" charset="0"/>
                <a:cs typeface="Times New Roman" panose="02020603050405020304" pitchFamily="18" charset="0"/>
              </a:rPr>
              <a:t>2. Những ph</a:t>
            </a:r>
            <a:r>
              <a:rPr lang="vi-VN" sz="3200">
                <a:solidFill>
                  <a:srgbClr val="FF0000"/>
                </a:solidFill>
                <a:latin typeface="Times New Roman" panose="02020603050405020304" pitchFamily="18" charset="0"/>
                <a:cs typeface="Times New Roman" panose="02020603050405020304" pitchFamily="18" charset="0"/>
              </a:rPr>
              <a:t>ư</a:t>
            </a:r>
            <a:r>
              <a:rPr lang="en-US" sz="3200">
                <a:solidFill>
                  <a:srgbClr val="FF0000"/>
                </a:solidFill>
                <a:latin typeface="Times New Roman" panose="02020603050405020304" pitchFamily="18" charset="0"/>
                <a:cs typeface="Times New Roman" panose="02020603050405020304" pitchFamily="18" charset="0"/>
              </a:rPr>
              <a:t>ơng án nào sau đây là tác động tiêu cực của công nghệ kĩ thuật số đến xã hội.</a:t>
            </a:r>
          </a:p>
          <a:p>
            <a:pPr marL="514350" indent="-514350">
              <a:lnSpc>
                <a:spcPct val="150000"/>
              </a:lnSpc>
              <a:buAutoNum type="alphaUcPeriod"/>
            </a:pPr>
            <a:r>
              <a:rPr lang="en-US" sz="3200">
                <a:latin typeface="Times New Roman" panose="02020603050405020304" pitchFamily="18" charset="0"/>
                <a:cs typeface="Times New Roman" panose="02020603050405020304" pitchFamily="18" charset="0"/>
              </a:rPr>
              <a:t>Thông tin cá nhân của con ng</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ời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 số hóa.</a:t>
            </a:r>
          </a:p>
          <a:p>
            <a:pPr marL="514350" indent="-514350">
              <a:lnSpc>
                <a:spcPct val="150000"/>
              </a:lnSpc>
              <a:buAutoNum type="alphaUcPeriod"/>
            </a:pPr>
            <a:r>
              <a:rPr lang="en-US" sz="3200">
                <a:latin typeface="Times New Roman" panose="02020603050405020304" pitchFamily="18" charset="0"/>
                <a:cs typeface="Times New Roman" panose="02020603050405020304" pitchFamily="18" charset="0"/>
              </a:rPr>
              <a:t>Sử dụng thiết bị số liên tục trong thời gian dài ảnh h</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ởng đến sức khỏe thể chất và tinh thần của lớp trẻ.</a:t>
            </a:r>
          </a:p>
          <a:p>
            <a:pPr marL="514350" indent="-514350">
              <a:lnSpc>
                <a:spcPct val="150000"/>
              </a:lnSpc>
              <a:buAutoNum type="alphaUcPeriod"/>
            </a:pPr>
            <a:r>
              <a:rPr lang="en-US" sz="3200">
                <a:latin typeface="Times New Roman" panose="02020603050405020304" pitchFamily="18" charset="0"/>
                <a:cs typeface="Times New Roman" panose="02020603050405020304" pitchFamily="18" charset="0"/>
              </a:rPr>
              <a:t>Gia tăng ô nhiễm môi tr</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ờng.</a:t>
            </a:r>
          </a:p>
          <a:p>
            <a:pPr marL="514350" indent="-514350">
              <a:lnSpc>
                <a:spcPct val="150000"/>
              </a:lnSpc>
              <a:buAutoNum type="alphaUcPeriod"/>
            </a:pPr>
            <a:r>
              <a:rPr lang="en-US" sz="3200">
                <a:latin typeface="Times New Roman" panose="02020603050405020304" pitchFamily="18" charset="0"/>
                <a:cs typeface="Times New Roman" panose="02020603050405020304" pitchFamily="18" charset="0"/>
              </a:rPr>
              <a:t>Làm gia tăng tỉ lệ thất nghiệp.</a:t>
            </a:r>
          </a:p>
        </p:txBody>
      </p:sp>
      <p:sp>
        <p:nvSpPr>
          <p:cNvPr id="7" name="Oval 6">
            <a:extLst>
              <a:ext uri="{FF2B5EF4-FFF2-40B4-BE49-F238E27FC236}">
                <a16:creationId xmlns:a16="http://schemas.microsoft.com/office/drawing/2014/main" id="{853253A4-BB5A-4F48-AA38-8F86A8B114F9}"/>
              </a:ext>
            </a:extLst>
          </p:cNvPr>
          <p:cNvSpPr/>
          <p:nvPr/>
        </p:nvSpPr>
        <p:spPr>
          <a:xfrm>
            <a:off x="712657" y="2183080"/>
            <a:ext cx="590935" cy="472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9" name="Oval 8">
            <a:extLst>
              <a:ext uri="{FF2B5EF4-FFF2-40B4-BE49-F238E27FC236}">
                <a16:creationId xmlns:a16="http://schemas.microsoft.com/office/drawing/2014/main" id="{241CE9D8-8633-41B1-8D15-2237471695DB}"/>
              </a:ext>
            </a:extLst>
          </p:cNvPr>
          <p:cNvSpPr/>
          <p:nvPr/>
        </p:nvSpPr>
        <p:spPr>
          <a:xfrm>
            <a:off x="712657" y="2904379"/>
            <a:ext cx="549234" cy="472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0" name="Oval 9">
            <a:extLst>
              <a:ext uri="{FF2B5EF4-FFF2-40B4-BE49-F238E27FC236}">
                <a16:creationId xmlns:a16="http://schemas.microsoft.com/office/drawing/2014/main" id="{61FF3194-C731-4DC5-B2FF-66A99F38314C}"/>
              </a:ext>
            </a:extLst>
          </p:cNvPr>
          <p:cNvSpPr/>
          <p:nvPr/>
        </p:nvSpPr>
        <p:spPr>
          <a:xfrm>
            <a:off x="796771" y="5083179"/>
            <a:ext cx="465119" cy="472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Tree>
    <p:extLst>
      <p:ext uri="{BB962C8B-B14F-4D97-AF65-F5344CB8AC3E}">
        <p14:creationId xmlns:p14="http://schemas.microsoft.com/office/powerpoint/2010/main" val="147733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01">
            <a:extLst>
              <a:ext uri="{FF2B5EF4-FFF2-40B4-BE49-F238E27FC236}">
                <a16:creationId xmlns:a16="http://schemas.microsoft.com/office/drawing/2014/main" id="{8EE1DA49-6E46-1F83-DE78-395F5640A039}"/>
              </a:ext>
            </a:extLst>
          </p:cNvPr>
          <p:cNvPicPr>
            <a:picLocks noChangeAspect="1"/>
          </p:cNvPicPr>
          <p:nvPr/>
        </p:nvPicPr>
        <p:blipFill>
          <a:blip r:embed="rId2"/>
          <a:srcRect/>
          <a:stretch>
            <a:fillRect/>
          </a:stretch>
        </p:blipFill>
        <p:spPr>
          <a:xfrm>
            <a:off x="0" y="0"/>
            <a:ext cx="12192002" cy="6858001"/>
          </a:xfrm>
          <a:prstGeom prst="rect">
            <a:avLst/>
          </a:prstGeom>
        </p:spPr>
      </p:pic>
      <p:sp>
        <p:nvSpPr>
          <p:cNvPr id="24" name="Text 18">
            <a:extLst>
              <a:ext uri="{FF2B5EF4-FFF2-40B4-BE49-F238E27FC236}">
                <a16:creationId xmlns:a16="http://schemas.microsoft.com/office/drawing/2014/main" id="{4C46343D-0670-CCA7-8664-7ECD38C29B64}"/>
              </a:ext>
            </a:extLst>
          </p:cNvPr>
          <p:cNvSpPr txBox="1"/>
          <p:nvPr/>
        </p:nvSpPr>
        <p:spPr>
          <a:xfrm>
            <a:off x="3460022" y="1649304"/>
            <a:ext cx="5271957" cy="1200329"/>
          </a:xfrm>
          <a:prstGeom prst="rect">
            <a:avLst/>
          </a:prstGeom>
          <a:noFill/>
        </p:spPr>
        <p:txBody>
          <a:bodyPr wrap="none" rtlCol="0">
            <a:spAutoFit/>
          </a:bodyPr>
          <a:lstStyle/>
          <a:p>
            <a:pPr algn="r"/>
            <a:r>
              <a:rPr kumimoji="1" lang="en-US" altLang="zh-CN" sz="7200" smtClean="0">
                <a:ln w="19050" cap="sq">
                  <a:solidFill>
                    <a:srgbClr val="FC6E51"/>
                  </a:solidFill>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latin typeface="Times New Roman" panose="02020603050405020304" pitchFamily="18" charset="0"/>
                <a:ea typeface="zihun7hao-wennuantongzhiti" pitchFamily="2" charset="-122"/>
                <a:cs typeface="Times New Roman" panose="02020603050405020304" pitchFamily="18" charset="0"/>
              </a:rPr>
              <a:t>LUYỆN TẬP</a:t>
            </a:r>
            <a:endParaRPr kumimoji="1" lang="zh-CN" altLang="en-US" sz="7200" dirty="0">
              <a:ln w="19050" cap="sq">
                <a:solidFill>
                  <a:srgbClr val="FC6E51"/>
                </a:solidFill>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latin typeface="Times New Roman" panose="02020603050405020304" pitchFamily="18" charset="0"/>
              <a:ea typeface="zihun7hao-wennuantongzhiti" pitchFamily="2" charset="-122"/>
              <a:cs typeface="Times New Roman" panose="02020603050405020304" pitchFamily="18" charset="0"/>
            </a:endParaRPr>
          </a:p>
        </p:txBody>
      </p:sp>
    </p:spTree>
    <p:extLst>
      <p:ext uri="{BB962C8B-B14F-4D97-AF65-F5344CB8AC3E}">
        <p14:creationId xmlns:p14="http://schemas.microsoft.com/office/powerpoint/2010/main" val="1987252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entagon 5">
            <a:hlinkClick r:id="rId3" action="ppaction://hlinksldjump"/>
          </p:cNvPr>
          <p:cNvSpPr/>
          <p:nvPr/>
        </p:nvSpPr>
        <p:spPr>
          <a:xfrm>
            <a:off x="8610601" y="6075364"/>
            <a:ext cx="1751013" cy="600075"/>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anchor="ctr"/>
          <a:lstStyle/>
          <a:p>
            <a:pPr algn="ctr">
              <a:defRPr/>
            </a:pPr>
            <a:r>
              <a:rPr lang="en-US" sz="3600" b="1" dirty="0" err="1">
                <a:solidFill>
                  <a:srgbClr val="FF0000"/>
                </a:solidFill>
                <a:latin typeface="Times New Roman" pitchFamily="18" charset="0"/>
                <a:cs typeface="Times New Roman" pitchFamily="18" charset="0"/>
              </a:rPr>
              <a:t>Chơi</a:t>
            </a:r>
            <a:endParaRPr lang="en-US" sz="3600" b="1" dirty="0">
              <a:solidFill>
                <a:srgbClr val="FF0000"/>
              </a:solidFill>
              <a:latin typeface="Times New Roman" pitchFamily="18" charset="0"/>
              <a:cs typeface="Times New Roman" pitchFamily="18" charset="0"/>
            </a:endParaRPr>
          </a:p>
        </p:txBody>
      </p:sp>
      <p:sp>
        <p:nvSpPr>
          <p:cNvPr id="7" name="TextBox 6"/>
          <p:cNvSpPr txBox="1">
            <a:spLocks noChangeArrowheads="1"/>
          </p:cNvSpPr>
          <p:nvPr/>
        </p:nvSpPr>
        <p:spPr bwMode="auto">
          <a:xfrm rot="-1042496">
            <a:off x="2311400" y="4503738"/>
            <a:ext cx="7772400"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6800">
                <a:solidFill>
                  <a:srgbClr val="CC0099"/>
                </a:solidFill>
                <a:latin typeface="UTM Showcard" pitchFamily="18" charset="0"/>
              </a:rPr>
              <a:t>Cánh cụt về nhà</a:t>
            </a:r>
          </a:p>
        </p:txBody>
      </p:sp>
      <p:pic>
        <p:nvPicPr>
          <p:cNvPr id="8" name="Donkey Kong Theme song.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82513" y="5861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6" presetClass="entr" presetSubtype="21" fill="hold" grpId="0" nodeType="withEffect">
                                  <p:stCondLst>
                                    <p:cond delay="200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971801" y="228600"/>
            <a:ext cx="6627813" cy="933450"/>
          </a:xfrm>
        </p:spPr>
        <p:txBody>
          <a:bodyPr/>
          <a:lstStyle/>
          <a:p>
            <a:pPr eaLnBrk="1" hangingPunct="1"/>
            <a:r>
              <a:rPr lang="en-US" sz="3200" b="1">
                <a:solidFill>
                  <a:srgbClr val="4A3EEC"/>
                </a:solidFill>
                <a:latin typeface="Times New Roman" pitchFamily="18" charset="0"/>
                <a:cs typeface="Times New Roman" pitchFamily="18" charset="0"/>
              </a:rPr>
              <a:t>TRÒ CH</a:t>
            </a:r>
            <a:r>
              <a:rPr lang="vi-VN" sz="3200" b="1">
                <a:solidFill>
                  <a:srgbClr val="4A3EEC"/>
                </a:solidFill>
                <a:cs typeface="Times New Roman" pitchFamily="18" charset="0"/>
              </a:rPr>
              <a:t>Ơ</a:t>
            </a:r>
            <a:r>
              <a:rPr lang="en-US" sz="3200" b="1">
                <a:solidFill>
                  <a:srgbClr val="4A3EEC"/>
                </a:solidFill>
                <a:latin typeface="Times New Roman" pitchFamily="18" charset="0"/>
                <a:cs typeface="Times New Roman" pitchFamily="18" charset="0"/>
              </a:rPr>
              <a:t>I: CÁNH CỤT VỀ NHÀ</a:t>
            </a:r>
            <a:endParaRPr lang="vi-VN" sz="3200" b="1">
              <a:solidFill>
                <a:srgbClr val="4A3EEC"/>
              </a:solidFill>
              <a:cs typeface="Times New Roman" pitchFamily="18" charset="0"/>
            </a:endParaRPr>
          </a:p>
        </p:txBody>
      </p:sp>
      <p:sp>
        <p:nvSpPr>
          <p:cNvPr id="2" name="Rectangle 1"/>
          <p:cNvSpPr/>
          <p:nvPr/>
        </p:nvSpPr>
        <p:spPr>
          <a:xfrm>
            <a:off x="637309" y="1162050"/>
            <a:ext cx="10972800" cy="5061835"/>
          </a:xfrm>
          <a:prstGeom prst="rect">
            <a:avLst/>
          </a:prstGeom>
        </p:spPr>
        <p:txBody>
          <a:bodyPr wrap="square">
            <a:spAutoFit/>
          </a:bodyPr>
          <a:lstStyle/>
          <a:p>
            <a:pPr algn="ctr">
              <a:lnSpc>
                <a:spcPct val="130000"/>
              </a:lnSpc>
              <a:defRPr/>
            </a:pPr>
            <a:r>
              <a:rPr lang="en-US" sz="3600" b="1">
                <a:latin typeface="Times New Roman" panose="02020603050405020304" pitchFamily="18" charset="0"/>
                <a:cs typeface="Times New Roman" panose="02020603050405020304" pitchFamily="18" charset="0"/>
              </a:rPr>
              <a:t>Luật ch</a:t>
            </a:r>
            <a:r>
              <a:rPr lang="vi-VN" sz="3600" b="1">
                <a:latin typeface="Times New Roman" panose="02020603050405020304" pitchFamily="18" charset="0"/>
                <a:cs typeface="Times New Roman" panose="02020603050405020304" pitchFamily="18" charset="0"/>
              </a:rPr>
              <a:t>ơ</a:t>
            </a:r>
            <a:r>
              <a:rPr lang="en-US" sz="3600" b="1">
                <a:latin typeface="Times New Roman" panose="02020603050405020304" pitchFamily="18" charset="0"/>
                <a:cs typeface="Times New Roman" panose="02020603050405020304" pitchFamily="18" charset="0"/>
              </a:rPr>
              <a:t>i:</a:t>
            </a:r>
          </a:p>
          <a:p>
            <a:pPr algn="just">
              <a:lnSpc>
                <a:spcPct val="130000"/>
              </a:lnSpc>
              <a:defRPr/>
            </a:pPr>
            <a:r>
              <a:rPr lang="en-US" sz="3600">
                <a:latin typeface="Times New Roman" panose="02020603050405020304" pitchFamily="18" charset="0"/>
                <a:cs typeface="Times New Roman" panose="02020603050405020304" pitchFamily="18" charset="0"/>
              </a:rPr>
              <a:t>-  Có 8 chú chim cánh cụt đang muốn tìm đường về nhà. Chúng ta sẽ giúp chúng về nhà nhanh chóng bằng cách trả lời các câu hỏi.</a:t>
            </a:r>
          </a:p>
          <a:p>
            <a:pPr algn="just">
              <a:lnSpc>
                <a:spcPct val="130000"/>
              </a:lnSpc>
              <a:buFontTx/>
              <a:buChar char="-"/>
              <a:defRPr/>
            </a:pPr>
            <a:r>
              <a:rPr lang="en-US" sz="3600">
                <a:latin typeface="Times New Roman" panose="02020603050405020304" pitchFamily="18" charset="0"/>
                <a:cs typeface="Times New Roman" panose="02020603050405020304" pitchFamily="18" charset="0"/>
              </a:rPr>
              <a:t> Mỗi chú chim t</a:t>
            </a:r>
            <a:r>
              <a:rPr lang="vi-VN" sz="3600">
                <a:latin typeface="Times New Roman" panose="02020603050405020304" pitchFamily="18" charset="0"/>
                <a:cs typeface="Times New Roman" panose="02020603050405020304" pitchFamily="18" charset="0"/>
              </a:rPr>
              <a:t>ư</a:t>
            </a:r>
            <a:r>
              <a:rPr lang="en-US" sz="3600">
                <a:latin typeface="Times New Roman" panose="02020603050405020304" pitchFamily="18" charset="0"/>
                <a:cs typeface="Times New Roman" panose="02020603050405020304" pitchFamily="18" charset="0"/>
              </a:rPr>
              <a:t>ơng ứng với 1 câu hỏi. Trả lời đúng chú chim sẽ đ</a:t>
            </a:r>
            <a:r>
              <a:rPr lang="vi-VN" sz="3600">
                <a:latin typeface="Times New Roman" panose="02020603050405020304" pitchFamily="18" charset="0"/>
                <a:cs typeface="Times New Roman" panose="02020603050405020304" pitchFamily="18" charset="0"/>
              </a:rPr>
              <a:t>ư</a:t>
            </a:r>
            <a:r>
              <a:rPr lang="en-US" sz="3600">
                <a:latin typeface="Times New Roman" panose="02020603050405020304" pitchFamily="18" charset="0"/>
                <a:cs typeface="Times New Roman" panose="02020603050405020304" pitchFamily="18" charset="0"/>
              </a:rPr>
              <a:t>ợc về nhà. Trả lời sai bạn khác sẽ có quyền trả lời. </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C:\Users\ADMIN\Desktop\25287107_1503553876407376_365816523_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400050"/>
            <a:ext cx="91440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C:\Users\ADMIN\Desktop\25287107_1503553876407376_365816523_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 y="-937420"/>
            <a:ext cx="1220429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descr="C:\Users\ADMIN\Desktop\Untitled (a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288" y="1947863"/>
            <a:ext cx="658971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 descr="C:\Users\ADMIN\Desktop\Untitled (a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87" y="1885950"/>
            <a:ext cx="3240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descr="C:\Users\ADMIN\Desktop\Untitled (a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0650" y="1984375"/>
            <a:ext cx="47244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 descr="C:\Users\ADMIN\Desktop\Untitlead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6075" y="1143001"/>
            <a:ext cx="1468438"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7" descr="C:\Users\ADMIN\Desktop\Untitlead (6).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0488" y="1038226"/>
            <a:ext cx="11684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7" descr="C:\Users\ADMIN\Desktop\Untitlead (6).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7113" y="1022351"/>
            <a:ext cx="1243012"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 descr="C:\Users\ADMIN\Desktop\Untitlead (5).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13689" y="1001714"/>
            <a:ext cx="1673225"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 descr="C:\Users\ADMIN\Desktop\Untitlead (6).png">
            <a:hlinkClick r:id="rId15"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48789" y="2847975"/>
            <a:ext cx="12160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6" descr="C:\Users\ADMIN\Desktop\Untitlead (5).png">
            <a:hlinkClick r:id="rId16"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76788" y="2724151"/>
            <a:ext cx="1611312"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8" descr="C:\Users\ADMIN\Desktop\Untitlead (7).p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27825" y="2771776"/>
            <a:ext cx="182403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 descr="C:\Users\ADMIN\Desktop\Untitlead (7).png">
            <a:hlinkClick r:id="rId19"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62200" y="2917825"/>
            <a:ext cx="18542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hlinkClick r:id="rId20" action="ppaction://hlinksldjump"/>
          </p:cNvPr>
          <p:cNvSpPr/>
          <p:nvPr/>
        </p:nvSpPr>
        <p:spPr>
          <a:xfrm>
            <a:off x="1722438" y="558801"/>
            <a:ext cx="1389062" cy="35877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algn="ctr">
              <a:defRPr/>
            </a:pPr>
            <a:r>
              <a:rPr lang="en-US" b="1">
                <a:solidFill>
                  <a:srgbClr val="0000FF"/>
                </a:solidFill>
                <a:latin typeface="Times New Roman" pitchFamily="18" charset="0"/>
                <a:cs typeface="Times New Roman" pitchFamily="18" charset="0"/>
              </a:rPr>
              <a:t>Yêu </a:t>
            </a:r>
            <a:r>
              <a:rPr lang="en-US" b="1">
                <a:solidFill>
                  <a:srgbClr val="0000FF"/>
                </a:solidFill>
                <a:latin typeface="Times New Roman" pitchFamily="18" charset="0"/>
                <a:cs typeface="Times New Roman" pitchFamily="18" charset="0"/>
                <a:hlinkClick r:id="rId7" action="ppaction://hlinksldjump"/>
              </a:rPr>
              <a:t>nước</a:t>
            </a:r>
            <a:endParaRPr lang="en-US" b="1" dirty="0">
              <a:solidFill>
                <a:srgbClr val="0000FF"/>
              </a:solidFill>
              <a:latin typeface="Times New Roman" pitchFamily="18" charset="0"/>
              <a:cs typeface="Times New Roman" pitchFamily="18" charset="0"/>
            </a:endParaRPr>
          </a:p>
        </p:txBody>
      </p:sp>
      <p:sp>
        <p:nvSpPr>
          <p:cNvPr id="97" name="Rounded Rectangle 96">
            <a:hlinkClick r:id="rId21" action="ppaction://hlinksldjump"/>
          </p:cNvPr>
          <p:cNvSpPr/>
          <p:nvPr/>
        </p:nvSpPr>
        <p:spPr>
          <a:xfrm>
            <a:off x="3775076" y="534989"/>
            <a:ext cx="1266825" cy="382587"/>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algn="ctr">
              <a:defRPr/>
            </a:pPr>
            <a:r>
              <a:rPr lang="en-US" b="1">
                <a:solidFill>
                  <a:srgbClr val="0000FF"/>
                </a:solidFill>
                <a:latin typeface="Times New Roman" pitchFamily="18" charset="0"/>
                <a:cs typeface="Times New Roman" pitchFamily="18" charset="0"/>
              </a:rPr>
              <a:t>Nhân ái</a:t>
            </a:r>
            <a:endParaRPr lang="en-US" b="1" dirty="0">
              <a:solidFill>
                <a:srgbClr val="0000FF"/>
              </a:solidFill>
              <a:latin typeface="Times New Roman" pitchFamily="18" charset="0"/>
              <a:cs typeface="Times New Roman" pitchFamily="18" charset="0"/>
            </a:endParaRPr>
          </a:p>
        </p:txBody>
      </p:sp>
      <p:sp>
        <p:nvSpPr>
          <p:cNvPr id="99" name="Rounded Rectangle 98">
            <a:hlinkClick r:id="rId22" action="ppaction://hlinksldjump"/>
          </p:cNvPr>
          <p:cNvSpPr/>
          <p:nvPr/>
        </p:nvSpPr>
        <p:spPr>
          <a:xfrm>
            <a:off x="6034089" y="534989"/>
            <a:ext cx="1444625" cy="407987"/>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algn="ctr">
              <a:defRPr/>
            </a:pPr>
            <a:r>
              <a:rPr lang="en-US" b="1">
                <a:solidFill>
                  <a:srgbClr val="0000FF"/>
                </a:solidFill>
                <a:latin typeface="Times New Roman" pitchFamily="18" charset="0"/>
                <a:cs typeface="Times New Roman" pitchFamily="18" charset="0"/>
              </a:rPr>
              <a:t>Chăm chỉ</a:t>
            </a:r>
            <a:endParaRPr lang="en-US" b="1" dirty="0">
              <a:solidFill>
                <a:srgbClr val="0000FF"/>
              </a:solidFill>
              <a:latin typeface="Times New Roman" pitchFamily="18" charset="0"/>
              <a:cs typeface="Times New Roman" pitchFamily="18" charset="0"/>
            </a:endParaRPr>
          </a:p>
        </p:txBody>
      </p:sp>
      <p:sp>
        <p:nvSpPr>
          <p:cNvPr id="101" name="Rounded Rectangle 100">
            <a:hlinkClick r:id="rId19" action="ppaction://hlinksldjump"/>
          </p:cNvPr>
          <p:cNvSpPr/>
          <p:nvPr/>
        </p:nvSpPr>
        <p:spPr>
          <a:xfrm>
            <a:off x="8272464" y="566738"/>
            <a:ext cx="1501775" cy="381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algn="ctr">
              <a:defRPr/>
            </a:pPr>
            <a:r>
              <a:rPr lang="en-US" b="1">
                <a:solidFill>
                  <a:srgbClr val="0000FF"/>
                </a:solidFill>
                <a:latin typeface="Times New Roman" pitchFamily="18" charset="0"/>
                <a:cs typeface="Times New Roman" pitchFamily="18" charset="0"/>
              </a:rPr>
              <a:t>Trung thực</a:t>
            </a:r>
            <a:endParaRPr lang="en-US" b="1" dirty="0">
              <a:solidFill>
                <a:srgbClr val="0000FF"/>
              </a:solidFill>
              <a:latin typeface="Times New Roman" pitchFamily="18" charset="0"/>
              <a:cs typeface="Times New Roman" pitchFamily="18" charset="0"/>
            </a:endParaRPr>
          </a:p>
        </p:txBody>
      </p:sp>
      <p:sp>
        <p:nvSpPr>
          <p:cNvPr id="115" name="Rounded Rectangle 114">
            <a:hlinkClick r:id="rId22" action="ppaction://hlinksldjump"/>
          </p:cNvPr>
          <p:cNvSpPr/>
          <p:nvPr/>
        </p:nvSpPr>
        <p:spPr>
          <a:xfrm>
            <a:off x="2424113" y="4802189"/>
            <a:ext cx="1752600"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algn="ctr">
              <a:defRPr/>
            </a:pPr>
            <a:r>
              <a:rPr lang="en-US" b="1">
                <a:solidFill>
                  <a:srgbClr val="0000FF"/>
                </a:solidFill>
                <a:latin typeface="Times New Roman" pitchFamily="18" charset="0"/>
                <a:cs typeface="Times New Roman" pitchFamily="18" charset="0"/>
              </a:rPr>
              <a:t>Trách nhiệm</a:t>
            </a:r>
            <a:endParaRPr lang="en-US" b="1" dirty="0">
              <a:solidFill>
                <a:srgbClr val="0000FF"/>
              </a:solidFill>
              <a:latin typeface="Times New Roman" pitchFamily="18" charset="0"/>
              <a:cs typeface="Times New Roman" pitchFamily="18" charset="0"/>
            </a:endParaRPr>
          </a:p>
        </p:txBody>
      </p:sp>
      <p:sp>
        <p:nvSpPr>
          <p:cNvPr id="116" name="Rounded Rectangle 115">
            <a:hlinkClick r:id="rId22" action="ppaction://hlinksldjump"/>
          </p:cNvPr>
          <p:cNvSpPr/>
          <p:nvPr/>
        </p:nvSpPr>
        <p:spPr>
          <a:xfrm>
            <a:off x="9029700" y="4773614"/>
            <a:ext cx="1665288"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algn="ctr">
              <a:defRPr/>
            </a:pPr>
            <a:r>
              <a:rPr lang="en-US" b="1">
                <a:solidFill>
                  <a:srgbClr val="0000FF"/>
                </a:solidFill>
                <a:latin typeface="Times New Roman" pitchFamily="18" charset="0"/>
                <a:cs typeface="Times New Roman" pitchFamily="18" charset="0"/>
              </a:rPr>
              <a:t>Khiêm tốn</a:t>
            </a:r>
            <a:endParaRPr lang="en-US" b="1" dirty="0">
              <a:solidFill>
                <a:srgbClr val="0000FF"/>
              </a:solidFill>
              <a:latin typeface="Times New Roman" pitchFamily="18" charset="0"/>
              <a:cs typeface="Times New Roman" pitchFamily="18" charset="0"/>
            </a:endParaRPr>
          </a:p>
        </p:txBody>
      </p:sp>
      <p:sp>
        <p:nvSpPr>
          <p:cNvPr id="118" name="Rounded Rectangle 117">
            <a:hlinkClick r:id="rId23" action="ppaction://hlinksldjump"/>
          </p:cNvPr>
          <p:cNvSpPr/>
          <p:nvPr/>
        </p:nvSpPr>
        <p:spPr>
          <a:xfrm>
            <a:off x="4933950" y="4748214"/>
            <a:ext cx="1543050"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algn="ctr">
              <a:defRPr/>
            </a:pPr>
            <a:r>
              <a:rPr lang="en-US" b="1">
                <a:solidFill>
                  <a:srgbClr val="0000FF"/>
                </a:solidFill>
                <a:latin typeface="Times New Roman" pitchFamily="18" charset="0"/>
                <a:cs typeface="Times New Roman" pitchFamily="18" charset="0"/>
              </a:rPr>
              <a:t>Sáng tạo</a:t>
            </a:r>
            <a:endParaRPr lang="en-US" b="1" dirty="0">
              <a:solidFill>
                <a:srgbClr val="0000FF"/>
              </a:solidFill>
              <a:latin typeface="Times New Roman" pitchFamily="18" charset="0"/>
              <a:cs typeface="Times New Roman" pitchFamily="18" charset="0"/>
            </a:endParaRPr>
          </a:p>
        </p:txBody>
      </p:sp>
      <p:sp>
        <p:nvSpPr>
          <p:cNvPr id="120" name="Rounded Rectangle 119">
            <a:hlinkClick r:id="rId19" action="ppaction://hlinksldjump"/>
          </p:cNvPr>
          <p:cNvSpPr/>
          <p:nvPr/>
        </p:nvSpPr>
        <p:spPr>
          <a:xfrm>
            <a:off x="7010401" y="4772026"/>
            <a:ext cx="1566863"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algn="ctr">
              <a:defRPr/>
            </a:pPr>
            <a:r>
              <a:rPr lang="en-US" b="1">
                <a:solidFill>
                  <a:srgbClr val="0000FF"/>
                </a:solidFill>
                <a:latin typeface="Times New Roman" pitchFamily="18" charset="0"/>
                <a:cs typeface="Times New Roman" pitchFamily="18" charset="0"/>
              </a:rPr>
              <a:t>Nhiệt tình</a:t>
            </a:r>
            <a:endParaRPr lang="en-US" b="1" dirty="0">
              <a:solidFill>
                <a:srgbClr val="0000FF"/>
              </a:solidFill>
              <a:latin typeface="Times New Roman" pitchFamily="18" charset="0"/>
              <a:cs typeface="Times New Roman" pitchFamily="18" charset="0"/>
            </a:endParaRPr>
          </a:p>
        </p:txBody>
      </p:sp>
      <p:pic>
        <p:nvPicPr>
          <p:cNvPr id="128" name="Picture 4" descr="C:\Users\ADMIN\Desktop\Untitlead (3).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66838" y="1122363"/>
            <a:ext cx="1820863"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4" descr="C:\Users\ADMIN\Desktop\Untitlead (3).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73463" y="1022351"/>
            <a:ext cx="18224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4" descr="C:\Users\ADMIN\Desktop\Untitlead (3).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89614" y="968375"/>
            <a:ext cx="193357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4" descr="C:\Users\ADMIN\Desktop\Untitlead (3).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05750" y="1022351"/>
            <a:ext cx="20716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4" descr="C:\Users\ADMIN\Desktop\Untitlead (3).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17764" y="2921000"/>
            <a:ext cx="1906587"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4" descr="C:\Users\ADMIN\Desktop\Untitlead (3).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40801" y="2847975"/>
            <a:ext cx="19335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4" descr="C:\Users\ADMIN\Desktop\Untitlead (3).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94239" y="2782888"/>
            <a:ext cx="2020887"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4" descr="C:\Users\ADMIN\Desktop\Untitlead (3).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27825" y="2794000"/>
            <a:ext cx="198913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5" name="Donkey Kong Theme song.mp3">
            <a:hlinkClick r:id="" action="ppaction://media"/>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2482513" y="5861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hlinkClick r:id="" action="ppaction://noaction"/>
          </p:cNvPr>
          <p:cNvSpPr/>
          <p:nvPr/>
        </p:nvSpPr>
        <p:spPr>
          <a:xfrm>
            <a:off x="9958389" y="6483350"/>
            <a:ext cx="547687" cy="374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67"/>
                                        </p:tgtEl>
                                        <p:attrNameLst>
                                          <p:attrName>r</p:attrName>
                                        </p:attrNameLst>
                                      </p:cBhvr>
                                    </p:animRot>
                                    <p:animRot by="-240000">
                                      <p:cBhvr>
                                        <p:cTn id="25" dur="200" fill="hold">
                                          <p:stCondLst>
                                            <p:cond delay="200"/>
                                          </p:stCondLst>
                                        </p:cTn>
                                        <p:tgtEl>
                                          <p:spTgt spid="67"/>
                                        </p:tgtEl>
                                        <p:attrNameLst>
                                          <p:attrName>r</p:attrName>
                                        </p:attrNameLst>
                                      </p:cBhvr>
                                    </p:animRot>
                                    <p:animRot by="240000">
                                      <p:cBhvr>
                                        <p:cTn id="26" dur="200" fill="hold">
                                          <p:stCondLst>
                                            <p:cond delay="400"/>
                                          </p:stCondLst>
                                        </p:cTn>
                                        <p:tgtEl>
                                          <p:spTgt spid="67"/>
                                        </p:tgtEl>
                                        <p:attrNameLst>
                                          <p:attrName>r</p:attrName>
                                        </p:attrNameLst>
                                      </p:cBhvr>
                                    </p:animRot>
                                    <p:animRot by="-240000">
                                      <p:cBhvr>
                                        <p:cTn id="27" dur="200" fill="hold">
                                          <p:stCondLst>
                                            <p:cond delay="600"/>
                                          </p:stCondLst>
                                        </p:cTn>
                                        <p:tgtEl>
                                          <p:spTgt spid="67"/>
                                        </p:tgtEl>
                                        <p:attrNameLst>
                                          <p:attrName>r</p:attrName>
                                        </p:attrNameLst>
                                      </p:cBhvr>
                                    </p:animRot>
                                    <p:animRot by="120000">
                                      <p:cBhvr>
                                        <p:cTn id="28" dur="200" fill="hold">
                                          <p:stCondLst>
                                            <p:cond delay="800"/>
                                          </p:stCondLst>
                                        </p:cTn>
                                        <p:tgtEl>
                                          <p:spTgt spid="6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71"/>
                                        </p:tgtEl>
                                        <p:attrNameLst>
                                          <p:attrName>r</p:attrName>
                                        </p:attrNameLst>
                                      </p:cBhvr>
                                    </p:animRot>
                                    <p:animRot by="-240000">
                                      <p:cBhvr>
                                        <p:cTn id="31" dur="200" fill="hold">
                                          <p:stCondLst>
                                            <p:cond delay="200"/>
                                          </p:stCondLst>
                                        </p:cTn>
                                        <p:tgtEl>
                                          <p:spTgt spid="71"/>
                                        </p:tgtEl>
                                        <p:attrNameLst>
                                          <p:attrName>r</p:attrName>
                                        </p:attrNameLst>
                                      </p:cBhvr>
                                    </p:animRot>
                                    <p:animRot by="240000">
                                      <p:cBhvr>
                                        <p:cTn id="32" dur="200" fill="hold">
                                          <p:stCondLst>
                                            <p:cond delay="400"/>
                                          </p:stCondLst>
                                        </p:cTn>
                                        <p:tgtEl>
                                          <p:spTgt spid="71"/>
                                        </p:tgtEl>
                                        <p:attrNameLst>
                                          <p:attrName>r</p:attrName>
                                        </p:attrNameLst>
                                      </p:cBhvr>
                                    </p:animRot>
                                    <p:animRot by="-240000">
                                      <p:cBhvr>
                                        <p:cTn id="33" dur="200" fill="hold">
                                          <p:stCondLst>
                                            <p:cond delay="600"/>
                                          </p:stCondLst>
                                        </p:cTn>
                                        <p:tgtEl>
                                          <p:spTgt spid="71"/>
                                        </p:tgtEl>
                                        <p:attrNameLst>
                                          <p:attrName>r</p:attrName>
                                        </p:attrNameLst>
                                      </p:cBhvr>
                                    </p:animRot>
                                    <p:animRot by="120000">
                                      <p:cBhvr>
                                        <p:cTn id="34" dur="200" fill="hold">
                                          <p:stCondLst>
                                            <p:cond delay="800"/>
                                          </p:stCondLst>
                                        </p:cTn>
                                        <p:tgtEl>
                                          <p:spTgt spid="7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73"/>
                                        </p:tgtEl>
                                        <p:attrNameLst>
                                          <p:attrName>r</p:attrName>
                                        </p:attrNameLst>
                                      </p:cBhvr>
                                    </p:animRot>
                                    <p:animRot by="-240000">
                                      <p:cBhvr>
                                        <p:cTn id="37" dur="200" fill="hold">
                                          <p:stCondLst>
                                            <p:cond delay="200"/>
                                          </p:stCondLst>
                                        </p:cTn>
                                        <p:tgtEl>
                                          <p:spTgt spid="73"/>
                                        </p:tgtEl>
                                        <p:attrNameLst>
                                          <p:attrName>r</p:attrName>
                                        </p:attrNameLst>
                                      </p:cBhvr>
                                    </p:animRot>
                                    <p:animRot by="240000">
                                      <p:cBhvr>
                                        <p:cTn id="38" dur="200" fill="hold">
                                          <p:stCondLst>
                                            <p:cond delay="400"/>
                                          </p:stCondLst>
                                        </p:cTn>
                                        <p:tgtEl>
                                          <p:spTgt spid="73"/>
                                        </p:tgtEl>
                                        <p:attrNameLst>
                                          <p:attrName>r</p:attrName>
                                        </p:attrNameLst>
                                      </p:cBhvr>
                                    </p:animRot>
                                    <p:animRot by="-240000">
                                      <p:cBhvr>
                                        <p:cTn id="39" dur="200" fill="hold">
                                          <p:stCondLst>
                                            <p:cond delay="600"/>
                                          </p:stCondLst>
                                        </p:cTn>
                                        <p:tgtEl>
                                          <p:spTgt spid="73"/>
                                        </p:tgtEl>
                                        <p:attrNameLst>
                                          <p:attrName>r</p:attrName>
                                        </p:attrNameLst>
                                      </p:cBhvr>
                                    </p:animRot>
                                    <p:animRot by="120000">
                                      <p:cBhvr>
                                        <p:cTn id="40" dur="200" fill="hold">
                                          <p:stCondLst>
                                            <p:cond delay="800"/>
                                          </p:stCondLst>
                                        </p:cTn>
                                        <p:tgtEl>
                                          <p:spTgt spid="73"/>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77"/>
                                        </p:tgtEl>
                                        <p:attrNameLst>
                                          <p:attrName>r</p:attrName>
                                        </p:attrNameLst>
                                      </p:cBhvr>
                                    </p:animRot>
                                    <p:animRot by="-240000">
                                      <p:cBhvr>
                                        <p:cTn id="43" dur="200" fill="hold">
                                          <p:stCondLst>
                                            <p:cond delay="200"/>
                                          </p:stCondLst>
                                        </p:cTn>
                                        <p:tgtEl>
                                          <p:spTgt spid="77"/>
                                        </p:tgtEl>
                                        <p:attrNameLst>
                                          <p:attrName>r</p:attrName>
                                        </p:attrNameLst>
                                      </p:cBhvr>
                                    </p:animRot>
                                    <p:animRot by="240000">
                                      <p:cBhvr>
                                        <p:cTn id="44" dur="200" fill="hold">
                                          <p:stCondLst>
                                            <p:cond delay="400"/>
                                          </p:stCondLst>
                                        </p:cTn>
                                        <p:tgtEl>
                                          <p:spTgt spid="77"/>
                                        </p:tgtEl>
                                        <p:attrNameLst>
                                          <p:attrName>r</p:attrName>
                                        </p:attrNameLst>
                                      </p:cBhvr>
                                    </p:animRot>
                                    <p:animRot by="-240000">
                                      <p:cBhvr>
                                        <p:cTn id="45" dur="200" fill="hold">
                                          <p:stCondLst>
                                            <p:cond delay="600"/>
                                          </p:stCondLst>
                                        </p:cTn>
                                        <p:tgtEl>
                                          <p:spTgt spid="77"/>
                                        </p:tgtEl>
                                        <p:attrNameLst>
                                          <p:attrName>r</p:attrName>
                                        </p:attrNameLst>
                                      </p:cBhvr>
                                    </p:animRot>
                                    <p:animRot by="120000">
                                      <p:cBhvr>
                                        <p:cTn id="46" dur="200" fill="hold">
                                          <p:stCondLst>
                                            <p:cond delay="800"/>
                                          </p:stCondLst>
                                        </p:cTn>
                                        <p:tgtEl>
                                          <p:spTgt spid="77"/>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81"/>
                                        </p:tgtEl>
                                        <p:attrNameLst>
                                          <p:attrName>r</p:attrName>
                                        </p:attrNameLst>
                                      </p:cBhvr>
                                    </p:animRot>
                                    <p:animRot by="-240000">
                                      <p:cBhvr>
                                        <p:cTn id="49" dur="200" fill="hold">
                                          <p:stCondLst>
                                            <p:cond delay="200"/>
                                          </p:stCondLst>
                                        </p:cTn>
                                        <p:tgtEl>
                                          <p:spTgt spid="81"/>
                                        </p:tgtEl>
                                        <p:attrNameLst>
                                          <p:attrName>r</p:attrName>
                                        </p:attrNameLst>
                                      </p:cBhvr>
                                    </p:animRot>
                                    <p:animRot by="240000">
                                      <p:cBhvr>
                                        <p:cTn id="50" dur="200" fill="hold">
                                          <p:stCondLst>
                                            <p:cond delay="400"/>
                                          </p:stCondLst>
                                        </p:cTn>
                                        <p:tgtEl>
                                          <p:spTgt spid="81"/>
                                        </p:tgtEl>
                                        <p:attrNameLst>
                                          <p:attrName>r</p:attrName>
                                        </p:attrNameLst>
                                      </p:cBhvr>
                                    </p:animRot>
                                    <p:animRot by="-240000">
                                      <p:cBhvr>
                                        <p:cTn id="51" dur="200" fill="hold">
                                          <p:stCondLst>
                                            <p:cond delay="600"/>
                                          </p:stCondLst>
                                        </p:cTn>
                                        <p:tgtEl>
                                          <p:spTgt spid="81"/>
                                        </p:tgtEl>
                                        <p:attrNameLst>
                                          <p:attrName>r</p:attrName>
                                        </p:attrNameLst>
                                      </p:cBhvr>
                                    </p:animRot>
                                    <p:animRot by="120000">
                                      <p:cBhvr>
                                        <p:cTn id="52" dur="200" fill="hold">
                                          <p:stCondLst>
                                            <p:cond delay="800"/>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0"/>
                                          </p:stCondLst>
                                        </p:cTn>
                                        <p:tgtEl>
                                          <p:spTgt spid="55"/>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4"/>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128"/>
                                        </p:tgtEl>
                                        <p:attrNameLst>
                                          <p:attrName>style.visibility</p:attrName>
                                        </p:attrNameLst>
                                      </p:cBhvr>
                                      <p:to>
                                        <p:strVal val="visible"/>
                                      </p:to>
                                    </p:set>
                                  </p:childTnLst>
                                </p:cTn>
                              </p:par>
                              <p:par>
                                <p:cTn id="62" presetID="32" presetClass="emph" presetSubtype="0" fill="hold" nodeType="withEffect">
                                  <p:stCondLst>
                                    <p:cond delay="0"/>
                                  </p:stCondLst>
                                  <p:childTnLst>
                                    <p:animRot by="120000">
                                      <p:cBhvr>
                                        <p:cTn id="63" dur="100" fill="hold">
                                          <p:stCondLst>
                                            <p:cond delay="0"/>
                                          </p:stCondLst>
                                        </p:cTn>
                                        <p:tgtEl>
                                          <p:spTgt spid="128"/>
                                        </p:tgtEl>
                                        <p:attrNameLst>
                                          <p:attrName>r</p:attrName>
                                        </p:attrNameLst>
                                      </p:cBhvr>
                                    </p:animRot>
                                    <p:animRot by="-240000">
                                      <p:cBhvr>
                                        <p:cTn id="64" dur="200" fill="hold">
                                          <p:stCondLst>
                                            <p:cond delay="200"/>
                                          </p:stCondLst>
                                        </p:cTn>
                                        <p:tgtEl>
                                          <p:spTgt spid="128"/>
                                        </p:tgtEl>
                                        <p:attrNameLst>
                                          <p:attrName>r</p:attrName>
                                        </p:attrNameLst>
                                      </p:cBhvr>
                                    </p:animRot>
                                    <p:animRot by="240000">
                                      <p:cBhvr>
                                        <p:cTn id="65" dur="200" fill="hold">
                                          <p:stCondLst>
                                            <p:cond delay="400"/>
                                          </p:stCondLst>
                                        </p:cTn>
                                        <p:tgtEl>
                                          <p:spTgt spid="128"/>
                                        </p:tgtEl>
                                        <p:attrNameLst>
                                          <p:attrName>r</p:attrName>
                                        </p:attrNameLst>
                                      </p:cBhvr>
                                    </p:animRot>
                                    <p:animRot by="-240000">
                                      <p:cBhvr>
                                        <p:cTn id="66" dur="200" fill="hold">
                                          <p:stCondLst>
                                            <p:cond delay="600"/>
                                          </p:stCondLst>
                                        </p:cTn>
                                        <p:tgtEl>
                                          <p:spTgt spid="128"/>
                                        </p:tgtEl>
                                        <p:attrNameLst>
                                          <p:attrName>r</p:attrName>
                                        </p:attrNameLst>
                                      </p:cBhvr>
                                    </p:animRot>
                                    <p:animRot by="120000">
                                      <p:cBhvr>
                                        <p:cTn id="67" dur="200" fill="hold">
                                          <p:stCondLst>
                                            <p:cond delay="800"/>
                                          </p:stCondLst>
                                        </p:cTn>
                                        <p:tgtEl>
                                          <p:spTgt spid="128"/>
                                        </p:tgtEl>
                                        <p:attrNameLst>
                                          <p:attrName>r</p:attrName>
                                        </p:attrNameLst>
                                      </p:cBhvr>
                                    </p:animRot>
                                  </p:childTnLst>
                                </p:cTn>
                              </p:par>
                              <p:par>
                                <p:cTn id="68" presetID="42" presetClass="path" presetSubtype="0" accel="50000" decel="50000" fill="hold" nodeType="withEffect">
                                  <p:stCondLst>
                                    <p:cond delay="0"/>
                                  </p:stCondLst>
                                  <p:childTnLst>
                                    <p:animMotion origin="layout" path="M -1.66667E-6 -4.44444E-6 L 0.00938 0.99445 " pathEditMode="relative" rAng="0" ptsTypes="AA">
                                      <p:cBhvr>
                                        <p:cTn id="69" dur="2000" fill="hold"/>
                                        <p:tgtEl>
                                          <p:spTgt spid="128"/>
                                        </p:tgtEl>
                                        <p:attrNameLst>
                                          <p:attrName>ppt_x</p:attrName>
                                          <p:attrName>ppt_y</p:attrName>
                                        </p:attrNameLst>
                                      </p:cBhvr>
                                      <p:rCtr x="469" y="49722"/>
                                    </p:animMotion>
                                  </p:childTnLst>
                                </p:cTn>
                              </p:par>
                            </p:childTnLst>
                          </p:cTn>
                        </p:par>
                      </p:childTnLst>
                    </p:cTn>
                  </p:par>
                </p:childTnLst>
              </p:cTn>
              <p:nextCondLst>
                <p:cond evt="onClick" delay="0">
                  <p:tgtEl>
                    <p:spTgt spid="55"/>
                  </p:tgtEl>
                </p:cond>
              </p:nextCondLst>
            </p:seq>
            <p:seq concurrent="1" nextAc="seek">
              <p:cTn id="70" restart="whenNotActive" fill="hold" evtFilter="cancelBubble" nodeType="interactiveSeq">
                <p:stCondLst>
                  <p:cond evt="onClick" delay="0">
                    <p:tgtEl>
                      <p:spTgt spid="6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 presetClass="exit" presetSubtype="0" fill="hold" nodeType="clickEffect">
                                  <p:stCondLst>
                                    <p:cond delay="0"/>
                                  </p:stCondLst>
                                  <p:childTnLst>
                                    <p:set>
                                      <p:cBhvr>
                                        <p:cTn id="74" dur="1" fill="hold">
                                          <p:stCondLst>
                                            <p:cond delay="0"/>
                                          </p:stCondLst>
                                        </p:cTn>
                                        <p:tgtEl>
                                          <p:spTgt spid="60"/>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30"/>
                                        </p:tgtEl>
                                        <p:attrNameLst>
                                          <p:attrName>style.visibility</p:attrName>
                                        </p:attrNameLst>
                                      </p:cBhvr>
                                      <p:to>
                                        <p:strVal val="visible"/>
                                      </p:to>
                                    </p:set>
                                  </p:childTnLst>
                                </p:cTn>
                              </p:par>
                              <p:par>
                                <p:cTn id="77" presetID="32" presetClass="emph" presetSubtype="0" fill="hold" nodeType="withEffect">
                                  <p:stCondLst>
                                    <p:cond delay="0"/>
                                  </p:stCondLst>
                                  <p:childTnLst>
                                    <p:animRot by="120000">
                                      <p:cBhvr>
                                        <p:cTn id="78" dur="100" fill="hold">
                                          <p:stCondLst>
                                            <p:cond delay="0"/>
                                          </p:stCondLst>
                                        </p:cTn>
                                        <p:tgtEl>
                                          <p:spTgt spid="130"/>
                                        </p:tgtEl>
                                        <p:attrNameLst>
                                          <p:attrName>r</p:attrName>
                                        </p:attrNameLst>
                                      </p:cBhvr>
                                    </p:animRot>
                                    <p:animRot by="-240000">
                                      <p:cBhvr>
                                        <p:cTn id="79" dur="200" fill="hold">
                                          <p:stCondLst>
                                            <p:cond delay="200"/>
                                          </p:stCondLst>
                                        </p:cTn>
                                        <p:tgtEl>
                                          <p:spTgt spid="130"/>
                                        </p:tgtEl>
                                        <p:attrNameLst>
                                          <p:attrName>r</p:attrName>
                                        </p:attrNameLst>
                                      </p:cBhvr>
                                    </p:animRot>
                                    <p:animRot by="240000">
                                      <p:cBhvr>
                                        <p:cTn id="80" dur="200" fill="hold">
                                          <p:stCondLst>
                                            <p:cond delay="400"/>
                                          </p:stCondLst>
                                        </p:cTn>
                                        <p:tgtEl>
                                          <p:spTgt spid="130"/>
                                        </p:tgtEl>
                                        <p:attrNameLst>
                                          <p:attrName>r</p:attrName>
                                        </p:attrNameLst>
                                      </p:cBhvr>
                                    </p:animRot>
                                    <p:animRot by="-240000">
                                      <p:cBhvr>
                                        <p:cTn id="81" dur="200" fill="hold">
                                          <p:stCondLst>
                                            <p:cond delay="600"/>
                                          </p:stCondLst>
                                        </p:cTn>
                                        <p:tgtEl>
                                          <p:spTgt spid="130"/>
                                        </p:tgtEl>
                                        <p:attrNameLst>
                                          <p:attrName>r</p:attrName>
                                        </p:attrNameLst>
                                      </p:cBhvr>
                                    </p:animRot>
                                    <p:animRot by="120000">
                                      <p:cBhvr>
                                        <p:cTn id="82" dur="200" fill="hold">
                                          <p:stCondLst>
                                            <p:cond delay="800"/>
                                          </p:stCondLst>
                                        </p:cTn>
                                        <p:tgtEl>
                                          <p:spTgt spid="130"/>
                                        </p:tgtEl>
                                        <p:attrNameLst>
                                          <p:attrName>r</p:attrName>
                                        </p:attrNameLst>
                                      </p:cBhvr>
                                    </p:animRot>
                                  </p:childTnLst>
                                </p:cTn>
                              </p:par>
                              <p:par>
                                <p:cTn id="83" presetID="42" presetClass="path" presetSubtype="0" accel="50000" decel="50000" fill="hold" nodeType="withEffect">
                                  <p:stCondLst>
                                    <p:cond delay="0"/>
                                  </p:stCondLst>
                                  <p:childTnLst>
                                    <p:animMotion origin="layout" path="M 5E-6 4.44444E-6 L 0.00105 0.97361 " pathEditMode="relative" rAng="0" ptsTypes="AA">
                                      <p:cBhvr>
                                        <p:cTn id="84" dur="2000" fill="hold"/>
                                        <p:tgtEl>
                                          <p:spTgt spid="130"/>
                                        </p:tgtEl>
                                        <p:attrNameLst>
                                          <p:attrName>ppt_x</p:attrName>
                                          <p:attrName>ppt_y</p:attrName>
                                        </p:attrNameLst>
                                      </p:cBhvr>
                                      <p:rCtr x="52" y="48681"/>
                                    </p:animMotion>
                                  </p:childTnLst>
                                </p:cTn>
                              </p:par>
                              <p:par>
                                <p:cTn id="85" presetID="1" presetClass="exit" presetSubtype="0" fill="hold" grpId="0" nodeType="withEffect">
                                  <p:stCondLst>
                                    <p:cond delay="0"/>
                                  </p:stCondLst>
                                  <p:childTnLst>
                                    <p:set>
                                      <p:cBhvr>
                                        <p:cTn id="86"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7" restart="whenNotActive" fill="hold" evtFilter="cancelBubble" nodeType="interactiveSeq">
                <p:stCondLst>
                  <p:cond evt="onClick" delay="0">
                    <p:tgtEl>
                      <p:spTgt spid="65"/>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 presetClass="exit" presetSubtype="0" fill="hold" nodeType="clickEffect">
                                  <p:stCondLst>
                                    <p:cond delay="0"/>
                                  </p:stCondLst>
                                  <p:childTnLst>
                                    <p:set>
                                      <p:cBhvr>
                                        <p:cTn id="91" dur="1" fill="hold">
                                          <p:stCondLst>
                                            <p:cond delay="0"/>
                                          </p:stCondLst>
                                        </p:cTn>
                                        <p:tgtEl>
                                          <p:spTgt spid="6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32"/>
                                        </p:tgtEl>
                                        <p:attrNameLst>
                                          <p:attrName>style.visibility</p:attrName>
                                        </p:attrNameLst>
                                      </p:cBhvr>
                                      <p:to>
                                        <p:strVal val="visible"/>
                                      </p:to>
                                    </p:set>
                                  </p:childTnLst>
                                </p:cTn>
                              </p:par>
                              <p:par>
                                <p:cTn id="94" presetID="32" presetClass="emph" presetSubtype="0" fill="hold" nodeType="withEffect">
                                  <p:stCondLst>
                                    <p:cond delay="0"/>
                                  </p:stCondLst>
                                  <p:childTnLst>
                                    <p:animRot by="120000">
                                      <p:cBhvr>
                                        <p:cTn id="95" dur="100" fill="hold">
                                          <p:stCondLst>
                                            <p:cond delay="0"/>
                                          </p:stCondLst>
                                        </p:cTn>
                                        <p:tgtEl>
                                          <p:spTgt spid="132"/>
                                        </p:tgtEl>
                                        <p:attrNameLst>
                                          <p:attrName>r</p:attrName>
                                        </p:attrNameLst>
                                      </p:cBhvr>
                                    </p:animRot>
                                    <p:animRot by="-240000">
                                      <p:cBhvr>
                                        <p:cTn id="96" dur="200" fill="hold">
                                          <p:stCondLst>
                                            <p:cond delay="200"/>
                                          </p:stCondLst>
                                        </p:cTn>
                                        <p:tgtEl>
                                          <p:spTgt spid="132"/>
                                        </p:tgtEl>
                                        <p:attrNameLst>
                                          <p:attrName>r</p:attrName>
                                        </p:attrNameLst>
                                      </p:cBhvr>
                                    </p:animRot>
                                    <p:animRot by="240000">
                                      <p:cBhvr>
                                        <p:cTn id="97" dur="200" fill="hold">
                                          <p:stCondLst>
                                            <p:cond delay="400"/>
                                          </p:stCondLst>
                                        </p:cTn>
                                        <p:tgtEl>
                                          <p:spTgt spid="132"/>
                                        </p:tgtEl>
                                        <p:attrNameLst>
                                          <p:attrName>r</p:attrName>
                                        </p:attrNameLst>
                                      </p:cBhvr>
                                    </p:animRot>
                                    <p:animRot by="-240000">
                                      <p:cBhvr>
                                        <p:cTn id="98" dur="200" fill="hold">
                                          <p:stCondLst>
                                            <p:cond delay="600"/>
                                          </p:stCondLst>
                                        </p:cTn>
                                        <p:tgtEl>
                                          <p:spTgt spid="132"/>
                                        </p:tgtEl>
                                        <p:attrNameLst>
                                          <p:attrName>r</p:attrName>
                                        </p:attrNameLst>
                                      </p:cBhvr>
                                    </p:animRot>
                                    <p:animRot by="120000">
                                      <p:cBhvr>
                                        <p:cTn id="99" dur="200" fill="hold">
                                          <p:stCondLst>
                                            <p:cond delay="800"/>
                                          </p:stCondLst>
                                        </p:cTn>
                                        <p:tgtEl>
                                          <p:spTgt spid="132"/>
                                        </p:tgtEl>
                                        <p:attrNameLst>
                                          <p:attrName>r</p:attrName>
                                        </p:attrNameLst>
                                      </p:cBhvr>
                                    </p:animRot>
                                  </p:childTnLst>
                                </p:cTn>
                              </p:par>
                              <p:par>
                                <p:cTn id="100" presetID="42" presetClass="path" presetSubtype="0" accel="50000" decel="50000" fill="hold" nodeType="withEffect">
                                  <p:stCondLst>
                                    <p:cond delay="0"/>
                                  </p:stCondLst>
                                  <p:childTnLst>
                                    <p:animMotion origin="layout" path="M -2.22222E-6 -7.40741E-7 L 0.00278 1.05509 " pathEditMode="relative" rAng="0" ptsTypes="AA">
                                      <p:cBhvr>
                                        <p:cTn id="101" dur="2000" fill="hold"/>
                                        <p:tgtEl>
                                          <p:spTgt spid="132"/>
                                        </p:tgtEl>
                                        <p:attrNameLst>
                                          <p:attrName>ppt_x</p:attrName>
                                          <p:attrName>ppt_y</p:attrName>
                                        </p:attrNameLst>
                                      </p:cBhvr>
                                      <p:rCtr x="139" y="52755"/>
                                    </p:animMotion>
                                  </p:childTnLst>
                                </p:cTn>
                              </p:par>
                              <p:par>
                                <p:cTn id="102" presetID="1" presetClass="exit" presetSubtype="0" fill="hold" grpId="0" nodeType="withEffect">
                                  <p:stCondLst>
                                    <p:cond delay="0"/>
                                  </p:stCondLst>
                                  <p:childTnLst>
                                    <p:set>
                                      <p:cBhvr>
                                        <p:cTn id="103"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04" restart="whenNotActive" fill="hold" evtFilter="cancelBubble" nodeType="interactiveSeq">
                <p:stCondLst>
                  <p:cond evt="onClick" delay="0">
                    <p:tgtEl>
                      <p:spTgt spid="67"/>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 presetClass="exit" presetSubtype="0" fill="hold" nodeType="clickEffect">
                                  <p:stCondLst>
                                    <p:cond delay="0"/>
                                  </p:stCondLst>
                                  <p:childTnLst>
                                    <p:set>
                                      <p:cBhvr>
                                        <p:cTn id="108" dur="1" fill="hold">
                                          <p:stCondLst>
                                            <p:cond delay="0"/>
                                          </p:stCondLst>
                                        </p:cTn>
                                        <p:tgtEl>
                                          <p:spTgt spid="67"/>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101"/>
                                        </p:tgtEl>
                                        <p:attrNameLst>
                                          <p:attrName>style.visibility</p:attrName>
                                        </p:attrNameLst>
                                      </p:cBhvr>
                                      <p:to>
                                        <p:strVal val="hidden"/>
                                      </p:to>
                                    </p:set>
                                  </p:childTnLst>
                                </p:cTn>
                              </p:par>
                              <p:par>
                                <p:cTn id="111" presetID="1" presetClass="entr" presetSubtype="0" fill="hold" nodeType="withEffect">
                                  <p:stCondLst>
                                    <p:cond delay="0"/>
                                  </p:stCondLst>
                                  <p:childTnLst>
                                    <p:set>
                                      <p:cBhvr>
                                        <p:cTn id="112" dur="1" fill="hold">
                                          <p:stCondLst>
                                            <p:cond delay="0"/>
                                          </p:stCondLst>
                                        </p:cTn>
                                        <p:tgtEl>
                                          <p:spTgt spid="134"/>
                                        </p:tgtEl>
                                        <p:attrNameLst>
                                          <p:attrName>style.visibility</p:attrName>
                                        </p:attrNameLst>
                                      </p:cBhvr>
                                      <p:to>
                                        <p:strVal val="visible"/>
                                      </p:to>
                                    </p:set>
                                  </p:childTnLst>
                                </p:cTn>
                              </p:par>
                              <p:par>
                                <p:cTn id="113" presetID="32" presetClass="emph" presetSubtype="0" fill="hold" nodeType="withEffect">
                                  <p:stCondLst>
                                    <p:cond delay="0"/>
                                  </p:stCondLst>
                                  <p:childTnLst>
                                    <p:animRot by="120000">
                                      <p:cBhvr>
                                        <p:cTn id="114" dur="100" fill="hold">
                                          <p:stCondLst>
                                            <p:cond delay="0"/>
                                          </p:stCondLst>
                                        </p:cTn>
                                        <p:tgtEl>
                                          <p:spTgt spid="134"/>
                                        </p:tgtEl>
                                        <p:attrNameLst>
                                          <p:attrName>r</p:attrName>
                                        </p:attrNameLst>
                                      </p:cBhvr>
                                    </p:animRot>
                                    <p:animRot by="-240000">
                                      <p:cBhvr>
                                        <p:cTn id="115" dur="200" fill="hold">
                                          <p:stCondLst>
                                            <p:cond delay="200"/>
                                          </p:stCondLst>
                                        </p:cTn>
                                        <p:tgtEl>
                                          <p:spTgt spid="134"/>
                                        </p:tgtEl>
                                        <p:attrNameLst>
                                          <p:attrName>r</p:attrName>
                                        </p:attrNameLst>
                                      </p:cBhvr>
                                    </p:animRot>
                                    <p:animRot by="240000">
                                      <p:cBhvr>
                                        <p:cTn id="116" dur="200" fill="hold">
                                          <p:stCondLst>
                                            <p:cond delay="400"/>
                                          </p:stCondLst>
                                        </p:cTn>
                                        <p:tgtEl>
                                          <p:spTgt spid="134"/>
                                        </p:tgtEl>
                                        <p:attrNameLst>
                                          <p:attrName>r</p:attrName>
                                        </p:attrNameLst>
                                      </p:cBhvr>
                                    </p:animRot>
                                    <p:animRot by="-240000">
                                      <p:cBhvr>
                                        <p:cTn id="117" dur="200" fill="hold">
                                          <p:stCondLst>
                                            <p:cond delay="600"/>
                                          </p:stCondLst>
                                        </p:cTn>
                                        <p:tgtEl>
                                          <p:spTgt spid="134"/>
                                        </p:tgtEl>
                                        <p:attrNameLst>
                                          <p:attrName>r</p:attrName>
                                        </p:attrNameLst>
                                      </p:cBhvr>
                                    </p:animRot>
                                    <p:animRot by="120000">
                                      <p:cBhvr>
                                        <p:cTn id="118" dur="200" fill="hold">
                                          <p:stCondLst>
                                            <p:cond delay="800"/>
                                          </p:stCondLst>
                                        </p:cTn>
                                        <p:tgtEl>
                                          <p:spTgt spid="134"/>
                                        </p:tgtEl>
                                        <p:attrNameLst>
                                          <p:attrName>r</p:attrName>
                                        </p:attrNameLst>
                                      </p:cBhvr>
                                    </p:animRot>
                                  </p:childTnLst>
                                </p:cTn>
                              </p:par>
                              <p:par>
                                <p:cTn id="119" presetID="42" presetClass="path" presetSubtype="0" accel="50000" decel="50000" fill="hold" nodeType="withEffect">
                                  <p:stCondLst>
                                    <p:cond delay="0"/>
                                  </p:stCondLst>
                                  <p:childTnLst>
                                    <p:animMotion origin="layout" path="M -1.66667E-6 -2.22222E-6 L -0.00104 1.18611 " pathEditMode="relative" rAng="0" ptsTypes="AA">
                                      <p:cBhvr>
                                        <p:cTn id="120" dur="2000" fill="hold"/>
                                        <p:tgtEl>
                                          <p:spTgt spid="134"/>
                                        </p:tgtEl>
                                        <p:attrNameLst>
                                          <p:attrName>ppt_x</p:attrName>
                                          <p:attrName>ppt_y</p:attrName>
                                        </p:attrNameLst>
                                      </p:cBhvr>
                                      <p:rCtr x="-52" y="59306"/>
                                    </p:animMotion>
                                  </p:childTnLst>
                                </p:cTn>
                              </p:par>
                            </p:childTnLst>
                          </p:cTn>
                        </p:par>
                      </p:childTnLst>
                    </p:cTn>
                  </p:par>
                </p:childTnLst>
              </p:cTn>
              <p:nextCondLst>
                <p:cond evt="onClick" delay="0">
                  <p:tgtEl>
                    <p:spTgt spid="67"/>
                  </p:tgtEl>
                </p:cond>
              </p:nextCondLst>
            </p:seq>
            <p:seq concurrent="1" nextAc="seek">
              <p:cTn id="121" restart="whenNotActive" fill="hold" evtFilter="cancelBubble" nodeType="interactiveSeq">
                <p:stCondLst>
                  <p:cond evt="onClick" delay="0">
                    <p:tgtEl>
                      <p:spTgt spid="71"/>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 presetClass="exit" presetSubtype="0" fill="hold" nodeType="clickEffect">
                                  <p:stCondLst>
                                    <p:cond delay="0"/>
                                  </p:stCondLst>
                                  <p:childTnLst>
                                    <p:set>
                                      <p:cBhvr>
                                        <p:cTn id="125" dur="1" fill="hold">
                                          <p:stCondLst>
                                            <p:cond delay="0"/>
                                          </p:stCondLst>
                                        </p:cTn>
                                        <p:tgtEl>
                                          <p:spTgt spid="71"/>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116"/>
                                        </p:tgtEl>
                                        <p:attrNameLst>
                                          <p:attrName>style.visibility</p:attrName>
                                        </p:attrNameLst>
                                      </p:cBhvr>
                                      <p:to>
                                        <p:strVal val="hidden"/>
                                      </p:to>
                                    </p:set>
                                  </p:childTnLst>
                                </p:cTn>
                              </p:par>
                              <p:par>
                                <p:cTn id="128" presetID="1" presetClass="entr" presetSubtype="0" fill="hold" nodeType="withEffect">
                                  <p:stCondLst>
                                    <p:cond delay="0"/>
                                  </p:stCondLst>
                                  <p:childTnLst>
                                    <p:set>
                                      <p:cBhvr>
                                        <p:cTn id="129" dur="1" fill="hold">
                                          <p:stCondLst>
                                            <p:cond delay="0"/>
                                          </p:stCondLst>
                                        </p:cTn>
                                        <p:tgtEl>
                                          <p:spTgt spid="72"/>
                                        </p:tgtEl>
                                        <p:attrNameLst>
                                          <p:attrName>style.visibility</p:attrName>
                                        </p:attrNameLst>
                                      </p:cBhvr>
                                      <p:to>
                                        <p:strVal val="visible"/>
                                      </p:to>
                                    </p:set>
                                  </p:childTnLst>
                                </p:cTn>
                              </p:par>
                              <p:par>
                                <p:cTn id="130" presetID="32" presetClass="emph" presetSubtype="0" fill="hold" nodeType="withEffect">
                                  <p:stCondLst>
                                    <p:cond delay="0"/>
                                  </p:stCondLst>
                                  <p:childTnLst>
                                    <p:animRot by="120000">
                                      <p:cBhvr>
                                        <p:cTn id="131" dur="100" fill="hold">
                                          <p:stCondLst>
                                            <p:cond delay="0"/>
                                          </p:stCondLst>
                                        </p:cTn>
                                        <p:tgtEl>
                                          <p:spTgt spid="72"/>
                                        </p:tgtEl>
                                        <p:attrNameLst>
                                          <p:attrName>r</p:attrName>
                                        </p:attrNameLst>
                                      </p:cBhvr>
                                    </p:animRot>
                                    <p:animRot by="-240000">
                                      <p:cBhvr>
                                        <p:cTn id="132" dur="200" fill="hold">
                                          <p:stCondLst>
                                            <p:cond delay="200"/>
                                          </p:stCondLst>
                                        </p:cTn>
                                        <p:tgtEl>
                                          <p:spTgt spid="72"/>
                                        </p:tgtEl>
                                        <p:attrNameLst>
                                          <p:attrName>r</p:attrName>
                                        </p:attrNameLst>
                                      </p:cBhvr>
                                    </p:animRot>
                                    <p:animRot by="240000">
                                      <p:cBhvr>
                                        <p:cTn id="133" dur="200" fill="hold">
                                          <p:stCondLst>
                                            <p:cond delay="400"/>
                                          </p:stCondLst>
                                        </p:cTn>
                                        <p:tgtEl>
                                          <p:spTgt spid="72"/>
                                        </p:tgtEl>
                                        <p:attrNameLst>
                                          <p:attrName>r</p:attrName>
                                        </p:attrNameLst>
                                      </p:cBhvr>
                                    </p:animRot>
                                    <p:animRot by="-240000">
                                      <p:cBhvr>
                                        <p:cTn id="134" dur="200" fill="hold">
                                          <p:stCondLst>
                                            <p:cond delay="600"/>
                                          </p:stCondLst>
                                        </p:cTn>
                                        <p:tgtEl>
                                          <p:spTgt spid="72"/>
                                        </p:tgtEl>
                                        <p:attrNameLst>
                                          <p:attrName>r</p:attrName>
                                        </p:attrNameLst>
                                      </p:cBhvr>
                                    </p:animRot>
                                    <p:animRot by="120000">
                                      <p:cBhvr>
                                        <p:cTn id="135" dur="200" fill="hold">
                                          <p:stCondLst>
                                            <p:cond delay="800"/>
                                          </p:stCondLst>
                                        </p:cTn>
                                        <p:tgtEl>
                                          <p:spTgt spid="72"/>
                                        </p:tgtEl>
                                        <p:attrNameLst>
                                          <p:attrName>r</p:attrName>
                                        </p:attrNameLst>
                                      </p:cBhvr>
                                    </p:animRot>
                                  </p:childTnLst>
                                </p:cTn>
                              </p:par>
                              <p:par>
                                <p:cTn id="136" presetID="42" presetClass="path" presetSubtype="0" accel="50000" decel="50000" fill="hold" nodeType="withEffect">
                                  <p:stCondLst>
                                    <p:cond delay="0"/>
                                  </p:stCondLst>
                                  <p:childTnLst>
                                    <p:animMotion origin="layout" path="M -0.00851 0.05277 L -0.00746 0.83889 " pathEditMode="relative" rAng="0" ptsTypes="AA">
                                      <p:cBhvr>
                                        <p:cTn id="137" dur="2000" fill="hold"/>
                                        <p:tgtEl>
                                          <p:spTgt spid="72"/>
                                        </p:tgtEl>
                                        <p:attrNameLst>
                                          <p:attrName>ppt_x</p:attrName>
                                          <p:attrName>ppt_y</p:attrName>
                                        </p:attrNameLst>
                                      </p:cBhvr>
                                      <p:rCtr x="52" y="39306"/>
                                    </p:animMotion>
                                  </p:childTnLst>
                                </p:cTn>
                              </p:par>
                            </p:childTnLst>
                          </p:cTn>
                        </p:par>
                      </p:childTnLst>
                    </p:cTn>
                  </p:par>
                </p:childTnLst>
              </p:cTn>
              <p:nextCondLst>
                <p:cond evt="onClick" delay="0">
                  <p:tgtEl>
                    <p:spTgt spid="71"/>
                  </p:tgtEl>
                </p:cond>
              </p:nextCondLst>
            </p:seq>
            <p:seq concurrent="1" nextAc="seek">
              <p:cTn id="138" restart="whenNotActive" fill="hold" evtFilter="cancelBubble" nodeType="interactiveSeq">
                <p:stCondLst>
                  <p:cond evt="onClick" delay="0">
                    <p:tgtEl>
                      <p:spTgt spid="73"/>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73"/>
                                        </p:tgtEl>
                                        <p:attrNameLst>
                                          <p:attrName>style.visibility</p:attrName>
                                        </p:attrNameLst>
                                      </p:cBhvr>
                                      <p:to>
                                        <p:strVal val="hidden"/>
                                      </p:to>
                                    </p:set>
                                  </p:childTnLst>
                                </p:cTn>
                              </p:par>
                              <p:par>
                                <p:cTn id="143" presetID="1" presetClass="exit" presetSubtype="0" fill="hold" grpId="0" nodeType="withEffect">
                                  <p:stCondLst>
                                    <p:cond delay="0"/>
                                  </p:stCondLst>
                                  <p:childTnLst>
                                    <p:set>
                                      <p:cBhvr>
                                        <p:cTn id="144" dur="1" fill="hold">
                                          <p:stCondLst>
                                            <p:cond delay="0"/>
                                          </p:stCondLst>
                                        </p:cTn>
                                        <p:tgtEl>
                                          <p:spTgt spid="118"/>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76"/>
                                        </p:tgtEl>
                                        <p:attrNameLst>
                                          <p:attrName>style.visibility</p:attrName>
                                        </p:attrNameLst>
                                      </p:cBhvr>
                                      <p:to>
                                        <p:strVal val="visible"/>
                                      </p:to>
                                    </p:set>
                                  </p:childTnLst>
                                </p:cTn>
                              </p:par>
                              <p:par>
                                <p:cTn id="147" presetID="32" presetClass="emph" presetSubtype="0" fill="hold" nodeType="withEffect">
                                  <p:stCondLst>
                                    <p:cond delay="0"/>
                                  </p:stCondLst>
                                  <p:childTnLst>
                                    <p:animRot by="120000">
                                      <p:cBhvr>
                                        <p:cTn id="148" dur="100" fill="hold">
                                          <p:stCondLst>
                                            <p:cond delay="0"/>
                                          </p:stCondLst>
                                        </p:cTn>
                                        <p:tgtEl>
                                          <p:spTgt spid="76"/>
                                        </p:tgtEl>
                                        <p:attrNameLst>
                                          <p:attrName>r</p:attrName>
                                        </p:attrNameLst>
                                      </p:cBhvr>
                                    </p:animRot>
                                    <p:animRot by="-240000">
                                      <p:cBhvr>
                                        <p:cTn id="149" dur="200" fill="hold">
                                          <p:stCondLst>
                                            <p:cond delay="200"/>
                                          </p:stCondLst>
                                        </p:cTn>
                                        <p:tgtEl>
                                          <p:spTgt spid="76"/>
                                        </p:tgtEl>
                                        <p:attrNameLst>
                                          <p:attrName>r</p:attrName>
                                        </p:attrNameLst>
                                      </p:cBhvr>
                                    </p:animRot>
                                    <p:animRot by="240000">
                                      <p:cBhvr>
                                        <p:cTn id="150" dur="200" fill="hold">
                                          <p:stCondLst>
                                            <p:cond delay="400"/>
                                          </p:stCondLst>
                                        </p:cTn>
                                        <p:tgtEl>
                                          <p:spTgt spid="76"/>
                                        </p:tgtEl>
                                        <p:attrNameLst>
                                          <p:attrName>r</p:attrName>
                                        </p:attrNameLst>
                                      </p:cBhvr>
                                    </p:animRot>
                                    <p:animRot by="-240000">
                                      <p:cBhvr>
                                        <p:cTn id="151" dur="200" fill="hold">
                                          <p:stCondLst>
                                            <p:cond delay="600"/>
                                          </p:stCondLst>
                                        </p:cTn>
                                        <p:tgtEl>
                                          <p:spTgt spid="76"/>
                                        </p:tgtEl>
                                        <p:attrNameLst>
                                          <p:attrName>r</p:attrName>
                                        </p:attrNameLst>
                                      </p:cBhvr>
                                    </p:animRot>
                                    <p:animRot by="120000">
                                      <p:cBhvr>
                                        <p:cTn id="152" dur="200" fill="hold">
                                          <p:stCondLst>
                                            <p:cond delay="800"/>
                                          </p:stCondLst>
                                        </p:cTn>
                                        <p:tgtEl>
                                          <p:spTgt spid="76"/>
                                        </p:tgtEl>
                                        <p:attrNameLst>
                                          <p:attrName>r</p:attrName>
                                        </p:attrNameLst>
                                      </p:cBhvr>
                                    </p:animRot>
                                  </p:childTnLst>
                                </p:cTn>
                              </p:par>
                              <p:par>
                                <p:cTn id="153" presetID="42" presetClass="path" presetSubtype="0" accel="50000" decel="50000" fill="hold" nodeType="withEffect">
                                  <p:stCondLst>
                                    <p:cond delay="0"/>
                                  </p:stCondLst>
                                  <p:childTnLst>
                                    <p:animMotion origin="layout" path="M 5E-6 4.44444E-6 L 0.00105 0.78611 " pathEditMode="relative" rAng="0" ptsTypes="AA">
                                      <p:cBhvr>
                                        <p:cTn id="154" dur="2000" fill="hold"/>
                                        <p:tgtEl>
                                          <p:spTgt spid="76"/>
                                        </p:tgtEl>
                                        <p:attrNameLst>
                                          <p:attrName>ppt_x</p:attrName>
                                          <p:attrName>ppt_y</p:attrName>
                                        </p:attrNameLst>
                                      </p:cBhvr>
                                      <p:rCtr x="52" y="39306"/>
                                    </p:animMotion>
                                  </p:childTnLst>
                                </p:cTn>
                              </p:par>
                            </p:childTnLst>
                          </p:cTn>
                        </p:par>
                      </p:childTnLst>
                    </p:cTn>
                  </p:par>
                </p:childTnLst>
              </p:cTn>
              <p:nextCondLst>
                <p:cond evt="onClick" delay="0">
                  <p:tgtEl>
                    <p:spTgt spid="73"/>
                  </p:tgtEl>
                </p:cond>
              </p:nextCondLst>
            </p:seq>
            <p:seq concurrent="1" nextAc="seek">
              <p:cTn id="155" restart="whenNotActive" fill="hold" evtFilter="cancelBubble" nodeType="interactiveSeq">
                <p:stCondLst>
                  <p:cond evt="onClick" delay="0">
                    <p:tgtEl>
                      <p:spTgt spid="77"/>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1" presetClass="exit" presetSubtype="0" fill="hold" nodeType="clickEffect">
                                  <p:stCondLst>
                                    <p:cond delay="0"/>
                                  </p:stCondLst>
                                  <p:childTnLst>
                                    <p:set>
                                      <p:cBhvr>
                                        <p:cTn id="159" dur="1" fill="hold">
                                          <p:stCondLst>
                                            <p:cond delay="0"/>
                                          </p:stCondLst>
                                        </p:cTn>
                                        <p:tgtEl>
                                          <p:spTgt spid="77"/>
                                        </p:tgtEl>
                                        <p:attrNameLst>
                                          <p:attrName>style.visibility</p:attrName>
                                        </p:attrNameLst>
                                      </p:cBhvr>
                                      <p:to>
                                        <p:strVal val="hidden"/>
                                      </p:to>
                                    </p:set>
                                  </p:childTnLst>
                                </p:cTn>
                              </p:par>
                              <p:par>
                                <p:cTn id="160" presetID="1" presetClass="exit" presetSubtype="0" fill="hold" grpId="0" nodeType="withEffect">
                                  <p:stCondLst>
                                    <p:cond delay="0"/>
                                  </p:stCondLst>
                                  <p:childTnLst>
                                    <p:set>
                                      <p:cBhvr>
                                        <p:cTn id="161" dur="1" fill="hold">
                                          <p:stCondLst>
                                            <p:cond delay="0"/>
                                          </p:stCondLst>
                                        </p:cTn>
                                        <p:tgtEl>
                                          <p:spTgt spid="120"/>
                                        </p:tgtEl>
                                        <p:attrNameLst>
                                          <p:attrName>style.visibility</p:attrName>
                                        </p:attrNameLst>
                                      </p:cBhvr>
                                      <p:to>
                                        <p:strVal val="hidden"/>
                                      </p:to>
                                    </p:set>
                                  </p:childTnLst>
                                </p:cTn>
                              </p:par>
                              <p:par>
                                <p:cTn id="162" presetID="1" presetClass="entr" presetSubtype="0" fill="hold" nodeType="withEffect">
                                  <p:stCondLst>
                                    <p:cond delay="0"/>
                                  </p:stCondLst>
                                  <p:childTnLst>
                                    <p:set>
                                      <p:cBhvr>
                                        <p:cTn id="163" dur="1" fill="hold">
                                          <p:stCondLst>
                                            <p:cond delay="0"/>
                                          </p:stCondLst>
                                        </p:cTn>
                                        <p:tgtEl>
                                          <p:spTgt spid="80"/>
                                        </p:tgtEl>
                                        <p:attrNameLst>
                                          <p:attrName>style.visibility</p:attrName>
                                        </p:attrNameLst>
                                      </p:cBhvr>
                                      <p:to>
                                        <p:strVal val="visible"/>
                                      </p:to>
                                    </p:set>
                                  </p:childTnLst>
                                </p:cTn>
                              </p:par>
                              <p:par>
                                <p:cTn id="164" presetID="32" presetClass="emph" presetSubtype="0" fill="hold" nodeType="withEffect">
                                  <p:stCondLst>
                                    <p:cond delay="0"/>
                                  </p:stCondLst>
                                  <p:childTnLst>
                                    <p:animRot by="120000">
                                      <p:cBhvr>
                                        <p:cTn id="165" dur="100" fill="hold">
                                          <p:stCondLst>
                                            <p:cond delay="0"/>
                                          </p:stCondLst>
                                        </p:cTn>
                                        <p:tgtEl>
                                          <p:spTgt spid="80"/>
                                        </p:tgtEl>
                                        <p:attrNameLst>
                                          <p:attrName>r</p:attrName>
                                        </p:attrNameLst>
                                      </p:cBhvr>
                                    </p:animRot>
                                    <p:animRot by="-240000">
                                      <p:cBhvr>
                                        <p:cTn id="166" dur="200" fill="hold">
                                          <p:stCondLst>
                                            <p:cond delay="200"/>
                                          </p:stCondLst>
                                        </p:cTn>
                                        <p:tgtEl>
                                          <p:spTgt spid="80"/>
                                        </p:tgtEl>
                                        <p:attrNameLst>
                                          <p:attrName>r</p:attrName>
                                        </p:attrNameLst>
                                      </p:cBhvr>
                                    </p:animRot>
                                    <p:animRot by="240000">
                                      <p:cBhvr>
                                        <p:cTn id="167" dur="200" fill="hold">
                                          <p:stCondLst>
                                            <p:cond delay="400"/>
                                          </p:stCondLst>
                                        </p:cTn>
                                        <p:tgtEl>
                                          <p:spTgt spid="80"/>
                                        </p:tgtEl>
                                        <p:attrNameLst>
                                          <p:attrName>r</p:attrName>
                                        </p:attrNameLst>
                                      </p:cBhvr>
                                    </p:animRot>
                                    <p:animRot by="-240000">
                                      <p:cBhvr>
                                        <p:cTn id="168" dur="200" fill="hold">
                                          <p:stCondLst>
                                            <p:cond delay="600"/>
                                          </p:stCondLst>
                                        </p:cTn>
                                        <p:tgtEl>
                                          <p:spTgt spid="80"/>
                                        </p:tgtEl>
                                        <p:attrNameLst>
                                          <p:attrName>r</p:attrName>
                                        </p:attrNameLst>
                                      </p:cBhvr>
                                    </p:animRot>
                                    <p:animRot by="120000">
                                      <p:cBhvr>
                                        <p:cTn id="169" dur="200" fill="hold">
                                          <p:stCondLst>
                                            <p:cond delay="800"/>
                                          </p:stCondLst>
                                        </p:cTn>
                                        <p:tgtEl>
                                          <p:spTgt spid="80"/>
                                        </p:tgtEl>
                                        <p:attrNameLst>
                                          <p:attrName>r</p:attrName>
                                        </p:attrNameLst>
                                      </p:cBhvr>
                                    </p:animRot>
                                  </p:childTnLst>
                                </p:cTn>
                              </p:par>
                              <p:par>
                                <p:cTn id="170" presetID="42" presetClass="path" presetSubtype="0" accel="50000" decel="50000" fill="hold" nodeType="withEffect">
                                  <p:stCondLst>
                                    <p:cond delay="0"/>
                                  </p:stCondLst>
                                  <p:childTnLst>
                                    <p:animMotion origin="layout" path="M 0.00729 3.33333E-6 L 0.00833 0.82731 " pathEditMode="relative" rAng="0" ptsTypes="AA">
                                      <p:cBhvr>
                                        <p:cTn id="171" dur="2000" fill="hold"/>
                                        <p:tgtEl>
                                          <p:spTgt spid="80"/>
                                        </p:tgtEl>
                                        <p:attrNameLst>
                                          <p:attrName>ppt_x</p:attrName>
                                          <p:attrName>ppt_y</p:attrName>
                                        </p:attrNameLst>
                                      </p:cBhvr>
                                      <p:rCtr x="52" y="41366"/>
                                    </p:animMotion>
                                  </p:childTnLst>
                                </p:cTn>
                              </p:par>
                            </p:childTnLst>
                          </p:cTn>
                        </p:par>
                      </p:childTnLst>
                    </p:cTn>
                  </p:par>
                </p:childTnLst>
              </p:cTn>
              <p:nextCondLst>
                <p:cond evt="onClick" delay="0">
                  <p:tgtEl>
                    <p:spTgt spid="77"/>
                  </p:tgtEl>
                </p:cond>
              </p:nextCondLst>
            </p:seq>
            <p:seq concurrent="1" nextAc="seek">
              <p:cTn id="172" restart="whenNotActive" fill="hold" evtFilter="cancelBubble" nodeType="interactiveSeq">
                <p:stCondLst>
                  <p:cond evt="onClick" delay="0">
                    <p:tgtEl>
                      <p:spTgt spid="81"/>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1" presetClass="exit" presetSubtype="0" fill="hold" nodeType="clickEffect">
                                  <p:stCondLst>
                                    <p:cond delay="0"/>
                                  </p:stCondLst>
                                  <p:childTnLst>
                                    <p:set>
                                      <p:cBhvr>
                                        <p:cTn id="176" dur="1" fill="hold">
                                          <p:stCondLst>
                                            <p:cond delay="0"/>
                                          </p:stCondLst>
                                        </p:cTn>
                                        <p:tgtEl>
                                          <p:spTgt spid="81"/>
                                        </p:tgtEl>
                                        <p:attrNameLst>
                                          <p:attrName>style.visibility</p:attrName>
                                        </p:attrNameLst>
                                      </p:cBhvr>
                                      <p:to>
                                        <p:strVal val="hidden"/>
                                      </p:to>
                                    </p:set>
                                  </p:childTnLst>
                                </p:cTn>
                              </p:par>
                              <p:par>
                                <p:cTn id="177" presetID="1" presetClass="entr" presetSubtype="0" fill="hold" nodeType="withEffect">
                                  <p:stCondLst>
                                    <p:cond delay="0"/>
                                  </p:stCondLst>
                                  <p:childTnLst>
                                    <p:set>
                                      <p:cBhvr>
                                        <p:cTn id="178" dur="1" fill="hold">
                                          <p:stCondLst>
                                            <p:cond delay="0"/>
                                          </p:stCondLst>
                                        </p:cTn>
                                        <p:tgtEl>
                                          <p:spTgt spid="70"/>
                                        </p:tgtEl>
                                        <p:attrNameLst>
                                          <p:attrName>style.visibility</p:attrName>
                                        </p:attrNameLst>
                                      </p:cBhvr>
                                      <p:to>
                                        <p:strVal val="visible"/>
                                      </p:to>
                                    </p:set>
                                  </p:childTnLst>
                                </p:cTn>
                              </p:par>
                              <p:par>
                                <p:cTn id="179" presetID="32" presetClass="emph" presetSubtype="0" fill="hold" nodeType="withEffect">
                                  <p:stCondLst>
                                    <p:cond delay="0"/>
                                  </p:stCondLst>
                                  <p:childTnLst>
                                    <p:animRot by="120000">
                                      <p:cBhvr>
                                        <p:cTn id="180" dur="100" fill="hold">
                                          <p:stCondLst>
                                            <p:cond delay="0"/>
                                          </p:stCondLst>
                                        </p:cTn>
                                        <p:tgtEl>
                                          <p:spTgt spid="70"/>
                                        </p:tgtEl>
                                        <p:attrNameLst>
                                          <p:attrName>r</p:attrName>
                                        </p:attrNameLst>
                                      </p:cBhvr>
                                    </p:animRot>
                                    <p:animRot by="-240000">
                                      <p:cBhvr>
                                        <p:cTn id="181" dur="200" fill="hold">
                                          <p:stCondLst>
                                            <p:cond delay="200"/>
                                          </p:stCondLst>
                                        </p:cTn>
                                        <p:tgtEl>
                                          <p:spTgt spid="70"/>
                                        </p:tgtEl>
                                        <p:attrNameLst>
                                          <p:attrName>r</p:attrName>
                                        </p:attrNameLst>
                                      </p:cBhvr>
                                    </p:animRot>
                                    <p:animRot by="240000">
                                      <p:cBhvr>
                                        <p:cTn id="182" dur="200" fill="hold">
                                          <p:stCondLst>
                                            <p:cond delay="400"/>
                                          </p:stCondLst>
                                        </p:cTn>
                                        <p:tgtEl>
                                          <p:spTgt spid="70"/>
                                        </p:tgtEl>
                                        <p:attrNameLst>
                                          <p:attrName>r</p:attrName>
                                        </p:attrNameLst>
                                      </p:cBhvr>
                                    </p:animRot>
                                    <p:animRot by="-240000">
                                      <p:cBhvr>
                                        <p:cTn id="183" dur="200" fill="hold">
                                          <p:stCondLst>
                                            <p:cond delay="600"/>
                                          </p:stCondLst>
                                        </p:cTn>
                                        <p:tgtEl>
                                          <p:spTgt spid="70"/>
                                        </p:tgtEl>
                                        <p:attrNameLst>
                                          <p:attrName>r</p:attrName>
                                        </p:attrNameLst>
                                      </p:cBhvr>
                                    </p:animRot>
                                    <p:animRot by="120000">
                                      <p:cBhvr>
                                        <p:cTn id="184" dur="200" fill="hold">
                                          <p:stCondLst>
                                            <p:cond delay="800"/>
                                          </p:stCondLst>
                                        </p:cTn>
                                        <p:tgtEl>
                                          <p:spTgt spid="70"/>
                                        </p:tgtEl>
                                        <p:attrNameLst>
                                          <p:attrName>r</p:attrName>
                                        </p:attrNameLst>
                                      </p:cBhvr>
                                    </p:animRot>
                                  </p:childTnLst>
                                </p:cTn>
                              </p:par>
                              <p:par>
                                <p:cTn id="185" presetID="42" presetClass="path" presetSubtype="0" accel="50000" decel="50000" fill="hold" nodeType="withEffect">
                                  <p:stCondLst>
                                    <p:cond delay="0"/>
                                  </p:stCondLst>
                                  <p:childTnLst>
                                    <p:animMotion origin="layout" path="M 1.66667E-6 -2.96296E-6 L 0.00104 0.82732 " pathEditMode="relative" rAng="0" ptsTypes="AA">
                                      <p:cBhvr>
                                        <p:cTn id="186" dur="2000" fill="hold"/>
                                        <p:tgtEl>
                                          <p:spTgt spid="70"/>
                                        </p:tgtEl>
                                        <p:attrNameLst>
                                          <p:attrName>ppt_x</p:attrName>
                                          <p:attrName>ppt_y</p:attrName>
                                        </p:attrNameLst>
                                      </p:cBhvr>
                                      <p:rCtr x="52" y="41366"/>
                                    </p:animMotion>
                                  </p:childTnLst>
                                </p:cTn>
                              </p:par>
                              <p:par>
                                <p:cTn id="187" presetID="1" presetClass="exit" presetSubtype="0" fill="hold" grpId="0" nodeType="withEffect">
                                  <p:stCondLst>
                                    <p:cond delay="0"/>
                                  </p:stCondLst>
                                  <p:childTnLst>
                                    <p:set>
                                      <p:cBhvr>
                                        <p:cTn id="188"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4" grpId="0" animBg="1"/>
      <p:bldP spid="97" grpId="0" animBg="1"/>
      <p:bldP spid="99" grpId="0" animBg="1"/>
      <p:bldP spid="101" grpId="0" animBg="1"/>
      <p:bldP spid="115" grpId="0" animBg="1"/>
      <p:bldP spid="116" grpId="0" animBg="1"/>
      <p:bldP spid="118" grpId="0" animBg="1"/>
      <p:bldP spid="1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670426"/>
            <a:ext cx="15748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275"/>
            <a:ext cx="15748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052" y="152400"/>
            <a:ext cx="7568948" cy="4495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4707" y="4937558"/>
            <a:ext cx="6489699" cy="11898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4582"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3126" y="5830888"/>
            <a:ext cx="9112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3862389" y="5156201"/>
            <a:ext cx="5253037" cy="5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2800">
                <a:solidFill>
                  <a:srgbClr val="FF0000"/>
                </a:solidFill>
                <a:cs typeface="Times New Roman" panose="02020603050405020304" pitchFamily="18" charset="0"/>
              </a:rPr>
              <a:t>Đáp án: C</a:t>
            </a:r>
          </a:p>
        </p:txBody>
      </p:sp>
      <p:sp>
        <p:nvSpPr>
          <p:cNvPr id="3" name="Rectangle 2">
            <a:extLst>
              <a:ext uri="{FF2B5EF4-FFF2-40B4-BE49-F238E27FC236}">
                <a16:creationId xmlns:a16="http://schemas.microsoft.com/office/drawing/2014/main" id="{A88F5280-A73B-4BBF-A7D9-FA5DA5A83FB1}"/>
              </a:ext>
            </a:extLst>
          </p:cNvPr>
          <p:cNvSpPr/>
          <p:nvPr/>
        </p:nvSpPr>
        <p:spPr>
          <a:xfrm>
            <a:off x="3984509" y="899319"/>
            <a:ext cx="6086272" cy="3194721"/>
          </a:xfrm>
          <a:prstGeom prst="rect">
            <a:avLst/>
          </a:prstGeom>
        </p:spPr>
        <p:txBody>
          <a:bodyPr wrap="square">
            <a:spAutoFit/>
          </a:bodyPr>
          <a:lstStyle/>
          <a:p>
            <a:pPr algn="just">
              <a:lnSpc>
                <a:spcPct val="120000"/>
              </a:lnSpc>
              <a:spcAft>
                <a:spcPts val="0"/>
              </a:spcAft>
              <a:tabLst>
                <a:tab pos="900430" algn="l"/>
              </a:tabLst>
            </a:pPr>
            <a:r>
              <a:rPr lang="en-US" sz="2800">
                <a:solidFill>
                  <a:srgbClr val="FF0000"/>
                </a:solidFill>
                <a:latin typeface="Times New Roman" panose="02020603050405020304" pitchFamily="18" charset="0"/>
                <a:ea typeface="Times New Roman" panose="02020603050405020304" pitchFamily="18" charset="0"/>
              </a:rPr>
              <a:t>Câu 1. Công nghệ kỹ thuật số gây ra tình trạng "độc hại" này bằng cách nào?</a:t>
            </a:r>
          </a:p>
          <a:p>
            <a:pPr algn="just">
              <a:lnSpc>
                <a:spcPct val="120000"/>
              </a:lnSpc>
              <a:spcAft>
                <a:spcPts val="0"/>
              </a:spcAft>
              <a:tabLst>
                <a:tab pos="900430" algn="l"/>
              </a:tabLst>
            </a:pPr>
            <a:r>
              <a:rPr lang="en-US" sz="2800">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A. </a:t>
            </a:r>
            <a:r>
              <a:rPr lang="en-US" sz="2800">
                <a:solidFill>
                  <a:srgbClr val="4232D6"/>
                </a:solidFill>
                <a:latin typeface="Times New Roman" panose="02020603050405020304" pitchFamily="18" charset="0"/>
                <a:ea typeface="Times New Roman" panose="02020603050405020304" pitchFamily="18" charset="0"/>
              </a:rPr>
              <a:t>Tăng cường giao tiếp xã hội</a:t>
            </a:r>
          </a:p>
          <a:p>
            <a:pPr algn="just">
              <a:lnSpc>
                <a:spcPct val="12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B. </a:t>
            </a:r>
            <a:r>
              <a:rPr lang="en-US" sz="2800">
                <a:solidFill>
                  <a:srgbClr val="4232D6"/>
                </a:solidFill>
                <a:latin typeface="Times New Roman" panose="02020603050405020304" pitchFamily="18" charset="0"/>
                <a:ea typeface="Times New Roman" panose="02020603050405020304" pitchFamily="18" charset="0"/>
              </a:rPr>
              <a:t>Cải thiện sức khỏe tinh thần</a:t>
            </a:r>
          </a:p>
          <a:p>
            <a:pPr algn="just">
              <a:lnSpc>
                <a:spcPct val="12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C. </a:t>
            </a:r>
            <a:r>
              <a:rPr lang="en-US" sz="2800">
                <a:solidFill>
                  <a:srgbClr val="4232D6"/>
                </a:solidFill>
                <a:latin typeface="Times New Roman" panose="02020603050405020304" pitchFamily="18" charset="0"/>
                <a:ea typeface="Times New Roman" panose="02020603050405020304" pitchFamily="18" charset="0"/>
              </a:rPr>
              <a:t>Gây ra căng thẳng và lo âu</a:t>
            </a:r>
          </a:p>
          <a:p>
            <a:pPr algn="just">
              <a:lnSpc>
                <a:spcPct val="12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D. </a:t>
            </a:r>
            <a:r>
              <a:rPr lang="en-US" sz="2800">
                <a:solidFill>
                  <a:srgbClr val="4232D6"/>
                </a:solidFill>
                <a:latin typeface="Times New Roman" panose="02020603050405020304" pitchFamily="18" charset="0"/>
                <a:ea typeface="Times New Roman" panose="02020603050405020304" pitchFamily="18" charset="0"/>
              </a:rPr>
              <a:t>Giảm áp lực làm việc</a:t>
            </a:r>
            <a:endParaRPr lang="en-US" sz="2800">
              <a:solidFill>
                <a:srgbClr val="4232D6"/>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6" y="4951414"/>
            <a:ext cx="17002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52400"/>
            <a:ext cx="17414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9779" y="-27710"/>
            <a:ext cx="7568948" cy="51331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1" y="5499433"/>
            <a:ext cx="5271815" cy="8727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5606" name="Picture 2" descr="C:\Users\ADMIN\Desktop\Untitled1 (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3126" y="5830888"/>
            <a:ext cx="9112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114926" y="5670551"/>
            <a:ext cx="3495675" cy="5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2800">
                <a:solidFill>
                  <a:srgbClr val="FF0000"/>
                </a:solidFill>
                <a:cs typeface="Times New Roman" pitchFamily="18" charset="0"/>
              </a:rPr>
              <a:t>Đáp án: A</a:t>
            </a:r>
            <a:endParaRPr lang="en-US" sz="2800">
              <a:solidFill>
                <a:srgbClr val="FF0000"/>
              </a:solidFill>
            </a:endParaRPr>
          </a:p>
        </p:txBody>
      </p:sp>
      <p:sp>
        <p:nvSpPr>
          <p:cNvPr id="3" name="Rectangle 2">
            <a:extLst>
              <a:ext uri="{FF2B5EF4-FFF2-40B4-BE49-F238E27FC236}">
                <a16:creationId xmlns:a16="http://schemas.microsoft.com/office/drawing/2014/main" id="{C9F53535-B423-4B8D-B417-93E048928B53}"/>
              </a:ext>
            </a:extLst>
          </p:cNvPr>
          <p:cNvSpPr/>
          <p:nvPr/>
        </p:nvSpPr>
        <p:spPr>
          <a:xfrm>
            <a:off x="3643006" y="1008933"/>
            <a:ext cx="6451202" cy="3416320"/>
          </a:xfrm>
          <a:prstGeom prst="rect">
            <a:avLst/>
          </a:prstGeom>
        </p:spPr>
        <p:txBody>
          <a:bodyPr wrap="square">
            <a:spAutoFit/>
          </a:bodyPr>
          <a:lstStyle/>
          <a:p>
            <a:pPr algn="just">
              <a:lnSpc>
                <a:spcPct val="120000"/>
              </a:lnSpc>
              <a:spcAft>
                <a:spcPts val="0"/>
              </a:spcAft>
              <a:tabLst>
                <a:tab pos="900430" algn="l"/>
              </a:tabLst>
            </a:pPr>
            <a:r>
              <a:rPr lang="en-US" sz="3000">
                <a:solidFill>
                  <a:srgbClr val="FF0000"/>
                </a:solidFill>
                <a:latin typeface="Times New Roman" panose="02020603050405020304" pitchFamily="18" charset="0"/>
                <a:ea typeface="Times New Roman" panose="02020603050405020304" pitchFamily="18" charset="0"/>
              </a:rPr>
              <a:t>2. Tác động tiêu cực của công nghệ kỹ thuật số có thể dẫn đến gì trong xã hội?</a:t>
            </a:r>
          </a:p>
          <a:p>
            <a:pPr algn="just">
              <a:lnSpc>
                <a:spcPct val="120000"/>
              </a:lnSpc>
              <a:spcAft>
                <a:spcPts val="0"/>
              </a:spcAft>
              <a:tabLst>
                <a:tab pos="900430" algn="l"/>
              </a:tabLst>
            </a:pPr>
            <a:r>
              <a:rPr lang="en-US" sz="3000">
                <a:solidFill>
                  <a:srgbClr val="FF0000"/>
                </a:solidFill>
                <a:latin typeface="Times New Roman" panose="02020603050405020304" pitchFamily="18" charset="0"/>
                <a:ea typeface="Times New Roman" panose="02020603050405020304" pitchFamily="18" charset="0"/>
              </a:rPr>
              <a:t>   </a:t>
            </a:r>
            <a:r>
              <a:rPr lang="en-US" sz="3000" smtClean="0">
                <a:solidFill>
                  <a:srgbClr val="4232D6"/>
                </a:solidFill>
                <a:latin typeface="Times New Roman" panose="02020603050405020304" pitchFamily="18" charset="0"/>
                <a:ea typeface="Times New Roman" panose="02020603050405020304" pitchFamily="18" charset="0"/>
              </a:rPr>
              <a:t>A. </a:t>
            </a:r>
            <a:r>
              <a:rPr lang="en-US" sz="3000">
                <a:solidFill>
                  <a:srgbClr val="4232D6"/>
                </a:solidFill>
                <a:latin typeface="Times New Roman" panose="02020603050405020304" pitchFamily="18" charset="0"/>
                <a:ea typeface="Times New Roman" panose="02020603050405020304" pitchFamily="18" charset="0"/>
              </a:rPr>
              <a:t>Gây ra cô lập và xa lánh</a:t>
            </a:r>
          </a:p>
          <a:p>
            <a:pPr algn="just">
              <a:lnSpc>
                <a:spcPct val="120000"/>
              </a:lnSpc>
              <a:spcAft>
                <a:spcPts val="0"/>
              </a:spcAft>
              <a:tabLst>
                <a:tab pos="900430" algn="l"/>
              </a:tabLst>
            </a:pPr>
            <a:r>
              <a:rPr lang="en-US" sz="3000">
                <a:solidFill>
                  <a:srgbClr val="4232D6"/>
                </a:solidFill>
                <a:latin typeface="Times New Roman" panose="02020603050405020304" pitchFamily="18" charset="0"/>
                <a:ea typeface="Times New Roman" panose="02020603050405020304" pitchFamily="18" charset="0"/>
              </a:rPr>
              <a:t>   </a:t>
            </a:r>
            <a:r>
              <a:rPr lang="en-US" sz="3000" smtClean="0">
                <a:solidFill>
                  <a:srgbClr val="4232D6"/>
                </a:solidFill>
                <a:latin typeface="Times New Roman" panose="02020603050405020304" pitchFamily="18" charset="0"/>
                <a:ea typeface="Times New Roman" panose="02020603050405020304" pitchFamily="18" charset="0"/>
              </a:rPr>
              <a:t>B. </a:t>
            </a:r>
            <a:r>
              <a:rPr lang="en-US" sz="3000">
                <a:solidFill>
                  <a:srgbClr val="4232D6"/>
                </a:solidFill>
                <a:latin typeface="Times New Roman" panose="02020603050405020304" pitchFamily="18" charset="0"/>
                <a:ea typeface="Times New Roman" panose="02020603050405020304" pitchFamily="18" charset="0"/>
              </a:rPr>
              <a:t>Tăng cường sự kết nối và tương tác</a:t>
            </a:r>
          </a:p>
          <a:p>
            <a:pPr algn="just">
              <a:lnSpc>
                <a:spcPct val="120000"/>
              </a:lnSpc>
              <a:spcAft>
                <a:spcPts val="0"/>
              </a:spcAft>
              <a:tabLst>
                <a:tab pos="900430" algn="l"/>
              </a:tabLst>
            </a:pPr>
            <a:r>
              <a:rPr lang="en-US" sz="3000">
                <a:solidFill>
                  <a:srgbClr val="4232D6"/>
                </a:solidFill>
                <a:latin typeface="Times New Roman" panose="02020603050405020304" pitchFamily="18" charset="0"/>
                <a:ea typeface="Times New Roman" panose="02020603050405020304" pitchFamily="18" charset="0"/>
              </a:rPr>
              <a:t>   </a:t>
            </a:r>
            <a:r>
              <a:rPr lang="en-US" sz="3000" smtClean="0">
                <a:solidFill>
                  <a:srgbClr val="4232D6"/>
                </a:solidFill>
                <a:latin typeface="Times New Roman" panose="02020603050405020304" pitchFamily="18" charset="0"/>
                <a:ea typeface="Times New Roman" panose="02020603050405020304" pitchFamily="18" charset="0"/>
              </a:rPr>
              <a:t>C. </a:t>
            </a:r>
            <a:r>
              <a:rPr lang="en-US" sz="3000">
                <a:solidFill>
                  <a:srgbClr val="4232D6"/>
                </a:solidFill>
                <a:latin typeface="Times New Roman" panose="02020603050405020304" pitchFamily="18" charset="0"/>
                <a:ea typeface="Times New Roman" panose="02020603050405020304" pitchFamily="18" charset="0"/>
              </a:rPr>
              <a:t>Tạo ra môi trường làm việc tích cực</a:t>
            </a:r>
          </a:p>
          <a:p>
            <a:pPr algn="just">
              <a:lnSpc>
                <a:spcPct val="120000"/>
              </a:lnSpc>
              <a:spcAft>
                <a:spcPts val="0"/>
              </a:spcAft>
              <a:tabLst>
                <a:tab pos="900430" algn="l"/>
              </a:tabLst>
            </a:pPr>
            <a:r>
              <a:rPr lang="en-US" sz="3000">
                <a:solidFill>
                  <a:srgbClr val="4232D6"/>
                </a:solidFill>
                <a:latin typeface="Times New Roman" panose="02020603050405020304" pitchFamily="18" charset="0"/>
                <a:ea typeface="Times New Roman" panose="02020603050405020304" pitchFamily="18" charset="0"/>
              </a:rPr>
              <a:t>   </a:t>
            </a:r>
            <a:r>
              <a:rPr lang="en-US" sz="3000" smtClean="0">
                <a:solidFill>
                  <a:srgbClr val="4232D6"/>
                </a:solidFill>
                <a:latin typeface="Times New Roman" panose="02020603050405020304" pitchFamily="18" charset="0"/>
                <a:ea typeface="Times New Roman" panose="02020603050405020304" pitchFamily="18" charset="0"/>
              </a:rPr>
              <a:t>D. </a:t>
            </a:r>
            <a:r>
              <a:rPr lang="en-US" sz="3000">
                <a:solidFill>
                  <a:srgbClr val="4232D6"/>
                </a:solidFill>
                <a:latin typeface="Times New Roman" panose="02020603050405020304" pitchFamily="18" charset="0"/>
                <a:ea typeface="Times New Roman" panose="02020603050405020304" pitchFamily="18" charset="0"/>
              </a:rPr>
              <a:t>Thúc đẩy sự sáng tạo và đổi mới</a:t>
            </a:r>
            <a:endParaRPr lang="en-US" sz="3000">
              <a:solidFill>
                <a:srgbClr val="4232D6"/>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6" y="4951414"/>
            <a:ext cx="17002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7414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052" y="152400"/>
            <a:ext cx="7568948" cy="4953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9341" y="5335950"/>
            <a:ext cx="4852266" cy="10445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6630" name="Picture 2" descr="C:\Users\ADMIN\Desktop\Untitled1 (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3126" y="5830888"/>
            <a:ext cx="9112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625975" y="5592764"/>
            <a:ext cx="35004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2800">
                <a:solidFill>
                  <a:srgbClr val="FF0000"/>
                </a:solidFill>
                <a:cs typeface="Times New Roman" panose="02020603050405020304" pitchFamily="18" charset="0"/>
              </a:rPr>
              <a:t>Đáp án: B</a:t>
            </a:r>
          </a:p>
        </p:txBody>
      </p:sp>
      <p:sp>
        <p:nvSpPr>
          <p:cNvPr id="3" name="Rectangle 2">
            <a:extLst>
              <a:ext uri="{FF2B5EF4-FFF2-40B4-BE49-F238E27FC236}">
                <a16:creationId xmlns:a16="http://schemas.microsoft.com/office/drawing/2014/main" id="{E7EA2DA8-2876-4D31-A6B9-1D05F128D5C7}"/>
              </a:ext>
            </a:extLst>
          </p:cNvPr>
          <p:cNvSpPr/>
          <p:nvPr/>
        </p:nvSpPr>
        <p:spPr>
          <a:xfrm>
            <a:off x="3736768" y="858044"/>
            <a:ext cx="6708710" cy="3711785"/>
          </a:xfrm>
          <a:prstGeom prst="rect">
            <a:avLst/>
          </a:prstGeom>
        </p:spPr>
        <p:txBody>
          <a:bodyPr wrap="square">
            <a:spAutoFit/>
          </a:bodyPr>
          <a:lstStyle/>
          <a:p>
            <a:pPr algn="just">
              <a:lnSpc>
                <a:spcPct val="120000"/>
              </a:lnSpc>
              <a:spcAft>
                <a:spcPts val="0"/>
              </a:spcAft>
              <a:tabLst>
                <a:tab pos="900430" algn="l"/>
              </a:tabLst>
            </a:pPr>
            <a:r>
              <a:rPr lang="en-US" sz="2800">
                <a:solidFill>
                  <a:srgbClr val="FF0000"/>
                </a:solidFill>
                <a:latin typeface="Times New Roman" panose="02020603050405020304" pitchFamily="18" charset="0"/>
                <a:ea typeface="Times New Roman" panose="02020603050405020304" pitchFamily="18" charset="0"/>
              </a:rPr>
              <a:t>Câu 3. Công nghệ kỹ thuật số có thể làm </a:t>
            </a:r>
            <a:endParaRPr lang="en-US" sz="2800" smtClean="0">
              <a:solidFill>
                <a:srgbClr val="FF0000"/>
              </a:solidFill>
              <a:latin typeface="Times New Roman" panose="02020603050405020304" pitchFamily="18" charset="0"/>
              <a:ea typeface="Times New Roman" panose="02020603050405020304" pitchFamily="18" charset="0"/>
            </a:endParaRPr>
          </a:p>
          <a:p>
            <a:pPr algn="just">
              <a:lnSpc>
                <a:spcPct val="120000"/>
              </a:lnSpc>
              <a:spcAft>
                <a:spcPts val="0"/>
              </a:spcAft>
              <a:tabLst>
                <a:tab pos="900430" algn="l"/>
              </a:tabLst>
            </a:pPr>
            <a:r>
              <a:rPr lang="en-US" sz="2800" smtClean="0">
                <a:solidFill>
                  <a:srgbClr val="FF0000"/>
                </a:solidFill>
                <a:latin typeface="Times New Roman" panose="02020603050405020304" pitchFamily="18" charset="0"/>
                <a:ea typeface="Times New Roman" panose="02020603050405020304" pitchFamily="18" charset="0"/>
              </a:rPr>
              <a:t>gì </a:t>
            </a:r>
            <a:r>
              <a:rPr lang="en-US" sz="2800">
                <a:solidFill>
                  <a:srgbClr val="FF0000"/>
                </a:solidFill>
                <a:latin typeface="Times New Roman" panose="02020603050405020304" pitchFamily="18" charset="0"/>
                <a:ea typeface="Times New Roman" panose="02020603050405020304" pitchFamily="18" charset="0"/>
              </a:rPr>
              <a:t>với sức khỏe tinh thần của con người?</a:t>
            </a:r>
          </a:p>
          <a:p>
            <a:pPr algn="just">
              <a:lnSpc>
                <a:spcPct val="120000"/>
              </a:lnSpc>
              <a:spcAft>
                <a:spcPts val="0"/>
              </a:spcAft>
              <a:tabLst>
                <a:tab pos="900430" algn="l"/>
              </a:tabLst>
            </a:pPr>
            <a:r>
              <a:rPr lang="en-US" sz="2800">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A. </a:t>
            </a:r>
            <a:r>
              <a:rPr lang="en-US" sz="2800">
                <a:solidFill>
                  <a:srgbClr val="4232D6"/>
                </a:solidFill>
                <a:latin typeface="Times New Roman" panose="02020603050405020304" pitchFamily="18" charset="0"/>
                <a:ea typeface="Times New Roman" panose="02020603050405020304" pitchFamily="18" charset="0"/>
              </a:rPr>
              <a:t>Tăng cường trí óc và khả năng suy </a:t>
            </a:r>
            <a:endParaRPr lang="en-US" sz="2800" smtClean="0">
              <a:solidFill>
                <a:srgbClr val="4232D6"/>
              </a:solidFill>
              <a:latin typeface="Times New Roman" panose="02020603050405020304" pitchFamily="18" charset="0"/>
              <a:ea typeface="Times New Roman" panose="02020603050405020304" pitchFamily="18" charset="0"/>
            </a:endParaRPr>
          </a:p>
          <a:p>
            <a:pPr algn="just">
              <a:lnSpc>
                <a:spcPct val="12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nghĩ </a:t>
            </a:r>
            <a:r>
              <a:rPr lang="en-US" sz="2800">
                <a:solidFill>
                  <a:srgbClr val="4232D6"/>
                </a:solidFill>
                <a:latin typeface="Times New Roman" panose="02020603050405020304" pitchFamily="18" charset="0"/>
                <a:ea typeface="Times New Roman" panose="02020603050405020304" pitchFamily="18" charset="0"/>
              </a:rPr>
              <a:t>sáng tạo.</a:t>
            </a:r>
          </a:p>
          <a:p>
            <a:pPr algn="just">
              <a:lnSpc>
                <a:spcPct val="12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B. </a:t>
            </a:r>
            <a:r>
              <a:rPr lang="en-US" sz="2800">
                <a:solidFill>
                  <a:srgbClr val="4232D6"/>
                </a:solidFill>
                <a:latin typeface="Times New Roman" panose="02020603050405020304" pitchFamily="18" charset="0"/>
                <a:ea typeface="Times New Roman" panose="02020603050405020304" pitchFamily="18" charset="0"/>
              </a:rPr>
              <a:t>Gây ra căng thẳng và suy giảm tinh thần</a:t>
            </a:r>
          </a:p>
          <a:p>
            <a:pPr algn="just">
              <a:lnSpc>
                <a:spcPct val="12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C. </a:t>
            </a:r>
            <a:r>
              <a:rPr lang="en-US" sz="2800">
                <a:solidFill>
                  <a:srgbClr val="4232D6"/>
                </a:solidFill>
                <a:latin typeface="Times New Roman" panose="02020603050405020304" pitchFamily="18" charset="0"/>
                <a:ea typeface="Times New Roman" panose="02020603050405020304" pitchFamily="18" charset="0"/>
              </a:rPr>
              <a:t>Tạo ra môi trường thú vị và kích thích</a:t>
            </a:r>
          </a:p>
          <a:p>
            <a:pPr algn="just">
              <a:lnSpc>
                <a:spcPct val="12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D. </a:t>
            </a:r>
            <a:r>
              <a:rPr lang="en-US" sz="2800">
                <a:solidFill>
                  <a:srgbClr val="4232D6"/>
                </a:solidFill>
                <a:latin typeface="Times New Roman" panose="02020603050405020304" pitchFamily="18" charset="0"/>
                <a:ea typeface="Times New Roman" panose="02020603050405020304" pitchFamily="18" charset="0"/>
              </a:rPr>
              <a:t>Nâng cao sự tự tin và lòng tự trọng</a:t>
            </a:r>
            <a:endParaRPr lang="en-US" sz="2800">
              <a:solidFill>
                <a:srgbClr val="4232D6"/>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6" y="4951414"/>
            <a:ext cx="17002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7414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052" y="152399"/>
            <a:ext cx="7568948" cy="49895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1" y="5497230"/>
            <a:ext cx="5185295" cy="845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7654" name="Picture 2" descr="C:\Users\ADMIN\Desktop\Untitled1 (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3126" y="5830888"/>
            <a:ext cx="9112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957764" y="5726114"/>
            <a:ext cx="3195637" cy="5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2800">
                <a:solidFill>
                  <a:srgbClr val="FF0000"/>
                </a:solidFill>
                <a:cs typeface="Times New Roman" pitchFamily="18" charset="0"/>
              </a:rPr>
              <a:t>Đáp án: D </a:t>
            </a:r>
            <a:endParaRPr lang="en-US" sz="2800">
              <a:solidFill>
                <a:srgbClr val="FF0000"/>
              </a:solidFill>
              <a:latin typeface="Arial" pitchFamily="34" charset="0"/>
              <a:cs typeface="Arial" pitchFamily="34" charset="0"/>
            </a:endParaRPr>
          </a:p>
        </p:txBody>
      </p:sp>
      <p:sp>
        <p:nvSpPr>
          <p:cNvPr id="3" name="Rectangle 2">
            <a:extLst>
              <a:ext uri="{FF2B5EF4-FFF2-40B4-BE49-F238E27FC236}">
                <a16:creationId xmlns:a16="http://schemas.microsoft.com/office/drawing/2014/main" id="{39A8F2AF-C59D-416F-A640-500590C56B26}"/>
              </a:ext>
            </a:extLst>
          </p:cNvPr>
          <p:cNvSpPr/>
          <p:nvPr/>
        </p:nvSpPr>
        <p:spPr>
          <a:xfrm>
            <a:off x="3623850" y="858044"/>
            <a:ext cx="6431789" cy="3849772"/>
          </a:xfrm>
          <a:prstGeom prst="rect">
            <a:avLst/>
          </a:prstGeom>
        </p:spPr>
        <p:txBody>
          <a:bodyPr wrap="square">
            <a:spAutoFit/>
          </a:bodyPr>
          <a:lstStyle/>
          <a:p>
            <a:pPr algn="just">
              <a:lnSpc>
                <a:spcPct val="110000"/>
              </a:lnSpc>
              <a:spcAft>
                <a:spcPts val="0"/>
              </a:spcAft>
              <a:tabLst>
                <a:tab pos="900430" algn="l"/>
              </a:tabLst>
            </a:pPr>
            <a:r>
              <a:rPr lang="en-US" sz="2800">
                <a:solidFill>
                  <a:srgbClr val="FF0000"/>
                </a:solidFill>
                <a:latin typeface="Times New Roman" panose="02020603050405020304" pitchFamily="18" charset="0"/>
                <a:ea typeface="Times New Roman" panose="02020603050405020304" pitchFamily="18" charset="0"/>
              </a:rPr>
              <a:t>Câu 4. Tác động của công nghệ kỹ thuật số đối với môi trường sống có thể là gì?</a:t>
            </a:r>
          </a:p>
          <a:p>
            <a:pPr algn="just">
              <a:lnSpc>
                <a:spcPct val="110000"/>
              </a:lnSpc>
              <a:spcAft>
                <a:spcPts val="0"/>
              </a:spcAft>
              <a:tabLst>
                <a:tab pos="900430" algn="l"/>
              </a:tabLst>
            </a:pPr>
            <a:r>
              <a:rPr lang="en-US" sz="2800">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A. </a:t>
            </a:r>
            <a:r>
              <a:rPr lang="en-US" sz="2800">
                <a:solidFill>
                  <a:srgbClr val="4232D6"/>
                </a:solidFill>
                <a:latin typeface="Times New Roman" panose="02020603050405020304" pitchFamily="18" charset="0"/>
                <a:ea typeface="Times New Roman" panose="02020603050405020304" pitchFamily="18" charset="0"/>
              </a:rPr>
              <a:t>Giảm ô nhiễm và bảo vệ môi trường</a:t>
            </a:r>
          </a:p>
          <a:p>
            <a:pPr algn="just">
              <a:lnSpc>
                <a:spcPct val="11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B.Tăng </a:t>
            </a:r>
            <a:r>
              <a:rPr lang="en-US" sz="2800">
                <a:solidFill>
                  <a:srgbClr val="4232D6"/>
                </a:solidFill>
                <a:latin typeface="Times New Roman" panose="02020603050405020304" pitchFamily="18" charset="0"/>
                <a:ea typeface="Times New Roman" panose="02020603050405020304" pitchFamily="18" charset="0"/>
              </a:rPr>
              <a:t>cường sử dụng nguồn lực và năng lượng</a:t>
            </a:r>
          </a:p>
          <a:p>
            <a:pPr algn="just">
              <a:lnSpc>
                <a:spcPct val="11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C. </a:t>
            </a:r>
            <a:r>
              <a:rPr lang="en-US" sz="2800">
                <a:solidFill>
                  <a:srgbClr val="4232D6"/>
                </a:solidFill>
                <a:latin typeface="Times New Roman" panose="02020603050405020304" pitchFamily="18" charset="0"/>
                <a:ea typeface="Times New Roman" panose="02020603050405020304" pitchFamily="18" charset="0"/>
              </a:rPr>
              <a:t>Giảm bớt khí thải và biến đổi khí hậu</a:t>
            </a:r>
          </a:p>
          <a:p>
            <a:pPr algn="just">
              <a:lnSpc>
                <a:spcPct val="11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D. </a:t>
            </a:r>
            <a:r>
              <a:rPr lang="en-US" sz="2800">
                <a:solidFill>
                  <a:srgbClr val="4232D6"/>
                </a:solidFill>
                <a:latin typeface="Times New Roman" panose="02020603050405020304" pitchFamily="18" charset="0"/>
                <a:ea typeface="Times New Roman" panose="02020603050405020304" pitchFamily="18" charset="0"/>
              </a:rPr>
              <a:t>Gây ra ô nhiễm điện tử và rác thải điện tử</a:t>
            </a:r>
            <a:endParaRPr lang="en-US" sz="2800">
              <a:solidFill>
                <a:srgbClr val="4232D6"/>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6" y="4951414"/>
            <a:ext cx="17002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7414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488" y="242596"/>
            <a:ext cx="7568948" cy="5070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1" y="5466705"/>
            <a:ext cx="4575695" cy="838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8678" name="Picture 2" descr="C:\Users\ADMIN\Desktop\Untitled1 (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3126" y="5830888"/>
            <a:ext cx="9112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002214" y="5621339"/>
            <a:ext cx="334803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2800">
                <a:solidFill>
                  <a:srgbClr val="FF0000"/>
                </a:solidFill>
                <a:cs typeface="Times New Roman" pitchFamily="18" charset="0"/>
              </a:rPr>
              <a:t>Đáp án: D</a:t>
            </a:r>
            <a:endParaRPr lang="en-US" sz="2800"/>
          </a:p>
        </p:txBody>
      </p:sp>
      <p:sp>
        <p:nvSpPr>
          <p:cNvPr id="4" name="Rectangle 3">
            <a:extLst>
              <a:ext uri="{FF2B5EF4-FFF2-40B4-BE49-F238E27FC236}">
                <a16:creationId xmlns:a16="http://schemas.microsoft.com/office/drawing/2014/main" id="{B7FDAA59-1E87-458A-8225-51C69C616157}"/>
              </a:ext>
            </a:extLst>
          </p:cNvPr>
          <p:cNvSpPr/>
          <p:nvPr/>
        </p:nvSpPr>
        <p:spPr>
          <a:xfrm>
            <a:off x="3806890" y="1008265"/>
            <a:ext cx="6652726" cy="3539430"/>
          </a:xfrm>
          <a:prstGeom prst="rect">
            <a:avLst/>
          </a:prstGeom>
        </p:spPr>
        <p:txBody>
          <a:bodyPr wrap="square">
            <a:spAutoFit/>
          </a:bodyPr>
          <a:lstStyle/>
          <a:p>
            <a:pPr algn="just">
              <a:spcAft>
                <a:spcPts val="0"/>
              </a:spcAft>
              <a:tabLst>
                <a:tab pos="900430" algn="l"/>
              </a:tabLst>
            </a:pPr>
            <a:r>
              <a:rPr lang="en-US" sz="2800">
                <a:solidFill>
                  <a:srgbClr val="FF0000"/>
                </a:solidFill>
                <a:latin typeface="Times New Roman" panose="02020603050405020304" pitchFamily="18" charset="0"/>
                <a:ea typeface="Times New Roman" panose="02020603050405020304" pitchFamily="18" charset="0"/>
              </a:rPr>
              <a:t>Câu 5. Công nghệ kỹ thuật số có thể làm gì với khả năng tập trung của con người?</a:t>
            </a:r>
          </a:p>
          <a:p>
            <a:pPr algn="just">
              <a:spcAft>
                <a:spcPts val="0"/>
              </a:spcAft>
              <a:tabLst>
                <a:tab pos="900430" algn="l"/>
              </a:tabLst>
            </a:pPr>
            <a:r>
              <a:rPr lang="en-US" sz="2800">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A. </a:t>
            </a:r>
            <a:r>
              <a:rPr lang="en-US" sz="2800">
                <a:solidFill>
                  <a:srgbClr val="4232D6"/>
                </a:solidFill>
                <a:latin typeface="Times New Roman" panose="02020603050405020304" pitchFamily="18" charset="0"/>
                <a:ea typeface="Times New Roman" panose="02020603050405020304" pitchFamily="18" charset="0"/>
              </a:rPr>
              <a:t>Tăng cường khả năng tập trung và chú ý</a:t>
            </a:r>
          </a:p>
          <a:p>
            <a:pPr algn="just">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B. </a:t>
            </a:r>
            <a:r>
              <a:rPr lang="en-US" sz="2800">
                <a:solidFill>
                  <a:srgbClr val="4232D6"/>
                </a:solidFill>
                <a:latin typeface="Times New Roman" panose="02020603050405020304" pitchFamily="18" charset="0"/>
                <a:ea typeface="Times New Roman" panose="02020603050405020304" pitchFamily="18" charset="0"/>
              </a:rPr>
              <a:t>Khuyến khích sự sáng tạo và phát triển cá nhân</a:t>
            </a:r>
          </a:p>
          <a:p>
            <a:pPr algn="just">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C. </a:t>
            </a:r>
            <a:r>
              <a:rPr lang="en-US" sz="2800">
                <a:solidFill>
                  <a:srgbClr val="4232D6"/>
                </a:solidFill>
                <a:latin typeface="Times New Roman" panose="02020603050405020304" pitchFamily="18" charset="0"/>
                <a:ea typeface="Times New Roman" panose="02020603050405020304" pitchFamily="18" charset="0"/>
              </a:rPr>
              <a:t>Giúp tăng cường trí óc và sự tương tác xã hội</a:t>
            </a:r>
          </a:p>
          <a:p>
            <a:pPr algn="just">
              <a:spcAft>
                <a:spcPts val="0"/>
              </a:spcAft>
              <a:tabLst>
                <a:tab pos="900430" algn="l"/>
              </a:tabLst>
            </a:pPr>
            <a:r>
              <a:rPr lang="en-US" sz="2800">
                <a:solidFill>
                  <a:srgbClr val="FF0000"/>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D. </a:t>
            </a:r>
            <a:r>
              <a:rPr lang="en-US" sz="2800">
                <a:solidFill>
                  <a:srgbClr val="4232D6"/>
                </a:solidFill>
                <a:latin typeface="Times New Roman" panose="02020603050405020304" pitchFamily="18" charset="0"/>
                <a:ea typeface="Times New Roman" panose="02020603050405020304" pitchFamily="18" charset="0"/>
              </a:rPr>
              <a:t>Gây ra phân tâm và giảm hiệu suất</a:t>
            </a:r>
            <a:endParaRPr lang="en-US" sz="2800">
              <a:solidFill>
                <a:srgbClr val="4232D6"/>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7E78CA-E41A-9E5C-4D36-CF71C743C11C}"/>
              </a:ext>
            </a:extLst>
          </p:cNvPr>
          <p:cNvPicPr>
            <a:picLocks noChangeAspect="1"/>
          </p:cNvPicPr>
          <p:nvPr/>
        </p:nvPicPr>
        <p:blipFill>
          <a:blip r:embed="rId2"/>
          <a:stretch>
            <a:fillRect/>
          </a:stretch>
        </p:blipFill>
        <p:spPr>
          <a:xfrm>
            <a:off x="413544" y="161073"/>
            <a:ext cx="11364911" cy="6458851"/>
          </a:xfrm>
          <a:prstGeom prst="rect">
            <a:avLst/>
          </a:prstGeom>
        </p:spPr>
      </p:pic>
      <p:sp>
        <p:nvSpPr>
          <p:cNvPr id="5" name="Sun 4">
            <a:extLst>
              <a:ext uri="{FF2B5EF4-FFF2-40B4-BE49-F238E27FC236}">
                <a16:creationId xmlns:a16="http://schemas.microsoft.com/office/drawing/2014/main" id="{C519C182-1FF5-58B9-22C9-2A9F056AB9D5}"/>
              </a:ext>
            </a:extLst>
          </p:cNvPr>
          <p:cNvSpPr/>
          <p:nvPr/>
        </p:nvSpPr>
        <p:spPr>
          <a:xfrm>
            <a:off x="1807028" y="1273629"/>
            <a:ext cx="4114800" cy="4114800"/>
          </a:xfrm>
          <a:prstGeom prst="sun">
            <a:avLst/>
          </a:prstGeom>
          <a:solidFill>
            <a:srgbClr val="FFC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3C48174-0294-75CE-1A7F-009B4E2D8DFC}"/>
              </a:ext>
            </a:extLst>
          </p:cNvPr>
          <p:cNvSpPr txBox="1"/>
          <p:nvPr/>
        </p:nvSpPr>
        <p:spPr>
          <a:xfrm>
            <a:off x="6198325" y="2130700"/>
            <a:ext cx="4658971" cy="1015663"/>
          </a:xfrm>
          <a:prstGeom prst="rect">
            <a:avLst/>
          </a:prstGeom>
          <a:noFill/>
        </p:spPr>
        <p:txBody>
          <a:bodyPr wrap="square">
            <a:spAutoFit/>
          </a:bodyPr>
          <a:lstStyle/>
          <a:p>
            <a:pPr algn="ctr"/>
            <a:r>
              <a:rPr lang="en-US" sz="6000" b="1" err="1">
                <a:gradFill>
                  <a:gsLst>
                    <a:gs pos="37000">
                      <a:srgbClr val="FFCE54">
                        <a:lumMod val="75000"/>
                      </a:srgbClr>
                    </a:gs>
                    <a:gs pos="46000">
                      <a:srgbClr val="4FC1E9">
                        <a:lumMod val="45000"/>
                        <a:lumOff val="55000"/>
                      </a:srgbClr>
                    </a:gs>
                    <a:gs pos="62000">
                      <a:srgbClr val="FC6E51">
                        <a:lumMod val="75000"/>
                      </a:srgbClr>
                    </a:gs>
                    <a:gs pos="84000">
                      <a:srgbClr val="FC6E51">
                        <a:lumMod val="60000"/>
                        <a:lumOff val="40000"/>
                      </a:srgbClr>
                    </a:gs>
                  </a:gsLst>
                  <a:lin ang="5400000" scaled="1"/>
                </a:gradFill>
                <a:latin typeface="Times New Roman" panose="02020603050405020304" pitchFamily="18" charset="0"/>
                <a:ea typeface="Calibri" panose="020F0502020204030204" pitchFamily="34" charset="0"/>
              </a:rPr>
              <a:t>Khởi</a:t>
            </a:r>
            <a:r>
              <a:rPr lang="en-US" sz="6000" b="1">
                <a:gradFill>
                  <a:gsLst>
                    <a:gs pos="37000">
                      <a:srgbClr val="FFCE54">
                        <a:lumMod val="75000"/>
                      </a:srgbClr>
                    </a:gs>
                    <a:gs pos="46000">
                      <a:srgbClr val="4FC1E9">
                        <a:lumMod val="45000"/>
                        <a:lumOff val="55000"/>
                      </a:srgbClr>
                    </a:gs>
                    <a:gs pos="62000">
                      <a:srgbClr val="FC6E51">
                        <a:lumMod val="75000"/>
                      </a:srgbClr>
                    </a:gs>
                    <a:gs pos="84000">
                      <a:srgbClr val="FC6E51">
                        <a:lumMod val="60000"/>
                        <a:lumOff val="40000"/>
                      </a:srgbClr>
                    </a:gs>
                  </a:gsLst>
                  <a:lin ang="5400000" scaled="1"/>
                </a:gradFill>
                <a:latin typeface="Times New Roman" panose="02020603050405020304" pitchFamily="18" charset="0"/>
                <a:ea typeface="Calibri" panose="020F0502020204030204" pitchFamily="34" charset="0"/>
              </a:rPr>
              <a:t> động</a:t>
            </a:r>
            <a:endParaRPr lang="en-US" sz="6000" b="1" dirty="0">
              <a:gradFill>
                <a:gsLst>
                  <a:gs pos="37000">
                    <a:srgbClr val="FFCE54">
                      <a:lumMod val="75000"/>
                    </a:srgbClr>
                  </a:gs>
                  <a:gs pos="46000">
                    <a:srgbClr val="4FC1E9">
                      <a:lumMod val="45000"/>
                      <a:lumOff val="55000"/>
                    </a:srgbClr>
                  </a:gs>
                  <a:gs pos="62000">
                    <a:srgbClr val="FC6E51">
                      <a:lumMod val="75000"/>
                    </a:srgbClr>
                  </a:gs>
                  <a:gs pos="84000">
                    <a:srgbClr val="FC6E51">
                      <a:lumMod val="60000"/>
                      <a:lumOff val="40000"/>
                    </a:srgbClr>
                  </a:gs>
                </a:gsLst>
                <a:lin ang="5400000" scaled="1"/>
              </a:gra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89228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582" y="5141131"/>
            <a:ext cx="17002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3724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246" y="152400"/>
            <a:ext cx="7906754" cy="55625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3611" y="5910896"/>
            <a:ext cx="4651895" cy="7620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9702" name="Picture 2" descr="C:\Users\ADMIN\Desktop\Untitled1 (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3126" y="5830888"/>
            <a:ext cx="9112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858642" y="6026806"/>
            <a:ext cx="319563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2800">
                <a:solidFill>
                  <a:srgbClr val="FF0000"/>
                </a:solidFill>
                <a:cs typeface="Times New Roman" pitchFamily="18" charset="0"/>
              </a:rPr>
              <a:t>Đáp án: A</a:t>
            </a:r>
            <a:endParaRPr lang="en-US" sz="2800"/>
          </a:p>
        </p:txBody>
      </p:sp>
      <p:sp>
        <p:nvSpPr>
          <p:cNvPr id="3" name="Rectangle 2">
            <a:extLst>
              <a:ext uri="{FF2B5EF4-FFF2-40B4-BE49-F238E27FC236}">
                <a16:creationId xmlns:a16="http://schemas.microsoft.com/office/drawing/2014/main" id="{DB0037BA-CA92-47D8-BDC4-D083C51BB493}"/>
              </a:ext>
            </a:extLst>
          </p:cNvPr>
          <p:cNvSpPr/>
          <p:nvPr/>
        </p:nvSpPr>
        <p:spPr>
          <a:xfrm>
            <a:off x="3489649" y="960478"/>
            <a:ext cx="6494106" cy="3957494"/>
          </a:xfrm>
          <a:prstGeom prst="rect">
            <a:avLst/>
          </a:prstGeom>
        </p:spPr>
        <p:txBody>
          <a:bodyPr wrap="square">
            <a:spAutoFit/>
          </a:bodyPr>
          <a:lstStyle/>
          <a:p>
            <a:pPr algn="just">
              <a:lnSpc>
                <a:spcPct val="130000"/>
              </a:lnSpc>
              <a:spcAft>
                <a:spcPts val="0"/>
              </a:spcAft>
              <a:tabLst>
                <a:tab pos="900430" algn="l"/>
              </a:tabLst>
            </a:pPr>
            <a:r>
              <a:rPr lang="en-US" sz="2800">
                <a:solidFill>
                  <a:srgbClr val="FF0000"/>
                </a:solidFill>
                <a:latin typeface="Times New Roman" panose="02020603050405020304" pitchFamily="18" charset="0"/>
                <a:ea typeface="Times New Roman" panose="02020603050405020304" pitchFamily="18" charset="0"/>
              </a:rPr>
              <a:t>Câu 6: Tác động của công nghệ kỹ thuật số lên quan hệ gia đình có thể là gì?</a:t>
            </a:r>
          </a:p>
          <a:p>
            <a:pPr algn="just">
              <a:lnSpc>
                <a:spcPct val="130000"/>
              </a:lnSpc>
              <a:spcAft>
                <a:spcPts val="0"/>
              </a:spcAft>
              <a:tabLst>
                <a:tab pos="900430" algn="l"/>
              </a:tabLst>
            </a:pPr>
            <a:r>
              <a:rPr lang="en-US" sz="2800">
                <a:latin typeface="Times New Roman" panose="02020603050405020304" pitchFamily="18" charset="0"/>
                <a:ea typeface="Times New Roman" panose="02020603050405020304" pitchFamily="18" charset="0"/>
              </a:rPr>
              <a:t> </a:t>
            </a:r>
            <a:r>
              <a:rPr lang="en-US" sz="2800">
                <a:solidFill>
                  <a:srgbClr val="FF0000"/>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A. </a:t>
            </a:r>
            <a:r>
              <a:rPr lang="en-US" sz="2800">
                <a:solidFill>
                  <a:srgbClr val="4232D6"/>
                </a:solidFill>
                <a:latin typeface="Times New Roman" panose="02020603050405020304" pitchFamily="18" charset="0"/>
                <a:ea typeface="Times New Roman" panose="02020603050405020304" pitchFamily="18" charset="0"/>
              </a:rPr>
              <a:t>Gây ra xung đột và xa cách</a:t>
            </a:r>
          </a:p>
          <a:p>
            <a:pPr algn="just">
              <a:lnSpc>
                <a:spcPct val="13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B. </a:t>
            </a:r>
            <a:r>
              <a:rPr lang="en-US" sz="2800">
                <a:solidFill>
                  <a:srgbClr val="4232D6"/>
                </a:solidFill>
                <a:latin typeface="Times New Roman" panose="02020603050405020304" pitchFamily="18" charset="0"/>
                <a:ea typeface="Times New Roman" panose="02020603050405020304" pitchFamily="18" charset="0"/>
              </a:rPr>
              <a:t>Tăng cường giao tiếp và kết nối trong gia đình</a:t>
            </a:r>
          </a:p>
          <a:p>
            <a:pPr algn="just">
              <a:lnSpc>
                <a:spcPct val="13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C. </a:t>
            </a:r>
            <a:r>
              <a:rPr lang="en-US" sz="2800">
                <a:solidFill>
                  <a:srgbClr val="4232D6"/>
                </a:solidFill>
                <a:latin typeface="Times New Roman" panose="02020603050405020304" pitchFamily="18" charset="0"/>
                <a:ea typeface="Times New Roman" panose="02020603050405020304" pitchFamily="18" charset="0"/>
              </a:rPr>
              <a:t>Tạo ra môi trường hòa hợp và yên bình</a:t>
            </a:r>
          </a:p>
          <a:p>
            <a:pPr algn="just">
              <a:lnSpc>
                <a:spcPct val="13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D. </a:t>
            </a:r>
            <a:r>
              <a:rPr lang="en-US" sz="2800">
                <a:solidFill>
                  <a:srgbClr val="4232D6"/>
                </a:solidFill>
                <a:latin typeface="Times New Roman" panose="02020603050405020304" pitchFamily="18" charset="0"/>
                <a:ea typeface="Times New Roman" panose="02020603050405020304" pitchFamily="18" charset="0"/>
              </a:rPr>
              <a:t>Thúc đẩy sự hiểu biết và sự đồng thuận</a:t>
            </a:r>
            <a:endParaRPr lang="en-US" sz="2800">
              <a:solidFill>
                <a:srgbClr val="4232D6"/>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95" y="5037138"/>
            <a:ext cx="17002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08" y="0"/>
            <a:ext cx="17414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307" y="96837"/>
            <a:ext cx="9133757" cy="51607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456" y="5449866"/>
            <a:ext cx="3714079" cy="7620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26" name="Picture 2" descr="C:\Users\ADMIN\Desktop\Untitled1 (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3126" y="5830888"/>
            <a:ext cx="9112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283200" y="5634039"/>
            <a:ext cx="27765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2800">
                <a:solidFill>
                  <a:srgbClr val="FF0000"/>
                </a:solidFill>
                <a:cs typeface="Times New Roman" pitchFamily="18" charset="0"/>
              </a:rPr>
              <a:t>ĐÁP ÁN: C</a:t>
            </a:r>
            <a:endParaRPr lang="en-US" sz="2800">
              <a:solidFill>
                <a:srgbClr val="FF0000"/>
              </a:solidFill>
            </a:endParaRPr>
          </a:p>
        </p:txBody>
      </p:sp>
      <p:sp>
        <p:nvSpPr>
          <p:cNvPr id="3" name="Rectangle 2">
            <a:extLst>
              <a:ext uri="{FF2B5EF4-FFF2-40B4-BE49-F238E27FC236}">
                <a16:creationId xmlns:a16="http://schemas.microsoft.com/office/drawing/2014/main" id="{59D8BA29-E354-4545-A116-0D8F72B4999D}"/>
              </a:ext>
            </a:extLst>
          </p:cNvPr>
          <p:cNvSpPr/>
          <p:nvPr/>
        </p:nvSpPr>
        <p:spPr>
          <a:xfrm>
            <a:off x="2967216" y="858044"/>
            <a:ext cx="7408506" cy="3711785"/>
          </a:xfrm>
          <a:prstGeom prst="rect">
            <a:avLst/>
          </a:prstGeom>
        </p:spPr>
        <p:txBody>
          <a:bodyPr wrap="square">
            <a:spAutoFit/>
          </a:bodyPr>
          <a:lstStyle/>
          <a:p>
            <a:pPr algn="just">
              <a:lnSpc>
                <a:spcPct val="120000"/>
              </a:lnSpc>
              <a:spcAft>
                <a:spcPts val="0"/>
              </a:spcAft>
              <a:tabLst>
                <a:tab pos="900430" algn="l"/>
              </a:tabLst>
            </a:pPr>
            <a:r>
              <a:rPr lang="en-US" sz="2800">
                <a:solidFill>
                  <a:srgbClr val="FF0000"/>
                </a:solidFill>
                <a:latin typeface="Times New Roman" panose="02020603050405020304" pitchFamily="18" charset="0"/>
                <a:ea typeface="Times New Roman" panose="02020603050405020304" pitchFamily="18" charset="0"/>
              </a:rPr>
              <a:t>Câu 7. Công nghệ kỹ thuật số có ảnh hưởng như thế nào đến việc xử lý thông tin của con người?</a:t>
            </a:r>
          </a:p>
          <a:p>
            <a:pPr algn="just">
              <a:lnSpc>
                <a:spcPct val="120000"/>
              </a:lnSpc>
              <a:spcAft>
                <a:spcPts val="0"/>
              </a:spcAft>
              <a:tabLst>
                <a:tab pos="900430" algn="l"/>
              </a:tabLst>
            </a:pPr>
            <a:r>
              <a:rPr lang="en-US" sz="2800">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A. </a:t>
            </a:r>
            <a:r>
              <a:rPr lang="en-US" sz="2800">
                <a:solidFill>
                  <a:srgbClr val="4232D6"/>
                </a:solidFill>
                <a:latin typeface="Times New Roman" panose="02020603050405020304" pitchFamily="18" charset="0"/>
                <a:ea typeface="Times New Roman" panose="02020603050405020304" pitchFamily="18" charset="0"/>
              </a:rPr>
              <a:t>Giúp cải thiện khả năng phân tích và suy luận</a:t>
            </a:r>
          </a:p>
          <a:p>
            <a:pPr algn="just">
              <a:lnSpc>
                <a:spcPct val="12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B. </a:t>
            </a:r>
            <a:r>
              <a:rPr lang="en-US" sz="2800">
                <a:solidFill>
                  <a:srgbClr val="4232D6"/>
                </a:solidFill>
                <a:latin typeface="Times New Roman" panose="02020603050405020304" pitchFamily="18" charset="0"/>
                <a:ea typeface="Times New Roman" panose="02020603050405020304" pitchFamily="18" charset="0"/>
              </a:rPr>
              <a:t>Tăng cường khả năng nhớ và ghi nhớ</a:t>
            </a:r>
          </a:p>
          <a:p>
            <a:pPr algn="just">
              <a:lnSpc>
                <a:spcPct val="12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C. </a:t>
            </a:r>
            <a:r>
              <a:rPr lang="en-US" sz="2800">
                <a:solidFill>
                  <a:srgbClr val="4232D6"/>
                </a:solidFill>
                <a:latin typeface="Times New Roman" panose="02020603050405020304" pitchFamily="18" charset="0"/>
                <a:ea typeface="Times New Roman" panose="02020603050405020304" pitchFamily="18" charset="0"/>
              </a:rPr>
              <a:t>Gây ra quá tải thông tin và khó khăn trong quản lý</a:t>
            </a:r>
          </a:p>
          <a:p>
            <a:pPr algn="just">
              <a:lnSpc>
                <a:spcPct val="12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D. </a:t>
            </a:r>
            <a:r>
              <a:rPr lang="en-US" sz="2800">
                <a:solidFill>
                  <a:srgbClr val="4232D6"/>
                </a:solidFill>
                <a:latin typeface="Times New Roman" panose="02020603050405020304" pitchFamily="18" charset="0"/>
                <a:ea typeface="Times New Roman" panose="02020603050405020304" pitchFamily="18" charset="0"/>
              </a:rPr>
              <a:t>Giảm áp lực trong quá trình xử lý thông tin</a:t>
            </a:r>
            <a:endParaRPr lang="en-US" sz="2800">
              <a:solidFill>
                <a:srgbClr val="4232D6"/>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2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649" y="5287514"/>
            <a:ext cx="1315464" cy="13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3" y="83976"/>
            <a:ext cx="17414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082" y="152400"/>
            <a:ext cx="9759820" cy="50447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806" y="5449865"/>
            <a:ext cx="4651895" cy="7620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1750" name="Picture 2" descr="C:\Users\ADMIN\Desktop\Untitled1 (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3126" y="5830888"/>
            <a:ext cx="9112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919664" y="5565776"/>
            <a:ext cx="319563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2800">
                <a:solidFill>
                  <a:srgbClr val="FF0000"/>
                </a:solidFill>
                <a:cs typeface="Times New Roman" pitchFamily="18" charset="0"/>
              </a:rPr>
              <a:t>Đáp án: B</a:t>
            </a:r>
            <a:endParaRPr lang="en-US" sz="2800">
              <a:solidFill>
                <a:srgbClr val="FF0000"/>
              </a:solidFill>
            </a:endParaRPr>
          </a:p>
        </p:txBody>
      </p:sp>
      <p:sp>
        <p:nvSpPr>
          <p:cNvPr id="3" name="Rectangle 2">
            <a:extLst>
              <a:ext uri="{FF2B5EF4-FFF2-40B4-BE49-F238E27FC236}">
                <a16:creationId xmlns:a16="http://schemas.microsoft.com/office/drawing/2014/main" id="{8613835F-9FE0-455B-A2A5-7079633EBB4B}"/>
              </a:ext>
            </a:extLst>
          </p:cNvPr>
          <p:cNvSpPr/>
          <p:nvPr/>
        </p:nvSpPr>
        <p:spPr>
          <a:xfrm>
            <a:off x="3085045" y="904697"/>
            <a:ext cx="8026301" cy="3849772"/>
          </a:xfrm>
          <a:prstGeom prst="rect">
            <a:avLst/>
          </a:prstGeom>
        </p:spPr>
        <p:txBody>
          <a:bodyPr wrap="square">
            <a:spAutoFit/>
          </a:bodyPr>
          <a:lstStyle/>
          <a:p>
            <a:pPr>
              <a:lnSpc>
                <a:spcPct val="110000"/>
              </a:lnSpc>
              <a:spcAft>
                <a:spcPts val="0"/>
              </a:spcAft>
              <a:tabLst>
                <a:tab pos="900430" algn="l"/>
              </a:tabLst>
            </a:pPr>
            <a:r>
              <a:rPr lang="en-US" sz="2800">
                <a:solidFill>
                  <a:srgbClr val="FF0000"/>
                </a:solidFill>
                <a:latin typeface="Times New Roman" panose="02020603050405020304" pitchFamily="18" charset="0"/>
                <a:ea typeface="Times New Roman" panose="02020603050405020304" pitchFamily="18" charset="0"/>
              </a:rPr>
              <a:t>Câu 8. Tác động của công nghệ kỹ thuật số đối với việc tiếp cận kiến thức và giáo dục có thể là gì?</a:t>
            </a:r>
          </a:p>
          <a:p>
            <a:pPr>
              <a:lnSpc>
                <a:spcPct val="110000"/>
              </a:lnSpc>
              <a:spcAft>
                <a:spcPts val="0"/>
              </a:spcAft>
              <a:tabLst>
                <a:tab pos="900430" algn="l"/>
              </a:tabLst>
            </a:pPr>
            <a:r>
              <a:rPr lang="en-US" sz="2800">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A. </a:t>
            </a:r>
            <a:r>
              <a:rPr lang="en-US" sz="2800">
                <a:solidFill>
                  <a:srgbClr val="4232D6"/>
                </a:solidFill>
                <a:latin typeface="Times New Roman" panose="02020603050405020304" pitchFamily="18" charset="0"/>
                <a:ea typeface="Times New Roman" panose="02020603050405020304" pitchFamily="18" charset="0"/>
              </a:rPr>
              <a:t>Tăng cường sự tiện lợi và linh hoạt trong việc học</a:t>
            </a:r>
          </a:p>
          <a:p>
            <a:pPr>
              <a:lnSpc>
                <a:spcPct val="11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B. </a:t>
            </a:r>
            <a:r>
              <a:rPr lang="en-US" sz="2800">
                <a:solidFill>
                  <a:srgbClr val="4232D6"/>
                </a:solidFill>
                <a:latin typeface="Times New Roman" panose="02020603050405020304" pitchFamily="18" charset="0"/>
                <a:ea typeface="Times New Roman" panose="02020603050405020304" pitchFamily="18" charset="0"/>
              </a:rPr>
              <a:t>Gây ra thiếu chính xác và đa dạng trong nguồn thông tin</a:t>
            </a:r>
          </a:p>
          <a:p>
            <a:pPr>
              <a:lnSpc>
                <a:spcPct val="11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C. </a:t>
            </a:r>
            <a:r>
              <a:rPr lang="en-US" sz="2800">
                <a:solidFill>
                  <a:srgbClr val="4232D6"/>
                </a:solidFill>
                <a:latin typeface="Times New Roman" panose="02020603050405020304" pitchFamily="18" charset="0"/>
                <a:ea typeface="Times New Roman" panose="02020603050405020304" pitchFamily="18" charset="0"/>
              </a:rPr>
              <a:t>Nâng cao chất lượng giáo dục và kiến thức</a:t>
            </a:r>
          </a:p>
          <a:p>
            <a:pPr>
              <a:lnSpc>
                <a:spcPct val="110000"/>
              </a:lnSpc>
              <a:spcAft>
                <a:spcPts val="0"/>
              </a:spcAft>
              <a:tabLst>
                <a:tab pos="900430" algn="l"/>
              </a:tabLst>
            </a:pPr>
            <a:r>
              <a:rPr lang="en-US" sz="2800">
                <a:solidFill>
                  <a:srgbClr val="4232D6"/>
                </a:solidFill>
                <a:latin typeface="Times New Roman" panose="02020603050405020304" pitchFamily="18" charset="0"/>
                <a:ea typeface="Times New Roman" panose="02020603050405020304" pitchFamily="18" charset="0"/>
              </a:rPr>
              <a:t>   </a:t>
            </a:r>
            <a:r>
              <a:rPr lang="en-US" sz="2800" smtClean="0">
                <a:solidFill>
                  <a:srgbClr val="4232D6"/>
                </a:solidFill>
                <a:latin typeface="Times New Roman" panose="02020603050405020304" pitchFamily="18" charset="0"/>
                <a:ea typeface="Times New Roman" panose="02020603050405020304" pitchFamily="18" charset="0"/>
              </a:rPr>
              <a:t>D. Tạo </a:t>
            </a:r>
            <a:r>
              <a:rPr lang="en-US" sz="2800">
                <a:solidFill>
                  <a:srgbClr val="4232D6"/>
                </a:solidFill>
                <a:latin typeface="Times New Roman" panose="02020603050405020304" pitchFamily="18" charset="0"/>
                <a:ea typeface="Times New Roman" panose="02020603050405020304" pitchFamily="18" charset="0"/>
              </a:rPr>
              <a:t>ra môi trường học tập tích cực và trải nghiệm thú vị</a:t>
            </a:r>
            <a:endParaRPr lang="en-US" sz="2800">
              <a:solidFill>
                <a:srgbClr val="4232D6"/>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FD65509-99AB-B428-43F1-3061DC2972FE}"/>
              </a:ext>
            </a:extLst>
          </p:cNvPr>
          <p:cNvGrpSpPr/>
          <p:nvPr/>
        </p:nvGrpSpPr>
        <p:grpSpPr>
          <a:xfrm>
            <a:off x="-10340664" y="-3153468"/>
            <a:ext cx="33566360" cy="33604998"/>
            <a:chOff x="-10340664" y="-3153468"/>
            <a:chExt cx="33566360" cy="33604998"/>
          </a:xfrm>
        </p:grpSpPr>
        <p:sp>
          <p:nvSpPr>
            <p:cNvPr id="10" name="1">
              <a:extLst>
                <a:ext uri="{FF2B5EF4-FFF2-40B4-BE49-F238E27FC236}">
                  <a16:creationId xmlns:a16="http://schemas.microsoft.com/office/drawing/2014/main" id="{89A23117-9645-B366-14F6-A501FB8A1F47}"/>
                </a:ext>
              </a:extLst>
            </p:cNvPr>
            <p:cNvSpPr/>
            <p:nvPr/>
          </p:nvSpPr>
          <p:spPr>
            <a:xfrm>
              <a:off x="-9991817" y="-3153468"/>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Giải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Grand Slam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tiên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trong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năm</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giải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11" name="1A">
              <a:extLst>
                <a:ext uri="{FF2B5EF4-FFF2-40B4-BE49-F238E27FC236}">
                  <a16:creationId xmlns:a16="http://schemas.microsoft.com/office/drawing/2014/main" id="{F4648063-69EE-9C5B-2522-E374CA0B9734}"/>
                </a:ext>
              </a:extLst>
            </p:cNvPr>
            <p:cNvSpPr/>
            <p:nvPr/>
          </p:nvSpPr>
          <p:spPr>
            <a:xfrm>
              <a:off x="-9991817" y="-214109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Austrlia mở rộng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2" name="1B">
              <a:extLst>
                <a:ext uri="{FF2B5EF4-FFF2-40B4-BE49-F238E27FC236}">
                  <a16:creationId xmlns:a16="http://schemas.microsoft.com/office/drawing/2014/main" id="{27F23E3D-263B-1451-1995-D3D4A9273275}"/>
                </a:ext>
              </a:extLst>
            </p:cNvPr>
            <p:cNvSpPr/>
            <p:nvPr/>
          </p:nvSpPr>
          <p:spPr>
            <a:xfrm>
              <a:off x="-6922045" y="-214109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Wimbledon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3" name="1C">
              <a:extLst>
                <a:ext uri="{FF2B5EF4-FFF2-40B4-BE49-F238E27FC236}">
                  <a16:creationId xmlns:a16="http://schemas.microsoft.com/office/drawing/2014/main" id="{D73AF5B5-ADE9-58B7-F8E0-E95C41CB2050}"/>
                </a:ext>
              </a:extLst>
            </p:cNvPr>
            <p:cNvSpPr/>
            <p:nvPr/>
          </p:nvSpPr>
          <p:spPr>
            <a:xfrm>
              <a:off x="-9991817" y="-135732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Roland Garos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4" name="1D">
              <a:extLst>
                <a:ext uri="{FF2B5EF4-FFF2-40B4-BE49-F238E27FC236}">
                  <a16:creationId xmlns:a16="http://schemas.microsoft.com/office/drawing/2014/main" id="{5B1B452C-C4C6-928F-3268-B4D21B548BF9}"/>
                </a:ext>
              </a:extLst>
            </p:cNvPr>
            <p:cNvSpPr/>
            <p:nvPr/>
          </p:nvSpPr>
          <p:spPr>
            <a:xfrm>
              <a:off x="-6922045" y="-135732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Mỹ mở rộng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5" name="2">
              <a:extLst>
                <a:ext uri="{FF2B5EF4-FFF2-40B4-BE49-F238E27FC236}">
                  <a16:creationId xmlns:a16="http://schemas.microsoft.com/office/drawing/2014/main" id="{933448F5-9615-1C68-082E-F3C7BD4853E6}"/>
                </a:ext>
              </a:extLst>
            </p:cNvPr>
            <p:cNvSpPr/>
            <p:nvPr/>
          </p:nvSpPr>
          <p:spPr>
            <a:xfrm>
              <a:off x="-9991817" y="-33225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Cùng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với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Nội</a:t>
              </a:r>
              <a:r>
                <a:rPr kumimoji="0" lang="en-US" sz="1800" b="1" i="0" u="none" strike="noStrike" kern="0" cap="none" spc="0" normalizeH="0" baseline="0" noProof="0" dirty="0">
                  <a:ln>
                    <a:noFill/>
                  </a:ln>
                  <a:solidFill>
                    <a:prstClr val="white"/>
                  </a:solidFill>
                  <a:effectLst/>
                  <a:uLnTx/>
                  <a:uFillTx/>
                  <a:latin typeface="A3.OpenSans-San"/>
                  <a:ea typeface="+mn-ea"/>
                  <a:cs typeface="+mn-cs"/>
                </a:rPr>
                <a:t> T&amp;T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vô</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địch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V-League 2010), CLB u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của</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Việt</a:t>
              </a:r>
              <a:r>
                <a:rPr kumimoji="0" lang="en-US" sz="1800" b="1" i="0" u="none" strike="noStrike" kern="0" cap="none" spc="0" normalizeH="0" baseline="0" noProof="0" dirty="0">
                  <a:ln>
                    <a:noFill/>
                  </a:ln>
                  <a:solidFill>
                    <a:prstClr val="white"/>
                  </a:solidFill>
                  <a:effectLst/>
                  <a:uLnTx/>
                  <a:uFillTx/>
                  <a:latin typeface="A3.OpenSans-San"/>
                  <a:ea typeface="+mn-ea"/>
                  <a:cs typeface="+mn-cs"/>
                </a:rPr>
                <a:t> Nam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tham</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dự</a:t>
              </a:r>
              <a:r>
                <a:rPr kumimoji="0" lang="en-US" sz="1800" b="1" i="0" u="none" strike="noStrike" kern="0" cap="none" spc="0" normalizeH="0" baseline="0" noProof="0" dirty="0">
                  <a:ln>
                    <a:noFill/>
                  </a:ln>
                  <a:solidFill>
                    <a:prstClr val="white"/>
                  </a:solidFill>
                  <a:effectLst/>
                  <a:uLnTx/>
                  <a:uFillTx/>
                  <a:latin typeface="A3.OpenSans-San"/>
                  <a:ea typeface="+mn-ea"/>
                  <a:cs typeface="+mn-cs"/>
                </a:rPr>
                <a:t> AFC Cup 2011?</a:t>
              </a:r>
            </a:p>
          </p:txBody>
        </p:sp>
        <p:sp>
          <p:nvSpPr>
            <p:cNvPr id="16" name="2A">
              <a:extLst>
                <a:ext uri="{FF2B5EF4-FFF2-40B4-BE49-F238E27FC236}">
                  <a16:creationId xmlns:a16="http://schemas.microsoft.com/office/drawing/2014/main" id="{81230A88-0187-30EE-832B-8534410C9F45}"/>
                </a:ext>
              </a:extLst>
            </p:cNvPr>
            <p:cNvSpPr/>
            <p:nvPr/>
          </p:nvSpPr>
          <p:spPr>
            <a:xfrm>
              <a:off x="-9991817" y="6801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Hoàng</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Anh</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Gia</a:t>
              </a:r>
              <a:r>
                <a:rPr kumimoji="0" lang="en-US" sz="1800" b="0" i="0" u="none" strike="noStrike" kern="0" cap="none" spc="0" normalizeH="0" baseline="0" noProof="0" dirty="0">
                  <a:ln>
                    <a:noFill/>
                  </a:ln>
                  <a:solidFill>
                    <a:prstClr val="white"/>
                  </a:solidFill>
                  <a:effectLst/>
                  <a:uLnTx/>
                  <a:uFillTx/>
                  <a:latin typeface="A3.OpenSans-San"/>
                  <a:ea typeface="+mn-ea"/>
                  <a:cs typeface="+mn-cs"/>
                </a:rPr>
                <a:t> Lai</a:t>
              </a:r>
            </a:p>
          </p:txBody>
        </p:sp>
        <p:sp>
          <p:nvSpPr>
            <p:cNvPr id="17" name="2B">
              <a:extLst>
                <a:ext uri="{FF2B5EF4-FFF2-40B4-BE49-F238E27FC236}">
                  <a16:creationId xmlns:a16="http://schemas.microsoft.com/office/drawing/2014/main" id="{C8424980-62DB-B93B-7306-3BF4C2CE501C}"/>
                </a:ext>
              </a:extLst>
            </p:cNvPr>
            <p:cNvSpPr/>
            <p:nvPr/>
          </p:nvSpPr>
          <p:spPr>
            <a:xfrm>
              <a:off x="-6922045" y="6801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SHB Đà Nẵng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8" name="2C">
              <a:extLst>
                <a:ext uri="{FF2B5EF4-FFF2-40B4-BE49-F238E27FC236}">
                  <a16:creationId xmlns:a16="http://schemas.microsoft.com/office/drawing/2014/main" id="{D2881D80-8082-713D-214D-86DEF57167AB}"/>
                </a:ext>
              </a:extLst>
            </p:cNvPr>
            <p:cNvSpPr/>
            <p:nvPr/>
          </p:nvSpPr>
          <p:spPr>
            <a:xfrm>
              <a:off x="-9991817" y="14638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0" i="0" u="none" strike="noStrike" kern="0" cap="none" spc="0" normalizeH="0" baseline="0" noProof="0" dirty="0">
                  <a:ln>
                    <a:noFill/>
                  </a:ln>
                  <a:solidFill>
                    <a:prstClr val="white"/>
                  </a:solidFill>
                  <a:effectLst/>
                  <a:uLnTx/>
                  <a:uFillTx/>
                  <a:latin typeface="A3.OpenSans-San"/>
                  <a:ea typeface="+mn-ea"/>
                  <a:cs typeface="+mn-cs"/>
                </a:rPr>
                <a:t> Lam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Nghệ</a:t>
              </a:r>
              <a:r>
                <a:rPr kumimoji="0" lang="en-US" sz="1800" b="0" i="0" u="none" strike="noStrike" kern="0" cap="none" spc="0" normalizeH="0" baseline="0" noProof="0" dirty="0">
                  <a:ln>
                    <a:noFill/>
                  </a:ln>
                  <a:solidFill>
                    <a:prstClr val="white"/>
                  </a:solidFill>
                  <a:effectLst/>
                  <a:uLnTx/>
                  <a:uFillTx/>
                  <a:latin typeface="A3.OpenSans-San"/>
                  <a:ea typeface="+mn-ea"/>
                  <a:cs typeface="+mn-cs"/>
                </a:rPr>
                <a:t> An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9" name="2D">
              <a:extLst>
                <a:ext uri="{FF2B5EF4-FFF2-40B4-BE49-F238E27FC236}">
                  <a16:creationId xmlns:a16="http://schemas.microsoft.com/office/drawing/2014/main" id="{3510739B-5127-25B9-8F9A-65F2D9B7B2B8}"/>
                </a:ext>
              </a:extLst>
            </p:cNvPr>
            <p:cNvSpPr/>
            <p:nvPr/>
          </p:nvSpPr>
          <p:spPr>
            <a:xfrm>
              <a:off x="-6922045" y="14638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Becamex Bình Dương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0" name="3">
              <a:extLst>
                <a:ext uri="{FF2B5EF4-FFF2-40B4-BE49-F238E27FC236}">
                  <a16:creationId xmlns:a16="http://schemas.microsoft.com/office/drawing/2014/main" id="{C0596998-F462-0A82-28F6-4D5B6D7BA4AB}"/>
                </a:ext>
              </a:extLst>
            </p:cNvPr>
            <p:cNvSpPr/>
            <p:nvPr/>
          </p:nvSpPr>
          <p:spPr>
            <a:xfrm>
              <a:off x="-9991817" y="232199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AFC Asian Cup 2011 được tổ chức tại quốc gia nào?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1" name="3A">
              <a:extLst>
                <a:ext uri="{FF2B5EF4-FFF2-40B4-BE49-F238E27FC236}">
                  <a16:creationId xmlns:a16="http://schemas.microsoft.com/office/drawing/2014/main" id="{84769532-E747-8B5B-D87E-EA6D994BBA77}"/>
                </a:ext>
              </a:extLst>
            </p:cNvPr>
            <p:cNvSpPr/>
            <p:nvPr/>
          </p:nvSpPr>
          <p:spPr>
            <a:xfrm>
              <a:off x="-9991817" y="333436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3.OpenSans-San"/>
                  <a:ea typeface="+mn-ea"/>
                  <a:cs typeface="+mn-cs"/>
                </a:rPr>
                <a:t>Iraq</a:t>
              </a:r>
            </a:p>
          </p:txBody>
        </p:sp>
        <p:sp>
          <p:nvSpPr>
            <p:cNvPr id="22" name="3B">
              <a:extLst>
                <a:ext uri="{FF2B5EF4-FFF2-40B4-BE49-F238E27FC236}">
                  <a16:creationId xmlns:a16="http://schemas.microsoft.com/office/drawing/2014/main" id="{D5E17F52-5427-CEBA-1717-836C4D6B3A84}"/>
                </a:ext>
              </a:extLst>
            </p:cNvPr>
            <p:cNvSpPr/>
            <p:nvPr/>
          </p:nvSpPr>
          <p:spPr>
            <a:xfrm>
              <a:off x="-6922045" y="333436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Hàn</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Quốc</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3" name="3C">
              <a:extLst>
                <a:ext uri="{FF2B5EF4-FFF2-40B4-BE49-F238E27FC236}">
                  <a16:creationId xmlns:a16="http://schemas.microsoft.com/office/drawing/2014/main" id="{77AF5915-111D-D61D-503F-1C8B9FDC08C7}"/>
                </a:ext>
              </a:extLst>
            </p:cNvPr>
            <p:cNvSpPr/>
            <p:nvPr/>
          </p:nvSpPr>
          <p:spPr>
            <a:xfrm>
              <a:off x="-9991817" y="411814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Nhật Bản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4" name="3D">
              <a:extLst>
                <a:ext uri="{FF2B5EF4-FFF2-40B4-BE49-F238E27FC236}">
                  <a16:creationId xmlns:a16="http://schemas.microsoft.com/office/drawing/2014/main" id="{5D312F45-87ED-58CE-0040-F486784624CF}"/>
                </a:ext>
              </a:extLst>
            </p:cNvPr>
            <p:cNvSpPr/>
            <p:nvPr/>
          </p:nvSpPr>
          <p:spPr>
            <a:xfrm>
              <a:off x="-6922045" y="411814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Qatar</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5" name="4">
              <a:extLst>
                <a:ext uri="{FF2B5EF4-FFF2-40B4-BE49-F238E27FC236}">
                  <a16:creationId xmlns:a16="http://schemas.microsoft.com/office/drawing/2014/main" id="{D136B24F-D73D-F265-0F22-01B340D7C6AE}"/>
                </a:ext>
              </a:extLst>
            </p:cNvPr>
            <p:cNvSpPr/>
            <p:nvPr/>
          </p:nvSpPr>
          <p:spPr>
            <a:xfrm>
              <a:off x="-9991817" y="505826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Đội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lên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ngôi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vô</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địch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AFC Asian Cup 2011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tổ</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chức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Qatar?</a:t>
              </a:r>
            </a:p>
          </p:txBody>
        </p:sp>
        <p:sp>
          <p:nvSpPr>
            <p:cNvPr id="26" name="4A">
              <a:extLst>
                <a:ext uri="{FF2B5EF4-FFF2-40B4-BE49-F238E27FC236}">
                  <a16:creationId xmlns:a16="http://schemas.microsoft.com/office/drawing/2014/main" id="{C2CA035E-0A24-FE5B-A6E6-F121025B48DD}"/>
                </a:ext>
              </a:extLst>
            </p:cNvPr>
            <p:cNvSpPr/>
            <p:nvPr/>
          </p:nvSpPr>
          <p:spPr>
            <a:xfrm>
              <a:off x="-9991817" y="607063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3.OpenSans-San"/>
                  <a:ea typeface="+mn-ea"/>
                  <a:cs typeface="+mn-cs"/>
                </a:rPr>
                <a:t>Uzbekistan</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7" name="4B">
              <a:extLst>
                <a:ext uri="{FF2B5EF4-FFF2-40B4-BE49-F238E27FC236}">
                  <a16:creationId xmlns:a16="http://schemas.microsoft.com/office/drawing/2014/main" id="{725AFB1F-2BDD-EF94-4B77-047F79403332}"/>
                </a:ext>
              </a:extLst>
            </p:cNvPr>
            <p:cNvSpPr/>
            <p:nvPr/>
          </p:nvSpPr>
          <p:spPr>
            <a:xfrm>
              <a:off x="-6922045" y="607063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Nhật</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Bản</a:t>
              </a:r>
              <a:endParaRPr kumimoji="0" lang="en-US" sz="1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28" name="4C">
              <a:extLst>
                <a:ext uri="{FF2B5EF4-FFF2-40B4-BE49-F238E27FC236}">
                  <a16:creationId xmlns:a16="http://schemas.microsoft.com/office/drawing/2014/main" id="{9C584BEF-33FE-BEA6-CD91-B7DC21F5604C}"/>
                </a:ext>
              </a:extLst>
            </p:cNvPr>
            <p:cNvSpPr/>
            <p:nvPr/>
          </p:nvSpPr>
          <p:spPr>
            <a:xfrm>
              <a:off x="-9991817" y="685440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 Hàn Quốc</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29" name="4D">
              <a:extLst>
                <a:ext uri="{FF2B5EF4-FFF2-40B4-BE49-F238E27FC236}">
                  <a16:creationId xmlns:a16="http://schemas.microsoft.com/office/drawing/2014/main" id="{097C94F8-EF7A-5B9C-7B85-1D3C6C8A00F6}"/>
                </a:ext>
              </a:extLst>
            </p:cNvPr>
            <p:cNvSpPr/>
            <p:nvPr/>
          </p:nvSpPr>
          <p:spPr>
            <a:xfrm>
              <a:off x="-6922045" y="685440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Australia</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30" name="5">
              <a:extLst>
                <a:ext uri="{FF2B5EF4-FFF2-40B4-BE49-F238E27FC236}">
                  <a16:creationId xmlns:a16="http://schemas.microsoft.com/office/drawing/2014/main" id="{685DF5C8-255E-C540-CB74-956B55C87C41}"/>
                </a:ext>
              </a:extLst>
            </p:cNvPr>
            <p:cNvSpPr/>
            <p:nvPr/>
          </p:nvSpPr>
          <p:spPr>
            <a:xfrm>
              <a:off x="-9969543" y="7806697"/>
              <a:ext cx="5790697" cy="826217"/>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Ai là nhạc sĩ Việt Nam đầu tiên viết opera với tác phẩm “Cô sao” và sau đó là “Người tạc tượng”?</a:t>
              </a:r>
            </a:p>
          </p:txBody>
        </p:sp>
        <p:sp>
          <p:nvSpPr>
            <p:cNvPr id="31" name="5A">
              <a:extLst>
                <a:ext uri="{FF2B5EF4-FFF2-40B4-BE49-F238E27FC236}">
                  <a16:creationId xmlns:a16="http://schemas.microsoft.com/office/drawing/2014/main" id="{245291C5-8461-3D00-F12A-EDE8C4401C66}"/>
                </a:ext>
              </a:extLst>
            </p:cNvPr>
            <p:cNvSpPr/>
            <p:nvPr/>
          </p:nvSpPr>
          <p:spPr>
            <a:xfrm>
              <a:off x="-9991817" y="881907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Đỗ Nhuận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2" name="5B">
              <a:extLst>
                <a:ext uri="{FF2B5EF4-FFF2-40B4-BE49-F238E27FC236}">
                  <a16:creationId xmlns:a16="http://schemas.microsoft.com/office/drawing/2014/main" id="{32785B45-0654-436E-C44A-9D282D3ED0B3}"/>
                </a:ext>
              </a:extLst>
            </p:cNvPr>
            <p:cNvSpPr/>
            <p:nvPr/>
          </p:nvSpPr>
          <p:spPr>
            <a:xfrm>
              <a:off x="-6922045" y="881907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Hoàng Vân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3" name="5C">
              <a:extLst>
                <a:ext uri="{FF2B5EF4-FFF2-40B4-BE49-F238E27FC236}">
                  <a16:creationId xmlns:a16="http://schemas.microsoft.com/office/drawing/2014/main" id="{93AE1A5B-F367-BB1A-C774-52F31288693A}"/>
                </a:ext>
              </a:extLst>
            </p:cNvPr>
            <p:cNvSpPr/>
            <p:nvPr/>
          </p:nvSpPr>
          <p:spPr>
            <a:xfrm>
              <a:off x="-9991817" y="9602842"/>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Trần Hoàn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4" name="5D">
              <a:extLst>
                <a:ext uri="{FF2B5EF4-FFF2-40B4-BE49-F238E27FC236}">
                  <a16:creationId xmlns:a16="http://schemas.microsoft.com/office/drawing/2014/main" id="{38FB113A-728D-7E8F-0C3F-F2CAC0969107}"/>
                </a:ext>
              </a:extLst>
            </p:cNvPr>
            <p:cNvSpPr/>
            <p:nvPr/>
          </p:nvSpPr>
          <p:spPr>
            <a:xfrm>
              <a:off x="-6922045" y="9602842"/>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Trọng Đài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5" name="6">
              <a:extLst>
                <a:ext uri="{FF2B5EF4-FFF2-40B4-BE49-F238E27FC236}">
                  <a16:creationId xmlns:a16="http://schemas.microsoft.com/office/drawing/2014/main" id="{AC7D5DA0-EED1-B090-CD47-8773A0CC7DF2}"/>
                </a:ext>
              </a:extLst>
            </p:cNvPr>
            <p:cNvSpPr/>
            <p:nvPr/>
          </p:nvSpPr>
          <p:spPr>
            <a:xfrm>
              <a:off x="17412724" y="-2875883"/>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Bến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Hải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và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sông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Thạch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Hãn</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nằm</a:t>
              </a:r>
              <a:r>
                <a:rPr kumimoji="0" lang="en-US" sz="1800" b="1" i="0" u="none" strike="noStrike" kern="0" cap="none" spc="0" normalizeH="0" baseline="0" noProof="0" dirty="0">
                  <a:ln>
                    <a:noFill/>
                  </a:ln>
                  <a:solidFill>
                    <a:prstClr val="white"/>
                  </a:solidFill>
                  <a:effectLst/>
                  <a:uLnTx/>
                  <a:uFillTx/>
                  <a:latin typeface="A3.OpenSans-San"/>
                  <a:ea typeface="+mn-ea"/>
                  <a:cs typeface="+mn-cs"/>
                </a:rPr>
                <a:t> ở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tỉnh</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36" name="6A">
              <a:extLst>
                <a:ext uri="{FF2B5EF4-FFF2-40B4-BE49-F238E27FC236}">
                  <a16:creationId xmlns:a16="http://schemas.microsoft.com/office/drawing/2014/main" id="{D4B4037D-589D-B191-DB21-9E7724168C9B}"/>
                </a:ext>
              </a:extLst>
            </p:cNvPr>
            <p:cNvSpPr/>
            <p:nvPr/>
          </p:nvSpPr>
          <p:spPr>
            <a:xfrm>
              <a:off x="17412724" y="-186351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Bình</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7" name="6B">
              <a:extLst>
                <a:ext uri="{FF2B5EF4-FFF2-40B4-BE49-F238E27FC236}">
                  <a16:creationId xmlns:a16="http://schemas.microsoft.com/office/drawing/2014/main" id="{8E7DD116-5BFF-7AB6-AAC0-6F97A3D3F7C5}"/>
                </a:ext>
              </a:extLst>
            </p:cNvPr>
            <p:cNvSpPr/>
            <p:nvPr/>
          </p:nvSpPr>
          <p:spPr>
            <a:xfrm>
              <a:off x="20482496" y="-186351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Ninh</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8" name="6C">
              <a:extLst>
                <a:ext uri="{FF2B5EF4-FFF2-40B4-BE49-F238E27FC236}">
                  <a16:creationId xmlns:a16="http://schemas.microsoft.com/office/drawing/2014/main" id="{B04ACE93-7DB6-616C-2189-C674F3310AE6}"/>
                </a:ext>
              </a:extLst>
            </p:cNvPr>
            <p:cNvSpPr/>
            <p:nvPr/>
          </p:nvSpPr>
          <p:spPr>
            <a:xfrm>
              <a:off x="17412724" y="-107973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Trị</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39" name="6D">
              <a:extLst>
                <a:ext uri="{FF2B5EF4-FFF2-40B4-BE49-F238E27FC236}">
                  <a16:creationId xmlns:a16="http://schemas.microsoft.com/office/drawing/2014/main" id="{4F74E290-0228-9E54-5CE5-A4CF43A7BC05}"/>
                </a:ext>
              </a:extLst>
            </p:cNvPr>
            <p:cNvSpPr/>
            <p:nvPr/>
          </p:nvSpPr>
          <p:spPr>
            <a:xfrm>
              <a:off x="20482496" y="-107973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Quảng Ngãi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0" name="7">
              <a:extLst>
                <a:ext uri="{FF2B5EF4-FFF2-40B4-BE49-F238E27FC236}">
                  <a16:creationId xmlns:a16="http://schemas.microsoft.com/office/drawing/2014/main" id="{B0F5D542-5AA5-FC9E-4D11-468A089AEE3D}"/>
                </a:ext>
              </a:extLst>
            </p:cNvPr>
            <p:cNvSpPr/>
            <p:nvPr/>
          </p:nvSpPr>
          <p:spPr>
            <a:xfrm>
              <a:off x="17412724" y="-5467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Trong</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các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cây</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sau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cầu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xoay</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41" name="7A">
              <a:extLst>
                <a:ext uri="{FF2B5EF4-FFF2-40B4-BE49-F238E27FC236}">
                  <a16:creationId xmlns:a16="http://schemas.microsoft.com/office/drawing/2014/main" id="{97A10B82-F2B0-CF41-4AB3-0417E2FB57B9}"/>
                </a:ext>
              </a:extLst>
            </p:cNvPr>
            <p:cNvSpPr/>
            <p:nvPr/>
          </p:nvSpPr>
          <p:spPr>
            <a:xfrm>
              <a:off x="17412724" y="95770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Thanh Trì</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2" name="7B">
              <a:extLst>
                <a:ext uri="{FF2B5EF4-FFF2-40B4-BE49-F238E27FC236}">
                  <a16:creationId xmlns:a16="http://schemas.microsoft.com/office/drawing/2014/main" id="{FF4E118B-10B8-66F8-487B-DD45EB751450}"/>
                </a:ext>
              </a:extLst>
            </p:cNvPr>
            <p:cNvSpPr/>
            <p:nvPr/>
          </p:nvSpPr>
          <p:spPr>
            <a:xfrm>
              <a:off x="20482496" y="95770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Thị Nại</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3" name="7C">
              <a:extLst>
                <a:ext uri="{FF2B5EF4-FFF2-40B4-BE49-F238E27FC236}">
                  <a16:creationId xmlns:a16="http://schemas.microsoft.com/office/drawing/2014/main" id="{E936BD32-9233-0B78-B9F7-23B8DFD3E29A}"/>
                </a:ext>
              </a:extLst>
            </p:cNvPr>
            <p:cNvSpPr/>
            <p:nvPr/>
          </p:nvSpPr>
          <p:spPr>
            <a:xfrm>
              <a:off x="17412724" y="174147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Cầu Sông Hàn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4" name="7D">
              <a:extLst>
                <a:ext uri="{FF2B5EF4-FFF2-40B4-BE49-F238E27FC236}">
                  <a16:creationId xmlns:a16="http://schemas.microsoft.com/office/drawing/2014/main" id="{E8FBCAA9-1E79-894D-3950-A4DA12C6E5C7}"/>
                </a:ext>
              </a:extLst>
            </p:cNvPr>
            <p:cNvSpPr/>
            <p:nvPr/>
          </p:nvSpPr>
          <p:spPr>
            <a:xfrm>
              <a:off x="20482496" y="174147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 Cầu Cần Thơ</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5" name="8">
              <a:extLst>
                <a:ext uri="{FF2B5EF4-FFF2-40B4-BE49-F238E27FC236}">
                  <a16:creationId xmlns:a16="http://schemas.microsoft.com/office/drawing/2014/main" id="{F522ACAA-DFBF-B3AE-9346-13D6617E2CEC}"/>
                </a:ext>
              </a:extLst>
            </p:cNvPr>
            <p:cNvSpPr/>
            <p:nvPr/>
          </p:nvSpPr>
          <p:spPr>
            <a:xfrm>
              <a:off x="17412724" y="2599580"/>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Ngu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là</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quốc</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hiệu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của</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triều</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1" i="0" u="none" strike="noStrike" kern="0" cap="none" spc="0" normalizeH="0" baseline="0" noProof="0" dirty="0">
                  <a:ln>
                    <a:noFill/>
                  </a:ln>
                  <a:solidFill>
                    <a:prstClr val="white"/>
                  </a:solidFill>
                  <a:effectLst/>
                  <a:uLnTx/>
                  <a:uFillTx/>
                  <a:latin typeface="A3.OpenSans-San"/>
                  <a:ea typeface="+mn-ea"/>
                  <a:cs typeface="+mn-cs"/>
                </a:rPr>
                <a:t> </a:t>
              </a:r>
              <a:r>
                <a:rPr kumimoji="0" lang="en-US" sz="1800" b="1" i="0" u="none" strike="noStrike" kern="0" cap="none" spc="0" normalizeH="0" baseline="0" noProof="0" dirty="0" err="1">
                  <a:ln>
                    <a:noFill/>
                  </a:ln>
                  <a:solidFill>
                    <a:prstClr val="white"/>
                  </a:solidFill>
                  <a:effectLst/>
                  <a:uLnTx/>
                  <a:uFillTx/>
                  <a:latin typeface="A3.OpenSans-San"/>
                  <a:ea typeface="+mn-ea"/>
                  <a:cs typeface="+mn-cs"/>
                </a:rPr>
                <a:t>nào</a:t>
              </a:r>
              <a:r>
                <a:rPr kumimoji="0" lang="en-US" sz="1800" b="1" i="0" u="none" strike="noStrike" kern="0" cap="none" spc="0" normalizeH="0" baseline="0" noProof="0" dirty="0">
                  <a:ln>
                    <a:noFill/>
                  </a:ln>
                  <a:solidFill>
                    <a:prstClr val="white"/>
                  </a:solidFill>
                  <a:effectLst/>
                  <a:uLnTx/>
                  <a:uFillTx/>
                  <a:latin typeface="A3.OpenSans-San"/>
                  <a:ea typeface="+mn-ea"/>
                  <a:cs typeface="+mn-cs"/>
                </a:rPr>
                <a:t>?</a:t>
              </a:r>
            </a:p>
          </p:txBody>
        </p:sp>
        <p:sp>
          <p:nvSpPr>
            <p:cNvPr id="46" name="8A">
              <a:extLst>
                <a:ext uri="{FF2B5EF4-FFF2-40B4-BE49-F238E27FC236}">
                  <a16:creationId xmlns:a16="http://schemas.microsoft.com/office/drawing/2014/main" id="{E8C22E66-6A54-4F01-C22A-0896B8C996B5}"/>
                </a:ext>
              </a:extLst>
            </p:cNvPr>
            <p:cNvSpPr/>
            <p:nvPr/>
          </p:nvSpPr>
          <p:spPr>
            <a:xfrm>
              <a:off x="17412724" y="361195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Triều Ngô</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7" name="8B">
              <a:extLst>
                <a:ext uri="{FF2B5EF4-FFF2-40B4-BE49-F238E27FC236}">
                  <a16:creationId xmlns:a16="http://schemas.microsoft.com/office/drawing/2014/main" id="{8FB02E4B-548B-3BF5-AE87-F308DB2E4DDE}"/>
                </a:ext>
              </a:extLst>
            </p:cNvPr>
            <p:cNvSpPr/>
            <p:nvPr/>
          </p:nvSpPr>
          <p:spPr>
            <a:xfrm>
              <a:off x="20482496" y="3611953"/>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Triều Hồ</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8" name="8C">
              <a:extLst>
                <a:ext uri="{FF2B5EF4-FFF2-40B4-BE49-F238E27FC236}">
                  <a16:creationId xmlns:a16="http://schemas.microsoft.com/office/drawing/2014/main" id="{AD3D4FD4-A8AA-074A-EC12-6F7D154ED7EF}"/>
                </a:ext>
              </a:extLst>
            </p:cNvPr>
            <p:cNvSpPr/>
            <p:nvPr/>
          </p:nvSpPr>
          <p:spPr>
            <a:xfrm>
              <a:off x="17412724" y="439572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Các chúa Nguyễn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49" name="8D">
              <a:extLst>
                <a:ext uri="{FF2B5EF4-FFF2-40B4-BE49-F238E27FC236}">
                  <a16:creationId xmlns:a16="http://schemas.microsoft.com/office/drawing/2014/main" id="{51B0FE20-5331-A9B0-C3D4-C55EF2EFFB7B}"/>
                </a:ext>
              </a:extLst>
            </p:cNvPr>
            <p:cNvSpPr/>
            <p:nvPr/>
          </p:nvSpPr>
          <p:spPr>
            <a:xfrm>
              <a:off x="20482496" y="439572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A3.OpenSans-San"/>
                  <a:ea typeface="+mn-ea"/>
                  <a:cs typeface="+mn-cs"/>
                </a:rPr>
                <a:t>Nhà Tây Sơn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0" name="9">
              <a:extLst>
                <a:ext uri="{FF2B5EF4-FFF2-40B4-BE49-F238E27FC236}">
                  <a16:creationId xmlns:a16="http://schemas.microsoft.com/office/drawing/2014/main" id="{8269C6E3-BF54-344C-0BF4-801D6F8E60AD}"/>
                </a:ext>
              </a:extLst>
            </p:cNvPr>
            <p:cNvSpPr/>
            <p:nvPr/>
          </p:nvSpPr>
          <p:spPr>
            <a:xfrm>
              <a:off x="17412724" y="5335845"/>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Các vua Hùng đặt quốc hiệu nước ta là gì?</a:t>
              </a:r>
            </a:p>
          </p:txBody>
        </p:sp>
        <p:sp>
          <p:nvSpPr>
            <p:cNvPr id="51" name="9A">
              <a:extLst>
                <a:ext uri="{FF2B5EF4-FFF2-40B4-BE49-F238E27FC236}">
                  <a16:creationId xmlns:a16="http://schemas.microsoft.com/office/drawing/2014/main" id="{E8B694BA-D59F-ABAD-73B5-E2848E2250A8}"/>
                </a:ext>
              </a:extLst>
            </p:cNvPr>
            <p:cNvSpPr/>
            <p:nvPr/>
          </p:nvSpPr>
          <p:spPr>
            <a:xfrm>
              <a:off x="17412724" y="63482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Văn Lang</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2" name="9B">
              <a:extLst>
                <a:ext uri="{FF2B5EF4-FFF2-40B4-BE49-F238E27FC236}">
                  <a16:creationId xmlns:a16="http://schemas.microsoft.com/office/drawing/2014/main" id="{DB977231-ED18-2D94-F272-3E5560949345}"/>
                </a:ext>
              </a:extLst>
            </p:cNvPr>
            <p:cNvSpPr/>
            <p:nvPr/>
          </p:nvSpPr>
          <p:spPr>
            <a:xfrm>
              <a:off x="20482496" y="6348218"/>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Âu Lạc</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3" name="9C">
              <a:extLst>
                <a:ext uri="{FF2B5EF4-FFF2-40B4-BE49-F238E27FC236}">
                  <a16:creationId xmlns:a16="http://schemas.microsoft.com/office/drawing/2014/main" id="{8800F141-3C41-0C23-9291-8808B53712AF}"/>
                </a:ext>
              </a:extLst>
            </p:cNvPr>
            <p:cNvSpPr/>
            <p:nvPr/>
          </p:nvSpPr>
          <p:spPr>
            <a:xfrm>
              <a:off x="17412724" y="71319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Vạn Xuân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4" name="9D">
              <a:extLst>
                <a:ext uri="{FF2B5EF4-FFF2-40B4-BE49-F238E27FC236}">
                  <a16:creationId xmlns:a16="http://schemas.microsoft.com/office/drawing/2014/main" id="{FA24292C-6277-A4B6-8A4A-DE3DEA91A1C4}"/>
                </a:ext>
              </a:extLst>
            </p:cNvPr>
            <p:cNvSpPr/>
            <p:nvPr/>
          </p:nvSpPr>
          <p:spPr>
            <a:xfrm>
              <a:off x="20482496" y="7131990"/>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Đại Việt</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5" name="10">
              <a:extLst>
                <a:ext uri="{FF2B5EF4-FFF2-40B4-BE49-F238E27FC236}">
                  <a16:creationId xmlns:a16="http://schemas.microsoft.com/office/drawing/2014/main" id="{9AB3F07F-1D85-288B-DEDB-34647F16DE0D}"/>
                </a:ext>
              </a:extLst>
            </p:cNvPr>
            <p:cNvSpPr/>
            <p:nvPr/>
          </p:nvSpPr>
          <p:spPr>
            <a:xfrm>
              <a:off x="17412724" y="8084282"/>
              <a:ext cx="5812972" cy="78377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white"/>
                  </a:solidFill>
                  <a:effectLst/>
                  <a:uLnTx/>
                  <a:uFillTx/>
                  <a:latin typeface="A3.OpenSans-San"/>
                  <a:ea typeface="+mn-ea"/>
                  <a:cs typeface="+mn-cs"/>
                </a:rPr>
                <a:t>An Dương Vương đặt quốc hiệu nước ta là gì?</a:t>
              </a:r>
            </a:p>
          </p:txBody>
        </p:sp>
        <p:sp>
          <p:nvSpPr>
            <p:cNvPr id="56" name="10A">
              <a:extLst>
                <a:ext uri="{FF2B5EF4-FFF2-40B4-BE49-F238E27FC236}">
                  <a16:creationId xmlns:a16="http://schemas.microsoft.com/office/drawing/2014/main" id="{A0A3F6D6-374D-75E5-0822-33F19D65A9E5}"/>
                </a:ext>
              </a:extLst>
            </p:cNvPr>
            <p:cNvSpPr/>
            <p:nvPr/>
          </p:nvSpPr>
          <p:spPr>
            <a:xfrm>
              <a:off x="17412724" y="909665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Đại</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Việt</a:t>
              </a:r>
              <a:endParaRPr kumimoji="0" lang="en-US" sz="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57" name="10B">
              <a:extLst>
                <a:ext uri="{FF2B5EF4-FFF2-40B4-BE49-F238E27FC236}">
                  <a16:creationId xmlns:a16="http://schemas.microsoft.com/office/drawing/2014/main" id="{E42E0E0A-536B-D139-1355-5570F988C972}"/>
                </a:ext>
              </a:extLst>
            </p:cNvPr>
            <p:cNvSpPr/>
            <p:nvPr/>
          </p:nvSpPr>
          <p:spPr>
            <a:xfrm>
              <a:off x="20482496" y="9096655"/>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Vạn Xuân</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8" name="10C">
              <a:extLst>
                <a:ext uri="{FF2B5EF4-FFF2-40B4-BE49-F238E27FC236}">
                  <a16:creationId xmlns:a16="http://schemas.microsoft.com/office/drawing/2014/main" id="{97B0A2C1-A206-26FD-50A5-ECD4468094C8}"/>
                </a:ext>
              </a:extLst>
            </p:cNvPr>
            <p:cNvSpPr/>
            <p:nvPr/>
          </p:nvSpPr>
          <p:spPr>
            <a:xfrm>
              <a:off x="17412724" y="9880427"/>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 Đại Cồ Việt</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59" name="10D">
              <a:extLst>
                <a:ext uri="{FF2B5EF4-FFF2-40B4-BE49-F238E27FC236}">
                  <a16:creationId xmlns:a16="http://schemas.microsoft.com/office/drawing/2014/main" id="{08DAA271-23E4-A08F-51CB-37E09DF40DDA}"/>
                </a:ext>
              </a:extLst>
            </p:cNvPr>
            <p:cNvSpPr/>
            <p:nvPr/>
          </p:nvSpPr>
          <p:spPr>
            <a:xfrm>
              <a:off x="20482496" y="9880427"/>
              <a:ext cx="2743200" cy="555170"/>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3.OpenSans-San"/>
                  <a:ea typeface="+mn-ea"/>
                  <a:cs typeface="+mn-cs"/>
                </a:rPr>
                <a:t>Âu</a:t>
              </a:r>
              <a:r>
                <a:rPr kumimoji="0" lang="en-US" sz="1800" b="0" i="0" u="none" strike="noStrike" kern="0" cap="none" spc="0" normalizeH="0" baseline="0" noProof="0" dirty="0">
                  <a:ln>
                    <a:noFill/>
                  </a:ln>
                  <a:solidFill>
                    <a:prstClr val="white"/>
                  </a:solidFill>
                  <a:effectLst/>
                  <a:uLnTx/>
                  <a:uFillTx/>
                  <a:latin typeface="A3.OpenSans-San"/>
                  <a:ea typeface="+mn-ea"/>
                  <a:cs typeface="+mn-cs"/>
                </a:rPr>
                <a:t> </a:t>
              </a:r>
              <a:r>
                <a:rPr kumimoji="0" lang="en-US" sz="1800" b="0" i="0" u="none" strike="noStrike" kern="0" cap="none" spc="0" normalizeH="0" baseline="0" noProof="0" dirty="0" err="1">
                  <a:ln>
                    <a:noFill/>
                  </a:ln>
                  <a:solidFill>
                    <a:prstClr val="white"/>
                  </a:solidFill>
                  <a:effectLst/>
                  <a:uLnTx/>
                  <a:uFillTx/>
                  <a:latin typeface="A3.OpenSans-San"/>
                  <a:ea typeface="+mn-ea"/>
                  <a:cs typeface="+mn-cs"/>
                </a:rPr>
                <a:t>Lạc</a:t>
              </a:r>
              <a:endParaRPr kumimoji="0" lang="en-US" sz="18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60" name="18">
              <a:extLst>
                <a:ext uri="{FF2B5EF4-FFF2-40B4-BE49-F238E27FC236}">
                  <a16:creationId xmlns:a16="http://schemas.microsoft.com/office/drawing/2014/main" id="{8158B072-5339-B5B5-E017-462CC64C563F}"/>
                </a:ext>
              </a:extLst>
            </p:cNvPr>
            <p:cNvSpPr/>
            <p:nvPr/>
          </p:nvSpPr>
          <p:spPr>
            <a:xfrm>
              <a:off x="-9846853" y="28239777"/>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18</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61" name="18A">
              <a:extLst>
                <a:ext uri="{FF2B5EF4-FFF2-40B4-BE49-F238E27FC236}">
                  <a16:creationId xmlns:a16="http://schemas.microsoft.com/office/drawing/2014/main" id="{6DFFFFAE-84E8-706A-7475-965A712C981C}"/>
                </a:ext>
              </a:extLst>
            </p:cNvPr>
            <p:cNvSpPr/>
            <p:nvPr/>
          </p:nvSpPr>
          <p:spPr>
            <a:xfrm>
              <a:off x="-9824578" y="2916872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2" name="18B">
              <a:extLst>
                <a:ext uri="{FF2B5EF4-FFF2-40B4-BE49-F238E27FC236}">
                  <a16:creationId xmlns:a16="http://schemas.microsoft.com/office/drawing/2014/main" id="{AE1E6F3A-553B-206F-D856-A64247D4682D}"/>
                </a:ext>
              </a:extLst>
            </p:cNvPr>
            <p:cNvSpPr/>
            <p:nvPr/>
          </p:nvSpPr>
          <p:spPr>
            <a:xfrm>
              <a:off x="-6754806" y="2916872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3" name="18C">
              <a:extLst>
                <a:ext uri="{FF2B5EF4-FFF2-40B4-BE49-F238E27FC236}">
                  <a16:creationId xmlns:a16="http://schemas.microsoft.com/office/drawing/2014/main" id="{F9B12DCF-7D03-7C9F-7493-BC4A4AA458EE}"/>
                </a:ext>
              </a:extLst>
            </p:cNvPr>
            <p:cNvSpPr/>
            <p:nvPr/>
          </p:nvSpPr>
          <p:spPr>
            <a:xfrm>
              <a:off x="-9802303" y="2991963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4" name="18D">
              <a:extLst>
                <a:ext uri="{FF2B5EF4-FFF2-40B4-BE49-F238E27FC236}">
                  <a16:creationId xmlns:a16="http://schemas.microsoft.com/office/drawing/2014/main" id="{DF60764C-5C91-EEF6-42A4-E51AA51A9B84}"/>
                </a:ext>
              </a:extLst>
            </p:cNvPr>
            <p:cNvSpPr/>
            <p:nvPr/>
          </p:nvSpPr>
          <p:spPr>
            <a:xfrm>
              <a:off x="-6754806" y="2991963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5" name="17">
              <a:extLst>
                <a:ext uri="{FF2B5EF4-FFF2-40B4-BE49-F238E27FC236}">
                  <a16:creationId xmlns:a16="http://schemas.microsoft.com/office/drawing/2014/main" id="{AEA4D087-B1BD-309B-1AFA-A117B12E974B}"/>
                </a:ext>
              </a:extLst>
            </p:cNvPr>
            <p:cNvSpPr/>
            <p:nvPr/>
          </p:nvSpPr>
          <p:spPr>
            <a:xfrm>
              <a:off x="-10014092" y="2564242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17</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66" name="17A">
              <a:extLst>
                <a:ext uri="{FF2B5EF4-FFF2-40B4-BE49-F238E27FC236}">
                  <a16:creationId xmlns:a16="http://schemas.microsoft.com/office/drawing/2014/main" id="{439210D9-840B-ADA5-9E4D-A362831F40A3}"/>
                </a:ext>
              </a:extLst>
            </p:cNvPr>
            <p:cNvSpPr/>
            <p:nvPr/>
          </p:nvSpPr>
          <p:spPr>
            <a:xfrm>
              <a:off x="-9991817" y="2657137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7" name="17B">
              <a:extLst>
                <a:ext uri="{FF2B5EF4-FFF2-40B4-BE49-F238E27FC236}">
                  <a16:creationId xmlns:a16="http://schemas.microsoft.com/office/drawing/2014/main" id="{69811EB9-B7D1-6316-D0F0-05A046AB7191}"/>
                </a:ext>
              </a:extLst>
            </p:cNvPr>
            <p:cNvSpPr/>
            <p:nvPr/>
          </p:nvSpPr>
          <p:spPr>
            <a:xfrm>
              <a:off x="-6922045" y="2657137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8" name="17C">
              <a:extLst>
                <a:ext uri="{FF2B5EF4-FFF2-40B4-BE49-F238E27FC236}">
                  <a16:creationId xmlns:a16="http://schemas.microsoft.com/office/drawing/2014/main" id="{7C9AEB19-7BCA-5043-3B34-6C21AFC261B2}"/>
                </a:ext>
              </a:extLst>
            </p:cNvPr>
            <p:cNvSpPr/>
            <p:nvPr/>
          </p:nvSpPr>
          <p:spPr>
            <a:xfrm>
              <a:off x="-9969542" y="2732228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69" name="17D">
              <a:extLst>
                <a:ext uri="{FF2B5EF4-FFF2-40B4-BE49-F238E27FC236}">
                  <a16:creationId xmlns:a16="http://schemas.microsoft.com/office/drawing/2014/main" id="{FCDA2688-6043-D3DC-6EBA-5E996CBF9A5F}"/>
                </a:ext>
              </a:extLst>
            </p:cNvPr>
            <p:cNvSpPr/>
            <p:nvPr/>
          </p:nvSpPr>
          <p:spPr>
            <a:xfrm>
              <a:off x="-6922045" y="2732228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0" name="16A">
              <a:extLst>
                <a:ext uri="{FF2B5EF4-FFF2-40B4-BE49-F238E27FC236}">
                  <a16:creationId xmlns:a16="http://schemas.microsoft.com/office/drawing/2014/main" id="{0C6374E1-4F08-1F88-4E13-C3BC327BB7B6}"/>
                </a:ext>
              </a:extLst>
            </p:cNvPr>
            <p:cNvSpPr/>
            <p:nvPr/>
          </p:nvSpPr>
          <p:spPr>
            <a:xfrm>
              <a:off x="-10132828" y="2404475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1" name="16B">
              <a:extLst>
                <a:ext uri="{FF2B5EF4-FFF2-40B4-BE49-F238E27FC236}">
                  <a16:creationId xmlns:a16="http://schemas.microsoft.com/office/drawing/2014/main" id="{9D3363F5-F5E7-42A8-9B39-85547F4352E8}"/>
                </a:ext>
              </a:extLst>
            </p:cNvPr>
            <p:cNvSpPr/>
            <p:nvPr/>
          </p:nvSpPr>
          <p:spPr>
            <a:xfrm>
              <a:off x="-7022522" y="2416368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2" name="16">
              <a:extLst>
                <a:ext uri="{FF2B5EF4-FFF2-40B4-BE49-F238E27FC236}">
                  <a16:creationId xmlns:a16="http://schemas.microsoft.com/office/drawing/2014/main" id="{C0FAB56E-62E6-152B-A257-86386088591A}"/>
                </a:ext>
              </a:extLst>
            </p:cNvPr>
            <p:cNvSpPr/>
            <p:nvPr/>
          </p:nvSpPr>
          <p:spPr>
            <a:xfrm>
              <a:off x="-10155103" y="23115809"/>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16</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73" name="16C">
              <a:extLst>
                <a:ext uri="{FF2B5EF4-FFF2-40B4-BE49-F238E27FC236}">
                  <a16:creationId xmlns:a16="http://schemas.microsoft.com/office/drawing/2014/main" id="{F518725F-B0CA-6B14-1BD7-0E5A0F77E201}"/>
                </a:ext>
              </a:extLst>
            </p:cNvPr>
            <p:cNvSpPr/>
            <p:nvPr/>
          </p:nvSpPr>
          <p:spPr>
            <a:xfrm>
              <a:off x="-10110553" y="2479566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4" name="16D">
              <a:extLst>
                <a:ext uri="{FF2B5EF4-FFF2-40B4-BE49-F238E27FC236}">
                  <a16:creationId xmlns:a16="http://schemas.microsoft.com/office/drawing/2014/main" id="{EBCBBEE4-4EEC-A10F-9F62-103EC8059ABC}"/>
                </a:ext>
              </a:extLst>
            </p:cNvPr>
            <p:cNvSpPr/>
            <p:nvPr/>
          </p:nvSpPr>
          <p:spPr>
            <a:xfrm>
              <a:off x="-7063056" y="24795669"/>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5" name="15">
              <a:extLst>
                <a:ext uri="{FF2B5EF4-FFF2-40B4-BE49-F238E27FC236}">
                  <a16:creationId xmlns:a16="http://schemas.microsoft.com/office/drawing/2014/main" id="{379424FD-FAF4-E89D-921D-6FBA59D86BB1}"/>
                </a:ext>
              </a:extLst>
            </p:cNvPr>
            <p:cNvSpPr/>
            <p:nvPr/>
          </p:nvSpPr>
          <p:spPr>
            <a:xfrm>
              <a:off x="-10032414" y="20414624"/>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15</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76" name="15A">
              <a:extLst>
                <a:ext uri="{FF2B5EF4-FFF2-40B4-BE49-F238E27FC236}">
                  <a16:creationId xmlns:a16="http://schemas.microsoft.com/office/drawing/2014/main" id="{36CDBD12-229E-AA96-F846-6FC781964E00}"/>
                </a:ext>
              </a:extLst>
            </p:cNvPr>
            <p:cNvSpPr/>
            <p:nvPr/>
          </p:nvSpPr>
          <p:spPr>
            <a:xfrm>
              <a:off x="-10010139" y="2134357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7" name="15B">
              <a:extLst>
                <a:ext uri="{FF2B5EF4-FFF2-40B4-BE49-F238E27FC236}">
                  <a16:creationId xmlns:a16="http://schemas.microsoft.com/office/drawing/2014/main" id="{13F9057B-5DF7-21FA-0558-928CAB5878AA}"/>
                </a:ext>
              </a:extLst>
            </p:cNvPr>
            <p:cNvSpPr/>
            <p:nvPr/>
          </p:nvSpPr>
          <p:spPr>
            <a:xfrm>
              <a:off x="-6940367" y="2134357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8" name="15C">
              <a:extLst>
                <a:ext uri="{FF2B5EF4-FFF2-40B4-BE49-F238E27FC236}">
                  <a16:creationId xmlns:a16="http://schemas.microsoft.com/office/drawing/2014/main" id="{C56DE45B-0756-7E95-F2BA-CDC39A5C31BF}"/>
                </a:ext>
              </a:extLst>
            </p:cNvPr>
            <p:cNvSpPr/>
            <p:nvPr/>
          </p:nvSpPr>
          <p:spPr>
            <a:xfrm>
              <a:off x="-9987864" y="2209448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79" name="15D">
              <a:extLst>
                <a:ext uri="{FF2B5EF4-FFF2-40B4-BE49-F238E27FC236}">
                  <a16:creationId xmlns:a16="http://schemas.microsoft.com/office/drawing/2014/main" id="{22EE5CDC-8C61-31F7-20F7-5F510095BE48}"/>
                </a:ext>
              </a:extLst>
            </p:cNvPr>
            <p:cNvSpPr/>
            <p:nvPr/>
          </p:nvSpPr>
          <p:spPr>
            <a:xfrm>
              <a:off x="-6940367" y="2209448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0" name="14">
              <a:extLst>
                <a:ext uri="{FF2B5EF4-FFF2-40B4-BE49-F238E27FC236}">
                  <a16:creationId xmlns:a16="http://schemas.microsoft.com/office/drawing/2014/main" id="{7B5EDA29-3885-54F4-2774-777C3FE7D31D}"/>
                </a:ext>
              </a:extLst>
            </p:cNvPr>
            <p:cNvSpPr/>
            <p:nvPr/>
          </p:nvSpPr>
          <p:spPr>
            <a:xfrm>
              <a:off x="-10199653" y="17817273"/>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14</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81" name="14A">
              <a:extLst>
                <a:ext uri="{FF2B5EF4-FFF2-40B4-BE49-F238E27FC236}">
                  <a16:creationId xmlns:a16="http://schemas.microsoft.com/office/drawing/2014/main" id="{331083E9-DA12-A1D3-69E8-789CF77810A5}"/>
                </a:ext>
              </a:extLst>
            </p:cNvPr>
            <p:cNvSpPr/>
            <p:nvPr/>
          </p:nvSpPr>
          <p:spPr>
            <a:xfrm>
              <a:off x="-10177378" y="1874622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2" name="14B">
              <a:extLst>
                <a:ext uri="{FF2B5EF4-FFF2-40B4-BE49-F238E27FC236}">
                  <a16:creationId xmlns:a16="http://schemas.microsoft.com/office/drawing/2014/main" id="{E621532A-39C9-1A45-C63F-BAC7BF652281}"/>
                </a:ext>
              </a:extLst>
            </p:cNvPr>
            <p:cNvSpPr/>
            <p:nvPr/>
          </p:nvSpPr>
          <p:spPr>
            <a:xfrm>
              <a:off x="-7107606" y="1874622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3" name="14C">
              <a:extLst>
                <a:ext uri="{FF2B5EF4-FFF2-40B4-BE49-F238E27FC236}">
                  <a16:creationId xmlns:a16="http://schemas.microsoft.com/office/drawing/2014/main" id="{3AE15369-8B42-EB42-551B-9228F373A44A}"/>
                </a:ext>
              </a:extLst>
            </p:cNvPr>
            <p:cNvSpPr/>
            <p:nvPr/>
          </p:nvSpPr>
          <p:spPr>
            <a:xfrm>
              <a:off x="-10155103" y="1949713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4" name="14D">
              <a:extLst>
                <a:ext uri="{FF2B5EF4-FFF2-40B4-BE49-F238E27FC236}">
                  <a16:creationId xmlns:a16="http://schemas.microsoft.com/office/drawing/2014/main" id="{4C9AC884-4914-372B-037C-1986CD29F09C}"/>
                </a:ext>
              </a:extLst>
            </p:cNvPr>
            <p:cNvSpPr/>
            <p:nvPr/>
          </p:nvSpPr>
          <p:spPr>
            <a:xfrm>
              <a:off x="-7107606" y="19497133"/>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5" name="13">
              <a:extLst>
                <a:ext uri="{FF2B5EF4-FFF2-40B4-BE49-F238E27FC236}">
                  <a16:creationId xmlns:a16="http://schemas.microsoft.com/office/drawing/2014/main" id="{4B39D77D-9478-CF8D-E550-0F0B226CE679}"/>
                </a:ext>
              </a:extLst>
            </p:cNvPr>
            <p:cNvSpPr/>
            <p:nvPr/>
          </p:nvSpPr>
          <p:spPr>
            <a:xfrm>
              <a:off x="-10340664" y="1529065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13</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86" name="13A">
              <a:extLst>
                <a:ext uri="{FF2B5EF4-FFF2-40B4-BE49-F238E27FC236}">
                  <a16:creationId xmlns:a16="http://schemas.microsoft.com/office/drawing/2014/main" id="{34A5D03E-99EA-A82E-36EF-500B676728A9}"/>
                </a:ext>
              </a:extLst>
            </p:cNvPr>
            <p:cNvSpPr/>
            <p:nvPr/>
          </p:nvSpPr>
          <p:spPr>
            <a:xfrm>
              <a:off x="-10318389" y="16219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7" name="13B">
              <a:extLst>
                <a:ext uri="{FF2B5EF4-FFF2-40B4-BE49-F238E27FC236}">
                  <a16:creationId xmlns:a16="http://schemas.microsoft.com/office/drawing/2014/main" id="{D7AD0335-4CA8-4207-0874-322474A588BF}"/>
                </a:ext>
              </a:extLst>
            </p:cNvPr>
            <p:cNvSpPr/>
            <p:nvPr/>
          </p:nvSpPr>
          <p:spPr>
            <a:xfrm>
              <a:off x="-7208083" y="1633853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8" name="13C">
              <a:extLst>
                <a:ext uri="{FF2B5EF4-FFF2-40B4-BE49-F238E27FC236}">
                  <a16:creationId xmlns:a16="http://schemas.microsoft.com/office/drawing/2014/main" id="{33986F2E-E4FE-092B-8638-BAD069B6D8D2}"/>
                </a:ext>
              </a:extLst>
            </p:cNvPr>
            <p:cNvSpPr/>
            <p:nvPr/>
          </p:nvSpPr>
          <p:spPr>
            <a:xfrm>
              <a:off x="-10296114" y="1697051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89" name="13D">
              <a:extLst>
                <a:ext uri="{FF2B5EF4-FFF2-40B4-BE49-F238E27FC236}">
                  <a16:creationId xmlns:a16="http://schemas.microsoft.com/office/drawing/2014/main" id="{BF992390-0EAA-1BC7-CE93-E4EB8D86D5CA}"/>
                </a:ext>
              </a:extLst>
            </p:cNvPr>
            <p:cNvSpPr/>
            <p:nvPr/>
          </p:nvSpPr>
          <p:spPr>
            <a:xfrm>
              <a:off x="-7248617" y="1697051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0" name="11">
              <a:extLst>
                <a:ext uri="{FF2B5EF4-FFF2-40B4-BE49-F238E27FC236}">
                  <a16:creationId xmlns:a16="http://schemas.microsoft.com/office/drawing/2014/main" id="{F6015222-2E1C-671F-5EA5-6682C690A434}"/>
                </a:ext>
              </a:extLst>
            </p:cNvPr>
            <p:cNvSpPr/>
            <p:nvPr/>
          </p:nvSpPr>
          <p:spPr>
            <a:xfrm>
              <a:off x="-9991817" y="10388667"/>
              <a:ext cx="5772375"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NHÓM ỨNG DỤNG CÔNG NGHỆ THÔNG TIN  VÀO DẠY HỌC VÀ QUẢN LÝ CÓ MẤY ADMIN</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91" name="11A">
              <a:extLst>
                <a:ext uri="{FF2B5EF4-FFF2-40B4-BE49-F238E27FC236}">
                  <a16:creationId xmlns:a16="http://schemas.microsoft.com/office/drawing/2014/main" id="{809C5139-58F5-A2A3-182E-08ED81048690}"/>
                </a:ext>
              </a:extLst>
            </p:cNvPr>
            <p:cNvSpPr/>
            <p:nvPr/>
          </p:nvSpPr>
          <p:spPr>
            <a:xfrm>
              <a:off x="-9991817" y="1135859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2</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2" name="11B">
              <a:extLst>
                <a:ext uri="{FF2B5EF4-FFF2-40B4-BE49-F238E27FC236}">
                  <a16:creationId xmlns:a16="http://schemas.microsoft.com/office/drawing/2014/main" id="{7D02159C-5333-B4E7-95D3-76AFD1946B40}"/>
                </a:ext>
              </a:extLst>
            </p:cNvPr>
            <p:cNvSpPr/>
            <p:nvPr/>
          </p:nvSpPr>
          <p:spPr>
            <a:xfrm>
              <a:off x="-6922045" y="1135859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3</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3" name="11C">
              <a:extLst>
                <a:ext uri="{FF2B5EF4-FFF2-40B4-BE49-F238E27FC236}">
                  <a16:creationId xmlns:a16="http://schemas.microsoft.com/office/drawing/2014/main" id="{CD543103-3E76-F30B-BCB6-F68C683C1EA9}"/>
                </a:ext>
              </a:extLst>
            </p:cNvPr>
            <p:cNvSpPr/>
            <p:nvPr/>
          </p:nvSpPr>
          <p:spPr>
            <a:xfrm>
              <a:off x="-9991817" y="1210950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4</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4" name="11D">
              <a:extLst>
                <a:ext uri="{FF2B5EF4-FFF2-40B4-BE49-F238E27FC236}">
                  <a16:creationId xmlns:a16="http://schemas.microsoft.com/office/drawing/2014/main" id="{A3E50EAE-990C-4562-93BB-0907344E4E0F}"/>
                </a:ext>
              </a:extLst>
            </p:cNvPr>
            <p:cNvSpPr/>
            <p:nvPr/>
          </p:nvSpPr>
          <p:spPr>
            <a:xfrm>
              <a:off x="-6922045" y="12109504"/>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1</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5" name="12">
              <a:extLst>
                <a:ext uri="{FF2B5EF4-FFF2-40B4-BE49-F238E27FC236}">
                  <a16:creationId xmlns:a16="http://schemas.microsoft.com/office/drawing/2014/main" id="{0CE36B9F-8D70-FDF9-610F-97C14E52D9AA}"/>
                </a:ext>
              </a:extLst>
            </p:cNvPr>
            <p:cNvSpPr/>
            <p:nvPr/>
          </p:nvSpPr>
          <p:spPr>
            <a:xfrm>
              <a:off x="-10155103" y="12860414"/>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12</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96" name="12A">
              <a:extLst>
                <a:ext uri="{FF2B5EF4-FFF2-40B4-BE49-F238E27FC236}">
                  <a16:creationId xmlns:a16="http://schemas.microsoft.com/office/drawing/2014/main" id="{A49F5218-2A6D-F3D2-86BE-F8BBD13986BF}"/>
                </a:ext>
              </a:extLst>
            </p:cNvPr>
            <p:cNvSpPr/>
            <p:nvPr/>
          </p:nvSpPr>
          <p:spPr>
            <a:xfrm>
              <a:off x="-10155103" y="1383034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7" name="12B">
              <a:extLst>
                <a:ext uri="{FF2B5EF4-FFF2-40B4-BE49-F238E27FC236}">
                  <a16:creationId xmlns:a16="http://schemas.microsoft.com/office/drawing/2014/main" id="{BD77E53A-9A94-875D-531F-B92917C3C3CB}"/>
                </a:ext>
              </a:extLst>
            </p:cNvPr>
            <p:cNvSpPr/>
            <p:nvPr/>
          </p:nvSpPr>
          <p:spPr>
            <a:xfrm>
              <a:off x="-7085331" y="1383034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8" name="12C">
              <a:extLst>
                <a:ext uri="{FF2B5EF4-FFF2-40B4-BE49-F238E27FC236}">
                  <a16:creationId xmlns:a16="http://schemas.microsoft.com/office/drawing/2014/main" id="{3A0B6BAF-E7D1-E8F0-CE10-1E76F3991772}"/>
                </a:ext>
              </a:extLst>
            </p:cNvPr>
            <p:cNvSpPr/>
            <p:nvPr/>
          </p:nvSpPr>
          <p:spPr>
            <a:xfrm>
              <a:off x="-10155103" y="1458125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99" name="12D">
              <a:extLst>
                <a:ext uri="{FF2B5EF4-FFF2-40B4-BE49-F238E27FC236}">
                  <a16:creationId xmlns:a16="http://schemas.microsoft.com/office/drawing/2014/main" id="{7A15529F-3157-A4FE-4461-328D87CA25B7}"/>
                </a:ext>
              </a:extLst>
            </p:cNvPr>
            <p:cNvSpPr/>
            <p:nvPr/>
          </p:nvSpPr>
          <p:spPr>
            <a:xfrm>
              <a:off x="-7085331" y="14581251"/>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0" name="20">
              <a:extLst>
                <a:ext uri="{FF2B5EF4-FFF2-40B4-BE49-F238E27FC236}">
                  <a16:creationId xmlns:a16="http://schemas.microsoft.com/office/drawing/2014/main" id="{607541B7-81F4-4330-E62B-C0386BBD1CCC}"/>
                </a:ext>
              </a:extLst>
            </p:cNvPr>
            <p:cNvSpPr/>
            <p:nvPr/>
          </p:nvSpPr>
          <p:spPr>
            <a:xfrm>
              <a:off x="-3599711" y="28141097"/>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20</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101" name="20A">
              <a:extLst>
                <a:ext uri="{FF2B5EF4-FFF2-40B4-BE49-F238E27FC236}">
                  <a16:creationId xmlns:a16="http://schemas.microsoft.com/office/drawing/2014/main" id="{33FF78FD-AE5B-5B81-193C-079C9E55C951}"/>
                </a:ext>
              </a:extLst>
            </p:cNvPr>
            <p:cNvSpPr/>
            <p:nvPr/>
          </p:nvSpPr>
          <p:spPr>
            <a:xfrm>
              <a:off x="-3577436" y="2907004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2" name="20B">
              <a:extLst>
                <a:ext uri="{FF2B5EF4-FFF2-40B4-BE49-F238E27FC236}">
                  <a16:creationId xmlns:a16="http://schemas.microsoft.com/office/drawing/2014/main" id="{AF9A4878-EA19-FD16-D995-FEE79F01945D}"/>
                </a:ext>
              </a:extLst>
            </p:cNvPr>
            <p:cNvSpPr/>
            <p:nvPr/>
          </p:nvSpPr>
          <p:spPr>
            <a:xfrm>
              <a:off x="-507664" y="2907004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3" name="20C">
              <a:extLst>
                <a:ext uri="{FF2B5EF4-FFF2-40B4-BE49-F238E27FC236}">
                  <a16:creationId xmlns:a16="http://schemas.microsoft.com/office/drawing/2014/main" id="{A08EDB6E-1D53-091C-4344-216BE87BFAA6}"/>
                </a:ext>
              </a:extLst>
            </p:cNvPr>
            <p:cNvSpPr/>
            <p:nvPr/>
          </p:nvSpPr>
          <p:spPr>
            <a:xfrm>
              <a:off x="-3555161" y="2982095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4" name="20D">
              <a:extLst>
                <a:ext uri="{FF2B5EF4-FFF2-40B4-BE49-F238E27FC236}">
                  <a16:creationId xmlns:a16="http://schemas.microsoft.com/office/drawing/2014/main" id="{E526F08F-1ED2-17C6-2FCF-C47889FDFC6F}"/>
                </a:ext>
              </a:extLst>
            </p:cNvPr>
            <p:cNvSpPr/>
            <p:nvPr/>
          </p:nvSpPr>
          <p:spPr>
            <a:xfrm>
              <a:off x="-507664" y="29820957"/>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5" name="19">
              <a:extLst>
                <a:ext uri="{FF2B5EF4-FFF2-40B4-BE49-F238E27FC236}">
                  <a16:creationId xmlns:a16="http://schemas.microsoft.com/office/drawing/2014/main" id="{569104DB-A421-4E0E-31D1-66A0F2A378C1}"/>
                </a:ext>
              </a:extLst>
            </p:cNvPr>
            <p:cNvSpPr/>
            <p:nvPr/>
          </p:nvSpPr>
          <p:spPr>
            <a:xfrm>
              <a:off x="-3766950" y="25543746"/>
              <a:ext cx="5812972" cy="750909"/>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3.OpenSans-San"/>
                  <a:ea typeface="+mn-ea"/>
                  <a:cs typeface="+mn-cs"/>
                </a:rPr>
                <a:t>19</a:t>
              </a:r>
              <a:endParaRPr kumimoji="0" lang="vi-VN" sz="1800" b="1" i="0" u="none" strike="noStrike" kern="0" cap="none" spc="0" normalizeH="0" baseline="0" noProof="0" dirty="0">
                <a:ln>
                  <a:noFill/>
                </a:ln>
                <a:solidFill>
                  <a:prstClr val="white"/>
                </a:solidFill>
                <a:effectLst/>
                <a:uLnTx/>
                <a:uFillTx/>
                <a:latin typeface="A3.OpenSans-San"/>
                <a:ea typeface="+mn-ea"/>
                <a:cs typeface="+mn-cs"/>
              </a:endParaRPr>
            </a:p>
          </p:txBody>
        </p:sp>
        <p:sp>
          <p:nvSpPr>
            <p:cNvPr id="106" name="19A">
              <a:extLst>
                <a:ext uri="{FF2B5EF4-FFF2-40B4-BE49-F238E27FC236}">
                  <a16:creationId xmlns:a16="http://schemas.microsoft.com/office/drawing/2014/main" id="{8509E760-735E-30F5-887D-58075A01C1DB}"/>
                </a:ext>
              </a:extLst>
            </p:cNvPr>
            <p:cNvSpPr/>
            <p:nvPr/>
          </p:nvSpPr>
          <p:spPr>
            <a:xfrm>
              <a:off x="-3744675" y="2647269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7" name="19B">
              <a:extLst>
                <a:ext uri="{FF2B5EF4-FFF2-40B4-BE49-F238E27FC236}">
                  <a16:creationId xmlns:a16="http://schemas.microsoft.com/office/drawing/2014/main" id="{E21631FD-B8D5-FE16-6D25-91593E499862}"/>
                </a:ext>
              </a:extLst>
            </p:cNvPr>
            <p:cNvSpPr/>
            <p:nvPr/>
          </p:nvSpPr>
          <p:spPr>
            <a:xfrm>
              <a:off x="-674903" y="2647269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D</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8" name="19C">
              <a:extLst>
                <a:ext uri="{FF2B5EF4-FFF2-40B4-BE49-F238E27FC236}">
                  <a16:creationId xmlns:a16="http://schemas.microsoft.com/office/drawing/2014/main" id="{97041401-90FA-46AA-D1B8-045281B80BB4}"/>
                </a:ext>
              </a:extLst>
            </p:cNvPr>
            <p:cNvSpPr/>
            <p:nvPr/>
          </p:nvSpPr>
          <p:spPr>
            <a:xfrm>
              <a:off x="-3722400" y="27223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sp>
          <p:nvSpPr>
            <p:cNvPr id="109" name="19D">
              <a:extLst>
                <a:ext uri="{FF2B5EF4-FFF2-40B4-BE49-F238E27FC236}">
                  <a16:creationId xmlns:a16="http://schemas.microsoft.com/office/drawing/2014/main" id="{D89CF8E0-CBE0-548B-614C-64BC298F33B7}"/>
                </a:ext>
              </a:extLst>
            </p:cNvPr>
            <p:cNvSpPr/>
            <p:nvPr/>
          </p:nvSpPr>
          <p:spPr>
            <a:xfrm>
              <a:off x="-674903" y="27223606"/>
              <a:ext cx="2743200" cy="531893"/>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3.OpenSans-San"/>
                  <a:ea typeface="+mn-ea"/>
                  <a:cs typeface="+mn-cs"/>
                </a:rPr>
                <a:t>s</a:t>
              </a:r>
              <a:endParaRPr kumimoji="0" lang="en-US" sz="800" b="0" i="0" u="none" strike="noStrike" kern="0" cap="none" spc="0" normalizeH="0" baseline="0" noProof="0">
                <a:ln>
                  <a:noFill/>
                </a:ln>
                <a:solidFill>
                  <a:prstClr val="white"/>
                </a:solidFill>
                <a:effectLst/>
                <a:uLnTx/>
                <a:uFillTx/>
                <a:latin typeface="A3.OpenSans-San"/>
                <a:ea typeface="+mn-ea"/>
                <a:cs typeface="+mn-cs"/>
              </a:endParaRPr>
            </a:p>
          </p:txBody>
        </p:sp>
      </p:grpSp>
      <p:grpSp>
        <p:nvGrpSpPr>
          <p:cNvPr id="110" name="Group 109">
            <a:extLst>
              <a:ext uri="{FF2B5EF4-FFF2-40B4-BE49-F238E27FC236}">
                <a16:creationId xmlns:a16="http://schemas.microsoft.com/office/drawing/2014/main" id="{4811A3AE-DC93-2C29-D088-A302354CFA77}"/>
              </a:ext>
            </a:extLst>
          </p:cNvPr>
          <p:cNvGrpSpPr/>
          <p:nvPr/>
        </p:nvGrpSpPr>
        <p:grpSpPr>
          <a:xfrm>
            <a:off x="-11953483" y="-2928547"/>
            <a:ext cx="37075298" cy="32766863"/>
            <a:chOff x="-11938462" y="-2414013"/>
            <a:chExt cx="37075298" cy="32766863"/>
          </a:xfrm>
        </p:grpSpPr>
        <p:sp>
          <p:nvSpPr>
            <p:cNvPr id="111" name="X1">
              <a:extLst>
                <a:ext uri="{FF2B5EF4-FFF2-40B4-BE49-F238E27FC236}">
                  <a16:creationId xmlns:a16="http://schemas.microsoft.com/office/drawing/2014/main" id="{5E3E4ABA-8A9C-7E84-F70D-8F828997F09D}"/>
                </a:ext>
              </a:extLst>
            </p:cNvPr>
            <p:cNvSpPr/>
            <p:nvPr/>
          </p:nvSpPr>
          <p:spPr>
            <a:xfrm>
              <a:off x="-11795443" y="-2414013"/>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12" name="X2">
              <a:extLst>
                <a:ext uri="{FF2B5EF4-FFF2-40B4-BE49-F238E27FC236}">
                  <a16:creationId xmlns:a16="http://schemas.microsoft.com/office/drawing/2014/main" id="{F9E6FFC6-D67E-A2C5-7E00-9A9D6D4ABF44}"/>
                </a:ext>
              </a:extLst>
            </p:cNvPr>
            <p:cNvSpPr/>
            <p:nvPr/>
          </p:nvSpPr>
          <p:spPr>
            <a:xfrm>
              <a:off x="-11795443" y="27399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3" name="X3">
              <a:extLst>
                <a:ext uri="{FF2B5EF4-FFF2-40B4-BE49-F238E27FC236}">
                  <a16:creationId xmlns:a16="http://schemas.microsoft.com/office/drawing/2014/main" id="{55F416FE-3CE3-6DEB-1FB9-672FA92DCE1E}"/>
                </a:ext>
              </a:extLst>
            </p:cNvPr>
            <p:cNvSpPr/>
            <p:nvPr/>
          </p:nvSpPr>
          <p:spPr>
            <a:xfrm>
              <a:off x="-11795443" y="2881143"/>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D</a:t>
              </a:r>
            </a:p>
          </p:txBody>
        </p:sp>
        <p:sp>
          <p:nvSpPr>
            <p:cNvPr id="114" name="X4">
              <a:extLst>
                <a:ext uri="{FF2B5EF4-FFF2-40B4-BE49-F238E27FC236}">
                  <a16:creationId xmlns:a16="http://schemas.microsoft.com/office/drawing/2014/main" id="{270588D5-9596-EEC8-ABC1-2086CD65DD91}"/>
                </a:ext>
              </a:extLst>
            </p:cNvPr>
            <p:cNvSpPr/>
            <p:nvPr/>
          </p:nvSpPr>
          <p:spPr>
            <a:xfrm>
              <a:off x="-11795443" y="543529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B</a:t>
              </a:r>
            </a:p>
          </p:txBody>
        </p:sp>
        <p:sp>
          <p:nvSpPr>
            <p:cNvPr id="115" name="X5">
              <a:extLst>
                <a:ext uri="{FF2B5EF4-FFF2-40B4-BE49-F238E27FC236}">
                  <a16:creationId xmlns:a16="http://schemas.microsoft.com/office/drawing/2014/main" id="{ACBBC1BA-D420-8AFE-A464-AAA9ADF2FADB}"/>
                </a:ext>
              </a:extLst>
            </p:cNvPr>
            <p:cNvSpPr/>
            <p:nvPr/>
          </p:nvSpPr>
          <p:spPr>
            <a:xfrm>
              <a:off x="-11795443" y="840042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16" name="X6">
              <a:extLst>
                <a:ext uri="{FF2B5EF4-FFF2-40B4-BE49-F238E27FC236}">
                  <a16:creationId xmlns:a16="http://schemas.microsoft.com/office/drawing/2014/main" id="{DE6B3A9A-1A2F-BFB6-3966-B17D6A8E5153}"/>
                </a:ext>
              </a:extLst>
            </p:cNvPr>
            <p:cNvSpPr/>
            <p:nvPr/>
          </p:nvSpPr>
          <p:spPr>
            <a:xfrm>
              <a:off x="23722591" y="-219447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7" name="X7">
              <a:extLst>
                <a:ext uri="{FF2B5EF4-FFF2-40B4-BE49-F238E27FC236}">
                  <a16:creationId xmlns:a16="http://schemas.microsoft.com/office/drawing/2014/main" id="{B1DCFB05-1A52-1212-540F-D7AB50D8A703}"/>
                </a:ext>
              </a:extLst>
            </p:cNvPr>
            <p:cNvSpPr/>
            <p:nvPr/>
          </p:nvSpPr>
          <p:spPr>
            <a:xfrm>
              <a:off x="23722591" y="493536"/>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C</a:t>
              </a:r>
            </a:p>
          </p:txBody>
        </p:sp>
        <p:sp>
          <p:nvSpPr>
            <p:cNvPr id="118" name="X8">
              <a:extLst>
                <a:ext uri="{FF2B5EF4-FFF2-40B4-BE49-F238E27FC236}">
                  <a16:creationId xmlns:a16="http://schemas.microsoft.com/office/drawing/2014/main" id="{0689FA48-9171-8452-7084-3269103DAE74}"/>
                </a:ext>
              </a:extLst>
            </p:cNvPr>
            <p:cNvSpPr/>
            <p:nvPr/>
          </p:nvSpPr>
          <p:spPr>
            <a:xfrm>
              <a:off x="23722591" y="3100685"/>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B</a:t>
              </a:r>
            </a:p>
          </p:txBody>
        </p:sp>
        <p:sp>
          <p:nvSpPr>
            <p:cNvPr id="119" name="X9">
              <a:extLst>
                <a:ext uri="{FF2B5EF4-FFF2-40B4-BE49-F238E27FC236}">
                  <a16:creationId xmlns:a16="http://schemas.microsoft.com/office/drawing/2014/main" id="{420D467D-0F53-E21D-2B6E-A4C7B253A808}"/>
                </a:ext>
              </a:extLst>
            </p:cNvPr>
            <p:cNvSpPr/>
            <p:nvPr/>
          </p:nvSpPr>
          <p:spPr>
            <a:xfrm>
              <a:off x="23722591" y="565483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20" name="X10">
              <a:extLst>
                <a:ext uri="{FF2B5EF4-FFF2-40B4-BE49-F238E27FC236}">
                  <a16:creationId xmlns:a16="http://schemas.microsoft.com/office/drawing/2014/main" id="{1006439F-A0B7-B013-E8B4-A15E87C7AE18}"/>
                </a:ext>
              </a:extLst>
            </p:cNvPr>
            <p:cNvSpPr/>
            <p:nvPr/>
          </p:nvSpPr>
          <p:spPr>
            <a:xfrm>
              <a:off x="23722591" y="861996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D</a:t>
              </a:r>
            </a:p>
          </p:txBody>
        </p:sp>
        <p:sp>
          <p:nvSpPr>
            <p:cNvPr id="121" name="X11">
              <a:extLst>
                <a:ext uri="{FF2B5EF4-FFF2-40B4-BE49-F238E27FC236}">
                  <a16:creationId xmlns:a16="http://schemas.microsoft.com/office/drawing/2014/main" id="{2FB211C5-B51A-E288-129A-FEE5485C6A20}"/>
                </a:ext>
              </a:extLst>
            </p:cNvPr>
            <p:cNvSpPr/>
            <p:nvPr/>
          </p:nvSpPr>
          <p:spPr>
            <a:xfrm>
              <a:off x="-11795444" y="10619806"/>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3.OpenSans-San"/>
                  <a:ea typeface="+mn-ea"/>
                  <a:cs typeface="+mn-cs"/>
                </a:rPr>
                <a:t>A</a:t>
              </a:r>
            </a:p>
          </p:txBody>
        </p:sp>
        <p:sp>
          <p:nvSpPr>
            <p:cNvPr id="122" name="X12">
              <a:extLst>
                <a:ext uri="{FF2B5EF4-FFF2-40B4-BE49-F238E27FC236}">
                  <a16:creationId xmlns:a16="http://schemas.microsoft.com/office/drawing/2014/main" id="{25AF6E88-1DA3-7CEA-DEC9-0C74758096CE}"/>
                </a:ext>
              </a:extLst>
            </p:cNvPr>
            <p:cNvSpPr/>
            <p:nvPr/>
          </p:nvSpPr>
          <p:spPr>
            <a:xfrm>
              <a:off x="-11895920" y="13235868"/>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3" name="X13">
              <a:extLst>
                <a:ext uri="{FF2B5EF4-FFF2-40B4-BE49-F238E27FC236}">
                  <a16:creationId xmlns:a16="http://schemas.microsoft.com/office/drawing/2014/main" id="{A414AE57-D950-4509-CB85-65C3ACA41209}"/>
                </a:ext>
              </a:extLst>
            </p:cNvPr>
            <p:cNvSpPr/>
            <p:nvPr/>
          </p:nvSpPr>
          <p:spPr>
            <a:xfrm>
              <a:off x="-11938462" y="1550374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C</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4" name="X14">
              <a:extLst>
                <a:ext uri="{FF2B5EF4-FFF2-40B4-BE49-F238E27FC236}">
                  <a16:creationId xmlns:a16="http://schemas.microsoft.com/office/drawing/2014/main" id="{3E4E310E-4D67-DAF8-B0F3-C9253E811C25}"/>
                </a:ext>
              </a:extLst>
            </p:cNvPr>
            <p:cNvSpPr/>
            <p:nvPr/>
          </p:nvSpPr>
          <p:spPr>
            <a:xfrm>
              <a:off x="-11895920" y="1811088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5" name="X15">
              <a:extLst>
                <a:ext uri="{FF2B5EF4-FFF2-40B4-BE49-F238E27FC236}">
                  <a16:creationId xmlns:a16="http://schemas.microsoft.com/office/drawing/2014/main" id="{ED9E629C-A8F8-D34B-3709-8B4DE4041B17}"/>
                </a:ext>
              </a:extLst>
            </p:cNvPr>
            <p:cNvSpPr/>
            <p:nvPr/>
          </p:nvSpPr>
          <p:spPr>
            <a:xfrm>
              <a:off x="-11795445" y="20904212"/>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6" name="X16">
              <a:extLst>
                <a:ext uri="{FF2B5EF4-FFF2-40B4-BE49-F238E27FC236}">
                  <a16:creationId xmlns:a16="http://schemas.microsoft.com/office/drawing/2014/main" id="{3A8435F2-2E1E-A601-BF40-B2AE93F0F115}"/>
                </a:ext>
              </a:extLst>
            </p:cNvPr>
            <p:cNvSpPr/>
            <p:nvPr/>
          </p:nvSpPr>
          <p:spPr>
            <a:xfrm>
              <a:off x="-11795446" y="2330597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7" name="X17">
              <a:extLst>
                <a:ext uri="{FF2B5EF4-FFF2-40B4-BE49-F238E27FC236}">
                  <a16:creationId xmlns:a16="http://schemas.microsoft.com/office/drawing/2014/main" id="{DE3CD42C-DD46-7F39-3A53-FA805DE2014D}"/>
                </a:ext>
              </a:extLst>
            </p:cNvPr>
            <p:cNvSpPr/>
            <p:nvPr/>
          </p:nvSpPr>
          <p:spPr>
            <a:xfrm>
              <a:off x="-11862507" y="26017880"/>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8" name="X18">
              <a:extLst>
                <a:ext uri="{FF2B5EF4-FFF2-40B4-BE49-F238E27FC236}">
                  <a16:creationId xmlns:a16="http://schemas.microsoft.com/office/drawing/2014/main" id="{009DDB6C-8117-9A81-8D4E-B391B2A8A2B2}"/>
                </a:ext>
              </a:extLst>
            </p:cNvPr>
            <p:cNvSpPr/>
            <p:nvPr/>
          </p:nvSpPr>
          <p:spPr>
            <a:xfrm>
              <a:off x="-11895921" y="29082169"/>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A</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29" name="X19">
              <a:extLst>
                <a:ext uri="{FF2B5EF4-FFF2-40B4-BE49-F238E27FC236}">
                  <a16:creationId xmlns:a16="http://schemas.microsoft.com/office/drawing/2014/main" id="{A05AC057-2CA5-6B30-93AF-69C0BEA1603D}"/>
                </a:ext>
              </a:extLst>
            </p:cNvPr>
            <p:cNvSpPr/>
            <p:nvPr/>
          </p:nvSpPr>
          <p:spPr>
            <a:xfrm>
              <a:off x="2498003" y="26103301"/>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B</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sp>
          <p:nvSpPr>
            <p:cNvPr id="130" name="X20">
              <a:extLst>
                <a:ext uri="{FF2B5EF4-FFF2-40B4-BE49-F238E27FC236}">
                  <a16:creationId xmlns:a16="http://schemas.microsoft.com/office/drawing/2014/main" id="{D2987D17-B923-EC29-6E5D-8418673CEF65}"/>
                </a:ext>
              </a:extLst>
            </p:cNvPr>
            <p:cNvSpPr/>
            <p:nvPr/>
          </p:nvSpPr>
          <p:spPr>
            <a:xfrm>
              <a:off x="2759702" y="28948874"/>
              <a:ext cx="1414245" cy="1270681"/>
            </a:xfrm>
            <a:prstGeom prst="rect">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A3.OpenSans-San"/>
                  <a:ea typeface="+mn-ea"/>
                  <a:cs typeface="+mn-cs"/>
                </a:rPr>
                <a:t>A</a:t>
              </a:r>
              <a:endParaRPr kumimoji="0" lang="en-US" sz="4000" b="0" i="0" u="none" strike="noStrike" kern="0" cap="none" spc="0" normalizeH="0" baseline="0" noProof="0" dirty="0">
                <a:ln>
                  <a:noFill/>
                </a:ln>
                <a:solidFill>
                  <a:prstClr val="white"/>
                </a:solidFill>
                <a:effectLst/>
                <a:uLnTx/>
                <a:uFillTx/>
                <a:latin typeface="A3.OpenSans-San"/>
                <a:ea typeface="+mn-ea"/>
                <a:cs typeface="+mn-cs"/>
              </a:endParaRPr>
            </a:p>
          </p:txBody>
        </p:sp>
      </p:grpSp>
      <p:sp>
        <p:nvSpPr>
          <p:cNvPr id="134" name="Rectangle 133">
            <a:extLst>
              <a:ext uri="{FF2B5EF4-FFF2-40B4-BE49-F238E27FC236}">
                <a16:creationId xmlns:a16="http://schemas.microsoft.com/office/drawing/2014/main" id="{04AC608B-C974-95DB-25EE-52C6BCA682C1}"/>
              </a:ext>
            </a:extLst>
          </p:cNvPr>
          <p:cNvSpPr/>
          <p:nvPr/>
        </p:nvSpPr>
        <p:spPr>
          <a:xfrm>
            <a:off x="4389190" y="12415"/>
            <a:ext cx="3062057" cy="707886"/>
          </a:xfrm>
          <a:prstGeom prst="rect">
            <a:avLst/>
          </a:prstGeom>
          <a:noFill/>
        </p:spPr>
        <p:txBody>
          <a:bodyPr wrap="none" lIns="91440" tIns="45720" rIns="91440" bIns="45720">
            <a:spAutoFit/>
          </a:bodyPr>
          <a:lstStyle/>
          <a:p>
            <a:pPr algn="ctr"/>
            <a:r>
              <a:rPr lang="en-US" sz="4000" b="1" dirty="0">
                <a:ln w="25400" cap="sq">
                  <a:solidFill>
                    <a:srgbClr val="FC6E51"/>
                  </a:solidFill>
                  <a:prstDash val="solid"/>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VẬN </a:t>
            </a:r>
            <a:r>
              <a:rPr lang="en-US" sz="4000" b="1">
                <a:ln w="25400" cap="sq">
                  <a:solidFill>
                    <a:srgbClr val="FC6E51"/>
                  </a:solidFill>
                  <a:prstDash val="solid"/>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DỤNG </a:t>
            </a:r>
            <a:endParaRPr lang="en-US" sz="4000" b="1" dirty="0">
              <a:ln w="25400" cap="sq">
                <a:solidFill>
                  <a:srgbClr val="FC6E51"/>
                </a:solidFill>
                <a:prstDash val="solid"/>
              </a:ln>
              <a:gradFill>
                <a:gsLst>
                  <a:gs pos="67000">
                    <a:srgbClr val="48CFAD">
                      <a:lumMod val="60000"/>
                      <a:lumOff val="40000"/>
                    </a:srgbClr>
                  </a:gs>
                  <a:gs pos="32000">
                    <a:srgbClr val="4FC1E9">
                      <a:lumMod val="20000"/>
                      <a:lumOff val="80000"/>
                    </a:srgbClr>
                  </a:gs>
                  <a:gs pos="76000">
                    <a:srgbClr val="FF0000"/>
                  </a:gs>
                  <a:gs pos="43000">
                    <a:srgbClr val="FFFF00"/>
                  </a:gs>
                  <a:gs pos="58000">
                    <a:srgbClr val="FC6E51">
                      <a:lumMod val="60000"/>
                      <a:lumOff val="40000"/>
                    </a:srgbClr>
                  </a:gs>
                </a:gsLst>
                <a:lin ang="5400000" scaled="1"/>
              </a:gra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137" name="Rectangle 136">
            <a:extLst>
              <a:ext uri="{FF2B5EF4-FFF2-40B4-BE49-F238E27FC236}">
                <a16:creationId xmlns:a16="http://schemas.microsoft.com/office/drawing/2014/main" id="{B2367FF8-30BC-4679-AA96-8AAB247ACBA2}"/>
              </a:ext>
            </a:extLst>
          </p:cNvPr>
          <p:cNvSpPr/>
          <p:nvPr/>
        </p:nvSpPr>
        <p:spPr>
          <a:xfrm>
            <a:off x="197903" y="1001764"/>
            <a:ext cx="11677378" cy="5909310"/>
          </a:xfrm>
          <a:prstGeom prst="rect">
            <a:avLst/>
          </a:prstGeom>
        </p:spPr>
        <p:txBody>
          <a:bodyPr wrap="square">
            <a:spAutoFit/>
          </a:bodyPr>
          <a:lstStyle/>
          <a:p>
            <a:pPr algn="just">
              <a:spcAft>
                <a:spcPts val="0"/>
              </a:spcAft>
            </a:pPr>
            <a:r>
              <a:rPr lang="en-US" sz="2700">
                <a:latin typeface="Times New Roman" panose="02020603050405020304" pitchFamily="18" charset="0"/>
                <a:ea typeface="Times New Roman" panose="02020603050405020304" pitchFamily="18" charset="0"/>
              </a:rPr>
              <a:t>Về nhà suy nghĩ trả lời các câu hỏi sau:</a:t>
            </a:r>
          </a:p>
          <a:p>
            <a:pPr algn="just">
              <a:spcAft>
                <a:spcPts val="0"/>
              </a:spcAft>
            </a:pPr>
            <a:r>
              <a:rPr lang="en-US" sz="2700">
                <a:latin typeface="Times New Roman" panose="02020603050405020304" pitchFamily="18" charset="0"/>
                <a:ea typeface="Times New Roman" panose="02020603050405020304" pitchFamily="18" charset="0"/>
              </a:rPr>
              <a:t>1. Trong các trường học hiện đại, việc sử dụng máy tính và internet đã trở thành một phần không thể thiếu của quá trình giảng dạy và học tập. Tuy nhiên, cũng có những tác động tiêu cực của việc sử dụng công nghệ kỹ thuật số trong giáo dục. Hãy nêu ra một số ví dụ cụ thể về những tác động này và cách giải quyết chúng.</a:t>
            </a:r>
          </a:p>
          <a:p>
            <a:pPr algn="just">
              <a:spcAft>
                <a:spcPts val="0"/>
              </a:spcAft>
            </a:pPr>
            <a:r>
              <a:rPr lang="en-US" sz="2700">
                <a:latin typeface="Times New Roman" panose="02020603050405020304" pitchFamily="18" charset="0"/>
                <a:ea typeface="Times New Roman" panose="02020603050405020304" pitchFamily="18" charset="0"/>
              </a:rPr>
              <a:t>2. Trong cộng đồng của em, em nhận thấy một số trẻ em và thanh thiếu niên có xu hướng dành nhiều thời gian cho việc sử dụng mạng xã hội và trò chơi điện tử thay vì hoạt động ngoại ô và tương tác xã hội trực tiếp. Hãy nêu ra một số tác động tiêu cực của việc này đối với sức khỏe tinh thần và xã hội của trẻ em và cách khắc phục.</a:t>
            </a:r>
          </a:p>
          <a:p>
            <a:pPr algn="just">
              <a:spcAft>
                <a:spcPts val="0"/>
              </a:spcAft>
            </a:pPr>
            <a:r>
              <a:rPr lang="en-US" sz="2700">
                <a:latin typeface="Times New Roman" panose="02020603050405020304" pitchFamily="18" charset="0"/>
                <a:ea typeface="Times New Roman" panose="02020603050405020304" pitchFamily="18" charset="0"/>
              </a:rPr>
              <a:t>3. Trong thời đại công nghệ số, việc sử dụng máy tính và các phần mềm giáo dục đã trở thành một phần không thể thiếu của quá trình giảng dạy và học tập. Tuy nhiên, cũng có những tác động tiêu cực của việc này đối với việc tiếp cận kiến thức và phát triển cá nhân của học sinh. Hãy nêu ra một số ví dụ và đề xuất giải pháp.</a:t>
            </a:r>
            <a:endParaRPr lang="en-US" sz="27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299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7">
                                            <p:txEl>
                                              <p:pRg st="1" end="1"/>
                                            </p:txEl>
                                          </p:spTgt>
                                        </p:tgtEl>
                                        <p:attrNameLst>
                                          <p:attrName>style.visibility</p:attrName>
                                        </p:attrNameLst>
                                      </p:cBhvr>
                                      <p:to>
                                        <p:strVal val="visible"/>
                                      </p:to>
                                    </p:set>
                                    <p:animEffect transition="in" filter="wipe(down)">
                                      <p:cBhvr>
                                        <p:cTn id="7" dur="500"/>
                                        <p:tgtEl>
                                          <p:spTgt spid="1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7">
                                            <p:txEl>
                                              <p:pRg st="2" end="2"/>
                                            </p:txEl>
                                          </p:spTgt>
                                        </p:tgtEl>
                                        <p:attrNameLst>
                                          <p:attrName>style.visibility</p:attrName>
                                        </p:attrNameLst>
                                      </p:cBhvr>
                                      <p:to>
                                        <p:strVal val="visible"/>
                                      </p:to>
                                    </p:set>
                                    <p:animEffect transition="in" filter="barn(inVertical)">
                                      <p:cBhvr>
                                        <p:cTn id="12" dur="500"/>
                                        <p:tgtEl>
                                          <p:spTgt spid="1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7">
                                            <p:txEl>
                                              <p:pRg st="3" end="3"/>
                                            </p:txEl>
                                          </p:spTgt>
                                        </p:tgtEl>
                                        <p:attrNameLst>
                                          <p:attrName>style.visibility</p:attrName>
                                        </p:attrNameLst>
                                      </p:cBhvr>
                                      <p:to>
                                        <p:strVal val="visible"/>
                                      </p:to>
                                    </p:set>
                                    <p:animEffect transition="in" filter="barn(inVertical)">
                                      <p:cBhvr>
                                        <p:cTn id="17" dur="500"/>
                                        <p:tgtEl>
                                          <p:spTgt spid="1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53">
            <a:extLst>
              <a:ext uri="{FF2B5EF4-FFF2-40B4-BE49-F238E27FC236}">
                <a16:creationId xmlns:a16="http://schemas.microsoft.com/office/drawing/2014/main" id="{CCDE8539-0B51-34F5-C4A8-8E3B3D7A6548}"/>
              </a:ext>
            </a:extLst>
          </p:cNvPr>
          <p:cNvSpPr txBox="1">
            <a:spLocks noChangeArrowheads="1"/>
          </p:cNvSpPr>
          <p:nvPr/>
        </p:nvSpPr>
        <p:spPr bwMode="auto">
          <a:xfrm>
            <a:off x="775854" y="2095182"/>
            <a:ext cx="11028219" cy="381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7" tIns="60955" rIns="121907" bIns="60955" numCol="1" anchor="t" anchorCtr="0" compatLnSpc="1">
            <a:prstTxWarp prst="textNoShape">
              <a:avLst/>
            </a:prstTxWarp>
            <a:spAutoFit/>
          </a:bodyPr>
          <a:lstStyle/>
          <a:p>
            <a:pPr fontAlgn="base">
              <a:lnSpc>
                <a:spcPct val="120000"/>
              </a:lnSpc>
              <a:spcBef>
                <a:spcPct val="0"/>
              </a:spcBef>
              <a:spcAft>
                <a:spcPct val="0"/>
              </a:spcAft>
              <a:defRPr/>
            </a:pPr>
            <a:r>
              <a:rPr lang="en-US" altLang="zh-CN" sz="2800" kern="0">
                <a:latin typeface="Times New Roman" panose="02020603050405020304" pitchFamily="18" charset="0"/>
                <a:ea typeface="字魂59号-创粗黑" panose="00000500000000000000" pitchFamily="2" charset="-122"/>
                <a:cs typeface="Times New Roman" panose="02020603050405020304" pitchFamily="18" charset="0"/>
              </a:rPr>
              <a:t>* Về nhà xem lại nội dung đã học.</a:t>
            </a:r>
          </a:p>
          <a:p>
            <a:pPr fontAlgn="base">
              <a:lnSpc>
                <a:spcPct val="120000"/>
              </a:lnSpc>
              <a:spcBef>
                <a:spcPct val="0"/>
              </a:spcBef>
              <a:spcAft>
                <a:spcPct val="0"/>
              </a:spcAft>
              <a:defRPr/>
            </a:pPr>
            <a:r>
              <a:rPr lang="en-US" altLang="zh-CN" sz="2800" kern="0">
                <a:latin typeface="Times New Roman" panose="02020603050405020304" pitchFamily="18" charset="0"/>
                <a:ea typeface="字魂59号-创粗黑" panose="00000500000000000000" pitchFamily="2" charset="-122"/>
                <a:cs typeface="Times New Roman" panose="02020603050405020304" pitchFamily="18" charset="0"/>
              </a:rPr>
              <a:t>* Trả lời 3 câu hỏi phần vận dụng.</a:t>
            </a:r>
            <a:endParaRPr lang="en-US" altLang="zh-CN" sz="2800" kern="0" dirty="0">
              <a:latin typeface="Times New Roman" panose="02020603050405020304" pitchFamily="18" charset="0"/>
              <a:ea typeface="字魂59号-创粗黑" panose="00000500000000000000" pitchFamily="2" charset="-122"/>
              <a:cs typeface="Times New Roman" panose="02020603050405020304" pitchFamily="18" charset="0"/>
            </a:endParaRPr>
          </a:p>
          <a:p>
            <a:pPr fontAlgn="base">
              <a:lnSpc>
                <a:spcPct val="120000"/>
              </a:lnSpc>
              <a:spcBef>
                <a:spcPct val="0"/>
              </a:spcBef>
              <a:spcAft>
                <a:spcPct val="0"/>
              </a:spcAft>
              <a:defRPr/>
            </a:pPr>
            <a:r>
              <a:rPr lang="en-US" altLang="zh-CN" sz="2800" kern="0" smtClean="0">
                <a:latin typeface="Times New Roman" panose="02020603050405020304" pitchFamily="18" charset="0"/>
                <a:ea typeface="字魂59号-创粗黑" panose="00000500000000000000" pitchFamily="2" charset="-122"/>
                <a:cs typeface="Times New Roman" panose="02020603050405020304" pitchFamily="18" charset="0"/>
              </a:rPr>
              <a:t>* Đọc </a:t>
            </a:r>
            <a:r>
              <a:rPr lang="en-US" altLang="zh-CN" sz="2800" kern="0">
                <a:latin typeface="Times New Roman" panose="02020603050405020304" pitchFamily="18" charset="0"/>
                <a:ea typeface="字魂59号-创粗黑" panose="00000500000000000000" pitchFamily="2" charset="-122"/>
                <a:cs typeface="Times New Roman" panose="02020603050405020304" pitchFamily="18" charset="0"/>
              </a:rPr>
              <a:t>trước phần 2, hoạt động theo nhóm đã quy định trả lời câu hỏi tiết sau báo cáo bằng ppt hoặc giấy A0</a:t>
            </a:r>
            <a:r>
              <a:rPr lang="en-US" altLang="zh-CN" sz="2800" kern="0" smtClean="0">
                <a:latin typeface="Times New Roman" panose="02020603050405020304" pitchFamily="18" charset="0"/>
                <a:ea typeface="字魂59号-创粗黑" panose="00000500000000000000" pitchFamily="2" charset="-122"/>
                <a:cs typeface="Times New Roman" panose="02020603050405020304" pitchFamily="18" charset="0"/>
              </a:rPr>
              <a:t>.</a:t>
            </a:r>
          </a:p>
          <a:p>
            <a:pPr algn="just">
              <a:lnSpc>
                <a:spcPct val="120000"/>
              </a:lnSpc>
              <a:spcBef>
                <a:spcPts val="300"/>
              </a:spcBef>
              <a:spcAft>
                <a:spcPts val="300"/>
              </a:spcAft>
            </a:pPr>
            <a:r>
              <a:rPr lang="en-US" sz="2800">
                <a:latin typeface="Times New Roman" panose="02020603050405020304" pitchFamily="18" charset="0"/>
                <a:ea typeface="Times New Roman" panose="02020603050405020304" pitchFamily="18" charset="0"/>
              </a:rPr>
              <a:t>- Nhóm 1+2: Tìm hiểu về những hành vi vi phạm pháp luật, trái đạo đức, thiếu văn hóa khi hoạt động trong môi trường số.</a:t>
            </a:r>
          </a:p>
          <a:p>
            <a:pPr algn="just">
              <a:lnSpc>
                <a:spcPct val="120000"/>
              </a:lnSpc>
              <a:spcBef>
                <a:spcPts val="300"/>
              </a:spcBef>
              <a:spcAft>
                <a:spcPts val="300"/>
              </a:spcAft>
            </a:pPr>
            <a:r>
              <a:rPr lang="en-US" sz="2800">
                <a:latin typeface="Times New Roman" panose="02020603050405020304" pitchFamily="18" charset="0"/>
                <a:ea typeface="Times New Roman" panose="02020603050405020304" pitchFamily="18" charset="0"/>
              </a:rPr>
              <a:t>- Nhóm 3 + 4: Các hành vi cần tránh để sử dụng dịch vụ Internet đúng luật</a:t>
            </a:r>
            <a:r>
              <a:rPr lang="en-US" sz="2800" smtClean="0">
                <a:latin typeface="Times New Roman" panose="02020603050405020304" pitchFamily="18" charset="0"/>
                <a:ea typeface="Times New Roman" panose="02020603050405020304" pitchFamily="18" charset="0"/>
              </a:rPr>
              <a:t>.</a:t>
            </a:r>
            <a:endParaRPr lang="en-US" sz="2800">
              <a:latin typeface="Times New Roman" panose="02020603050405020304" pitchFamily="18" charset="0"/>
              <a:ea typeface="Times New Roman" panose="02020603050405020304" pitchFamily="18" charset="0"/>
            </a:endParaRPr>
          </a:p>
        </p:txBody>
      </p:sp>
      <p:grpSp>
        <p:nvGrpSpPr>
          <p:cNvPr id="31" name="组合 14">
            <a:extLst>
              <a:ext uri="{FF2B5EF4-FFF2-40B4-BE49-F238E27FC236}">
                <a16:creationId xmlns:a16="http://schemas.microsoft.com/office/drawing/2014/main" id="{B892DF70-9CC5-A08C-C064-9DDDDF1DF406}"/>
              </a:ext>
            </a:extLst>
          </p:cNvPr>
          <p:cNvGrpSpPr/>
          <p:nvPr/>
        </p:nvGrpSpPr>
        <p:grpSpPr>
          <a:xfrm>
            <a:off x="5050279" y="144094"/>
            <a:ext cx="2114999" cy="1723540"/>
            <a:chOff x="3910879" y="2268230"/>
            <a:chExt cx="1586249" cy="1292655"/>
          </a:xfrm>
        </p:grpSpPr>
        <p:sp>
          <p:nvSpPr>
            <p:cNvPr id="32" name="AutoShape 17">
              <a:extLst>
                <a:ext uri="{FF2B5EF4-FFF2-40B4-BE49-F238E27FC236}">
                  <a16:creationId xmlns:a16="http://schemas.microsoft.com/office/drawing/2014/main" id="{B59C8D49-B69B-12EF-9C6E-B7B6AEB25935}"/>
                </a:ext>
              </a:extLst>
            </p:cNvPr>
            <p:cNvSpPr>
              <a:spLocks noChangeArrowheads="1"/>
            </p:cNvSpPr>
            <p:nvPr/>
          </p:nvSpPr>
          <p:spPr bwMode="auto">
            <a:xfrm>
              <a:off x="3910879" y="2268230"/>
              <a:ext cx="1586249" cy="1292655"/>
            </a:xfrm>
            <a:prstGeom prst="hexagon">
              <a:avLst>
                <a:gd name="adj" fmla="val 30740"/>
                <a:gd name="vf" fmla="val 115470"/>
              </a:avLst>
            </a:prstGeom>
            <a:solidFill>
              <a:schemeClr val="accent5">
                <a:lumMod val="40000"/>
                <a:lumOff val="60000"/>
              </a:schemeClr>
            </a:solidFill>
            <a:ln w="3175" cap="flat" cmpd="sng" algn="ctr">
              <a:solidFill>
                <a:srgbClr val="EAEAEA"/>
              </a:solidFill>
              <a:prstDash val="solid"/>
            </a:ln>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en-US" altLang="zh-SG" sz="1467"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endParaRPr>
            </a:p>
          </p:txBody>
        </p:sp>
        <p:sp>
          <p:nvSpPr>
            <p:cNvPr id="33" name="TextBox 32">
              <a:extLst>
                <a:ext uri="{FF2B5EF4-FFF2-40B4-BE49-F238E27FC236}">
                  <a16:creationId xmlns:a16="http://schemas.microsoft.com/office/drawing/2014/main" id="{1758F368-7586-678E-955B-BA01189EB7B8}"/>
                </a:ext>
              </a:extLst>
            </p:cNvPr>
            <p:cNvSpPr txBox="1"/>
            <p:nvPr/>
          </p:nvSpPr>
          <p:spPr>
            <a:xfrm>
              <a:off x="4204347" y="2438891"/>
              <a:ext cx="999312" cy="90024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gradFill>
                    <a:gsLst>
                      <a:gs pos="89000">
                        <a:schemeClr val="accent1">
                          <a:lumMod val="5000"/>
                          <a:lumOff val="95000"/>
                        </a:schemeClr>
                      </a:gs>
                      <a:gs pos="72000">
                        <a:schemeClr val="accent6">
                          <a:lumMod val="75000"/>
                        </a:schemeClr>
                      </a:gs>
                      <a:gs pos="53000">
                        <a:srgbClr val="FF0000"/>
                      </a:gs>
                      <a:gs pos="95000">
                        <a:srgbClr val="64D27E"/>
                      </a:gs>
                    </a:gsLst>
                    <a:lin ang="5400000" scaled="1"/>
                  </a:gradFill>
                  <a:effectLst/>
                  <a:uLnTx/>
                  <a:uFillTx/>
                  <a:latin typeface="A3.OpenSansBold-San"/>
                  <a:ea typeface="字魂59号-创粗黑" panose="00000500000000000000" pitchFamily="2" charset="-122"/>
                  <a:cs typeface="Arial Unicode MS" pitchFamily="34" charset="-122"/>
                </a:rPr>
                <a:t>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gradFill>
                    <a:gsLst>
                      <a:gs pos="89000">
                        <a:schemeClr val="accent1">
                          <a:lumMod val="5000"/>
                          <a:lumOff val="95000"/>
                        </a:schemeClr>
                      </a:gs>
                      <a:gs pos="72000">
                        <a:schemeClr val="accent6">
                          <a:lumMod val="75000"/>
                        </a:schemeClr>
                      </a:gs>
                      <a:gs pos="53000">
                        <a:srgbClr val="FF0000"/>
                      </a:gs>
                      <a:gs pos="95000">
                        <a:srgbClr val="64D27E"/>
                      </a:gs>
                    </a:gsLst>
                    <a:lin ang="5400000" scaled="1"/>
                  </a:gradFill>
                  <a:effectLst/>
                  <a:uLnTx/>
                  <a:uFillTx/>
                  <a:latin typeface="A3.OpenSansBold-San"/>
                  <a:ea typeface="字魂59号-创粗黑" panose="00000500000000000000" pitchFamily="2" charset="-122"/>
                  <a:cs typeface="Arial Unicode MS" pitchFamily="34" charset="-122"/>
                </a:rPr>
                <a:t>Home</a:t>
              </a:r>
              <a:endParaRPr kumimoji="0" lang="zh-CN" altLang="en-US" sz="3600" b="1" i="0" u="none" strike="noStrike" kern="0" cap="none" spc="0" normalizeH="0" baseline="0" noProof="0" dirty="0">
                <a:ln>
                  <a:noFill/>
                </a:ln>
                <a:gradFill>
                  <a:gsLst>
                    <a:gs pos="89000">
                      <a:schemeClr val="accent1">
                        <a:lumMod val="5000"/>
                        <a:lumOff val="95000"/>
                      </a:schemeClr>
                    </a:gs>
                    <a:gs pos="72000">
                      <a:schemeClr val="accent6">
                        <a:lumMod val="75000"/>
                      </a:schemeClr>
                    </a:gs>
                    <a:gs pos="53000">
                      <a:srgbClr val="FF0000"/>
                    </a:gs>
                    <a:gs pos="95000">
                      <a:srgbClr val="64D27E"/>
                    </a:gs>
                  </a:gsLst>
                  <a:lin ang="5400000" scaled="1"/>
                </a:gradFill>
                <a:effectLst/>
                <a:uLnTx/>
                <a:uFillTx/>
                <a:latin typeface="A3.OpenSansBold-San"/>
                <a:ea typeface="字魂59号-创粗黑" panose="00000500000000000000" pitchFamily="2" charset="-122"/>
                <a:cs typeface="Arial Unicode MS" pitchFamily="34" charset="-122"/>
              </a:endParaRPr>
            </a:p>
          </p:txBody>
        </p:sp>
      </p:grpSp>
      <p:sp>
        <p:nvSpPr>
          <p:cNvPr id="34" name="TextBox 33">
            <a:extLst>
              <a:ext uri="{FF2B5EF4-FFF2-40B4-BE49-F238E27FC236}">
                <a16:creationId xmlns:a16="http://schemas.microsoft.com/office/drawing/2014/main" id="{9737A6AD-2F8D-DB58-63F2-88040DA65089}"/>
              </a:ext>
            </a:extLst>
          </p:cNvPr>
          <p:cNvSpPr txBox="1"/>
          <p:nvPr/>
        </p:nvSpPr>
        <p:spPr>
          <a:xfrm>
            <a:off x="-55940" y="-3387757"/>
            <a:ext cx="1107996" cy="461665"/>
          </a:xfrm>
          <a:prstGeom prst="rect">
            <a:avLst/>
          </a:prstGeom>
          <a:noFill/>
        </p:spPr>
        <p:txBody>
          <a:bodyPr wrap="none" rtlCol="0">
            <a:spAutoFit/>
          </a:bodyPr>
          <a:lstStyle/>
          <a:p>
            <a:r>
              <a:rPr lang="zh-CN" altLang="en-US" sz="2400" dirty="0">
                <a:solidFill>
                  <a:srgbClr val="3F3F3F"/>
                </a:solidFill>
                <a:latin typeface="字魂59号-创粗黑" panose="00000500000000000000" pitchFamily="2" charset="-122"/>
                <a:ea typeface="字魂59号-创粗黑" panose="00000500000000000000" pitchFamily="2" charset="-122"/>
              </a:rPr>
              <a:t>延迟符</a:t>
            </a:r>
          </a:p>
        </p:txBody>
      </p:sp>
    </p:spTree>
    <p:extLst>
      <p:ext uri="{BB962C8B-B14F-4D97-AF65-F5344CB8AC3E}">
        <p14:creationId xmlns:p14="http://schemas.microsoft.com/office/powerpoint/2010/main" val="5010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arn(inVertical)">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barn(inVertical)">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barn(inVertical)">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barn(inVertical)">
                                      <p:cBhvr>
                                        <p:cTn id="2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909" y="459948"/>
            <a:ext cx="11388435" cy="4056495"/>
          </a:xfrm>
          <a:prstGeom prst="rect">
            <a:avLst/>
          </a:prstGeom>
        </p:spPr>
        <p:txBody>
          <a:bodyPr wrap="square">
            <a:spAutoFit/>
          </a:bodyPr>
          <a:lstStyle/>
          <a:p>
            <a:pPr algn="just">
              <a:lnSpc>
                <a:spcPct val="115000"/>
              </a:lnSpc>
              <a:spcAft>
                <a:spcPts val="0"/>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thời đại kĩ thuật số phát triển, hầu hết thông tin đều ở dạng số. Điều này khiến cho đời sống xã hội thay đổi toàn diện. Công nghệ kĩ thuật số giúp cho mọi việc của con người trong lao động, sản xuất, học tập hay giải trí,... thuận tiện, dễ dàng và nhanh chóng hơn. Bên cạnh những tác động tích cực đó, công nghệ kĩ thuật số cũng có những tác động tiêu cực đến con người. Em hãy thảo luận với bạn và kể ra một vài tác động tiêu cực đó.</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4591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777611-39C4-4CFC-8542-0B267BD5CD4C}"/>
              </a:ext>
            </a:extLst>
          </p:cNvPr>
          <p:cNvGrpSpPr/>
          <p:nvPr/>
        </p:nvGrpSpPr>
        <p:grpSpPr>
          <a:xfrm>
            <a:off x="323461" y="177524"/>
            <a:ext cx="1420100" cy="1391668"/>
            <a:chOff x="1083369" y="1841935"/>
            <a:chExt cx="2025572" cy="2307455"/>
          </a:xfrm>
        </p:grpSpPr>
        <p:pic>
          <p:nvPicPr>
            <p:cNvPr id="8" name="Picture 7">
              <a:extLst>
                <a:ext uri="{FF2B5EF4-FFF2-40B4-BE49-F238E27FC236}">
                  <a16:creationId xmlns:a16="http://schemas.microsoft.com/office/drawing/2014/main" id="{40621859-9A98-436B-92F2-1BEB1B4C28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369" y="2874694"/>
              <a:ext cx="1274696" cy="1274696"/>
            </a:xfrm>
            <a:prstGeom prst="rect">
              <a:avLst/>
            </a:prstGeom>
          </p:spPr>
        </p:pic>
        <p:pic>
          <p:nvPicPr>
            <p:cNvPr id="9" name="Picture 8">
              <a:extLst>
                <a:ext uri="{FF2B5EF4-FFF2-40B4-BE49-F238E27FC236}">
                  <a16:creationId xmlns:a16="http://schemas.microsoft.com/office/drawing/2014/main" id="{826A7785-C196-4B7B-A574-615B22D25FC0}"/>
                </a:ext>
              </a:extLst>
            </p:cNvPr>
            <p:cNvPicPr>
              <a:picLocks noChangeAspect="1"/>
            </p:cNvPicPr>
            <p:nvPr/>
          </p:nvPicPr>
          <p:blipFill>
            <a:blip r:embed="rId5"/>
            <a:stretch>
              <a:fillRect/>
            </a:stretch>
          </p:blipFill>
          <p:spPr>
            <a:xfrm>
              <a:off x="1083369" y="1841935"/>
              <a:ext cx="2025572" cy="1385436"/>
            </a:xfrm>
            <a:prstGeom prst="rect">
              <a:avLst/>
            </a:prstGeom>
          </p:spPr>
        </p:pic>
      </p:grpSp>
      <p:sp>
        <p:nvSpPr>
          <p:cNvPr id="11" name="Rectangle 10">
            <a:extLst>
              <a:ext uri="{FF2B5EF4-FFF2-40B4-BE49-F238E27FC236}">
                <a16:creationId xmlns:a16="http://schemas.microsoft.com/office/drawing/2014/main" id="{8EF68189-B05C-49E8-BB1E-A07AB1590190}"/>
              </a:ext>
            </a:extLst>
          </p:cNvPr>
          <p:cNvSpPr/>
          <p:nvPr/>
        </p:nvSpPr>
        <p:spPr>
          <a:xfrm>
            <a:off x="1836449" y="261791"/>
            <a:ext cx="8619639" cy="1077218"/>
          </a:xfrm>
          <a:prstGeom prst="rect">
            <a:avLst/>
          </a:prstGeom>
        </p:spPr>
        <p:txBody>
          <a:bodyPr wrap="square">
            <a:spAutoFit/>
          </a:bodyPr>
          <a:lstStyle/>
          <a:p>
            <a:r>
              <a:rPr lang="en-US" sz="3200">
                <a:latin typeface="Times New Roman" panose="02020603050405020304" pitchFamily="18" charset="0"/>
                <a:ea typeface="Times New Roman" panose="02020603050405020304" pitchFamily="18" charset="0"/>
              </a:rPr>
              <a:t>Trình bày các tác động tiêu cực </a:t>
            </a:r>
            <a:r>
              <a:rPr lang="en-US" sz="3200" smtClean="0">
                <a:latin typeface="Times New Roman" panose="02020603050405020304" pitchFamily="18" charset="0"/>
                <a:ea typeface="Times New Roman" panose="02020603050405020304" pitchFamily="18" charset="0"/>
              </a:rPr>
              <a:t>của </a:t>
            </a:r>
            <a:r>
              <a:rPr lang="en-US" sz="3200">
                <a:latin typeface="Times New Roman" panose="02020603050405020304" pitchFamily="18" charset="0"/>
                <a:ea typeface="Times New Roman" panose="02020603050405020304" pitchFamily="18" charset="0"/>
              </a:rPr>
              <a:t>công nghệ đối với con người.</a:t>
            </a:r>
            <a:endParaRPr lang="en-US" sz="3200"/>
          </a:p>
        </p:txBody>
      </p:sp>
      <p:pic>
        <p:nvPicPr>
          <p:cNvPr id="13" name="y2mate.com - 2 Minute Kids Cleanup Countdown with Song HD_1080p">
            <a:hlinkClick r:id="" action="ppaction://media"/>
            <a:extLst>
              <a:ext uri="{FF2B5EF4-FFF2-40B4-BE49-F238E27FC236}">
                <a16:creationId xmlns:a16="http://schemas.microsoft.com/office/drawing/2014/main" id="{5F939248-65A7-4C43-92AC-4E8F89A13F5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548976" y="155759"/>
            <a:ext cx="1268258" cy="713395"/>
          </a:xfrm>
          <a:prstGeom prst="rect">
            <a:avLst/>
          </a:prstGeom>
        </p:spPr>
      </p:pic>
      <p:sp>
        <p:nvSpPr>
          <p:cNvPr id="15" name="Rectangle 14">
            <a:extLst>
              <a:ext uri="{FF2B5EF4-FFF2-40B4-BE49-F238E27FC236}">
                <a16:creationId xmlns:a16="http://schemas.microsoft.com/office/drawing/2014/main" id="{5C3527C9-4332-4E16-8AA2-701B18678C06}"/>
              </a:ext>
            </a:extLst>
          </p:cNvPr>
          <p:cNvSpPr/>
          <p:nvPr/>
        </p:nvSpPr>
        <p:spPr>
          <a:xfrm>
            <a:off x="2022872" y="1578165"/>
            <a:ext cx="8526104" cy="4605876"/>
          </a:xfrm>
          <a:prstGeom prst="rect">
            <a:avLst/>
          </a:prstGeom>
        </p:spPr>
        <p:txBody>
          <a:bodyPr wrap="square">
            <a:spAutoFit/>
          </a:bodyPr>
          <a:lstStyle/>
          <a:p>
            <a:pPr algn="just">
              <a:lnSpc>
                <a:spcPct val="130000"/>
              </a:lnSpc>
              <a:spcBef>
                <a:spcPts val="300"/>
              </a:spcBef>
              <a:spcAft>
                <a:spcPts val="300"/>
              </a:spcAft>
            </a:pPr>
            <a:r>
              <a:rPr lang="en-US" sz="3600" smtClean="0">
                <a:solidFill>
                  <a:srgbClr val="FF0000"/>
                </a:solidFill>
                <a:latin typeface="Times New Roman" panose="02020603050405020304" pitchFamily="18" charset="0"/>
                <a:ea typeface="Times New Roman" panose="02020603050405020304" pitchFamily="18" charset="0"/>
              </a:rPr>
              <a:t>- </a:t>
            </a:r>
            <a:r>
              <a:rPr lang="en-US" sz="3600">
                <a:solidFill>
                  <a:srgbClr val="FF0000"/>
                </a:solidFill>
                <a:latin typeface="Times New Roman" panose="02020603050405020304" pitchFamily="18" charset="0"/>
                <a:ea typeface="Times New Roman" panose="02020603050405020304" pitchFamily="18" charset="0"/>
              </a:rPr>
              <a:t>Gây nghiện game</a:t>
            </a:r>
          </a:p>
          <a:p>
            <a:pPr algn="just">
              <a:lnSpc>
                <a:spcPct val="130000"/>
              </a:lnSpc>
              <a:spcBef>
                <a:spcPts val="300"/>
              </a:spcBef>
              <a:spcAft>
                <a:spcPts val="300"/>
              </a:spcAft>
            </a:pPr>
            <a:r>
              <a:rPr lang="en-US" sz="3600" smtClean="0">
                <a:solidFill>
                  <a:srgbClr val="FF0000"/>
                </a:solidFill>
                <a:latin typeface="Times New Roman" panose="02020603050405020304" pitchFamily="18" charset="0"/>
                <a:ea typeface="Times New Roman" panose="02020603050405020304" pitchFamily="18" charset="0"/>
              </a:rPr>
              <a:t>- </a:t>
            </a:r>
            <a:r>
              <a:rPr lang="en-US" sz="3600">
                <a:solidFill>
                  <a:srgbClr val="FF0000"/>
                </a:solidFill>
                <a:latin typeface="Times New Roman" panose="02020603050405020304" pitchFamily="18" charset="0"/>
                <a:ea typeface="Times New Roman" panose="02020603050405020304" pitchFamily="18" charset="0"/>
              </a:rPr>
              <a:t>Suy nhược cơ thể.</a:t>
            </a:r>
          </a:p>
          <a:p>
            <a:pPr algn="just">
              <a:lnSpc>
                <a:spcPct val="130000"/>
              </a:lnSpc>
              <a:spcBef>
                <a:spcPts val="300"/>
              </a:spcBef>
              <a:spcAft>
                <a:spcPts val="300"/>
              </a:spcAft>
            </a:pPr>
            <a:r>
              <a:rPr lang="en-US" sz="3600" smtClean="0">
                <a:solidFill>
                  <a:srgbClr val="FF0000"/>
                </a:solidFill>
                <a:latin typeface="Times New Roman" panose="02020603050405020304" pitchFamily="18" charset="0"/>
                <a:ea typeface="Times New Roman" panose="02020603050405020304" pitchFamily="18" charset="0"/>
              </a:rPr>
              <a:t>- </a:t>
            </a:r>
            <a:r>
              <a:rPr lang="en-US" sz="3600">
                <a:solidFill>
                  <a:srgbClr val="FF0000"/>
                </a:solidFill>
                <a:latin typeface="Times New Roman" panose="02020603050405020304" pitchFamily="18" charset="0"/>
                <a:ea typeface="Times New Roman" panose="02020603050405020304" pitchFamily="18" charset="0"/>
              </a:rPr>
              <a:t>Mất, lộ thông tin cá nhân</a:t>
            </a:r>
            <a:r>
              <a:rPr lang="en-US" sz="3600" smtClean="0">
                <a:solidFill>
                  <a:srgbClr val="FF0000"/>
                </a:solidFill>
                <a:latin typeface="Times New Roman" panose="02020603050405020304" pitchFamily="18" charset="0"/>
                <a:ea typeface="Times New Roman" panose="02020603050405020304" pitchFamily="18" charset="0"/>
              </a:rPr>
              <a:t>.</a:t>
            </a:r>
          </a:p>
          <a:p>
            <a:pPr>
              <a:lnSpc>
                <a:spcPct val="130000"/>
              </a:lnSpc>
            </a:pPr>
            <a:r>
              <a:rPr lang="en-US" sz="3600">
                <a:solidFill>
                  <a:srgbClr val="FF0000"/>
                </a:solidFill>
                <a:latin typeface="Times New Roman" panose="02020603050405020304" pitchFamily="18" charset="0"/>
                <a:ea typeface="Times New Roman" panose="02020603050405020304" pitchFamily="18" charset="0"/>
              </a:rPr>
              <a:t>- Kém bảo mật thông tin</a:t>
            </a:r>
          </a:p>
          <a:p>
            <a:pPr>
              <a:lnSpc>
                <a:spcPct val="130000"/>
              </a:lnSpc>
            </a:pPr>
            <a:r>
              <a:rPr lang="en-US" sz="3600">
                <a:solidFill>
                  <a:srgbClr val="FF0000"/>
                </a:solidFill>
                <a:latin typeface="Times New Roman" panose="02020603050405020304" pitchFamily="18" charset="0"/>
                <a:ea typeface="Times New Roman" panose="02020603050405020304" pitchFamily="18" charset="0"/>
              </a:rPr>
              <a:t>- Chơi game nhiều ảnh hưởng sức khỏe</a:t>
            </a:r>
          </a:p>
          <a:p>
            <a:pPr>
              <a:lnSpc>
                <a:spcPct val="130000"/>
              </a:lnSpc>
            </a:pPr>
            <a:r>
              <a:rPr lang="en-US" sz="3600">
                <a:solidFill>
                  <a:srgbClr val="FF0000"/>
                </a:solidFill>
                <a:latin typeface="Times New Roman" panose="02020603050405020304" pitchFamily="18" charset="0"/>
                <a:ea typeface="Times New Roman" panose="02020603050405020304" pitchFamily="18" charset="0"/>
              </a:rPr>
              <a:t>- Quá lạm </a:t>
            </a:r>
            <a:r>
              <a:rPr lang="en-US" sz="3600">
                <a:solidFill>
                  <a:srgbClr val="FF0000"/>
                </a:solidFill>
                <a:latin typeface="Times New Roman" panose="02020603050405020304" pitchFamily="18" charset="0"/>
                <a:ea typeface="Times New Roman" panose="02020603050405020304" pitchFamily="18" charset="0"/>
              </a:rPr>
              <a:t>dụng</a:t>
            </a:r>
            <a:endParaRPr lang="en-US" sz="360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922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barn(inVertical)">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wipe(down)">
                                      <p:cBhvr>
                                        <p:cTn id="25" dur="500"/>
                                        <p:tgtEl>
                                          <p:spTgt spid="1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barn(inVertical)">
                                      <p:cBhvr>
                                        <p:cTn id="30" dur="500"/>
                                        <p:tgtEl>
                                          <p:spTgt spid="1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animEffect transition="in" filter="barn(inVertical)">
                                      <p:cBhvr>
                                        <p:cTn id="35" dur="500"/>
                                        <p:tgtEl>
                                          <p:spTgt spid="1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xEl>
                                              <p:pRg st="4" end="4"/>
                                            </p:txEl>
                                          </p:spTgt>
                                        </p:tgtEl>
                                        <p:attrNameLst>
                                          <p:attrName>style.visibility</p:attrName>
                                        </p:attrNameLst>
                                      </p:cBhvr>
                                      <p:to>
                                        <p:strVal val="visible"/>
                                      </p:to>
                                    </p:set>
                                    <p:animEffect transition="in" filter="barn(inVertical)">
                                      <p:cBhvr>
                                        <p:cTn id="40" dur="500"/>
                                        <p:tgtEl>
                                          <p:spTgt spid="1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5">
                                            <p:txEl>
                                              <p:pRg st="5" end="5"/>
                                            </p:txEl>
                                          </p:spTgt>
                                        </p:tgtEl>
                                        <p:attrNameLst>
                                          <p:attrName>style.visibility</p:attrName>
                                        </p:attrNameLst>
                                      </p:cBhvr>
                                      <p:to>
                                        <p:strVal val="visible"/>
                                      </p:to>
                                    </p:set>
                                    <p:animEffect transition="in" filter="barn(inVertical)">
                                      <p:cBhvr>
                                        <p:cTn id="45"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13"/>
                </p:tgtEl>
              </p:cMediaNode>
            </p:vide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A824F-0784-97B9-5182-61F6EA8A2ED4}"/>
              </a:ext>
            </a:extLst>
          </p:cNvPr>
          <p:cNvPicPr>
            <a:picLocks noChangeAspect="1"/>
          </p:cNvPicPr>
          <p:nvPr/>
        </p:nvPicPr>
        <p:blipFill>
          <a:blip r:embed="rId2"/>
          <a:stretch>
            <a:fillRect/>
          </a:stretch>
        </p:blipFill>
        <p:spPr>
          <a:xfrm>
            <a:off x="413544" y="161073"/>
            <a:ext cx="11364911" cy="6458851"/>
          </a:xfrm>
          <a:prstGeom prst="rect">
            <a:avLst/>
          </a:prstGeom>
        </p:spPr>
      </p:pic>
      <p:sp>
        <p:nvSpPr>
          <p:cNvPr id="3" name="Sun 2">
            <a:extLst>
              <a:ext uri="{FF2B5EF4-FFF2-40B4-BE49-F238E27FC236}">
                <a16:creationId xmlns:a16="http://schemas.microsoft.com/office/drawing/2014/main" id="{D5CED15B-5DB9-4DDA-03A1-8E5455837245}"/>
              </a:ext>
            </a:extLst>
          </p:cNvPr>
          <p:cNvSpPr/>
          <p:nvPr/>
        </p:nvSpPr>
        <p:spPr>
          <a:xfrm>
            <a:off x="1807028" y="1273629"/>
            <a:ext cx="4114800" cy="4114800"/>
          </a:xfrm>
          <a:prstGeom prst="sun">
            <a:avLst/>
          </a:prstGeom>
          <a:solidFill>
            <a:srgbClr val="FFC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4ED5D93-6321-7569-9545-8E158DFA9491}"/>
              </a:ext>
            </a:extLst>
          </p:cNvPr>
          <p:cNvSpPr txBox="1"/>
          <p:nvPr/>
        </p:nvSpPr>
        <p:spPr>
          <a:xfrm>
            <a:off x="5921828" y="2204481"/>
            <a:ext cx="4658971" cy="1938992"/>
          </a:xfrm>
          <a:prstGeom prst="rect">
            <a:avLst/>
          </a:prstGeom>
          <a:noFill/>
        </p:spPr>
        <p:txBody>
          <a:bodyPr wrap="square">
            <a:spAutoFit/>
          </a:bodyPr>
          <a:lstStyle/>
          <a:p>
            <a:pPr algn="ctr"/>
            <a:r>
              <a:rPr lang="en-US" sz="6000" b="1" dirty="0" err="1">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Hình</a:t>
            </a:r>
            <a:r>
              <a:rPr lang="en-US" sz="6000" b="1" dirty="0">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 </a:t>
            </a:r>
            <a:r>
              <a:rPr lang="en-US" sz="6000" b="1" dirty="0" err="1">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thành</a:t>
            </a:r>
            <a:r>
              <a:rPr lang="en-US" sz="6000" b="1" dirty="0">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 </a:t>
            </a:r>
            <a:r>
              <a:rPr lang="en-US" sz="6000" b="1" dirty="0" err="1">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kiến</a:t>
            </a:r>
            <a:r>
              <a:rPr lang="en-US" sz="6000" b="1" dirty="0">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 </a:t>
            </a:r>
            <a:r>
              <a:rPr lang="en-US" sz="6000" b="1" dirty="0" err="1">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thức</a:t>
            </a:r>
            <a:endParaRPr lang="en-US" sz="6000" b="1" dirty="0">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07161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21CB83-E972-4959-9661-EF24DB438656}"/>
              </a:ext>
            </a:extLst>
          </p:cNvPr>
          <p:cNvSpPr/>
          <p:nvPr/>
        </p:nvSpPr>
        <p:spPr>
          <a:xfrm>
            <a:off x="371533" y="183197"/>
            <a:ext cx="9502922" cy="584775"/>
          </a:xfrm>
          <a:prstGeom prst="rect">
            <a:avLst/>
          </a:prstGeom>
        </p:spPr>
        <p:txBody>
          <a:bodyPr wrap="none">
            <a:spAutoFit/>
          </a:bodyPr>
          <a:lstStyle/>
          <a:p>
            <a:pPr algn="just">
              <a:spcBef>
                <a:spcPts val="300"/>
              </a:spcBef>
              <a:spcAft>
                <a:spcPts val="300"/>
              </a:spcAft>
            </a:pPr>
            <a:r>
              <a:rPr lang="fr-FR" sz="3200" b="1">
                <a:solidFill>
                  <a:srgbClr val="4232D6"/>
                </a:solidFill>
                <a:latin typeface="Times New Roman" panose="02020603050405020304" pitchFamily="18" charset="0"/>
                <a:ea typeface="Times New Roman" panose="02020603050405020304" pitchFamily="18" charset="0"/>
              </a:rPr>
              <a:t>1. Một số tác động tiêu cực của công nghệ kĩ thuật số.</a:t>
            </a:r>
            <a:endParaRPr lang="en-US" sz="3200">
              <a:solidFill>
                <a:srgbClr val="4232D6"/>
              </a:solidFill>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087CB2E8-1F90-4343-A61E-B1721F42E890}"/>
              </a:ext>
            </a:extLst>
          </p:cNvPr>
          <p:cNvSpPr/>
          <p:nvPr/>
        </p:nvSpPr>
        <p:spPr>
          <a:xfrm>
            <a:off x="410449" y="941775"/>
            <a:ext cx="11559878" cy="2031325"/>
          </a:xfrm>
          <a:prstGeom prst="rect">
            <a:avLst/>
          </a:prstGeom>
        </p:spPr>
        <p:txBody>
          <a:bodyPr wrap="square">
            <a:spAutoFit/>
          </a:bodyPr>
          <a:lstStyle/>
          <a:p>
            <a:pPr>
              <a:lnSpc>
                <a:spcPct val="150000"/>
              </a:lnSpc>
            </a:pPr>
            <a:r>
              <a:rPr lang="en-US" sz="2800">
                <a:latin typeface="Times New Roman" panose="02020603050405020304" pitchFamily="18" charset="0"/>
                <a:ea typeface="Times New Roman" panose="02020603050405020304" pitchFamily="18" charset="0"/>
              </a:rPr>
              <a:t>HS hoạt động nhóm 4 người theo kĩ thuật “Khăn trải bàn” trả lời câu hỏi sau: “Công nghệ thông tin có những tác động tiêu cực nào đến đời sống con người cũng như đời sống xã hội hiện nay?”</a:t>
            </a:r>
            <a:endParaRPr lang="en-US" sz="2800"/>
          </a:p>
        </p:txBody>
      </p:sp>
      <p:grpSp>
        <p:nvGrpSpPr>
          <p:cNvPr id="31" name="Group 30">
            <a:extLst>
              <a:ext uri="{FF2B5EF4-FFF2-40B4-BE49-F238E27FC236}">
                <a16:creationId xmlns:a16="http://schemas.microsoft.com/office/drawing/2014/main" id="{D4B4EA55-C0A0-4889-8FA4-E92E71BB3A9A}"/>
              </a:ext>
            </a:extLst>
          </p:cNvPr>
          <p:cNvGrpSpPr/>
          <p:nvPr/>
        </p:nvGrpSpPr>
        <p:grpSpPr>
          <a:xfrm>
            <a:off x="4357395" y="3765502"/>
            <a:ext cx="4142793" cy="2728603"/>
            <a:chOff x="4357395" y="3765502"/>
            <a:chExt cx="4142793" cy="2728603"/>
          </a:xfrm>
        </p:grpSpPr>
        <p:sp>
          <p:nvSpPr>
            <p:cNvPr id="11" name="Rectangle 10">
              <a:extLst>
                <a:ext uri="{FF2B5EF4-FFF2-40B4-BE49-F238E27FC236}">
                  <a16:creationId xmlns:a16="http://schemas.microsoft.com/office/drawing/2014/main" id="{363373CD-EFDC-41A4-BF65-5D8C9B83D91D}"/>
                </a:ext>
              </a:extLst>
            </p:cNvPr>
            <p:cNvSpPr/>
            <p:nvPr/>
          </p:nvSpPr>
          <p:spPr>
            <a:xfrm>
              <a:off x="4357396" y="3765502"/>
              <a:ext cx="4142792" cy="27286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Rectangle 11">
              <a:extLst>
                <a:ext uri="{FF2B5EF4-FFF2-40B4-BE49-F238E27FC236}">
                  <a16:creationId xmlns:a16="http://schemas.microsoft.com/office/drawing/2014/main" id="{D986894A-E964-452D-9720-935BF838CAC3}"/>
                </a:ext>
              </a:extLst>
            </p:cNvPr>
            <p:cNvSpPr/>
            <p:nvPr/>
          </p:nvSpPr>
          <p:spPr>
            <a:xfrm>
              <a:off x="5542383" y="4518648"/>
              <a:ext cx="1772817" cy="12223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0A58895-D03D-4095-937F-DAE5040F3842}"/>
                </a:ext>
              </a:extLst>
            </p:cNvPr>
            <p:cNvCxnSpPr>
              <a:cxnSpLocks/>
            </p:cNvCxnSpPr>
            <p:nvPr/>
          </p:nvCxnSpPr>
          <p:spPr>
            <a:xfrm>
              <a:off x="4357395" y="3765502"/>
              <a:ext cx="1184988" cy="748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A95ABE-D8D2-4F62-B124-9DB027E5F6AC}"/>
                </a:ext>
              </a:extLst>
            </p:cNvPr>
            <p:cNvCxnSpPr>
              <a:cxnSpLocks/>
            </p:cNvCxnSpPr>
            <p:nvPr/>
          </p:nvCxnSpPr>
          <p:spPr>
            <a:xfrm flipV="1">
              <a:off x="7315200" y="3765503"/>
              <a:ext cx="1184988" cy="753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E17357-2846-4F1F-B353-095660CF6E39}"/>
                </a:ext>
              </a:extLst>
            </p:cNvPr>
            <p:cNvCxnSpPr>
              <a:cxnSpLocks/>
            </p:cNvCxnSpPr>
            <p:nvPr/>
          </p:nvCxnSpPr>
          <p:spPr>
            <a:xfrm>
              <a:off x="7315200" y="5740958"/>
              <a:ext cx="1184987" cy="753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C67F49-56F2-4A35-9CE1-F0B23D513FE0}"/>
                </a:ext>
              </a:extLst>
            </p:cNvPr>
            <p:cNvCxnSpPr>
              <a:cxnSpLocks/>
            </p:cNvCxnSpPr>
            <p:nvPr/>
          </p:nvCxnSpPr>
          <p:spPr>
            <a:xfrm flipH="1">
              <a:off x="4357395" y="5740958"/>
              <a:ext cx="1184988" cy="753147"/>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B14034D-C112-4C63-8435-704887387AEA}"/>
                </a:ext>
              </a:extLst>
            </p:cNvPr>
            <p:cNvSpPr txBox="1"/>
            <p:nvPr/>
          </p:nvSpPr>
          <p:spPr>
            <a:xfrm>
              <a:off x="6093394" y="4112363"/>
              <a:ext cx="1184988"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HS1:</a:t>
              </a:r>
            </a:p>
          </p:txBody>
        </p:sp>
        <p:sp>
          <p:nvSpPr>
            <p:cNvPr id="26" name="TextBox 25">
              <a:extLst>
                <a:ext uri="{FF2B5EF4-FFF2-40B4-BE49-F238E27FC236}">
                  <a16:creationId xmlns:a16="http://schemas.microsoft.com/office/drawing/2014/main" id="{3ABB4A11-773F-4A16-A1CA-6DEACDFE760B}"/>
                </a:ext>
              </a:extLst>
            </p:cNvPr>
            <p:cNvSpPr txBox="1"/>
            <p:nvPr/>
          </p:nvSpPr>
          <p:spPr>
            <a:xfrm>
              <a:off x="6093394" y="5740958"/>
              <a:ext cx="1184988"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HS 2:</a:t>
              </a:r>
            </a:p>
          </p:txBody>
        </p:sp>
        <p:sp>
          <p:nvSpPr>
            <p:cNvPr id="27" name="TextBox 26">
              <a:extLst>
                <a:ext uri="{FF2B5EF4-FFF2-40B4-BE49-F238E27FC236}">
                  <a16:creationId xmlns:a16="http://schemas.microsoft.com/office/drawing/2014/main" id="{6953A74D-2F7F-4C99-B6E5-534B67D1A845}"/>
                </a:ext>
              </a:extLst>
            </p:cNvPr>
            <p:cNvSpPr txBox="1"/>
            <p:nvPr/>
          </p:nvSpPr>
          <p:spPr>
            <a:xfrm rot="5400000">
              <a:off x="4923365" y="4932226"/>
              <a:ext cx="84803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HS3:</a:t>
              </a:r>
            </a:p>
          </p:txBody>
        </p:sp>
        <p:sp>
          <p:nvSpPr>
            <p:cNvPr id="28" name="TextBox 27">
              <a:extLst>
                <a:ext uri="{FF2B5EF4-FFF2-40B4-BE49-F238E27FC236}">
                  <a16:creationId xmlns:a16="http://schemas.microsoft.com/office/drawing/2014/main" id="{F47D4A15-F5E5-4AC9-A1BF-DF4AA631E482}"/>
                </a:ext>
              </a:extLst>
            </p:cNvPr>
            <p:cNvSpPr txBox="1"/>
            <p:nvPr/>
          </p:nvSpPr>
          <p:spPr>
            <a:xfrm rot="16200000">
              <a:off x="7037869" y="4799947"/>
              <a:ext cx="1015531"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HS4:</a:t>
              </a:r>
            </a:p>
          </p:txBody>
        </p:sp>
        <p:sp>
          <p:nvSpPr>
            <p:cNvPr id="30" name="TextBox 29">
              <a:extLst>
                <a:ext uri="{FF2B5EF4-FFF2-40B4-BE49-F238E27FC236}">
                  <a16:creationId xmlns:a16="http://schemas.microsoft.com/office/drawing/2014/main" id="{208A7AC4-8C44-4FB3-A19A-3628721408E2}"/>
                </a:ext>
              </a:extLst>
            </p:cNvPr>
            <p:cNvSpPr txBox="1"/>
            <p:nvPr/>
          </p:nvSpPr>
          <p:spPr>
            <a:xfrm>
              <a:off x="5829675" y="4853858"/>
              <a:ext cx="152280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Nhóm: …</a:t>
              </a:r>
            </a:p>
          </p:txBody>
        </p:sp>
      </p:grpSp>
      <p:grpSp>
        <p:nvGrpSpPr>
          <p:cNvPr id="34" name="Group 33">
            <a:extLst>
              <a:ext uri="{FF2B5EF4-FFF2-40B4-BE49-F238E27FC236}">
                <a16:creationId xmlns:a16="http://schemas.microsoft.com/office/drawing/2014/main" id="{A5FFCCE7-B94C-4004-A02E-64F015CDF694}"/>
              </a:ext>
            </a:extLst>
          </p:cNvPr>
          <p:cNvGrpSpPr/>
          <p:nvPr/>
        </p:nvGrpSpPr>
        <p:grpSpPr>
          <a:xfrm>
            <a:off x="940045" y="5072063"/>
            <a:ext cx="1680763" cy="1079440"/>
            <a:chOff x="3451969" y="1841935"/>
            <a:chExt cx="2644030" cy="2428038"/>
          </a:xfrm>
        </p:grpSpPr>
        <p:pic>
          <p:nvPicPr>
            <p:cNvPr id="35" name="Picture 34" descr="A picture containing toy, doll&#10;&#10;Description automatically generated">
              <a:extLst>
                <a:ext uri="{FF2B5EF4-FFF2-40B4-BE49-F238E27FC236}">
                  <a16:creationId xmlns:a16="http://schemas.microsoft.com/office/drawing/2014/main" id="{A510816D-742D-4753-A44C-ECC5FBF1FC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1969" y="2754111"/>
              <a:ext cx="1515862" cy="1515862"/>
            </a:xfrm>
            <a:prstGeom prst="rect">
              <a:avLst/>
            </a:prstGeom>
          </p:spPr>
        </p:pic>
        <p:pic>
          <p:nvPicPr>
            <p:cNvPr id="36" name="Picture 35">
              <a:extLst>
                <a:ext uri="{FF2B5EF4-FFF2-40B4-BE49-F238E27FC236}">
                  <a16:creationId xmlns:a16="http://schemas.microsoft.com/office/drawing/2014/main" id="{5FED2B87-E967-461F-905A-E1FF708A6649}"/>
                </a:ext>
              </a:extLst>
            </p:cNvPr>
            <p:cNvPicPr>
              <a:picLocks noChangeAspect="1"/>
            </p:cNvPicPr>
            <p:nvPr/>
          </p:nvPicPr>
          <p:blipFill>
            <a:blip r:embed="rId7"/>
            <a:stretch>
              <a:fillRect/>
            </a:stretch>
          </p:blipFill>
          <p:spPr>
            <a:xfrm>
              <a:off x="4070427" y="1841935"/>
              <a:ext cx="2025572" cy="1385436"/>
            </a:xfrm>
            <a:prstGeom prst="rect">
              <a:avLst/>
            </a:prstGeom>
          </p:spPr>
        </p:pic>
      </p:grpSp>
      <p:grpSp>
        <p:nvGrpSpPr>
          <p:cNvPr id="40" name="Group 39">
            <a:extLst>
              <a:ext uri="{FF2B5EF4-FFF2-40B4-BE49-F238E27FC236}">
                <a16:creationId xmlns:a16="http://schemas.microsoft.com/office/drawing/2014/main" id="{D44E9587-8F74-4728-933B-6184C93D1A43}"/>
              </a:ext>
            </a:extLst>
          </p:cNvPr>
          <p:cNvGrpSpPr/>
          <p:nvPr/>
        </p:nvGrpSpPr>
        <p:grpSpPr>
          <a:xfrm>
            <a:off x="836456" y="3429000"/>
            <a:ext cx="1380199" cy="1359110"/>
            <a:chOff x="6511511" y="1841935"/>
            <a:chExt cx="2418815" cy="2393739"/>
          </a:xfrm>
        </p:grpSpPr>
        <p:pic>
          <p:nvPicPr>
            <p:cNvPr id="41" name="Picture 40">
              <a:extLst>
                <a:ext uri="{FF2B5EF4-FFF2-40B4-BE49-F238E27FC236}">
                  <a16:creationId xmlns:a16="http://schemas.microsoft.com/office/drawing/2014/main" id="{2566AF1C-DF9C-438D-9A72-38B5132E2AF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6511511" y="2788410"/>
              <a:ext cx="1447264" cy="1447264"/>
            </a:xfrm>
            <a:prstGeom prst="rect">
              <a:avLst/>
            </a:prstGeom>
          </p:spPr>
        </p:pic>
        <p:pic>
          <p:nvPicPr>
            <p:cNvPr id="42" name="Picture 41">
              <a:extLst>
                <a:ext uri="{FF2B5EF4-FFF2-40B4-BE49-F238E27FC236}">
                  <a16:creationId xmlns:a16="http://schemas.microsoft.com/office/drawing/2014/main" id="{2D8B0142-FAD1-4B73-B70A-7910DB3650D8}"/>
                </a:ext>
              </a:extLst>
            </p:cNvPr>
            <p:cNvPicPr>
              <a:picLocks noChangeAspect="1"/>
            </p:cNvPicPr>
            <p:nvPr/>
          </p:nvPicPr>
          <p:blipFill>
            <a:blip r:embed="rId9"/>
            <a:stretch>
              <a:fillRect/>
            </a:stretch>
          </p:blipFill>
          <p:spPr>
            <a:xfrm>
              <a:off x="6987224" y="1841935"/>
              <a:ext cx="1943102" cy="1236890"/>
            </a:xfrm>
            <a:prstGeom prst="rect">
              <a:avLst/>
            </a:prstGeom>
          </p:spPr>
        </p:pic>
      </p:grpSp>
      <p:pic>
        <p:nvPicPr>
          <p:cNvPr id="44" name="y2mate.com - 3 Minute Kids Cleanup Countdown with Song HD_1080p">
            <a:hlinkClick r:id="" action="ppaction://media"/>
            <a:extLst>
              <a:ext uri="{FF2B5EF4-FFF2-40B4-BE49-F238E27FC236}">
                <a16:creationId xmlns:a16="http://schemas.microsoft.com/office/drawing/2014/main" id="{29500EB3-9A69-4FFA-B515-F4F03F1DA40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310289" y="5618316"/>
            <a:ext cx="954245" cy="536763"/>
          </a:xfrm>
          <a:prstGeom prst="rect">
            <a:avLst/>
          </a:prstGeom>
        </p:spPr>
      </p:pic>
      <p:pic>
        <p:nvPicPr>
          <p:cNvPr id="46" name="7 Minute Timer (Nho)">
            <a:hlinkClick r:id="" action="ppaction://media"/>
            <a:extLst>
              <a:ext uri="{FF2B5EF4-FFF2-40B4-BE49-F238E27FC236}">
                <a16:creationId xmlns:a16="http://schemas.microsoft.com/office/drawing/2014/main" id="{1FB6C6BF-AED1-465C-987E-3BE593BD13C4}"/>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173022" y="4100874"/>
            <a:ext cx="1040869" cy="585061"/>
          </a:xfrm>
          <a:prstGeom prst="rect">
            <a:avLst/>
          </a:prstGeom>
        </p:spPr>
      </p:pic>
    </p:spTree>
    <p:extLst>
      <p:ext uri="{BB962C8B-B14F-4D97-AF65-F5344CB8AC3E}">
        <p14:creationId xmlns:p14="http://schemas.microsoft.com/office/powerpoint/2010/main" val="18988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44"/>
                </p:tgtEl>
              </p:cMediaNode>
            </p:video>
            <p:video>
              <p:cMediaNode vol="80000">
                <p:cTn id="39" fill="hold" display="0">
                  <p:stCondLst>
                    <p:cond delay="indefinite"/>
                  </p:stCondLst>
                </p:cTn>
                <p:tgtEl>
                  <p:spTgt spid="46"/>
                </p:tgtEl>
              </p:cMediaNode>
            </p:video>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649B8B-4636-4274-BCB3-6ADFCFB1AB06}"/>
              </a:ext>
            </a:extLst>
          </p:cNvPr>
          <p:cNvSpPr/>
          <p:nvPr/>
        </p:nvSpPr>
        <p:spPr>
          <a:xfrm>
            <a:off x="195519" y="1217343"/>
            <a:ext cx="11579290" cy="5518434"/>
          </a:xfrm>
          <a:prstGeom prst="rect">
            <a:avLst/>
          </a:prstGeom>
        </p:spPr>
        <p:txBody>
          <a:bodyPr wrap="square">
            <a:spAutoFit/>
          </a:bodyPr>
          <a:lstStyle/>
          <a:p>
            <a:pPr algn="just">
              <a:lnSpc>
                <a:spcPct val="130000"/>
              </a:lnSpc>
              <a:spcBef>
                <a:spcPts val="300"/>
              </a:spcBef>
              <a:spcAft>
                <a:spcPts val="3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Nghiện game do chơi game quá nhiều.</a:t>
            </a:r>
          </a:p>
          <a:p>
            <a:pPr algn="just">
              <a:lnSpc>
                <a:spcPct val="130000"/>
              </a:lnSpc>
              <a:spcBef>
                <a:spcPts val="300"/>
              </a:spcBef>
              <a:spcAft>
                <a:spcPts val="3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Lệ thuộc vào công nghệ kĩ thuật số để giải quyết các vấn đề trong cuộc sống như làm bài tập về nhà, tính toán đơn giản, …</a:t>
            </a:r>
          </a:p>
          <a:p>
            <a:pPr algn="just">
              <a:lnSpc>
                <a:spcPct val="130000"/>
              </a:lnSpc>
              <a:spcBef>
                <a:spcPts val="300"/>
              </a:spcBef>
              <a:spcAft>
                <a:spcPts val="3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Có thể bị mất tiền do lộ tài khoản ngân hàng.</a:t>
            </a:r>
          </a:p>
          <a:p>
            <a:pPr algn="just">
              <a:lnSpc>
                <a:spcPct val="130000"/>
              </a:lnSpc>
              <a:spcBef>
                <a:spcPts val="300"/>
              </a:spcBef>
              <a:spcAft>
                <a:spcPts val="3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Nguy cơ mất an toàn do lộ thông tin cá nhân.</a:t>
            </a:r>
          </a:p>
          <a:p>
            <a:pPr algn="just">
              <a:lnSpc>
                <a:spcPct val="130000"/>
              </a:lnSpc>
              <a:spcBef>
                <a:spcPts val="300"/>
              </a:spcBef>
              <a:spcAft>
                <a:spcPts val="3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Có thể bị lừa đảo do lộ thông tin của người thân bị người xấu giả danh lợi lừa đảo.</a:t>
            </a:r>
          </a:p>
          <a:p>
            <a:pPr algn="just">
              <a:lnSpc>
                <a:spcPct val="130000"/>
              </a:lnSpc>
              <a:spcBef>
                <a:spcPts val="300"/>
              </a:spcBef>
              <a:spcAft>
                <a:spcPts val="300"/>
              </a:spcAft>
            </a:pPr>
            <a:r>
              <a:rPr lang="fr-FR" sz="2800" smtClean="0">
                <a:latin typeface="Times New Roman" panose="02020603050405020304" pitchFamily="18" charset="0"/>
                <a:ea typeface="Times New Roman" panose="02020603050405020304" pitchFamily="18" charset="0"/>
              </a:rPr>
              <a:t>- </a:t>
            </a:r>
            <a:r>
              <a:rPr lang="fr-FR" sz="2800">
                <a:latin typeface="Times New Roman" panose="02020603050405020304" pitchFamily="18" charset="0"/>
                <a:ea typeface="Times New Roman" panose="02020603050405020304" pitchFamily="18" charset="0"/>
              </a:rPr>
              <a:t>Ngoài ra còn một số tác động tiêu cực khác như : gây mất tập trung, lười vận động, bị cô lập, mất quyền riêng tư, trẻ em và video bẩn…</a:t>
            </a:r>
            <a:endParaRPr lang="en-US" sz="2800">
              <a:effectLst/>
              <a:latin typeface="Times New Roman" panose="02020603050405020304" pitchFamily="18" charset="0"/>
              <a:ea typeface="Times New Roman" panose="02020603050405020304" pitchFamily="18" charset="0"/>
            </a:endParaRPr>
          </a:p>
        </p:txBody>
      </p:sp>
      <p:sp>
        <p:nvSpPr>
          <p:cNvPr id="2" name="Rectangle 1"/>
          <p:cNvSpPr/>
          <p:nvPr/>
        </p:nvSpPr>
        <p:spPr>
          <a:xfrm>
            <a:off x="195518" y="0"/>
            <a:ext cx="11996481" cy="1165063"/>
          </a:xfrm>
          <a:prstGeom prst="rect">
            <a:avLst/>
          </a:prstGeom>
        </p:spPr>
        <p:txBody>
          <a:bodyPr wrap="square">
            <a:spAutoFit/>
          </a:bodyPr>
          <a:lstStyle/>
          <a:p>
            <a:pPr>
              <a:lnSpc>
                <a:spcPct val="130000"/>
              </a:lnSpc>
            </a:pPr>
            <a:r>
              <a:rPr lang="en-US" sz="2800">
                <a:solidFill>
                  <a:srgbClr val="4232D6"/>
                </a:solidFill>
                <a:latin typeface="Times New Roman" panose="02020603050405020304" pitchFamily="18" charset="0"/>
                <a:ea typeface="Times New Roman" panose="02020603050405020304" pitchFamily="18" charset="0"/>
              </a:rPr>
              <a:t>Công nghệ thông tin có những tác động tiêu cực nào đến đời sống con người cũng như đời sống xã hội hiện </a:t>
            </a:r>
            <a:r>
              <a:rPr lang="en-US" sz="2800">
                <a:solidFill>
                  <a:srgbClr val="4232D6"/>
                </a:solidFill>
                <a:latin typeface="Times New Roman" panose="02020603050405020304" pitchFamily="18" charset="0"/>
                <a:ea typeface="Times New Roman" panose="02020603050405020304" pitchFamily="18" charset="0"/>
              </a:rPr>
              <a:t>nay</a:t>
            </a:r>
            <a:r>
              <a:rPr lang="en-US" sz="2800" smtClean="0">
                <a:solidFill>
                  <a:srgbClr val="4232D6"/>
                </a:solidFill>
                <a:latin typeface="Times New Roman" panose="02020603050405020304" pitchFamily="18" charset="0"/>
                <a:ea typeface="Times New Roman" panose="02020603050405020304" pitchFamily="18" charset="0"/>
              </a:rPr>
              <a:t>?</a:t>
            </a:r>
            <a:endParaRPr lang="en-US" sz="2800">
              <a:solidFill>
                <a:srgbClr val="4232D6"/>
              </a:solidFill>
            </a:endParaRPr>
          </a:p>
        </p:txBody>
      </p:sp>
    </p:spTree>
    <p:extLst>
      <p:ext uri="{BB962C8B-B14F-4D97-AF65-F5344CB8AC3E}">
        <p14:creationId xmlns:p14="http://schemas.microsoft.com/office/powerpoint/2010/main" val="228016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21CB83-E972-4959-9661-EF24DB438656}"/>
              </a:ext>
            </a:extLst>
          </p:cNvPr>
          <p:cNvSpPr/>
          <p:nvPr/>
        </p:nvSpPr>
        <p:spPr>
          <a:xfrm>
            <a:off x="235527" y="218785"/>
            <a:ext cx="9502922" cy="584775"/>
          </a:xfrm>
          <a:prstGeom prst="rect">
            <a:avLst/>
          </a:prstGeom>
        </p:spPr>
        <p:txBody>
          <a:bodyPr wrap="none">
            <a:spAutoFit/>
          </a:bodyPr>
          <a:lstStyle/>
          <a:p>
            <a:pPr algn="just">
              <a:spcBef>
                <a:spcPts val="300"/>
              </a:spcBef>
              <a:spcAft>
                <a:spcPts val="300"/>
              </a:spcAft>
            </a:pPr>
            <a:r>
              <a:rPr lang="fr-FR" sz="3200" b="1">
                <a:solidFill>
                  <a:srgbClr val="4232D6"/>
                </a:solidFill>
                <a:latin typeface="Times New Roman" panose="02020603050405020304" pitchFamily="18" charset="0"/>
                <a:ea typeface="Times New Roman" panose="02020603050405020304" pitchFamily="18" charset="0"/>
              </a:rPr>
              <a:t>1. Một số tác động tiêu cực của công nghệ kĩ thuật số.</a:t>
            </a:r>
            <a:endParaRPr lang="en-US" sz="3200">
              <a:solidFill>
                <a:srgbClr val="4232D6"/>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B28BD6DF-3B1D-441C-A54E-C4FDB106AB54}"/>
              </a:ext>
            </a:extLst>
          </p:cNvPr>
          <p:cNvSpPr/>
          <p:nvPr/>
        </p:nvSpPr>
        <p:spPr>
          <a:xfrm>
            <a:off x="623454" y="1205342"/>
            <a:ext cx="11014364" cy="1490729"/>
          </a:xfrm>
          <a:prstGeom prst="rect">
            <a:avLst/>
          </a:prstGeom>
        </p:spPr>
        <p:txBody>
          <a:bodyPr wrap="square">
            <a:spAutoFit/>
          </a:bodyPr>
          <a:lstStyle/>
          <a:p>
            <a:pPr>
              <a:lnSpc>
                <a:spcPct val="150000"/>
              </a:lnSpc>
            </a:pPr>
            <a:r>
              <a:rPr lang="fr-FR" sz="3200" smtClean="0">
                <a:latin typeface="Times New Roman" panose="02020603050405020304" pitchFamily="18" charset="0"/>
                <a:ea typeface="Times New Roman" panose="02020603050405020304" pitchFamily="18" charset="0"/>
              </a:rPr>
              <a:t>Như </a:t>
            </a:r>
            <a:r>
              <a:rPr lang="fr-FR" sz="3200">
                <a:latin typeface="Times New Roman" panose="02020603050405020304" pitchFamily="18" charset="0"/>
                <a:ea typeface="Times New Roman" panose="02020603050405020304" pitchFamily="18" charset="0"/>
              </a:rPr>
              <a:t>vậy </a:t>
            </a:r>
            <a:r>
              <a:rPr lang="en-US" sz="3200">
                <a:latin typeface="Times New Roman" panose="02020603050405020304" pitchFamily="18" charset="0"/>
                <a:ea typeface="Times New Roman" panose="02020603050405020304" pitchFamily="18" charset="0"/>
              </a:rPr>
              <a:t>ngoài tác động tích cực, công nghệ kĩ thuật số còn có tác động tiêu cực lên đời sống con người và xã hội. </a:t>
            </a:r>
            <a:endParaRPr lang="en-US" sz="3200"/>
          </a:p>
        </p:txBody>
      </p:sp>
    </p:spTree>
    <p:extLst>
      <p:ext uri="{BB962C8B-B14F-4D97-AF65-F5344CB8AC3E}">
        <p14:creationId xmlns:p14="http://schemas.microsoft.com/office/powerpoint/2010/main" val="312010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531A59-84E2-4349-9ABB-B97C31E96DDC}"/>
              </a:ext>
            </a:extLst>
          </p:cNvPr>
          <p:cNvSpPr txBox="1"/>
          <p:nvPr/>
        </p:nvSpPr>
        <p:spPr>
          <a:xfrm>
            <a:off x="859970" y="343668"/>
            <a:ext cx="2668555"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(sgk </a:t>
            </a:r>
            <a:r>
              <a:rPr lang="en-US" sz="3200" b="1" smtClean="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16)</a:t>
            </a:r>
          </a:p>
        </p:txBody>
      </p:sp>
      <p:sp>
        <p:nvSpPr>
          <p:cNvPr id="3" name="TextBox 2">
            <a:extLst>
              <a:ext uri="{FF2B5EF4-FFF2-40B4-BE49-F238E27FC236}">
                <a16:creationId xmlns:a16="http://schemas.microsoft.com/office/drawing/2014/main" id="{942F9995-A0A1-431C-BA03-E27C62A76E78}"/>
              </a:ext>
            </a:extLst>
          </p:cNvPr>
          <p:cNvSpPr txBox="1"/>
          <p:nvPr/>
        </p:nvSpPr>
        <p:spPr>
          <a:xfrm>
            <a:off x="486889" y="1047020"/>
            <a:ext cx="11372602" cy="5174493"/>
          </a:xfrm>
          <a:prstGeom prst="rect">
            <a:avLst/>
          </a:prstGeom>
          <a:noFill/>
        </p:spPr>
        <p:txBody>
          <a:bodyPr wrap="square" rtlCol="0">
            <a:spAutoFit/>
          </a:bodyPr>
          <a:lstStyle/>
          <a:p>
            <a:pPr>
              <a:lnSpc>
                <a:spcPct val="150000"/>
              </a:lnSpc>
            </a:pPr>
            <a:r>
              <a:rPr lang="en-US" sz="3200" smtClean="0">
                <a:solidFill>
                  <a:srgbClr val="FF0000"/>
                </a:solidFill>
                <a:latin typeface="Times New Roman" panose="02020603050405020304" pitchFamily="18" charset="0"/>
                <a:cs typeface="Times New Roman" panose="02020603050405020304" pitchFamily="18" charset="0"/>
              </a:rPr>
              <a:t>1. Ph</a:t>
            </a:r>
            <a:r>
              <a:rPr lang="vi-VN" sz="3200">
                <a:solidFill>
                  <a:srgbClr val="FF0000"/>
                </a:solidFill>
                <a:latin typeface="Times New Roman" panose="02020603050405020304" pitchFamily="18" charset="0"/>
                <a:cs typeface="Times New Roman" panose="02020603050405020304" pitchFamily="18" charset="0"/>
              </a:rPr>
              <a:t>ư</a:t>
            </a:r>
            <a:r>
              <a:rPr lang="en-US" sz="3200">
                <a:solidFill>
                  <a:srgbClr val="FF0000"/>
                </a:solidFill>
                <a:latin typeface="Times New Roman" panose="02020603050405020304" pitchFamily="18" charset="0"/>
                <a:cs typeface="Times New Roman" panose="02020603050405020304" pitchFamily="18" charset="0"/>
              </a:rPr>
              <a:t>ơng án nào sau đây </a:t>
            </a:r>
            <a:r>
              <a:rPr lang="en-US" sz="3200" b="1">
                <a:solidFill>
                  <a:srgbClr val="FF0000"/>
                </a:solidFill>
                <a:latin typeface="Times New Roman" panose="02020603050405020304" pitchFamily="18" charset="0"/>
                <a:cs typeface="Times New Roman" panose="02020603050405020304" pitchFamily="18" charset="0"/>
              </a:rPr>
              <a:t>không</a:t>
            </a:r>
            <a:r>
              <a:rPr lang="en-US" sz="3200">
                <a:solidFill>
                  <a:srgbClr val="FF0000"/>
                </a:solidFill>
                <a:latin typeface="Times New Roman" panose="02020603050405020304" pitchFamily="18" charset="0"/>
                <a:cs typeface="Times New Roman" panose="02020603050405020304" pitchFamily="18" charset="0"/>
              </a:rPr>
              <a:t> phải là tác động tiêu cực của công nghệ kĩ thuật số đến đời sống con ng</a:t>
            </a:r>
            <a:r>
              <a:rPr lang="vi-VN" sz="3200">
                <a:solidFill>
                  <a:srgbClr val="FF0000"/>
                </a:solidFill>
                <a:latin typeface="Times New Roman" panose="02020603050405020304" pitchFamily="18" charset="0"/>
                <a:cs typeface="Times New Roman" panose="02020603050405020304" pitchFamily="18" charset="0"/>
              </a:rPr>
              <a:t>ư</a:t>
            </a:r>
            <a:r>
              <a:rPr lang="en-US" sz="3200">
                <a:solidFill>
                  <a:srgbClr val="FF0000"/>
                </a:solidFill>
                <a:latin typeface="Times New Roman" panose="02020603050405020304" pitchFamily="18" charset="0"/>
                <a:cs typeface="Times New Roman" panose="02020603050405020304" pitchFamily="18" charset="0"/>
              </a:rPr>
              <a:t>ời?</a:t>
            </a:r>
          </a:p>
          <a:p>
            <a:pPr marL="514350" indent="-514350">
              <a:lnSpc>
                <a:spcPct val="150000"/>
              </a:lnSpc>
              <a:buAutoNum type="alphaUcPeriod"/>
            </a:pPr>
            <a:r>
              <a:rPr lang="en-US" sz="3200">
                <a:latin typeface="Times New Roman" panose="02020603050405020304" pitchFamily="18" charset="0"/>
                <a:cs typeface="Times New Roman" panose="02020603050405020304" pitchFamily="18" charset="0"/>
              </a:rPr>
              <a:t>Nhờ trí tuệ nhân tạo làm bài tập về nhà.</a:t>
            </a:r>
          </a:p>
          <a:p>
            <a:pPr marL="514350" indent="-514350">
              <a:lnSpc>
                <a:spcPct val="150000"/>
              </a:lnSpc>
              <a:buAutoNum type="alphaUcPeriod"/>
            </a:pPr>
            <a:r>
              <a:rPr lang="en-US" sz="3200">
                <a:latin typeface="Times New Roman" panose="02020603050405020304" pitchFamily="18" charset="0"/>
                <a:cs typeface="Times New Roman" panose="02020603050405020304" pitchFamily="18" charset="0"/>
              </a:rPr>
              <a:t>Truy cập mạng xã hội trong nhiều giờ.</a:t>
            </a:r>
          </a:p>
          <a:p>
            <a:pPr marL="514350" indent="-514350">
              <a:lnSpc>
                <a:spcPct val="150000"/>
              </a:lnSpc>
              <a:buAutoNum type="alphaUcPeriod"/>
            </a:pPr>
            <a:r>
              <a:rPr lang="en-US" sz="3200">
                <a:latin typeface="Times New Roman" panose="02020603050405020304" pitchFamily="18" charset="0"/>
                <a:cs typeface="Times New Roman" panose="02020603050405020304" pitchFamily="18" charset="0"/>
              </a:rPr>
              <a:t>Th</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ờng xuyên sử dụng phần mềm soạn thảo văn bản để làm báo cáo.</a:t>
            </a:r>
          </a:p>
          <a:p>
            <a:pPr marL="514350" indent="-514350">
              <a:lnSpc>
                <a:spcPct val="150000"/>
              </a:lnSpc>
              <a:buAutoNum type="alphaUcPeriod"/>
            </a:pPr>
            <a:r>
              <a:rPr lang="en-US" sz="3200">
                <a:latin typeface="Times New Roman" panose="02020603050405020304" pitchFamily="18" charset="0"/>
                <a:cs typeface="Times New Roman" panose="02020603050405020304" pitchFamily="18" charset="0"/>
              </a:rPr>
              <a:t>Vừa ăn vừa xem video trên trang YouTube.</a:t>
            </a:r>
          </a:p>
        </p:txBody>
      </p:sp>
      <p:sp>
        <p:nvSpPr>
          <p:cNvPr id="5" name="Oval 4">
            <a:extLst>
              <a:ext uri="{FF2B5EF4-FFF2-40B4-BE49-F238E27FC236}">
                <a16:creationId xmlns:a16="http://schemas.microsoft.com/office/drawing/2014/main" id="{00E725C4-538C-45B8-BCB4-BD0D5488810A}"/>
              </a:ext>
            </a:extLst>
          </p:cNvPr>
          <p:cNvSpPr/>
          <p:nvPr/>
        </p:nvSpPr>
        <p:spPr>
          <a:xfrm>
            <a:off x="486889" y="4131764"/>
            <a:ext cx="604794" cy="584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3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2239</TotalTime>
  <Words>1963</Words>
  <Application>Microsoft Office PowerPoint</Application>
  <PresentationFormat>Widescreen</PresentationFormat>
  <Paragraphs>238</Paragraphs>
  <Slides>24</Slides>
  <Notes>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A3.OpenSansBold-San</vt:lpstr>
      <vt:lpstr>A3.OpenSans-San</vt:lpstr>
      <vt:lpstr>Arial</vt:lpstr>
      <vt:lpstr>Arial Unicode MS</vt:lpstr>
      <vt:lpstr>Calibri</vt:lpstr>
      <vt:lpstr>Calibri Light</vt:lpstr>
      <vt:lpstr>等线</vt:lpstr>
      <vt:lpstr>Times New Roman</vt:lpstr>
      <vt:lpstr>UTM Showcard</vt:lpstr>
      <vt:lpstr>zihun7hao-wennuantongzhiti</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CÁNH CỤT VỀ NHÀ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BTA</dc:creator>
  <cp:lastModifiedBy>DUNG</cp:lastModifiedBy>
  <cp:revision>37</cp:revision>
  <dcterms:created xsi:type="dcterms:W3CDTF">2024-03-07T08:53:31Z</dcterms:created>
  <dcterms:modified xsi:type="dcterms:W3CDTF">2024-10-13T09:04:08Z</dcterms:modified>
</cp:coreProperties>
</file>