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audio4.wav" ContentType="audio/x-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64" r:id="rId1"/>
  </p:sldMasterIdLst>
  <p:notesMasterIdLst>
    <p:notesMasterId r:id="rId39"/>
  </p:notesMasterIdLst>
  <p:sldIdLst>
    <p:sldId id="340" r:id="rId2"/>
    <p:sldId id="261" r:id="rId3"/>
    <p:sldId id="379" r:id="rId4"/>
    <p:sldId id="311" r:id="rId5"/>
    <p:sldId id="315" r:id="rId6"/>
    <p:sldId id="263" r:id="rId7"/>
    <p:sldId id="369" r:id="rId8"/>
    <p:sldId id="367" r:id="rId9"/>
    <p:sldId id="368" r:id="rId10"/>
    <p:sldId id="345" r:id="rId11"/>
    <p:sldId id="360" r:id="rId12"/>
    <p:sldId id="348" r:id="rId13"/>
    <p:sldId id="350" r:id="rId14"/>
    <p:sldId id="378" r:id="rId15"/>
    <p:sldId id="370" r:id="rId16"/>
    <p:sldId id="380" r:id="rId17"/>
    <p:sldId id="373" r:id="rId18"/>
    <p:sldId id="359" r:id="rId19"/>
    <p:sldId id="361" r:id="rId20"/>
    <p:sldId id="256" r:id="rId21"/>
    <p:sldId id="257" r:id="rId22"/>
    <p:sldId id="258" r:id="rId23"/>
    <p:sldId id="259" r:id="rId24"/>
    <p:sldId id="260" r:id="rId25"/>
    <p:sldId id="362" r:id="rId26"/>
    <p:sldId id="262" r:id="rId27"/>
    <p:sldId id="363" r:id="rId28"/>
    <p:sldId id="364" r:id="rId29"/>
    <p:sldId id="381" r:id="rId30"/>
    <p:sldId id="376" r:id="rId31"/>
    <p:sldId id="377" r:id="rId32"/>
    <p:sldId id="266" r:id="rId33"/>
    <p:sldId id="374" r:id="rId34"/>
    <p:sldId id="375" r:id="rId35"/>
    <p:sldId id="365" r:id="rId36"/>
    <p:sldId id="366" r:id="rId37"/>
    <p:sldId id="268"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Hiếu Nguyễn An" initials="HNA" lastIdx="4" clrIdx="2">
    <p:extLst>
      <p:ext uri="{19B8F6BF-5375-455C-9EA6-DF929625EA0E}">
        <p15:presenceInfo xmlns:p15="http://schemas.microsoft.com/office/powerpoint/2012/main" userId="bdae5c033a02cba6" providerId="Windows Live"/>
      </p:ext>
    </p:extLst>
  </p:cmAuthor>
  <p:cmAuthor id="4" name="Lê Ngọc Bảo Trân" initials="RS" lastIdx="2" clrIdx="3">
    <p:extLst>
      <p:ext uri="{19B8F6BF-5375-455C-9EA6-DF929625EA0E}">
        <p15:presenceInfo xmlns:p15="http://schemas.microsoft.com/office/powerpoint/2012/main" userId="cdc9f017bf291bd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6273"/>
    <a:srgbClr val="479F73"/>
    <a:srgbClr val="990000"/>
    <a:srgbClr val="E5C10F"/>
    <a:srgbClr val="F29E00"/>
    <a:srgbClr val="FF6C0D"/>
    <a:srgbClr val="45AFC9"/>
    <a:srgbClr val="FF00FF"/>
    <a:srgbClr val="D45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0" autoAdjust="0"/>
    <p:restoredTop sz="94660"/>
  </p:normalViewPr>
  <p:slideViewPr>
    <p:cSldViewPr snapToGrid="0">
      <p:cViewPr varScale="1">
        <p:scale>
          <a:sx n="73" d="100"/>
          <a:sy n="73" d="100"/>
        </p:scale>
        <p:origin x="41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242EFC-8221-488C-A4F0-95BDB522531F}"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CD9A03-E9E6-4FD3-8B85-E935550A749F}" type="slidenum">
              <a:rPr lang="en-US" smtClean="0"/>
              <a:t>‹#›</a:t>
            </a:fld>
            <a:endParaRPr lang="en-US"/>
          </a:p>
        </p:txBody>
      </p:sp>
    </p:spTree>
    <p:extLst>
      <p:ext uri="{BB962C8B-B14F-4D97-AF65-F5344CB8AC3E}">
        <p14:creationId xmlns:p14="http://schemas.microsoft.com/office/powerpoint/2010/main" val="1387964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93F98-F01F-06BC-D93A-6E7B6F4656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FCA6AD-C387-9143-72A1-1BBAFC18E9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5E3E5FA-A144-66E3-E200-71048AD230FB}"/>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91395AB5-447E-6B2B-C6E1-D321D1C9291B}"/>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70F6DB8A-320B-7C95-67E7-B0D19753131B}"/>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068524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562D-D2A3-8502-5EE4-3D5AC13C69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B65CD5-0C4A-5CCF-34F6-65CAACB2F1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AA0079-2A0B-A1CC-F874-D0038896C6F6}"/>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7077C29C-7EF9-C52F-EF4E-2C6DF36B8685}"/>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522A9A7F-AA42-49F7-65F5-F039C01987C5}"/>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96671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9516FC-353E-61E5-777B-FDA1311FC3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0C7095-476C-222B-89DA-473ACDB45C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DAF728-5524-564A-05A9-6250ECD9E02D}"/>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F79E163B-C409-1DE4-026B-696F4EEB9F76}"/>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4CFE01B9-502C-9DF8-2798-0ADC71C401C9}"/>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326755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标题和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矩形: 一个圆顶角，剪去另一个顶角 12"/>
          <p:cNvSpPr/>
          <p:nvPr userDrawn="1"/>
        </p:nvSpPr>
        <p:spPr>
          <a:xfrm rot="16200000" flipV="1">
            <a:off x="11164467" y="852650"/>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grpSp>
        <p:nvGrpSpPr>
          <p:cNvPr id="20" name="组合 19"/>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164467" y="1804497"/>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146110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cSld name="两栏内容">
    <p:spTree>
      <p:nvGrpSpPr>
        <p:cNvPr id="1" name=""/>
        <p:cNvGrpSpPr/>
        <p:nvPr/>
      </p:nvGrpSpPr>
      <p:grpSpPr>
        <a:xfrm>
          <a:off x="0" y="0"/>
          <a:ext cx="0" cy="0"/>
          <a:chOff x="0" y="0"/>
          <a:chExt cx="0" cy="0"/>
        </a:xfrm>
      </p:grpSpPr>
      <p:sp>
        <p:nvSpPr>
          <p:cNvPr id="10" name="矩形: 圆角 9"/>
          <p:cNvSpPr/>
          <p:nvPr userDrawn="1"/>
        </p:nvSpPr>
        <p:spPr>
          <a:xfrm>
            <a:off x="474143" y="266705"/>
            <a:ext cx="11243714" cy="6324590"/>
          </a:xfrm>
          <a:prstGeom prst="roundRect">
            <a:avLst>
              <a:gd name="adj" fmla="val 3157"/>
            </a:avLst>
          </a:prstGeom>
          <a:solidFill>
            <a:srgbClr val="1EA3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圆角 11"/>
          <p:cNvSpPr/>
          <p:nvPr userDrawn="1"/>
        </p:nvSpPr>
        <p:spPr>
          <a:xfrm>
            <a:off x="644577" y="405300"/>
            <a:ext cx="10852879" cy="5999443"/>
          </a:xfrm>
          <a:prstGeom prst="roundRect">
            <a:avLst>
              <a:gd name="adj" fmla="val 307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圆角 59"/>
          <p:cNvSpPr/>
          <p:nvPr userDrawn="1"/>
        </p:nvSpPr>
        <p:spPr>
          <a:xfrm>
            <a:off x="707034" y="457147"/>
            <a:ext cx="10728000" cy="5904000"/>
          </a:xfrm>
          <a:prstGeom prst="roundRect">
            <a:avLst>
              <a:gd name="adj" fmla="val 3073"/>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p:cNvGrpSpPr/>
          <p:nvPr userDrawn="1"/>
        </p:nvGrpSpPr>
        <p:grpSpPr>
          <a:xfrm>
            <a:off x="958215" y="133985"/>
            <a:ext cx="10149840" cy="614680"/>
            <a:chOff x="1509" y="211"/>
            <a:chExt cx="15984" cy="968"/>
          </a:xfrm>
        </p:grpSpPr>
        <p:sp>
          <p:nvSpPr>
            <p:cNvPr id="42" name="流程图: 接点 41"/>
            <p:cNvSpPr/>
            <p:nvPr/>
          </p:nvSpPr>
          <p:spPr>
            <a:xfrm>
              <a:off x="1509"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3" name="空心弧 18"/>
            <p:cNvSpPr/>
            <p:nvPr/>
          </p:nvSpPr>
          <p:spPr>
            <a:xfrm rot="5400000">
              <a:off x="1469"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4" name="流程图: 接点 43"/>
            <p:cNvSpPr/>
            <p:nvPr/>
          </p:nvSpPr>
          <p:spPr>
            <a:xfrm>
              <a:off x="3378" y="720"/>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5" name="空心弧 18"/>
            <p:cNvSpPr/>
            <p:nvPr/>
          </p:nvSpPr>
          <p:spPr>
            <a:xfrm rot="5400000">
              <a:off x="3338" y="295"/>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6" name="流程图: 接点 45"/>
            <p:cNvSpPr/>
            <p:nvPr/>
          </p:nvSpPr>
          <p:spPr>
            <a:xfrm>
              <a:off x="5211" y="725"/>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空心弧 18"/>
            <p:cNvSpPr/>
            <p:nvPr/>
          </p:nvSpPr>
          <p:spPr>
            <a:xfrm rot="5400000">
              <a:off x="5171" y="29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流程图: 接点 47"/>
            <p:cNvSpPr/>
            <p:nvPr/>
          </p:nvSpPr>
          <p:spPr>
            <a:xfrm>
              <a:off x="7391"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空心弧 18"/>
            <p:cNvSpPr/>
            <p:nvPr/>
          </p:nvSpPr>
          <p:spPr>
            <a:xfrm rot="5400000">
              <a:off x="7351"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流程图: 接点 49"/>
            <p:cNvSpPr/>
            <p:nvPr/>
          </p:nvSpPr>
          <p:spPr>
            <a:xfrm>
              <a:off x="9260" y="718"/>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空心弧 18"/>
            <p:cNvSpPr/>
            <p:nvPr/>
          </p:nvSpPr>
          <p:spPr>
            <a:xfrm rot="5400000">
              <a:off x="9220" y="292"/>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流程图: 接点 51"/>
            <p:cNvSpPr/>
            <p:nvPr/>
          </p:nvSpPr>
          <p:spPr>
            <a:xfrm>
              <a:off x="11093" y="722"/>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空心弧 18"/>
            <p:cNvSpPr/>
            <p:nvPr/>
          </p:nvSpPr>
          <p:spPr>
            <a:xfrm rot="5400000">
              <a:off x="11053" y="297"/>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4" name="流程图: 接点 53"/>
            <p:cNvSpPr/>
            <p:nvPr/>
          </p:nvSpPr>
          <p:spPr>
            <a:xfrm>
              <a:off x="13203"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5" name="空心弧 18"/>
            <p:cNvSpPr/>
            <p:nvPr/>
          </p:nvSpPr>
          <p:spPr>
            <a:xfrm rot="5400000">
              <a:off x="13162"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6" name="流程图: 接点 55"/>
            <p:cNvSpPr/>
            <p:nvPr/>
          </p:nvSpPr>
          <p:spPr>
            <a:xfrm>
              <a:off x="15071" y="709"/>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7" name="空心弧 18"/>
            <p:cNvSpPr/>
            <p:nvPr/>
          </p:nvSpPr>
          <p:spPr>
            <a:xfrm rot="5400000">
              <a:off x="15031" y="284"/>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8" name="流程图: 接点 57"/>
            <p:cNvSpPr/>
            <p:nvPr/>
          </p:nvSpPr>
          <p:spPr>
            <a:xfrm>
              <a:off x="16905" y="714"/>
              <a:ext cx="454" cy="454"/>
            </a:xfrm>
            <a:prstGeom prst="flowChartConnector">
              <a:avLst/>
            </a:prstGeom>
            <a:solidFill>
              <a:srgbClr val="0092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9" name="空心弧 18"/>
            <p:cNvSpPr/>
            <p:nvPr/>
          </p:nvSpPr>
          <p:spPr>
            <a:xfrm rot="5400000">
              <a:off x="16864" y="289"/>
              <a:ext cx="703" cy="556"/>
            </a:xfrm>
            <a:custGeom>
              <a:avLst/>
              <a:gdLst>
                <a:gd name="connsiteX0" fmla="*/ 78598 w 503582"/>
                <a:gd name="connsiteY0" fmla="*/ 331635 h 384313"/>
                <a:gd name="connsiteX1" fmla="*/ 98097 w 503582"/>
                <a:gd name="connsiteY1" fmla="*/ 39951 h 384313"/>
                <a:gd name="connsiteX2" fmla="*/ 381725 w 503582"/>
                <a:gd name="connsiteY2" fmla="*/ 27562 h 384313"/>
                <a:gd name="connsiteX3" fmla="*/ 447048 w 503582"/>
                <a:gd name="connsiteY3" fmla="*/ 313482 h 384313"/>
                <a:gd name="connsiteX4" fmla="*/ 355403 w 503582"/>
                <a:gd name="connsiteY4" fmla="*/ 256537 h 384313"/>
                <a:gd name="connsiteX5" fmla="*/ 315646 w 503582"/>
                <a:gd name="connsiteY5" fmla="*/ 111270 h 384313"/>
                <a:gd name="connsiteX6" fmla="*/ 174496 w 503582"/>
                <a:gd name="connsiteY6" fmla="*/ 115611 h 384313"/>
                <a:gd name="connsiteX7" fmla="*/ 162674 w 503582"/>
                <a:gd name="connsiteY7" fmla="*/ 263928 h 384313"/>
                <a:gd name="connsiteX8" fmla="*/ 78598 w 503582"/>
                <a:gd name="connsiteY8" fmla="*/ 331635 h 384313"/>
                <a:gd name="connsiteX0-1" fmla="*/ 78600 w 503614"/>
                <a:gd name="connsiteY0-2" fmla="*/ 331635 h 353527"/>
                <a:gd name="connsiteX1-3" fmla="*/ 98099 w 503614"/>
                <a:gd name="connsiteY1-4" fmla="*/ 39951 h 353527"/>
                <a:gd name="connsiteX2-5" fmla="*/ 381727 w 503614"/>
                <a:gd name="connsiteY2-6" fmla="*/ 27562 h 353527"/>
                <a:gd name="connsiteX3-7" fmla="*/ 447050 w 503614"/>
                <a:gd name="connsiteY3-8" fmla="*/ 313482 h 353527"/>
                <a:gd name="connsiteX4-9" fmla="*/ 355405 w 503614"/>
                <a:gd name="connsiteY4-10" fmla="*/ 256537 h 353527"/>
                <a:gd name="connsiteX5-11" fmla="*/ 315648 w 503614"/>
                <a:gd name="connsiteY5-12" fmla="*/ 111270 h 353527"/>
                <a:gd name="connsiteX6-13" fmla="*/ 174498 w 503614"/>
                <a:gd name="connsiteY6-14" fmla="*/ 115611 h 353527"/>
                <a:gd name="connsiteX7-15" fmla="*/ 162676 w 503614"/>
                <a:gd name="connsiteY7-16" fmla="*/ 263928 h 353527"/>
                <a:gd name="connsiteX8-17" fmla="*/ 156570 w 503614"/>
                <a:gd name="connsiteY8-18" fmla="*/ 351524 h 353527"/>
                <a:gd name="connsiteX9" fmla="*/ 78600 w 503614"/>
                <a:gd name="connsiteY9" fmla="*/ 331635 h 353527"/>
                <a:gd name="connsiteX0-19" fmla="*/ 78600 w 503614"/>
                <a:gd name="connsiteY0-20" fmla="*/ 331635 h 353527"/>
                <a:gd name="connsiteX1-21" fmla="*/ 98099 w 503614"/>
                <a:gd name="connsiteY1-22" fmla="*/ 39951 h 353527"/>
                <a:gd name="connsiteX2-23" fmla="*/ 381727 w 503614"/>
                <a:gd name="connsiteY2-24" fmla="*/ 27562 h 353527"/>
                <a:gd name="connsiteX3-25" fmla="*/ 447050 w 503614"/>
                <a:gd name="connsiteY3-26" fmla="*/ 313482 h 353527"/>
                <a:gd name="connsiteX4-27" fmla="*/ 355405 w 503614"/>
                <a:gd name="connsiteY4-28" fmla="*/ 256537 h 353527"/>
                <a:gd name="connsiteX5-29" fmla="*/ 315648 w 503614"/>
                <a:gd name="connsiteY5-30" fmla="*/ 111270 h 353527"/>
                <a:gd name="connsiteX6-31" fmla="*/ 174498 w 503614"/>
                <a:gd name="connsiteY6-32" fmla="*/ 115611 h 353527"/>
                <a:gd name="connsiteX7-33" fmla="*/ 162676 w 503614"/>
                <a:gd name="connsiteY7-34" fmla="*/ 263928 h 353527"/>
                <a:gd name="connsiteX8-35" fmla="*/ 156570 w 503614"/>
                <a:gd name="connsiteY8-36" fmla="*/ 351524 h 353527"/>
                <a:gd name="connsiteX9-37" fmla="*/ 78600 w 503614"/>
                <a:gd name="connsiteY9-38" fmla="*/ 331635 h 353527"/>
                <a:gd name="connsiteX0-39" fmla="*/ 78600 w 503614"/>
                <a:gd name="connsiteY0-40" fmla="*/ 331635 h 353527"/>
                <a:gd name="connsiteX1-41" fmla="*/ 98099 w 503614"/>
                <a:gd name="connsiteY1-42" fmla="*/ 39951 h 353527"/>
                <a:gd name="connsiteX2-43" fmla="*/ 381727 w 503614"/>
                <a:gd name="connsiteY2-44" fmla="*/ 27562 h 353527"/>
                <a:gd name="connsiteX3-45" fmla="*/ 447050 w 503614"/>
                <a:gd name="connsiteY3-46" fmla="*/ 313482 h 353527"/>
                <a:gd name="connsiteX4-47" fmla="*/ 372777 w 503614"/>
                <a:gd name="connsiteY4-48" fmla="*/ 321056 h 353527"/>
                <a:gd name="connsiteX5-49" fmla="*/ 355405 w 503614"/>
                <a:gd name="connsiteY5-50" fmla="*/ 256537 h 353527"/>
                <a:gd name="connsiteX6-51" fmla="*/ 315648 w 503614"/>
                <a:gd name="connsiteY6-52" fmla="*/ 111270 h 353527"/>
                <a:gd name="connsiteX7-53" fmla="*/ 174498 w 503614"/>
                <a:gd name="connsiteY7-54" fmla="*/ 115611 h 353527"/>
                <a:gd name="connsiteX8-55" fmla="*/ 162676 w 503614"/>
                <a:gd name="connsiteY8-56" fmla="*/ 263928 h 353527"/>
                <a:gd name="connsiteX9-57" fmla="*/ 156570 w 503614"/>
                <a:gd name="connsiteY9-58" fmla="*/ 351524 h 353527"/>
                <a:gd name="connsiteX10" fmla="*/ 78600 w 503614"/>
                <a:gd name="connsiteY10" fmla="*/ 331635 h 353527"/>
                <a:gd name="connsiteX0-59" fmla="*/ 78600 w 465644"/>
                <a:gd name="connsiteY0-60" fmla="*/ 335721 h 367308"/>
                <a:gd name="connsiteX1-61" fmla="*/ 98099 w 465644"/>
                <a:gd name="connsiteY1-62" fmla="*/ 44037 h 367308"/>
                <a:gd name="connsiteX2-63" fmla="*/ 381727 w 465644"/>
                <a:gd name="connsiteY2-64" fmla="*/ 31648 h 367308"/>
                <a:gd name="connsiteX3-65" fmla="*/ 420858 w 465644"/>
                <a:gd name="connsiteY3-66" fmla="*/ 348524 h 367308"/>
                <a:gd name="connsiteX4-67" fmla="*/ 372777 w 465644"/>
                <a:gd name="connsiteY4-68" fmla="*/ 325142 h 367308"/>
                <a:gd name="connsiteX5-69" fmla="*/ 355405 w 465644"/>
                <a:gd name="connsiteY5-70" fmla="*/ 260623 h 367308"/>
                <a:gd name="connsiteX6-71" fmla="*/ 315648 w 465644"/>
                <a:gd name="connsiteY6-72" fmla="*/ 115356 h 367308"/>
                <a:gd name="connsiteX7-73" fmla="*/ 174498 w 465644"/>
                <a:gd name="connsiteY7-74" fmla="*/ 119697 h 367308"/>
                <a:gd name="connsiteX8-75" fmla="*/ 162676 w 465644"/>
                <a:gd name="connsiteY8-76" fmla="*/ 268014 h 367308"/>
                <a:gd name="connsiteX9-77" fmla="*/ 156570 w 465644"/>
                <a:gd name="connsiteY9-78" fmla="*/ 355610 h 367308"/>
                <a:gd name="connsiteX10-79" fmla="*/ 78600 w 465644"/>
                <a:gd name="connsiteY10-80" fmla="*/ 335721 h 367308"/>
                <a:gd name="connsiteX0-81" fmla="*/ 78600 w 482853"/>
                <a:gd name="connsiteY0-82" fmla="*/ 326296 h 357883"/>
                <a:gd name="connsiteX1-83" fmla="*/ 98099 w 482853"/>
                <a:gd name="connsiteY1-84" fmla="*/ 34612 h 357883"/>
                <a:gd name="connsiteX2-85" fmla="*/ 381727 w 482853"/>
                <a:gd name="connsiteY2-86" fmla="*/ 22223 h 357883"/>
                <a:gd name="connsiteX3-87" fmla="*/ 482310 w 482853"/>
                <a:gd name="connsiteY3-88" fmla="*/ 199034 h 357883"/>
                <a:gd name="connsiteX4-89" fmla="*/ 420858 w 482853"/>
                <a:gd name="connsiteY4-90" fmla="*/ 339099 h 357883"/>
                <a:gd name="connsiteX5-91" fmla="*/ 372777 w 482853"/>
                <a:gd name="connsiteY5-92" fmla="*/ 315717 h 357883"/>
                <a:gd name="connsiteX6-93" fmla="*/ 355405 w 482853"/>
                <a:gd name="connsiteY6-94" fmla="*/ 251198 h 357883"/>
                <a:gd name="connsiteX7-95" fmla="*/ 315648 w 482853"/>
                <a:gd name="connsiteY7-96" fmla="*/ 105931 h 357883"/>
                <a:gd name="connsiteX8-97" fmla="*/ 174498 w 482853"/>
                <a:gd name="connsiteY8-98" fmla="*/ 110272 h 357883"/>
                <a:gd name="connsiteX9-99" fmla="*/ 162676 w 482853"/>
                <a:gd name="connsiteY9-100" fmla="*/ 258589 h 357883"/>
                <a:gd name="connsiteX10-101" fmla="*/ 156570 w 482853"/>
                <a:gd name="connsiteY10-102" fmla="*/ 346185 h 357883"/>
                <a:gd name="connsiteX11" fmla="*/ 78600 w 482853"/>
                <a:gd name="connsiteY11" fmla="*/ 326296 h 357883"/>
                <a:gd name="connsiteX0-103" fmla="*/ 78600 w 482853"/>
                <a:gd name="connsiteY0-104" fmla="*/ 326296 h 357883"/>
                <a:gd name="connsiteX1-105" fmla="*/ 98099 w 482853"/>
                <a:gd name="connsiteY1-106" fmla="*/ 34612 h 357883"/>
                <a:gd name="connsiteX2-107" fmla="*/ 381727 w 482853"/>
                <a:gd name="connsiteY2-108" fmla="*/ 22223 h 357883"/>
                <a:gd name="connsiteX3-109" fmla="*/ 482310 w 482853"/>
                <a:gd name="connsiteY3-110" fmla="*/ 199034 h 357883"/>
                <a:gd name="connsiteX4-111" fmla="*/ 420858 w 482853"/>
                <a:gd name="connsiteY4-112" fmla="*/ 339099 h 357883"/>
                <a:gd name="connsiteX5-113" fmla="*/ 372777 w 482853"/>
                <a:gd name="connsiteY5-114" fmla="*/ 315717 h 357883"/>
                <a:gd name="connsiteX6-115" fmla="*/ 355405 w 482853"/>
                <a:gd name="connsiteY6-116" fmla="*/ 251198 h 357883"/>
                <a:gd name="connsiteX7-117" fmla="*/ 315648 w 482853"/>
                <a:gd name="connsiteY7-118" fmla="*/ 105931 h 357883"/>
                <a:gd name="connsiteX8-119" fmla="*/ 174498 w 482853"/>
                <a:gd name="connsiteY8-120" fmla="*/ 110272 h 357883"/>
                <a:gd name="connsiteX9-121" fmla="*/ 162676 w 482853"/>
                <a:gd name="connsiteY9-122" fmla="*/ 258589 h 357883"/>
                <a:gd name="connsiteX10-123" fmla="*/ 156570 w 482853"/>
                <a:gd name="connsiteY10-124" fmla="*/ 346185 h 357883"/>
                <a:gd name="connsiteX11-125" fmla="*/ 78600 w 482853"/>
                <a:gd name="connsiteY11-126" fmla="*/ 326296 h 357883"/>
                <a:gd name="connsiteX0-127" fmla="*/ 78600 w 482853"/>
                <a:gd name="connsiteY0-128" fmla="*/ 326296 h 357883"/>
                <a:gd name="connsiteX1-129" fmla="*/ 98099 w 482853"/>
                <a:gd name="connsiteY1-130" fmla="*/ 34612 h 357883"/>
                <a:gd name="connsiteX2-131" fmla="*/ 381727 w 482853"/>
                <a:gd name="connsiteY2-132" fmla="*/ 22223 h 357883"/>
                <a:gd name="connsiteX3-133" fmla="*/ 482310 w 482853"/>
                <a:gd name="connsiteY3-134" fmla="*/ 199034 h 357883"/>
                <a:gd name="connsiteX4-135" fmla="*/ 420858 w 482853"/>
                <a:gd name="connsiteY4-136" fmla="*/ 339099 h 357883"/>
                <a:gd name="connsiteX5-137" fmla="*/ 372777 w 482853"/>
                <a:gd name="connsiteY5-138" fmla="*/ 315717 h 357883"/>
                <a:gd name="connsiteX6-139" fmla="*/ 350642 w 482853"/>
                <a:gd name="connsiteY6-140" fmla="*/ 253579 h 357883"/>
                <a:gd name="connsiteX7-141" fmla="*/ 315648 w 482853"/>
                <a:gd name="connsiteY7-142" fmla="*/ 105931 h 357883"/>
                <a:gd name="connsiteX8-143" fmla="*/ 174498 w 482853"/>
                <a:gd name="connsiteY8-144" fmla="*/ 110272 h 357883"/>
                <a:gd name="connsiteX9-145" fmla="*/ 162676 w 482853"/>
                <a:gd name="connsiteY9-146" fmla="*/ 258589 h 357883"/>
                <a:gd name="connsiteX10-147" fmla="*/ 156570 w 482853"/>
                <a:gd name="connsiteY10-148" fmla="*/ 346185 h 357883"/>
                <a:gd name="connsiteX11-149" fmla="*/ 78600 w 482853"/>
                <a:gd name="connsiteY11-150" fmla="*/ 326296 h 357883"/>
                <a:gd name="connsiteX0-151" fmla="*/ 78600 w 482853"/>
                <a:gd name="connsiteY0-152" fmla="*/ 326296 h 357883"/>
                <a:gd name="connsiteX1-153" fmla="*/ 98099 w 482853"/>
                <a:gd name="connsiteY1-154" fmla="*/ 34612 h 357883"/>
                <a:gd name="connsiteX2-155" fmla="*/ 381727 w 482853"/>
                <a:gd name="connsiteY2-156" fmla="*/ 22223 h 357883"/>
                <a:gd name="connsiteX3-157" fmla="*/ 482310 w 482853"/>
                <a:gd name="connsiteY3-158" fmla="*/ 199034 h 357883"/>
                <a:gd name="connsiteX4-159" fmla="*/ 420858 w 482853"/>
                <a:gd name="connsiteY4-160" fmla="*/ 339099 h 357883"/>
                <a:gd name="connsiteX5-161" fmla="*/ 372777 w 482853"/>
                <a:gd name="connsiteY5-162" fmla="*/ 315717 h 357883"/>
                <a:gd name="connsiteX6-163" fmla="*/ 350642 w 482853"/>
                <a:gd name="connsiteY6-164" fmla="*/ 253579 h 357883"/>
                <a:gd name="connsiteX7-165" fmla="*/ 315648 w 482853"/>
                <a:gd name="connsiteY7-166" fmla="*/ 105931 h 357883"/>
                <a:gd name="connsiteX8-167" fmla="*/ 174498 w 482853"/>
                <a:gd name="connsiteY8-168" fmla="*/ 110272 h 357883"/>
                <a:gd name="connsiteX9-169" fmla="*/ 172201 w 482853"/>
                <a:gd name="connsiteY9-170" fmla="*/ 260971 h 357883"/>
                <a:gd name="connsiteX10-171" fmla="*/ 156570 w 482853"/>
                <a:gd name="connsiteY10-172" fmla="*/ 346185 h 357883"/>
                <a:gd name="connsiteX11-173" fmla="*/ 78600 w 482853"/>
                <a:gd name="connsiteY11-174" fmla="*/ 326296 h 357883"/>
                <a:gd name="connsiteX0-175" fmla="*/ 86886 w 412558"/>
                <a:gd name="connsiteY0-176" fmla="*/ 360065 h 360696"/>
                <a:gd name="connsiteX1-177" fmla="*/ 27804 w 412558"/>
                <a:gd name="connsiteY1-178" fmla="*/ 37425 h 360696"/>
                <a:gd name="connsiteX2-179" fmla="*/ 311432 w 412558"/>
                <a:gd name="connsiteY2-180" fmla="*/ 25036 h 360696"/>
                <a:gd name="connsiteX3-181" fmla="*/ 412015 w 412558"/>
                <a:gd name="connsiteY3-182" fmla="*/ 201847 h 360696"/>
                <a:gd name="connsiteX4-183" fmla="*/ 350563 w 412558"/>
                <a:gd name="connsiteY4-184" fmla="*/ 341912 h 360696"/>
                <a:gd name="connsiteX5-185" fmla="*/ 302482 w 412558"/>
                <a:gd name="connsiteY5-186" fmla="*/ 318530 h 360696"/>
                <a:gd name="connsiteX6-187" fmla="*/ 280347 w 412558"/>
                <a:gd name="connsiteY6-188" fmla="*/ 256392 h 360696"/>
                <a:gd name="connsiteX7-189" fmla="*/ 245353 w 412558"/>
                <a:gd name="connsiteY7-190" fmla="*/ 108744 h 360696"/>
                <a:gd name="connsiteX8-191" fmla="*/ 104203 w 412558"/>
                <a:gd name="connsiteY8-192" fmla="*/ 113085 h 360696"/>
                <a:gd name="connsiteX9-193" fmla="*/ 101906 w 412558"/>
                <a:gd name="connsiteY9-194" fmla="*/ 263784 h 360696"/>
                <a:gd name="connsiteX10-195" fmla="*/ 86275 w 412558"/>
                <a:gd name="connsiteY10-196" fmla="*/ 348998 h 360696"/>
                <a:gd name="connsiteX11-197" fmla="*/ 86886 w 412558"/>
                <a:gd name="connsiteY11-198" fmla="*/ 360065 h 360696"/>
                <a:gd name="connsiteX0-199" fmla="*/ 125305 w 450977"/>
                <a:gd name="connsiteY0-200" fmla="*/ 353326 h 353957"/>
                <a:gd name="connsiteX1-201" fmla="*/ 2758 w 450977"/>
                <a:gd name="connsiteY1-202" fmla="*/ 240352 h 353957"/>
                <a:gd name="connsiteX2-203" fmla="*/ 66223 w 450977"/>
                <a:gd name="connsiteY2-204" fmla="*/ 30686 h 353957"/>
                <a:gd name="connsiteX3-205" fmla="*/ 349851 w 450977"/>
                <a:gd name="connsiteY3-206" fmla="*/ 18297 h 353957"/>
                <a:gd name="connsiteX4-207" fmla="*/ 450434 w 450977"/>
                <a:gd name="connsiteY4-208" fmla="*/ 195108 h 353957"/>
                <a:gd name="connsiteX5-209" fmla="*/ 388982 w 450977"/>
                <a:gd name="connsiteY5-210" fmla="*/ 335173 h 353957"/>
                <a:gd name="connsiteX6-211" fmla="*/ 340901 w 450977"/>
                <a:gd name="connsiteY6-212" fmla="*/ 311791 h 353957"/>
                <a:gd name="connsiteX7-213" fmla="*/ 318766 w 450977"/>
                <a:gd name="connsiteY7-214" fmla="*/ 249653 h 353957"/>
                <a:gd name="connsiteX8-215" fmla="*/ 283772 w 450977"/>
                <a:gd name="connsiteY8-216" fmla="*/ 102005 h 353957"/>
                <a:gd name="connsiteX9-217" fmla="*/ 142622 w 450977"/>
                <a:gd name="connsiteY9-218" fmla="*/ 106346 h 353957"/>
                <a:gd name="connsiteX10-219" fmla="*/ 140325 w 450977"/>
                <a:gd name="connsiteY10-220" fmla="*/ 257045 h 353957"/>
                <a:gd name="connsiteX11-221" fmla="*/ 124694 w 450977"/>
                <a:gd name="connsiteY11-222" fmla="*/ 342259 h 353957"/>
                <a:gd name="connsiteX12" fmla="*/ 125305 w 450977"/>
                <a:gd name="connsiteY12" fmla="*/ 353326 h 353957"/>
                <a:gd name="connsiteX0-223" fmla="*/ 120942 w 446614"/>
                <a:gd name="connsiteY0-224" fmla="*/ 352687 h 353318"/>
                <a:gd name="connsiteX1-225" fmla="*/ 3157 w 446614"/>
                <a:gd name="connsiteY1-226" fmla="*/ 227807 h 353318"/>
                <a:gd name="connsiteX2-227" fmla="*/ 61860 w 446614"/>
                <a:gd name="connsiteY2-228" fmla="*/ 30047 h 353318"/>
                <a:gd name="connsiteX3-229" fmla="*/ 345488 w 446614"/>
                <a:gd name="connsiteY3-230" fmla="*/ 17658 h 353318"/>
                <a:gd name="connsiteX4-231" fmla="*/ 446071 w 446614"/>
                <a:gd name="connsiteY4-232" fmla="*/ 194469 h 353318"/>
                <a:gd name="connsiteX5-233" fmla="*/ 384619 w 446614"/>
                <a:gd name="connsiteY5-234" fmla="*/ 334534 h 353318"/>
                <a:gd name="connsiteX6-235" fmla="*/ 336538 w 446614"/>
                <a:gd name="connsiteY6-236" fmla="*/ 311152 h 353318"/>
                <a:gd name="connsiteX7-237" fmla="*/ 314403 w 446614"/>
                <a:gd name="connsiteY7-238" fmla="*/ 249014 h 353318"/>
                <a:gd name="connsiteX8-239" fmla="*/ 279409 w 446614"/>
                <a:gd name="connsiteY8-240" fmla="*/ 101366 h 353318"/>
                <a:gd name="connsiteX9-241" fmla="*/ 138259 w 446614"/>
                <a:gd name="connsiteY9-242" fmla="*/ 105707 h 353318"/>
                <a:gd name="connsiteX10-243" fmla="*/ 135962 w 446614"/>
                <a:gd name="connsiteY10-244" fmla="*/ 256406 h 353318"/>
                <a:gd name="connsiteX11-245" fmla="*/ 120331 w 446614"/>
                <a:gd name="connsiteY11-246" fmla="*/ 341620 h 353318"/>
                <a:gd name="connsiteX12-247" fmla="*/ 120942 w 446614"/>
                <a:gd name="connsiteY12-248" fmla="*/ 352687 h 353318"/>
                <a:gd name="connsiteX0-249" fmla="*/ 120942 w 446614"/>
                <a:gd name="connsiteY0-250" fmla="*/ 352687 h 353318"/>
                <a:gd name="connsiteX1-251" fmla="*/ 3157 w 446614"/>
                <a:gd name="connsiteY1-252" fmla="*/ 227807 h 353318"/>
                <a:gd name="connsiteX2-253" fmla="*/ 61860 w 446614"/>
                <a:gd name="connsiteY2-254" fmla="*/ 30047 h 353318"/>
                <a:gd name="connsiteX3-255" fmla="*/ 345488 w 446614"/>
                <a:gd name="connsiteY3-256" fmla="*/ 17658 h 353318"/>
                <a:gd name="connsiteX4-257" fmla="*/ 446071 w 446614"/>
                <a:gd name="connsiteY4-258" fmla="*/ 194469 h 353318"/>
                <a:gd name="connsiteX5-259" fmla="*/ 384619 w 446614"/>
                <a:gd name="connsiteY5-260" fmla="*/ 334534 h 353318"/>
                <a:gd name="connsiteX6-261" fmla="*/ 336538 w 446614"/>
                <a:gd name="connsiteY6-262" fmla="*/ 311152 h 353318"/>
                <a:gd name="connsiteX7-263" fmla="*/ 314403 w 446614"/>
                <a:gd name="connsiteY7-264" fmla="*/ 249014 h 353318"/>
                <a:gd name="connsiteX8-265" fmla="*/ 279409 w 446614"/>
                <a:gd name="connsiteY8-266" fmla="*/ 101366 h 353318"/>
                <a:gd name="connsiteX9-267" fmla="*/ 138259 w 446614"/>
                <a:gd name="connsiteY9-268" fmla="*/ 105707 h 353318"/>
                <a:gd name="connsiteX10-269" fmla="*/ 135962 w 446614"/>
                <a:gd name="connsiteY10-270" fmla="*/ 256406 h 353318"/>
                <a:gd name="connsiteX11-271" fmla="*/ 120331 w 446614"/>
                <a:gd name="connsiteY11-272" fmla="*/ 341620 h 353318"/>
                <a:gd name="connsiteX12-273" fmla="*/ 120942 w 446614"/>
                <a:gd name="connsiteY12-274" fmla="*/ 352687 h 35331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79" y="connsiteY10-80"/>
                </a:cxn>
                <a:cxn ang="0">
                  <a:pos x="connsiteX11-125" y="connsiteY11-126"/>
                </a:cxn>
                <a:cxn ang="0">
                  <a:pos x="connsiteX12-247" y="connsiteY12-248"/>
                </a:cxn>
              </a:cxnLst>
              <a:rect l="l" t="t" r="r" b="b"/>
              <a:pathLst>
                <a:path w="446614" h="353318">
                  <a:moveTo>
                    <a:pt x="120942" y="352687"/>
                  </a:moveTo>
                  <a:cubicBezTo>
                    <a:pt x="107366" y="330543"/>
                    <a:pt x="17766" y="269674"/>
                    <a:pt x="3157" y="227807"/>
                  </a:cubicBezTo>
                  <a:cubicBezTo>
                    <a:pt x="-6690" y="174034"/>
                    <a:pt x="4805" y="65072"/>
                    <a:pt x="61860" y="30047"/>
                  </a:cubicBezTo>
                  <a:cubicBezTo>
                    <a:pt x="118915" y="-4978"/>
                    <a:pt x="281453" y="-9746"/>
                    <a:pt x="345488" y="17658"/>
                  </a:cubicBezTo>
                  <a:cubicBezTo>
                    <a:pt x="409523" y="45062"/>
                    <a:pt x="449074" y="144037"/>
                    <a:pt x="446071" y="194469"/>
                  </a:cubicBezTo>
                  <a:cubicBezTo>
                    <a:pt x="452593" y="247282"/>
                    <a:pt x="398509" y="310324"/>
                    <a:pt x="384619" y="334534"/>
                  </a:cubicBezTo>
                  <a:cubicBezTo>
                    <a:pt x="390270" y="384243"/>
                    <a:pt x="351812" y="320643"/>
                    <a:pt x="336538" y="311152"/>
                  </a:cubicBezTo>
                  <a:cubicBezTo>
                    <a:pt x="321264" y="301661"/>
                    <a:pt x="331068" y="284772"/>
                    <a:pt x="314403" y="249014"/>
                  </a:cubicBezTo>
                  <a:cubicBezTo>
                    <a:pt x="389373" y="205557"/>
                    <a:pt x="308766" y="125251"/>
                    <a:pt x="279409" y="101366"/>
                  </a:cubicBezTo>
                  <a:cubicBezTo>
                    <a:pt x="250052" y="77481"/>
                    <a:pt x="181108" y="90123"/>
                    <a:pt x="138259" y="105707"/>
                  </a:cubicBezTo>
                  <a:cubicBezTo>
                    <a:pt x="47749" y="138625"/>
                    <a:pt x="51101" y="218453"/>
                    <a:pt x="135962" y="256406"/>
                  </a:cubicBezTo>
                  <a:cubicBezTo>
                    <a:pt x="120900" y="267369"/>
                    <a:pt x="135393" y="330657"/>
                    <a:pt x="120331" y="341620"/>
                  </a:cubicBezTo>
                  <a:cubicBezTo>
                    <a:pt x="107367" y="353226"/>
                    <a:pt x="133906" y="341081"/>
                    <a:pt x="120942" y="352687"/>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5" name="矩形: 一个圆顶角，剪去另一个顶角 64"/>
          <p:cNvSpPr/>
          <p:nvPr userDrawn="1"/>
        </p:nvSpPr>
        <p:spPr>
          <a:xfrm rot="16200000" flipV="1">
            <a:off x="11200467" y="1768497"/>
            <a:ext cx="900000" cy="432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6" name="矩形: 一个圆顶角，剪去另一个顶角 65"/>
          <p:cNvSpPr/>
          <p:nvPr userDrawn="1"/>
        </p:nvSpPr>
        <p:spPr>
          <a:xfrm rot="16200000" flipV="1">
            <a:off x="11164467" y="2756344"/>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
        <p:nvSpPr>
          <p:cNvPr id="67" name="矩形: 一个圆顶角，剪去另一个顶角 66"/>
          <p:cNvSpPr/>
          <p:nvPr userDrawn="1"/>
        </p:nvSpPr>
        <p:spPr>
          <a:xfrm rot="16200000" flipV="1">
            <a:off x="11164467" y="3708191"/>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8" name="矩形: 一个圆顶角，剪去另一个顶角 67"/>
          <p:cNvSpPr/>
          <p:nvPr userDrawn="1"/>
        </p:nvSpPr>
        <p:spPr>
          <a:xfrm rot="16200000" flipV="1">
            <a:off x="11164467" y="4660038"/>
            <a:ext cx="900000" cy="360000"/>
          </a:xfrm>
          <a:prstGeom prst="snipRoundRect">
            <a:avLst/>
          </a:prstGeom>
          <a:solidFill>
            <a:srgbClr val="DA69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69" name="矩形: 一个圆顶角，剪去另一个顶角 68"/>
          <p:cNvSpPr/>
          <p:nvPr userDrawn="1"/>
        </p:nvSpPr>
        <p:spPr>
          <a:xfrm rot="16200000" flipV="1">
            <a:off x="11164467" y="5611885"/>
            <a:ext cx="900000" cy="360000"/>
          </a:xfrm>
          <a:prstGeom prst="snipRound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思源黑体 Heavy" panose="020B0A00000000000000" pitchFamily="34" charset="-122"/>
              <a:ea typeface="思源黑体 Heavy" panose="020B0A00000000000000" pitchFamily="34" charset="-122"/>
            </a:endParaRPr>
          </a:p>
        </p:txBody>
      </p:sp>
      <p:sp>
        <p:nvSpPr>
          <p:cNvPr id="35" name="矩形: 一个圆顶角，剪去另一个顶角 34"/>
          <p:cNvSpPr/>
          <p:nvPr userDrawn="1"/>
        </p:nvSpPr>
        <p:spPr>
          <a:xfrm rot="5400000" flipV="1">
            <a:off x="72196" y="875696"/>
            <a:ext cx="900000" cy="360000"/>
          </a:xfrm>
          <a:prstGeom prst="snip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思源黑体 Heavy" panose="020B0A00000000000000" pitchFamily="34" charset="-122"/>
              <a:ea typeface="思源黑体 Heavy" panose="020B0A00000000000000" pitchFamily="34" charset="-122"/>
            </a:endParaRPr>
          </a:p>
        </p:txBody>
      </p:sp>
    </p:spTree>
    <p:extLst>
      <p:ext uri="{BB962C8B-B14F-4D97-AF65-F5344CB8AC3E}">
        <p14:creationId xmlns:p14="http://schemas.microsoft.com/office/powerpoint/2010/main" val="14030823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8452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B4A83-E80E-2E4C-F2B4-F43DEDDD80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FC04C4-CAC9-D7F7-666A-522F5BA36A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D2FF84-D103-EE35-8DD6-B653667EBC2D}"/>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BA72541D-2E93-8D25-9A85-0BE0C6EDB491}"/>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0C52618-BC64-FD94-CF43-ED3ADCFA02A7}"/>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849630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B7692-E676-B221-5081-7862FE8813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37E645-C7A6-DE34-0CD6-ED4B683324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0F006B-D802-594E-C686-D1D08A1A91A2}"/>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FA0FDA30-43BA-0DF9-6331-C64D4E31EB7E}"/>
              </a:ext>
            </a:extLst>
          </p:cNvPr>
          <p:cNvSpPr>
            <a:spLocks noGrp="1"/>
          </p:cNvSpPr>
          <p:nvPr>
            <p:ph type="ftr" sz="quarter" idx="11"/>
          </p:nvPr>
        </p:nvSpPr>
        <p:spPr/>
        <p:txBody>
          <a:bodyPr/>
          <a:lstStyle/>
          <a:p>
            <a:endParaRPr lang="zh-CN" altLang="en-US"/>
          </a:p>
        </p:txBody>
      </p:sp>
      <p:sp>
        <p:nvSpPr>
          <p:cNvPr id="6" name="Slide Number Placeholder 5">
            <a:extLst>
              <a:ext uri="{FF2B5EF4-FFF2-40B4-BE49-F238E27FC236}">
                <a16:creationId xmlns:a16="http://schemas.microsoft.com/office/drawing/2014/main" id="{9C04C26C-6426-029B-4030-40704393F55E}"/>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1955136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08829-EBC9-CE44-43CA-4AB39D9953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B9F9865-3CB8-0C26-B4A9-C55E582B76B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20A2E9-98C1-E581-78E4-4F5ADDBB44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B03F1A-D232-CE7B-6D4F-BD89FCCBC8DB}"/>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6" name="Footer Placeholder 5">
            <a:extLst>
              <a:ext uri="{FF2B5EF4-FFF2-40B4-BE49-F238E27FC236}">
                <a16:creationId xmlns:a16="http://schemas.microsoft.com/office/drawing/2014/main" id="{90044964-9497-9F6B-F410-394907CFC4F2}"/>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DC688E9-0FB8-47EC-44AB-9AC281D2859D}"/>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2656421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58503-DB5B-0C82-816D-E9229A7556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3F2159-EE5F-9C35-BCA5-1740DF5F39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6151-BBFD-2BE1-00F4-ED9471DC75D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BD7C183-F0A6-932A-7FC8-1FF9FE714C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FC931A-BC8F-5AD4-A32F-80058685FE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E0FD09-E05E-1161-6BF6-05C1842C6BD6}"/>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8" name="Footer Placeholder 7">
            <a:extLst>
              <a:ext uri="{FF2B5EF4-FFF2-40B4-BE49-F238E27FC236}">
                <a16:creationId xmlns:a16="http://schemas.microsoft.com/office/drawing/2014/main" id="{79FF695C-34E3-3EDA-025F-4E68ACAB4ECA}"/>
              </a:ext>
            </a:extLst>
          </p:cNvPr>
          <p:cNvSpPr>
            <a:spLocks noGrp="1"/>
          </p:cNvSpPr>
          <p:nvPr>
            <p:ph type="ftr" sz="quarter" idx="11"/>
          </p:nvPr>
        </p:nvSpPr>
        <p:spPr/>
        <p:txBody>
          <a:bodyPr/>
          <a:lstStyle/>
          <a:p>
            <a:endParaRPr lang="zh-CN" altLang="en-US"/>
          </a:p>
        </p:txBody>
      </p:sp>
      <p:sp>
        <p:nvSpPr>
          <p:cNvPr id="9" name="Slide Number Placeholder 8">
            <a:extLst>
              <a:ext uri="{FF2B5EF4-FFF2-40B4-BE49-F238E27FC236}">
                <a16:creationId xmlns:a16="http://schemas.microsoft.com/office/drawing/2014/main" id="{72FF14DC-3189-A5EE-0C85-0A13ED2449F5}"/>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823682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80576-00B0-6468-9634-34DFED1CAC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74EF29-31E6-FE5C-E95F-ED5B9D6EFB6C}"/>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4" name="Footer Placeholder 3">
            <a:extLst>
              <a:ext uri="{FF2B5EF4-FFF2-40B4-BE49-F238E27FC236}">
                <a16:creationId xmlns:a16="http://schemas.microsoft.com/office/drawing/2014/main" id="{A5AE0655-CB8D-F705-C6FA-939EDC3B3B91}"/>
              </a:ext>
            </a:extLst>
          </p:cNvPr>
          <p:cNvSpPr>
            <a:spLocks noGrp="1"/>
          </p:cNvSpPr>
          <p:nvPr>
            <p:ph type="ftr" sz="quarter" idx="11"/>
          </p:nvPr>
        </p:nvSpPr>
        <p:spPr/>
        <p:txBody>
          <a:bodyPr/>
          <a:lstStyle/>
          <a:p>
            <a:endParaRPr lang="zh-CN" altLang="en-US"/>
          </a:p>
        </p:txBody>
      </p:sp>
      <p:sp>
        <p:nvSpPr>
          <p:cNvPr id="5" name="Slide Number Placeholder 4">
            <a:extLst>
              <a:ext uri="{FF2B5EF4-FFF2-40B4-BE49-F238E27FC236}">
                <a16:creationId xmlns:a16="http://schemas.microsoft.com/office/drawing/2014/main" id="{67CD1747-BA41-54EE-CC7F-B199CCD4659D}"/>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729157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380639-99C7-503E-1CBB-3CDD26A32322}"/>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3" name="Footer Placeholder 2">
            <a:extLst>
              <a:ext uri="{FF2B5EF4-FFF2-40B4-BE49-F238E27FC236}">
                <a16:creationId xmlns:a16="http://schemas.microsoft.com/office/drawing/2014/main" id="{9A779F96-CB71-940F-5743-CCD2E24E7FCB}"/>
              </a:ext>
            </a:extLst>
          </p:cNvPr>
          <p:cNvSpPr>
            <a:spLocks noGrp="1"/>
          </p:cNvSpPr>
          <p:nvPr>
            <p:ph type="ftr" sz="quarter" idx="11"/>
          </p:nvPr>
        </p:nvSpPr>
        <p:spPr/>
        <p:txBody>
          <a:bodyPr/>
          <a:lstStyle/>
          <a:p>
            <a:endParaRPr lang="zh-CN" altLang="en-US"/>
          </a:p>
        </p:txBody>
      </p:sp>
      <p:sp>
        <p:nvSpPr>
          <p:cNvPr id="4" name="Slide Number Placeholder 3">
            <a:extLst>
              <a:ext uri="{FF2B5EF4-FFF2-40B4-BE49-F238E27FC236}">
                <a16:creationId xmlns:a16="http://schemas.microsoft.com/office/drawing/2014/main" id="{29252E18-0DD0-F22D-EBE3-2E13A8DCB402}"/>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135093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82700-0E3C-C86A-02D9-CB39F96A7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36F350-F239-F6CA-4FBC-F3DC985BD4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F3F48A-D062-488C-5687-84BBA0DEC9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CDC535-20C8-7C55-E3D9-59E2711E2778}"/>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6" name="Footer Placeholder 5">
            <a:extLst>
              <a:ext uri="{FF2B5EF4-FFF2-40B4-BE49-F238E27FC236}">
                <a16:creationId xmlns:a16="http://schemas.microsoft.com/office/drawing/2014/main" id="{266F3982-46C5-B4F5-0D49-91E6519F621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BC1DB21D-F46F-DA85-5FE2-2DEE366C7DCF}"/>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935900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5B7A-6ACF-43DB-23E3-703B2F549C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495B1E-9625-F0DF-1888-C9583A90BA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7B5FDA-31F0-4C9E-0665-D83B9EE754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633922-E1D1-9FB4-274D-5A37FAC29D04}"/>
              </a:ext>
            </a:extLst>
          </p:cNvPr>
          <p:cNvSpPr>
            <a:spLocks noGrp="1"/>
          </p:cNvSpPr>
          <p:nvPr>
            <p:ph type="dt" sz="half" idx="10"/>
          </p:nvPr>
        </p:nvSpPr>
        <p:spPr/>
        <p:txBody>
          <a:bodyPr/>
          <a:lstStyle/>
          <a:p>
            <a:fld id="{53665327-8228-406E-8BCB-8A6EFFCB708E}" type="datetimeFigureOut">
              <a:rPr lang="zh-CN" altLang="en-US" smtClean="0"/>
              <a:t>2024/11/11</a:t>
            </a:fld>
            <a:endParaRPr lang="zh-CN" altLang="en-US"/>
          </a:p>
        </p:txBody>
      </p:sp>
      <p:sp>
        <p:nvSpPr>
          <p:cNvPr id="6" name="Footer Placeholder 5">
            <a:extLst>
              <a:ext uri="{FF2B5EF4-FFF2-40B4-BE49-F238E27FC236}">
                <a16:creationId xmlns:a16="http://schemas.microsoft.com/office/drawing/2014/main" id="{46D65F2E-DA79-F889-B4EC-0449BC3ED954}"/>
              </a:ext>
            </a:extLst>
          </p:cNvPr>
          <p:cNvSpPr>
            <a:spLocks noGrp="1"/>
          </p:cNvSpPr>
          <p:nvPr>
            <p:ph type="ftr" sz="quarter" idx="11"/>
          </p:nvPr>
        </p:nvSpPr>
        <p:spPr/>
        <p:txBody>
          <a:bodyPr/>
          <a:lstStyle/>
          <a:p>
            <a:endParaRPr lang="zh-CN" altLang="en-US"/>
          </a:p>
        </p:txBody>
      </p:sp>
      <p:sp>
        <p:nvSpPr>
          <p:cNvPr id="7" name="Slide Number Placeholder 6">
            <a:extLst>
              <a:ext uri="{FF2B5EF4-FFF2-40B4-BE49-F238E27FC236}">
                <a16:creationId xmlns:a16="http://schemas.microsoft.com/office/drawing/2014/main" id="{1DC9AE7C-7014-C8C3-7748-4E1771541917}"/>
              </a:ext>
            </a:extLst>
          </p:cNvPr>
          <p:cNvSpPr>
            <a:spLocks noGrp="1"/>
          </p:cNvSpPr>
          <p:nvPr>
            <p:ph type="sldNum" sz="quarter" idx="12"/>
          </p:nvPr>
        </p:nvSpPr>
        <p:spPr/>
        <p:txBody>
          <a:body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01563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482F71-5F4C-69DA-3968-EB470D93D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6B8AE16-CC2D-3B6A-783D-1E1FB1B7C7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A1C89B-9477-3862-EA68-C5BF36AAD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665327-8228-406E-8BCB-8A6EFFCB708E}" type="datetimeFigureOut">
              <a:rPr lang="zh-CN" altLang="en-US" smtClean="0"/>
              <a:t>2024/11/11</a:t>
            </a:fld>
            <a:endParaRPr lang="zh-CN" altLang="en-US"/>
          </a:p>
        </p:txBody>
      </p:sp>
      <p:sp>
        <p:nvSpPr>
          <p:cNvPr id="5" name="Footer Placeholder 4">
            <a:extLst>
              <a:ext uri="{FF2B5EF4-FFF2-40B4-BE49-F238E27FC236}">
                <a16:creationId xmlns:a16="http://schemas.microsoft.com/office/drawing/2014/main" id="{3FA47B64-D107-80CB-8FC9-C2A86F298D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a:extLst>
              <a:ext uri="{FF2B5EF4-FFF2-40B4-BE49-F238E27FC236}">
                <a16:creationId xmlns:a16="http://schemas.microsoft.com/office/drawing/2014/main" id="{1AFAEC3D-77DD-839A-3C13-F0ACAF7859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F427C-CBCB-47E0-B4FF-EC06D961866A}" type="slidenum">
              <a:rPr lang="zh-CN" altLang="en-US" smtClean="0"/>
              <a:t>‹#›</a:t>
            </a:fld>
            <a:endParaRPr lang="zh-CN" altLang="en-US"/>
          </a:p>
        </p:txBody>
      </p:sp>
    </p:spTree>
    <p:extLst>
      <p:ext uri="{BB962C8B-B14F-4D97-AF65-F5344CB8AC3E}">
        <p14:creationId xmlns:p14="http://schemas.microsoft.com/office/powerpoint/2010/main" val="315328805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Lst>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trycolors.com/mixer"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s://chemlad/" TargetMode="External"/><Relationship Id="rId2" Type="http://schemas.openxmlformats.org/officeDocument/2006/relationships/hyperlink" Target="https://phet.colorado.edu/" TargetMode="External"/><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hyperlink" Target="https://sketchpad/" TargetMode="External"/><Relationship Id="rId4" Type="http://schemas.openxmlformats.org/officeDocument/2006/relationships/hyperlink" Target="https://geogebr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trafic-simulation.de7/" TargetMode="External"/><Relationship Id="rId2" Type="http://schemas.openxmlformats.org/officeDocument/2006/relationships/hyperlink" Target="https://physics.weber.edu/schroeder/md" TargetMode="External"/><Relationship Id="rId1" Type="http://schemas.openxmlformats.org/officeDocument/2006/relationships/slideLayout" Target="../slideLayouts/slideLayout13.xml"/><Relationship Id="rId5" Type="http://schemas.openxmlformats.org/officeDocument/2006/relationships/hyperlink" Target="https://flowgprithm/" TargetMode="External"/><Relationship Id="rId4" Type="http://schemas.openxmlformats.org/officeDocument/2006/relationships/hyperlink" Target="https://bussimulator/"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13.png"/><Relationship Id="rId21" Type="http://schemas.openxmlformats.org/officeDocument/2006/relationships/slide" Target="slide25.xml"/><Relationship Id="rId7" Type="http://schemas.openxmlformats.org/officeDocument/2006/relationships/image" Target="../media/image15.png"/><Relationship Id="rId12" Type="http://schemas.openxmlformats.org/officeDocument/2006/relationships/slide" Target="slide22.xml"/><Relationship Id="rId17" Type="http://schemas.openxmlformats.org/officeDocument/2006/relationships/image" Target="../media/image21.png"/><Relationship Id="rId2" Type="http://schemas.openxmlformats.org/officeDocument/2006/relationships/image" Target="../media/image12.png"/><Relationship Id="rId16" Type="http://schemas.openxmlformats.org/officeDocument/2006/relationships/image" Target="../media/image20.png"/><Relationship Id="rId20" Type="http://schemas.openxmlformats.org/officeDocument/2006/relationships/slide" Target="slide21.xml"/><Relationship Id="rId1" Type="http://schemas.openxmlformats.org/officeDocument/2006/relationships/slideLayout" Target="../slideLayouts/slideLayout1.xml"/><Relationship Id="rId6" Type="http://schemas.openxmlformats.org/officeDocument/2006/relationships/slide" Target="slide27.xml"/><Relationship Id="rId11" Type="http://schemas.openxmlformats.org/officeDocument/2006/relationships/slide" Target="slide23.xml"/><Relationship Id="rId5" Type="http://schemas.openxmlformats.org/officeDocument/2006/relationships/image" Target="../media/image14.png"/><Relationship Id="rId15" Type="http://schemas.openxmlformats.org/officeDocument/2006/relationships/image" Target="../media/image19.png"/><Relationship Id="rId10" Type="http://schemas.openxmlformats.org/officeDocument/2006/relationships/image" Target="../media/image16.png"/><Relationship Id="rId19" Type="http://schemas.openxmlformats.org/officeDocument/2006/relationships/slide" Target="slide32.xml"/><Relationship Id="rId4" Type="http://schemas.openxmlformats.org/officeDocument/2006/relationships/slide" Target="slide28.xml"/><Relationship Id="rId9" Type="http://schemas.openxmlformats.org/officeDocument/2006/relationships/slide" Target="slide24.xml"/><Relationship Id="rId14" Type="http://schemas.openxmlformats.org/officeDocument/2006/relationships/image" Target="../media/image18.png"/></Relationships>
</file>

<file path=ppt/slides/_rels/slide21.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3.wav"/><Relationship Id="rId7" Type="http://schemas.openxmlformats.org/officeDocument/2006/relationships/slide" Target="slide20.xm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3.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phet.colorado.edu/vi/" TargetMode="External"/><Relationship Id="rId4" Type="http://schemas.openxmlformats.org/officeDocument/2006/relationships/image" Target="../media/image24.png"/><Relationship Id="rId9" Type="http://schemas.openxmlformats.org/officeDocument/2006/relationships/image" Target="../media/image26.png"/></Relationships>
</file>

<file path=ppt/slides/_rels/slide28.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audio" Target="../media/audio2.wav"/><Relationship Id="rId7"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3.wav"/><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文本框 11">
            <a:extLst>
              <a:ext uri="{FF2B5EF4-FFF2-40B4-BE49-F238E27FC236}">
                <a16:creationId xmlns:a16="http://schemas.microsoft.com/office/drawing/2014/main" id="{D1CB3112-C67C-B85A-0C2A-5E90453789FB}"/>
              </a:ext>
            </a:extLst>
          </p:cNvPr>
          <p:cNvSpPr txBox="1"/>
          <p:nvPr/>
        </p:nvSpPr>
        <p:spPr>
          <a:xfrm>
            <a:off x="532658" y="2092001"/>
            <a:ext cx="10764644" cy="2062103"/>
          </a:xfrm>
          <a:prstGeom prst="rect">
            <a:avLst/>
          </a:prstGeom>
          <a:noFill/>
        </p:spPr>
        <p:txBody>
          <a:bodyPr wrap="square" rtlCol="0">
            <a:spAutoFit/>
          </a:bodyPr>
          <a:lstStyle/>
          <a:p>
            <a:pPr algn="ctr"/>
            <a:r>
              <a:rPr lang="en-US" altLang="zh-CN" sz="6400" b="1">
                <a:solidFill>
                  <a:srgbClr val="FF0000"/>
                </a:solidFill>
                <a:latin typeface="Times New Roman" panose="02020603050405020304" pitchFamily="18" charset="0"/>
                <a:cs typeface="Times New Roman" panose="02020603050405020304" pitchFamily="18" charset="0"/>
              </a:rPr>
              <a:t>Bài 5: TÌM HIỂU </a:t>
            </a:r>
          </a:p>
          <a:p>
            <a:pPr algn="ctr"/>
            <a:r>
              <a:rPr lang="en-US" altLang="zh-CN" sz="6400" b="1">
                <a:solidFill>
                  <a:srgbClr val="FF0000"/>
                </a:solidFill>
                <a:latin typeface="Times New Roman" panose="02020603050405020304" pitchFamily="18" charset="0"/>
                <a:cs typeface="Times New Roman" panose="02020603050405020304" pitchFamily="18" charset="0"/>
              </a:rPr>
              <a:t>PHẦN MỀM MÔ PHỎNG.</a:t>
            </a:r>
            <a:endParaRPr lang="zh-CN" altLang="en-US" sz="6400" b="1" dirty="0">
              <a:solidFill>
                <a:srgbClr val="FF0000"/>
              </a:solidFill>
              <a:latin typeface="Times New Roman" panose="02020603050405020304" pitchFamily="18" charset="0"/>
              <a:cs typeface="Times New Roman" panose="02020603050405020304" pitchFamily="18" charset="0"/>
            </a:endParaRPr>
          </a:p>
        </p:txBody>
      </p:sp>
      <p:sp>
        <p:nvSpPr>
          <p:cNvPr id="43" name="Freeform: Shape 64">
            <a:extLst>
              <a:ext uri="{FF2B5EF4-FFF2-40B4-BE49-F238E27FC236}">
                <a16:creationId xmlns:a16="http://schemas.microsoft.com/office/drawing/2014/main" id="{6D19F385-9340-E439-8F0F-9C8E37588C68}"/>
              </a:ext>
            </a:extLst>
          </p:cNvPr>
          <p:cNvSpPr/>
          <p:nvPr/>
        </p:nvSpPr>
        <p:spPr>
          <a:xfrm rot="5400000">
            <a:off x="-272238" y="268177"/>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rgbClr val="F4E054"/>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4" name="Rectangle 43">
            <a:extLst>
              <a:ext uri="{FF2B5EF4-FFF2-40B4-BE49-F238E27FC236}">
                <a16:creationId xmlns:a16="http://schemas.microsoft.com/office/drawing/2014/main" id="{3BDE48F4-ABB9-A186-ADBE-096E41A77053}"/>
              </a:ext>
            </a:extLst>
          </p:cNvPr>
          <p:cNvSpPr/>
          <p:nvPr/>
        </p:nvSpPr>
        <p:spPr>
          <a:xfrm rot="18623729">
            <a:off x="-547602" y="781475"/>
            <a:ext cx="3054682" cy="779765"/>
          </a:xfrm>
          <a:prstGeom prst="rect">
            <a:avLst/>
          </a:prstGeom>
          <a:noFill/>
        </p:spPr>
        <p:txBody>
          <a:bodyPr wrap="none" lIns="121920" tIns="60960" rIns="121920" bIns="60960">
            <a:spAutoFit/>
          </a:bodyPr>
          <a:lstStyle/>
          <a:p>
            <a:pPr algn="ctr"/>
            <a:r>
              <a:rPr lang="en-US" sz="4267" b="1">
                <a:ln w="10160">
                  <a:solidFill>
                    <a:schemeClr val="accent5"/>
                  </a:solidFill>
                  <a:prstDash val="solid"/>
                </a:ln>
                <a:blipFill dpi="0" rotWithShape="1">
                  <a:blip r:embed="rId2">
                    <a:extLst>
                      <a:ext uri="{28A0092B-C50C-407E-A947-70E740481C1C}">
                        <a14:useLocalDpi xmlns:a14="http://schemas.microsoft.com/office/drawing/2010/main" val="0"/>
                      </a:ext>
                    </a:extLst>
                  </a:blip>
                  <a:srcRect/>
                  <a:stretch>
                    <a:fillRect/>
                  </a:stretch>
                </a:blipFill>
                <a:effectLst>
                  <a:outerShdw blurRad="38100" dist="22860" dir="5400000" algn="tl" rotWithShape="0">
                    <a:srgbClr val="000000">
                      <a:alpha val="30000"/>
                    </a:srgbClr>
                  </a:outerShdw>
                </a:effectLst>
              </a:rPr>
              <a:t>CHƯƠNG 9</a:t>
            </a:r>
          </a:p>
        </p:txBody>
      </p:sp>
      <p:sp>
        <p:nvSpPr>
          <p:cNvPr id="45" name="Freeform: Shape 64">
            <a:extLst>
              <a:ext uri="{FF2B5EF4-FFF2-40B4-BE49-F238E27FC236}">
                <a16:creationId xmlns:a16="http://schemas.microsoft.com/office/drawing/2014/main" id="{8456668A-19CE-4756-D460-048487BFE35E}"/>
              </a:ext>
            </a:extLst>
          </p:cNvPr>
          <p:cNvSpPr/>
          <p:nvPr/>
        </p:nvSpPr>
        <p:spPr>
          <a:xfrm rot="5400000">
            <a:off x="-272239" y="268179"/>
            <a:ext cx="3196156" cy="2659808"/>
          </a:xfrm>
          <a:custGeom>
            <a:avLst/>
            <a:gdLst>
              <a:gd name="connsiteX0" fmla="*/ 0 w 4670251"/>
              <a:gd name="connsiteY0" fmla="*/ 2133085 h 4116501"/>
              <a:gd name="connsiteX1" fmla="*/ 0 w 4670251"/>
              <a:gd name="connsiteY1" fmla="*/ 0 h 4116501"/>
              <a:gd name="connsiteX2" fmla="*/ 4670251 w 4670251"/>
              <a:gd name="connsiteY2" fmla="*/ 4116501 h 4116501"/>
              <a:gd name="connsiteX3" fmla="*/ 2250224 w 4670251"/>
              <a:gd name="connsiteY3" fmla="*/ 4116501 h 4116501"/>
              <a:gd name="connsiteX4" fmla="*/ 0 w 4670251"/>
              <a:gd name="connsiteY4" fmla="*/ 2133085 h 4116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0251" h="4116501">
                <a:moveTo>
                  <a:pt x="0" y="2133085"/>
                </a:moveTo>
                <a:lnTo>
                  <a:pt x="0" y="0"/>
                </a:lnTo>
                <a:lnTo>
                  <a:pt x="4670251" y="4116501"/>
                </a:lnTo>
                <a:lnTo>
                  <a:pt x="2250224" y="4116501"/>
                </a:lnTo>
                <a:lnTo>
                  <a:pt x="0" y="2133085"/>
                </a:lnTo>
                <a:close/>
              </a:path>
            </a:pathLst>
          </a:custGeom>
          <a:solidFill>
            <a:schemeClr val="accent3">
              <a:lumMod val="40000"/>
              <a:lumOff val="6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46" name="Rectangle 45">
            <a:extLst>
              <a:ext uri="{FF2B5EF4-FFF2-40B4-BE49-F238E27FC236}">
                <a16:creationId xmlns:a16="http://schemas.microsoft.com/office/drawing/2014/main" id="{A1BA9ECF-5EC6-8EFE-55A1-A7152F74F1D0}"/>
              </a:ext>
            </a:extLst>
          </p:cNvPr>
          <p:cNvSpPr/>
          <p:nvPr/>
        </p:nvSpPr>
        <p:spPr>
          <a:xfrm rot="18623729">
            <a:off x="-283108" y="781476"/>
            <a:ext cx="2525691" cy="779765"/>
          </a:xfrm>
          <a:prstGeom prst="rect">
            <a:avLst/>
          </a:prstGeom>
          <a:noFill/>
        </p:spPr>
        <p:txBody>
          <a:bodyPr wrap="none" lIns="121920" tIns="60960" rIns="121920" bIns="60960">
            <a:spAutoFit/>
          </a:bodyPr>
          <a:lstStyle/>
          <a:p>
            <a:pPr algn="ctr"/>
            <a:r>
              <a:rPr lang="en-US" sz="4267" b="1" smtClean="0">
                <a:ln w="10160">
                  <a:solidFill>
                    <a:schemeClr val="accent5"/>
                  </a:solidFill>
                  <a:prstDash val="solid"/>
                </a:ln>
                <a:solidFill>
                  <a:srgbClr val="FF0000"/>
                </a:solidFill>
                <a:effectLst>
                  <a:outerShdw blurRad="38100" dist="22860" dir="5400000" algn="tl" rotWithShape="0">
                    <a:srgbClr val="000000">
                      <a:alpha val="30000"/>
                    </a:srgbClr>
                  </a:outerShdw>
                </a:effectLst>
              </a:rPr>
              <a:t>CHỦ ĐỀ 4.</a:t>
            </a:r>
            <a:endParaRPr lang="en-US" sz="4267" b="1"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62" name="TextBox 61">
            <a:extLst>
              <a:ext uri="{FF2B5EF4-FFF2-40B4-BE49-F238E27FC236}">
                <a16:creationId xmlns:a16="http://schemas.microsoft.com/office/drawing/2014/main" id="{11E5FEC7-B316-0D4C-16F6-DF5475F1D463}"/>
              </a:ext>
            </a:extLst>
          </p:cNvPr>
          <p:cNvSpPr txBox="1"/>
          <p:nvPr/>
        </p:nvSpPr>
        <p:spPr>
          <a:xfrm>
            <a:off x="2544484" y="519924"/>
            <a:ext cx="6399819" cy="923330"/>
          </a:xfrm>
          <a:prstGeom prst="rect">
            <a:avLst/>
          </a:prstGeom>
          <a:noFill/>
        </p:spPr>
        <p:txBody>
          <a:bodyPr wrap="square" rtlCol="0">
            <a:spAutoFit/>
          </a:bodyPr>
          <a:lstStyle/>
          <a:p>
            <a:pPr algn="l"/>
            <a:endParaRPr lang="en-US" sz="5400" dirty="0">
              <a:ln>
                <a:gradFill>
                  <a:gsLst>
                    <a:gs pos="87352">
                      <a:srgbClr val="B7E5F6"/>
                    </a:gs>
                    <a:gs pos="53000">
                      <a:schemeClr val="accent5">
                        <a:lumMod val="75000"/>
                      </a:schemeClr>
                    </a:gs>
                    <a:gs pos="61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gradFill>
                <a:gsLst>
                  <a:gs pos="42000">
                    <a:schemeClr val="accent3">
                      <a:lumMod val="75000"/>
                    </a:schemeClr>
                  </a:gs>
                  <a:gs pos="53000">
                    <a:schemeClr val="accent1">
                      <a:lumMod val="45000"/>
                      <a:lumOff val="55000"/>
                    </a:schemeClr>
                  </a:gs>
                  <a:gs pos="89000">
                    <a:schemeClr val="accent2">
                      <a:lumMod val="60000"/>
                      <a:lumOff val="40000"/>
                    </a:schemeClr>
                  </a:gs>
                  <a:gs pos="67000">
                    <a:schemeClr val="accent6">
                      <a:lumMod val="75000"/>
                    </a:schemeClr>
                  </a:gs>
                </a:gsLst>
                <a:lin ang="5400000" scaled="1"/>
              </a:gradFill>
              <a:latin typeface="Times New Roman" panose="02020603050405020304" pitchFamily="18" charset="0"/>
              <a:cs typeface="Times New Roman" panose="02020603050405020304" pitchFamily="18" charset="0"/>
            </a:endParaRPr>
          </a:p>
        </p:txBody>
      </p:sp>
      <p:sp>
        <p:nvSpPr>
          <p:cNvPr id="63" name="Rectangle 62">
            <a:extLst>
              <a:ext uri="{FF2B5EF4-FFF2-40B4-BE49-F238E27FC236}">
                <a16:creationId xmlns:a16="http://schemas.microsoft.com/office/drawing/2014/main" id="{CA4829C9-944A-8914-77E1-A8CCF7BD9121}"/>
              </a:ext>
            </a:extLst>
          </p:cNvPr>
          <p:cNvSpPr/>
          <p:nvPr/>
        </p:nvSpPr>
        <p:spPr>
          <a:xfrm>
            <a:off x="3125669" y="753026"/>
            <a:ext cx="6123792" cy="923330"/>
          </a:xfrm>
          <a:prstGeom prst="rect">
            <a:avLst/>
          </a:prstGeom>
          <a:noFill/>
        </p:spPr>
        <p:txBody>
          <a:bodyPr wrap="none" lIns="91440" tIns="45720" rIns="91440" bIns="45720">
            <a:spAutoFit/>
          </a:bodyPr>
          <a:lstStyle/>
          <a:p>
            <a:pPr algn="ctr"/>
            <a:r>
              <a:rPr lang="en-US" sz="5400" b="1" cap="none" spc="0">
                <a:ln w="22225">
                  <a:solidFill>
                    <a:schemeClr val="accent2"/>
                  </a:solidFill>
                  <a:prstDash val="solid"/>
                </a:ln>
                <a:solidFill>
                  <a:srgbClr val="FF0000"/>
                </a:solidFill>
                <a:effectLst/>
              </a:rPr>
              <a:t>ỨNG DỤNG TIN HỌC</a:t>
            </a:r>
            <a:endParaRPr lang="en-US" sz="5400" b="1" cap="none" spc="0" dirty="0">
              <a:ln w="22225">
                <a:solidFill>
                  <a:schemeClr val="accent2"/>
                </a:solidFill>
                <a:prstDash val="solid"/>
              </a:ln>
              <a:solidFill>
                <a:srgbClr val="FF0000"/>
              </a:solidFill>
              <a:effectLst/>
            </a:endParaRPr>
          </a:p>
        </p:txBody>
      </p:sp>
    </p:spTree>
    <p:extLst>
      <p:ext uri="{BB962C8B-B14F-4D97-AF65-F5344CB8AC3E}">
        <p14:creationId xmlns:p14="http://schemas.microsoft.com/office/powerpoint/2010/main" val="2283278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barn(inVertical)">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1000" fill="hold"/>
                                        <p:tgtEl>
                                          <p:spTgt spid="42"/>
                                        </p:tgtEl>
                                        <p:attrNameLst>
                                          <p:attrName>ppt_w</p:attrName>
                                        </p:attrNameLst>
                                      </p:cBhvr>
                                      <p:tavLst>
                                        <p:tav tm="0">
                                          <p:val>
                                            <p:fltVal val="0"/>
                                          </p:val>
                                        </p:tav>
                                        <p:tav tm="100000">
                                          <p:val>
                                            <p:strVal val="#ppt_w"/>
                                          </p:val>
                                        </p:tav>
                                      </p:tavLst>
                                    </p:anim>
                                    <p:anim calcmode="lin" valueType="num">
                                      <p:cBhvr>
                                        <p:cTn id="18" dur="1000" fill="hold"/>
                                        <p:tgtEl>
                                          <p:spTgt spid="42"/>
                                        </p:tgtEl>
                                        <p:attrNameLst>
                                          <p:attrName>ppt_h</p:attrName>
                                        </p:attrNameLst>
                                      </p:cBhvr>
                                      <p:tavLst>
                                        <p:tav tm="0">
                                          <p:val>
                                            <p:fltVal val="0"/>
                                          </p:val>
                                        </p:tav>
                                        <p:tav tm="100000">
                                          <p:val>
                                            <p:strVal val="#ppt_h"/>
                                          </p:val>
                                        </p:tav>
                                      </p:tavLst>
                                    </p:anim>
                                    <p:anim calcmode="lin" valueType="num">
                                      <p:cBhvr>
                                        <p:cTn id="19" dur="1000" fill="hold"/>
                                        <p:tgtEl>
                                          <p:spTgt spid="42"/>
                                        </p:tgtEl>
                                        <p:attrNameLst>
                                          <p:attrName>style.rotation</p:attrName>
                                        </p:attrNameLst>
                                      </p:cBhvr>
                                      <p:tavLst>
                                        <p:tav tm="0">
                                          <p:val>
                                            <p:fltVal val="90"/>
                                          </p:val>
                                        </p:tav>
                                        <p:tav tm="100000">
                                          <p:val>
                                            <p:fltVal val="0"/>
                                          </p:val>
                                        </p:tav>
                                      </p:tavLst>
                                    </p:anim>
                                    <p:animEffect transition="in" filter="fade">
                                      <p:cBhvr>
                                        <p:cTn id="20"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5" grpId="0" animBg="1"/>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60909" y="3481019"/>
            <a:ext cx="11149974" cy="3046988"/>
          </a:xfrm>
          <a:prstGeom prst="rect">
            <a:avLst/>
          </a:prstGeom>
        </p:spPr>
        <p:txBody>
          <a:bodyPr wrap="square">
            <a:spAutoFit/>
          </a:bodyPr>
          <a:lstStyle/>
          <a:p>
            <a:pPr algn="just"/>
            <a:r>
              <a:rPr lang="fr-FR" sz="3200" smtClean="0">
                <a:solidFill>
                  <a:srgbClr val="0000FF"/>
                </a:solidFill>
                <a:latin typeface="Times New Roman" panose="02020603050405020304" pitchFamily="18" charset="0"/>
                <a:cs typeface="Times New Roman" panose="02020603050405020304" pitchFamily="18" charset="0"/>
              </a:rPr>
              <a:t>* </a:t>
            </a:r>
            <a:r>
              <a:rPr lang="en-US" sz="3200" smtClean="0">
                <a:solidFill>
                  <a:srgbClr val="0000FF"/>
                </a:solidFill>
                <a:latin typeface="Times New Roman" panose="02020603050405020304" pitchFamily="18" charset="0"/>
                <a:cs typeface="Times New Roman" panose="02020603050405020304" pitchFamily="18" charset="0"/>
              </a:rPr>
              <a:t>V</a:t>
            </a:r>
            <a:r>
              <a:rPr lang="vi-VN" sz="3200" smtClean="0">
                <a:solidFill>
                  <a:srgbClr val="0000FF"/>
                </a:solidFill>
                <a:latin typeface="Times New Roman" panose="02020603050405020304" pitchFamily="18" charset="0"/>
                <a:cs typeface="Times New Roman" panose="02020603050405020304" pitchFamily="18" charset="0"/>
              </a:rPr>
              <a:t>iệc </a:t>
            </a:r>
            <a:r>
              <a:rPr lang="vi-VN" sz="3200">
                <a:solidFill>
                  <a:srgbClr val="0000FF"/>
                </a:solidFill>
                <a:latin typeface="Times New Roman" panose="02020603050405020304" pitchFamily="18" charset="0"/>
                <a:cs typeface="Times New Roman" panose="02020603050405020304" pitchFamily="18" charset="0"/>
              </a:rPr>
              <a:t>sử dụng phần mềm mô phỏng pha màu để tập pha màu và tìm hiểu về màu sắc có những lợi </a:t>
            </a:r>
            <a:r>
              <a:rPr lang="vi-VN" sz="3200" smtClean="0">
                <a:solidFill>
                  <a:srgbClr val="0000FF"/>
                </a:solidFill>
                <a:latin typeface="Times New Roman" panose="02020603050405020304" pitchFamily="18" charset="0"/>
                <a:cs typeface="Times New Roman" panose="02020603050405020304" pitchFamily="18" charset="0"/>
              </a:rPr>
              <a:t>ích</a:t>
            </a:r>
            <a:r>
              <a:rPr lang="en-US" sz="3200" smtClean="0">
                <a:solidFill>
                  <a:srgbClr val="0000FF"/>
                </a:solidFill>
                <a:latin typeface="Times New Roman" panose="02020603050405020304" pitchFamily="18" charset="0"/>
                <a:cs typeface="Times New Roman" panose="02020603050405020304" pitchFamily="18" charset="0"/>
              </a:rPr>
              <a:t>:</a:t>
            </a:r>
          </a:p>
          <a:p>
            <a:pPr algn="just"/>
            <a:r>
              <a:rPr lang="en-US" sz="3200" smtClean="0">
                <a:solidFill>
                  <a:srgbClr val="231F20"/>
                </a:solidFill>
                <a:latin typeface="Times New Roman" panose="02020603050405020304" pitchFamily="18" charset="0"/>
                <a:cs typeface="Times New Roman" panose="02020603050405020304" pitchFamily="18" charset="0"/>
              </a:rPr>
              <a:t>- Tiết </a:t>
            </a:r>
            <a:r>
              <a:rPr lang="en-US" sz="3200">
                <a:solidFill>
                  <a:srgbClr val="231F20"/>
                </a:solidFill>
                <a:latin typeface="Times New Roman" panose="02020603050405020304" pitchFamily="18" charset="0"/>
                <a:cs typeface="Times New Roman" panose="02020603050405020304" pitchFamily="18" charset="0"/>
              </a:rPr>
              <a:t>kiệm </a:t>
            </a:r>
            <a:r>
              <a:rPr lang="en-US" sz="3200" smtClean="0">
                <a:solidFill>
                  <a:srgbClr val="231F20"/>
                </a:solidFill>
                <a:latin typeface="Times New Roman" panose="02020603050405020304" pitchFamily="18" charset="0"/>
                <a:cs typeface="Times New Roman" panose="02020603050405020304" pitchFamily="18" charset="0"/>
              </a:rPr>
              <a:t>vật liệu, thời gian.</a:t>
            </a:r>
          </a:p>
          <a:p>
            <a:pPr algn="just"/>
            <a:r>
              <a:rPr lang="en-US" sz="3200" smtClean="0">
                <a:solidFill>
                  <a:srgbClr val="231F20"/>
                </a:solidFill>
                <a:latin typeface="Times New Roman" panose="02020603050405020304" pitchFamily="18" charset="0"/>
                <a:cs typeface="Times New Roman" panose="02020603050405020304" pitchFamily="18" charset="0"/>
              </a:rPr>
              <a:t>- Giúp kiểm soát chính các tỉ lệ màu.</a:t>
            </a:r>
          </a:p>
          <a:p>
            <a:pPr algn="just"/>
            <a:r>
              <a:rPr lang="en-US" sz="3200" smtClean="0">
                <a:solidFill>
                  <a:srgbClr val="231F20"/>
                </a:solidFill>
                <a:latin typeface="Times New Roman" panose="02020603050405020304" pitchFamily="18" charset="0"/>
                <a:cs typeface="Times New Roman" panose="02020603050405020304" pitchFamily="18" charset="0"/>
              </a:rPr>
              <a:t>- Có khả năng dự đoán trước kết quả.</a:t>
            </a:r>
          </a:p>
          <a:p>
            <a:pPr algn="just"/>
            <a:r>
              <a:rPr lang="en-US" sz="3200" smtClean="0">
                <a:solidFill>
                  <a:srgbClr val="231F20"/>
                </a:solidFill>
                <a:latin typeface="Times New Roman" panose="02020603050405020304" pitchFamily="18" charset="0"/>
                <a:cs typeface="Times New Roman" panose="02020603050405020304" pitchFamily="18" charset="0"/>
              </a:rPr>
              <a:t>- Học tập và tăng cường các kiến thức về màu sắc.</a:t>
            </a:r>
          </a:p>
        </p:txBody>
      </p:sp>
      <p:sp>
        <p:nvSpPr>
          <p:cNvPr id="2" name="Rectangle 1"/>
          <p:cNvSpPr/>
          <p:nvPr/>
        </p:nvSpPr>
        <p:spPr>
          <a:xfrm>
            <a:off x="0" y="-78517"/>
            <a:ext cx="2291012" cy="584775"/>
          </a:xfrm>
          <a:prstGeom prst="rect">
            <a:avLst/>
          </a:prstGeom>
        </p:spPr>
        <p:txBody>
          <a:bodyPr wrap="none">
            <a:spAutoFit/>
          </a:bodyPr>
          <a:lstStyle/>
          <a:p>
            <a:r>
              <a:rPr lang="en-US" sz="3200" b="1" smtClean="0">
                <a:latin typeface="Times New Roman" panose="02020603050405020304" pitchFamily="18" charset="0"/>
                <a:ea typeface="Times New Roman" panose="02020603050405020304" pitchFamily="18" charset="0"/>
              </a:rPr>
              <a:t>a. </a:t>
            </a:r>
            <a:r>
              <a:rPr lang="en-US" sz="3200" b="1">
                <a:latin typeface="Times New Roman" panose="02020603050405020304" pitchFamily="18" charset="0"/>
                <a:ea typeface="Times New Roman" panose="02020603050405020304" pitchFamily="18" charset="0"/>
              </a:rPr>
              <a:t>Pha màu:</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60909" y="1169550"/>
            <a:ext cx="11452900"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 Phần mềm mô phỏng pha màu cho phép chọn màu, tăng giảm tỉ lệ các màu và giúp nhìn thấy màu kết quả được tạo ra trên màn hình.</a:t>
            </a:r>
            <a:endParaRPr lang="en-US" sz="3200"/>
          </a:p>
        </p:txBody>
      </p:sp>
      <p:sp>
        <p:nvSpPr>
          <p:cNvPr id="6" name="Rectangle 5"/>
          <p:cNvSpPr/>
          <p:nvPr/>
        </p:nvSpPr>
        <p:spPr>
          <a:xfrm>
            <a:off x="835229" y="584775"/>
            <a:ext cx="9220794" cy="584775"/>
          </a:xfrm>
          <a:prstGeom prst="rect">
            <a:avLst/>
          </a:prstGeom>
        </p:spPr>
        <p:txBody>
          <a:bodyPr wrap="none">
            <a:spAutoFit/>
          </a:bodyPr>
          <a:lstStyle/>
          <a:p>
            <a:r>
              <a:rPr lang="en-US" sz="3200" smtClean="0">
                <a:solidFill>
                  <a:srgbClr val="0000FF"/>
                </a:solidFill>
                <a:latin typeface="Times New Roman" panose="02020603050405020304" pitchFamily="18" charset="0"/>
                <a:ea typeface="Times New Roman" panose="02020603050405020304" pitchFamily="18" charset="0"/>
              </a:rPr>
              <a:t>Phần </a:t>
            </a:r>
            <a:r>
              <a:rPr lang="en-US" sz="3200">
                <a:solidFill>
                  <a:srgbClr val="0000FF"/>
                </a:solidFill>
                <a:latin typeface="Times New Roman" panose="02020603050405020304" pitchFamily="18" charset="0"/>
                <a:ea typeface="Times New Roman" panose="02020603050405020304" pitchFamily="18" charset="0"/>
              </a:rPr>
              <a:t>mềm mô phỏng pha màu hoạt động như thế nào? </a:t>
            </a:r>
            <a:endParaRPr lang="en-US" sz="3200">
              <a:solidFill>
                <a:srgbClr val="0000FF"/>
              </a:solidFill>
            </a:endParaRPr>
          </a:p>
        </p:txBody>
      </p:sp>
      <p:sp>
        <p:nvSpPr>
          <p:cNvPr id="7" name="Rectangle 6"/>
          <p:cNvSpPr/>
          <p:nvPr/>
        </p:nvSpPr>
        <p:spPr>
          <a:xfrm>
            <a:off x="578190" y="2246768"/>
            <a:ext cx="6096000" cy="584775"/>
          </a:xfrm>
          <a:prstGeom prst="rect">
            <a:avLst/>
          </a:prstGeom>
        </p:spPr>
        <p:txBody>
          <a:bodyPr>
            <a:spAutoFit/>
          </a:bodyPr>
          <a:lstStyle/>
          <a:p>
            <a:pPr algn="just"/>
            <a:r>
              <a:rPr lang="en-US" sz="3200" smtClean="0">
                <a:solidFill>
                  <a:srgbClr val="0000FF"/>
                </a:solidFill>
                <a:latin typeface="Times New Roman" panose="02020603050405020304" pitchFamily="18" charset="0"/>
                <a:ea typeface="Times New Roman" panose="02020603050405020304" pitchFamily="18" charset="0"/>
              </a:rPr>
              <a:t>Lấy ví dụ phần </a:t>
            </a:r>
            <a:r>
              <a:rPr lang="en-US" sz="3200">
                <a:solidFill>
                  <a:srgbClr val="0000FF"/>
                </a:solidFill>
                <a:latin typeface="Times New Roman" panose="02020603050405020304" pitchFamily="18" charset="0"/>
                <a:ea typeface="Times New Roman" panose="02020603050405020304" pitchFamily="18" charset="0"/>
              </a:rPr>
              <a:t>mềm pha </a:t>
            </a:r>
            <a:r>
              <a:rPr lang="en-US" sz="3200" smtClean="0">
                <a:solidFill>
                  <a:srgbClr val="0000FF"/>
                </a:solidFill>
                <a:latin typeface="Times New Roman" panose="02020603050405020304" pitchFamily="18" charset="0"/>
                <a:ea typeface="Times New Roman" panose="02020603050405020304" pitchFamily="18" charset="0"/>
              </a:rPr>
              <a:t>màu? </a:t>
            </a:r>
            <a:endParaRPr lang="en-US" sz="3200">
              <a:solidFill>
                <a:srgbClr val="0000FF"/>
              </a:solidFill>
              <a:latin typeface="Times New Roman" panose="02020603050405020304" pitchFamily="18" charset="0"/>
              <a:ea typeface="Times New Roman" panose="02020603050405020304" pitchFamily="18" charset="0"/>
            </a:endParaRPr>
          </a:p>
        </p:txBody>
      </p:sp>
      <p:sp>
        <p:nvSpPr>
          <p:cNvPr id="8" name="Rectangle 7"/>
          <p:cNvSpPr/>
          <p:nvPr/>
        </p:nvSpPr>
        <p:spPr>
          <a:xfrm>
            <a:off x="1298085" y="2739211"/>
            <a:ext cx="5231706" cy="584775"/>
          </a:xfrm>
          <a:prstGeom prst="rect">
            <a:avLst/>
          </a:prstGeom>
        </p:spPr>
        <p:txBody>
          <a:bodyPr wrap="square">
            <a:spAutoFit/>
          </a:bodyPr>
          <a:lstStyle/>
          <a:p>
            <a:r>
              <a:rPr lang="en-US" sz="3200" smtClean="0">
                <a:latin typeface="Times New Roman" panose="02020603050405020304" pitchFamily="18" charset="0"/>
                <a:ea typeface="Times New Roman" panose="02020603050405020304" pitchFamily="18" charset="0"/>
                <a:hlinkClick r:id="rId2"/>
              </a:rPr>
              <a:t>https</a:t>
            </a:r>
            <a:r>
              <a:rPr lang="en-US" sz="3200">
                <a:latin typeface="Times New Roman" panose="02020603050405020304" pitchFamily="18" charset="0"/>
                <a:ea typeface="Times New Roman" panose="02020603050405020304" pitchFamily="18" charset="0"/>
                <a:hlinkClick r:id="rId2"/>
              </a:rPr>
              <a:t>://trycolors.com/mixer</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108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barn(inVertical)">
                                      <p:cBhvr>
                                        <p:cTn id="27" dur="500"/>
                                        <p:tgtEl>
                                          <p:spTgt spid="5">
                                            <p:txEl>
                                              <p:pRg st="1" end="1"/>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Effect transition="in" filter="barn(inVertical)">
                                      <p:cBhvr>
                                        <p:cTn id="30" dur="500"/>
                                        <p:tgtEl>
                                          <p:spTgt spid="5">
                                            <p:txEl>
                                              <p:pRg st="2" end="2"/>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5">
                                            <p:txEl>
                                              <p:pRg st="3" end="3"/>
                                            </p:txEl>
                                          </p:spTgt>
                                        </p:tgtEl>
                                        <p:attrNameLst>
                                          <p:attrName>style.visibility</p:attrName>
                                        </p:attrNameLst>
                                      </p:cBhvr>
                                      <p:to>
                                        <p:strVal val="visible"/>
                                      </p:to>
                                    </p:set>
                                    <p:animEffect transition="in" filter="barn(inVertical)">
                                      <p:cBhvr>
                                        <p:cTn id="33" dur="500"/>
                                        <p:tgtEl>
                                          <p:spTgt spid="5">
                                            <p:txEl>
                                              <p:pRg st="3" end="3"/>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Effect transition="in" filter="barn(inVertical)">
                                      <p:cBhvr>
                                        <p:cTn id="36"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44583" y="3280074"/>
            <a:ext cx="11229029" cy="1865126"/>
          </a:xfrm>
          <a:prstGeom prst="rect">
            <a:avLst/>
          </a:prstGeom>
        </p:spPr>
        <p:txBody>
          <a:bodyPr wrap="square">
            <a:spAutoFit/>
          </a:bodyPr>
          <a:lstStyle/>
          <a:p>
            <a:pPr algn="just">
              <a:lnSpc>
                <a:spcPct val="120000"/>
              </a:lnSpc>
            </a:pPr>
            <a:r>
              <a:rPr lang="fr-FR" sz="3200" smtClean="0">
                <a:latin typeface="Times New Roman" panose="02020603050405020304" pitchFamily="18" charset="0"/>
                <a:cs typeface="Times New Roman" panose="02020603050405020304" pitchFamily="18" charset="0"/>
              </a:rPr>
              <a:t>- Phần </a:t>
            </a:r>
            <a:r>
              <a:rPr lang="fr-FR" sz="3200">
                <a:latin typeface="Times New Roman" panose="02020603050405020304" pitchFamily="18" charset="0"/>
                <a:cs typeface="Times New Roman" panose="02020603050405020304" pitchFamily="18" charset="0"/>
              </a:rPr>
              <a:t>mềm mô phỏng </a:t>
            </a:r>
            <a:r>
              <a:rPr lang="fr-FR" sz="3200" smtClean="0">
                <a:latin typeface="Times New Roman" panose="02020603050405020304" pitchFamily="18" charset="0"/>
                <a:cs typeface="Times New Roman" panose="02020603050405020304" pitchFamily="18" charset="0"/>
              </a:rPr>
              <a:t>thể </a:t>
            </a:r>
            <a:r>
              <a:rPr lang="fr-FR" sz="3200">
                <a:latin typeface="Times New Roman" panose="02020603050405020304" pitchFamily="18" charset="0"/>
                <a:cs typeface="Times New Roman" panose="02020603050405020304" pitchFamily="18" charset="0"/>
              </a:rPr>
              <a:t>hiện trực quan sự vận động của một đối tượng, cho phép người dùng tương tác và tìm hiểu cách thức hoạt động của đối tượng đó. </a:t>
            </a:r>
            <a:endParaRPr lang="en-US" sz="3200" b="1">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1063119" y="338814"/>
            <a:ext cx="4906607" cy="584775"/>
          </a:xfrm>
          <a:prstGeom prst="rect">
            <a:avLst/>
          </a:prstGeom>
        </p:spPr>
        <p:txBody>
          <a:bodyPr wrap="square">
            <a:spAutoFit/>
          </a:bodyPr>
          <a:lstStyle/>
          <a:p>
            <a:r>
              <a:rPr lang="fr-FR" sz="3200" smtClean="0">
                <a:solidFill>
                  <a:srgbClr val="0000FF"/>
                </a:solidFill>
                <a:latin typeface="Times New Roman" panose="02020603050405020304" pitchFamily="18" charset="0"/>
                <a:cs typeface="Times New Roman" panose="02020603050405020304" pitchFamily="18" charset="0"/>
              </a:rPr>
              <a:t>Phần </a:t>
            </a:r>
            <a:r>
              <a:rPr lang="fr-FR" sz="3200">
                <a:solidFill>
                  <a:srgbClr val="0000FF"/>
                </a:solidFill>
                <a:latin typeface="Times New Roman" panose="02020603050405020304" pitchFamily="18" charset="0"/>
                <a:cs typeface="Times New Roman" panose="02020603050405020304" pitchFamily="18" charset="0"/>
              </a:rPr>
              <a:t>mềm mô phỏng </a:t>
            </a:r>
            <a:r>
              <a:rPr lang="fr-FR" sz="3200" smtClean="0">
                <a:solidFill>
                  <a:srgbClr val="0000FF"/>
                </a:solidFill>
                <a:latin typeface="Times New Roman" panose="02020603050405020304" pitchFamily="18" charset="0"/>
                <a:cs typeface="Times New Roman" panose="02020603050405020304" pitchFamily="18" charset="0"/>
              </a:rPr>
              <a:t>là gì?</a:t>
            </a:r>
            <a:endPar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 name="Rectangle 2"/>
          <p:cNvSpPr/>
          <p:nvPr/>
        </p:nvSpPr>
        <p:spPr>
          <a:xfrm>
            <a:off x="744583" y="1117602"/>
            <a:ext cx="11247119" cy="1865126"/>
          </a:xfrm>
          <a:prstGeom prst="rect">
            <a:avLst/>
          </a:prstGeom>
        </p:spPr>
        <p:txBody>
          <a:bodyPr wrap="square">
            <a:spAutoFit/>
          </a:bodyPr>
          <a:lstStyle/>
          <a:p>
            <a:pPr>
              <a:lnSpc>
                <a:spcPct val="120000"/>
              </a:lnSpc>
            </a:pPr>
            <a:r>
              <a:rPr lang="en-US" sz="3200" smtClean="0">
                <a:latin typeface="Times New Roman" panose="02020603050405020304" pitchFamily="18" charset="0"/>
                <a:cs typeface="Times New Roman" panose="02020603050405020304" pitchFamily="18" charset="0"/>
              </a:rPr>
              <a:t>- </a:t>
            </a:r>
            <a:r>
              <a:rPr lang="vi-VN" sz="3200" smtClean="0">
                <a:latin typeface="Times New Roman" panose="02020603050405020304" pitchFamily="18" charset="0"/>
                <a:cs typeface="Times New Roman" panose="02020603050405020304" pitchFamily="18" charset="0"/>
              </a:rPr>
              <a:t>Phần </a:t>
            </a:r>
            <a:r>
              <a:rPr lang="vi-VN" sz="3200">
                <a:latin typeface="Times New Roman" panose="02020603050405020304" pitchFamily="18" charset="0"/>
                <a:cs typeface="Times New Roman" panose="02020603050405020304" pitchFamily="18" charset="0"/>
              </a:rPr>
              <a:t>mềm mô phỏng là phương tiện giúp em quan sát và hình dung ra những hiện tượng khó hoặc không thể trải nghiệm trong thực tế, giúp em giải quyết nhiều vấn đề trong học tập</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692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3AE6DD0-9AA2-EF60-30B3-47F1CBDDEAA1}"/>
              </a:ext>
            </a:extLst>
          </p:cNvPr>
          <p:cNvSpPr/>
          <p:nvPr/>
        </p:nvSpPr>
        <p:spPr>
          <a:xfrm>
            <a:off x="303221" y="117896"/>
            <a:ext cx="7833361" cy="584775"/>
          </a:xfrm>
          <a:prstGeom prst="rect">
            <a:avLst/>
          </a:prstGeom>
        </p:spPr>
        <p:txBody>
          <a:bodyPr wrap="square">
            <a:spAutoFit/>
          </a:bodyPr>
          <a:lstStyle/>
          <a:p>
            <a:r>
              <a:rPr lang="en-US" sz="3200" b="1" smtClean="0">
                <a:solidFill>
                  <a:srgbClr val="0000FF"/>
                </a:solidFill>
                <a:latin typeface="Times New Roman" panose="02020603050405020304" pitchFamily="18" charset="0"/>
                <a:ea typeface="Times New Roman" panose="02020603050405020304" pitchFamily="18" charset="0"/>
              </a:rPr>
              <a:t>b. </a:t>
            </a:r>
            <a:r>
              <a:rPr lang="en-US" sz="3200" b="1">
                <a:solidFill>
                  <a:srgbClr val="0000FF"/>
                </a:solidFill>
                <a:latin typeface="Times New Roman" panose="02020603050405020304" pitchFamily="18" charset="0"/>
                <a:ea typeface="Times New Roman" panose="02020603050405020304" pitchFamily="18" charset="0"/>
              </a:rPr>
              <a:t>Một số phần mềm mô phỏng.</a:t>
            </a:r>
          </a:p>
        </p:txBody>
      </p:sp>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303222" y="1022602"/>
            <a:ext cx="6055376" cy="1200329"/>
          </a:xfrm>
          <a:prstGeom prst="rect">
            <a:avLst/>
          </a:prstGeom>
        </p:spPr>
        <p:txBody>
          <a:bodyPr wrap="square">
            <a:spAutoFit/>
          </a:bodyPr>
          <a:lstStyle/>
          <a:p>
            <a:pPr algn="just"/>
            <a:r>
              <a:rPr lang="fr-FR" sz="3600" smtClean="0">
                <a:latin typeface="Times New Roman" panose="02020603050405020304" pitchFamily="18" charset="0"/>
                <a:cs typeface="Times New Roman" panose="02020603050405020304" pitchFamily="18" charset="0"/>
              </a:rPr>
              <a:t>1. Mô </a:t>
            </a:r>
            <a:r>
              <a:rPr lang="fr-FR" sz="3600">
                <a:latin typeface="Times New Roman" panose="02020603050405020304" pitchFamily="18" charset="0"/>
                <a:cs typeface="Times New Roman" panose="02020603050405020304" pitchFamily="18" charset="0"/>
              </a:rPr>
              <a:t>phỏng thí nghiệm vật lý</a:t>
            </a:r>
            <a:r>
              <a:rPr lang="en-US" sz="3600">
                <a:latin typeface="Times New Roman" panose="02020603050405020304" pitchFamily="18" charset="0"/>
                <a:cs typeface="Times New Roman" panose="02020603050405020304" pitchFamily="18" charset="0"/>
              </a:rPr>
              <a:t> </a:t>
            </a:r>
            <a:endParaRPr lang="en-US" sz="3600" smtClean="0">
              <a:latin typeface="Times New Roman" panose="02020603050405020304" pitchFamily="18" charset="0"/>
              <a:cs typeface="Times New Roman" panose="02020603050405020304" pitchFamily="18" charset="0"/>
            </a:endParaRPr>
          </a:p>
          <a:p>
            <a:pPr algn="just"/>
            <a:r>
              <a:rPr lang="en-US" sz="3600" u="sng" smtClean="0">
                <a:latin typeface="Times New Roman" panose="02020603050405020304" pitchFamily="18" charset="0"/>
                <a:cs typeface="Times New Roman" panose="02020603050405020304" pitchFamily="18" charset="0"/>
                <a:hlinkClick r:id="rId2"/>
              </a:rPr>
              <a:t>https</a:t>
            </a:r>
            <a:r>
              <a:rPr lang="en-US" sz="3600" u="sng">
                <a:latin typeface="Times New Roman" panose="02020603050405020304" pitchFamily="18" charset="0"/>
                <a:cs typeface="Times New Roman" panose="02020603050405020304" pitchFamily="18" charset="0"/>
                <a:hlinkClick r:id="rId2"/>
              </a:rPr>
              <a:t>://phet.colorado.edu</a:t>
            </a:r>
            <a:endParaRPr lang="en-US" sz="36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303221" y="2512083"/>
            <a:ext cx="6168330" cy="1754326"/>
          </a:xfrm>
          <a:prstGeom prst="rect">
            <a:avLst/>
          </a:prstGeom>
        </p:spPr>
        <p:txBody>
          <a:bodyPr wrap="square">
            <a:spAutoFit/>
          </a:bodyPr>
          <a:lstStyle/>
          <a:p>
            <a:pPr algn="just"/>
            <a:r>
              <a:rPr lang="fr-FR" sz="3600">
                <a:latin typeface="Times New Roman" panose="02020603050405020304" pitchFamily="18" charset="0"/>
                <a:cs typeface="Times New Roman" panose="02020603050405020304" pitchFamily="18" charset="0"/>
              </a:rPr>
              <a:t>2. Mô phỏng thí nghiệm hóa học</a:t>
            </a:r>
            <a:endParaRPr lang="en-US" sz="3600">
              <a:latin typeface="Times New Roman" panose="02020603050405020304" pitchFamily="18" charset="0"/>
              <a:cs typeface="Times New Roman" panose="02020603050405020304" pitchFamily="18" charset="0"/>
            </a:endParaRPr>
          </a:p>
          <a:p>
            <a:r>
              <a:rPr lang="en-US" sz="3600" u="sng">
                <a:solidFill>
                  <a:srgbClr val="0070C0"/>
                </a:solidFill>
                <a:latin typeface="Times New Roman" panose="02020603050405020304" pitchFamily="18" charset="0"/>
                <a:cs typeface="Times New Roman" panose="02020603050405020304" pitchFamily="18" charset="0"/>
              </a:rPr>
              <a:t>https://Crocodile Chemistry</a:t>
            </a:r>
          </a:p>
          <a:p>
            <a:r>
              <a:rPr lang="en-US" sz="3600" u="sng">
                <a:latin typeface="Times New Roman" panose="02020603050405020304" pitchFamily="18" charset="0"/>
                <a:cs typeface="Times New Roman" panose="02020603050405020304" pitchFamily="18" charset="0"/>
                <a:hlinkClick r:id="rId3"/>
              </a:rPr>
              <a:t>https://ChemLad</a:t>
            </a:r>
            <a:endParaRPr lang="en-US" sz="3600">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303221" y="4496919"/>
            <a:ext cx="6677782" cy="1754326"/>
          </a:xfrm>
          <a:prstGeom prst="rect">
            <a:avLst/>
          </a:prstGeom>
        </p:spPr>
        <p:txBody>
          <a:bodyPr wrap="square">
            <a:spAutoFit/>
          </a:bodyPr>
          <a:lstStyle/>
          <a:p>
            <a:r>
              <a:rPr lang="fr-FR" sz="3600">
                <a:latin typeface="Times New Roman" panose="02020603050405020304" pitchFamily="18" charset="0"/>
                <a:cs typeface="Times New Roman" panose="02020603050405020304" pitchFamily="18" charset="0"/>
              </a:rPr>
              <a:t>3. Mô phỏng hình vẽ và giải toán</a:t>
            </a:r>
            <a:endParaRPr lang="en-US" sz="3600">
              <a:latin typeface="Times New Roman" panose="02020603050405020304" pitchFamily="18" charset="0"/>
              <a:cs typeface="Times New Roman" panose="02020603050405020304" pitchFamily="18" charset="0"/>
            </a:endParaRPr>
          </a:p>
          <a:p>
            <a:r>
              <a:rPr lang="en-US" sz="3600" u="sng">
                <a:latin typeface="Times New Roman" panose="02020603050405020304" pitchFamily="18" charset="0"/>
                <a:cs typeface="Times New Roman" panose="02020603050405020304" pitchFamily="18" charset="0"/>
                <a:hlinkClick r:id="rId4"/>
              </a:rPr>
              <a:t>https://Geogebra</a:t>
            </a:r>
            <a:endParaRPr lang="en-US" sz="3600">
              <a:latin typeface="Times New Roman" panose="02020603050405020304" pitchFamily="18" charset="0"/>
              <a:cs typeface="Times New Roman" panose="02020603050405020304" pitchFamily="18" charset="0"/>
            </a:endParaRPr>
          </a:p>
          <a:p>
            <a:r>
              <a:rPr lang="en-US" sz="3600" u="sng">
                <a:latin typeface="Times New Roman" panose="02020603050405020304" pitchFamily="18" charset="0"/>
                <a:cs typeface="Times New Roman" panose="02020603050405020304" pitchFamily="18" charset="0"/>
                <a:hlinkClick r:id="rId5"/>
              </a:rPr>
              <a:t>https://Sketchpad</a:t>
            </a:r>
            <a:endParaRPr lang="en-US" sz="3600">
              <a:latin typeface="Times New Roman" panose="02020603050405020304" pitchFamily="18" charset="0"/>
              <a:cs typeface="Times New Roman" panose="02020603050405020304" pitchFamily="18" charset="0"/>
            </a:endParaRPr>
          </a:p>
        </p:txBody>
      </p:sp>
      <p:sp>
        <p:nvSpPr>
          <p:cNvPr id="7" name="Rectangle 6"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3AE6DD0-9AA2-EF60-30B3-47F1CBDDEAA1}"/>
              </a:ext>
            </a:extLst>
          </p:cNvPr>
          <p:cNvSpPr/>
          <p:nvPr/>
        </p:nvSpPr>
        <p:spPr>
          <a:xfrm>
            <a:off x="303221" y="87119"/>
            <a:ext cx="10199315" cy="646331"/>
          </a:xfrm>
          <a:prstGeom prst="rect">
            <a:avLst/>
          </a:prstGeom>
        </p:spPr>
        <p:txBody>
          <a:bodyPr wrap="square">
            <a:spAutoFit/>
          </a:bodyPr>
          <a:lstStyle/>
          <a:p>
            <a:r>
              <a:rPr lang="en-US" sz="3600">
                <a:latin typeface="Times New Roman" panose="02020603050405020304" pitchFamily="18" charset="0"/>
                <a:ea typeface="Times New Roman" panose="02020603050405020304" pitchFamily="18" charset="0"/>
                <a:cs typeface="Times New Roman" panose="02020603050405020304" pitchFamily="18" charset="0"/>
              </a:rPr>
              <a:t>Hãy nêu một số phần mềm mô phỏng em đã biết ? </a:t>
            </a:r>
          </a:p>
        </p:txBody>
      </p:sp>
      <p:pic>
        <p:nvPicPr>
          <p:cNvPr id="8" name="Picture 7">
            <a:extLst>
              <a:ext uri="{FF2B5EF4-FFF2-40B4-BE49-F238E27FC236}">
                <a16:creationId xmlns:a16="http://schemas.microsoft.com/office/drawing/2014/main" id="{20816D2E-2172-81AF-EC64-6C48829E8900}"/>
              </a:ext>
            </a:extLst>
          </p:cNvPr>
          <p:cNvPicPr>
            <a:picLocks noChangeAspect="1"/>
          </p:cNvPicPr>
          <p:nvPr/>
        </p:nvPicPr>
        <p:blipFill>
          <a:blip r:embed="rId6"/>
          <a:stretch>
            <a:fillRect/>
          </a:stretch>
        </p:blipFill>
        <p:spPr>
          <a:xfrm>
            <a:off x="6358598" y="586224"/>
            <a:ext cx="5697726" cy="2672641"/>
          </a:xfrm>
          <a:prstGeom prst="rect">
            <a:avLst/>
          </a:prstGeom>
        </p:spPr>
      </p:pic>
    </p:spTree>
    <p:extLst>
      <p:ext uri="{BB962C8B-B14F-4D97-AF65-F5344CB8AC3E}">
        <p14:creationId xmlns:p14="http://schemas.microsoft.com/office/powerpoint/2010/main" val="2921604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0"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95855" y="1611578"/>
            <a:ext cx="9199179"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5. Mô phỏng nghiên cứu chuyển động của các phân tử.</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hlinkClick r:id="rId2"/>
              </a:rPr>
              <a:t>https://</a:t>
            </a:r>
            <a:r>
              <a:rPr lang="en-US" sz="3200" smtClean="0">
                <a:latin typeface="Times New Roman" panose="02020603050405020304" pitchFamily="18" charset="0"/>
                <a:cs typeface="Times New Roman" panose="02020603050405020304" pitchFamily="18" charset="0"/>
                <a:hlinkClick r:id="rId2"/>
              </a:rPr>
              <a:t>Physics.weber.edu/schroeder/md</a:t>
            </a:r>
            <a:endParaRPr lang="en-US" sz="3200">
              <a:latin typeface="Times New Roman" panose="02020603050405020304" pitchFamily="18" charset="0"/>
              <a:cs typeface="Times New Roman" panose="02020603050405020304" pitchFamily="18" charset="0"/>
            </a:endParaRPr>
          </a:p>
        </p:txBody>
      </p:sp>
      <p:sp>
        <p:nvSpPr>
          <p:cNvPr id="6"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595855" y="3016504"/>
            <a:ext cx="8582308"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6. Mô phỏng giải pháp giảm tắc nghẽn giao thông</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3"/>
              </a:rPr>
              <a:t>https://www.trafic-simulation.de</a:t>
            </a:r>
            <a:endParaRPr lang="en-US" sz="3200">
              <a:latin typeface="Times New Roman" panose="02020603050405020304" pitchFamily="18" charset="0"/>
              <a:cs typeface="Times New Roman" panose="02020603050405020304" pitchFamily="18" charset="0"/>
            </a:endParaRPr>
          </a:p>
        </p:txBody>
      </p:sp>
      <p:sp>
        <p:nvSpPr>
          <p:cNvPr id="10" name="Rectangle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95855" y="4421430"/>
            <a:ext cx="3906616"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7. Mô phỏng lái xe</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4"/>
              </a:rPr>
              <a:t>https://</a:t>
            </a:r>
            <a:r>
              <a:rPr lang="en-US" sz="3200" u="sng" smtClean="0">
                <a:latin typeface="Times New Roman" panose="02020603050405020304" pitchFamily="18" charset="0"/>
                <a:cs typeface="Times New Roman" panose="02020603050405020304" pitchFamily="18" charset="0"/>
                <a:hlinkClick r:id="rId4"/>
              </a:rPr>
              <a:t>Bus</a:t>
            </a:r>
            <a:r>
              <a:rPr lang="en-US" sz="3200" smtClean="0">
                <a:latin typeface="Times New Roman" panose="02020603050405020304" pitchFamily="18" charset="0"/>
                <a:cs typeface="Times New Roman" panose="02020603050405020304" pitchFamily="18" charset="0"/>
                <a:hlinkClick r:id="rId4"/>
              </a:rPr>
              <a:t>Simulator</a:t>
            </a:r>
            <a:endParaRPr lang="en-US" sz="3200">
              <a:latin typeface="Times New Roman" panose="02020603050405020304" pitchFamily="18" charset="0"/>
              <a:cs typeface="Times New Roman" panose="02020603050405020304" pitchFamily="18" charset="0"/>
            </a:endParaRPr>
          </a:p>
        </p:txBody>
      </p:sp>
      <p:sp>
        <p:nvSpPr>
          <p:cNvPr id="13" name="Rectangle 12"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83E971F-723D-4EC4-2E0A-4AD782E96E45}"/>
              </a:ext>
            </a:extLst>
          </p:cNvPr>
          <p:cNvSpPr/>
          <p:nvPr/>
        </p:nvSpPr>
        <p:spPr>
          <a:xfrm>
            <a:off x="595855" y="303175"/>
            <a:ext cx="8639585" cy="1077218"/>
          </a:xfrm>
          <a:prstGeom prst="rect">
            <a:avLst/>
          </a:prstGeom>
        </p:spPr>
        <p:txBody>
          <a:bodyPr wrap="square">
            <a:spAutoFit/>
          </a:bodyPr>
          <a:lstStyle/>
          <a:p>
            <a:r>
              <a:rPr lang="fr-FR" sz="3200">
                <a:latin typeface="Times New Roman" panose="02020603050405020304" pitchFamily="18" charset="0"/>
                <a:cs typeface="Times New Roman" panose="02020603050405020304" pitchFamily="18" charset="0"/>
              </a:rPr>
              <a:t>4. Mô phỏng ngôn ngữ lập trình trong môn Tin học</a:t>
            </a:r>
            <a:endParaRPr lang="en-US" sz="3200">
              <a:latin typeface="Times New Roman" panose="02020603050405020304" pitchFamily="18" charset="0"/>
              <a:cs typeface="Times New Roman" panose="02020603050405020304" pitchFamily="18" charset="0"/>
            </a:endParaRPr>
          </a:p>
          <a:p>
            <a:r>
              <a:rPr lang="en-US" sz="3200" u="sng">
                <a:latin typeface="Times New Roman" panose="02020603050405020304" pitchFamily="18" charset="0"/>
                <a:cs typeface="Times New Roman" panose="02020603050405020304" pitchFamily="18" charset="0"/>
                <a:hlinkClick r:id="rId5"/>
              </a:rPr>
              <a:t>https://Flowgprithm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729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B8F2C7F-5A43-4A12-10E7-07B007018400}"/>
              </a:ext>
            </a:extLst>
          </p:cNvPr>
          <p:cNvSpPr/>
          <p:nvPr/>
        </p:nvSpPr>
        <p:spPr>
          <a:xfrm>
            <a:off x="274818" y="194138"/>
            <a:ext cx="7583284" cy="523220"/>
          </a:xfrm>
          <a:prstGeom prst="rect">
            <a:avLst/>
          </a:prstGeom>
        </p:spPr>
        <p:txBody>
          <a:bodyPr wrap="square">
            <a:spAutoFit/>
          </a:bodyPr>
          <a:lstStyle/>
          <a:p>
            <a:pPr algn="ctr"/>
            <a:r>
              <a:rPr lang="en-US" sz="2800" b="1">
                <a:solidFill>
                  <a:srgbClr val="FF0000"/>
                </a:solidFill>
                <a:latin typeface="Times New Roman" panose="02020603050405020304" pitchFamily="18" charset="0"/>
                <a:ea typeface="Times New Roman" panose="02020603050405020304" pitchFamily="18" charset="0"/>
              </a:rPr>
              <a:t>2. LỢI ÍCH CỦA PHẦN MỀM MÔ PHỎNG.</a:t>
            </a:r>
            <a:endParaRPr lang="en-US" sz="2800" b="1"/>
          </a:p>
        </p:txBody>
      </p:sp>
      <p:sp>
        <p:nvSpPr>
          <p:cNvPr id="5" name="Rectangle 4">
            <a:extLst>
              <a:ext uri="{FF2B5EF4-FFF2-40B4-BE49-F238E27FC236}">
                <a16:creationId xmlns:a16="http://schemas.microsoft.com/office/drawing/2014/main" id="{BB31F5CE-80D7-4838-8DF8-68495E0BA596}"/>
              </a:ext>
            </a:extLst>
          </p:cNvPr>
          <p:cNvSpPr/>
          <p:nvPr/>
        </p:nvSpPr>
        <p:spPr>
          <a:xfrm>
            <a:off x="1205836" y="851507"/>
            <a:ext cx="7756067" cy="610232"/>
          </a:xfrm>
          <a:prstGeom prst="rect">
            <a:avLst/>
          </a:prstGeom>
        </p:spPr>
        <p:txBody>
          <a:bodyPr wrap="square">
            <a:spAutoFit/>
          </a:bodyPr>
          <a:lstStyle/>
          <a:p>
            <a:pPr lvl="0" defTabSz="342900">
              <a:lnSpc>
                <a:spcPct val="135000"/>
              </a:lnSpc>
              <a:defRPr/>
            </a:pPr>
            <a:r>
              <a:rPr lang="en-US" sz="2800" b="1" smtClean="0">
                <a:solidFill>
                  <a:srgbClr val="002060"/>
                </a:solidFill>
                <a:latin typeface="UTM Avo" panose="02040603050506020204" pitchFamily="18" charset="0"/>
                <a:cs typeface="Times New Roman" panose="02020603050405020304" pitchFamily="18" charset="0"/>
              </a:rPr>
              <a:t>Hoạt động 2. Lợi </a:t>
            </a:r>
            <a:r>
              <a:rPr lang="en-US" sz="2800" b="1" dirty="0" err="1">
                <a:solidFill>
                  <a:srgbClr val="002060"/>
                </a:solidFill>
                <a:latin typeface="UTM Avo" panose="02040603050506020204" pitchFamily="18" charset="0"/>
                <a:cs typeface="Times New Roman" panose="02020603050405020304" pitchFamily="18" charset="0"/>
              </a:rPr>
              <a:t>ích</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của</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phần</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mềm</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mô</a:t>
            </a:r>
            <a:r>
              <a:rPr lang="en-US" sz="2800" b="1" dirty="0">
                <a:solidFill>
                  <a:srgbClr val="002060"/>
                </a:solidFill>
                <a:latin typeface="UTM Avo" panose="02040603050506020204" pitchFamily="18" charset="0"/>
                <a:cs typeface="Times New Roman" panose="02020603050405020304" pitchFamily="18" charset="0"/>
              </a:rPr>
              <a:t> </a:t>
            </a:r>
            <a:r>
              <a:rPr lang="en-US" sz="2800" b="1" dirty="0" err="1">
                <a:solidFill>
                  <a:srgbClr val="002060"/>
                </a:solidFill>
                <a:latin typeface="UTM Avo" panose="02040603050506020204" pitchFamily="18" charset="0"/>
                <a:cs typeface="Times New Roman" panose="02020603050405020304" pitchFamily="18" charset="0"/>
              </a:rPr>
              <a:t>phỏng</a:t>
            </a:r>
            <a:endParaRPr kumimoji="0" lang="vi-VN" sz="28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3734E2-F766-7AA4-EEE4-6CE67CC1010F}"/>
              </a:ext>
            </a:extLst>
          </p:cNvPr>
          <p:cNvSpPr txBox="1"/>
          <p:nvPr/>
        </p:nvSpPr>
        <p:spPr>
          <a:xfrm>
            <a:off x="1093294" y="1595888"/>
            <a:ext cx="9894963" cy="1315425"/>
          </a:xfrm>
          <a:prstGeom prst="rect">
            <a:avLst/>
          </a:prstGeom>
          <a:noFill/>
        </p:spPr>
        <p:txBody>
          <a:bodyPr wrap="square">
            <a:spAutoFit/>
          </a:bodyPr>
          <a:lstStyle/>
          <a:p>
            <a:pPr>
              <a:lnSpc>
                <a:spcPct val="150000"/>
              </a:lnSpc>
            </a:pPr>
            <a:r>
              <a:rPr lang="vi-VN" sz="2800" dirty="0">
                <a:solidFill>
                  <a:srgbClr val="231F20"/>
                </a:solidFill>
                <a:effectLst/>
                <a:latin typeface="Arial" panose="020B0604020202020204" pitchFamily="34" charset="0"/>
              </a:rPr>
              <a:t>Phần mềm mô phỏng pha màu có những lợi ích gì trong việc tìm hiểu và tập pha trộn màu theo cách thông thường?</a:t>
            </a:r>
            <a:endParaRPr lang="en-US" sz="2800" dirty="0"/>
          </a:p>
        </p:txBody>
      </p:sp>
      <p:pic>
        <p:nvPicPr>
          <p:cNvPr id="11" name="Picture 10">
            <a:extLst>
              <a:ext uri="{FF2B5EF4-FFF2-40B4-BE49-F238E27FC236}">
                <a16:creationId xmlns:a16="http://schemas.microsoft.com/office/drawing/2014/main" id="{908CA209-039D-8899-B52D-5AF20A407A8E}"/>
              </a:ext>
            </a:extLst>
          </p:cNvPr>
          <p:cNvPicPr>
            <a:picLocks noChangeAspect="1"/>
          </p:cNvPicPr>
          <p:nvPr/>
        </p:nvPicPr>
        <p:blipFill rotWithShape="1">
          <a:blip r:embed="rId2"/>
          <a:srcRect t="11636"/>
          <a:stretch/>
        </p:blipFill>
        <p:spPr>
          <a:xfrm>
            <a:off x="9220843" y="3061636"/>
            <a:ext cx="2316054" cy="1456413"/>
          </a:xfrm>
          <a:prstGeom prst="rect">
            <a:avLst/>
          </a:prstGeom>
        </p:spPr>
      </p:pic>
    </p:spTree>
    <p:extLst>
      <p:ext uri="{BB962C8B-B14F-4D97-AF65-F5344CB8AC3E}">
        <p14:creationId xmlns:p14="http://schemas.microsoft.com/office/powerpoint/2010/main" val="4216335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907760" y="240881"/>
            <a:ext cx="7435049" cy="584775"/>
          </a:xfrm>
          <a:prstGeom prst="rect">
            <a:avLst/>
          </a:prstGeom>
        </p:spPr>
        <p:txBody>
          <a:bodyPr wrap="none">
            <a:spAutoFit/>
          </a:bodyPr>
          <a:lstStyle/>
          <a:p>
            <a:r>
              <a:rPr lang="en-US" sz="3200">
                <a:solidFill>
                  <a:srgbClr val="0000FF"/>
                </a:solidFill>
                <a:latin typeface="Times New Roman" panose="02020603050405020304" pitchFamily="18" charset="0"/>
              </a:rPr>
              <a:t>Phần mềm </a:t>
            </a:r>
            <a:r>
              <a:rPr lang="en-US" sz="3200" smtClean="0">
                <a:solidFill>
                  <a:srgbClr val="0000FF"/>
                </a:solidFill>
                <a:latin typeface="Times New Roman" panose="02020603050405020304" pitchFamily="18" charset="0"/>
              </a:rPr>
              <a:t>mô phỏng pha </a:t>
            </a:r>
            <a:r>
              <a:rPr lang="en-US" sz="3200">
                <a:solidFill>
                  <a:srgbClr val="0000FF"/>
                </a:solidFill>
                <a:latin typeface="Times New Roman" panose="02020603050405020304" pitchFamily="18" charset="0"/>
              </a:rPr>
              <a:t>màu có lợi ích gì?</a:t>
            </a:r>
            <a:endParaRPr lang="en-US" sz="3200">
              <a:solidFill>
                <a:srgbClr val="0000FF"/>
              </a:solidFill>
            </a:endParaRPr>
          </a:p>
        </p:txBody>
      </p:sp>
      <p:sp>
        <p:nvSpPr>
          <p:cNvPr id="4" name="Rectangle 3"/>
          <p:cNvSpPr/>
          <p:nvPr/>
        </p:nvSpPr>
        <p:spPr>
          <a:xfrm>
            <a:off x="907759" y="985464"/>
            <a:ext cx="5871863" cy="3046988"/>
          </a:xfrm>
          <a:prstGeom prst="rect">
            <a:avLst/>
          </a:prstGeom>
        </p:spPr>
        <p:txBody>
          <a:bodyPr wrap="square">
            <a:spAutoFit/>
          </a:bodyPr>
          <a:lstStyle/>
          <a:p>
            <a:pPr>
              <a:lnSpc>
                <a:spcPct val="120000"/>
              </a:lnSpc>
            </a:pPr>
            <a:r>
              <a:rPr lang="en-US" sz="3200">
                <a:latin typeface="Times New Roman" panose="02020603050405020304" pitchFamily="18" charset="0"/>
                <a:cs typeface="Times New Roman" panose="02020603050405020304" pitchFamily="18" charset="0"/>
              </a:rPr>
              <a:t>- Tiết kiệm tài nguyên</a:t>
            </a:r>
          </a:p>
          <a:p>
            <a:pPr>
              <a:lnSpc>
                <a:spcPct val="120000"/>
              </a:lnSpc>
            </a:pPr>
            <a:r>
              <a:rPr lang="en-US" sz="3200">
                <a:latin typeface="Times New Roman" panose="02020603050405020304" pitchFamily="18" charset="0"/>
                <a:cs typeface="Times New Roman" panose="02020603050405020304" pitchFamily="18" charset="0"/>
              </a:rPr>
              <a:t>- Tính chính xác</a:t>
            </a:r>
          </a:p>
          <a:p>
            <a:pPr>
              <a:lnSpc>
                <a:spcPct val="120000"/>
              </a:lnSpc>
            </a:pPr>
            <a:r>
              <a:rPr lang="en-US" sz="3200">
                <a:latin typeface="Times New Roman" panose="02020603050405020304" pitchFamily="18" charset="0"/>
                <a:cs typeface="Times New Roman" panose="02020603050405020304" pitchFamily="18" charset="0"/>
              </a:rPr>
              <a:t>- Xem trước kết quả</a:t>
            </a:r>
          </a:p>
          <a:p>
            <a:pPr>
              <a:lnSpc>
                <a:spcPct val="120000"/>
              </a:lnSpc>
            </a:pPr>
            <a:r>
              <a:rPr lang="en-US" sz="3200">
                <a:latin typeface="Times New Roman" panose="02020603050405020304" pitchFamily="18" charset="0"/>
                <a:cs typeface="Times New Roman" panose="02020603050405020304" pitchFamily="18" charset="0"/>
              </a:rPr>
              <a:t>- Tìm hiểu sự tương tác màu sắc</a:t>
            </a:r>
          </a:p>
          <a:p>
            <a:pPr>
              <a:lnSpc>
                <a:spcPct val="120000"/>
              </a:lnSpc>
            </a:pPr>
            <a:r>
              <a:rPr lang="en-US" sz="3200">
                <a:latin typeface="Times New Roman" panose="02020603050405020304" pitchFamily="18" charset="0"/>
                <a:cs typeface="Times New Roman" panose="02020603050405020304" pitchFamily="18" charset="0"/>
              </a:rPr>
              <a:t>- Khả năng hủy bỏ và điều chỉnh</a:t>
            </a:r>
          </a:p>
        </p:txBody>
      </p:sp>
    </p:spTree>
    <p:extLst>
      <p:ext uri="{BB962C8B-B14F-4D97-AF65-F5344CB8AC3E}">
        <p14:creationId xmlns:p14="http://schemas.microsoft.com/office/powerpoint/2010/main" val="1259999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552332" y="958798"/>
            <a:ext cx="11485593" cy="4819781"/>
          </a:xfrm>
          <a:prstGeom prst="rect">
            <a:avLst/>
          </a:prstGeom>
        </p:spPr>
        <p:txBody>
          <a:bodyPr wrap="square">
            <a:spAutoFit/>
          </a:bodyPr>
          <a:lstStyle/>
          <a:p>
            <a:pPr>
              <a:lnSpc>
                <a:spcPct val="120000"/>
              </a:lnSpc>
            </a:pPr>
            <a:r>
              <a:rPr lang="fr-FR" sz="3200">
                <a:latin typeface="Times New Roman" panose="02020603050405020304" pitchFamily="18" charset="0"/>
                <a:cs typeface="Times New Roman" panose="02020603050405020304" pitchFamily="18" charset="0"/>
              </a:rPr>
              <a:t>- Giúp người sử dụng làm quen, tìm hiểu, nghiên cứu hoạt động của một đối tượng, sự vật với chi phí thấp.</a:t>
            </a:r>
          </a:p>
          <a:p>
            <a:pPr>
              <a:lnSpc>
                <a:spcPct val="120000"/>
              </a:lnSpc>
            </a:pPr>
            <a:r>
              <a:rPr lang="fr-FR" sz="3200" smtClean="0">
                <a:latin typeface="Times New Roman" panose="02020603050405020304" pitchFamily="18" charset="0"/>
                <a:cs typeface="Times New Roman" panose="02020603050405020304" pitchFamily="18" charset="0"/>
              </a:rPr>
              <a:t>- Giúp </a:t>
            </a:r>
            <a:r>
              <a:rPr lang="fr-FR" sz="3200">
                <a:latin typeface="Times New Roman" panose="02020603050405020304" pitchFamily="18" charset="0"/>
                <a:cs typeface="Times New Roman" panose="02020603050405020304" pitchFamily="18" charset="0"/>
              </a:rPr>
              <a:t>người sử dụng nghiên cứu những nội </a:t>
            </a:r>
            <a:r>
              <a:rPr lang="fr-FR" sz="3200" smtClean="0">
                <a:latin typeface="Times New Roman" panose="02020603050405020304" pitchFamily="18" charset="0"/>
                <a:cs typeface="Times New Roman" panose="02020603050405020304" pitchFamily="18" charset="0"/>
              </a:rPr>
              <a:t>dung </a:t>
            </a:r>
            <a:r>
              <a:rPr lang="fr-FR" sz="3200">
                <a:latin typeface="Times New Roman" panose="02020603050405020304" pitchFamily="18" charset="0"/>
                <a:cs typeface="Times New Roman" panose="02020603050405020304" pitchFamily="18" charset="0"/>
              </a:rPr>
              <a:t>lý thuyết một cách trực quan, sinh động bằng cách tương tác với phần mềm</a:t>
            </a:r>
            <a:r>
              <a:rPr lang="fr-FR" sz="3200" smtClean="0">
                <a:latin typeface="Times New Roman" panose="02020603050405020304" pitchFamily="18" charset="0"/>
                <a:cs typeface="Times New Roman" panose="02020603050405020304" pitchFamily="18" charset="0"/>
              </a:rPr>
              <a:t>.</a:t>
            </a:r>
          </a:p>
          <a:p>
            <a:pPr>
              <a:lnSpc>
                <a:spcPct val="120000"/>
              </a:lnSpc>
            </a:pPr>
            <a:r>
              <a:rPr lang="fr-FR" sz="3200">
                <a:latin typeface="Times New Roman" panose="02020603050405020304" pitchFamily="18" charset="0"/>
                <a:cs typeface="Times New Roman" panose="02020603050405020304" pitchFamily="18" charset="0"/>
              </a:rPr>
              <a:t>- Tạo ra nhiều tình huống để luyện tập hoặc nghiên cứu đối tượng một cách đầy đủ hơn.</a:t>
            </a:r>
            <a:endParaRPr lang="en-US" sz="3200">
              <a:latin typeface="Times New Roman" panose="02020603050405020304" pitchFamily="18" charset="0"/>
              <a:cs typeface="Times New Roman" panose="02020603050405020304" pitchFamily="18" charset="0"/>
            </a:endParaRPr>
          </a:p>
          <a:p>
            <a:pPr>
              <a:lnSpc>
                <a:spcPct val="120000"/>
              </a:lnSpc>
            </a:pPr>
            <a:r>
              <a:rPr lang="fr-FR" sz="3200">
                <a:latin typeface="Times New Roman" panose="02020603050405020304" pitchFamily="18" charset="0"/>
                <a:cs typeface="Times New Roman" panose="02020603050405020304" pitchFamily="18" charset="0"/>
              </a:rPr>
              <a:t>- Hạn chế những tình huống có thể làm hỏng thiết bị hoặc gây nguy hiểm cho con người</a:t>
            </a:r>
            <a:r>
              <a:rPr lang="fr-FR" sz="3200" smtClean="0">
                <a:latin typeface="Times New Roman" panose="02020603050405020304" pitchFamily="18"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907760" y="240881"/>
            <a:ext cx="7075976" cy="584775"/>
          </a:xfrm>
          <a:prstGeom prst="rect">
            <a:avLst/>
          </a:prstGeom>
        </p:spPr>
        <p:txBody>
          <a:bodyPr wrap="none">
            <a:spAutoFit/>
          </a:bodyPr>
          <a:lstStyle/>
          <a:p>
            <a:r>
              <a:rPr lang="en-US" sz="3200">
                <a:solidFill>
                  <a:srgbClr val="0000FF"/>
                </a:solidFill>
                <a:latin typeface="Times New Roman" panose="02020603050405020304" pitchFamily="18" charset="0"/>
              </a:rPr>
              <a:t>Phần mềm </a:t>
            </a:r>
            <a:r>
              <a:rPr lang="en-US" sz="3200" smtClean="0">
                <a:solidFill>
                  <a:srgbClr val="0000FF"/>
                </a:solidFill>
                <a:latin typeface="Times New Roman" panose="02020603050405020304" pitchFamily="18" charset="0"/>
              </a:rPr>
              <a:t>mô phỏng có những lợi </a:t>
            </a:r>
            <a:r>
              <a:rPr lang="en-US" sz="3200">
                <a:solidFill>
                  <a:srgbClr val="0000FF"/>
                </a:solidFill>
                <a:latin typeface="Times New Roman" panose="02020603050405020304" pitchFamily="18" charset="0"/>
              </a:rPr>
              <a:t>ích gì?</a:t>
            </a:r>
            <a:endParaRPr lang="en-US" sz="3200">
              <a:solidFill>
                <a:srgbClr val="0000FF"/>
              </a:solidFill>
            </a:endParaRPr>
          </a:p>
        </p:txBody>
      </p:sp>
    </p:spTree>
    <p:extLst>
      <p:ext uri="{BB962C8B-B14F-4D97-AF65-F5344CB8AC3E}">
        <p14:creationId xmlns:p14="http://schemas.microsoft.com/office/powerpoint/2010/main" val="4052337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barn(inVertical)">
                                      <p:cBhvr>
                                        <p:cTn id="14" dur="500"/>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barn(inVertical)">
                                      <p:cBhvr>
                                        <p:cTn id="19" dur="500"/>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barn(inVertical)">
                                      <p:cBhvr>
                                        <p:cTn id="24" dur="500"/>
                                        <p:tgtEl>
                                          <p:spTgt spid="2">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barn(inVertical)">
                                      <p:cBhvr>
                                        <p:cTn id="2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2F6B09B-F9CA-32CE-4285-AC2D7AC2D9DD}"/>
              </a:ext>
            </a:extLst>
          </p:cNvPr>
          <p:cNvSpPr/>
          <p:nvPr/>
        </p:nvSpPr>
        <p:spPr>
          <a:xfrm>
            <a:off x="414669" y="973910"/>
            <a:ext cx="11459467" cy="1865126"/>
          </a:xfrm>
          <a:prstGeom prst="rect">
            <a:avLst/>
          </a:prstGeom>
        </p:spPr>
        <p:txBody>
          <a:bodyPr wrap="square">
            <a:spAutoFit/>
          </a:bodyPr>
          <a:lstStyle/>
          <a:p>
            <a:pPr>
              <a:lnSpc>
                <a:spcPct val="120000"/>
              </a:lnSpc>
            </a:pPr>
            <a:r>
              <a:rPr lang="fr-FR" sz="3200" smtClean="0">
                <a:latin typeface="Times New Roman" panose="02020603050405020304" pitchFamily="18" charset="0"/>
                <a:cs typeface="Times New Roman" panose="02020603050405020304" pitchFamily="18" charset="0"/>
              </a:rPr>
              <a:t>Tóm lại: Lợi </a:t>
            </a:r>
            <a:r>
              <a:rPr lang="fr-FR" sz="3200">
                <a:latin typeface="Times New Roman" panose="02020603050405020304" pitchFamily="18" charset="0"/>
                <a:cs typeface="Times New Roman" panose="02020603050405020304" pitchFamily="18" charset="0"/>
              </a:rPr>
              <a:t>ích của phần mềm mô phỏng là hỗ trợ nghiên cứu đối tượng một cách toàn diện, sinh động và an toàn với chi phí thấp hơn nghiên cứu trực tiếp trong thực tế.</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369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image 101">
            <a:extLst>
              <a:ext uri="{FF2B5EF4-FFF2-40B4-BE49-F238E27FC236}">
                <a16:creationId xmlns:a16="http://schemas.microsoft.com/office/drawing/2014/main" id="{8EE1DA49-6E46-1F83-DE78-395F5640A039}"/>
              </a:ext>
            </a:extLst>
          </p:cNvPr>
          <p:cNvPicPr>
            <a:picLocks noChangeAspect="1"/>
          </p:cNvPicPr>
          <p:nvPr/>
        </p:nvPicPr>
        <p:blipFill>
          <a:blip r:embed="rId2"/>
          <a:srcRect/>
          <a:stretch>
            <a:fillRect/>
          </a:stretch>
        </p:blipFill>
        <p:spPr>
          <a:xfrm>
            <a:off x="0" y="0"/>
            <a:ext cx="12192002" cy="6858001"/>
          </a:xfrm>
          <a:prstGeom prst="rect">
            <a:avLst/>
          </a:prstGeom>
        </p:spPr>
      </p:pic>
      <p:sp>
        <p:nvSpPr>
          <p:cNvPr id="24" name="Text 18">
            <a:extLst>
              <a:ext uri="{FF2B5EF4-FFF2-40B4-BE49-F238E27FC236}">
                <a16:creationId xmlns:a16="http://schemas.microsoft.com/office/drawing/2014/main" id="{4C46343D-0670-CCA7-8664-7ECD38C29B64}"/>
              </a:ext>
            </a:extLst>
          </p:cNvPr>
          <p:cNvSpPr txBox="1"/>
          <p:nvPr/>
        </p:nvSpPr>
        <p:spPr>
          <a:xfrm>
            <a:off x="2337286" y="1859340"/>
            <a:ext cx="7242880" cy="1569660"/>
          </a:xfrm>
          <a:prstGeom prst="rect">
            <a:avLst/>
          </a:prstGeom>
          <a:noFill/>
        </p:spPr>
        <p:txBody>
          <a:bodyPr wrap="none" rtlCol="0">
            <a:spAutoFit/>
          </a:bodyPr>
          <a:lstStyle/>
          <a:p>
            <a:pPr algn="r"/>
            <a:r>
              <a:rPr kumimoji="1" lang="en-US" altLang="zh-CN" sz="9600" b="1" smtClean="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rPr>
              <a:t>LUYỆN TẬP</a:t>
            </a:r>
            <a:endParaRPr kumimoji="1" lang="zh-CN" altLang="en-US" sz="9600" b="1" dirty="0">
              <a:ln w="19050" cap="sq">
                <a:solidFill>
                  <a:srgbClr val="FC6E51"/>
                </a:solidFill>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latin typeface="Times New Roman" panose="02020603050405020304" pitchFamily="18" charset="0"/>
              <a:ea typeface="zihun7hao-wennuantongzhiti" pitchFamily="2" charset="-122"/>
              <a:cs typeface="Times New Roman" panose="02020603050405020304" pitchFamily="18" charset="0"/>
            </a:endParaRPr>
          </a:p>
        </p:txBody>
      </p:sp>
    </p:spTree>
    <p:extLst>
      <p:ext uri="{BB962C8B-B14F-4D97-AF65-F5344CB8AC3E}">
        <p14:creationId xmlns:p14="http://schemas.microsoft.com/office/powerpoint/2010/main" val="19872523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2" cstate="print"/>
          <a:stretch>
            <a:fillRect/>
          </a:stretch>
        </p:blipFill>
        <p:spPr>
          <a:xfrm>
            <a:off x="3276600" y="914400"/>
            <a:ext cx="6248400" cy="6248400"/>
          </a:xfrm>
          <a:prstGeom prst="rect">
            <a:avLst/>
          </a:prstGeom>
        </p:spPr>
      </p:pic>
      <p:sp>
        <p:nvSpPr>
          <p:cNvPr id="6" name="Rectangle 5" descr="OPL20U25GSXzBJYl68kk8uQGfFKzs7yb1M4KJWUiLk6ZEvGF+qCIPSnY57AbBFCvTW(2023.15.39.ME BIN BI. DOI SP)39+K4lPs7H94VUqPe2XwIsfPRnrXQE//QTEXxb8/8N4CNc6FpgZahzpTjFhMzSA7T/nHJa11DE8Ng2TP3iAmRczFlmslSuUNOgUeb6yRvs0=">
            <a:hlinkClick r:id="rId3" action="ppaction://hlinksldjump"/>
          </p:cNvPr>
          <p:cNvSpPr/>
          <p:nvPr/>
        </p:nvSpPr>
        <p:spPr>
          <a:xfrm>
            <a:off x="2971800" y="2286001"/>
            <a:ext cx="5638800" cy="1323439"/>
          </a:xfrm>
          <a:prstGeom prst="rect">
            <a:avLst/>
          </a:prstGeom>
          <a:noFill/>
        </p:spPr>
        <p:txBody>
          <a:bodyPr wrap="square" lIns="91440" tIns="45720" rIns="91440" bIns="45720">
            <a:spAutoFit/>
          </a:bodyPr>
          <a:lstStyle/>
          <a:p>
            <a:pPr algn="ct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PLAY</a:t>
            </a:r>
            <a:endPar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5" name="Rectangle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437EC5B7-09DA-4F2A-A067-2614DCE11CB1}"/>
              </a:ext>
            </a:extLst>
          </p:cNvPr>
          <p:cNvSpPr/>
          <p:nvPr/>
        </p:nvSpPr>
        <p:spPr>
          <a:xfrm>
            <a:off x="0" y="0"/>
            <a:ext cx="5638800" cy="1323439"/>
          </a:xfrm>
          <a:prstGeom prst="rect">
            <a:avLst/>
          </a:prstGeom>
          <a:noFill/>
        </p:spPr>
        <p:txBody>
          <a:bodyPr wrap="square" lIns="91440" tIns="45720" rIns="91440" bIns="45720">
            <a:spAutoFit/>
          </a:bodyPr>
          <a:lstStyle/>
          <a:p>
            <a:pPr algn="ctr"/>
            <a:r>
              <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cs typeface="Times New Roman" pitchFamily="18" charset="0"/>
              </a:rPr>
              <a:t>NUÔI CÁ</a:t>
            </a:r>
            <a:endParaRPr lang="en-US" sz="80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n 4">
            <a:extLst>
              <a:ext uri="{FF2B5EF4-FFF2-40B4-BE49-F238E27FC236}">
                <a16:creationId xmlns:a16="http://schemas.microsoft.com/office/drawing/2014/main" id="{C519C182-1FF5-58B9-22C9-2A9F056AB9D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1</a:t>
            </a:r>
          </a:p>
        </p:txBody>
      </p:sp>
      <p:sp>
        <p:nvSpPr>
          <p:cNvPr id="6" name="TextBox 5">
            <a:extLst>
              <a:ext uri="{FF2B5EF4-FFF2-40B4-BE49-F238E27FC236}">
                <a16:creationId xmlns:a16="http://schemas.microsoft.com/office/drawing/2014/main" id="{53C48174-0294-75CE-1A7F-009B4E2D8DFC}"/>
              </a:ext>
            </a:extLst>
          </p:cNvPr>
          <p:cNvSpPr txBox="1"/>
          <p:nvPr/>
        </p:nvSpPr>
        <p:spPr>
          <a:xfrm>
            <a:off x="5921828" y="2823197"/>
            <a:ext cx="4658971" cy="1107996"/>
          </a:xfrm>
          <a:prstGeom prst="rect">
            <a:avLst/>
          </a:prstGeom>
          <a:noFill/>
        </p:spPr>
        <p:txBody>
          <a:bodyPr wrap="square">
            <a:spAutoFit/>
          </a:bodyPr>
          <a:lstStyle/>
          <a:p>
            <a:pPr algn="ctr"/>
            <a:r>
              <a:rPr lang="en-US" sz="6600" b="1" err="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Khởi</a:t>
            </a:r>
            <a:r>
              <a:rPr lang="en-US" sz="6600" b="1">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rPr>
              <a:t> động</a:t>
            </a:r>
            <a:endParaRPr lang="en-US" sz="6600" b="1" dirty="0">
              <a:gradFill>
                <a:gsLst>
                  <a:gs pos="37000">
                    <a:srgbClr val="FFCE54">
                      <a:lumMod val="75000"/>
                    </a:srgbClr>
                  </a:gs>
                  <a:gs pos="46000">
                    <a:srgbClr val="4FC1E9">
                      <a:lumMod val="45000"/>
                      <a:lumOff val="55000"/>
                    </a:srgbClr>
                  </a:gs>
                  <a:gs pos="62000">
                    <a:srgbClr val="FC6E51">
                      <a:lumMod val="75000"/>
                    </a:srgbClr>
                  </a:gs>
                  <a:gs pos="84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89228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Picture 13"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2" cstate="print"/>
          <a:stretch>
            <a:fillRect/>
          </a:stretch>
        </p:blipFill>
        <p:spPr>
          <a:xfrm>
            <a:off x="574964" y="381001"/>
            <a:ext cx="10093036" cy="2828771"/>
          </a:xfrm>
          <a:prstGeom prst="rect">
            <a:avLst/>
          </a:prstGeom>
        </p:spPr>
      </p:pic>
      <p:pic>
        <p:nvPicPr>
          <p:cNvPr id="15" name="Picture 14"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3" cstate="print"/>
          <a:stretch>
            <a:fillRect/>
          </a:stretch>
        </p:blipFill>
        <p:spPr>
          <a:xfrm>
            <a:off x="727364" y="3886200"/>
            <a:ext cx="10093036" cy="3248338"/>
          </a:xfrm>
          <a:prstGeom prst="rect">
            <a:avLst/>
          </a:prstGeom>
        </p:spPr>
      </p:pic>
      <p:pic>
        <p:nvPicPr>
          <p:cNvPr id="21" name="Picture 20" descr="OPL20U25GSXzBJYl68kk8uQGfFKzs7yb1M4KJWUiLk6ZEvGF+qCIPSnY57AbBFCvTW(2023.15.39.ME BIN BI. DOI SP)39+K4lPs7H94VUqPe2XwIsfPRnrXQE//QTEXxb8/8N4CNc6FpgZahzpTjFhMzSA7T/nHJa11DE8Ng2TP3iAmRczFlmslSuUNOgUeb6yRvs0=">
            <a:hlinkClick r:id="rId4" action="ppaction://hlinksldjump"/>
          </p:cNvPr>
          <p:cNvPicPr>
            <a:picLocks noChangeAspect="1"/>
          </p:cNvPicPr>
          <p:nvPr/>
        </p:nvPicPr>
        <p:blipFill>
          <a:blip r:embed="rId5" cstate="print"/>
          <a:stretch>
            <a:fillRect/>
          </a:stretch>
        </p:blipFill>
        <p:spPr>
          <a:xfrm>
            <a:off x="9144000" y="4876800"/>
            <a:ext cx="1678144" cy="1772878"/>
          </a:xfrm>
          <a:prstGeom prst="rect">
            <a:avLst/>
          </a:prstGeom>
        </p:spPr>
      </p:pic>
      <p:pic>
        <p:nvPicPr>
          <p:cNvPr id="22" name="Picture 21" descr="OPL20U25GSXzBJYl68kk8uQGfFKzs7yb1M4KJWUiLk6ZEvGF+qCIPSnY57AbBFCvTW(2023.15.39.ME BIN BI. DOI SP)39+K4lPs7H94VUqPe2XwIsfPRnrXQE//QTEXxb8/8N4CNc6FpgZahzpTjFhMzSA7T/nHJa11DE8Ng2TP3iAmRczFlmslSuUNOgUeb6yRvs0=">
            <a:hlinkClick r:id="rId6" action="ppaction://hlinksldjump"/>
          </p:cNvPr>
          <p:cNvPicPr>
            <a:picLocks noChangeAspect="1"/>
          </p:cNvPicPr>
          <p:nvPr/>
        </p:nvPicPr>
        <p:blipFill>
          <a:blip r:embed="rId7" cstate="print"/>
          <a:stretch>
            <a:fillRect/>
          </a:stretch>
        </p:blipFill>
        <p:spPr>
          <a:xfrm>
            <a:off x="5715000" y="4811047"/>
            <a:ext cx="1752600" cy="1851537"/>
          </a:xfrm>
          <a:prstGeom prst="rect">
            <a:avLst/>
          </a:prstGeom>
        </p:spPr>
      </p:pic>
      <p:pic>
        <p:nvPicPr>
          <p:cNvPr id="23" name="Picture 22" descr="OPL20U25GSXzBJYl68kk8uQGfFKzs7yb1M4KJWUiLk6ZEvGF+qCIPSnY57AbBFCvTW(2023.15.39.ME BIN BI. DOI SP)39+K4lPs7H94VUqPe2XwIsfPRnrXQE//QTEXxb8/8N4CNc6FpgZahzpTjFhMzSA7T/nHJa11DE8Ng2TP3iAmRczFlmslSuUNOgUeb6yRvs0=">
            <a:hlinkClick r:id="rId8" action="ppaction://hlinksldjump"/>
          </p:cNvPr>
          <p:cNvPicPr>
            <a:picLocks noChangeAspect="1"/>
          </p:cNvPicPr>
          <p:nvPr/>
        </p:nvPicPr>
        <p:blipFill>
          <a:blip r:embed="rId7" cstate="print"/>
          <a:stretch>
            <a:fillRect/>
          </a:stretch>
        </p:blipFill>
        <p:spPr>
          <a:xfrm>
            <a:off x="2971800" y="4811047"/>
            <a:ext cx="1752600" cy="1851537"/>
          </a:xfrm>
          <a:prstGeom prst="rect">
            <a:avLst/>
          </a:prstGeom>
        </p:spPr>
      </p:pic>
      <p:pic>
        <p:nvPicPr>
          <p:cNvPr id="24" name="Picture 23" descr="OPL20U25GSXzBJYl68kk8uQGfFKzs7yb1M4KJWUiLk6ZEvGF+qCIPSnY57AbBFCvTW(2023.15.39.ME BIN BI. DOI SP)39+K4lPs7H94VUqPe2XwIsfPRnrXQE//QTEXxb8/8N4CNc6FpgZahzpTjFhMzSA7T/nHJa11DE8Ng2TP3iAmRczFlmslSuUNOgUeb6yRvs0=">
            <a:hlinkClick r:id="rId9" action="ppaction://hlinksldjump"/>
          </p:cNvPr>
          <p:cNvPicPr>
            <a:picLocks noChangeAspect="1"/>
          </p:cNvPicPr>
          <p:nvPr/>
        </p:nvPicPr>
        <p:blipFill>
          <a:blip r:embed="rId10" cstate="print"/>
          <a:stretch>
            <a:fillRect/>
          </a:stretch>
        </p:blipFill>
        <p:spPr>
          <a:xfrm>
            <a:off x="9288256" y="1143001"/>
            <a:ext cx="1608344" cy="1699137"/>
          </a:xfrm>
          <a:prstGeom prst="rect">
            <a:avLst/>
          </a:prstGeom>
        </p:spPr>
      </p:pic>
      <p:pic>
        <p:nvPicPr>
          <p:cNvPr id="25" name="Picture 24" descr="OPL20U25GSXzBJYl68kk8uQGfFKzs7yb1M4KJWUiLk6ZEvGF+qCIPSnY57AbBFCvTW(2023.15.39.ME BIN BI. DOI SP)39+K4lPs7H94VUqPe2XwIsfPRnrXQE//QTEXxb8/8N4CNc6FpgZahzpTjFhMzSA7T/nHJa11DE8Ng2TP3iAmRczFlmslSuUNOgUeb6yRvs0=">
            <a:hlinkClick r:id="rId11" action="ppaction://hlinksldjump"/>
          </p:cNvPr>
          <p:cNvPicPr>
            <a:picLocks noChangeAspect="1"/>
          </p:cNvPicPr>
          <p:nvPr/>
        </p:nvPicPr>
        <p:blipFill>
          <a:blip r:embed="rId10" cstate="print"/>
          <a:stretch>
            <a:fillRect/>
          </a:stretch>
        </p:blipFill>
        <p:spPr>
          <a:xfrm>
            <a:off x="6244328" y="1143001"/>
            <a:ext cx="1608344" cy="1699137"/>
          </a:xfrm>
          <a:prstGeom prst="rect">
            <a:avLst/>
          </a:prstGeom>
        </p:spPr>
      </p:pic>
      <p:pic>
        <p:nvPicPr>
          <p:cNvPr id="26" name="Picture 25" descr="OPL20U25GSXzBJYl68kk8uQGfFKzs7yb1M4KJWUiLk6ZEvGF+qCIPSnY57AbBFCvTW(2023.15.39.ME BIN BI. DOI SP)39+K4lPs7H94VUqPe2XwIsfPRnrXQE//QTEXxb8/8N4CNc6FpgZahzpTjFhMzSA7T/nHJa11DE8Ng2TP3iAmRczFlmslSuUNOgUeb6yRvs0=">
            <a:hlinkClick r:id="rId12" action="ppaction://hlinksldjump"/>
          </p:cNvPr>
          <p:cNvPicPr>
            <a:picLocks noChangeAspect="1"/>
          </p:cNvPicPr>
          <p:nvPr/>
        </p:nvPicPr>
        <p:blipFill>
          <a:blip r:embed="rId10" cstate="print"/>
          <a:stretch>
            <a:fillRect/>
          </a:stretch>
        </p:blipFill>
        <p:spPr>
          <a:xfrm>
            <a:off x="3276600" y="1143001"/>
            <a:ext cx="1608344" cy="1699137"/>
          </a:xfrm>
          <a:prstGeom prst="rect">
            <a:avLst/>
          </a:prstGeom>
        </p:spPr>
      </p:pic>
      <p:sp>
        <p:nvSpPr>
          <p:cNvPr id="33" name="Oval 32" descr="OPL20U25GSXzBJYl68kk8uQGfFKzs7yb1M4KJWUiLk6ZEvGF+qCIPSnY57AbBFCvTW(2023.15.39.ME BIN BI. DOI SP)39+K4lPs7H94VUqPe2XwIsfPRnrXQE//QTEXxb8/8N4CNc6FpgZahzpTjFhMzSA7T/nHJa11DE8Ng2TP3iAmRczFlmslSuUNOgUeb6yRvs0="/>
          <p:cNvSpPr/>
          <p:nvPr/>
        </p:nvSpPr>
        <p:spPr>
          <a:xfrm>
            <a:off x="3505200" y="0"/>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7" name="Picture 26"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13" cstate="print"/>
          <a:stretch>
            <a:fillRect/>
          </a:stretch>
        </p:blipFill>
        <p:spPr>
          <a:xfrm>
            <a:off x="3657600" y="1"/>
            <a:ext cx="990600" cy="922283"/>
          </a:xfrm>
          <a:prstGeom prst="rect">
            <a:avLst/>
          </a:prstGeom>
        </p:spPr>
      </p:pic>
      <p:sp>
        <p:nvSpPr>
          <p:cNvPr id="34" name="Oval 33"/>
          <p:cNvSpPr/>
          <p:nvPr/>
        </p:nvSpPr>
        <p:spPr>
          <a:xfrm>
            <a:off x="6400800" y="0"/>
            <a:ext cx="1295400" cy="7620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28" name="Picture 27" descr="uh2.png"/>
          <p:cNvPicPr>
            <a:picLocks noChangeAspect="1"/>
          </p:cNvPicPr>
          <p:nvPr/>
        </p:nvPicPr>
        <p:blipFill>
          <a:blip r:embed="rId14" cstate="print"/>
          <a:stretch>
            <a:fillRect/>
          </a:stretch>
        </p:blipFill>
        <p:spPr>
          <a:xfrm flipH="1">
            <a:off x="6705600" y="0"/>
            <a:ext cx="816862" cy="749810"/>
          </a:xfrm>
          <a:prstGeom prst="rect">
            <a:avLst/>
          </a:prstGeom>
        </p:spPr>
      </p:pic>
      <p:sp>
        <p:nvSpPr>
          <p:cNvPr id="35" name="Oval 34"/>
          <p:cNvSpPr/>
          <p:nvPr/>
        </p:nvSpPr>
        <p:spPr>
          <a:xfrm>
            <a:off x="9448800" y="0"/>
            <a:ext cx="12192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pic>
        <p:nvPicPr>
          <p:cNvPr id="32" name="Picture 31" descr="ca1.png"/>
          <p:cNvPicPr>
            <a:picLocks noChangeAspect="1"/>
          </p:cNvPicPr>
          <p:nvPr/>
        </p:nvPicPr>
        <p:blipFill>
          <a:blip r:embed="rId15" cstate="print"/>
          <a:stretch>
            <a:fillRect/>
          </a:stretch>
        </p:blipFill>
        <p:spPr>
          <a:xfrm flipH="1">
            <a:off x="9448800" y="1"/>
            <a:ext cx="990600" cy="849353"/>
          </a:xfrm>
          <a:prstGeom prst="rect">
            <a:avLst/>
          </a:prstGeom>
        </p:spPr>
      </p:pic>
      <p:sp>
        <p:nvSpPr>
          <p:cNvPr id="36" name="Oval 35"/>
          <p:cNvSpPr/>
          <p:nvPr/>
        </p:nvSpPr>
        <p:spPr>
          <a:xfrm>
            <a:off x="33528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7" name="Oval 36"/>
          <p:cNvSpPr/>
          <p:nvPr/>
        </p:nvSpPr>
        <p:spPr>
          <a:xfrm>
            <a:off x="60960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8" name="Oval 37"/>
          <p:cNvSpPr/>
          <p:nvPr/>
        </p:nvSpPr>
        <p:spPr>
          <a:xfrm>
            <a:off x="9372600" y="2667000"/>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0" name="Picture 29" descr="uh.png"/>
          <p:cNvPicPr>
            <a:picLocks noChangeAspect="1"/>
          </p:cNvPicPr>
          <p:nvPr/>
        </p:nvPicPr>
        <p:blipFill>
          <a:blip r:embed="rId16" cstate="print"/>
          <a:stretch>
            <a:fillRect/>
          </a:stretch>
        </p:blipFill>
        <p:spPr>
          <a:xfrm>
            <a:off x="3581400" y="2590801"/>
            <a:ext cx="914400" cy="996461"/>
          </a:xfrm>
          <a:prstGeom prst="rect">
            <a:avLst/>
          </a:prstGeom>
        </p:spPr>
      </p:pic>
      <p:pic>
        <p:nvPicPr>
          <p:cNvPr id="29" name="Picture 28" descr="uh3.png"/>
          <p:cNvPicPr>
            <a:picLocks noChangeAspect="1"/>
          </p:cNvPicPr>
          <p:nvPr/>
        </p:nvPicPr>
        <p:blipFill>
          <a:blip r:embed="rId17" cstate="print"/>
          <a:stretch>
            <a:fillRect/>
          </a:stretch>
        </p:blipFill>
        <p:spPr>
          <a:xfrm>
            <a:off x="6248401" y="2743200"/>
            <a:ext cx="998331" cy="688850"/>
          </a:xfrm>
          <a:prstGeom prst="rect">
            <a:avLst/>
          </a:prstGeom>
        </p:spPr>
      </p:pic>
      <p:pic>
        <p:nvPicPr>
          <p:cNvPr id="31" name="Picture 30" descr="chuyen.png"/>
          <p:cNvPicPr>
            <a:picLocks noChangeAspect="1"/>
          </p:cNvPicPr>
          <p:nvPr/>
        </p:nvPicPr>
        <p:blipFill>
          <a:blip r:embed="rId18" cstate="print"/>
          <a:stretch>
            <a:fillRect/>
          </a:stretch>
        </p:blipFill>
        <p:spPr>
          <a:xfrm flipH="1">
            <a:off x="9448800" y="2667000"/>
            <a:ext cx="1066800" cy="970268"/>
          </a:xfrm>
          <a:prstGeom prst="rect">
            <a:avLst/>
          </a:prstGeom>
        </p:spPr>
      </p:pic>
      <p:sp>
        <p:nvSpPr>
          <p:cNvPr id="2" name="Chớp Sáng 1">
            <a:hlinkClick r:id="rId19" action="ppaction://hlinksldjump"/>
            <a:extLst>
              <a:ext uri="{FF2B5EF4-FFF2-40B4-BE49-F238E27FC236}">
                <a16:creationId xmlns:a16="http://schemas.microsoft.com/office/drawing/2014/main" id="{238B429D-8A6D-4BB1-90B2-EDC4C7B24A1D}"/>
              </a:ext>
            </a:extLst>
          </p:cNvPr>
          <p:cNvSpPr/>
          <p:nvPr/>
        </p:nvSpPr>
        <p:spPr>
          <a:xfrm>
            <a:off x="11380063" y="5887616"/>
            <a:ext cx="811937" cy="970384"/>
          </a:xfrm>
          <a:prstGeom prst="lightningBolt">
            <a:avLst/>
          </a:prstGeom>
          <a:solidFill>
            <a:srgbClr val="D6ECE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3" name="Picture 2" descr="OPL20U25GSXzBJYl68kk8uQGfFKzs7yb1M4KJWUiLk6ZEvGF+qCIPSnY57AbBFCvTW(2023.15.39.ME BIN BI. DOI SP)39+K4lPs7H94VUqPe2XwIsfPRnrXQE//QTEXxb8/8N4CNc6FpgZahzpTjFhMzSA7T/nHJa11DE8Ng2TP3iAmRczFlmslSuUNOgUeb6yRvs0=">
            <a:hlinkClick r:id="rId20" action="ppaction://hlinksldjump"/>
            <a:extLst>
              <a:ext uri="{FF2B5EF4-FFF2-40B4-BE49-F238E27FC236}">
                <a16:creationId xmlns:a16="http://schemas.microsoft.com/office/drawing/2014/main" id="{1D11426C-9C00-BBF9-18FC-0ED97C3B9D93}"/>
              </a:ext>
            </a:extLst>
          </p:cNvPr>
          <p:cNvPicPr>
            <a:picLocks noChangeAspect="1"/>
          </p:cNvPicPr>
          <p:nvPr/>
        </p:nvPicPr>
        <p:blipFill>
          <a:blip r:embed="rId10" cstate="print"/>
          <a:stretch>
            <a:fillRect/>
          </a:stretch>
        </p:blipFill>
        <p:spPr>
          <a:xfrm>
            <a:off x="792167" y="1143000"/>
            <a:ext cx="1608344" cy="1699137"/>
          </a:xfrm>
          <a:prstGeom prst="rect">
            <a:avLst/>
          </a:prstGeom>
        </p:spPr>
      </p:pic>
      <p:sp>
        <p:nvSpPr>
          <p:cNvPr id="4" name="Oval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4305B04-8728-5E8B-361A-740006324C1F}"/>
              </a:ext>
            </a:extLst>
          </p:cNvPr>
          <p:cNvSpPr/>
          <p:nvPr/>
        </p:nvSpPr>
        <p:spPr>
          <a:xfrm>
            <a:off x="1020767" y="-1"/>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pic>
        <p:nvPicPr>
          <p:cNvPr id="5" name="Picture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46C45650-B5B7-102B-64E5-CA255E0635CF}"/>
              </a:ext>
            </a:extLst>
          </p:cNvPr>
          <p:cNvPicPr>
            <a:picLocks noChangeAspect="1"/>
          </p:cNvPicPr>
          <p:nvPr/>
        </p:nvPicPr>
        <p:blipFill>
          <a:blip r:embed="rId13" cstate="print"/>
          <a:stretch>
            <a:fillRect/>
          </a:stretch>
        </p:blipFill>
        <p:spPr>
          <a:xfrm>
            <a:off x="1173167" y="0"/>
            <a:ext cx="990600" cy="922283"/>
          </a:xfrm>
          <a:prstGeom prst="rect">
            <a:avLst/>
          </a:prstGeom>
        </p:spPr>
      </p:pic>
      <p:pic>
        <p:nvPicPr>
          <p:cNvPr id="6" name="Picture 5" descr="OPL20U25GSXzBJYl68kk8uQGfFKzs7yb1M4KJWUiLk6ZEvGF+qCIPSnY57AbBFCvTW(2023.15.39.ME BIN BI. DOI SP)39+K4lPs7H94VUqPe2XwIsfPRnrXQE//QTEXxb8/8N4CNc6FpgZahzpTjFhMzSA7T/nHJa11DE8Ng2TP3iAmRczFlmslSuUNOgUeb6yRvs0=">
            <a:hlinkClick r:id="rId21" action="ppaction://hlinksldjump"/>
            <a:extLst>
              <a:ext uri="{FF2B5EF4-FFF2-40B4-BE49-F238E27FC236}">
                <a16:creationId xmlns:a16="http://schemas.microsoft.com/office/drawing/2014/main" id="{6B8E3C37-2AC3-6585-9A2C-91D7046F9AE0}"/>
              </a:ext>
            </a:extLst>
          </p:cNvPr>
          <p:cNvPicPr>
            <a:picLocks noChangeAspect="1"/>
          </p:cNvPicPr>
          <p:nvPr/>
        </p:nvPicPr>
        <p:blipFill>
          <a:blip r:embed="rId7" cstate="print"/>
          <a:stretch>
            <a:fillRect/>
          </a:stretch>
        </p:blipFill>
        <p:spPr>
          <a:xfrm>
            <a:off x="659537" y="4827921"/>
            <a:ext cx="1752600" cy="1851537"/>
          </a:xfrm>
          <a:prstGeom prst="rect">
            <a:avLst/>
          </a:prstGeom>
        </p:spPr>
      </p:pic>
      <p:sp>
        <p:nvSpPr>
          <p:cNvPr id="7" name="Oval 6">
            <a:extLst>
              <a:ext uri="{FF2B5EF4-FFF2-40B4-BE49-F238E27FC236}">
                <a16:creationId xmlns:a16="http://schemas.microsoft.com/office/drawing/2014/main" id="{7F43B8F6-41EF-D076-3810-C79AC41C20D3}"/>
              </a:ext>
            </a:extLst>
          </p:cNvPr>
          <p:cNvSpPr/>
          <p:nvPr/>
        </p:nvSpPr>
        <p:spPr>
          <a:xfrm>
            <a:off x="1040537" y="2683874"/>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8" name="Picture 7" descr="uh.png">
            <a:extLst>
              <a:ext uri="{FF2B5EF4-FFF2-40B4-BE49-F238E27FC236}">
                <a16:creationId xmlns:a16="http://schemas.microsoft.com/office/drawing/2014/main" id="{E20DC5AE-8079-E1F3-87FB-C297938B5C7E}"/>
              </a:ext>
            </a:extLst>
          </p:cNvPr>
          <p:cNvPicPr>
            <a:picLocks noChangeAspect="1"/>
          </p:cNvPicPr>
          <p:nvPr/>
        </p:nvPicPr>
        <p:blipFill>
          <a:blip r:embed="rId16" cstate="print"/>
          <a:stretch>
            <a:fillRect/>
          </a:stretch>
        </p:blipFill>
        <p:spPr>
          <a:xfrm>
            <a:off x="1269137" y="2607675"/>
            <a:ext cx="914400" cy="99646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00417 0.24398 " pathEditMode="relative" rAng="0" ptsTypes="AA">
                                      <p:cBhvr>
                                        <p:cTn id="6" dur="2000" fill="hold"/>
                                        <p:tgtEl>
                                          <p:spTgt spid="27"/>
                                        </p:tgtEl>
                                        <p:attrNameLst>
                                          <p:attrName>ppt_x</p:attrName>
                                          <p:attrName>ppt_y</p:attrName>
                                        </p:attrNameLst>
                                      </p:cBhvr>
                                      <p:rCtr x="-2" y="122"/>
                                    </p:animMotion>
                                  </p:childTnLst>
                                </p:cTn>
                              </p:par>
                              <p:par>
                                <p:cTn id="7" presetID="47" presetClass="exit" presetSubtype="0" fill="hold" grpId="0" nodeType="withEffect">
                                  <p:stCondLst>
                                    <p:cond delay="0"/>
                                  </p:stCondLst>
                                  <p:childTnLst>
                                    <p:animEffect transition="out" filter="fade">
                                      <p:cBhvr>
                                        <p:cTn id="8" dur="1000"/>
                                        <p:tgtEl>
                                          <p:spTgt spid="33"/>
                                        </p:tgtEl>
                                      </p:cBhvr>
                                    </p:animEffect>
                                    <p:anim calcmode="lin" valueType="num">
                                      <p:cBhvr>
                                        <p:cTn id="9" dur="1000"/>
                                        <p:tgtEl>
                                          <p:spTgt spid="33"/>
                                        </p:tgtEl>
                                        <p:attrNameLst>
                                          <p:attrName>ppt_x</p:attrName>
                                        </p:attrNameLst>
                                      </p:cBhvr>
                                      <p:tavLst>
                                        <p:tav tm="0">
                                          <p:val>
                                            <p:strVal val="ppt_x"/>
                                          </p:val>
                                        </p:tav>
                                        <p:tav tm="100000">
                                          <p:val>
                                            <p:strVal val="ppt_x"/>
                                          </p:val>
                                        </p:tav>
                                      </p:tavLst>
                                    </p:anim>
                                    <p:anim calcmode="lin" valueType="num">
                                      <p:cBhvr>
                                        <p:cTn id="10" dur="1000"/>
                                        <p:tgtEl>
                                          <p:spTgt spid="33"/>
                                        </p:tgtEl>
                                        <p:attrNameLst>
                                          <p:attrName>ppt_y</p:attrName>
                                        </p:attrNameLst>
                                      </p:cBhvr>
                                      <p:tavLst>
                                        <p:tav tm="0">
                                          <p:val>
                                            <p:strVal val="ppt_y"/>
                                          </p:val>
                                        </p:tav>
                                        <p:tav tm="100000">
                                          <p:val>
                                            <p:strVal val="ppt_y-.1"/>
                                          </p:val>
                                        </p:tav>
                                      </p:tavLst>
                                    </p:anim>
                                    <p:set>
                                      <p:cBhvr>
                                        <p:cTn id="11"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2" restart="whenNotActive" fill="hold" evtFilter="cancelBubble" nodeType="interactiveSeq">
                <p:stCondLst>
                  <p:cond evt="onClick" delay="0">
                    <p:tgtEl>
                      <p:spTgt spid="28"/>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4.72222E-6 3.7037E-7 L -0.00295 0.25648 " pathEditMode="relative" rAng="0" ptsTypes="AA">
                                      <p:cBhvr>
                                        <p:cTn id="16" dur="2000" fill="hold"/>
                                        <p:tgtEl>
                                          <p:spTgt spid="28"/>
                                        </p:tgtEl>
                                        <p:attrNameLst>
                                          <p:attrName>ppt_x</p:attrName>
                                          <p:attrName>ppt_y</p:attrName>
                                        </p:attrNameLst>
                                      </p:cBhvr>
                                      <p:rCtr x="-2" y="128"/>
                                    </p:animMotion>
                                  </p:childTnLst>
                                </p:cTn>
                              </p:par>
                              <p:par>
                                <p:cTn id="17" presetID="47" presetClass="exit" presetSubtype="0" fill="hold" grpId="0" nodeType="withEffect">
                                  <p:stCondLst>
                                    <p:cond delay="0"/>
                                  </p:stCondLst>
                                  <p:childTnLst>
                                    <p:animEffect transition="out" filter="fade">
                                      <p:cBhvr>
                                        <p:cTn id="18" dur="1000"/>
                                        <p:tgtEl>
                                          <p:spTgt spid="34"/>
                                        </p:tgtEl>
                                      </p:cBhvr>
                                    </p:animEffect>
                                    <p:anim calcmode="lin" valueType="num">
                                      <p:cBhvr>
                                        <p:cTn id="19" dur="1000"/>
                                        <p:tgtEl>
                                          <p:spTgt spid="34"/>
                                        </p:tgtEl>
                                        <p:attrNameLst>
                                          <p:attrName>ppt_x</p:attrName>
                                        </p:attrNameLst>
                                      </p:cBhvr>
                                      <p:tavLst>
                                        <p:tav tm="0">
                                          <p:val>
                                            <p:strVal val="ppt_x"/>
                                          </p:val>
                                        </p:tav>
                                        <p:tav tm="100000">
                                          <p:val>
                                            <p:strVal val="ppt_x"/>
                                          </p:val>
                                        </p:tav>
                                      </p:tavLst>
                                    </p:anim>
                                    <p:anim calcmode="lin" valueType="num">
                                      <p:cBhvr>
                                        <p:cTn id="20" dur="1000"/>
                                        <p:tgtEl>
                                          <p:spTgt spid="34"/>
                                        </p:tgtEl>
                                        <p:attrNameLst>
                                          <p:attrName>ppt_y</p:attrName>
                                        </p:attrNameLst>
                                      </p:cBhvr>
                                      <p:tavLst>
                                        <p:tav tm="0">
                                          <p:val>
                                            <p:strVal val="ppt_y"/>
                                          </p:val>
                                        </p:tav>
                                        <p:tav tm="100000">
                                          <p:val>
                                            <p:strVal val="ppt_y-.1"/>
                                          </p:val>
                                        </p:tav>
                                      </p:tavLst>
                                    </p:anim>
                                    <p:set>
                                      <p:cBhvr>
                                        <p:cTn id="21"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22" restart="whenNotActive" fill="hold" evtFilter="cancelBubble" nodeType="interactiveSeq">
                <p:stCondLst>
                  <p:cond evt="onClick" delay="0">
                    <p:tgtEl>
                      <p:spTgt spid="32"/>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33333E-6 4.44444E-6 L 0.0125 0.2493 " pathEditMode="relative" rAng="0" ptsTypes="AA">
                                      <p:cBhvr>
                                        <p:cTn id="26" dur="2000" fill="hold"/>
                                        <p:tgtEl>
                                          <p:spTgt spid="32"/>
                                        </p:tgtEl>
                                        <p:attrNameLst>
                                          <p:attrName>ppt_x</p:attrName>
                                          <p:attrName>ppt_y</p:attrName>
                                        </p:attrNameLst>
                                      </p:cBhvr>
                                      <p:rCtr x="6" y="125"/>
                                    </p:animMotion>
                                  </p:childTnLst>
                                </p:cTn>
                              </p:par>
                              <p:par>
                                <p:cTn id="27" presetID="47" presetClass="exit" presetSubtype="0" fill="hold" grpId="0" nodeType="withEffect">
                                  <p:stCondLst>
                                    <p:cond delay="0"/>
                                  </p:stCondLst>
                                  <p:childTnLst>
                                    <p:animEffect transition="out" filter="fade">
                                      <p:cBhvr>
                                        <p:cTn id="28" dur="1000"/>
                                        <p:tgtEl>
                                          <p:spTgt spid="35"/>
                                        </p:tgtEl>
                                      </p:cBhvr>
                                    </p:animEffect>
                                    <p:anim calcmode="lin" valueType="num">
                                      <p:cBhvr>
                                        <p:cTn id="29" dur="1000"/>
                                        <p:tgtEl>
                                          <p:spTgt spid="35"/>
                                        </p:tgtEl>
                                        <p:attrNameLst>
                                          <p:attrName>ppt_x</p:attrName>
                                        </p:attrNameLst>
                                      </p:cBhvr>
                                      <p:tavLst>
                                        <p:tav tm="0">
                                          <p:val>
                                            <p:strVal val="ppt_x"/>
                                          </p:val>
                                        </p:tav>
                                        <p:tav tm="100000">
                                          <p:val>
                                            <p:strVal val="ppt_x"/>
                                          </p:val>
                                        </p:tav>
                                      </p:tavLst>
                                    </p:anim>
                                    <p:anim calcmode="lin" valueType="num">
                                      <p:cBhvr>
                                        <p:cTn id="30" dur="1000"/>
                                        <p:tgtEl>
                                          <p:spTgt spid="35"/>
                                        </p:tgtEl>
                                        <p:attrNameLst>
                                          <p:attrName>ppt_y</p:attrName>
                                        </p:attrNameLst>
                                      </p:cBhvr>
                                      <p:tavLst>
                                        <p:tav tm="0">
                                          <p:val>
                                            <p:strVal val="ppt_y"/>
                                          </p:val>
                                        </p:tav>
                                        <p:tav tm="100000">
                                          <p:val>
                                            <p:strVal val="ppt_y-.1"/>
                                          </p:val>
                                        </p:tav>
                                      </p:tavLst>
                                    </p:anim>
                                    <p:set>
                                      <p:cBhvr>
                                        <p:cTn id="31"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0"/>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0 -2.96296E-6 L -0.01667 0.39398 " pathEditMode="relative" rAng="0" ptsTypes="AA">
                                      <p:cBhvr>
                                        <p:cTn id="36" dur="2000" fill="hold"/>
                                        <p:tgtEl>
                                          <p:spTgt spid="30"/>
                                        </p:tgtEl>
                                        <p:attrNameLst>
                                          <p:attrName>ppt_x</p:attrName>
                                          <p:attrName>ppt_y</p:attrName>
                                        </p:attrNameLst>
                                      </p:cBhvr>
                                      <p:rCtr x="-8" y="197"/>
                                    </p:animMotion>
                                  </p:childTnLst>
                                </p:cTn>
                              </p:par>
                              <p:par>
                                <p:cTn id="37" presetID="47" presetClass="exit" presetSubtype="0" fill="hold" grpId="0" nodeType="withEffect">
                                  <p:stCondLst>
                                    <p:cond delay="0"/>
                                  </p:stCondLst>
                                  <p:childTnLst>
                                    <p:animEffect transition="out" filter="fade">
                                      <p:cBhvr>
                                        <p:cTn id="38" dur="1000"/>
                                        <p:tgtEl>
                                          <p:spTgt spid="36"/>
                                        </p:tgtEl>
                                      </p:cBhvr>
                                    </p:animEffect>
                                    <p:anim calcmode="lin" valueType="num">
                                      <p:cBhvr>
                                        <p:cTn id="39" dur="1000"/>
                                        <p:tgtEl>
                                          <p:spTgt spid="36"/>
                                        </p:tgtEl>
                                        <p:attrNameLst>
                                          <p:attrName>ppt_x</p:attrName>
                                        </p:attrNameLst>
                                      </p:cBhvr>
                                      <p:tavLst>
                                        <p:tav tm="0">
                                          <p:val>
                                            <p:strVal val="ppt_x"/>
                                          </p:val>
                                        </p:tav>
                                        <p:tav tm="100000">
                                          <p:val>
                                            <p:strVal val="ppt_x"/>
                                          </p:val>
                                        </p:tav>
                                      </p:tavLst>
                                    </p:anim>
                                    <p:anim calcmode="lin" valueType="num">
                                      <p:cBhvr>
                                        <p:cTn id="40" dur="1000"/>
                                        <p:tgtEl>
                                          <p:spTgt spid="36"/>
                                        </p:tgtEl>
                                        <p:attrNameLst>
                                          <p:attrName>ppt_y</p:attrName>
                                        </p:attrNameLst>
                                      </p:cBhvr>
                                      <p:tavLst>
                                        <p:tav tm="0">
                                          <p:val>
                                            <p:strVal val="ppt_y"/>
                                          </p:val>
                                        </p:tav>
                                        <p:tav tm="100000">
                                          <p:val>
                                            <p:strVal val="ppt_y-.1"/>
                                          </p:val>
                                        </p:tav>
                                      </p:tavLst>
                                    </p:anim>
                                    <p:set>
                                      <p:cBhvr>
                                        <p:cTn id="41"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5.55556E-7 -1.48148E-6 L -0.00451 0.3831 " pathEditMode="relative" rAng="0" ptsTypes="AA">
                                      <p:cBhvr>
                                        <p:cTn id="46" dur="2000" fill="hold"/>
                                        <p:tgtEl>
                                          <p:spTgt spid="29"/>
                                        </p:tgtEl>
                                        <p:attrNameLst>
                                          <p:attrName>ppt_x</p:attrName>
                                          <p:attrName>ppt_y</p:attrName>
                                        </p:attrNameLst>
                                      </p:cBhvr>
                                      <p:rCtr x="-2" y="191"/>
                                    </p:animMotion>
                                  </p:childTnLst>
                                </p:cTn>
                              </p:par>
                              <p:par>
                                <p:cTn id="47" presetID="47" presetClass="exit" presetSubtype="0" fill="hold" grpId="0" nodeType="withEffect">
                                  <p:stCondLst>
                                    <p:cond delay="0"/>
                                  </p:stCondLst>
                                  <p:childTnLst>
                                    <p:animEffect transition="out" filter="fade">
                                      <p:cBhvr>
                                        <p:cTn id="48" dur="1000"/>
                                        <p:tgtEl>
                                          <p:spTgt spid="37"/>
                                        </p:tgtEl>
                                      </p:cBhvr>
                                    </p:animEffect>
                                    <p:anim calcmode="lin" valueType="num">
                                      <p:cBhvr>
                                        <p:cTn id="49" dur="1000"/>
                                        <p:tgtEl>
                                          <p:spTgt spid="37"/>
                                        </p:tgtEl>
                                        <p:attrNameLst>
                                          <p:attrName>ppt_x</p:attrName>
                                        </p:attrNameLst>
                                      </p:cBhvr>
                                      <p:tavLst>
                                        <p:tav tm="0">
                                          <p:val>
                                            <p:strVal val="ppt_x"/>
                                          </p:val>
                                        </p:tav>
                                        <p:tav tm="100000">
                                          <p:val>
                                            <p:strVal val="ppt_x"/>
                                          </p:val>
                                        </p:tav>
                                      </p:tavLst>
                                    </p:anim>
                                    <p:anim calcmode="lin" valueType="num">
                                      <p:cBhvr>
                                        <p:cTn id="50" dur="1000"/>
                                        <p:tgtEl>
                                          <p:spTgt spid="37"/>
                                        </p:tgtEl>
                                        <p:attrNameLst>
                                          <p:attrName>ppt_y</p:attrName>
                                        </p:attrNameLst>
                                      </p:cBhvr>
                                      <p:tavLst>
                                        <p:tav tm="0">
                                          <p:val>
                                            <p:strVal val="ppt_y"/>
                                          </p:val>
                                        </p:tav>
                                        <p:tav tm="100000">
                                          <p:val>
                                            <p:strVal val="ppt_y-.1"/>
                                          </p:val>
                                        </p:tav>
                                      </p:tavLst>
                                    </p:anim>
                                    <p:set>
                                      <p:cBhvr>
                                        <p:cTn id="51"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0 -7.40741E-7 L 0 0.38495 " pathEditMode="relative" rAng="0" ptsTypes="AA">
                                      <p:cBhvr>
                                        <p:cTn id="56" dur="2000" fill="hold"/>
                                        <p:tgtEl>
                                          <p:spTgt spid="31"/>
                                        </p:tgtEl>
                                        <p:attrNameLst>
                                          <p:attrName>ppt_x</p:attrName>
                                          <p:attrName>ppt_y</p:attrName>
                                        </p:attrNameLst>
                                      </p:cBhvr>
                                      <p:rCtr x="0" y="192"/>
                                    </p:animMotion>
                                  </p:childTnLst>
                                </p:cTn>
                              </p:par>
                              <p:par>
                                <p:cTn id="57" presetID="47" presetClass="exit" presetSubtype="0" fill="hold" grpId="0" nodeType="withEffect">
                                  <p:stCondLst>
                                    <p:cond delay="0"/>
                                  </p:stCondLst>
                                  <p:childTnLst>
                                    <p:animEffect transition="out" filter="fade">
                                      <p:cBhvr>
                                        <p:cTn id="58" dur="1000"/>
                                        <p:tgtEl>
                                          <p:spTgt spid="38"/>
                                        </p:tgtEl>
                                      </p:cBhvr>
                                    </p:animEffect>
                                    <p:anim calcmode="lin" valueType="num">
                                      <p:cBhvr>
                                        <p:cTn id="59" dur="1000"/>
                                        <p:tgtEl>
                                          <p:spTgt spid="38"/>
                                        </p:tgtEl>
                                        <p:attrNameLst>
                                          <p:attrName>ppt_x</p:attrName>
                                        </p:attrNameLst>
                                      </p:cBhvr>
                                      <p:tavLst>
                                        <p:tav tm="0">
                                          <p:val>
                                            <p:strVal val="ppt_x"/>
                                          </p:val>
                                        </p:tav>
                                        <p:tav tm="100000">
                                          <p:val>
                                            <p:strVal val="ppt_x"/>
                                          </p:val>
                                        </p:tav>
                                      </p:tavLst>
                                    </p:anim>
                                    <p:anim calcmode="lin" valueType="num">
                                      <p:cBhvr>
                                        <p:cTn id="60" dur="1000"/>
                                        <p:tgtEl>
                                          <p:spTgt spid="38"/>
                                        </p:tgtEl>
                                        <p:attrNameLst>
                                          <p:attrName>ppt_y</p:attrName>
                                        </p:attrNameLst>
                                      </p:cBhvr>
                                      <p:tavLst>
                                        <p:tav tm="0">
                                          <p:val>
                                            <p:strVal val="ppt_y"/>
                                          </p:val>
                                        </p:tav>
                                        <p:tav tm="100000">
                                          <p:val>
                                            <p:strVal val="ppt_y-.1"/>
                                          </p:val>
                                        </p:tav>
                                      </p:tavLst>
                                    </p:anim>
                                    <p:set>
                                      <p:cBhvr>
                                        <p:cTn id="61"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62" restart="whenNotActive" fill="hold" evtFilter="cancelBubble" nodeType="interactiveSeq">
                <p:stCondLst>
                  <p:cond evt="onClick" delay="0">
                    <p:tgtEl>
                      <p:spTgt spid="5"/>
                    </p:tgtEl>
                  </p:cond>
                </p:stCondLst>
                <p:endSync evt="end" delay="0">
                  <p:rtn val="all"/>
                </p:endSync>
                <p:childTnLst>
                  <p:par>
                    <p:cTn id="63" fill="hold">
                      <p:stCondLst>
                        <p:cond delay="0"/>
                      </p:stCondLst>
                      <p:childTnLst>
                        <p:par>
                          <p:cTn id="64" fill="hold">
                            <p:stCondLst>
                              <p:cond delay="0"/>
                            </p:stCondLst>
                            <p:childTnLst>
                              <p:par>
                                <p:cTn id="65" presetID="42" presetClass="path" presetSubtype="0" accel="50000" decel="50000" fill="hold" nodeType="clickEffect">
                                  <p:stCondLst>
                                    <p:cond delay="0"/>
                                  </p:stCondLst>
                                  <p:childTnLst>
                                    <p:animMotion origin="layout" path="M 1.04167E-6 3.7037E-7 L -0.00417 0.24398 " pathEditMode="relative" rAng="0" ptsTypes="AA">
                                      <p:cBhvr>
                                        <p:cTn id="66" dur="2000" fill="hold"/>
                                        <p:tgtEl>
                                          <p:spTgt spid="5"/>
                                        </p:tgtEl>
                                        <p:attrNameLst>
                                          <p:attrName>ppt_x</p:attrName>
                                          <p:attrName>ppt_y</p:attrName>
                                        </p:attrNameLst>
                                      </p:cBhvr>
                                      <p:rCtr x="-208" y="12199"/>
                                    </p:animMotion>
                                  </p:childTnLst>
                                </p:cTn>
                              </p:par>
                              <p:par>
                                <p:cTn id="67" presetID="47" presetClass="exit" presetSubtype="0" fill="hold" grpId="0" nodeType="withEffect">
                                  <p:stCondLst>
                                    <p:cond delay="0"/>
                                  </p:stCondLst>
                                  <p:childTnLst>
                                    <p:animEffect transition="out" filter="fade">
                                      <p:cBhvr>
                                        <p:cTn id="68" dur="1000"/>
                                        <p:tgtEl>
                                          <p:spTgt spid="4"/>
                                        </p:tgtEl>
                                      </p:cBhvr>
                                    </p:animEffect>
                                    <p:anim calcmode="lin" valueType="num">
                                      <p:cBhvr>
                                        <p:cTn id="69" dur="1000"/>
                                        <p:tgtEl>
                                          <p:spTgt spid="4"/>
                                        </p:tgtEl>
                                        <p:attrNameLst>
                                          <p:attrName>ppt_x</p:attrName>
                                        </p:attrNameLst>
                                      </p:cBhvr>
                                      <p:tavLst>
                                        <p:tav tm="0">
                                          <p:val>
                                            <p:strVal val="ppt_x"/>
                                          </p:val>
                                        </p:tav>
                                        <p:tav tm="100000">
                                          <p:val>
                                            <p:strVal val="ppt_x"/>
                                          </p:val>
                                        </p:tav>
                                      </p:tavLst>
                                    </p:anim>
                                    <p:anim calcmode="lin" valueType="num">
                                      <p:cBhvr>
                                        <p:cTn id="70" dur="1000"/>
                                        <p:tgtEl>
                                          <p:spTgt spid="4"/>
                                        </p:tgtEl>
                                        <p:attrNameLst>
                                          <p:attrName>ppt_y</p:attrName>
                                        </p:attrNameLst>
                                      </p:cBhvr>
                                      <p:tavLst>
                                        <p:tav tm="0">
                                          <p:val>
                                            <p:strVal val="ppt_y"/>
                                          </p:val>
                                        </p:tav>
                                        <p:tav tm="100000">
                                          <p:val>
                                            <p:strVal val="ppt_y-.1"/>
                                          </p:val>
                                        </p:tav>
                                      </p:tavLst>
                                    </p:anim>
                                    <p:set>
                                      <p:cBhvr>
                                        <p:cTn id="71"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2" restart="whenNotActive" fill="hold" evtFilter="cancelBubble" nodeType="interactiveSeq">
                <p:stCondLst>
                  <p:cond evt="onClick" delay="0">
                    <p:tgtEl>
                      <p:spTgt spid="8"/>
                    </p:tgtEl>
                  </p:cond>
                </p:stCondLst>
                <p:endSync evt="end" delay="0">
                  <p:rtn val="all"/>
                </p:endSync>
                <p:childTnLst>
                  <p:par>
                    <p:cTn id="73" fill="hold">
                      <p:stCondLst>
                        <p:cond delay="0"/>
                      </p:stCondLst>
                      <p:childTnLst>
                        <p:par>
                          <p:cTn id="74" fill="hold">
                            <p:stCondLst>
                              <p:cond delay="0"/>
                            </p:stCondLst>
                            <p:childTnLst>
                              <p:par>
                                <p:cTn id="75" presetID="42" presetClass="path" presetSubtype="0" accel="50000" decel="50000" fill="hold" nodeType="clickEffect">
                                  <p:stCondLst>
                                    <p:cond delay="0"/>
                                  </p:stCondLst>
                                  <p:childTnLst>
                                    <p:animMotion origin="layout" path="M 3.54167E-6 2.22222E-6 L -0.01667 0.39398 " pathEditMode="relative" rAng="0" ptsTypes="AA">
                                      <p:cBhvr>
                                        <p:cTn id="76" dur="2000" fill="hold"/>
                                        <p:tgtEl>
                                          <p:spTgt spid="8"/>
                                        </p:tgtEl>
                                        <p:attrNameLst>
                                          <p:attrName>ppt_x</p:attrName>
                                          <p:attrName>ppt_y</p:attrName>
                                        </p:attrNameLst>
                                      </p:cBhvr>
                                      <p:rCtr x="-833" y="19699"/>
                                    </p:animMotion>
                                  </p:childTnLst>
                                </p:cTn>
                              </p:par>
                              <p:par>
                                <p:cTn id="77" presetID="47" presetClass="exit" presetSubtype="0" fill="hold" grpId="0" nodeType="withEffect">
                                  <p:stCondLst>
                                    <p:cond delay="0"/>
                                  </p:stCondLst>
                                  <p:childTnLst>
                                    <p:animEffect transition="out" filter="fade">
                                      <p:cBhvr>
                                        <p:cTn id="78" dur="1000"/>
                                        <p:tgtEl>
                                          <p:spTgt spid="7"/>
                                        </p:tgtEl>
                                      </p:cBhvr>
                                    </p:animEffect>
                                    <p:anim calcmode="lin" valueType="num">
                                      <p:cBhvr>
                                        <p:cTn id="79" dur="1000"/>
                                        <p:tgtEl>
                                          <p:spTgt spid="7"/>
                                        </p:tgtEl>
                                        <p:attrNameLst>
                                          <p:attrName>ppt_x</p:attrName>
                                        </p:attrNameLst>
                                      </p:cBhvr>
                                      <p:tavLst>
                                        <p:tav tm="0">
                                          <p:val>
                                            <p:strVal val="ppt_x"/>
                                          </p:val>
                                        </p:tav>
                                        <p:tav tm="100000">
                                          <p:val>
                                            <p:strVal val="ppt_x"/>
                                          </p:val>
                                        </p:tav>
                                      </p:tavLst>
                                    </p:anim>
                                    <p:anim calcmode="lin" valueType="num">
                                      <p:cBhvr>
                                        <p:cTn id="80" dur="1000"/>
                                        <p:tgtEl>
                                          <p:spTgt spid="7"/>
                                        </p:tgtEl>
                                        <p:attrNameLst>
                                          <p:attrName>ppt_y</p:attrName>
                                        </p:attrNameLst>
                                      </p:cBhvr>
                                      <p:tavLst>
                                        <p:tav tm="0">
                                          <p:val>
                                            <p:strVal val="ppt_y"/>
                                          </p:val>
                                        </p:tav>
                                        <p:tav tm="100000">
                                          <p:val>
                                            <p:strVal val="ppt_y-.1"/>
                                          </p:val>
                                        </p:tav>
                                      </p:tavLst>
                                    </p:anim>
                                    <p:set>
                                      <p:cBhvr>
                                        <p:cTn id="81"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33" grpId="0" animBg="1"/>
      <p:bldP spid="34" grpId="0" animBg="1"/>
      <p:bldP spid="35" grpId="0" animBg="1"/>
      <p:bldP spid="36" grpId="0" animBg="1"/>
      <p:bldP spid="37" grpId="0" animBg="1"/>
      <p:bldP spid="38" grpId="0" animBg="1"/>
      <p:bldP spid="4"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795852" y="412817"/>
            <a:ext cx="957029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1: </a:t>
            </a:r>
            <a:r>
              <a:rPr lang="en-US" sz="3200">
                <a:solidFill>
                  <a:srgbClr val="FF0000"/>
                </a:solidFill>
                <a:latin typeface="Times New Roman" panose="02020603050405020304" pitchFamily="18" charset="0"/>
                <a:cs typeface="Times New Roman" panose="02020603050405020304" pitchFamily="18" charset="0"/>
              </a:rPr>
              <a:t>Phần mềm nào sau đây là phần mềm mô phỏng?</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1" y="1706513"/>
            <a:ext cx="646496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795852" y="16303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2" y="2544713"/>
            <a:ext cx="6464968"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1" y="3535313"/>
            <a:ext cx="6464970"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710250" y="4445869"/>
            <a:ext cx="646496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795852" y="34591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795852" y="2468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descr="OPL20U25GSXzBJYl68kk8uQGfFKzs7yb1M4KJWUiLk6ZEvGF+qCIPSnY57AbBFCvTW(2023.15.39.ME BIN BI. DOI SP)39+K4lPs7H94VUqPe2XwIsfPRnrXQE//QTEXxb8/8N4CNc6FpgZahzpTjFhMzSA7T/nHJa11DE8Ng2TP3iAmRczFlmslSuUNOgUeb6yRvs0="/>
          <p:cNvSpPr/>
          <p:nvPr/>
        </p:nvSpPr>
        <p:spPr>
          <a:xfrm>
            <a:off x="795852" y="4373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872052" y="17065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872052" y="4449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872052" y="35353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872052" y="2544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786451" y="3542963"/>
            <a:ext cx="609599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Excel.</a:t>
            </a:r>
            <a:r>
              <a:rPr lang="en-US" sz="2800">
                <a:solidFill>
                  <a:srgbClr val="002060"/>
                </a:solidFill>
                <a:latin typeface="Times New Roman" panose="02020603050405020304" pitchFamily="18" charset="0"/>
                <a:cs typeface="Times New Roman" pitchFamily="18" charset="0"/>
              </a:rPr>
              <a:t>.</a:t>
            </a:r>
            <a:endParaRPr lang="en-US" sz="2800"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786452" y="2620913"/>
            <a:ext cx="6172198"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Word.</a:t>
            </a:r>
            <a:endParaRPr lang="en-US" sz="2800" dirty="0">
              <a:solidFill>
                <a:srgbClr val="002060"/>
              </a:solidFill>
              <a:latin typeface="Times New Roman" panose="02020603050405020304" pitchFamily="18" charset="0"/>
              <a:cs typeface="Times New Roman" pitchFamily="18" charset="0"/>
            </a:endParaRPr>
          </a:p>
        </p:txBody>
      </p:sp>
      <p:sp>
        <p:nvSpPr>
          <p:cNvPr id="20" name="TextBox 19"/>
          <p:cNvSpPr txBox="1"/>
          <p:nvPr/>
        </p:nvSpPr>
        <p:spPr>
          <a:xfrm>
            <a:off x="1628036" y="1723450"/>
            <a:ext cx="6547184"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Photoshop CC</a:t>
            </a:r>
            <a:endParaRPr lang="en-US" sz="28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1786452" y="4449713"/>
            <a:ext cx="5426243"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Microsoft Power Point</a:t>
            </a:r>
            <a:endParaRPr lang="en-US" sz="2800" dirty="0">
              <a:solidFill>
                <a:srgbClr val="002060"/>
              </a:solidFill>
              <a:latin typeface="Times New Roman" panose="02020603050405020304" pitchFamily="18" charset="0"/>
              <a:cs typeface="Times New Roman" pitchFamily="18" charset="0"/>
            </a:endParaRPr>
          </a:p>
        </p:txBody>
      </p:sp>
      <p:pic>
        <p:nvPicPr>
          <p:cNvPr id="25" name="Picture 14" descr="kim phut"/>
          <p:cNvPicPr>
            <a:picLocks noChangeAspect="1" noChangeArrowheads="1"/>
          </p:cNvPicPr>
          <p:nvPr/>
        </p:nvPicPr>
        <p:blipFill>
          <a:blip r:embed="rId6" cstate="print"/>
          <a:srcRect/>
          <a:stretch>
            <a:fillRect/>
          </a:stretch>
        </p:blipFill>
        <p:spPr bwMode="auto">
          <a:xfrm>
            <a:off x="9600963" y="5516513"/>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7" cstate="print"/>
          <a:srcRect/>
          <a:stretch>
            <a:fillRect/>
          </a:stretch>
        </p:blipFill>
        <p:spPr bwMode="auto">
          <a:xfrm>
            <a:off x="9296163" y="5059313"/>
            <a:ext cx="1752600" cy="1768573"/>
          </a:xfrm>
          <a:prstGeom prst="rect">
            <a:avLst/>
          </a:prstGeom>
          <a:noFill/>
        </p:spPr>
      </p:pic>
      <p:sp>
        <p:nvSpPr>
          <p:cNvPr id="26" name="Cloud 25"/>
          <p:cNvSpPr/>
          <p:nvPr/>
        </p:nvSpPr>
        <p:spPr>
          <a:xfrm>
            <a:off x="10054390" y="3989389"/>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3" name="Picture 22" descr="sao.png">
            <a:hlinkClick r:id="rId8" action="ppaction://hlinksldjump"/>
          </p:cNvPr>
          <p:cNvPicPr>
            <a:picLocks noChangeAspect="1"/>
          </p:cNvPicPr>
          <p:nvPr/>
        </p:nvPicPr>
        <p:blipFill>
          <a:blip r:embed="rId9" cstate="print"/>
          <a:stretch>
            <a:fillRect/>
          </a:stretch>
        </p:blipFill>
        <p:spPr>
          <a:xfrm>
            <a:off x="10816390" y="5662664"/>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0357"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320843" y="279784"/>
            <a:ext cx="113051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2:</a:t>
            </a:r>
            <a:r>
              <a:rPr lang="en-US" sz="3200">
                <a:solidFill>
                  <a:srgbClr val="FF0000"/>
                </a:solidFill>
                <a:latin typeface="Times New Roman" panose="02020603050405020304" pitchFamily="18" charset="0"/>
                <a:cs typeface="Times New Roman" panose="02020603050405020304" pitchFamily="18" charset="0"/>
              </a:rPr>
              <a:t> Hãy chọn phát biểu đúng trong các phát biểu sau đây?</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1397960"/>
            <a:ext cx="7511714"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371487" y="40649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6" y="2236160"/>
            <a:ext cx="7511715"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3226760"/>
            <a:ext cx="7511714"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323987" y="4141160"/>
            <a:ext cx="7511714" cy="1043128"/>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371487" y="31505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409587" y="21599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409587" y="124556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485787" y="41411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485787" y="13217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447687" y="32267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485787" y="223616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400186" y="1474160"/>
            <a:ext cx="7435515"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bản.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9" name="TextBox 18"/>
          <p:cNvSpPr txBox="1"/>
          <p:nvPr/>
        </p:nvSpPr>
        <p:spPr>
          <a:xfrm>
            <a:off x="1400187" y="2312360"/>
            <a:ext cx="7905726" cy="586892"/>
          </a:xfrm>
          <a:prstGeom prst="rect">
            <a:avLst/>
          </a:prstGeom>
          <a:noFill/>
        </p:spPr>
        <p:txBody>
          <a:bodyPr wrap="square" rtlCol="0">
            <a:spAutoFit/>
          </a:bodyPr>
          <a:lstStyle>
            <a:defPPr>
              <a:defRPr lang="vi-VN"/>
            </a:defPPr>
            <a:lvl1pPr>
              <a:defRPr sz="2800" b="1">
                <a:solidFill>
                  <a:srgbClr val="002060"/>
                </a:solidFill>
                <a:latin typeface="Times New Roman" pitchFamily="18" charset="0"/>
                <a:cs typeface="Times New Roman" pitchFamily="18" charset="0"/>
              </a:defRPr>
            </a:lvl1pPr>
          </a:lstStyle>
          <a:p>
            <a:pPr indent="198755" algn="just">
              <a:lnSpc>
                <a:spcPct val="127000"/>
              </a:lnSpc>
            </a:pPr>
            <a:r>
              <a:rPr lang="en-US" b="0">
                <a:effectLst/>
                <a:ea typeface="Times New Roman" panose="02020603050405020304" pitchFamily="18" charset="0"/>
              </a:rPr>
              <a:t>Phần</a:t>
            </a:r>
            <a:r>
              <a:rPr lang="en-US" b="0" spc="-15">
                <a:effectLst/>
                <a:ea typeface="Times New Roman" panose="02020603050405020304" pitchFamily="18" charset="0"/>
              </a:rPr>
              <a:t> </a:t>
            </a:r>
            <a:r>
              <a:rPr lang="en-US" b="0">
                <a:effectLst/>
                <a:ea typeface="Times New Roman" panose="02020603050405020304" pitchFamily="18" charset="0"/>
              </a:rPr>
              <a:t>mềm</a:t>
            </a:r>
            <a:r>
              <a:rPr lang="en-US" b="0" spc="-25">
                <a:effectLst/>
                <a:ea typeface="Times New Roman" panose="02020603050405020304" pitchFamily="18" charset="0"/>
              </a:rPr>
              <a:t> </a:t>
            </a:r>
            <a:r>
              <a:rPr lang="en-US" b="0">
                <a:effectLst/>
                <a:ea typeface="Times New Roman" panose="02020603050405020304" pitchFamily="18" charset="0"/>
              </a:rPr>
              <a:t>mô</a:t>
            </a:r>
            <a:r>
              <a:rPr lang="en-US" b="0" spc="-15">
                <a:effectLst/>
                <a:ea typeface="Times New Roman" panose="02020603050405020304" pitchFamily="18" charset="0"/>
              </a:rPr>
              <a:t> </a:t>
            </a:r>
            <a:r>
              <a:rPr lang="en-US" b="0">
                <a:effectLst/>
                <a:ea typeface="Times New Roman" panose="02020603050405020304" pitchFamily="18" charset="0"/>
              </a:rPr>
              <a:t>phỏng</a:t>
            </a:r>
            <a:r>
              <a:rPr lang="en-US" b="0" spc="-25">
                <a:effectLst/>
                <a:ea typeface="Times New Roman" panose="02020603050405020304" pitchFamily="18" charset="0"/>
              </a:rPr>
              <a:t> </a:t>
            </a:r>
            <a:r>
              <a:rPr lang="en-US" b="0">
                <a:effectLst/>
                <a:ea typeface="Times New Roman" panose="02020603050405020304" pitchFamily="18" charset="0"/>
              </a:rPr>
              <a:t>dùng</a:t>
            </a:r>
            <a:r>
              <a:rPr lang="en-US" b="0" spc="-25">
                <a:effectLst/>
                <a:ea typeface="Times New Roman" panose="02020603050405020304" pitchFamily="18" charset="0"/>
              </a:rPr>
              <a:t> </a:t>
            </a:r>
            <a:r>
              <a:rPr lang="en-US" b="0">
                <a:effectLst/>
                <a:ea typeface="Times New Roman" panose="02020603050405020304" pitchFamily="18" charset="0"/>
              </a:rPr>
              <a:t>để</a:t>
            </a:r>
            <a:r>
              <a:rPr lang="en-US" b="0" spc="-20">
                <a:effectLst/>
                <a:ea typeface="Times New Roman" panose="02020603050405020304" pitchFamily="18" charset="0"/>
              </a:rPr>
              <a:t> </a:t>
            </a:r>
            <a:r>
              <a:rPr lang="en-US" b="0">
                <a:effectLst/>
                <a:ea typeface="Times New Roman" panose="02020603050405020304" pitchFamily="18" charset="0"/>
              </a:rPr>
              <a:t>trình</a:t>
            </a:r>
            <a:r>
              <a:rPr lang="en-US" b="0" spc="-20">
                <a:effectLst/>
                <a:ea typeface="Times New Roman" panose="02020603050405020304" pitchFamily="18" charset="0"/>
              </a:rPr>
              <a:t> </a:t>
            </a:r>
            <a:r>
              <a:rPr lang="en-US" b="0">
                <a:effectLst/>
                <a:ea typeface="Times New Roman" panose="02020603050405020304" pitchFamily="18" charset="0"/>
              </a:rPr>
              <a:t>chiếu</a:t>
            </a:r>
            <a:r>
              <a:rPr lang="en-US" b="0" spc="-25">
                <a:effectLst/>
                <a:ea typeface="Times New Roman" panose="02020603050405020304" pitchFamily="18" charset="0"/>
              </a:rPr>
              <a:t> </a:t>
            </a:r>
            <a:r>
              <a:rPr lang="en-US" b="0">
                <a:effectLst/>
                <a:ea typeface="Times New Roman" panose="02020603050405020304" pitchFamily="18" charset="0"/>
              </a:rPr>
              <a:t>văn</a:t>
            </a:r>
            <a:r>
              <a:rPr lang="en-US" b="0" spc="-25">
                <a:effectLst/>
                <a:ea typeface="Times New Roman" panose="02020603050405020304" pitchFamily="18" charset="0"/>
              </a:rPr>
              <a:t> </a:t>
            </a:r>
            <a:r>
              <a:rPr lang="en-US" b="0" spc="-20">
                <a:effectLst/>
                <a:ea typeface="Times New Roman" panose="02020603050405020304" pitchFamily="18" charset="0"/>
              </a:rPr>
              <a:t>bản.</a:t>
            </a:r>
            <a:endParaRPr lang="en-US" b="0">
              <a:effectLst/>
              <a:ea typeface="Times New Roman" panose="02020603050405020304" pitchFamily="18" charset="0"/>
            </a:endParaRPr>
          </a:p>
        </p:txBody>
      </p:sp>
      <p:sp>
        <p:nvSpPr>
          <p:cNvPr id="20" name="TextBox 19"/>
          <p:cNvSpPr txBox="1"/>
          <p:nvPr/>
        </p:nvSpPr>
        <p:spPr>
          <a:xfrm>
            <a:off x="1400187" y="3226760"/>
            <a:ext cx="7328704"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thống.</a:t>
            </a:r>
            <a:endParaRPr lang="en-US" sz="28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1400186" y="4141160"/>
            <a:ext cx="7435515" cy="954107"/>
          </a:xfrm>
          <a:prstGeom prst="rect">
            <a:avLst/>
          </a:prstGeom>
          <a:noFill/>
        </p:spPr>
        <p:txBody>
          <a:bodyPr wrap="square" rtlCol="0">
            <a:spAutoFit/>
          </a:bodyPr>
          <a:lstStyle/>
          <a:p>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mềm</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spc="-7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giới</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2800"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40">
                <a:effectLst/>
                <a:latin typeface="Times New Roman" panose="02020603050405020304" pitchFamily="18" charset="0"/>
                <a:ea typeface="Times New Roman" panose="02020603050405020304" pitchFamily="18" charset="0"/>
                <a:cs typeface="Times New Roman" panose="02020603050405020304" pitchFamily="18" charset="0"/>
              </a:rPr>
              <a:t>số.</a:t>
            </a:r>
            <a:endParaRPr lang="en-US" sz="2800" dirty="0">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8975557" y="5135513"/>
            <a:ext cx="1752600" cy="1768573"/>
          </a:xfrm>
          <a:prstGeom prst="rect">
            <a:avLst/>
          </a:prstGeom>
          <a:noFill/>
        </p:spPr>
      </p:pic>
      <p:sp>
        <p:nvSpPr>
          <p:cNvPr id="24" name="Cloud 23"/>
          <p:cNvSpPr/>
          <p:nvPr/>
        </p:nvSpPr>
        <p:spPr>
          <a:xfrm>
            <a:off x="10118557"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956757" y="571500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4368"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430307" y="289714"/>
            <a:ext cx="11296944" cy="954107"/>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Câu 3: </a:t>
            </a:r>
            <a:r>
              <a:rPr lang="en-US" sz="2800">
                <a:solidFill>
                  <a:srgbClr val="FF0000"/>
                </a:solidFill>
                <a:latin typeface="Times New Roman" panose="02020603050405020304" pitchFamily="18" charset="0"/>
                <a:cs typeface="Times New Roman" panose="02020603050405020304" pitchFamily="18" charset="0"/>
              </a:rPr>
              <a:t>Phòng thí nghiệm hóa học ảo </a:t>
            </a:r>
            <a:r>
              <a:rPr lang="en-US" sz="2800">
                <a:solidFill>
                  <a:srgbClr val="0000FF"/>
                </a:solidFill>
                <a:latin typeface="Times New Roman" panose="02020603050405020304" pitchFamily="18" charset="0"/>
                <a:cs typeface="Times New Roman" panose="02020603050405020304" pitchFamily="18" charset="0"/>
              </a:rPr>
              <a:t>KHÔNG</a:t>
            </a:r>
            <a:r>
              <a:rPr lang="en-US" sz="2800">
                <a:solidFill>
                  <a:srgbClr val="FF0000"/>
                </a:solidFill>
                <a:latin typeface="Times New Roman" panose="02020603050405020304" pitchFamily="18" charset="0"/>
                <a:cs typeface="Times New Roman" panose="02020603050405020304" pitchFamily="18" charset="0"/>
              </a:rPr>
              <a:t> giúp chúng ta thực hiện nhiệm vụ nào dưới đây?</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1692412"/>
            <a:ext cx="6982905"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630597" y="25306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2530612"/>
            <a:ext cx="6982905"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3521212"/>
            <a:ext cx="6982905"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44996" y="4435612"/>
            <a:ext cx="6982905"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630597" y="34450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630597" y="16162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30597" y="4359412"/>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06797" y="26068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706797" y="44356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706797" y="35212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06797" y="1692412"/>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617186" y="1768612"/>
            <a:ext cx="6512593"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spc="-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28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800"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617186" y="2520364"/>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nảy</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mầm</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spc="-1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hạt</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đậu.</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0" name="TextBox 19"/>
          <p:cNvSpPr txBox="1"/>
          <p:nvPr/>
        </p:nvSpPr>
        <p:spPr>
          <a:xfrm>
            <a:off x="1621196" y="3521212"/>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phỏng</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800" spc="-1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chất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1621196" y="4435612"/>
            <a:ext cx="6512593" cy="586892"/>
          </a:xfrm>
          <a:prstGeom prst="rect">
            <a:avLst/>
          </a:prstGeom>
          <a:noFill/>
        </p:spPr>
        <p:txBody>
          <a:bodyPr wrap="square" rtlCol="0">
            <a:spAutoFit/>
          </a:bodyPr>
          <a:lstStyle/>
          <a:p>
            <a:pPr indent="198755" algn="just">
              <a:lnSpc>
                <a:spcPct val="127000"/>
              </a:lnSpc>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loại</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chất.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8979568" y="5135513"/>
            <a:ext cx="1752600" cy="1768573"/>
          </a:xfrm>
          <a:prstGeom prst="rect">
            <a:avLst/>
          </a:prstGeom>
          <a:noFill/>
        </p:spPr>
      </p:pic>
      <p:sp>
        <p:nvSpPr>
          <p:cNvPr id="24" name="Cloud 23"/>
          <p:cNvSpPr/>
          <p:nvPr/>
        </p:nvSpPr>
        <p:spPr>
          <a:xfrm>
            <a:off x="10122568"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688774"/>
            <a:ext cx="1353315" cy="1237491"/>
          </a:xfrm>
          <a:prstGeom prst="rect">
            <a:avLst/>
          </a:prstGeom>
        </p:spPr>
      </p:pic>
      <p:sp>
        <p:nvSpPr>
          <p:cNvPr id="3" name="Rectangle 3">
            <a:extLst>
              <a:ext uri="{FF2B5EF4-FFF2-40B4-BE49-F238E27FC236}">
                <a16:creationId xmlns:a16="http://schemas.microsoft.com/office/drawing/2014/main" id="{AE5E3E77-964E-4A3D-ABE6-50C8506D61B7}"/>
              </a:ext>
            </a:extLst>
          </p:cNvPr>
          <p:cNvSpPr>
            <a:spLocks noChangeArrowheads="1"/>
          </p:cNvSpPr>
          <p:nvPr/>
        </p:nvSpPr>
        <p:spPr bwMode="auto">
          <a:xfrm>
            <a:off x="5459412" y="270668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0885"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258481" y="224146"/>
            <a:ext cx="11511153"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4: </a:t>
            </a:r>
            <a:r>
              <a:rPr lang="en-US" sz="3200">
                <a:solidFill>
                  <a:srgbClr val="FF0000"/>
                </a:solidFill>
                <a:latin typeface="Times New Roman" panose="02020603050405020304" pitchFamily="18" charset="0"/>
                <a:cs typeface="Times New Roman" panose="02020603050405020304" pitchFamily="18" charset="0"/>
              </a:rPr>
              <a:t>Ứng dụng nào dưới đây </a:t>
            </a:r>
            <a:r>
              <a:rPr lang="en-US" sz="3200">
                <a:solidFill>
                  <a:srgbClr val="0000FF"/>
                </a:solidFill>
                <a:latin typeface="Times New Roman" panose="02020603050405020304" pitchFamily="18" charset="0"/>
                <a:cs typeface="Times New Roman" panose="02020603050405020304" pitchFamily="18" charset="0"/>
              </a:rPr>
              <a:t>KHÔNG</a:t>
            </a:r>
            <a:r>
              <a:rPr lang="en-US" sz="3200">
                <a:solidFill>
                  <a:srgbClr val="FF0000"/>
                </a:solidFill>
                <a:latin typeface="Times New Roman" panose="02020603050405020304" pitchFamily="18" charset="0"/>
                <a:cs typeface="Times New Roman" panose="02020603050405020304" pitchFamily="18" charset="0"/>
              </a:rPr>
              <a:t> là ứng dụng của phần mềm mô phỏng?</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1782713"/>
            <a:ext cx="7186537"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580265" y="3611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2620913"/>
            <a:ext cx="7186537"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3611513"/>
            <a:ext cx="7186537"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4664" y="4525913"/>
            <a:ext cx="718653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580265" y="26209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580265" y="17065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580265" y="4449713"/>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656465" y="3687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5" name="TextBox 14"/>
          <p:cNvSpPr txBox="1"/>
          <p:nvPr/>
        </p:nvSpPr>
        <p:spPr>
          <a:xfrm>
            <a:off x="656465" y="45259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656465" y="26971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656465" y="1782713"/>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1570865" y="1818293"/>
            <a:ext cx="4930608"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  Phục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vụ</a:t>
            </a:r>
            <a:r>
              <a:rPr lang="en-US" sz="2800" spc="-25">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spc="-20">
                <a:effectLst/>
                <a:latin typeface="Times New Roman" panose="02020603050405020304" pitchFamily="18" charset="0"/>
                <a:ea typeface="Times New Roman" panose="02020603050405020304" pitchFamily="18" charset="0"/>
                <a:cs typeface="Times New Roman" panose="02020603050405020304" pitchFamily="18" charset="0"/>
              </a:rPr>
              <a:t> tập.</a:t>
            </a:r>
            <a:endParaRPr lang="en-US" sz="2800" b="1"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1570864" y="2697113"/>
            <a:ext cx="6933057" cy="519053"/>
          </a:xfrm>
          <a:prstGeom prst="rect">
            <a:avLst/>
          </a:prstGeom>
          <a:noFill/>
        </p:spPr>
        <p:txBody>
          <a:bodyPr wrap="square" rtlCol="0">
            <a:spAutoFit/>
          </a:bodyPr>
          <a:lstStyle/>
          <a:p>
            <a:pPr marL="198755" algn="just">
              <a:lnSpc>
                <a:spcPct val="106000"/>
              </a:lnSpc>
              <a:spcAft>
                <a:spcPts val="800"/>
              </a:spcAft>
              <a:tabLst>
                <a:tab pos="549910"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Mô</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phỏng</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thế</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giới</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thực</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trên</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không</a:t>
            </a:r>
            <a:r>
              <a:rPr lang="vi-VN" sz="2800" spc="-1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gian</a:t>
            </a:r>
            <a:r>
              <a:rPr lang="vi-VN" sz="2800" spc="-3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số.</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0" name="TextBox 19"/>
          <p:cNvSpPr txBox="1"/>
          <p:nvPr/>
        </p:nvSpPr>
        <p:spPr>
          <a:xfrm>
            <a:off x="1570864" y="3611513"/>
            <a:ext cx="6933057" cy="519053"/>
          </a:xfrm>
          <a:prstGeom prst="rect">
            <a:avLst/>
          </a:prstGeom>
          <a:noFill/>
        </p:spPr>
        <p:txBody>
          <a:bodyPr wrap="square" rtlCol="0">
            <a:spAutoFit/>
          </a:bodyPr>
          <a:lstStyle/>
          <a:p>
            <a:pPr marL="198755" algn="just">
              <a:lnSpc>
                <a:spcPct val="106000"/>
              </a:lnSpc>
              <a:spcAft>
                <a:spcPts val="800"/>
              </a:spcAft>
              <a:tabLst>
                <a:tab pos="559435"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Tính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điểm</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tổng</a:t>
            </a:r>
            <a:r>
              <a:rPr lang="vi-VN" sz="2800" spc="-1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kết</a:t>
            </a:r>
            <a:r>
              <a:rPr lang="vi-VN" sz="2800" spc="-1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cho</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học</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sinh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10">
                <a:effectLst/>
                <a:latin typeface="Times New Roman" panose="02020603050405020304" pitchFamily="18" charset="0"/>
                <a:ea typeface="Arial" panose="020B0604020202020204" pitchFamily="34" charset="0"/>
                <a:cs typeface="Times New Roman" panose="02020603050405020304" pitchFamily="18" charset="0"/>
              </a:rPr>
              <a:t>trên.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21" name="TextBox 20"/>
          <p:cNvSpPr txBox="1"/>
          <p:nvPr/>
        </p:nvSpPr>
        <p:spPr>
          <a:xfrm>
            <a:off x="1570864" y="4525913"/>
            <a:ext cx="6711856" cy="519053"/>
          </a:xfrm>
          <a:prstGeom prst="rect">
            <a:avLst/>
          </a:prstGeom>
          <a:noFill/>
        </p:spPr>
        <p:txBody>
          <a:bodyPr wrap="square" rtlCol="0">
            <a:spAutoFit/>
          </a:bodyPr>
          <a:lstStyle/>
          <a:p>
            <a:pPr marL="198755" algn="just">
              <a:lnSpc>
                <a:spcPct val="106000"/>
              </a:lnSpc>
              <a:spcAft>
                <a:spcPts val="800"/>
              </a:spcAft>
              <a:tabLst>
                <a:tab pos="559435"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Lập</a:t>
            </a:r>
            <a:r>
              <a:rPr lang="vi-VN" sz="2800" spc="-30">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kế</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hoạch,</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trao</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đổi</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a:effectLst/>
                <a:latin typeface="Times New Roman" panose="02020603050405020304" pitchFamily="18" charset="0"/>
                <a:ea typeface="Arial" panose="020B0604020202020204" pitchFamily="34" charset="0"/>
                <a:cs typeface="Times New Roman" panose="02020603050405020304" pitchFamily="18" charset="0"/>
              </a:rPr>
              <a:t>thông</a:t>
            </a:r>
            <a:r>
              <a:rPr lang="vi-VN" sz="2800" spc="-25">
                <a:effectLst/>
                <a:latin typeface="Times New Roman" panose="02020603050405020304" pitchFamily="18" charset="0"/>
                <a:ea typeface="Arial" panose="020B0604020202020204" pitchFamily="34" charset="0"/>
                <a:cs typeface="Times New Roman" panose="02020603050405020304" pitchFamily="18" charset="0"/>
              </a:rPr>
              <a:t> </a:t>
            </a:r>
            <a:r>
              <a:rPr lang="vi-VN" sz="2800" spc="-20">
                <a:effectLst/>
                <a:latin typeface="Times New Roman" panose="02020603050405020304" pitchFamily="18" charset="0"/>
                <a:ea typeface="Arial" panose="020B0604020202020204" pitchFamily="34" charset="0"/>
                <a:cs typeface="Times New Roman" panose="02020603050405020304" pitchFamily="18" charset="0"/>
              </a:rPr>
              <a:t>tin.</a:t>
            </a:r>
            <a:endParaRPr lang="en-US" sz="2800">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9086085" y="5135513"/>
            <a:ext cx="1752600" cy="1768573"/>
          </a:xfrm>
          <a:prstGeom prst="rect">
            <a:avLst/>
          </a:prstGeom>
          <a:noFill/>
        </p:spPr>
      </p:pic>
      <p:sp>
        <p:nvSpPr>
          <p:cNvPr id="24" name="Cloud 23"/>
          <p:cNvSpPr/>
          <p:nvPr/>
        </p:nvSpPr>
        <p:spPr>
          <a:xfrm>
            <a:off x="10229085"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70482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2650"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284750" y="369669"/>
            <a:ext cx="11811456"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5:</a:t>
            </a:r>
            <a:r>
              <a:rPr lang="en-US" sz="3200">
                <a:solidFill>
                  <a:srgbClr val="FF0000"/>
                </a:solidFill>
                <a:latin typeface="Times New Roman" panose="02020603050405020304" pitchFamily="18" charset="0"/>
                <a:cs typeface="Times New Roman" panose="02020603050405020304" pitchFamily="18" charset="0"/>
              </a:rPr>
              <a:t> Em hãy chọn đáp án </a:t>
            </a:r>
            <a:r>
              <a:rPr lang="en-US" sz="3200" smtClean="0">
                <a:solidFill>
                  <a:srgbClr val="0000FF"/>
                </a:solidFill>
                <a:latin typeface="Times New Roman" panose="02020603050405020304" pitchFamily="18" charset="0"/>
                <a:cs typeface="Times New Roman" panose="02020603050405020304" pitchFamily="18" charset="0"/>
              </a:rPr>
              <a:t>SAI</a:t>
            </a:r>
            <a:r>
              <a:rPr lang="en-US" sz="3200" smtClean="0">
                <a:solidFill>
                  <a:srgbClr val="FF0000"/>
                </a:solidFill>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Phần mềm mô phỏng là phương tiện:</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1311768"/>
            <a:ext cx="755451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673772" y="407207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2149968"/>
            <a:ext cx="7554519" cy="1043536"/>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3383171"/>
            <a:ext cx="7554519"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588171" y="4148278"/>
            <a:ext cx="7554519"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673772" y="3306971"/>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673772" y="225628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685234" y="129145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749972" y="414827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761434" y="136765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749972" y="3383171"/>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749972" y="233248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588172" y="1387968"/>
            <a:ext cx="7804478" cy="523220"/>
          </a:xfrm>
          <a:prstGeom prst="rect">
            <a:avLst/>
          </a:prstGeom>
          <a:noFill/>
        </p:spPr>
        <p:txBody>
          <a:bodyPr wrap="square" rtlCol="0">
            <a:spAutoFit/>
          </a:bodyPr>
          <a:lstStyle/>
          <a:p>
            <a:pPr indent="198755"/>
            <a:r>
              <a:rPr lang="en-US" sz="2800">
                <a:latin typeface="Times New Roman" panose="02020603050405020304" pitchFamily="18" charset="0"/>
                <a:ea typeface="Times New Roman" panose="02020603050405020304" pitchFamily="18" charset="0"/>
                <a:cs typeface="Times New Roman" panose="02020603050405020304" pitchFamily="18" charset="0"/>
              </a:rPr>
              <a:t>G</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iúp quan sát và hình dung những hiện tượng khó.</a:t>
            </a:r>
          </a:p>
        </p:txBody>
      </p:sp>
      <p:sp>
        <p:nvSpPr>
          <p:cNvPr id="19" name="TextBox 18"/>
          <p:cNvSpPr txBox="1"/>
          <p:nvPr/>
        </p:nvSpPr>
        <p:spPr>
          <a:xfrm>
            <a:off x="1588171" y="2226168"/>
            <a:ext cx="7268419" cy="954107"/>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Giúp quan sát và hình dung những hiện tượng không thể trải nghiệm trong thực tế.</a:t>
            </a:r>
          </a:p>
        </p:txBody>
      </p:sp>
      <p:sp>
        <p:nvSpPr>
          <p:cNvPr id="20" name="TextBox 19"/>
          <p:cNvSpPr txBox="1"/>
          <p:nvPr/>
        </p:nvSpPr>
        <p:spPr>
          <a:xfrm>
            <a:off x="1511972" y="3426324"/>
            <a:ext cx="7045708" cy="523220"/>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Giúp giải quyết nhiều vấn đề trong học tập.</a:t>
            </a:r>
          </a:p>
        </p:txBody>
      </p:sp>
      <p:sp>
        <p:nvSpPr>
          <p:cNvPr id="21" name="TextBox 20"/>
          <p:cNvSpPr txBox="1"/>
          <p:nvPr/>
        </p:nvSpPr>
        <p:spPr>
          <a:xfrm>
            <a:off x="1511972" y="4139211"/>
            <a:ext cx="6697328" cy="523220"/>
          </a:xfrm>
          <a:prstGeom prst="rect">
            <a:avLst/>
          </a:prstGeom>
          <a:noFill/>
        </p:spPr>
        <p:txBody>
          <a:bodyPr wrap="square" rtlCol="0">
            <a:spAutoFit/>
          </a:bodyPr>
          <a:lstStyle/>
          <a:p>
            <a:pPr indent="198755"/>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Chỉ dùng để pha màu </a:t>
            </a:r>
          </a:p>
        </p:txBody>
      </p:sp>
      <p:pic>
        <p:nvPicPr>
          <p:cNvPr id="23" name="Picture 22" descr="dongho1"/>
          <p:cNvPicPr>
            <a:picLocks noChangeAspect="1" noChangeArrowheads="1"/>
          </p:cNvPicPr>
          <p:nvPr/>
        </p:nvPicPr>
        <p:blipFill>
          <a:blip r:embed="rId6" cstate="print"/>
          <a:srcRect/>
          <a:stretch>
            <a:fillRect/>
          </a:stretch>
        </p:blipFill>
        <p:spPr bwMode="auto">
          <a:xfrm>
            <a:off x="9087850" y="5135513"/>
            <a:ext cx="1752600" cy="1768573"/>
          </a:xfrm>
          <a:prstGeom prst="rect">
            <a:avLst/>
          </a:prstGeom>
          <a:noFill/>
        </p:spPr>
      </p:pic>
      <p:sp>
        <p:nvSpPr>
          <p:cNvPr id="24" name="Cloud 23"/>
          <p:cNvSpPr/>
          <p:nvPr/>
        </p:nvSpPr>
        <p:spPr>
          <a:xfrm>
            <a:off x="10230850"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992850" y="5652766"/>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390885" y="5554738"/>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464166" y="284075"/>
            <a:ext cx="11051176"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6:</a:t>
            </a:r>
            <a:r>
              <a:rPr lang="en-US" sz="3200">
                <a:solidFill>
                  <a:srgbClr val="FF0000"/>
                </a:solidFill>
                <a:latin typeface="Times New Roman" panose="02020603050405020304" pitchFamily="18" charset="0"/>
                <a:cs typeface="Times New Roman" panose="02020603050405020304" pitchFamily="18" charset="0"/>
              </a:rPr>
              <a:t> </a:t>
            </a:r>
            <a:r>
              <a:rPr lang="vi-VN" sz="3200">
                <a:solidFill>
                  <a:srgbClr val="FF0000"/>
                </a:solidFill>
                <a:latin typeface="Times New Roman" panose="02020603050405020304" pitchFamily="18" charset="0"/>
                <a:cs typeface="Times New Roman" panose="02020603050405020304" pitchFamily="18" charset="0"/>
              </a:rPr>
              <a:t>Phần mềm Crocodile Chemistry mô phỏng lĩnh vực nào trong các lĩnh vực sau:</a:t>
            </a:r>
            <a:endParaRPr lang="en-US" sz="3200">
              <a:solidFill>
                <a:srgbClr val="FF0000"/>
              </a:solidFill>
              <a:latin typeface="Times New Roman" panose="02020603050405020304" pitchFamily="18" charset="0"/>
              <a:cs typeface="Times New Roman" panose="02020603050405020304" pitchFamily="18" charset="0"/>
            </a:endParaRP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1778898"/>
            <a:ext cx="5082643"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859402" y="25829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2617098"/>
            <a:ext cx="5082643"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3607698"/>
            <a:ext cx="5082643"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850001" y="4487938"/>
            <a:ext cx="5082643"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859402" y="34973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859402" y="16685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859402" y="4411738"/>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35602" y="26591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5" name="TextBox 14"/>
          <p:cNvSpPr txBox="1"/>
          <p:nvPr/>
        </p:nvSpPr>
        <p:spPr>
          <a:xfrm>
            <a:off x="935602" y="44879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935602" y="35735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935602" y="1744738"/>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8" name="TextBox 17"/>
          <p:cNvSpPr txBox="1"/>
          <p:nvPr/>
        </p:nvSpPr>
        <p:spPr>
          <a:xfrm>
            <a:off x="2078602" y="1880239"/>
            <a:ext cx="4740318" cy="523220"/>
          </a:xfrm>
          <a:prstGeom prst="rect">
            <a:avLst/>
          </a:prstGeom>
          <a:noFill/>
        </p:spPr>
        <p:txBody>
          <a:bodyPr wrap="square" rtlCol="0">
            <a:spAutoFit/>
          </a:bodyPr>
          <a:lstStyle/>
          <a:p>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Lĩnh vực sinh học</a:t>
            </a:r>
            <a:endParaRPr lang="en-US" sz="2800" b="1" dirty="0">
              <a:solidFill>
                <a:srgbClr val="002060"/>
              </a:solidFill>
              <a:latin typeface="Times New Roman" panose="02020603050405020304" pitchFamily="18" charset="0"/>
              <a:cs typeface="Times New Roman" pitchFamily="18" charset="0"/>
            </a:endParaRPr>
          </a:p>
        </p:txBody>
      </p:sp>
      <p:sp>
        <p:nvSpPr>
          <p:cNvPr id="19" name="TextBox 18"/>
          <p:cNvSpPr txBox="1"/>
          <p:nvPr/>
        </p:nvSpPr>
        <p:spPr>
          <a:xfrm>
            <a:off x="2002402" y="2718439"/>
            <a:ext cx="4740318" cy="523220"/>
          </a:xfrm>
          <a:prstGeom prst="rect">
            <a:avLst/>
          </a:prstGeom>
          <a:noFill/>
        </p:spPr>
        <p:txBody>
          <a:bodyPr wrap="square" rtlCol="0">
            <a:spAutoFit/>
          </a:bodyPr>
          <a:lstStyle/>
          <a:p>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Lĩnh vực </a:t>
            </a: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hoá</a:t>
            </a:r>
            <a:r>
              <a:rPr lang="vi-VN" sz="2800">
                <a:effectLst/>
                <a:latin typeface="Times New Roman" panose="02020603050405020304" pitchFamily="18" charset="0"/>
                <a:ea typeface="Times New Roman" panose="02020603050405020304" pitchFamily="18" charset="0"/>
                <a:cs typeface="Times New Roman" panose="02020603050405020304" pitchFamily="18" charset="0"/>
              </a:rPr>
              <a:t> học</a:t>
            </a:r>
            <a:endParaRPr lang="en-US" sz="2800" b="1" dirty="0">
              <a:latin typeface="Times New Roman" panose="02020603050405020304" pitchFamily="18" charset="0"/>
              <a:cs typeface="Times New Roman" pitchFamily="18" charset="0"/>
            </a:endParaRPr>
          </a:p>
        </p:txBody>
      </p:sp>
      <p:sp>
        <p:nvSpPr>
          <p:cNvPr id="20" name="TextBox 19"/>
          <p:cNvSpPr txBox="1"/>
          <p:nvPr/>
        </p:nvSpPr>
        <p:spPr>
          <a:xfrm>
            <a:off x="1850001" y="3651448"/>
            <a:ext cx="4740318" cy="523220"/>
          </a:xfrm>
          <a:prstGeom prst="rect">
            <a:avLst/>
          </a:prstGeom>
          <a:noFill/>
        </p:spPr>
        <p:txBody>
          <a:bodyPr wrap="square" rtlCol="0">
            <a:spAutoFit/>
          </a:bodyPr>
          <a:lstStyle/>
          <a:p>
            <a:pPr indent="198755"/>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 vực Vật lý</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TextBox 20"/>
          <p:cNvSpPr txBox="1"/>
          <p:nvPr/>
        </p:nvSpPr>
        <p:spPr>
          <a:xfrm>
            <a:off x="2002402" y="4522098"/>
            <a:ext cx="4740318" cy="523220"/>
          </a:xfrm>
          <a:prstGeom prst="rect">
            <a:avLst/>
          </a:prstGeom>
          <a:noFill/>
        </p:spPr>
        <p:txBody>
          <a:bodyPr wrap="square" rtlCol="0">
            <a:spAutoFit/>
          </a:bodyPr>
          <a:lstStyle/>
          <a:p>
            <a:r>
              <a:rPr lang="vi-VN"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Lĩnh vực Toán học </a:t>
            </a:r>
            <a:endParaRPr lang="en-US" sz="2800" b="1" dirty="0">
              <a:solidFill>
                <a:srgbClr val="002060"/>
              </a:solidFill>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6" cstate="print"/>
          <a:srcRect/>
          <a:stretch>
            <a:fillRect/>
          </a:stretch>
        </p:blipFill>
        <p:spPr bwMode="auto">
          <a:xfrm>
            <a:off x="9086085" y="5097538"/>
            <a:ext cx="1752600" cy="1768573"/>
          </a:xfrm>
          <a:prstGeom prst="rect">
            <a:avLst/>
          </a:prstGeom>
          <a:noFill/>
        </p:spPr>
      </p:pic>
      <p:sp>
        <p:nvSpPr>
          <p:cNvPr id="24" name="Cloud 23"/>
          <p:cNvSpPr/>
          <p:nvPr/>
        </p:nvSpPr>
        <p:spPr>
          <a:xfrm>
            <a:off x="10229085" y="425933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7" action="ppaction://hlinksldjump"/>
          </p:cNvPr>
          <p:cNvPicPr>
            <a:picLocks noChangeAspect="1"/>
          </p:cNvPicPr>
          <p:nvPr/>
        </p:nvPicPr>
        <p:blipFill>
          <a:blip r:embed="rId8" cstate="print"/>
          <a:stretch>
            <a:fillRect/>
          </a:stretch>
        </p:blipFill>
        <p:spPr>
          <a:xfrm>
            <a:off x="10838685" y="5628620"/>
            <a:ext cx="1353315" cy="1237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vol="70000">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1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4" cstate="print"/>
          <a:srcRect/>
          <a:stretch>
            <a:fillRect/>
          </a:stretch>
        </p:blipFill>
        <p:spPr bwMode="auto">
          <a:xfrm>
            <a:off x="9280357" y="5592713"/>
            <a:ext cx="1143000" cy="1075765"/>
          </a:xfrm>
          <a:prstGeom prst="rect">
            <a:avLst/>
          </a:prstGeom>
          <a:noFill/>
          <a:ln w="9525">
            <a:noFill/>
            <a:miter lim="800000"/>
            <a:headEnd/>
            <a:tailEnd/>
          </a:ln>
        </p:spPr>
      </p:pic>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625643" y="354608"/>
            <a:ext cx="11245514"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7: </a:t>
            </a:r>
            <a:r>
              <a:rPr lang="en-US" sz="3200">
                <a:solidFill>
                  <a:srgbClr val="FF0000"/>
                </a:solidFill>
                <a:latin typeface="Times New Roman" panose="02020603050405020304" pitchFamily="18" charset="0"/>
                <a:cs typeface="Times New Roman" panose="02020603050405020304" pitchFamily="18" charset="0"/>
              </a:rPr>
              <a:t>Trang Web </a:t>
            </a:r>
            <a:r>
              <a:rPr lang="en-US" sz="3200" u="sng">
                <a:solidFill>
                  <a:srgbClr val="FF0000"/>
                </a:solidFill>
                <a:latin typeface="Times New Roman" panose="02020603050405020304" pitchFamily="18" charset="0"/>
                <a:cs typeface="Times New Roman" panose="02020603050405020304" pitchFamily="18" charset="0"/>
                <a:hlinkClick r:id="rId5"/>
              </a:rPr>
              <a:t>https://phet.colorado.edu/vi/</a:t>
            </a:r>
            <a:r>
              <a:rPr lang="en-US" sz="3200">
                <a:solidFill>
                  <a:srgbClr val="FF0000"/>
                </a:solidFill>
                <a:latin typeface="Times New Roman" panose="02020603050405020304" pitchFamily="18" charset="0"/>
                <a:cs typeface="Times New Roman" panose="02020603050405020304" pitchFamily="18" charset="0"/>
              </a:rPr>
              <a:t> mô phỏng mấy lĩnh vực:</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1683469"/>
            <a:ext cx="3513222"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1039300" y="43504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2521669"/>
            <a:ext cx="3513222"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3512269"/>
            <a:ext cx="3513222"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6" cstate="print"/>
          <a:stretch>
            <a:fillRect/>
          </a:stretch>
        </p:blipFill>
        <p:spPr>
          <a:xfrm>
            <a:off x="1953700" y="4426669"/>
            <a:ext cx="3513222"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1039300" y="34360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1039300" y="24454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p:cNvSpPr/>
          <p:nvPr/>
        </p:nvSpPr>
        <p:spPr>
          <a:xfrm>
            <a:off x="1039300" y="153106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1115500" y="44266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5" name="TextBox 14"/>
          <p:cNvSpPr txBox="1"/>
          <p:nvPr/>
        </p:nvSpPr>
        <p:spPr>
          <a:xfrm>
            <a:off x="1115500" y="16072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6" name="TextBox 15"/>
          <p:cNvSpPr txBox="1"/>
          <p:nvPr/>
        </p:nvSpPr>
        <p:spPr>
          <a:xfrm>
            <a:off x="1115500" y="35122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1115500" y="252166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2150051" y="1607269"/>
            <a:ext cx="3276600" cy="657616"/>
          </a:xfrm>
          <a:prstGeom prst="rect">
            <a:avLst/>
          </a:prstGeom>
          <a:noFill/>
        </p:spPr>
        <p:txBody>
          <a:bodyPr wrap="square" rtlCol="0">
            <a:spAutoFit/>
          </a:bodyPr>
          <a:lstStyle/>
          <a:p>
            <a:pPr indent="198755" algn="just">
              <a:lnSpc>
                <a:spcPct val="127000"/>
              </a:lnSpc>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4</a:t>
            </a:r>
          </a:p>
        </p:txBody>
      </p:sp>
      <p:sp>
        <p:nvSpPr>
          <p:cNvPr id="19" name="TextBox 18"/>
          <p:cNvSpPr txBox="1"/>
          <p:nvPr/>
        </p:nvSpPr>
        <p:spPr>
          <a:xfrm>
            <a:off x="2150051" y="2445469"/>
            <a:ext cx="3276600" cy="657616"/>
          </a:xfrm>
          <a:prstGeom prst="rect">
            <a:avLst/>
          </a:prstGeom>
          <a:noFill/>
        </p:spPr>
        <p:txBody>
          <a:bodyPr wrap="square" rtlCol="0">
            <a:spAutoFit/>
          </a:bodyPr>
          <a:lstStyle>
            <a:defPPr>
              <a:defRPr lang="vi-VN"/>
            </a:defPPr>
            <a:lvl1pPr>
              <a:defRPr sz="2800" b="1">
                <a:solidFill>
                  <a:srgbClr val="002060"/>
                </a:solidFill>
                <a:latin typeface="Times New Roman" pitchFamily="18" charset="0"/>
                <a:cs typeface="Times New Roman" pitchFamily="18" charset="0"/>
              </a:defRPr>
            </a:lvl1pPr>
          </a:lstStyle>
          <a:p>
            <a:pPr indent="198755" algn="just">
              <a:lnSpc>
                <a:spcPct val="127000"/>
              </a:lnSpc>
            </a:pPr>
            <a:r>
              <a:rPr lang="en-US" sz="3200" b="0">
                <a:effectLst/>
                <a:ea typeface="Times New Roman" panose="02020603050405020304" pitchFamily="18" charset="0"/>
              </a:rPr>
              <a:t>10</a:t>
            </a:r>
          </a:p>
        </p:txBody>
      </p:sp>
      <p:sp>
        <p:nvSpPr>
          <p:cNvPr id="20" name="TextBox 19"/>
          <p:cNvSpPr txBox="1"/>
          <p:nvPr/>
        </p:nvSpPr>
        <p:spPr>
          <a:xfrm>
            <a:off x="2364455" y="3496800"/>
            <a:ext cx="3276600"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15</a:t>
            </a:r>
            <a:endParaRPr lang="en-US" sz="3200" dirty="0">
              <a:solidFill>
                <a:srgbClr val="002060"/>
              </a:solidFill>
              <a:latin typeface="Times New Roman" panose="02020603050405020304" pitchFamily="18" charset="0"/>
              <a:cs typeface="Times New Roman" pitchFamily="18" charset="0"/>
            </a:endParaRPr>
          </a:p>
        </p:txBody>
      </p:sp>
      <p:sp>
        <p:nvSpPr>
          <p:cNvPr id="21" name="TextBox 20"/>
          <p:cNvSpPr txBox="1"/>
          <p:nvPr/>
        </p:nvSpPr>
        <p:spPr>
          <a:xfrm>
            <a:off x="2399239" y="4365114"/>
            <a:ext cx="3276600" cy="584775"/>
          </a:xfrm>
          <a:prstGeom prst="rect">
            <a:avLst/>
          </a:prstGeom>
          <a:noFill/>
        </p:spPr>
        <p:txBody>
          <a:bodyPr wrap="square" rtlCol="0">
            <a:spAutoFit/>
          </a:bodyPr>
          <a:lstStyle/>
          <a:p>
            <a:r>
              <a:rPr lang="en-US" sz="3200" spc="-40">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dirty="0">
              <a:latin typeface="Times New Roman" panose="02020603050405020304" pitchFamily="18" charset="0"/>
              <a:cs typeface="Times New Roman" pitchFamily="18" charset="0"/>
            </a:endParaRPr>
          </a:p>
        </p:txBody>
      </p:sp>
      <p:pic>
        <p:nvPicPr>
          <p:cNvPr id="23" name="Picture 22" descr="dongho1"/>
          <p:cNvPicPr>
            <a:picLocks noChangeAspect="1" noChangeArrowheads="1"/>
          </p:cNvPicPr>
          <p:nvPr/>
        </p:nvPicPr>
        <p:blipFill>
          <a:blip r:embed="rId7" cstate="print"/>
          <a:srcRect/>
          <a:stretch>
            <a:fillRect/>
          </a:stretch>
        </p:blipFill>
        <p:spPr bwMode="auto">
          <a:xfrm>
            <a:off x="8975557" y="5135513"/>
            <a:ext cx="1752600" cy="1768573"/>
          </a:xfrm>
          <a:prstGeom prst="rect">
            <a:avLst/>
          </a:prstGeom>
          <a:noFill/>
        </p:spPr>
      </p:pic>
      <p:sp>
        <p:nvSpPr>
          <p:cNvPr id="24" name="Cloud 23"/>
          <p:cNvSpPr/>
          <p:nvPr/>
        </p:nvSpPr>
        <p:spPr>
          <a:xfrm>
            <a:off x="10118557" y="4297312"/>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6" name="Picture 25" descr="sao.png">
            <a:hlinkClick r:id="rId8" action="ppaction://hlinksldjump"/>
          </p:cNvPr>
          <p:cNvPicPr>
            <a:picLocks noChangeAspect="1"/>
          </p:cNvPicPr>
          <p:nvPr/>
        </p:nvPicPr>
        <p:blipFill>
          <a:blip r:embed="rId9" cstate="print"/>
          <a:stretch>
            <a:fillRect/>
          </a:stretch>
        </p:blipFill>
        <p:spPr>
          <a:xfrm>
            <a:off x="10956757" y="5715000"/>
            <a:ext cx="1353315" cy="1237491"/>
          </a:xfrm>
          <a:prstGeom prst="rect">
            <a:avLst/>
          </a:prstGeom>
        </p:spPr>
      </p:pic>
    </p:spTree>
    <p:extLst>
      <p:ext uri="{BB962C8B-B14F-4D97-AF65-F5344CB8AC3E}">
        <p14:creationId xmlns:p14="http://schemas.microsoft.com/office/powerpoint/2010/main" val="33388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3" name="sai-1.wav"/>
                                        </p:tgtEl>
                                      </p:cMediaNode>
                                    </p:audio>
                                  </p:subTnLst>
                                </p:cTn>
                              </p:par>
                            </p:childTnLst>
                          </p:cTn>
                        </p:par>
                      </p:childTnLst>
                    </p:cTn>
                  </p:par>
                </p:childTnLst>
              </p:cTn>
              <p:nextCondLst>
                <p:cond evt="onClick" delay="0">
                  <p:tgtEl>
                    <p:spTgt spid="15"/>
                  </p:tgtEl>
                </p:cond>
              </p:nextCondLst>
            </p:seq>
          </p:childTnLst>
        </p:cTn>
      </p:par>
    </p:tnLst>
    <p:bldLst>
      <p:bldP spid="5" grpId="0"/>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descr="OPL20U25GSXzBJYl68kk8uQGfFKzs7yb1M4KJWUiLk6ZEvGF+qCIPSnY57AbBFCvTW(2023.15.39.ME BIN BI. DOI SP)39+K4lPs7H94VUqPe2XwIsfPRnrXQE//QTEXxb8/8N4CNc6FpgZahzpTjFhMzSA7T/nHJa11DE8Ng2TP3iAmRczFlmslSuUNOgUeb6yRvs0="/>
          <p:cNvSpPr txBox="1"/>
          <p:nvPr/>
        </p:nvSpPr>
        <p:spPr>
          <a:xfrm>
            <a:off x="552994" y="216314"/>
            <a:ext cx="11253996" cy="1077218"/>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Câu 8:</a:t>
            </a:r>
            <a:r>
              <a:rPr lang="en-US" sz="3200">
                <a:solidFill>
                  <a:srgbClr val="FF0000"/>
                </a:solidFill>
                <a:latin typeface="Times New Roman" panose="02020603050405020304" pitchFamily="18" charset="0"/>
                <a:cs typeface="Times New Roman" panose="02020603050405020304" pitchFamily="18" charset="0"/>
              </a:rPr>
              <a:t> Phần mềm nào sau đây dùng để mô phỏng các thí nghiệm vật lý? </a:t>
            </a:r>
          </a:p>
        </p:txBody>
      </p:sp>
      <p:pic>
        <p:nvPicPr>
          <p:cNvPr id="6" name="Picture 5"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3" y="1550989"/>
            <a:ext cx="6464969" cy="575440"/>
          </a:xfrm>
          <a:prstGeom prst="rect">
            <a:avLst/>
          </a:prstGeom>
        </p:spPr>
      </p:pic>
      <p:sp>
        <p:nvSpPr>
          <p:cNvPr id="7" name="Oval 6" descr="OPL20U25GSXzBJYl68kk8uQGfFKzs7yb1M4KJWUiLk6ZEvGF+qCIPSnY57AbBFCvTW(2023.15.39.ME BIN BI. DOI SP)39+K4lPs7H94VUqPe2XwIsfPRnrXQE//QTEXxb8/8N4CNc6FpgZahzpTjFhMzSA7T/nHJa11DE8Ng2TP3iAmRczFlmslSuUNOgUeb6yRvs0="/>
          <p:cNvSpPr/>
          <p:nvPr/>
        </p:nvSpPr>
        <p:spPr>
          <a:xfrm>
            <a:off x="581474" y="14747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8" name="Picture 7"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4" y="2389189"/>
            <a:ext cx="6464968" cy="575440"/>
          </a:xfrm>
          <a:prstGeom prst="rect">
            <a:avLst/>
          </a:prstGeom>
        </p:spPr>
      </p:pic>
      <p:pic>
        <p:nvPicPr>
          <p:cNvPr id="9" name="Picture 8"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3" y="3379789"/>
            <a:ext cx="6464970" cy="575440"/>
          </a:xfrm>
          <a:prstGeom prst="rect">
            <a:avLst/>
          </a:prstGeom>
        </p:spPr>
      </p:pic>
      <p:pic>
        <p:nvPicPr>
          <p:cNvPr id="10" name="Picture 9" descr="OPL20U25GSXzBJYl68kk8uQGfFKzs7yb1M4KJWUiLk6ZEvGF+qCIPSnY57AbBFCvTW(2023.15.39.ME BIN BI. DOI SP)39+K4lPs7H94VUqPe2XwIsfPRnrXQE//QTEXxb8/8N4CNc6FpgZahzpTjFhMzSA7T/nHJa11DE8Ng2TP3iAmRczFlmslSuUNOgUeb6yRvs0="/>
          <p:cNvPicPr>
            <a:picLocks noChangeAspect="1"/>
          </p:cNvPicPr>
          <p:nvPr/>
        </p:nvPicPr>
        <p:blipFill>
          <a:blip r:embed="rId5" cstate="print"/>
          <a:stretch>
            <a:fillRect/>
          </a:stretch>
        </p:blipFill>
        <p:spPr>
          <a:xfrm>
            <a:off x="1495872" y="4290345"/>
            <a:ext cx="6464967" cy="575440"/>
          </a:xfrm>
          <a:prstGeom prst="rect">
            <a:avLst/>
          </a:prstGeom>
        </p:spPr>
      </p:pic>
      <p:sp>
        <p:nvSpPr>
          <p:cNvPr id="11" name="Oval 10" descr="OPL20U25GSXzBJYl68kk8uQGfFKzs7yb1M4KJWUiLk6ZEvGF+qCIPSnY57AbBFCvTW(2023.15.39.ME BIN BI. DOI SP)39+K4lPs7H94VUqPe2XwIsfPRnrXQE//QTEXxb8/8N4CNc6FpgZahzpTjFhMzSA7T/nHJa11DE8Ng2TP3iAmRczFlmslSuUNOgUeb6yRvs0="/>
          <p:cNvSpPr/>
          <p:nvPr/>
        </p:nvSpPr>
        <p:spPr>
          <a:xfrm>
            <a:off x="581474" y="33035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descr="OPL20U25GSXzBJYl68kk8uQGfFKzs7yb1M4KJWUiLk6ZEvGF+qCIPSnY57AbBFCvTW(2023.15.39.ME BIN BI. DOI SP)39+K4lPs7H94VUqPe2XwIsfPRnrXQE//QTEXxb8/8N4CNc6FpgZahzpTjFhMzSA7T/nHJa11DE8Ng2TP3iAmRczFlmslSuUNOgUeb6yRvs0="/>
          <p:cNvSpPr/>
          <p:nvPr/>
        </p:nvSpPr>
        <p:spPr>
          <a:xfrm>
            <a:off x="581474" y="23129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3" name="Oval 12" descr="OPL20U25GSXzBJYl68kk8uQGfFKzs7yb1M4KJWUiLk6ZEvGF+qCIPSnY57AbBFCvTW(2023.15.39.ME BIN BI. DOI SP)39+K4lPs7H94VUqPe2XwIsfPRnrXQE//QTEXxb8/8N4CNc6FpgZahzpTjFhMzSA7T/nHJa11DE8Ng2TP3iAmRczFlmslSuUNOgUeb6yRvs0="/>
          <p:cNvSpPr/>
          <p:nvPr/>
        </p:nvSpPr>
        <p:spPr>
          <a:xfrm>
            <a:off x="581474" y="4217989"/>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657674" y="15509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5" name="TextBox 14"/>
          <p:cNvSpPr txBox="1"/>
          <p:nvPr/>
        </p:nvSpPr>
        <p:spPr>
          <a:xfrm>
            <a:off x="657674" y="42941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D</a:t>
            </a:r>
          </a:p>
        </p:txBody>
      </p:sp>
      <p:sp>
        <p:nvSpPr>
          <p:cNvPr id="16" name="TextBox 15"/>
          <p:cNvSpPr txBox="1"/>
          <p:nvPr/>
        </p:nvSpPr>
        <p:spPr>
          <a:xfrm>
            <a:off x="657674" y="33797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7" name="TextBox 16"/>
          <p:cNvSpPr txBox="1"/>
          <p:nvPr/>
        </p:nvSpPr>
        <p:spPr>
          <a:xfrm>
            <a:off x="657674" y="2389189"/>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8" name="TextBox 17"/>
          <p:cNvSpPr txBox="1"/>
          <p:nvPr/>
        </p:nvSpPr>
        <p:spPr>
          <a:xfrm>
            <a:off x="1533972" y="3381344"/>
            <a:ext cx="6095998"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GeoGerbra </a:t>
            </a:r>
          </a:p>
        </p:txBody>
      </p:sp>
      <p:sp>
        <p:nvSpPr>
          <p:cNvPr id="19" name="TextBox 18"/>
          <p:cNvSpPr txBox="1"/>
          <p:nvPr/>
        </p:nvSpPr>
        <p:spPr>
          <a:xfrm>
            <a:off x="1495872" y="2400545"/>
            <a:ext cx="6172198" cy="584775"/>
          </a:xfrm>
          <a:prstGeom prst="rect">
            <a:avLst/>
          </a:prstGeom>
          <a:noFill/>
        </p:spPr>
        <p:txBody>
          <a:bodyPr wrap="square" rtlCol="0">
            <a:spAutoFit/>
          </a:bodyPr>
          <a:lstStyle/>
          <a:p>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Crocodile Chemistry</a:t>
            </a:r>
            <a:endParaRPr lang="en-US" sz="3200" dirty="0">
              <a:solidFill>
                <a:srgbClr val="002060"/>
              </a:solidFill>
              <a:latin typeface="Times New Roman" panose="02020603050405020304" pitchFamily="18" charset="0"/>
              <a:cs typeface="Times New Roman" pitchFamily="18" charset="0"/>
            </a:endParaRPr>
          </a:p>
        </p:txBody>
      </p:sp>
      <p:sp>
        <p:nvSpPr>
          <p:cNvPr id="20" name="TextBox 19"/>
          <p:cNvSpPr txBox="1"/>
          <p:nvPr/>
        </p:nvSpPr>
        <p:spPr>
          <a:xfrm>
            <a:off x="1533971" y="1570898"/>
            <a:ext cx="6467975"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Crocodile Physics</a:t>
            </a:r>
          </a:p>
        </p:txBody>
      </p:sp>
      <p:sp>
        <p:nvSpPr>
          <p:cNvPr id="21" name="TextBox 20"/>
          <p:cNvSpPr txBox="1"/>
          <p:nvPr/>
        </p:nvSpPr>
        <p:spPr>
          <a:xfrm>
            <a:off x="1533972" y="4263410"/>
            <a:ext cx="5426243" cy="584775"/>
          </a:xfrm>
          <a:prstGeom prst="rect">
            <a:avLst/>
          </a:prstGeom>
          <a:noFill/>
        </p:spPr>
        <p:txBody>
          <a:bodyPr wrap="square" rtlCol="0">
            <a:spAutoFit/>
          </a:bodyPr>
          <a:lstStyle/>
          <a:p>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Cabri II plus</a:t>
            </a:r>
          </a:p>
        </p:txBody>
      </p:sp>
      <p:pic>
        <p:nvPicPr>
          <p:cNvPr id="25" name="Picture 14" descr="kim phut"/>
          <p:cNvPicPr>
            <a:picLocks noChangeAspect="1" noChangeArrowheads="1"/>
          </p:cNvPicPr>
          <p:nvPr/>
        </p:nvPicPr>
        <p:blipFill>
          <a:blip r:embed="rId6" cstate="print"/>
          <a:srcRect/>
          <a:stretch>
            <a:fillRect/>
          </a:stretch>
        </p:blipFill>
        <p:spPr bwMode="auto">
          <a:xfrm>
            <a:off x="9600963" y="5516513"/>
            <a:ext cx="1143000" cy="1075765"/>
          </a:xfrm>
          <a:prstGeom prst="rect">
            <a:avLst/>
          </a:prstGeom>
          <a:noFill/>
          <a:ln w="9525">
            <a:noFill/>
            <a:miter lim="800000"/>
            <a:headEnd/>
            <a:tailEnd/>
          </a:ln>
        </p:spPr>
      </p:pic>
      <p:pic>
        <p:nvPicPr>
          <p:cNvPr id="22" name="Picture 21" descr="dongho1"/>
          <p:cNvPicPr>
            <a:picLocks noChangeAspect="1" noChangeArrowheads="1"/>
          </p:cNvPicPr>
          <p:nvPr/>
        </p:nvPicPr>
        <p:blipFill>
          <a:blip r:embed="rId7" cstate="print"/>
          <a:srcRect/>
          <a:stretch>
            <a:fillRect/>
          </a:stretch>
        </p:blipFill>
        <p:spPr bwMode="auto">
          <a:xfrm>
            <a:off x="9296163" y="5059313"/>
            <a:ext cx="1752600" cy="1768573"/>
          </a:xfrm>
          <a:prstGeom prst="rect">
            <a:avLst/>
          </a:prstGeom>
          <a:noFill/>
        </p:spPr>
      </p:pic>
      <p:sp>
        <p:nvSpPr>
          <p:cNvPr id="26" name="Cloud 25"/>
          <p:cNvSpPr/>
          <p:nvPr/>
        </p:nvSpPr>
        <p:spPr>
          <a:xfrm>
            <a:off x="10054390" y="3989389"/>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Times New Roman" pitchFamily="18" charset="0"/>
                <a:cs typeface="Times New Roman" pitchFamily="18" charset="0"/>
              </a:rPr>
              <a:t>HẾT GIỜ</a:t>
            </a:r>
          </a:p>
        </p:txBody>
      </p:sp>
      <p:pic>
        <p:nvPicPr>
          <p:cNvPr id="23" name="Picture 22" descr="sao.png">
            <a:hlinkClick r:id="rId8" action="ppaction://hlinksldjump"/>
          </p:cNvPr>
          <p:cNvPicPr>
            <a:picLocks noChangeAspect="1"/>
          </p:cNvPicPr>
          <p:nvPr/>
        </p:nvPicPr>
        <p:blipFill>
          <a:blip r:embed="rId9" cstate="print"/>
          <a:stretch>
            <a:fillRect/>
          </a:stretch>
        </p:blipFill>
        <p:spPr>
          <a:xfrm>
            <a:off x="10816390" y="5662664"/>
            <a:ext cx="1353315" cy="1237491"/>
          </a:xfrm>
          <a:prstGeom prst="rect">
            <a:avLst/>
          </a:prstGeom>
        </p:spPr>
      </p:pic>
    </p:spTree>
    <p:extLst>
      <p:ext uri="{BB962C8B-B14F-4D97-AF65-F5344CB8AC3E}">
        <p14:creationId xmlns:p14="http://schemas.microsoft.com/office/powerpoint/2010/main" val="2756661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15000" fill="hold"/>
                                        <p:tgtEl>
                                          <p:spTgt spid="25"/>
                                        </p:tgtEl>
                                        <p:attrNameLst>
                                          <p:attrName>r</p:attrName>
                                        </p:attrNameLst>
                                      </p:cBhvr>
                                    </p:animRot>
                                  </p:childTnLst>
                                </p:cTn>
                              </p:par>
                            </p:childTnLst>
                          </p:cTn>
                        </p:par>
                        <p:par>
                          <p:cTn id="25" fill="hold">
                            <p:stCondLst>
                              <p:cond delay="15000"/>
                            </p:stCondLst>
                            <p:childTnLst>
                              <p:par>
                                <p:cTn id="26" presetID="1"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2"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14"/>
                    </p:tgtEl>
                  </p:cond>
                </p:stCondLst>
                <p:endSync evt="end" delay="0">
                  <p:rtn val="all"/>
                </p:endSync>
                <p:childTnLst>
                  <p:par>
                    <p:cTn id="29" fill="hold">
                      <p:stCondLst>
                        <p:cond delay="0"/>
                      </p:stCondLst>
                      <p:childTnLst>
                        <p:par>
                          <p:cTn id="30" fill="hold">
                            <p:stCondLst>
                              <p:cond delay="0"/>
                            </p:stCondLst>
                            <p:childTnLst>
                              <p:par>
                                <p:cTn id="31" presetID="1" presetClass="emph" presetSubtype="2" fill="hold" nodeType="clickEffect">
                                  <p:stCondLst>
                                    <p:cond delay="0"/>
                                  </p:stCondLst>
                                  <p:childTnLst>
                                    <p:animClr clrSpc="rgb" dir="cw">
                                      <p:cBhvr>
                                        <p:cTn id="32" dur="2000" fill="hold"/>
                                        <p:tgtEl>
                                          <p:spTgt spid="7"/>
                                        </p:tgtEl>
                                        <p:attrNameLst>
                                          <p:attrName>fillcolor</p:attrName>
                                        </p:attrNameLst>
                                      </p:cBhvr>
                                      <p:to>
                                        <a:srgbClr val="3399FF"/>
                                      </p:to>
                                    </p:animClr>
                                    <p:set>
                                      <p:cBhvr>
                                        <p:cTn id="33" dur="2000" fill="hold"/>
                                        <p:tgtEl>
                                          <p:spTgt spid="7"/>
                                        </p:tgtEl>
                                        <p:attrNameLst>
                                          <p:attrName>fill.type</p:attrName>
                                        </p:attrNameLst>
                                      </p:cBhvr>
                                      <p:to>
                                        <p:strVal val="solid"/>
                                      </p:to>
                                    </p:set>
                                    <p:set>
                                      <p:cBhvr>
                                        <p:cTn id="34" dur="2000" fill="hold"/>
                                        <p:tgtEl>
                                          <p:spTgt spid="7"/>
                                        </p:tgtEl>
                                        <p:attrNameLst>
                                          <p:attrName>fill.on</p:attrName>
                                        </p:attrNameLst>
                                      </p:cBhvr>
                                      <p:to>
                                        <p:strVal val="true"/>
                                      </p:to>
                                    </p:set>
                                  </p:childTnLst>
                                  <p:subTnLst>
                                    <p:audio>
                                      <p:cMediaNode>
                                        <p:cTn display="0" masterRel="sameClick">
                                          <p:stCondLst>
                                            <p:cond evt="begin" delay="0">
                                              <p:tn val="31"/>
                                            </p:cond>
                                          </p:stCondLst>
                                          <p:endCondLst>
                                            <p:cond evt="onStopAudio" delay="0">
                                              <p:tgtEl>
                                                <p:sldTgt/>
                                              </p:tgtEl>
                                            </p:cond>
                                          </p:endCondLst>
                                        </p:cTn>
                                        <p:tgtEl>
                                          <p:sndTgt r:embed="rId3" name="voltage.wav"/>
                                        </p:tgtEl>
                                      </p:cMediaNode>
                                    </p:audio>
                                  </p:subTnLst>
                                </p:cTn>
                              </p:par>
                            </p:childTnLst>
                          </p:cTn>
                        </p:par>
                      </p:childTnLst>
                    </p:cTn>
                  </p:par>
                </p:childTnLst>
              </p:cTn>
              <p:nextCondLst>
                <p:cond evt="onClick" delay="0">
                  <p:tgtEl>
                    <p:spTgt spid="14"/>
                  </p:tgtEl>
                </p:cond>
              </p:nextCondLst>
            </p:seq>
            <p:seq concurrent="1" nextAc="seek">
              <p:cTn id="35" restart="whenNotActive" fill="hold" evtFilter="cancelBubble" nodeType="interactiveSeq">
                <p:stCondLst>
                  <p:cond evt="onClick" delay="0">
                    <p:tgtEl>
                      <p:spTgt spid="17"/>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12"/>
                                        </p:tgtEl>
                                        <p:attrNameLst>
                                          <p:attrName>fillcolor</p:attrName>
                                        </p:attrNameLst>
                                      </p:cBhvr>
                                      <p:to>
                                        <a:schemeClr val="accent2"/>
                                      </p:to>
                                    </p:animClr>
                                    <p:set>
                                      <p:cBhvr>
                                        <p:cTn id="40" dur="2000" fill="hold"/>
                                        <p:tgtEl>
                                          <p:spTgt spid="12"/>
                                        </p:tgtEl>
                                        <p:attrNameLst>
                                          <p:attrName>fill.type</p:attrName>
                                        </p:attrNameLst>
                                      </p:cBhvr>
                                      <p:to>
                                        <p:strVal val="solid"/>
                                      </p:to>
                                    </p:set>
                                    <p:set>
                                      <p:cBhvr>
                                        <p:cTn id="41" dur="2000" fill="hold"/>
                                        <p:tgtEl>
                                          <p:spTgt spid="12"/>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42" restart="whenNotActive" fill="hold" evtFilter="cancelBubble" nodeType="interactiveSeq">
                <p:stCondLst>
                  <p:cond evt="onClick" delay="0">
                    <p:tgtEl>
                      <p:spTgt spid="16"/>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1"/>
                                        </p:tgtEl>
                                        <p:attrNameLst>
                                          <p:attrName>fillcolor</p:attrName>
                                        </p:attrNameLst>
                                      </p:cBhvr>
                                      <p:to>
                                        <a:schemeClr val="accent2"/>
                                      </p:to>
                                    </p:animClr>
                                    <p:set>
                                      <p:cBhvr>
                                        <p:cTn id="47" dur="2000" fill="hold"/>
                                        <p:tgtEl>
                                          <p:spTgt spid="11"/>
                                        </p:tgtEl>
                                        <p:attrNameLst>
                                          <p:attrName>fill.type</p:attrName>
                                        </p:attrNameLst>
                                      </p:cBhvr>
                                      <p:to>
                                        <p:strVal val="solid"/>
                                      </p:to>
                                    </p:set>
                                    <p:set>
                                      <p:cBhvr>
                                        <p:cTn id="48" dur="2000" fill="hold"/>
                                        <p:tgtEl>
                                          <p:spTgt spid="11"/>
                                        </p:tgtEl>
                                        <p:attrNameLst>
                                          <p:attrName>fill.on</p:attrName>
                                        </p:attrNameLst>
                                      </p:cBhvr>
                                      <p:to>
                                        <p:strVal val="true"/>
                                      </p:to>
                                    </p:set>
                                  </p:childTnLst>
                                  <p:subTnLst>
                                    <p:audio>
                                      <p:cMediaNode>
                                        <p:cTn display="0" masterRel="sameClick">
                                          <p:stCondLst>
                                            <p:cond evt="begin" delay="0">
                                              <p:tn val="45"/>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clickEffect">
                                  <p:stCondLst>
                                    <p:cond delay="0"/>
                                  </p:stCondLst>
                                  <p:childTnLst>
                                    <p:animClr clrSpc="rgb" dir="cw">
                                      <p:cBhvr>
                                        <p:cTn id="53" dur="2000" fill="hold"/>
                                        <p:tgtEl>
                                          <p:spTgt spid="13"/>
                                        </p:tgtEl>
                                        <p:attrNameLst>
                                          <p:attrName>fillcolor</p:attrName>
                                        </p:attrNameLst>
                                      </p:cBhvr>
                                      <p:to>
                                        <a:schemeClr val="accent2"/>
                                      </p:to>
                                    </p:animClr>
                                    <p:set>
                                      <p:cBhvr>
                                        <p:cTn id="54" dur="2000" fill="hold"/>
                                        <p:tgtEl>
                                          <p:spTgt spid="13"/>
                                        </p:tgtEl>
                                        <p:attrNameLst>
                                          <p:attrName>fill.type</p:attrName>
                                        </p:attrNameLst>
                                      </p:cBhvr>
                                      <p:to>
                                        <p:strVal val="solid"/>
                                      </p:to>
                                    </p:set>
                                    <p:set>
                                      <p:cBhvr>
                                        <p:cTn id="55" dur="2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5"/>
                  </p:tgtEl>
                </p:cond>
              </p:nextCondLst>
            </p:seq>
          </p:childTnLst>
        </p:cTn>
      </p:par>
    </p:tnLst>
    <p:bldLst>
      <p:bldP spid="5" grpId="0"/>
      <p:bldP spid="2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2364" y="0"/>
            <a:ext cx="11373395" cy="2456057"/>
          </a:xfrm>
          <a:prstGeom prst="rect">
            <a:avLst/>
          </a:prstGeom>
        </p:spPr>
        <p:txBody>
          <a:bodyPr wrap="square">
            <a:spAutoFit/>
          </a:bodyPr>
          <a:lstStyle/>
          <a:p>
            <a:pPr algn="just">
              <a:lnSpc>
                <a:spcPct val="120000"/>
              </a:lnSpc>
            </a:pPr>
            <a:r>
              <a:rPr lang="en-US" sz="3200">
                <a:solidFill>
                  <a:srgbClr val="0000FF"/>
                </a:solidFill>
                <a:latin typeface="Times New Roman" panose="02020603050405020304" pitchFamily="18" charset="0"/>
                <a:ea typeface="Times New Roman" panose="02020603050405020304" pitchFamily="18" charset="0"/>
              </a:rPr>
              <a:t>Câu 1: Kể tên một phần mềm mô phỏng hỗ trợ học tập mà em biết?</a:t>
            </a:r>
          </a:p>
          <a:p>
            <a:pPr algn="just">
              <a:lnSpc>
                <a:spcPct val="120000"/>
              </a:lnSpc>
            </a:pPr>
            <a:r>
              <a:rPr lang="en-US" sz="3200">
                <a:solidFill>
                  <a:srgbClr val="0000FF"/>
                </a:solidFill>
                <a:latin typeface="Times New Roman" panose="02020603050405020304" pitchFamily="18" charset="0"/>
                <a:ea typeface="Times New Roman" panose="02020603050405020304" pitchFamily="18" charset="0"/>
              </a:rPr>
              <a:t>Câu 2: Phần mềm đó mô phỏng hoạt động nào?</a:t>
            </a:r>
          </a:p>
          <a:p>
            <a:pPr algn="just">
              <a:lnSpc>
                <a:spcPct val="120000"/>
              </a:lnSpc>
            </a:pPr>
            <a:r>
              <a:rPr lang="en-US" sz="3200">
                <a:solidFill>
                  <a:srgbClr val="0000FF"/>
                </a:solidFill>
                <a:latin typeface="Times New Roman" panose="02020603050405020304" pitchFamily="18" charset="0"/>
                <a:ea typeface="Times New Roman" panose="02020603050405020304" pitchFamily="18" charset="0"/>
              </a:rPr>
              <a:t>Câu 3: Phần mềm đó giúp em làm gì?</a:t>
            </a:r>
          </a:p>
          <a:p>
            <a:pPr>
              <a:lnSpc>
                <a:spcPct val="120000"/>
              </a:lnSpc>
            </a:pPr>
            <a:r>
              <a:rPr lang="en-US" sz="3200">
                <a:solidFill>
                  <a:srgbClr val="0000FF"/>
                </a:solidFill>
                <a:latin typeface="Times New Roman" panose="02020603050405020304" pitchFamily="18" charset="0"/>
                <a:ea typeface="Times New Roman" panose="02020603050405020304" pitchFamily="18" charset="0"/>
              </a:rPr>
              <a:t>Câu 4: Phần mềm đó có những lợi ích gì?</a:t>
            </a:r>
            <a:endParaRPr lang="en-US" sz="3200">
              <a:solidFill>
                <a:srgbClr val="0000FF"/>
              </a:solidFill>
            </a:endParaRPr>
          </a:p>
        </p:txBody>
      </p:sp>
      <p:sp>
        <p:nvSpPr>
          <p:cNvPr id="5" name="Rectangle 4"/>
          <p:cNvSpPr/>
          <p:nvPr/>
        </p:nvSpPr>
        <p:spPr>
          <a:xfrm>
            <a:off x="422364" y="2525182"/>
            <a:ext cx="11260182" cy="4177297"/>
          </a:xfrm>
          <a:prstGeom prst="rect">
            <a:avLst/>
          </a:prstGeom>
        </p:spPr>
        <p:txBody>
          <a:bodyPr wrap="square">
            <a:spAutoFit/>
          </a:bodyPr>
          <a:lstStyle/>
          <a:p>
            <a:pPr algn="just">
              <a:lnSpc>
                <a:spcPct val="120000"/>
              </a:lnSpc>
            </a:pPr>
            <a:r>
              <a:rPr lang="en-US" sz="3200" smtClean="0">
                <a:latin typeface="Times New Roman" panose="02020603050405020304" pitchFamily="18" charset="0"/>
                <a:ea typeface="Times New Roman" panose="02020603050405020304" pitchFamily="18" charset="0"/>
              </a:rPr>
              <a:t>Câu 1</a:t>
            </a:r>
            <a:r>
              <a:rPr lang="en-US" sz="3200">
                <a:latin typeface="Times New Roman" panose="02020603050405020304" pitchFamily="18" charset="0"/>
                <a:ea typeface="Times New Roman" panose="02020603050405020304" pitchFamily="18" charset="0"/>
              </a:rPr>
              <a:t>: Phần mềm Geogebra</a:t>
            </a:r>
          </a:p>
          <a:p>
            <a:pPr algn="just">
              <a:lnSpc>
                <a:spcPct val="120000"/>
              </a:lnSpc>
            </a:pPr>
            <a:r>
              <a:rPr lang="en-US" sz="3200" smtClean="0">
                <a:latin typeface="Times New Roman" panose="02020603050405020304" pitchFamily="18" charset="0"/>
                <a:ea typeface="Times New Roman" panose="02020603050405020304" pitchFamily="18" charset="0"/>
              </a:rPr>
              <a:t>Câu 2</a:t>
            </a:r>
            <a:r>
              <a:rPr lang="en-US" sz="3200">
                <a:latin typeface="Times New Roman" panose="02020603050405020304" pitchFamily="18" charset="0"/>
                <a:ea typeface="Times New Roman" panose="02020603050405020304" pitchFamily="18" charset="0"/>
              </a:rPr>
              <a:t>: Phần mềm đó mô phỏng hoạt động vẽ hình và giải toán.</a:t>
            </a:r>
          </a:p>
          <a:p>
            <a:pPr algn="just">
              <a:lnSpc>
                <a:spcPct val="120000"/>
              </a:lnSpc>
            </a:pPr>
            <a:r>
              <a:rPr lang="en-US" sz="3200" smtClean="0">
                <a:latin typeface="Times New Roman" panose="02020603050405020304" pitchFamily="18" charset="0"/>
                <a:ea typeface="Times New Roman" panose="02020603050405020304" pitchFamily="18" charset="0"/>
              </a:rPr>
              <a:t>Câu 3</a:t>
            </a:r>
            <a:r>
              <a:rPr lang="en-US" sz="3200">
                <a:latin typeface="Times New Roman" panose="02020603050405020304" pitchFamily="18" charset="0"/>
                <a:ea typeface="Times New Roman" panose="02020603050405020304" pitchFamily="18" charset="0"/>
              </a:rPr>
              <a:t>: Giúp GV và HS có được hình vẽ trực quan chính xác nhất về hình học của một bài toán hình. Giúp GV dễ dạy, HS dễ học, dễ tiếp thu.</a:t>
            </a:r>
          </a:p>
          <a:p>
            <a:pPr algn="just">
              <a:lnSpc>
                <a:spcPct val="120000"/>
              </a:lnSpc>
            </a:pPr>
            <a:r>
              <a:rPr lang="en-US" sz="3200" smtClean="0">
                <a:latin typeface="Times New Roman" panose="02020603050405020304" pitchFamily="18" charset="0"/>
                <a:ea typeface="Times New Roman" panose="02020603050405020304" pitchFamily="18" charset="0"/>
              </a:rPr>
              <a:t>Câu 4</a:t>
            </a:r>
            <a:r>
              <a:rPr lang="en-US" sz="3200">
                <a:latin typeface="Times New Roman" panose="02020603050405020304" pitchFamily="18" charset="0"/>
                <a:ea typeface="Times New Roman" panose="02020603050405020304" pitchFamily="18" charset="0"/>
              </a:rPr>
              <a:t>: Tiết kiệm thời gian, giúp người học có thể nhìn thấy trực quan hình vẽ của một bài toán hình. Tạo hứng thú cho người học.</a:t>
            </a:r>
            <a:endParaRPr lang="en-US" sz="32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4724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840376" y="490902"/>
            <a:ext cx="10681063" cy="1179554"/>
          </a:xfrm>
          <a:prstGeom prst="rect">
            <a:avLst/>
          </a:prstGeom>
        </p:spPr>
        <p:txBody>
          <a:bodyPr wrap="square">
            <a:spAutoFit/>
          </a:bodyPr>
          <a:lstStyle/>
          <a:p>
            <a:pPr algn="just">
              <a:lnSpc>
                <a:spcPct val="115000"/>
              </a:lnSpc>
              <a:spcBef>
                <a:spcPts val="600"/>
              </a:spcBef>
              <a:spcAft>
                <a:spcPts val="0"/>
              </a:spcAft>
            </a:pPr>
            <a:r>
              <a:rPr lang="en-US" sz="3200">
                <a:solidFill>
                  <a:srgbClr val="242021"/>
                </a:solidFill>
                <a:latin typeface="Times New Roman" panose="02020603050405020304" pitchFamily="18" charset="0"/>
                <a:ea typeface="CIDFont+F4"/>
              </a:rPr>
              <a:t>Cuộc đối thoại giữa Minh và An về khó khăn của việc pha màu trong thực tế và nêu lên giải pháp sử dụng phần mềm. </a:t>
            </a:r>
            <a:endParaRPr lang="en-US" sz="32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5477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737183" y="1068899"/>
            <a:ext cx="11179318" cy="5342082"/>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119837" y="1219032"/>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900" y="1279573"/>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900" y="1712492"/>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3013370" y="67670"/>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322106" y="161405"/>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776567" y="1030141"/>
            <a:ext cx="11179317" cy="4524315"/>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Em hãy tìm kiếm trên Internet một phần mềm mô phỏng pha màu để tìm hiểu hệ màu CMYK và cho biết các màu đỏ (</a:t>
            </a:r>
            <a:r>
              <a:rPr lang="en-US" sz="3200" b="1">
                <a:latin typeface="Times New Roman" panose="02020603050405020304" pitchFamily="18" charset="0"/>
                <a:cs typeface="Times New Roman" panose="02020603050405020304" pitchFamily="18" charset="0"/>
              </a:rPr>
              <a:t>R</a:t>
            </a:r>
            <a:r>
              <a:rPr lang="en-US" sz="3200">
                <a:latin typeface="Times New Roman" panose="02020603050405020304" pitchFamily="18" charset="0"/>
                <a:cs typeface="Times New Roman" panose="02020603050405020304" pitchFamily="18" charset="0"/>
              </a:rPr>
              <a:t>ed), lục (</a:t>
            </a:r>
            <a:r>
              <a:rPr lang="en-US" sz="3200" b="1">
                <a:latin typeface="Times New Roman" panose="02020603050405020304" pitchFamily="18" charset="0"/>
                <a:cs typeface="Times New Roman" panose="02020603050405020304" pitchFamily="18" charset="0"/>
              </a:rPr>
              <a:t>G</a:t>
            </a:r>
            <a:r>
              <a:rPr lang="en-US" sz="3200">
                <a:latin typeface="Times New Roman" panose="02020603050405020304" pitchFamily="18" charset="0"/>
                <a:cs typeface="Times New Roman" panose="02020603050405020304" pitchFamily="18" charset="0"/>
              </a:rPr>
              <a:t>reen) và lam (</a:t>
            </a:r>
            <a:r>
              <a:rPr lang="en-US" sz="3200" b="1">
                <a:latin typeface="Times New Roman" panose="02020603050405020304" pitchFamily="18" charset="0"/>
                <a:cs typeface="Times New Roman" panose="02020603050405020304" pitchFamily="18" charset="0"/>
              </a:rPr>
              <a:t>B</a:t>
            </a:r>
            <a:r>
              <a:rPr lang="en-US" sz="3200">
                <a:latin typeface="Times New Roman" panose="02020603050405020304" pitchFamily="18" charset="0"/>
                <a:cs typeface="Times New Roman" panose="02020603050405020304" pitchFamily="18" charset="0"/>
              </a:rPr>
              <a:t>lue) lần lượt được tạo ra từ những màu nào trong ba màu cơ bản xanh lơ (Cyan), hồng sẫm (Magenta) và vàng (Yellow) của hệ màu CMYK bằng cách trả lời các câu hỏi sau: </a:t>
            </a:r>
          </a:p>
          <a:p>
            <a:endParaRPr lang="en-US" sz="3200" smtClean="0">
              <a:latin typeface="Times New Roman" panose="02020603050405020304" pitchFamily="18" charset="0"/>
              <a:cs typeface="Times New Roman" panose="02020603050405020304" pitchFamily="18" charset="0"/>
            </a:endParaRPr>
          </a:p>
          <a:p>
            <a:r>
              <a:rPr lang="en-US" sz="3200" smtClean="0">
                <a:latin typeface="Times New Roman" panose="02020603050405020304" pitchFamily="18" charset="0"/>
                <a:cs typeface="Times New Roman" panose="02020603050405020304" pitchFamily="18" charset="0"/>
              </a:rPr>
              <a:t>a</a:t>
            </a:r>
            <a:r>
              <a:rPr lang="en-US" sz="3200">
                <a:latin typeface="Times New Roman" panose="02020603050405020304" pitchFamily="18" charset="0"/>
                <a:cs typeface="Times New Roman" panose="02020603050405020304" pitchFamily="18" charset="0"/>
              </a:rPr>
              <a:t>) Cyan + Yellow = ?</a:t>
            </a:r>
          </a:p>
          <a:p>
            <a:r>
              <a:rPr lang="en-US" sz="3200">
                <a:latin typeface="Times New Roman" panose="02020603050405020304" pitchFamily="18" charset="0"/>
                <a:cs typeface="Times New Roman" panose="02020603050405020304" pitchFamily="18" charset="0"/>
              </a:rPr>
              <a:t>a) Cyan + Magenta = ?</a:t>
            </a:r>
          </a:p>
          <a:p>
            <a:r>
              <a:rPr lang="en-US" sz="3200">
                <a:latin typeface="Times New Roman" panose="02020603050405020304" pitchFamily="18" charset="0"/>
                <a:cs typeface="Times New Roman" panose="02020603050405020304" pitchFamily="18" charset="0"/>
              </a:rPr>
              <a:t>c) Magenta + Yellow = ?</a:t>
            </a:r>
          </a:p>
        </p:txBody>
      </p:sp>
      <p:pic>
        <p:nvPicPr>
          <p:cNvPr id="135" name="Picture 134">
            <a:extLst>
              <a:ext uri="{FF2B5EF4-FFF2-40B4-BE49-F238E27FC236}">
                <a16:creationId xmlns:a16="http://schemas.microsoft.com/office/drawing/2014/main" id="{99C915AE-A690-8820-7EDB-A18EBC07E94C}"/>
              </a:ext>
            </a:extLst>
          </p:cNvPr>
          <p:cNvPicPr>
            <a:picLocks noChangeAspect="1"/>
          </p:cNvPicPr>
          <p:nvPr/>
        </p:nvPicPr>
        <p:blipFill>
          <a:blip r:embed="rId6"/>
          <a:stretch>
            <a:fillRect/>
          </a:stretch>
        </p:blipFill>
        <p:spPr>
          <a:xfrm>
            <a:off x="5832917" y="3671273"/>
            <a:ext cx="5272515" cy="2559244"/>
          </a:xfrm>
          <a:prstGeom prst="rect">
            <a:avLst/>
          </a:prstGeom>
        </p:spPr>
      </p:pic>
    </p:spTree>
    <p:extLst>
      <p:ext uri="{BB962C8B-B14F-4D97-AF65-F5344CB8AC3E}">
        <p14:creationId xmlns:p14="http://schemas.microsoft.com/office/powerpoint/2010/main" val="310735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1" name="Picture 130">
            <a:extLst>
              <a:ext uri="{FF2B5EF4-FFF2-40B4-BE49-F238E27FC236}">
                <a16:creationId xmlns:a16="http://schemas.microsoft.com/office/drawing/2014/main" id="{15E4B8B2-4F24-01C1-B69B-05F42BC538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4681" y="723171"/>
            <a:ext cx="6649300" cy="4721026"/>
          </a:xfrm>
          <a:prstGeom prst="rect">
            <a:avLst/>
          </a:prstGeom>
        </p:spPr>
      </p:pic>
    </p:spTree>
    <p:extLst>
      <p:ext uri="{BB962C8B-B14F-4D97-AF65-F5344CB8AC3E}">
        <p14:creationId xmlns:p14="http://schemas.microsoft.com/office/powerpoint/2010/main" val="41049928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842213" y="2254577"/>
            <a:ext cx="11179317" cy="2554545"/>
          </a:xfrm>
          <a:prstGeom prst="rect">
            <a:avLst/>
          </a:prstGeom>
          <a:noFill/>
        </p:spPr>
        <p:txBody>
          <a:bodyPr wrap="square">
            <a:spAutoFit/>
          </a:bodyPr>
          <a:lstStyle/>
          <a:p>
            <a:pPr algn="just"/>
            <a:r>
              <a:rPr lang="en-US" sz="3200" smtClean="0">
                <a:solidFill>
                  <a:srgbClr val="0000FF"/>
                </a:solidFill>
                <a:latin typeface="Times New Roman" panose="02020603050405020304" pitchFamily="18" charset="0"/>
                <a:cs typeface="Times New Roman" panose="02020603050405020304" pitchFamily="18" charset="0"/>
              </a:rPr>
              <a:t>Em </a:t>
            </a:r>
            <a:r>
              <a:rPr lang="en-US" sz="3200">
                <a:solidFill>
                  <a:srgbClr val="0000FF"/>
                </a:solidFill>
                <a:latin typeface="Times New Roman" panose="02020603050405020304" pitchFamily="18" charset="0"/>
                <a:cs typeface="Times New Roman" panose="02020603050405020304" pitchFamily="18" charset="0"/>
              </a:rPr>
              <a:t>là một nhà thiết kế đồ họa đang làm việc trên một dự án mới và cần tạo ra một bảng màu phù hợp cho dự án đó. Em quyết định sử dụng phần mềm pha màu TryColors để tạo ra bảng màu. Tại sao việc sử dụng phần mềm này có thể hữu ích và em sẽ sử dụng nó như thế nào để tạo ra bảng màu cho dự án của mình</a:t>
            </a:r>
            <a:r>
              <a:rPr lang="en-US" sz="3200" smtClean="0">
                <a:solidFill>
                  <a:srgbClr val="0000FF"/>
                </a:solidFill>
                <a:latin typeface="Times New Roman" panose="02020603050405020304" pitchFamily="18" charset="0"/>
                <a:cs typeface="Times New Roman" panose="02020603050405020304" pitchFamily="18" charset="0"/>
              </a:rPr>
              <a:t>?</a:t>
            </a:r>
            <a:endParaRPr lang="en-US" sz="320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29956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3" name="TextBox 132"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36E2FEBD-BB62-6953-0DD6-3F38F52F7D07}"/>
              </a:ext>
            </a:extLst>
          </p:cNvPr>
          <p:cNvSpPr txBox="1"/>
          <p:nvPr/>
        </p:nvSpPr>
        <p:spPr>
          <a:xfrm>
            <a:off x="842213" y="2203385"/>
            <a:ext cx="11179317" cy="3539430"/>
          </a:xfrm>
          <a:prstGeom prst="rect">
            <a:avLst/>
          </a:prstGeom>
          <a:noFill/>
        </p:spPr>
        <p:txBody>
          <a:bodyPr wrap="square">
            <a:spAutoFit/>
          </a:bodyPr>
          <a:lstStyle/>
          <a:p>
            <a:pPr algn="just"/>
            <a:r>
              <a:rPr lang="en-US" sz="3200">
                <a:latin typeface="Times New Roman" panose="02020603050405020304" pitchFamily="18" charset="0"/>
                <a:cs typeface="Times New Roman" panose="02020603050405020304" pitchFamily="18" charset="0"/>
              </a:rPr>
              <a:t>Phần mềm pha màu TryColors là một công cụ hữu ích cho những người làm việc trong lĩnh vực thiết kế đồ họa và đồ họa kỹ thuật số. Việc sử dụng phần mềm này giúp em dễ dàng tạo ra các bảng màu phù hợp với ý tưởng và phong cách của dự án mà em đang làm. TryColors cung cấp một giao diện thân thiện và dễ sử dụng, cho phép em thử nghiệm và so sánh các màu sắc khác nhau để tìm ra sự kết hợp hoàn hảo.</a:t>
            </a:r>
          </a:p>
        </p:txBody>
      </p:sp>
    </p:spTree>
    <p:extLst>
      <p:ext uri="{BB962C8B-B14F-4D97-AF65-F5344CB8AC3E}">
        <p14:creationId xmlns:p14="http://schemas.microsoft.com/office/powerpoint/2010/main" val="3190477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7" name="TextBox 136"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B559CD81-5630-0EB7-892B-BE9D781BF97C}"/>
              </a:ext>
            </a:extLst>
          </p:cNvPr>
          <p:cNvSpPr txBox="1"/>
          <p:nvPr/>
        </p:nvSpPr>
        <p:spPr>
          <a:xfrm>
            <a:off x="909943" y="1952763"/>
            <a:ext cx="11179317" cy="3539430"/>
          </a:xfrm>
          <a:prstGeom prst="rect">
            <a:avLst/>
          </a:prstGeom>
          <a:noFill/>
        </p:spPr>
        <p:txBody>
          <a:bodyPr wrap="square">
            <a:spAutoFit/>
          </a:bodyPr>
          <a:lstStyle/>
          <a:p>
            <a:r>
              <a:rPr lang="en-US" sz="3200">
                <a:latin typeface="Times New Roman" panose="02020603050405020304" pitchFamily="18" charset="0"/>
                <a:cs typeface="Times New Roman" panose="02020603050405020304" pitchFamily="18" charset="0"/>
              </a:rPr>
              <a:t>Em có thể nhập mã màu RGB hoặc hex để chính xác hóa màu sắc, hoặc em có thể chọn từ thư viện màu sắc có sẵn trong phần mềm. Sau khi tạo ra bảng màu mong muốn, em có thể xuất các mã màu tương ứng để sử dụng trong các công cụ và ứng dụng thiết kế khác nhau. Do đó, việc sử dụng phần mềm pha màu TryColors sẽ giúp em tiết kiệm thời gian và nâng cao chất lượng của dự án đồ họa của mình.</a:t>
            </a:r>
          </a:p>
        </p:txBody>
      </p:sp>
    </p:spTree>
    <p:extLst>
      <p:ext uri="{BB962C8B-B14F-4D97-AF65-F5344CB8AC3E}">
        <p14:creationId xmlns:p14="http://schemas.microsoft.com/office/powerpoint/2010/main" val="36231615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983155" y="1753666"/>
            <a:ext cx="11179317" cy="2062103"/>
          </a:xfrm>
          <a:prstGeom prst="rect">
            <a:avLst/>
          </a:prstGeom>
          <a:noFill/>
        </p:spPr>
        <p:txBody>
          <a:bodyPr wrap="square">
            <a:spAutoFit/>
          </a:bodyPr>
          <a:lstStyle/>
          <a:p>
            <a:r>
              <a:rPr lang="en-US" sz="3200" smtClean="0">
                <a:solidFill>
                  <a:srgbClr val="0000FF"/>
                </a:solidFill>
                <a:latin typeface="Times New Roman" panose="02020603050405020304" pitchFamily="18" charset="0"/>
                <a:cs typeface="Times New Roman" panose="02020603050405020304" pitchFamily="18" charset="0"/>
              </a:rPr>
              <a:t>Một </a:t>
            </a:r>
            <a:r>
              <a:rPr lang="en-US" sz="3200">
                <a:solidFill>
                  <a:srgbClr val="0000FF"/>
                </a:solidFill>
                <a:latin typeface="Times New Roman" panose="02020603050405020304" pitchFamily="18" charset="0"/>
                <a:cs typeface="Times New Roman" panose="02020603050405020304" pitchFamily="18" charset="0"/>
              </a:rPr>
              <a:t>giáo viên Toán học muốn giảng dạy về hàm số và biểu đồ hình học cho học sinh. Phần mềm nào sẽ là công cụ hiệu quả để giáo viên này tạo ra các biểu đồ và đồ thị phức tạp một cách dễ dàng và nhanh chóng?</a:t>
            </a:r>
          </a:p>
        </p:txBody>
      </p:sp>
      <p:sp>
        <p:nvSpPr>
          <p:cNvPr id="135" name="TextBox 13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4F9E417-14EB-8688-F2F5-D96E1052EFE7}"/>
              </a:ext>
            </a:extLst>
          </p:cNvPr>
          <p:cNvSpPr txBox="1"/>
          <p:nvPr/>
        </p:nvSpPr>
        <p:spPr>
          <a:xfrm>
            <a:off x="965786" y="4057083"/>
            <a:ext cx="11179317" cy="1569660"/>
          </a:xfrm>
          <a:prstGeom prst="rect">
            <a:avLst/>
          </a:prstGeom>
          <a:noFill/>
        </p:spPr>
        <p:txBody>
          <a:bodyPr wrap="square">
            <a:spAutoFit/>
          </a:bodyPr>
          <a:lstStyle/>
          <a:p>
            <a:r>
              <a:rPr lang="en-US" sz="3200" smtClean="0">
                <a:latin typeface="Times New Roman" panose="02020603050405020304" pitchFamily="18" charset="0"/>
                <a:cs typeface="Times New Roman" panose="02020603050405020304" pitchFamily="18" charset="0"/>
              </a:rPr>
              <a:t>Phần </a:t>
            </a:r>
            <a:r>
              <a:rPr lang="en-US" sz="3200">
                <a:latin typeface="Times New Roman" panose="02020603050405020304" pitchFamily="18" charset="0"/>
                <a:cs typeface="Times New Roman" panose="02020603050405020304" pitchFamily="18" charset="0"/>
              </a:rPr>
              <a:t>mềm Geogebra. Geogebra là một công cụ mạnh mẽ cho việc tạo ra các biểu đồ và đồ thị toán học, cho phép giáo viên tạo và thao tác với các hình ảnh số học một cách linh hoạt.</a:t>
            </a:r>
          </a:p>
        </p:txBody>
      </p:sp>
    </p:spTree>
    <p:extLst>
      <p:ext uri="{BB962C8B-B14F-4D97-AF65-F5344CB8AC3E}">
        <p14:creationId xmlns:p14="http://schemas.microsoft.com/office/powerpoint/2010/main" val="299144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5"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BOXND">
            <a:hlinkClick r:id="" action="ppaction://macro?name=XOAHETCAUHOI"/>
            <a:extLst>
              <a:ext uri="{FF2B5EF4-FFF2-40B4-BE49-F238E27FC236}">
                <a16:creationId xmlns:a16="http://schemas.microsoft.com/office/drawing/2014/main" id="{AEC1EAB4-5446-A5FC-3BDA-9A0DEEE9C240}"/>
              </a:ext>
            </a:extLst>
          </p:cNvPr>
          <p:cNvSpPr/>
          <p:nvPr/>
        </p:nvSpPr>
        <p:spPr>
          <a:xfrm>
            <a:off x="842215" y="1775366"/>
            <a:ext cx="11179318" cy="4143968"/>
          </a:xfrm>
          <a:prstGeom prst="rect">
            <a:avLst/>
          </a:prstGeom>
          <a:solidFill>
            <a:sysClr val="window" lastClr="FFFFFF">
              <a:lumMod val="95000"/>
            </a:sysClr>
          </a:solidFill>
          <a:ln w="38100" cap="flat" cmpd="sng" algn="ctr">
            <a:solidFill>
              <a:srgbClr val="E2DFD4"/>
            </a:solidFill>
            <a:prstDash val="solid"/>
            <a:miter lim="800000"/>
          </a:ln>
          <a:effectLst/>
        </p:spPr>
        <p:txBody>
          <a:bodyPr lIns="182880" tIns="91440" rIns="182880" rtlCol="0" anchor="t"/>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2060"/>
              </a:solidFill>
              <a:effectLst/>
              <a:uLnTx/>
              <a:uFillTx/>
              <a:latin typeface="UTM Alberta Heavy" panose="02040603050506020204" pitchFamily="18" charset="0"/>
              <a:ea typeface="+mn-ea"/>
              <a:cs typeface="+mn-cs"/>
            </a:endParaRPr>
          </a:p>
        </p:txBody>
      </p:sp>
      <p:sp>
        <p:nvSpPr>
          <p:cNvPr id="4" name="Rounded Rectangle 25">
            <a:extLst>
              <a:ext uri="{FF2B5EF4-FFF2-40B4-BE49-F238E27FC236}">
                <a16:creationId xmlns:a16="http://schemas.microsoft.com/office/drawing/2014/main" id="{D6D19690-EE26-2FE8-6DCD-AF3F685F72B5}"/>
              </a:ext>
            </a:extLst>
          </p:cNvPr>
          <p:cNvSpPr/>
          <p:nvPr/>
        </p:nvSpPr>
        <p:spPr>
          <a:xfrm>
            <a:off x="224869" y="1925498"/>
            <a:ext cx="493776" cy="926145"/>
          </a:xfrm>
          <a:prstGeom prst="roundRect">
            <a:avLst>
              <a:gd name="adj" fmla="val 44472"/>
            </a:avLst>
          </a:prstGeom>
          <a:solidFill>
            <a:srgbClr val="3F3F3F">
              <a:alpha val="3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2060"/>
              </a:solidFill>
              <a:effectLst/>
              <a:uLnTx/>
              <a:uFillTx/>
              <a:latin typeface="A3.OpenSans-San"/>
              <a:ea typeface="+mn-ea"/>
              <a:cs typeface="+mn-cs"/>
            </a:endParaRPr>
          </a:p>
        </p:txBody>
      </p:sp>
      <p:pic>
        <p:nvPicPr>
          <p:cNvPr id="6" name="TIME">
            <a:extLst>
              <a:ext uri="{FF2B5EF4-FFF2-40B4-BE49-F238E27FC236}">
                <a16:creationId xmlns:a16="http://schemas.microsoft.com/office/drawing/2014/main" id="{FA077DBB-F454-52E8-8C74-827D1307A9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932" y="1986039"/>
            <a:ext cx="369651" cy="365760"/>
          </a:xfrm>
          <a:prstGeom prst="rect">
            <a:avLst/>
          </a:prstGeom>
        </p:spPr>
      </p:pic>
      <p:pic>
        <p:nvPicPr>
          <p:cNvPr id="7" name="CHECK">
            <a:hlinkClick r:id="" action="ppaction://macro?name=DAPAN">
              <a:snd r:embed="rId3" name="audio8.wav"/>
            </a:hlinkClick>
            <a:extLst>
              <a:ext uri="{FF2B5EF4-FFF2-40B4-BE49-F238E27FC236}">
                <a16:creationId xmlns:a16="http://schemas.microsoft.com/office/drawing/2014/main" id="{99C71545-FC5A-BDFF-369F-52AFCA21A2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932" y="2418958"/>
            <a:ext cx="369651" cy="365760"/>
          </a:xfrm>
          <a:prstGeom prst="rect">
            <a:avLst/>
          </a:prstGeom>
        </p:spPr>
      </p:pic>
      <p:grpSp>
        <p:nvGrpSpPr>
          <p:cNvPr id="9" name="Group 8">
            <a:extLst>
              <a:ext uri="{FF2B5EF4-FFF2-40B4-BE49-F238E27FC236}">
                <a16:creationId xmlns:a16="http://schemas.microsoft.com/office/drawing/2014/main" id="{4FD65509-99AB-B428-43F1-3061DC2972FE}"/>
              </a:ext>
            </a:extLst>
          </p:cNvPr>
          <p:cNvGrpSpPr/>
          <p:nvPr/>
        </p:nvGrpSpPr>
        <p:grpSpPr>
          <a:xfrm>
            <a:off x="-10340664" y="-3153468"/>
            <a:ext cx="33566360" cy="33604998"/>
            <a:chOff x="-10340664" y="-3153468"/>
            <a:chExt cx="33566360" cy="33604998"/>
          </a:xfrm>
        </p:grpSpPr>
        <p:sp>
          <p:nvSpPr>
            <p:cNvPr id="10" name="1">
              <a:extLst>
                <a:ext uri="{FF2B5EF4-FFF2-40B4-BE49-F238E27FC236}">
                  <a16:creationId xmlns:a16="http://schemas.microsoft.com/office/drawing/2014/main" id="{89A23117-9645-B366-14F6-A501FB8A1F47}"/>
                </a:ext>
              </a:extLst>
            </p:cNvPr>
            <p:cNvSpPr/>
            <p:nvPr/>
          </p:nvSpPr>
          <p:spPr>
            <a:xfrm>
              <a:off x="-9991817" y="-3153468"/>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Grand Slam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tiên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năm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giải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11" name="1A">
              <a:extLst>
                <a:ext uri="{FF2B5EF4-FFF2-40B4-BE49-F238E27FC236}">
                  <a16:creationId xmlns:a16="http://schemas.microsoft.com/office/drawing/2014/main" id="{F4648063-69EE-9C5B-2522-E374CA0B9734}"/>
                </a:ext>
              </a:extLst>
            </p:cNvPr>
            <p:cNvSpPr/>
            <p:nvPr/>
          </p:nvSpPr>
          <p:spPr>
            <a:xfrm>
              <a:off x="-9991817"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Austrlia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2" name="1B">
              <a:extLst>
                <a:ext uri="{FF2B5EF4-FFF2-40B4-BE49-F238E27FC236}">
                  <a16:creationId xmlns:a16="http://schemas.microsoft.com/office/drawing/2014/main" id="{27F23E3D-263B-1451-1995-D3D4A9273275}"/>
                </a:ext>
              </a:extLst>
            </p:cNvPr>
            <p:cNvSpPr/>
            <p:nvPr/>
          </p:nvSpPr>
          <p:spPr>
            <a:xfrm>
              <a:off x="-6922045" y="-214109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Wimbledon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 name="1C">
              <a:extLst>
                <a:ext uri="{FF2B5EF4-FFF2-40B4-BE49-F238E27FC236}">
                  <a16:creationId xmlns:a16="http://schemas.microsoft.com/office/drawing/2014/main" id="{D73AF5B5-ADE9-58B7-F8E0-E95C41CB2050}"/>
                </a:ext>
              </a:extLst>
            </p:cNvPr>
            <p:cNvSpPr/>
            <p:nvPr/>
          </p:nvSpPr>
          <p:spPr>
            <a:xfrm>
              <a:off x="-9991817"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Roland Garos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4" name="1D">
              <a:extLst>
                <a:ext uri="{FF2B5EF4-FFF2-40B4-BE49-F238E27FC236}">
                  <a16:creationId xmlns:a16="http://schemas.microsoft.com/office/drawing/2014/main" id="{5B1B452C-C4C6-928F-3268-B4D21B548BF9}"/>
                </a:ext>
              </a:extLst>
            </p:cNvPr>
            <p:cNvSpPr/>
            <p:nvPr/>
          </p:nvSpPr>
          <p:spPr>
            <a:xfrm>
              <a:off x="-6922045" y="-135732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Mỹ mở rộng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5" name="2">
              <a:extLst>
                <a:ext uri="{FF2B5EF4-FFF2-40B4-BE49-F238E27FC236}">
                  <a16:creationId xmlns:a16="http://schemas.microsoft.com/office/drawing/2014/main" id="{933448F5-9615-1C68-082E-F3C7BD4853E6}"/>
                </a:ext>
              </a:extLst>
            </p:cNvPr>
            <p:cNvSpPr/>
            <p:nvPr/>
          </p:nvSpPr>
          <p:spPr>
            <a:xfrm>
              <a:off x="-9991817" y="-33225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Cùng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với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T&amp;T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V-League 2010), CLB u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Việt</a:t>
              </a:r>
              <a:r>
                <a:rPr kumimoji="0" lang="en-US" sz="1800" b="1" i="0" u="none" strike="noStrike" kern="0" cap="none" spc="0" normalizeH="0" baseline="0" noProof="0" dirty="0">
                  <a:ln>
                    <a:noFill/>
                  </a:ln>
                  <a:solidFill>
                    <a:prstClr val="white"/>
                  </a:solidFill>
                  <a:effectLst/>
                  <a:uLnTx/>
                  <a:uFillTx/>
                  <a:latin typeface="A3.OpenSans-San"/>
                  <a:ea typeface="+mn-ea"/>
                  <a:cs typeface="+mn-cs"/>
                </a:rPr>
                <a:t> Nam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tham</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dự</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Cup 2011?</a:t>
              </a:r>
            </a:p>
          </p:txBody>
        </p:sp>
        <p:sp>
          <p:nvSpPr>
            <p:cNvPr id="16" name="2A">
              <a:extLst>
                <a:ext uri="{FF2B5EF4-FFF2-40B4-BE49-F238E27FC236}">
                  <a16:creationId xmlns:a16="http://schemas.microsoft.com/office/drawing/2014/main" id="{81230A88-0187-30EE-832B-8534410C9F45}"/>
                </a:ext>
              </a:extLst>
            </p:cNvPr>
            <p:cNvSpPr/>
            <p:nvPr/>
          </p:nvSpPr>
          <p:spPr>
            <a:xfrm>
              <a:off x="-9991817"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Hoàng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Anh</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Gia</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Lai</a:t>
              </a:r>
            </a:p>
          </p:txBody>
        </p:sp>
        <p:sp>
          <p:nvSpPr>
            <p:cNvPr id="17" name="2B">
              <a:extLst>
                <a:ext uri="{FF2B5EF4-FFF2-40B4-BE49-F238E27FC236}">
                  <a16:creationId xmlns:a16="http://schemas.microsoft.com/office/drawing/2014/main" id="{C8424980-62DB-B93B-7306-3BF4C2CE501C}"/>
                </a:ext>
              </a:extLst>
            </p:cNvPr>
            <p:cNvSpPr/>
            <p:nvPr/>
          </p:nvSpPr>
          <p:spPr>
            <a:xfrm>
              <a:off x="-6922045" y="6801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SHB Đà Nẵng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8" name="2C">
              <a:extLst>
                <a:ext uri="{FF2B5EF4-FFF2-40B4-BE49-F238E27FC236}">
                  <a16:creationId xmlns:a16="http://schemas.microsoft.com/office/drawing/2014/main" id="{D2881D80-8082-713D-214D-86DEF57167AB}"/>
                </a:ext>
              </a:extLst>
            </p:cNvPr>
            <p:cNvSpPr/>
            <p:nvPr/>
          </p:nvSpPr>
          <p:spPr>
            <a:xfrm>
              <a:off x="-9991817"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0" i="0" u="none" strike="noStrike" kern="0" cap="none" spc="0" normalizeH="0" baseline="0" noProof="0" dirty="0">
                  <a:ln>
                    <a:noFill/>
                  </a:ln>
                  <a:solidFill>
                    <a:prstClr val="white"/>
                  </a:solidFill>
                  <a:effectLst/>
                  <a:uLnTx/>
                  <a:uFillTx/>
                  <a:latin typeface="A3.OpenSans-San"/>
                  <a:ea typeface="+mn-ea"/>
                  <a:cs typeface="+mn-cs"/>
                </a:rPr>
                <a:t> Lam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Nghệ</a:t>
              </a:r>
              <a:r>
                <a:rPr kumimoji="0" lang="en-US" sz="1800" b="0" i="0" u="none" strike="noStrike" kern="0" cap="none" spc="0" normalizeH="0" baseline="0" noProof="0" dirty="0">
                  <a:ln>
                    <a:noFill/>
                  </a:ln>
                  <a:solidFill>
                    <a:prstClr val="white"/>
                  </a:solidFill>
                  <a:effectLst/>
                  <a:uLnTx/>
                  <a:uFillTx/>
                  <a:latin typeface="A3.OpenSans-San"/>
                  <a:ea typeface="+mn-ea"/>
                  <a:cs typeface="+mn-cs"/>
                </a:rPr>
                <a:t> 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9" name="2D">
              <a:extLst>
                <a:ext uri="{FF2B5EF4-FFF2-40B4-BE49-F238E27FC236}">
                  <a16:creationId xmlns:a16="http://schemas.microsoft.com/office/drawing/2014/main" id="{3510739B-5127-25B9-8F9A-65F2D9B7B2B8}"/>
                </a:ext>
              </a:extLst>
            </p:cNvPr>
            <p:cNvSpPr/>
            <p:nvPr/>
          </p:nvSpPr>
          <p:spPr>
            <a:xfrm>
              <a:off x="-6922045" y="14638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Becamex Bình Dương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0" name="3">
              <a:extLst>
                <a:ext uri="{FF2B5EF4-FFF2-40B4-BE49-F238E27FC236}">
                  <a16:creationId xmlns:a16="http://schemas.microsoft.com/office/drawing/2014/main" id="{C0596998-F462-0A82-28F6-4D5B6D7BA4AB}"/>
                </a:ext>
              </a:extLst>
            </p:cNvPr>
            <p:cNvSpPr/>
            <p:nvPr/>
          </p:nvSpPr>
          <p:spPr>
            <a:xfrm>
              <a:off x="-9991817" y="232199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AFC Asian Cup 2011 được tổ chức tại quốc gia nào?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1" name="3A">
              <a:extLst>
                <a:ext uri="{FF2B5EF4-FFF2-40B4-BE49-F238E27FC236}">
                  <a16:creationId xmlns:a16="http://schemas.microsoft.com/office/drawing/2014/main" id="{84769532-E747-8B5B-D87E-EA6D994BBA77}"/>
                </a:ext>
              </a:extLst>
            </p:cNvPr>
            <p:cNvSpPr/>
            <p:nvPr/>
          </p:nvSpPr>
          <p:spPr>
            <a:xfrm>
              <a:off x="-9991817"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white"/>
                  </a:solidFill>
                  <a:effectLst/>
                  <a:uLnTx/>
                  <a:uFillTx/>
                  <a:latin typeface="A3.OpenSans-San"/>
                  <a:ea typeface="+mn-ea"/>
                  <a:cs typeface="+mn-cs"/>
                </a:rPr>
                <a:t>Iraq</a:t>
              </a:r>
            </a:p>
          </p:txBody>
        </p:sp>
        <p:sp>
          <p:nvSpPr>
            <p:cNvPr id="22" name="3B">
              <a:extLst>
                <a:ext uri="{FF2B5EF4-FFF2-40B4-BE49-F238E27FC236}">
                  <a16:creationId xmlns:a16="http://schemas.microsoft.com/office/drawing/2014/main" id="{D5E17F52-5427-CEBA-1717-836C4D6B3A84}"/>
                </a:ext>
              </a:extLst>
            </p:cNvPr>
            <p:cNvSpPr/>
            <p:nvPr/>
          </p:nvSpPr>
          <p:spPr>
            <a:xfrm>
              <a:off x="-6922045" y="333436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Hàn</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Quốc</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3" name="3C">
              <a:extLst>
                <a:ext uri="{FF2B5EF4-FFF2-40B4-BE49-F238E27FC236}">
                  <a16:creationId xmlns:a16="http://schemas.microsoft.com/office/drawing/2014/main" id="{77AF5915-111D-D61D-503F-1C8B9FDC08C7}"/>
                </a:ext>
              </a:extLst>
            </p:cNvPr>
            <p:cNvSpPr/>
            <p:nvPr/>
          </p:nvSpPr>
          <p:spPr>
            <a:xfrm>
              <a:off x="-9991817"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Nhật Bản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4" name="3D">
              <a:extLst>
                <a:ext uri="{FF2B5EF4-FFF2-40B4-BE49-F238E27FC236}">
                  <a16:creationId xmlns:a16="http://schemas.microsoft.com/office/drawing/2014/main" id="{5D312F45-87ED-58CE-0040-F486784624CF}"/>
                </a:ext>
              </a:extLst>
            </p:cNvPr>
            <p:cNvSpPr/>
            <p:nvPr/>
          </p:nvSpPr>
          <p:spPr>
            <a:xfrm>
              <a:off x="-6922045" y="411814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Qatar</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5" name="4">
              <a:extLst>
                <a:ext uri="{FF2B5EF4-FFF2-40B4-BE49-F238E27FC236}">
                  <a16:creationId xmlns:a16="http://schemas.microsoft.com/office/drawing/2014/main" id="{D136B24F-D73D-F265-0F22-01B340D7C6AE}"/>
                </a:ext>
              </a:extLst>
            </p:cNvPr>
            <p:cNvSpPr/>
            <p:nvPr/>
          </p:nvSpPr>
          <p:spPr>
            <a:xfrm>
              <a:off x="-9991817" y="505826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Đội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lên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ngôi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vô</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địch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AFC Asian Cup 2011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tổ</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chức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Qatar?</a:t>
              </a:r>
            </a:p>
          </p:txBody>
        </p:sp>
        <p:sp>
          <p:nvSpPr>
            <p:cNvPr id="26" name="4A">
              <a:extLst>
                <a:ext uri="{FF2B5EF4-FFF2-40B4-BE49-F238E27FC236}">
                  <a16:creationId xmlns:a16="http://schemas.microsoft.com/office/drawing/2014/main" id="{C2CA035E-0A24-FE5B-A6E6-F121025B48DD}"/>
                </a:ext>
              </a:extLst>
            </p:cNvPr>
            <p:cNvSpPr/>
            <p:nvPr/>
          </p:nvSpPr>
          <p:spPr>
            <a:xfrm>
              <a:off x="-9991817"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A3.OpenSans-San"/>
                  <a:ea typeface="+mn-ea"/>
                  <a:cs typeface="+mn-cs"/>
                </a:rPr>
                <a:t>Uzbekistan</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7" name="4B">
              <a:extLst>
                <a:ext uri="{FF2B5EF4-FFF2-40B4-BE49-F238E27FC236}">
                  <a16:creationId xmlns:a16="http://schemas.microsoft.com/office/drawing/2014/main" id="{725AFB1F-2BDD-EF94-4B77-047F79403332}"/>
                </a:ext>
              </a:extLst>
            </p:cNvPr>
            <p:cNvSpPr/>
            <p:nvPr/>
          </p:nvSpPr>
          <p:spPr>
            <a:xfrm>
              <a:off x="-6922045" y="607063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Nhật</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Bản</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28" name="4C">
              <a:extLst>
                <a:ext uri="{FF2B5EF4-FFF2-40B4-BE49-F238E27FC236}">
                  <a16:creationId xmlns:a16="http://schemas.microsoft.com/office/drawing/2014/main" id="{9C584BEF-33FE-BEA6-CD91-B7DC21F5604C}"/>
                </a:ext>
              </a:extLst>
            </p:cNvPr>
            <p:cNvSpPr/>
            <p:nvPr/>
          </p:nvSpPr>
          <p:spPr>
            <a:xfrm>
              <a:off x="-9991817"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Hàn Quốc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29" name="4D">
              <a:extLst>
                <a:ext uri="{FF2B5EF4-FFF2-40B4-BE49-F238E27FC236}">
                  <a16:creationId xmlns:a16="http://schemas.microsoft.com/office/drawing/2014/main" id="{097C94F8-EF7A-5B9C-7B85-1D3C6C8A00F6}"/>
                </a:ext>
              </a:extLst>
            </p:cNvPr>
            <p:cNvSpPr/>
            <p:nvPr/>
          </p:nvSpPr>
          <p:spPr>
            <a:xfrm>
              <a:off x="-6922045" y="685440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Australia</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30" name="5">
              <a:extLst>
                <a:ext uri="{FF2B5EF4-FFF2-40B4-BE49-F238E27FC236}">
                  <a16:creationId xmlns:a16="http://schemas.microsoft.com/office/drawing/2014/main" id="{685DF5C8-255E-C540-CB74-956B55C87C41}"/>
                </a:ext>
              </a:extLst>
            </p:cNvPr>
            <p:cNvSpPr/>
            <p:nvPr/>
          </p:nvSpPr>
          <p:spPr>
            <a:xfrm>
              <a:off x="-9969543" y="7806697"/>
              <a:ext cx="5790697" cy="826217"/>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Ai là nhạc sĩ Việt Nam đầu tiên viết opera với tác phẩm “Cô sao” và sau đó là “Người tạc tượng”?</a:t>
              </a:r>
            </a:p>
          </p:txBody>
        </p:sp>
        <p:sp>
          <p:nvSpPr>
            <p:cNvPr id="31" name="5A">
              <a:extLst>
                <a:ext uri="{FF2B5EF4-FFF2-40B4-BE49-F238E27FC236}">
                  <a16:creationId xmlns:a16="http://schemas.microsoft.com/office/drawing/2014/main" id="{245291C5-8461-3D00-F12A-EDE8C4401C66}"/>
                </a:ext>
              </a:extLst>
            </p:cNvPr>
            <p:cNvSpPr/>
            <p:nvPr/>
          </p:nvSpPr>
          <p:spPr>
            <a:xfrm>
              <a:off x="-9991817"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Đỗ Nhuận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2" name="5B">
              <a:extLst>
                <a:ext uri="{FF2B5EF4-FFF2-40B4-BE49-F238E27FC236}">
                  <a16:creationId xmlns:a16="http://schemas.microsoft.com/office/drawing/2014/main" id="{32785B45-0654-436E-C44A-9D282D3ED0B3}"/>
                </a:ext>
              </a:extLst>
            </p:cNvPr>
            <p:cNvSpPr/>
            <p:nvPr/>
          </p:nvSpPr>
          <p:spPr>
            <a:xfrm>
              <a:off x="-6922045" y="881907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Hoàng Vân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3" name="5C">
              <a:extLst>
                <a:ext uri="{FF2B5EF4-FFF2-40B4-BE49-F238E27FC236}">
                  <a16:creationId xmlns:a16="http://schemas.microsoft.com/office/drawing/2014/main" id="{93AE1A5B-F367-BB1A-C774-52F31288693A}"/>
                </a:ext>
              </a:extLst>
            </p:cNvPr>
            <p:cNvSpPr/>
            <p:nvPr/>
          </p:nvSpPr>
          <p:spPr>
            <a:xfrm>
              <a:off x="-9991817"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Trần Hoàn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4" name="5D">
              <a:extLst>
                <a:ext uri="{FF2B5EF4-FFF2-40B4-BE49-F238E27FC236}">
                  <a16:creationId xmlns:a16="http://schemas.microsoft.com/office/drawing/2014/main" id="{38FB113A-728D-7E8F-0C3F-F2CAC0969107}"/>
                </a:ext>
              </a:extLst>
            </p:cNvPr>
            <p:cNvSpPr/>
            <p:nvPr/>
          </p:nvSpPr>
          <p:spPr>
            <a:xfrm>
              <a:off x="-6922045" y="9602842"/>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Trọng Đài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5" name="6">
              <a:extLst>
                <a:ext uri="{FF2B5EF4-FFF2-40B4-BE49-F238E27FC236}">
                  <a16:creationId xmlns:a16="http://schemas.microsoft.com/office/drawing/2014/main" id="{AC7D5DA0-EED1-B090-CD47-8773A0CC7DF2}"/>
                </a:ext>
              </a:extLst>
            </p:cNvPr>
            <p:cNvSpPr/>
            <p:nvPr/>
          </p:nvSpPr>
          <p:spPr>
            <a:xfrm>
              <a:off x="17412724" y="-2875883"/>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Bến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Hải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và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sông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Thạch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Hãn</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nằm</a:t>
              </a:r>
              <a:r>
                <a:rPr kumimoji="0" lang="en-US" sz="1800" b="1" i="0" u="none" strike="noStrike" kern="0" cap="none" spc="0" normalizeH="0" baseline="0" noProof="0" dirty="0">
                  <a:ln>
                    <a:noFill/>
                  </a:ln>
                  <a:solidFill>
                    <a:prstClr val="white"/>
                  </a:solidFill>
                  <a:effectLst/>
                  <a:uLnTx/>
                  <a:uFillTx/>
                  <a:latin typeface="A3.OpenSans-San"/>
                  <a:ea typeface="+mn-ea"/>
                  <a:cs typeface="+mn-cs"/>
                </a:rPr>
                <a:t> ở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tỉnh</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36" name="6A">
              <a:extLst>
                <a:ext uri="{FF2B5EF4-FFF2-40B4-BE49-F238E27FC236}">
                  <a16:creationId xmlns:a16="http://schemas.microsoft.com/office/drawing/2014/main" id="{D4B4037D-589D-B191-DB21-9E7724168C9B}"/>
                </a:ext>
              </a:extLst>
            </p:cNvPr>
            <p:cNvSpPr/>
            <p:nvPr/>
          </p:nvSpPr>
          <p:spPr>
            <a:xfrm>
              <a:off x="17412724"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Bình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7" name="6B">
              <a:extLst>
                <a:ext uri="{FF2B5EF4-FFF2-40B4-BE49-F238E27FC236}">
                  <a16:creationId xmlns:a16="http://schemas.microsoft.com/office/drawing/2014/main" id="{8E7DD116-5BFF-7AB6-AAC0-6F97A3D3F7C5}"/>
                </a:ext>
              </a:extLst>
            </p:cNvPr>
            <p:cNvSpPr/>
            <p:nvPr/>
          </p:nvSpPr>
          <p:spPr>
            <a:xfrm>
              <a:off x="20482496" y="-186351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Ninh</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8" name="6C">
              <a:extLst>
                <a:ext uri="{FF2B5EF4-FFF2-40B4-BE49-F238E27FC236}">
                  <a16:creationId xmlns:a16="http://schemas.microsoft.com/office/drawing/2014/main" id="{B04ACE93-7DB6-616C-2189-C674F3310AE6}"/>
                </a:ext>
              </a:extLst>
            </p:cNvPr>
            <p:cNvSpPr/>
            <p:nvPr/>
          </p:nvSpPr>
          <p:spPr>
            <a:xfrm>
              <a:off x="17412724"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Trị</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39" name="6D">
              <a:extLst>
                <a:ext uri="{FF2B5EF4-FFF2-40B4-BE49-F238E27FC236}">
                  <a16:creationId xmlns:a16="http://schemas.microsoft.com/office/drawing/2014/main" id="{4F74E290-0228-9E54-5CE5-A4CF43A7BC05}"/>
                </a:ext>
              </a:extLst>
            </p:cNvPr>
            <p:cNvSpPr/>
            <p:nvPr/>
          </p:nvSpPr>
          <p:spPr>
            <a:xfrm>
              <a:off x="20482496" y="-107973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Quảng Ngãi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0" name="7">
              <a:extLst>
                <a:ext uri="{FF2B5EF4-FFF2-40B4-BE49-F238E27FC236}">
                  <a16:creationId xmlns:a16="http://schemas.microsoft.com/office/drawing/2014/main" id="{B0F5D542-5AA5-FC9E-4D11-468A089AEE3D}"/>
                </a:ext>
              </a:extLst>
            </p:cNvPr>
            <p:cNvSpPr/>
            <p:nvPr/>
          </p:nvSpPr>
          <p:spPr>
            <a:xfrm>
              <a:off x="17412724" y="-5467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Trong</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các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cây</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sau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cầu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xoay</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41" name="7A">
              <a:extLst>
                <a:ext uri="{FF2B5EF4-FFF2-40B4-BE49-F238E27FC236}">
                  <a16:creationId xmlns:a16="http://schemas.microsoft.com/office/drawing/2014/main" id="{97A10B82-F2B0-CF41-4AB3-0417E2FB57B9}"/>
                </a:ext>
              </a:extLst>
            </p:cNvPr>
            <p:cNvSpPr/>
            <p:nvPr/>
          </p:nvSpPr>
          <p:spPr>
            <a:xfrm>
              <a:off x="17412724"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Thanh Trì</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2" name="7B">
              <a:extLst>
                <a:ext uri="{FF2B5EF4-FFF2-40B4-BE49-F238E27FC236}">
                  <a16:creationId xmlns:a16="http://schemas.microsoft.com/office/drawing/2014/main" id="{FF4E118B-10B8-66F8-487B-DD45EB751450}"/>
                </a:ext>
              </a:extLst>
            </p:cNvPr>
            <p:cNvSpPr/>
            <p:nvPr/>
          </p:nvSpPr>
          <p:spPr>
            <a:xfrm>
              <a:off x="20482496" y="95770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Thị Nại</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3" name="7C">
              <a:extLst>
                <a:ext uri="{FF2B5EF4-FFF2-40B4-BE49-F238E27FC236}">
                  <a16:creationId xmlns:a16="http://schemas.microsoft.com/office/drawing/2014/main" id="{E936BD32-9233-0B78-B9F7-23B8DFD3E29A}"/>
                </a:ext>
              </a:extLst>
            </p:cNvPr>
            <p:cNvSpPr/>
            <p:nvPr/>
          </p:nvSpPr>
          <p:spPr>
            <a:xfrm>
              <a:off x="17412724"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Cầu Sông Hàn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4" name="7D">
              <a:extLst>
                <a:ext uri="{FF2B5EF4-FFF2-40B4-BE49-F238E27FC236}">
                  <a16:creationId xmlns:a16="http://schemas.microsoft.com/office/drawing/2014/main" id="{E8FBCAA9-1E79-894D-3950-A4DA12C6E5C7}"/>
                </a:ext>
              </a:extLst>
            </p:cNvPr>
            <p:cNvSpPr/>
            <p:nvPr/>
          </p:nvSpPr>
          <p:spPr>
            <a:xfrm>
              <a:off x="20482496" y="174147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 Cầu Cần Thơ</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5" name="8">
              <a:extLst>
                <a:ext uri="{FF2B5EF4-FFF2-40B4-BE49-F238E27FC236}">
                  <a16:creationId xmlns:a16="http://schemas.microsoft.com/office/drawing/2014/main" id="{F522ACAA-DFBF-B3AE-9346-13D6617E2CEC}"/>
                </a:ext>
              </a:extLst>
            </p:cNvPr>
            <p:cNvSpPr/>
            <p:nvPr/>
          </p:nvSpPr>
          <p:spPr>
            <a:xfrm>
              <a:off x="17412724" y="2599580"/>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Ngu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là</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quốc</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hiệu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của</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triều</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1" i="0" u="none" strike="noStrike" kern="0" cap="none" spc="0" normalizeH="0" baseline="0" noProof="0" dirty="0">
                  <a:ln>
                    <a:noFill/>
                  </a:ln>
                  <a:solidFill>
                    <a:prstClr val="white"/>
                  </a:solidFill>
                  <a:effectLst/>
                  <a:uLnTx/>
                  <a:uFillTx/>
                  <a:latin typeface="A3.OpenSans-San"/>
                  <a:ea typeface="+mn-ea"/>
                  <a:cs typeface="+mn-cs"/>
                </a:rPr>
                <a:t> </a:t>
              </a:r>
              <a:r>
                <a:rPr kumimoji="0" lang="en-US" sz="1800" b="1" i="0" u="none" strike="noStrike" kern="0" cap="none" spc="0" normalizeH="0" baseline="0" noProof="0" dirty="0" err="1">
                  <a:ln>
                    <a:noFill/>
                  </a:ln>
                  <a:solidFill>
                    <a:prstClr val="white"/>
                  </a:solidFill>
                  <a:effectLst/>
                  <a:uLnTx/>
                  <a:uFillTx/>
                  <a:latin typeface="A3.OpenSans-San"/>
                  <a:ea typeface="+mn-ea"/>
                  <a:cs typeface="+mn-cs"/>
                </a:rPr>
                <a:t>nào</a:t>
              </a:r>
              <a:r>
                <a:rPr kumimoji="0" lang="en-US" sz="1800" b="1" i="0" u="none" strike="noStrike" kern="0" cap="none" spc="0" normalizeH="0" baseline="0" noProof="0" dirty="0">
                  <a:ln>
                    <a:noFill/>
                  </a:ln>
                  <a:solidFill>
                    <a:prstClr val="white"/>
                  </a:solidFill>
                  <a:effectLst/>
                  <a:uLnTx/>
                  <a:uFillTx/>
                  <a:latin typeface="A3.OpenSans-San"/>
                  <a:ea typeface="+mn-ea"/>
                  <a:cs typeface="+mn-cs"/>
                </a:rPr>
                <a:t>?</a:t>
              </a:r>
            </a:p>
          </p:txBody>
        </p:sp>
        <p:sp>
          <p:nvSpPr>
            <p:cNvPr id="46" name="8A">
              <a:extLst>
                <a:ext uri="{FF2B5EF4-FFF2-40B4-BE49-F238E27FC236}">
                  <a16:creationId xmlns:a16="http://schemas.microsoft.com/office/drawing/2014/main" id="{E8C22E66-6A54-4F01-C22A-0896B8C996B5}"/>
                </a:ext>
              </a:extLst>
            </p:cNvPr>
            <p:cNvSpPr/>
            <p:nvPr/>
          </p:nvSpPr>
          <p:spPr>
            <a:xfrm>
              <a:off x="17412724"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Ngô</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7" name="8B">
              <a:extLst>
                <a:ext uri="{FF2B5EF4-FFF2-40B4-BE49-F238E27FC236}">
                  <a16:creationId xmlns:a16="http://schemas.microsoft.com/office/drawing/2014/main" id="{8FB02E4B-548B-3BF5-AE87-F308DB2E4DDE}"/>
                </a:ext>
              </a:extLst>
            </p:cNvPr>
            <p:cNvSpPr/>
            <p:nvPr/>
          </p:nvSpPr>
          <p:spPr>
            <a:xfrm>
              <a:off x="20482496" y="3611953"/>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Triều Hồ</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8" name="8C">
              <a:extLst>
                <a:ext uri="{FF2B5EF4-FFF2-40B4-BE49-F238E27FC236}">
                  <a16:creationId xmlns:a16="http://schemas.microsoft.com/office/drawing/2014/main" id="{AD3D4FD4-A8AA-074A-EC12-6F7D154ED7EF}"/>
                </a:ext>
              </a:extLst>
            </p:cNvPr>
            <p:cNvSpPr/>
            <p:nvPr/>
          </p:nvSpPr>
          <p:spPr>
            <a:xfrm>
              <a:off x="17412724"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Các chúa Nguyễn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49" name="8D">
              <a:extLst>
                <a:ext uri="{FF2B5EF4-FFF2-40B4-BE49-F238E27FC236}">
                  <a16:creationId xmlns:a16="http://schemas.microsoft.com/office/drawing/2014/main" id="{51B0FE20-5331-A9B0-C3D4-C55EF2EFFB7B}"/>
                </a:ext>
              </a:extLst>
            </p:cNvPr>
            <p:cNvSpPr/>
            <p:nvPr/>
          </p:nvSpPr>
          <p:spPr>
            <a:xfrm>
              <a:off x="20482496" y="439572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1800" b="0" i="0" u="none" strike="noStrike" kern="0" cap="none" spc="0" normalizeH="0" baseline="0" noProof="0">
                  <a:ln>
                    <a:noFill/>
                  </a:ln>
                  <a:solidFill>
                    <a:prstClr val="white"/>
                  </a:solidFill>
                  <a:effectLst/>
                  <a:uLnTx/>
                  <a:uFillTx/>
                  <a:latin typeface="A3.OpenSans-San"/>
                  <a:ea typeface="+mn-ea"/>
                  <a:cs typeface="+mn-cs"/>
                </a:rPr>
                <a:t>Nhà Tây Sơn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0" name="9">
              <a:extLst>
                <a:ext uri="{FF2B5EF4-FFF2-40B4-BE49-F238E27FC236}">
                  <a16:creationId xmlns:a16="http://schemas.microsoft.com/office/drawing/2014/main" id="{8269C6E3-BF54-344C-0BF4-801D6F8E60AD}"/>
                </a:ext>
              </a:extLst>
            </p:cNvPr>
            <p:cNvSpPr/>
            <p:nvPr/>
          </p:nvSpPr>
          <p:spPr>
            <a:xfrm>
              <a:off x="17412724" y="5335845"/>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Các vua Hùng đặt quốc hiệu nước ta là gì?</a:t>
              </a:r>
            </a:p>
          </p:txBody>
        </p:sp>
        <p:sp>
          <p:nvSpPr>
            <p:cNvPr id="51" name="9A">
              <a:extLst>
                <a:ext uri="{FF2B5EF4-FFF2-40B4-BE49-F238E27FC236}">
                  <a16:creationId xmlns:a16="http://schemas.microsoft.com/office/drawing/2014/main" id="{E8B694BA-D59F-ABAD-73B5-E2848E2250A8}"/>
                </a:ext>
              </a:extLst>
            </p:cNvPr>
            <p:cNvSpPr/>
            <p:nvPr/>
          </p:nvSpPr>
          <p:spPr>
            <a:xfrm>
              <a:off x="17412724"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Văn Lang</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2" name="9B">
              <a:extLst>
                <a:ext uri="{FF2B5EF4-FFF2-40B4-BE49-F238E27FC236}">
                  <a16:creationId xmlns:a16="http://schemas.microsoft.com/office/drawing/2014/main" id="{DB977231-ED18-2D94-F272-3E5560949345}"/>
                </a:ext>
              </a:extLst>
            </p:cNvPr>
            <p:cNvSpPr/>
            <p:nvPr/>
          </p:nvSpPr>
          <p:spPr>
            <a:xfrm>
              <a:off x="20482496" y="6348218"/>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Âu Lạc</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3" name="9C">
              <a:extLst>
                <a:ext uri="{FF2B5EF4-FFF2-40B4-BE49-F238E27FC236}">
                  <a16:creationId xmlns:a16="http://schemas.microsoft.com/office/drawing/2014/main" id="{8800F141-3C41-0C23-9291-8808B53712AF}"/>
                </a:ext>
              </a:extLst>
            </p:cNvPr>
            <p:cNvSpPr/>
            <p:nvPr/>
          </p:nvSpPr>
          <p:spPr>
            <a:xfrm>
              <a:off x="17412724"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4" name="9D">
              <a:extLst>
                <a:ext uri="{FF2B5EF4-FFF2-40B4-BE49-F238E27FC236}">
                  <a16:creationId xmlns:a16="http://schemas.microsoft.com/office/drawing/2014/main" id="{FA24292C-6277-A4B6-8A4A-DE3DEA91A1C4}"/>
                </a:ext>
              </a:extLst>
            </p:cNvPr>
            <p:cNvSpPr/>
            <p:nvPr/>
          </p:nvSpPr>
          <p:spPr>
            <a:xfrm>
              <a:off x="20482496" y="7131990"/>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Đại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5" name="10">
              <a:extLst>
                <a:ext uri="{FF2B5EF4-FFF2-40B4-BE49-F238E27FC236}">
                  <a16:creationId xmlns:a16="http://schemas.microsoft.com/office/drawing/2014/main" id="{9AB3F07F-1D85-288B-DEDB-34647F16DE0D}"/>
                </a:ext>
              </a:extLst>
            </p:cNvPr>
            <p:cNvSpPr/>
            <p:nvPr/>
          </p:nvSpPr>
          <p:spPr>
            <a:xfrm>
              <a:off x="17412724" y="8084282"/>
              <a:ext cx="5812972" cy="78377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vi-VN" sz="1800" b="1" i="0" u="none" strike="noStrike" kern="0" cap="none" spc="0" normalizeH="0" baseline="0" noProof="0" dirty="0">
                  <a:ln>
                    <a:noFill/>
                  </a:ln>
                  <a:solidFill>
                    <a:prstClr val="white"/>
                  </a:solidFill>
                  <a:effectLst/>
                  <a:uLnTx/>
                  <a:uFillTx/>
                  <a:latin typeface="A3.OpenSans-San"/>
                  <a:ea typeface="+mn-ea"/>
                  <a:cs typeface="+mn-cs"/>
                </a:rPr>
                <a:t>An Dương Vương đặt quốc hiệu nước ta là gì?</a:t>
              </a:r>
            </a:p>
          </p:txBody>
        </p:sp>
        <p:sp>
          <p:nvSpPr>
            <p:cNvPr id="56" name="10A">
              <a:extLst>
                <a:ext uri="{FF2B5EF4-FFF2-40B4-BE49-F238E27FC236}">
                  <a16:creationId xmlns:a16="http://schemas.microsoft.com/office/drawing/2014/main" id="{A0A3F6D6-374D-75E5-0822-33F19D65A9E5}"/>
                </a:ext>
              </a:extLst>
            </p:cNvPr>
            <p:cNvSpPr/>
            <p:nvPr/>
          </p:nvSpPr>
          <p:spPr>
            <a:xfrm>
              <a:off x="17412724"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Đại</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Việt</a:t>
              </a:r>
              <a:endParaRPr kumimoji="0" lang="en-US" sz="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57" name="10B">
              <a:extLst>
                <a:ext uri="{FF2B5EF4-FFF2-40B4-BE49-F238E27FC236}">
                  <a16:creationId xmlns:a16="http://schemas.microsoft.com/office/drawing/2014/main" id="{E42E0E0A-536B-D139-1355-5570F988C972}"/>
                </a:ext>
              </a:extLst>
            </p:cNvPr>
            <p:cNvSpPr/>
            <p:nvPr/>
          </p:nvSpPr>
          <p:spPr>
            <a:xfrm>
              <a:off x="20482496" y="9096655"/>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Vạn Xuân</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8" name="10C">
              <a:extLst>
                <a:ext uri="{FF2B5EF4-FFF2-40B4-BE49-F238E27FC236}">
                  <a16:creationId xmlns:a16="http://schemas.microsoft.com/office/drawing/2014/main" id="{97B0A2C1-A206-26FD-50A5-ECD4468094C8}"/>
                </a:ext>
              </a:extLst>
            </p:cNvPr>
            <p:cNvSpPr/>
            <p:nvPr/>
          </p:nvSpPr>
          <p:spPr>
            <a:xfrm>
              <a:off x="17412724"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 Đại Cồ Việt</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59" name="10D">
              <a:extLst>
                <a:ext uri="{FF2B5EF4-FFF2-40B4-BE49-F238E27FC236}">
                  <a16:creationId xmlns:a16="http://schemas.microsoft.com/office/drawing/2014/main" id="{08DAA271-23E4-A08F-51CB-37E09DF40DDA}"/>
                </a:ext>
              </a:extLst>
            </p:cNvPr>
            <p:cNvSpPr/>
            <p:nvPr/>
          </p:nvSpPr>
          <p:spPr>
            <a:xfrm>
              <a:off x="20482496" y="9880427"/>
              <a:ext cx="2743200" cy="555170"/>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prstClr val="white"/>
                  </a:solidFill>
                  <a:effectLst/>
                  <a:uLnTx/>
                  <a:uFillTx/>
                  <a:latin typeface="A3.OpenSans-San"/>
                  <a:ea typeface="+mn-ea"/>
                  <a:cs typeface="+mn-cs"/>
                </a:rPr>
                <a:t>Âu</a:t>
              </a:r>
              <a:r>
                <a:rPr kumimoji="0" lang="en-US" sz="1800" b="0" i="0" u="none" strike="noStrike" kern="0" cap="none" spc="0" normalizeH="0" baseline="0" noProof="0" dirty="0">
                  <a:ln>
                    <a:noFill/>
                  </a:ln>
                  <a:solidFill>
                    <a:prstClr val="white"/>
                  </a:solidFill>
                  <a:effectLst/>
                  <a:uLnTx/>
                  <a:uFillTx/>
                  <a:latin typeface="A3.OpenSans-San"/>
                  <a:ea typeface="+mn-ea"/>
                  <a:cs typeface="+mn-cs"/>
                </a:rPr>
                <a:t> </a:t>
              </a:r>
              <a:r>
                <a:rPr kumimoji="0" lang="en-US" sz="1800" b="0" i="0" u="none" strike="noStrike" kern="0" cap="none" spc="0" normalizeH="0" baseline="0" noProof="0" dirty="0" err="1">
                  <a:ln>
                    <a:noFill/>
                  </a:ln>
                  <a:solidFill>
                    <a:prstClr val="white"/>
                  </a:solidFill>
                  <a:effectLst/>
                  <a:uLnTx/>
                  <a:uFillTx/>
                  <a:latin typeface="A3.OpenSans-San"/>
                  <a:ea typeface="+mn-ea"/>
                  <a:cs typeface="+mn-cs"/>
                </a:rPr>
                <a:t>Lạc</a:t>
              </a:r>
              <a:endParaRPr kumimoji="0" lang="en-US" sz="18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60" name="18">
              <a:extLst>
                <a:ext uri="{FF2B5EF4-FFF2-40B4-BE49-F238E27FC236}">
                  <a16:creationId xmlns:a16="http://schemas.microsoft.com/office/drawing/2014/main" id="{8158B072-5339-B5B5-E017-462CC64C563F}"/>
                </a:ext>
              </a:extLst>
            </p:cNvPr>
            <p:cNvSpPr/>
            <p:nvPr/>
          </p:nvSpPr>
          <p:spPr>
            <a:xfrm>
              <a:off x="-9846853" y="2823977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18</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1" name="18A">
              <a:extLst>
                <a:ext uri="{FF2B5EF4-FFF2-40B4-BE49-F238E27FC236}">
                  <a16:creationId xmlns:a16="http://schemas.microsoft.com/office/drawing/2014/main" id="{6DFFFFAE-84E8-706A-7475-965A712C981C}"/>
                </a:ext>
              </a:extLst>
            </p:cNvPr>
            <p:cNvSpPr/>
            <p:nvPr/>
          </p:nvSpPr>
          <p:spPr>
            <a:xfrm>
              <a:off x="-9824578"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2" name="18B">
              <a:extLst>
                <a:ext uri="{FF2B5EF4-FFF2-40B4-BE49-F238E27FC236}">
                  <a16:creationId xmlns:a16="http://schemas.microsoft.com/office/drawing/2014/main" id="{AE1E6F3A-553B-206F-D856-A64247D4682D}"/>
                </a:ext>
              </a:extLst>
            </p:cNvPr>
            <p:cNvSpPr/>
            <p:nvPr/>
          </p:nvSpPr>
          <p:spPr>
            <a:xfrm>
              <a:off x="-6754806" y="2916872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3" name="18C">
              <a:extLst>
                <a:ext uri="{FF2B5EF4-FFF2-40B4-BE49-F238E27FC236}">
                  <a16:creationId xmlns:a16="http://schemas.microsoft.com/office/drawing/2014/main" id="{F9B12DCF-7D03-7C9F-7493-BC4A4AA458EE}"/>
                </a:ext>
              </a:extLst>
            </p:cNvPr>
            <p:cNvSpPr/>
            <p:nvPr/>
          </p:nvSpPr>
          <p:spPr>
            <a:xfrm>
              <a:off x="-9802303"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4" name="18D">
              <a:extLst>
                <a:ext uri="{FF2B5EF4-FFF2-40B4-BE49-F238E27FC236}">
                  <a16:creationId xmlns:a16="http://schemas.microsoft.com/office/drawing/2014/main" id="{DF60764C-5C91-EEF6-42A4-E51AA51A9B84}"/>
                </a:ext>
              </a:extLst>
            </p:cNvPr>
            <p:cNvSpPr/>
            <p:nvPr/>
          </p:nvSpPr>
          <p:spPr>
            <a:xfrm>
              <a:off x="-6754806" y="2991963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5" name="17">
              <a:extLst>
                <a:ext uri="{FF2B5EF4-FFF2-40B4-BE49-F238E27FC236}">
                  <a16:creationId xmlns:a16="http://schemas.microsoft.com/office/drawing/2014/main" id="{AEA4D087-B1BD-309B-1AFA-A117B12E974B}"/>
                </a:ext>
              </a:extLst>
            </p:cNvPr>
            <p:cNvSpPr/>
            <p:nvPr/>
          </p:nvSpPr>
          <p:spPr>
            <a:xfrm>
              <a:off x="-10014092" y="2564242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17</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66" name="17A">
              <a:extLst>
                <a:ext uri="{FF2B5EF4-FFF2-40B4-BE49-F238E27FC236}">
                  <a16:creationId xmlns:a16="http://schemas.microsoft.com/office/drawing/2014/main" id="{439210D9-840B-ADA5-9E4D-A362831F40A3}"/>
                </a:ext>
              </a:extLst>
            </p:cNvPr>
            <p:cNvSpPr/>
            <p:nvPr/>
          </p:nvSpPr>
          <p:spPr>
            <a:xfrm>
              <a:off x="-9991817"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7" name="17B">
              <a:extLst>
                <a:ext uri="{FF2B5EF4-FFF2-40B4-BE49-F238E27FC236}">
                  <a16:creationId xmlns:a16="http://schemas.microsoft.com/office/drawing/2014/main" id="{69811EB9-B7D1-6316-D0F0-05A046AB7191}"/>
                </a:ext>
              </a:extLst>
            </p:cNvPr>
            <p:cNvSpPr/>
            <p:nvPr/>
          </p:nvSpPr>
          <p:spPr>
            <a:xfrm>
              <a:off x="-6922045" y="2657137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8" name="17C">
              <a:extLst>
                <a:ext uri="{FF2B5EF4-FFF2-40B4-BE49-F238E27FC236}">
                  <a16:creationId xmlns:a16="http://schemas.microsoft.com/office/drawing/2014/main" id="{7C9AEB19-7BCA-5043-3B34-6C21AFC261B2}"/>
                </a:ext>
              </a:extLst>
            </p:cNvPr>
            <p:cNvSpPr/>
            <p:nvPr/>
          </p:nvSpPr>
          <p:spPr>
            <a:xfrm>
              <a:off x="-9969542"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69" name="17D">
              <a:extLst>
                <a:ext uri="{FF2B5EF4-FFF2-40B4-BE49-F238E27FC236}">
                  <a16:creationId xmlns:a16="http://schemas.microsoft.com/office/drawing/2014/main" id="{FCDA2688-6043-D3DC-6EBA-5E996CBF9A5F}"/>
                </a:ext>
              </a:extLst>
            </p:cNvPr>
            <p:cNvSpPr/>
            <p:nvPr/>
          </p:nvSpPr>
          <p:spPr>
            <a:xfrm>
              <a:off x="-6922045" y="2732228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0" name="16A">
              <a:extLst>
                <a:ext uri="{FF2B5EF4-FFF2-40B4-BE49-F238E27FC236}">
                  <a16:creationId xmlns:a16="http://schemas.microsoft.com/office/drawing/2014/main" id="{0C6374E1-4F08-1F88-4E13-C3BC327BB7B6}"/>
                </a:ext>
              </a:extLst>
            </p:cNvPr>
            <p:cNvSpPr/>
            <p:nvPr/>
          </p:nvSpPr>
          <p:spPr>
            <a:xfrm>
              <a:off x="-10132828" y="2404475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1" name="16B">
              <a:extLst>
                <a:ext uri="{FF2B5EF4-FFF2-40B4-BE49-F238E27FC236}">
                  <a16:creationId xmlns:a16="http://schemas.microsoft.com/office/drawing/2014/main" id="{9D3363F5-F5E7-42A8-9B39-85547F4352E8}"/>
                </a:ext>
              </a:extLst>
            </p:cNvPr>
            <p:cNvSpPr/>
            <p:nvPr/>
          </p:nvSpPr>
          <p:spPr>
            <a:xfrm>
              <a:off x="-7022522" y="2416368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2" name="16">
              <a:extLst>
                <a:ext uri="{FF2B5EF4-FFF2-40B4-BE49-F238E27FC236}">
                  <a16:creationId xmlns:a16="http://schemas.microsoft.com/office/drawing/2014/main" id="{C0FAB56E-62E6-152B-A257-86386088591A}"/>
                </a:ext>
              </a:extLst>
            </p:cNvPr>
            <p:cNvSpPr/>
            <p:nvPr/>
          </p:nvSpPr>
          <p:spPr>
            <a:xfrm>
              <a:off x="-10155103" y="23115809"/>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16</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3" name="16C">
              <a:extLst>
                <a:ext uri="{FF2B5EF4-FFF2-40B4-BE49-F238E27FC236}">
                  <a16:creationId xmlns:a16="http://schemas.microsoft.com/office/drawing/2014/main" id="{F518725F-B0CA-6B14-1BD7-0E5A0F77E201}"/>
                </a:ext>
              </a:extLst>
            </p:cNvPr>
            <p:cNvSpPr/>
            <p:nvPr/>
          </p:nvSpPr>
          <p:spPr>
            <a:xfrm>
              <a:off x="-10110553"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4" name="16D">
              <a:extLst>
                <a:ext uri="{FF2B5EF4-FFF2-40B4-BE49-F238E27FC236}">
                  <a16:creationId xmlns:a16="http://schemas.microsoft.com/office/drawing/2014/main" id="{EBCBBEE4-4EEC-A10F-9F62-103EC8059ABC}"/>
                </a:ext>
              </a:extLst>
            </p:cNvPr>
            <p:cNvSpPr/>
            <p:nvPr/>
          </p:nvSpPr>
          <p:spPr>
            <a:xfrm>
              <a:off x="-7063056" y="24795669"/>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5" name="15">
              <a:extLst>
                <a:ext uri="{FF2B5EF4-FFF2-40B4-BE49-F238E27FC236}">
                  <a16:creationId xmlns:a16="http://schemas.microsoft.com/office/drawing/2014/main" id="{379424FD-FAF4-E89D-921D-6FBA59D86BB1}"/>
                </a:ext>
              </a:extLst>
            </p:cNvPr>
            <p:cNvSpPr/>
            <p:nvPr/>
          </p:nvSpPr>
          <p:spPr>
            <a:xfrm>
              <a:off x="-10032414" y="2041462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15</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76" name="15A">
              <a:extLst>
                <a:ext uri="{FF2B5EF4-FFF2-40B4-BE49-F238E27FC236}">
                  <a16:creationId xmlns:a16="http://schemas.microsoft.com/office/drawing/2014/main" id="{36CDBD12-229E-AA96-F846-6FC781964E00}"/>
                </a:ext>
              </a:extLst>
            </p:cNvPr>
            <p:cNvSpPr/>
            <p:nvPr/>
          </p:nvSpPr>
          <p:spPr>
            <a:xfrm>
              <a:off x="-10010139"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7" name="15B">
              <a:extLst>
                <a:ext uri="{FF2B5EF4-FFF2-40B4-BE49-F238E27FC236}">
                  <a16:creationId xmlns:a16="http://schemas.microsoft.com/office/drawing/2014/main" id="{13F9057B-5DF7-21FA-0558-928CAB5878AA}"/>
                </a:ext>
              </a:extLst>
            </p:cNvPr>
            <p:cNvSpPr/>
            <p:nvPr/>
          </p:nvSpPr>
          <p:spPr>
            <a:xfrm>
              <a:off x="-6940367" y="2134357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8" name="15C">
              <a:extLst>
                <a:ext uri="{FF2B5EF4-FFF2-40B4-BE49-F238E27FC236}">
                  <a16:creationId xmlns:a16="http://schemas.microsoft.com/office/drawing/2014/main" id="{C56DE45B-0756-7E95-F2BA-CDC39A5C31BF}"/>
                </a:ext>
              </a:extLst>
            </p:cNvPr>
            <p:cNvSpPr/>
            <p:nvPr/>
          </p:nvSpPr>
          <p:spPr>
            <a:xfrm>
              <a:off x="-9987864"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79" name="15D">
              <a:extLst>
                <a:ext uri="{FF2B5EF4-FFF2-40B4-BE49-F238E27FC236}">
                  <a16:creationId xmlns:a16="http://schemas.microsoft.com/office/drawing/2014/main" id="{22EE5CDC-8C61-31F7-20F7-5F510095BE48}"/>
                </a:ext>
              </a:extLst>
            </p:cNvPr>
            <p:cNvSpPr/>
            <p:nvPr/>
          </p:nvSpPr>
          <p:spPr>
            <a:xfrm>
              <a:off x="-6940367" y="2209448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0" name="14">
              <a:extLst>
                <a:ext uri="{FF2B5EF4-FFF2-40B4-BE49-F238E27FC236}">
                  <a16:creationId xmlns:a16="http://schemas.microsoft.com/office/drawing/2014/main" id="{7B5EDA29-3885-54F4-2774-777C3FE7D31D}"/>
                </a:ext>
              </a:extLst>
            </p:cNvPr>
            <p:cNvSpPr/>
            <p:nvPr/>
          </p:nvSpPr>
          <p:spPr>
            <a:xfrm>
              <a:off x="-10199653" y="17817273"/>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14</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1" name="14A">
              <a:extLst>
                <a:ext uri="{FF2B5EF4-FFF2-40B4-BE49-F238E27FC236}">
                  <a16:creationId xmlns:a16="http://schemas.microsoft.com/office/drawing/2014/main" id="{331083E9-DA12-A1D3-69E8-789CF77810A5}"/>
                </a:ext>
              </a:extLst>
            </p:cNvPr>
            <p:cNvSpPr/>
            <p:nvPr/>
          </p:nvSpPr>
          <p:spPr>
            <a:xfrm>
              <a:off x="-10177378"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2" name="14B">
              <a:extLst>
                <a:ext uri="{FF2B5EF4-FFF2-40B4-BE49-F238E27FC236}">
                  <a16:creationId xmlns:a16="http://schemas.microsoft.com/office/drawing/2014/main" id="{E621532A-39C9-1A45-C63F-BAC7BF652281}"/>
                </a:ext>
              </a:extLst>
            </p:cNvPr>
            <p:cNvSpPr/>
            <p:nvPr/>
          </p:nvSpPr>
          <p:spPr>
            <a:xfrm>
              <a:off x="-7107606" y="1874622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3" name="14C">
              <a:extLst>
                <a:ext uri="{FF2B5EF4-FFF2-40B4-BE49-F238E27FC236}">
                  <a16:creationId xmlns:a16="http://schemas.microsoft.com/office/drawing/2014/main" id="{3AE15369-8B42-EB42-551B-9228F373A44A}"/>
                </a:ext>
              </a:extLst>
            </p:cNvPr>
            <p:cNvSpPr/>
            <p:nvPr/>
          </p:nvSpPr>
          <p:spPr>
            <a:xfrm>
              <a:off x="-10155103"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4" name="14D">
              <a:extLst>
                <a:ext uri="{FF2B5EF4-FFF2-40B4-BE49-F238E27FC236}">
                  <a16:creationId xmlns:a16="http://schemas.microsoft.com/office/drawing/2014/main" id="{4C9AC884-4914-372B-037C-1986CD29F09C}"/>
                </a:ext>
              </a:extLst>
            </p:cNvPr>
            <p:cNvSpPr/>
            <p:nvPr/>
          </p:nvSpPr>
          <p:spPr>
            <a:xfrm>
              <a:off x="-7107606" y="19497133"/>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5" name="13">
              <a:extLst>
                <a:ext uri="{FF2B5EF4-FFF2-40B4-BE49-F238E27FC236}">
                  <a16:creationId xmlns:a16="http://schemas.microsoft.com/office/drawing/2014/main" id="{4B39D77D-9478-CF8D-E550-0F0B226CE679}"/>
                </a:ext>
              </a:extLst>
            </p:cNvPr>
            <p:cNvSpPr/>
            <p:nvPr/>
          </p:nvSpPr>
          <p:spPr>
            <a:xfrm>
              <a:off x="-10340664" y="1529065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13</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86" name="13A">
              <a:extLst>
                <a:ext uri="{FF2B5EF4-FFF2-40B4-BE49-F238E27FC236}">
                  <a16:creationId xmlns:a16="http://schemas.microsoft.com/office/drawing/2014/main" id="{34A5D03E-99EA-A82E-36EF-500B676728A9}"/>
                </a:ext>
              </a:extLst>
            </p:cNvPr>
            <p:cNvSpPr/>
            <p:nvPr/>
          </p:nvSpPr>
          <p:spPr>
            <a:xfrm>
              <a:off x="-10318389" y="16219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7" name="13B">
              <a:extLst>
                <a:ext uri="{FF2B5EF4-FFF2-40B4-BE49-F238E27FC236}">
                  <a16:creationId xmlns:a16="http://schemas.microsoft.com/office/drawing/2014/main" id="{D7AD0335-4CA8-4207-0874-322474A588BF}"/>
                </a:ext>
              </a:extLst>
            </p:cNvPr>
            <p:cNvSpPr/>
            <p:nvPr/>
          </p:nvSpPr>
          <p:spPr>
            <a:xfrm>
              <a:off x="-7208083" y="1633853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8" name="13C">
              <a:extLst>
                <a:ext uri="{FF2B5EF4-FFF2-40B4-BE49-F238E27FC236}">
                  <a16:creationId xmlns:a16="http://schemas.microsoft.com/office/drawing/2014/main" id="{33986F2E-E4FE-092B-8638-BAD069B6D8D2}"/>
                </a:ext>
              </a:extLst>
            </p:cNvPr>
            <p:cNvSpPr/>
            <p:nvPr/>
          </p:nvSpPr>
          <p:spPr>
            <a:xfrm>
              <a:off x="-10296114"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89" name="13D">
              <a:extLst>
                <a:ext uri="{FF2B5EF4-FFF2-40B4-BE49-F238E27FC236}">
                  <a16:creationId xmlns:a16="http://schemas.microsoft.com/office/drawing/2014/main" id="{BF992390-0EAA-1BC7-CE93-E4EB8D86D5CA}"/>
                </a:ext>
              </a:extLst>
            </p:cNvPr>
            <p:cNvSpPr/>
            <p:nvPr/>
          </p:nvSpPr>
          <p:spPr>
            <a:xfrm>
              <a:off x="-7248617" y="1697051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0" name="11">
              <a:extLst>
                <a:ext uri="{FF2B5EF4-FFF2-40B4-BE49-F238E27FC236}">
                  <a16:creationId xmlns:a16="http://schemas.microsoft.com/office/drawing/2014/main" id="{F6015222-2E1C-671F-5EA5-6682C690A434}"/>
                </a:ext>
              </a:extLst>
            </p:cNvPr>
            <p:cNvSpPr/>
            <p:nvPr/>
          </p:nvSpPr>
          <p:spPr>
            <a:xfrm>
              <a:off x="-9991817" y="10388667"/>
              <a:ext cx="5772375"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NHÓM ỨNG DỤNG CÔNG NGHỆ THÔNG TIN  VÀO DẠY HỌC VÀ QUẢN LÝ CÓ MẤY ADMIN</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1" name="11A">
              <a:extLst>
                <a:ext uri="{FF2B5EF4-FFF2-40B4-BE49-F238E27FC236}">
                  <a16:creationId xmlns:a16="http://schemas.microsoft.com/office/drawing/2014/main" id="{809C5139-58F5-A2A3-182E-08ED81048690}"/>
                </a:ext>
              </a:extLst>
            </p:cNvPr>
            <p:cNvSpPr/>
            <p:nvPr/>
          </p:nvSpPr>
          <p:spPr>
            <a:xfrm>
              <a:off x="-9991817"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2</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2" name="11B">
              <a:extLst>
                <a:ext uri="{FF2B5EF4-FFF2-40B4-BE49-F238E27FC236}">
                  <a16:creationId xmlns:a16="http://schemas.microsoft.com/office/drawing/2014/main" id="{7D02159C-5333-B4E7-95D3-76AFD1946B40}"/>
                </a:ext>
              </a:extLst>
            </p:cNvPr>
            <p:cNvSpPr/>
            <p:nvPr/>
          </p:nvSpPr>
          <p:spPr>
            <a:xfrm>
              <a:off x="-6922045" y="1135859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3</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3" name="11C">
              <a:extLst>
                <a:ext uri="{FF2B5EF4-FFF2-40B4-BE49-F238E27FC236}">
                  <a16:creationId xmlns:a16="http://schemas.microsoft.com/office/drawing/2014/main" id="{CD543103-3E76-F30B-BCB6-F68C683C1EA9}"/>
                </a:ext>
              </a:extLst>
            </p:cNvPr>
            <p:cNvSpPr/>
            <p:nvPr/>
          </p:nvSpPr>
          <p:spPr>
            <a:xfrm>
              <a:off x="-9991817"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4</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4" name="11D">
              <a:extLst>
                <a:ext uri="{FF2B5EF4-FFF2-40B4-BE49-F238E27FC236}">
                  <a16:creationId xmlns:a16="http://schemas.microsoft.com/office/drawing/2014/main" id="{A3E50EAE-990C-4562-93BB-0907344E4E0F}"/>
                </a:ext>
              </a:extLst>
            </p:cNvPr>
            <p:cNvSpPr/>
            <p:nvPr/>
          </p:nvSpPr>
          <p:spPr>
            <a:xfrm>
              <a:off x="-6922045" y="12109504"/>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1</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5" name="12">
              <a:extLst>
                <a:ext uri="{FF2B5EF4-FFF2-40B4-BE49-F238E27FC236}">
                  <a16:creationId xmlns:a16="http://schemas.microsoft.com/office/drawing/2014/main" id="{0CE36B9F-8D70-FDF9-610F-97C14E52D9AA}"/>
                </a:ext>
              </a:extLst>
            </p:cNvPr>
            <p:cNvSpPr/>
            <p:nvPr/>
          </p:nvSpPr>
          <p:spPr>
            <a:xfrm>
              <a:off x="-10155103" y="12860414"/>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12</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96" name="12A">
              <a:extLst>
                <a:ext uri="{FF2B5EF4-FFF2-40B4-BE49-F238E27FC236}">
                  <a16:creationId xmlns:a16="http://schemas.microsoft.com/office/drawing/2014/main" id="{A49F5218-2A6D-F3D2-86BE-F8BBD13986BF}"/>
                </a:ext>
              </a:extLst>
            </p:cNvPr>
            <p:cNvSpPr/>
            <p:nvPr/>
          </p:nvSpPr>
          <p:spPr>
            <a:xfrm>
              <a:off x="-10155103"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7" name="12B">
              <a:extLst>
                <a:ext uri="{FF2B5EF4-FFF2-40B4-BE49-F238E27FC236}">
                  <a16:creationId xmlns:a16="http://schemas.microsoft.com/office/drawing/2014/main" id="{BD77E53A-9A94-875D-531F-B92917C3C3CB}"/>
                </a:ext>
              </a:extLst>
            </p:cNvPr>
            <p:cNvSpPr/>
            <p:nvPr/>
          </p:nvSpPr>
          <p:spPr>
            <a:xfrm>
              <a:off x="-7085331" y="1383034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8" name="12C">
              <a:extLst>
                <a:ext uri="{FF2B5EF4-FFF2-40B4-BE49-F238E27FC236}">
                  <a16:creationId xmlns:a16="http://schemas.microsoft.com/office/drawing/2014/main" id="{3A0B6BAF-E7D1-E8F0-CE10-1E76F3991772}"/>
                </a:ext>
              </a:extLst>
            </p:cNvPr>
            <p:cNvSpPr/>
            <p:nvPr/>
          </p:nvSpPr>
          <p:spPr>
            <a:xfrm>
              <a:off x="-10155103"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99" name="12D">
              <a:extLst>
                <a:ext uri="{FF2B5EF4-FFF2-40B4-BE49-F238E27FC236}">
                  <a16:creationId xmlns:a16="http://schemas.microsoft.com/office/drawing/2014/main" id="{7A15529F-3157-A4FE-4461-328D87CA25B7}"/>
                </a:ext>
              </a:extLst>
            </p:cNvPr>
            <p:cNvSpPr/>
            <p:nvPr/>
          </p:nvSpPr>
          <p:spPr>
            <a:xfrm>
              <a:off x="-7085331" y="14581251"/>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0" name="20">
              <a:extLst>
                <a:ext uri="{FF2B5EF4-FFF2-40B4-BE49-F238E27FC236}">
                  <a16:creationId xmlns:a16="http://schemas.microsoft.com/office/drawing/2014/main" id="{607541B7-81F4-4330-E62B-C0386BBD1CCC}"/>
                </a:ext>
              </a:extLst>
            </p:cNvPr>
            <p:cNvSpPr/>
            <p:nvPr/>
          </p:nvSpPr>
          <p:spPr>
            <a:xfrm>
              <a:off x="-3599711" y="28141097"/>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20</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1" name="20A">
              <a:extLst>
                <a:ext uri="{FF2B5EF4-FFF2-40B4-BE49-F238E27FC236}">
                  <a16:creationId xmlns:a16="http://schemas.microsoft.com/office/drawing/2014/main" id="{33FF78FD-AE5B-5B81-193C-079C9E55C951}"/>
                </a:ext>
              </a:extLst>
            </p:cNvPr>
            <p:cNvSpPr/>
            <p:nvPr/>
          </p:nvSpPr>
          <p:spPr>
            <a:xfrm>
              <a:off x="-3577436"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2" name="20B">
              <a:extLst>
                <a:ext uri="{FF2B5EF4-FFF2-40B4-BE49-F238E27FC236}">
                  <a16:creationId xmlns:a16="http://schemas.microsoft.com/office/drawing/2014/main" id="{AF9A4878-EA19-FD16-D995-FEE79F01945D}"/>
                </a:ext>
              </a:extLst>
            </p:cNvPr>
            <p:cNvSpPr/>
            <p:nvPr/>
          </p:nvSpPr>
          <p:spPr>
            <a:xfrm>
              <a:off x="-507664" y="2907004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3" name="20C">
              <a:extLst>
                <a:ext uri="{FF2B5EF4-FFF2-40B4-BE49-F238E27FC236}">
                  <a16:creationId xmlns:a16="http://schemas.microsoft.com/office/drawing/2014/main" id="{A08EDB6E-1D53-091C-4344-216BE87BFAA6}"/>
                </a:ext>
              </a:extLst>
            </p:cNvPr>
            <p:cNvSpPr/>
            <p:nvPr/>
          </p:nvSpPr>
          <p:spPr>
            <a:xfrm>
              <a:off x="-3555161"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4" name="20D">
              <a:extLst>
                <a:ext uri="{FF2B5EF4-FFF2-40B4-BE49-F238E27FC236}">
                  <a16:creationId xmlns:a16="http://schemas.microsoft.com/office/drawing/2014/main" id="{E526F08F-1ED2-17C6-2FCF-C47889FDFC6F}"/>
                </a:ext>
              </a:extLst>
            </p:cNvPr>
            <p:cNvSpPr/>
            <p:nvPr/>
          </p:nvSpPr>
          <p:spPr>
            <a:xfrm>
              <a:off x="-507664" y="29820957"/>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5" name="19">
              <a:extLst>
                <a:ext uri="{FF2B5EF4-FFF2-40B4-BE49-F238E27FC236}">
                  <a16:creationId xmlns:a16="http://schemas.microsoft.com/office/drawing/2014/main" id="{569104DB-A421-4E0E-31D1-66A0F2A378C1}"/>
                </a:ext>
              </a:extLst>
            </p:cNvPr>
            <p:cNvSpPr/>
            <p:nvPr/>
          </p:nvSpPr>
          <p:spPr>
            <a:xfrm>
              <a:off x="-3766950" y="25543746"/>
              <a:ext cx="5812972" cy="750909"/>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prstClr val="white"/>
                  </a:solidFill>
                  <a:effectLst/>
                  <a:uLnTx/>
                  <a:uFillTx/>
                  <a:latin typeface="A3.OpenSans-San"/>
                  <a:ea typeface="+mn-ea"/>
                  <a:cs typeface="+mn-cs"/>
                </a:rPr>
                <a:t>19</a:t>
              </a:r>
              <a:endParaRPr kumimoji="0" lang="vi-VN" sz="1800" b="1" i="0" u="none" strike="noStrike" kern="0" cap="none" spc="0" normalizeH="0" baseline="0" noProof="0" dirty="0">
                <a:ln>
                  <a:noFill/>
                </a:ln>
                <a:solidFill>
                  <a:prstClr val="white"/>
                </a:solidFill>
                <a:effectLst/>
                <a:uLnTx/>
                <a:uFillTx/>
                <a:latin typeface="A3.OpenSans-San"/>
                <a:ea typeface="+mn-ea"/>
                <a:cs typeface="+mn-cs"/>
              </a:endParaRPr>
            </a:p>
          </p:txBody>
        </p:sp>
        <p:sp>
          <p:nvSpPr>
            <p:cNvPr id="106" name="19A">
              <a:extLst>
                <a:ext uri="{FF2B5EF4-FFF2-40B4-BE49-F238E27FC236}">
                  <a16:creationId xmlns:a16="http://schemas.microsoft.com/office/drawing/2014/main" id="{8509E760-735E-30F5-887D-58075A01C1DB}"/>
                </a:ext>
              </a:extLst>
            </p:cNvPr>
            <p:cNvSpPr/>
            <p:nvPr/>
          </p:nvSpPr>
          <p:spPr>
            <a:xfrm>
              <a:off x="-3744675"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7" name="19B">
              <a:extLst>
                <a:ext uri="{FF2B5EF4-FFF2-40B4-BE49-F238E27FC236}">
                  <a16:creationId xmlns:a16="http://schemas.microsoft.com/office/drawing/2014/main" id="{E21631FD-B8D5-FE16-6D25-91593E499862}"/>
                </a:ext>
              </a:extLst>
            </p:cNvPr>
            <p:cNvSpPr/>
            <p:nvPr/>
          </p:nvSpPr>
          <p:spPr>
            <a:xfrm>
              <a:off x="-674903" y="2647269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D</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8" name="19C">
              <a:extLst>
                <a:ext uri="{FF2B5EF4-FFF2-40B4-BE49-F238E27FC236}">
                  <a16:creationId xmlns:a16="http://schemas.microsoft.com/office/drawing/2014/main" id="{97041401-90FA-46AA-D1B8-045281B80BB4}"/>
                </a:ext>
              </a:extLst>
            </p:cNvPr>
            <p:cNvSpPr/>
            <p:nvPr/>
          </p:nvSpPr>
          <p:spPr>
            <a:xfrm>
              <a:off x="-3722400"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sp>
          <p:nvSpPr>
            <p:cNvPr id="109" name="19D">
              <a:extLst>
                <a:ext uri="{FF2B5EF4-FFF2-40B4-BE49-F238E27FC236}">
                  <a16:creationId xmlns:a16="http://schemas.microsoft.com/office/drawing/2014/main" id="{D89CF8E0-CBE0-548B-614C-64BC298F33B7}"/>
                </a:ext>
              </a:extLst>
            </p:cNvPr>
            <p:cNvSpPr/>
            <p:nvPr/>
          </p:nvSpPr>
          <p:spPr>
            <a:xfrm>
              <a:off x="-674903" y="27223606"/>
              <a:ext cx="2743200" cy="531893"/>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white"/>
                  </a:solidFill>
                  <a:effectLst/>
                  <a:uLnTx/>
                  <a:uFillTx/>
                  <a:latin typeface="A3.OpenSans-San"/>
                  <a:ea typeface="+mn-ea"/>
                  <a:cs typeface="+mn-cs"/>
                </a:rPr>
                <a:t>s</a:t>
              </a:r>
              <a:endParaRPr kumimoji="0" lang="en-US" sz="800" b="0" i="0" u="none" strike="noStrike" kern="0" cap="none" spc="0" normalizeH="0" baseline="0" noProof="0">
                <a:ln>
                  <a:noFill/>
                </a:ln>
                <a:solidFill>
                  <a:prstClr val="white"/>
                </a:solidFill>
                <a:effectLst/>
                <a:uLnTx/>
                <a:uFillTx/>
                <a:latin typeface="A3.OpenSans-San"/>
                <a:ea typeface="+mn-ea"/>
                <a:cs typeface="+mn-cs"/>
              </a:endParaRPr>
            </a:p>
          </p:txBody>
        </p:sp>
      </p:grpSp>
      <p:grpSp>
        <p:nvGrpSpPr>
          <p:cNvPr id="110" name="Group 109">
            <a:extLst>
              <a:ext uri="{FF2B5EF4-FFF2-40B4-BE49-F238E27FC236}">
                <a16:creationId xmlns:a16="http://schemas.microsoft.com/office/drawing/2014/main" id="{4811A3AE-DC93-2C29-D088-A302354CFA77}"/>
              </a:ext>
            </a:extLst>
          </p:cNvPr>
          <p:cNvGrpSpPr/>
          <p:nvPr/>
        </p:nvGrpSpPr>
        <p:grpSpPr>
          <a:xfrm>
            <a:off x="-11953483" y="-2928547"/>
            <a:ext cx="37075298" cy="32766863"/>
            <a:chOff x="-11938462" y="-2414013"/>
            <a:chExt cx="37075298" cy="32766863"/>
          </a:xfrm>
        </p:grpSpPr>
        <p:sp>
          <p:nvSpPr>
            <p:cNvPr id="111" name="X1">
              <a:extLst>
                <a:ext uri="{FF2B5EF4-FFF2-40B4-BE49-F238E27FC236}">
                  <a16:creationId xmlns:a16="http://schemas.microsoft.com/office/drawing/2014/main" id="{5E3E4ABA-8A9C-7E84-F70D-8F828997F09D}"/>
                </a:ext>
              </a:extLst>
            </p:cNvPr>
            <p:cNvSpPr/>
            <p:nvPr/>
          </p:nvSpPr>
          <p:spPr>
            <a:xfrm>
              <a:off x="-11795443" y="-241401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2" name="X2">
              <a:extLst>
                <a:ext uri="{FF2B5EF4-FFF2-40B4-BE49-F238E27FC236}">
                  <a16:creationId xmlns:a16="http://schemas.microsoft.com/office/drawing/2014/main" id="{F9E6FFC6-D67E-A2C5-7E00-9A9D6D4ABF44}"/>
                </a:ext>
              </a:extLst>
            </p:cNvPr>
            <p:cNvSpPr/>
            <p:nvPr/>
          </p:nvSpPr>
          <p:spPr>
            <a:xfrm>
              <a:off x="-11795443" y="27399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3" name="X3">
              <a:extLst>
                <a:ext uri="{FF2B5EF4-FFF2-40B4-BE49-F238E27FC236}">
                  <a16:creationId xmlns:a16="http://schemas.microsoft.com/office/drawing/2014/main" id="{55F416FE-3CE3-6DEB-1FB9-672FA92DCE1E}"/>
                </a:ext>
              </a:extLst>
            </p:cNvPr>
            <p:cNvSpPr/>
            <p:nvPr/>
          </p:nvSpPr>
          <p:spPr>
            <a:xfrm>
              <a:off x="-11795443" y="2881143"/>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14" name="X4">
              <a:extLst>
                <a:ext uri="{FF2B5EF4-FFF2-40B4-BE49-F238E27FC236}">
                  <a16:creationId xmlns:a16="http://schemas.microsoft.com/office/drawing/2014/main" id="{270588D5-9596-EEC8-ABC1-2086CD65DD91}"/>
                </a:ext>
              </a:extLst>
            </p:cNvPr>
            <p:cNvSpPr/>
            <p:nvPr/>
          </p:nvSpPr>
          <p:spPr>
            <a:xfrm>
              <a:off x="-11795443" y="543529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5" name="X5">
              <a:extLst>
                <a:ext uri="{FF2B5EF4-FFF2-40B4-BE49-F238E27FC236}">
                  <a16:creationId xmlns:a16="http://schemas.microsoft.com/office/drawing/2014/main" id="{ACBBC1BA-D420-8AFE-A464-AAA9ADF2FADB}"/>
                </a:ext>
              </a:extLst>
            </p:cNvPr>
            <p:cNvSpPr/>
            <p:nvPr/>
          </p:nvSpPr>
          <p:spPr>
            <a:xfrm>
              <a:off x="-11795443" y="840042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16" name="X6">
              <a:extLst>
                <a:ext uri="{FF2B5EF4-FFF2-40B4-BE49-F238E27FC236}">
                  <a16:creationId xmlns:a16="http://schemas.microsoft.com/office/drawing/2014/main" id="{DE6B3A9A-1A2F-BFB6-3966-B17D6A8E5153}"/>
                </a:ext>
              </a:extLst>
            </p:cNvPr>
            <p:cNvSpPr/>
            <p:nvPr/>
          </p:nvSpPr>
          <p:spPr>
            <a:xfrm>
              <a:off x="23722591" y="-21944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7" name="X7">
              <a:extLst>
                <a:ext uri="{FF2B5EF4-FFF2-40B4-BE49-F238E27FC236}">
                  <a16:creationId xmlns:a16="http://schemas.microsoft.com/office/drawing/2014/main" id="{B1DCFB05-1A52-1212-540F-D7AB50D8A703}"/>
                </a:ext>
              </a:extLst>
            </p:cNvPr>
            <p:cNvSpPr/>
            <p:nvPr/>
          </p:nvSpPr>
          <p:spPr>
            <a:xfrm>
              <a:off x="23722591" y="49353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C</a:t>
              </a:r>
            </a:p>
          </p:txBody>
        </p:sp>
        <p:sp>
          <p:nvSpPr>
            <p:cNvPr id="118" name="X8">
              <a:extLst>
                <a:ext uri="{FF2B5EF4-FFF2-40B4-BE49-F238E27FC236}">
                  <a16:creationId xmlns:a16="http://schemas.microsoft.com/office/drawing/2014/main" id="{0689FA48-9171-8452-7084-3269103DAE74}"/>
                </a:ext>
              </a:extLst>
            </p:cNvPr>
            <p:cNvSpPr/>
            <p:nvPr/>
          </p:nvSpPr>
          <p:spPr>
            <a:xfrm>
              <a:off x="23722591" y="3100685"/>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B</a:t>
              </a:r>
            </a:p>
          </p:txBody>
        </p:sp>
        <p:sp>
          <p:nvSpPr>
            <p:cNvPr id="119" name="X9">
              <a:extLst>
                <a:ext uri="{FF2B5EF4-FFF2-40B4-BE49-F238E27FC236}">
                  <a16:creationId xmlns:a16="http://schemas.microsoft.com/office/drawing/2014/main" id="{420D467D-0F53-E21D-2B6E-A4C7B253A808}"/>
                </a:ext>
              </a:extLst>
            </p:cNvPr>
            <p:cNvSpPr/>
            <p:nvPr/>
          </p:nvSpPr>
          <p:spPr>
            <a:xfrm>
              <a:off x="23722591" y="565483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0" name="X10">
              <a:extLst>
                <a:ext uri="{FF2B5EF4-FFF2-40B4-BE49-F238E27FC236}">
                  <a16:creationId xmlns:a16="http://schemas.microsoft.com/office/drawing/2014/main" id="{1006439F-A0B7-B013-E8B4-A15E87C7AE18}"/>
                </a:ext>
              </a:extLst>
            </p:cNvPr>
            <p:cNvSpPr/>
            <p:nvPr/>
          </p:nvSpPr>
          <p:spPr>
            <a:xfrm>
              <a:off x="23722591" y="861996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D</a:t>
              </a:r>
            </a:p>
          </p:txBody>
        </p:sp>
        <p:sp>
          <p:nvSpPr>
            <p:cNvPr id="121" name="X11">
              <a:extLst>
                <a:ext uri="{FF2B5EF4-FFF2-40B4-BE49-F238E27FC236}">
                  <a16:creationId xmlns:a16="http://schemas.microsoft.com/office/drawing/2014/main" id="{2FB211C5-B51A-E288-129A-FEE5485C6A20}"/>
                </a:ext>
              </a:extLst>
            </p:cNvPr>
            <p:cNvSpPr/>
            <p:nvPr/>
          </p:nvSpPr>
          <p:spPr>
            <a:xfrm>
              <a:off x="-11795444" y="10619806"/>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dirty="0">
                  <a:ln>
                    <a:noFill/>
                  </a:ln>
                  <a:solidFill>
                    <a:prstClr val="white"/>
                  </a:solidFill>
                  <a:effectLst/>
                  <a:uLnTx/>
                  <a:uFillTx/>
                  <a:latin typeface="A3.OpenSans-San"/>
                  <a:ea typeface="+mn-ea"/>
                  <a:cs typeface="+mn-cs"/>
                </a:rPr>
                <a:t>A</a:t>
              </a:r>
            </a:p>
          </p:txBody>
        </p:sp>
        <p:sp>
          <p:nvSpPr>
            <p:cNvPr id="122" name="X12">
              <a:extLst>
                <a:ext uri="{FF2B5EF4-FFF2-40B4-BE49-F238E27FC236}">
                  <a16:creationId xmlns:a16="http://schemas.microsoft.com/office/drawing/2014/main" id="{25AF6E88-1DA3-7CEA-DEC9-0C74758096CE}"/>
                </a:ext>
              </a:extLst>
            </p:cNvPr>
            <p:cNvSpPr/>
            <p:nvPr/>
          </p:nvSpPr>
          <p:spPr>
            <a:xfrm>
              <a:off x="-11895920" y="13235868"/>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3" name="X13">
              <a:extLst>
                <a:ext uri="{FF2B5EF4-FFF2-40B4-BE49-F238E27FC236}">
                  <a16:creationId xmlns:a16="http://schemas.microsoft.com/office/drawing/2014/main" id="{A414AE57-D950-4509-CB85-65C3ACA41209}"/>
                </a:ext>
              </a:extLst>
            </p:cNvPr>
            <p:cNvSpPr/>
            <p:nvPr/>
          </p:nvSpPr>
          <p:spPr>
            <a:xfrm>
              <a:off x="-11938462" y="1550374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C</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4" name="X14">
              <a:extLst>
                <a:ext uri="{FF2B5EF4-FFF2-40B4-BE49-F238E27FC236}">
                  <a16:creationId xmlns:a16="http://schemas.microsoft.com/office/drawing/2014/main" id="{3E4E310E-4D67-DAF8-B0F3-C9253E811C25}"/>
                </a:ext>
              </a:extLst>
            </p:cNvPr>
            <p:cNvSpPr/>
            <p:nvPr/>
          </p:nvSpPr>
          <p:spPr>
            <a:xfrm>
              <a:off x="-11895920" y="1811088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5" name="X15">
              <a:extLst>
                <a:ext uri="{FF2B5EF4-FFF2-40B4-BE49-F238E27FC236}">
                  <a16:creationId xmlns:a16="http://schemas.microsoft.com/office/drawing/2014/main" id="{ED9E629C-A8F8-D34B-3709-8B4DE4041B17}"/>
                </a:ext>
              </a:extLst>
            </p:cNvPr>
            <p:cNvSpPr/>
            <p:nvPr/>
          </p:nvSpPr>
          <p:spPr>
            <a:xfrm>
              <a:off x="-11795445" y="20904212"/>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6" name="X16">
              <a:extLst>
                <a:ext uri="{FF2B5EF4-FFF2-40B4-BE49-F238E27FC236}">
                  <a16:creationId xmlns:a16="http://schemas.microsoft.com/office/drawing/2014/main" id="{3A8435F2-2E1E-A601-BF40-B2AE93F0F115}"/>
                </a:ext>
              </a:extLst>
            </p:cNvPr>
            <p:cNvSpPr/>
            <p:nvPr/>
          </p:nvSpPr>
          <p:spPr>
            <a:xfrm>
              <a:off x="-11795446" y="2330597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7" name="X17">
              <a:extLst>
                <a:ext uri="{FF2B5EF4-FFF2-40B4-BE49-F238E27FC236}">
                  <a16:creationId xmlns:a16="http://schemas.microsoft.com/office/drawing/2014/main" id="{DE3CD42C-DD46-7F39-3A53-FA805DE2014D}"/>
                </a:ext>
              </a:extLst>
            </p:cNvPr>
            <p:cNvSpPr/>
            <p:nvPr/>
          </p:nvSpPr>
          <p:spPr>
            <a:xfrm>
              <a:off x="-11862507" y="26017880"/>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8" name="X18">
              <a:extLst>
                <a:ext uri="{FF2B5EF4-FFF2-40B4-BE49-F238E27FC236}">
                  <a16:creationId xmlns:a16="http://schemas.microsoft.com/office/drawing/2014/main" id="{009DDB6C-8117-9A81-8D4E-B391B2A8A2B2}"/>
                </a:ext>
              </a:extLst>
            </p:cNvPr>
            <p:cNvSpPr/>
            <p:nvPr/>
          </p:nvSpPr>
          <p:spPr>
            <a:xfrm>
              <a:off x="-11895921" y="29082169"/>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29" name="X19">
              <a:extLst>
                <a:ext uri="{FF2B5EF4-FFF2-40B4-BE49-F238E27FC236}">
                  <a16:creationId xmlns:a16="http://schemas.microsoft.com/office/drawing/2014/main" id="{A05AC057-2CA5-6B30-93AF-69C0BEA1603D}"/>
                </a:ext>
              </a:extLst>
            </p:cNvPr>
            <p:cNvSpPr/>
            <p:nvPr/>
          </p:nvSpPr>
          <p:spPr>
            <a:xfrm>
              <a:off x="2498003" y="26103301"/>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B</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sp>
          <p:nvSpPr>
            <p:cNvPr id="130" name="X20">
              <a:extLst>
                <a:ext uri="{FF2B5EF4-FFF2-40B4-BE49-F238E27FC236}">
                  <a16:creationId xmlns:a16="http://schemas.microsoft.com/office/drawing/2014/main" id="{D2987D17-B923-EC29-6E5D-8418673CEF65}"/>
                </a:ext>
              </a:extLst>
            </p:cNvPr>
            <p:cNvSpPr/>
            <p:nvPr/>
          </p:nvSpPr>
          <p:spPr>
            <a:xfrm>
              <a:off x="2759702" y="28948874"/>
              <a:ext cx="1414245" cy="1270681"/>
            </a:xfrm>
            <a:prstGeom prst="rect">
              <a:avLst/>
            </a:prstGeom>
            <a:solidFill>
              <a:srgbClr val="00B0F0"/>
            </a:solidFill>
            <a:ln w="1270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0" i="0" u="none" strike="noStrike" kern="0" cap="none" spc="0" normalizeH="0" baseline="0" noProof="0">
                  <a:ln>
                    <a:noFill/>
                  </a:ln>
                  <a:solidFill>
                    <a:prstClr val="white"/>
                  </a:solidFill>
                  <a:effectLst/>
                  <a:uLnTx/>
                  <a:uFillTx/>
                  <a:latin typeface="A3.OpenSans-San"/>
                  <a:ea typeface="+mn-ea"/>
                  <a:cs typeface="+mn-cs"/>
                </a:rPr>
                <a:t>A</a:t>
              </a:r>
              <a:endParaRPr kumimoji="0" lang="en-US" sz="4000" b="0" i="0" u="none" strike="noStrike" kern="0" cap="none" spc="0" normalizeH="0" baseline="0" noProof="0" dirty="0">
                <a:ln>
                  <a:noFill/>
                </a:ln>
                <a:solidFill>
                  <a:prstClr val="white"/>
                </a:solidFill>
                <a:effectLst/>
                <a:uLnTx/>
                <a:uFillTx/>
                <a:latin typeface="A3.OpenSans-San"/>
                <a:ea typeface="+mn-ea"/>
                <a:cs typeface="+mn-cs"/>
              </a:endParaRPr>
            </a:p>
          </p:txBody>
        </p:sp>
      </p:grpSp>
      <p:pic>
        <p:nvPicPr>
          <p:cNvPr id="132" name="Picture 131">
            <a:hlinkClick r:id="" action="ppaction://macro?name=RESETALL"/>
            <a:extLst>
              <a:ext uri="{FF2B5EF4-FFF2-40B4-BE49-F238E27FC236}">
                <a16:creationId xmlns:a16="http://schemas.microsoft.com/office/drawing/2014/main" id="{21F0E86F-408D-B984-AD5D-F9D280E88E8A}"/>
              </a:ext>
            </a:extLst>
          </p:cNvPr>
          <p:cNvPicPr>
            <a:picLocks noChangeAspect="1"/>
          </p:cNvPicPr>
          <p:nvPr/>
        </p:nvPicPr>
        <p:blipFill rotWithShape="1">
          <a:blip r:embed="rId5">
            <a:extLst>
              <a:ext uri="{28A0092B-C50C-407E-A947-70E740481C1C}">
                <a14:useLocalDpi xmlns:a14="http://schemas.microsoft.com/office/drawing/2010/main" val="0"/>
              </a:ext>
            </a:extLst>
          </a:blip>
          <a:srcRect t="12464"/>
          <a:stretch/>
        </p:blipFill>
        <p:spPr>
          <a:xfrm>
            <a:off x="2985234" y="353452"/>
            <a:ext cx="5660884" cy="808947"/>
          </a:xfrm>
          <a:prstGeom prst="rect">
            <a:avLst/>
          </a:prstGeom>
        </p:spPr>
      </p:pic>
      <p:sp>
        <p:nvSpPr>
          <p:cNvPr id="134" name="Rectangle 133">
            <a:extLst>
              <a:ext uri="{FF2B5EF4-FFF2-40B4-BE49-F238E27FC236}">
                <a16:creationId xmlns:a16="http://schemas.microsoft.com/office/drawing/2014/main" id="{04AC608B-C974-95DB-25EE-52C6BCA682C1}"/>
              </a:ext>
            </a:extLst>
          </p:cNvPr>
          <p:cNvSpPr/>
          <p:nvPr/>
        </p:nvSpPr>
        <p:spPr>
          <a:xfrm>
            <a:off x="4293970" y="447187"/>
            <a:ext cx="3062057" cy="707886"/>
          </a:xfrm>
          <a:prstGeom prst="rect">
            <a:avLst/>
          </a:prstGeom>
          <a:noFill/>
        </p:spPr>
        <p:txBody>
          <a:bodyPr wrap="none" lIns="91440" tIns="45720" rIns="91440" bIns="45720">
            <a:spAutoFit/>
          </a:bodyPr>
          <a:lstStyle/>
          <a:p>
            <a:pPr algn="ctr"/>
            <a:r>
              <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VẬN </a:t>
            </a:r>
            <a:r>
              <a:rPr lang="en-US" sz="4000" b="1">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DỤNG </a:t>
            </a:r>
            <a:endParaRPr lang="en-US" sz="4000" b="1" dirty="0">
              <a:ln w="25400" cap="sq">
                <a:solidFill>
                  <a:srgbClr val="FC6E51"/>
                </a:solidFill>
                <a:prstDash val="solid"/>
              </a:ln>
              <a:gradFill>
                <a:gsLst>
                  <a:gs pos="67000">
                    <a:srgbClr val="48CFAD">
                      <a:lumMod val="60000"/>
                      <a:lumOff val="40000"/>
                    </a:srgbClr>
                  </a:gs>
                  <a:gs pos="32000">
                    <a:srgbClr val="4FC1E9">
                      <a:lumMod val="20000"/>
                      <a:lumOff val="80000"/>
                    </a:srgbClr>
                  </a:gs>
                  <a:gs pos="76000">
                    <a:srgbClr val="FF0000"/>
                  </a:gs>
                  <a:gs pos="43000">
                    <a:srgbClr val="FFFF00"/>
                  </a:gs>
                  <a:gs pos="58000">
                    <a:srgbClr val="FC6E51">
                      <a:lumMod val="60000"/>
                      <a:lumOff val="40000"/>
                    </a:srgbClr>
                  </a:gs>
                </a:gsLst>
                <a:lin ang="5400000" scaled="1"/>
              </a:gra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
        <p:nvSpPr>
          <p:cNvPr id="136" name="TextBox 13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6413F84-9C1D-CB5D-FD9A-C00C500BED77}"/>
              </a:ext>
            </a:extLst>
          </p:cNvPr>
          <p:cNvSpPr txBox="1"/>
          <p:nvPr/>
        </p:nvSpPr>
        <p:spPr>
          <a:xfrm>
            <a:off x="863936" y="1735351"/>
            <a:ext cx="11179317" cy="2062103"/>
          </a:xfrm>
          <a:prstGeom prst="rect">
            <a:avLst/>
          </a:prstGeom>
          <a:noFill/>
        </p:spPr>
        <p:txBody>
          <a:bodyPr wrap="square">
            <a:spAutoFit/>
          </a:bodyPr>
          <a:lstStyle/>
          <a:p>
            <a:r>
              <a:rPr lang="en-US" sz="3200" smtClean="0">
                <a:solidFill>
                  <a:srgbClr val="0000FF"/>
                </a:solidFill>
                <a:latin typeface="Times New Roman" panose="02020603050405020304" pitchFamily="18" charset="0"/>
                <a:cs typeface="Times New Roman" panose="02020603050405020304" pitchFamily="18" charset="0"/>
              </a:rPr>
              <a:t>Một </a:t>
            </a:r>
            <a:r>
              <a:rPr lang="en-US" sz="3200">
                <a:solidFill>
                  <a:srgbClr val="0000FF"/>
                </a:solidFill>
                <a:latin typeface="Times New Roman" panose="02020603050405020304" pitchFamily="18" charset="0"/>
                <a:cs typeface="Times New Roman" panose="02020603050405020304" pitchFamily="18" charset="0"/>
              </a:rPr>
              <a:t>giáo viên giảng dạy môn Hóa học muốn minh họa cho học sinh về cấu trúc của nguyên tử và phân tử. Phần mềm nào sẽ giúp giáo viên này mô phỏng và hiển thị cấu trúc nguyên tử và phân tử một cách sinh động nhất?</a:t>
            </a:r>
          </a:p>
        </p:txBody>
      </p:sp>
      <p:sp>
        <p:nvSpPr>
          <p:cNvPr id="135" name="TextBox 13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D4F9E417-14EB-8688-F2F5-D96E1052EFE7}"/>
              </a:ext>
            </a:extLst>
          </p:cNvPr>
          <p:cNvSpPr txBox="1"/>
          <p:nvPr/>
        </p:nvSpPr>
        <p:spPr>
          <a:xfrm>
            <a:off x="965784" y="3797454"/>
            <a:ext cx="11179317" cy="2062103"/>
          </a:xfrm>
          <a:prstGeom prst="rect">
            <a:avLst/>
          </a:prstGeom>
          <a:noFill/>
        </p:spPr>
        <p:txBody>
          <a:bodyPr wrap="square">
            <a:spAutoFit/>
          </a:bodyPr>
          <a:lstStyle/>
          <a:p>
            <a:r>
              <a:rPr lang="en-US" sz="3200" smtClean="0">
                <a:latin typeface="Times New Roman" panose="02020603050405020304" pitchFamily="18" charset="0"/>
                <a:cs typeface="Times New Roman" panose="02020603050405020304" pitchFamily="18" charset="0"/>
              </a:rPr>
              <a:t>Phần </a:t>
            </a:r>
            <a:r>
              <a:rPr lang="en-US" sz="3200">
                <a:latin typeface="Times New Roman" panose="02020603050405020304" pitchFamily="18" charset="0"/>
                <a:cs typeface="Times New Roman" panose="02020603050405020304" pitchFamily="18" charset="0"/>
              </a:rPr>
              <a:t>mềm PhET. Mặc dù PhET được phát triển chủ yếu cho mô phỏng vật lý, nhưng nó cũng cung cấp các mô hình nguyên tử và phân tử trong môi trường ảo để giáo viên giảng dạy và học sinh hiểu rõ hơn về cấu trúc hóa học.</a:t>
            </a:r>
          </a:p>
        </p:txBody>
      </p:sp>
    </p:spTree>
    <p:extLst>
      <p:ext uri="{BB962C8B-B14F-4D97-AF65-F5344CB8AC3E}">
        <p14:creationId xmlns:p14="http://schemas.microsoft.com/office/powerpoint/2010/main" val="307952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500"/>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5"/>
                                        </p:tgtEl>
                                        <p:attrNameLst>
                                          <p:attrName>style.visibility</p:attrName>
                                        </p:attrNameLst>
                                      </p:cBhvr>
                                      <p:to>
                                        <p:strVal val="visible"/>
                                      </p:to>
                                    </p:set>
                                    <p:animEffect transition="in" filter="fade">
                                      <p:cBhvr>
                                        <p:cTn id="12"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5"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1" name="组合 14">
            <a:extLst>
              <a:ext uri="{FF2B5EF4-FFF2-40B4-BE49-F238E27FC236}">
                <a16:creationId xmlns:a16="http://schemas.microsoft.com/office/drawing/2014/main" id="{B892DF70-9CC5-A08C-C064-9DDDDF1DF406}"/>
              </a:ext>
            </a:extLst>
          </p:cNvPr>
          <p:cNvGrpSpPr/>
          <p:nvPr/>
        </p:nvGrpSpPr>
        <p:grpSpPr>
          <a:xfrm>
            <a:off x="4798523" y="265617"/>
            <a:ext cx="2114999" cy="1723540"/>
            <a:chOff x="3910879" y="2268230"/>
            <a:chExt cx="1586249" cy="1292655"/>
          </a:xfrm>
        </p:grpSpPr>
        <p:sp>
          <p:nvSpPr>
            <p:cNvPr id="32" name="AutoShape 17">
              <a:extLst>
                <a:ext uri="{FF2B5EF4-FFF2-40B4-BE49-F238E27FC236}">
                  <a16:creationId xmlns:a16="http://schemas.microsoft.com/office/drawing/2014/main" id="{B59C8D49-B69B-12EF-9C6E-B7B6AEB25935}"/>
                </a:ext>
              </a:extLst>
            </p:cNvPr>
            <p:cNvSpPr>
              <a:spLocks noChangeArrowheads="1"/>
            </p:cNvSpPr>
            <p:nvPr/>
          </p:nvSpPr>
          <p:spPr bwMode="auto">
            <a:xfrm>
              <a:off x="3910879" y="2268230"/>
              <a:ext cx="1586249" cy="1292655"/>
            </a:xfrm>
            <a:prstGeom prst="hexagon">
              <a:avLst>
                <a:gd name="adj" fmla="val 30740"/>
                <a:gd name="vf" fmla="val 115470"/>
              </a:avLst>
            </a:prstGeom>
            <a:solidFill>
              <a:schemeClr val="accent5">
                <a:lumMod val="40000"/>
                <a:lumOff val="60000"/>
              </a:schemeClr>
            </a:solidFill>
            <a:ln w="3175" cap="flat" cmpd="sng" algn="ctr">
              <a:solidFill>
                <a:srgbClr val="EAEAEA"/>
              </a:solidFill>
              <a:prstDash val="solid"/>
            </a:ln>
            <a:effectLst/>
          </p:spPr>
          <p:txBody>
            <a:bodyPr anchor="ctr"/>
            <a:lstStyle/>
            <a:p>
              <a:pPr marL="0" marR="0" lvl="0" indent="0" algn="ctr" defTabSz="914400" eaLnBrk="1" fontAlgn="base" latinLnBrk="0" hangingPunct="1">
                <a:lnSpc>
                  <a:spcPct val="120000"/>
                </a:lnSpc>
                <a:spcBef>
                  <a:spcPct val="0"/>
                </a:spcBef>
                <a:spcAft>
                  <a:spcPct val="0"/>
                </a:spcAft>
                <a:buClrTx/>
                <a:buSzTx/>
                <a:buFontTx/>
                <a:buNone/>
                <a:tabLst/>
                <a:defRPr/>
              </a:pPr>
              <a:endParaRPr kumimoji="0" lang="en-US" altLang="zh-SG" sz="1467" b="0" i="0" u="none" strike="noStrike" kern="0" cap="none" spc="0" normalizeH="0" baseline="0" noProof="0" dirty="0">
                <a:ln>
                  <a:noFill/>
                </a:ln>
                <a:solidFill>
                  <a:prstClr val="white"/>
                </a:solidFill>
                <a:effectLst/>
                <a:uLnTx/>
                <a:uFillTx/>
                <a:latin typeface="字魂59号-创粗黑" panose="00000500000000000000" pitchFamily="2" charset="-122"/>
                <a:ea typeface="字魂59号-创粗黑" panose="00000500000000000000" pitchFamily="2" charset="-122"/>
              </a:endParaRPr>
            </a:p>
          </p:txBody>
        </p:sp>
        <p:sp>
          <p:nvSpPr>
            <p:cNvPr id="33" name="TextBox 32">
              <a:extLst>
                <a:ext uri="{FF2B5EF4-FFF2-40B4-BE49-F238E27FC236}">
                  <a16:creationId xmlns:a16="http://schemas.microsoft.com/office/drawing/2014/main" id="{1758F368-7586-678E-955B-BA01189EB7B8}"/>
                </a:ext>
              </a:extLst>
            </p:cNvPr>
            <p:cNvSpPr txBox="1"/>
            <p:nvPr/>
          </p:nvSpPr>
          <p:spPr>
            <a:xfrm>
              <a:off x="4204347" y="2438891"/>
              <a:ext cx="999312" cy="90024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rPr>
                <a:t>Home</a:t>
              </a:r>
              <a:endParaRPr kumimoji="0" lang="zh-CN" altLang="en-US" sz="3600" b="1" i="0" u="none" strike="noStrike" kern="0" cap="none" spc="0" normalizeH="0" baseline="0" noProof="0" dirty="0">
                <a:ln>
                  <a:noFill/>
                </a:ln>
                <a:gradFill>
                  <a:gsLst>
                    <a:gs pos="89000">
                      <a:schemeClr val="accent1">
                        <a:lumMod val="5000"/>
                        <a:lumOff val="95000"/>
                      </a:schemeClr>
                    </a:gs>
                    <a:gs pos="72000">
                      <a:schemeClr val="accent6">
                        <a:lumMod val="75000"/>
                      </a:schemeClr>
                    </a:gs>
                    <a:gs pos="53000">
                      <a:srgbClr val="FF0000"/>
                    </a:gs>
                    <a:gs pos="95000">
                      <a:srgbClr val="64D27E"/>
                    </a:gs>
                  </a:gsLst>
                  <a:lin ang="5400000" scaled="1"/>
                </a:gradFill>
                <a:effectLst/>
                <a:uLnTx/>
                <a:uFillTx/>
                <a:latin typeface="A3.OpenSansBold-San"/>
                <a:ea typeface="字魂59号-创粗黑" panose="00000500000000000000" pitchFamily="2" charset="-122"/>
                <a:cs typeface="Arial Unicode MS" pitchFamily="34" charset="-122"/>
              </a:endParaRPr>
            </a:p>
          </p:txBody>
        </p:sp>
      </p:grpSp>
      <p:sp>
        <p:nvSpPr>
          <p:cNvPr id="2" name="Rectangle 1"/>
          <p:cNvSpPr/>
          <p:nvPr/>
        </p:nvSpPr>
        <p:spPr>
          <a:xfrm>
            <a:off x="1214846" y="2216705"/>
            <a:ext cx="9849394" cy="1815882"/>
          </a:xfrm>
          <a:prstGeom prst="rect">
            <a:avLst/>
          </a:prstGeom>
        </p:spPr>
        <p:txBody>
          <a:bodyPr wrap="square">
            <a:spAutoFit/>
          </a:bodyPr>
          <a:lstStyle/>
          <a:p>
            <a:pPr algn="ctr" fontAlgn="base">
              <a:spcBef>
                <a:spcPct val="0"/>
              </a:spcBef>
              <a:spcAft>
                <a:spcPct val="0"/>
              </a:spcAft>
              <a:defRPr/>
            </a:pPr>
            <a:r>
              <a:rPr lang="en-US" altLang="zh-CN" sz="2800" b="1" kern="0">
                <a:latin typeface="Times New Roman" panose="02020603050405020304" pitchFamily="18" charset="0"/>
                <a:ea typeface="字魂59号-创粗黑" panose="00000500000000000000" pitchFamily="2" charset="-122"/>
                <a:cs typeface="Times New Roman" panose="02020603050405020304" pitchFamily="18" charset="0"/>
              </a:rPr>
              <a:t>HƯỚNG DẪN VỀ NHÀ</a:t>
            </a:r>
          </a:p>
          <a:p>
            <a:pPr algn="ctr" fontAlgn="base">
              <a:spcBef>
                <a:spcPct val="0"/>
              </a:spcBef>
              <a:spcAft>
                <a:spcPct val="0"/>
              </a:spcAft>
              <a:defRPr/>
            </a:pPr>
            <a:endParaRPr lang="en-US" altLang="zh-CN" sz="2800" b="1" kern="0">
              <a:latin typeface="Times New Roman" panose="02020603050405020304" pitchFamily="18" charset="0"/>
              <a:ea typeface="字魂59号-创粗黑" panose="00000500000000000000" pitchFamily="2" charset="-122"/>
              <a:cs typeface="Times New Roman" panose="02020603050405020304" pitchFamily="18" charset="0"/>
            </a:endParaRPr>
          </a:p>
          <a:p>
            <a:pPr fontAlgn="base">
              <a:spcBef>
                <a:spcPct val="0"/>
              </a:spcBef>
              <a:spcAft>
                <a:spcPct val="0"/>
              </a:spcAft>
              <a:defRPr/>
            </a:pPr>
            <a:r>
              <a:rPr lang="en-US" altLang="zh-CN" sz="2800" kern="0">
                <a:latin typeface="Times New Roman" panose="02020603050405020304" pitchFamily="18" charset="0"/>
                <a:ea typeface="字魂59号-创粗黑" panose="00000500000000000000" pitchFamily="2" charset="-122"/>
                <a:cs typeface="Times New Roman" panose="02020603050405020304" pitchFamily="18" charset="0"/>
              </a:rPr>
              <a:t>* Học bài và hoàn thành phần vận dụng thực hành đã giao. </a:t>
            </a:r>
          </a:p>
          <a:p>
            <a:pPr fontAlgn="base">
              <a:spcBef>
                <a:spcPct val="0"/>
              </a:spcBef>
              <a:spcAft>
                <a:spcPct val="0"/>
              </a:spcAft>
              <a:defRPr/>
            </a:pPr>
            <a:r>
              <a:rPr lang="en-US" altLang="zh-CN" sz="2800" kern="0">
                <a:latin typeface="Times New Roman" panose="02020603050405020304" pitchFamily="18" charset="0"/>
                <a:ea typeface="字魂59号-创粗黑" panose="00000500000000000000" pitchFamily="2" charset="-122"/>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Đọc và tìm hiểu tiếp nội dung phần 2 trong bài.</a:t>
            </a:r>
          </a:p>
        </p:txBody>
      </p:sp>
    </p:spTree>
    <p:extLst>
      <p:ext uri="{BB962C8B-B14F-4D97-AF65-F5344CB8AC3E}">
        <p14:creationId xmlns:p14="http://schemas.microsoft.com/office/powerpoint/2010/main" val="501004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88955B22-F0A5-838E-5A47-1A60866E9874}"/>
              </a:ext>
            </a:extLst>
          </p:cNvPr>
          <p:cNvSpPr txBox="1"/>
          <p:nvPr/>
        </p:nvSpPr>
        <p:spPr>
          <a:xfrm>
            <a:off x="2161903" y="440833"/>
            <a:ext cx="9174480" cy="954107"/>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Pha màu để vẽ tưởng đơn giản nhưng rất phức tạp. Tớ pha mãi mà chưa tạo ra được màu cánh sen ưng ý.</a:t>
            </a:r>
            <a:endParaRPr lang="en-US" sz="2800">
              <a:solidFill>
                <a:prstClr val="black"/>
              </a:solidFill>
            </a:endParaRPr>
          </a:p>
        </p:txBody>
      </p:sp>
      <p:sp>
        <p:nvSpPr>
          <p:cNvPr id="5" name="TextBox 4"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B3CF91C4-CC9D-792B-EF31-1E1EBB13D63F}"/>
              </a:ext>
            </a:extLst>
          </p:cNvPr>
          <p:cNvSpPr txBox="1"/>
          <p:nvPr/>
        </p:nvSpPr>
        <p:spPr>
          <a:xfrm>
            <a:off x="988423" y="440833"/>
            <a:ext cx="1173480" cy="523220"/>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Minh:</a:t>
            </a:r>
            <a:endParaRPr lang="en-US" sz="2800">
              <a:solidFill>
                <a:prstClr val="black"/>
              </a:solidFill>
            </a:endParaRPr>
          </a:p>
        </p:txBody>
      </p:sp>
      <p:sp>
        <p:nvSpPr>
          <p:cNvPr id="6" name="TextBox 5"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6223EFAC-8187-3B2F-1C9D-B50919E71BB8}"/>
              </a:ext>
            </a:extLst>
          </p:cNvPr>
          <p:cNvSpPr txBox="1"/>
          <p:nvPr/>
        </p:nvSpPr>
        <p:spPr>
          <a:xfrm>
            <a:off x="2222863" y="1385713"/>
            <a:ext cx="9174480" cy="954107"/>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Đúng là pha màu cần nhiều kinh nghiệm. Bạn sẽ phải tốn nhiều thời gian và màu vẽ đấy.</a:t>
            </a:r>
            <a:endParaRPr lang="en-US" sz="2800">
              <a:solidFill>
                <a:srgbClr val="0000FF"/>
              </a:solidFill>
            </a:endParaRPr>
          </a:p>
        </p:txBody>
      </p:sp>
      <p:sp>
        <p:nvSpPr>
          <p:cNvPr id="7" name="TextBox 6"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F98FCBCC-407A-7BC3-7F39-28A9FC6CD374}"/>
              </a:ext>
            </a:extLst>
          </p:cNvPr>
          <p:cNvSpPr txBox="1"/>
          <p:nvPr/>
        </p:nvSpPr>
        <p:spPr>
          <a:xfrm>
            <a:off x="1049383" y="1385713"/>
            <a:ext cx="1173480" cy="523220"/>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An:</a:t>
            </a:r>
            <a:endParaRPr lang="en-US" sz="2800">
              <a:solidFill>
                <a:srgbClr val="0000FF"/>
              </a:solidFill>
            </a:endParaRPr>
          </a:p>
        </p:txBody>
      </p:sp>
      <p:sp>
        <p:nvSpPr>
          <p:cNvPr id="8" name="TextBox 7"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8C4990D9-EE39-608D-BB5D-ADFFFE651724}"/>
              </a:ext>
            </a:extLst>
          </p:cNvPr>
          <p:cNvSpPr txBox="1"/>
          <p:nvPr/>
        </p:nvSpPr>
        <p:spPr>
          <a:xfrm>
            <a:off x="2283823" y="2422033"/>
            <a:ext cx="9174480" cy="954107"/>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Tớ đã trộn nhiều màu đến mức, màu trở nên xỉn đục và không </a:t>
            </a:r>
            <a:r>
              <a:rPr lang="en-US" sz="2800" smtClean="0">
                <a:solidFill>
                  <a:srgbClr val="FF0000"/>
                </a:solidFill>
                <a:latin typeface="Times New Roman" panose="02020603050405020304" pitchFamily="18" charset="0"/>
                <a:ea typeface="Calibri" panose="020F0502020204030204" pitchFamily="34" charset="0"/>
              </a:rPr>
              <a:t>dùng </a:t>
            </a:r>
            <a:r>
              <a:rPr lang="en-US" sz="2800">
                <a:solidFill>
                  <a:srgbClr val="FF0000"/>
                </a:solidFill>
                <a:latin typeface="Times New Roman" panose="02020603050405020304" pitchFamily="18" charset="0"/>
                <a:ea typeface="Calibri" panose="020F0502020204030204" pitchFamily="34" charset="0"/>
              </a:rPr>
              <a:t>được nữa.</a:t>
            </a:r>
            <a:endParaRPr lang="en-US" sz="2800">
              <a:solidFill>
                <a:prstClr val="black"/>
              </a:solidFill>
            </a:endParaRPr>
          </a:p>
        </p:txBody>
      </p:sp>
      <p:sp>
        <p:nvSpPr>
          <p:cNvPr id="9" name="TextBox 8"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E0C69AD6-EDCD-B099-C10F-AFF4DB210493}"/>
              </a:ext>
            </a:extLst>
          </p:cNvPr>
          <p:cNvSpPr txBox="1"/>
          <p:nvPr/>
        </p:nvSpPr>
        <p:spPr>
          <a:xfrm>
            <a:off x="1110343" y="2422033"/>
            <a:ext cx="1173480" cy="523220"/>
          </a:xfrm>
          <a:prstGeom prst="rect">
            <a:avLst/>
          </a:prstGeom>
          <a:noFill/>
        </p:spPr>
        <p:txBody>
          <a:bodyPr wrap="square">
            <a:spAutoFit/>
          </a:bodyPr>
          <a:lstStyle/>
          <a:p>
            <a:r>
              <a:rPr lang="en-US" sz="2800">
                <a:solidFill>
                  <a:srgbClr val="FF0000"/>
                </a:solidFill>
                <a:latin typeface="Times New Roman" panose="02020603050405020304" pitchFamily="18" charset="0"/>
                <a:ea typeface="Calibri" panose="020F0502020204030204" pitchFamily="34" charset="0"/>
              </a:rPr>
              <a:t>Minh:</a:t>
            </a:r>
            <a:endParaRPr lang="en-US" sz="2800">
              <a:solidFill>
                <a:prstClr val="black"/>
              </a:solidFill>
            </a:endParaRPr>
          </a:p>
        </p:txBody>
      </p:sp>
      <p:sp>
        <p:nvSpPr>
          <p:cNvPr id="10" name="TextBox 9"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65D1E96E-D4B2-0575-4AE9-9FE7B472815B}"/>
              </a:ext>
            </a:extLst>
          </p:cNvPr>
          <p:cNvSpPr txBox="1"/>
          <p:nvPr/>
        </p:nvSpPr>
        <p:spPr>
          <a:xfrm>
            <a:off x="2268583" y="3473593"/>
            <a:ext cx="9174480" cy="1384995"/>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Theo tớ, để tập pha màu tiết kiệm được thời gian và </a:t>
            </a:r>
            <a:r>
              <a:rPr lang="en-US" sz="2800" smtClean="0">
                <a:solidFill>
                  <a:srgbClr val="0000FF"/>
                </a:solidFill>
                <a:latin typeface="Times New Roman" panose="02020603050405020304" pitchFamily="18" charset="0"/>
                <a:ea typeface="Calibri" panose="020F0502020204030204" pitchFamily="34" charset="0"/>
              </a:rPr>
              <a:t>màu </a:t>
            </a:r>
            <a:r>
              <a:rPr lang="en-US" sz="2800">
                <a:solidFill>
                  <a:srgbClr val="0000FF"/>
                </a:solidFill>
                <a:latin typeface="Times New Roman" panose="02020603050405020304" pitchFamily="18" charset="0"/>
                <a:ea typeface="Calibri" panose="020F0502020204030204" pitchFamily="34" charset="0"/>
              </a:rPr>
              <a:t>vẽ thì cậu nên sử dụng phần mềm mô phỏng trước khi thực hành pha màu. </a:t>
            </a:r>
            <a:endParaRPr lang="en-US" sz="2800">
              <a:solidFill>
                <a:srgbClr val="0000FF"/>
              </a:solidFill>
            </a:endParaRPr>
          </a:p>
        </p:txBody>
      </p:sp>
      <p:sp>
        <p:nvSpPr>
          <p:cNvPr id="11" name="TextBox 10" descr="OPL20U25GSXzBJYl68kk8uQGfFKzs7yb1M4KJWUiLk6ZEvGF+qCIPSnY57AbBFCvTW(2023.15.39.ME BIN BI. DOI SP)39+K4lPs7H94VUqPe2XwIsfPRnrXQE//QTEXxb8/8N4CNc6FpgZahzpTjFhMzSA7T/nHJa11DE8Ng2TP3iAmRczFlmslSuUNOgUeb6yRvs0=">
            <a:extLst>
              <a:ext uri="{FF2B5EF4-FFF2-40B4-BE49-F238E27FC236}">
                <a16:creationId xmlns:a16="http://schemas.microsoft.com/office/drawing/2014/main" id="{5A658B99-F1FA-1CCA-42A2-2CF14711248B}"/>
              </a:ext>
            </a:extLst>
          </p:cNvPr>
          <p:cNvSpPr txBox="1"/>
          <p:nvPr/>
        </p:nvSpPr>
        <p:spPr>
          <a:xfrm>
            <a:off x="1095103" y="3473593"/>
            <a:ext cx="1173480" cy="523220"/>
          </a:xfrm>
          <a:prstGeom prst="rect">
            <a:avLst/>
          </a:prstGeom>
          <a:noFill/>
        </p:spPr>
        <p:txBody>
          <a:bodyPr wrap="square">
            <a:spAutoFit/>
          </a:bodyPr>
          <a:lstStyle/>
          <a:p>
            <a:r>
              <a:rPr lang="en-US" sz="2800">
                <a:solidFill>
                  <a:srgbClr val="0000FF"/>
                </a:solidFill>
                <a:latin typeface="Times New Roman" panose="02020603050405020304" pitchFamily="18" charset="0"/>
                <a:ea typeface="Calibri" panose="020F0502020204030204" pitchFamily="34" charset="0"/>
              </a:rPr>
              <a:t>An:</a:t>
            </a:r>
            <a:endParaRPr lang="en-US" sz="2800">
              <a:solidFill>
                <a:srgbClr val="0000FF"/>
              </a:solidFill>
            </a:endParaRPr>
          </a:p>
        </p:txBody>
      </p:sp>
      <p:sp>
        <p:nvSpPr>
          <p:cNvPr id="2" name="Rectangle 1"/>
          <p:cNvSpPr/>
          <p:nvPr/>
        </p:nvSpPr>
        <p:spPr>
          <a:xfrm>
            <a:off x="1697083" y="5956119"/>
            <a:ext cx="4972836" cy="584775"/>
          </a:xfrm>
          <a:prstGeom prst="rect">
            <a:avLst/>
          </a:prstGeom>
        </p:spPr>
        <p:txBody>
          <a:bodyPr wrap="none">
            <a:spAutoFit/>
          </a:bodyPr>
          <a:lstStyle/>
          <a:p>
            <a:r>
              <a:rPr lang="en-US" sz="3200">
                <a:solidFill>
                  <a:srgbClr val="000000"/>
                </a:solidFill>
                <a:latin typeface="Times New Roman" panose="02020603050405020304" pitchFamily="18" charset="0"/>
                <a:ea typeface="Times New Roman" panose="02020603050405020304" pitchFamily="18" charset="0"/>
              </a:rPr>
              <a:t>Phần mềm mô phỏng là gì</a:t>
            </a:r>
            <a:r>
              <a:rPr lang="en-US" sz="3200" smtClean="0">
                <a:solidFill>
                  <a:srgbClr val="000000"/>
                </a:solidFill>
                <a:latin typeface="Times New Roman" panose="02020603050405020304" pitchFamily="18" charset="0"/>
                <a:ea typeface="Times New Roman" panose="02020603050405020304" pitchFamily="18" charset="0"/>
              </a:rPr>
              <a:t>? </a:t>
            </a:r>
            <a:endParaRPr lang="en-US" sz="3200"/>
          </a:p>
        </p:txBody>
      </p:sp>
      <p:sp>
        <p:nvSpPr>
          <p:cNvPr id="3" name="Rectangle 2"/>
          <p:cNvSpPr/>
          <p:nvPr/>
        </p:nvSpPr>
        <p:spPr>
          <a:xfrm>
            <a:off x="807841" y="4848319"/>
            <a:ext cx="11040169" cy="1077218"/>
          </a:xfrm>
          <a:prstGeom prst="rect">
            <a:avLst/>
          </a:prstGeom>
        </p:spPr>
        <p:txBody>
          <a:bodyPr wrap="square">
            <a:spAutoFit/>
          </a:bodyPr>
          <a:lstStyle/>
          <a:p>
            <a:r>
              <a:rPr lang="en-US" sz="320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Vậy để </a:t>
            </a:r>
            <a:r>
              <a:rPr lang="en-US" sz="3200">
                <a:solidFill>
                  <a:srgbClr val="000000"/>
                </a:solidFill>
                <a:latin typeface="Times New Roman" panose="02020603050405020304" pitchFamily="18" charset="0"/>
                <a:ea typeface="Times New Roman" panose="02020603050405020304" pitchFamily="18" charset="0"/>
              </a:rPr>
              <a:t>pha màu tiết kiệm và hiệu quả thì ta nên sử dụng phần mềm mô phỏng trước khi thực hành</a:t>
            </a:r>
          </a:p>
        </p:txBody>
      </p:sp>
    </p:spTree>
    <p:extLst>
      <p:ext uri="{BB962C8B-B14F-4D97-AF65-F5344CB8AC3E}">
        <p14:creationId xmlns:p14="http://schemas.microsoft.com/office/powerpoint/2010/main" val="416651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descr="OPL20U25GSXzBJYl68kk8uQGfFKzs7yb1M4KJWUiLk6ZEvGF+qCIPSnY57AbBFCvTW(2023.15.39.ME BIN BI. DOI SP)39+K4lPs7H94VUqPe2XwIsfPRnrXQE//QTEXxb8/8N4CNc6FpgZahzpTjFhMzSA7T/nHJa11DE8Ng2TP3iAmRczFlmslSuUNOgUeb6yRvs0="/>
          <p:cNvGrpSpPr/>
          <p:nvPr/>
        </p:nvGrpSpPr>
        <p:grpSpPr>
          <a:xfrm rot="19479305">
            <a:off x="3577717" y="3627751"/>
            <a:ext cx="1597556" cy="2155701"/>
            <a:chOff x="4949897" y="2798474"/>
            <a:chExt cx="3661438" cy="3111257"/>
          </a:xfrm>
        </p:grpSpPr>
        <p:pic>
          <p:nvPicPr>
            <p:cNvPr id="14" name="Picture 25" descr="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9897" y="2798474"/>
              <a:ext cx="3661438" cy="3111257"/>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7642979" y="4767166"/>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descr="OPL20U25GSXzBJYl68kk8uQGfFKzs7yb1M4KJWUiLk6ZEvGF+qCIPSnY57AbBFCvTW(2023.15.39.ME BIN BI. DOI SP)39+K4lPs7H94VUqPe2XwIsfPRnrXQE//QTEXxb8/8N4CNc6FpgZahzpTjFhMzSA7T/nHJa11DE8Ng2TP3iAmRczFlmslSuUNOgUeb6yRvs0="/>
          <p:cNvGrpSpPr/>
          <p:nvPr/>
        </p:nvGrpSpPr>
        <p:grpSpPr>
          <a:xfrm rot="20472681">
            <a:off x="3052790" y="2835494"/>
            <a:ext cx="2640284" cy="1004887"/>
            <a:chOff x="5637501" y="2753217"/>
            <a:chExt cx="2997200" cy="1004887"/>
          </a:xfrm>
        </p:grpSpPr>
        <p:pic>
          <p:nvPicPr>
            <p:cNvPr id="9" name="Picture 15"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501" y="2753217"/>
              <a:ext cx="2997200" cy="1004887"/>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7945699" y="2949685"/>
              <a:ext cx="302720" cy="305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descr="OPL20U25GSXzBJYl68kk8uQGfFKzs7yb1M4KJWUiLk6ZEvGF+qCIPSnY57AbBFCvTW(2023.15.39.ME BIN BI. DOI SP)39+K4lPs7H94VUqPe2XwIsfPRnrXQE//QTEXxb8/8N4CNc6FpgZahzpTjFhMzSA7T/nHJa11DE8Ng2TP3iAmRczFlmslSuUNOgUeb6yRvs0="/>
          <p:cNvGrpSpPr/>
          <p:nvPr/>
        </p:nvGrpSpPr>
        <p:grpSpPr>
          <a:xfrm>
            <a:off x="3244290" y="493835"/>
            <a:ext cx="2407289" cy="2900391"/>
            <a:chOff x="5604597" y="889866"/>
            <a:chExt cx="2943225" cy="2786063"/>
          </a:xfrm>
        </p:grpSpPr>
        <p:pic>
          <p:nvPicPr>
            <p:cNvPr id="4" name="Picture 5"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597" y="889866"/>
              <a:ext cx="2943225" cy="27860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85314" y="1001486"/>
              <a:ext cx="370115" cy="293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4" descr="OPL20U25GSXzBJYl68kk8uQGfFKzs7yb1M4KJWUiLk6ZEvGF+qCIPSnY57AbBFCvTW(2023.15.39.ME BIN BI. DOI SP)39+K4lPs7H94VUqPe2XwIsfPRnrXQE//QTEXxb8/8N4CNc6FpgZahzpTjFhMzSA7T/nHJa11DE8Ng2TP3iAmRczFlmslSuUNOgUeb6yRvs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22" y="-313386"/>
            <a:ext cx="3579537" cy="7415225"/>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1341;p46" descr="OPL20U25GSXzBJYl68kk8uQGfFKzs7yb1M4KJWUiLk6ZEvGF+qCIPSnY57AbBFCvTW(2023.15.39.ME BIN BI. DOI SP)39+K4lPs7H94VUqPe2XwIsfPRnrXQE//QTEXxb8/8N4CNc6FpgZahzpTjFhMzSA7T/nHJa11DE8Ng2TP3iAmRczFlmslSuUNOgUeb6yRvs0="/>
          <p:cNvSpPr txBox="1">
            <a:spLocks noGrp="1"/>
          </p:cNvSpPr>
          <p:nvPr/>
        </p:nvSpPr>
        <p:spPr>
          <a:xfrm>
            <a:off x="313858" y="522814"/>
            <a:ext cx="3273759" cy="51531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Special Elite"/>
              <a:buNone/>
              <a:defRPr sz="6000" b="0" i="0" u="none" strike="noStrike" cap="none">
                <a:solidFill>
                  <a:schemeClr val="dk1"/>
                </a:solidFill>
                <a:latin typeface="Special Elite"/>
                <a:ea typeface="Special Elite"/>
                <a:cs typeface="Special Elite"/>
                <a:sym typeface="Special Elite"/>
              </a:defRPr>
            </a:lvl1pPr>
            <a:lvl2pPr marR="0" lvl="1"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ctr" rtl="0">
              <a:lnSpc>
                <a:spcPct val="100000"/>
              </a:lnSpc>
              <a:spcBef>
                <a:spcPts val="0"/>
              </a:spcBef>
              <a:spcAft>
                <a:spcPts val="0"/>
              </a:spcAft>
              <a:buClr>
                <a:schemeClr val="dk1"/>
              </a:buClr>
              <a:buSzPts val="6000"/>
              <a:buFont typeface="Arial" panose="020B0604020202020204"/>
              <a:buNone/>
              <a:defRPr sz="6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Phần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mềm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mô </a:t>
            </a:r>
          </a:p>
          <a:p>
            <a:pPr lvl="0"/>
            <a:r>
              <a:rPr lang="en-US" altLang="en-GB" sz="4800" b="1">
                <a:solidFill>
                  <a:srgbClr val="FF0000"/>
                </a:solidFill>
                <a:latin typeface="Times New Roman" panose="02020603050405020304" pitchFamily="18" charset="0"/>
                <a:ea typeface="思源黑体 Medium" panose="020B0600000000000000" charset="-122"/>
                <a:cs typeface="Times New Roman" panose="02020603050405020304" pitchFamily="18" charset="0"/>
              </a:rPr>
              <a:t>Phỏng</a:t>
            </a:r>
          </a:p>
          <a:p>
            <a:pPr marL="0" lvl="0" indent="0" algn="ctr" rtl="0">
              <a:spcBef>
                <a:spcPts val="0"/>
              </a:spcBef>
              <a:spcAft>
                <a:spcPts val="0"/>
              </a:spcAft>
              <a:buNone/>
            </a:pPr>
            <a:endParaRPr lang="en-US" altLang="en-GB" sz="4800" b="1" dirty="0">
              <a:solidFill>
                <a:srgbClr val="FF0000"/>
              </a:solidFill>
              <a:latin typeface="Times New Roman" panose="02020603050405020304" pitchFamily="18" charset="0"/>
              <a:ea typeface="思源黑体 Medium" panose="020B0600000000000000" charset="-122"/>
              <a:cs typeface="Times New Roman" panose="02020603050405020304" pitchFamily="18" charset="0"/>
            </a:endParaRPr>
          </a:p>
        </p:txBody>
      </p:sp>
      <p:sp>
        <p:nvSpPr>
          <p:cNvPr id="8" name="Rectangle 7"/>
          <p:cNvSpPr/>
          <p:nvPr/>
        </p:nvSpPr>
        <p:spPr>
          <a:xfrm>
            <a:off x="5276805" y="624087"/>
            <a:ext cx="5697662" cy="707886"/>
          </a:xfrm>
          <a:prstGeom prst="rect">
            <a:avLst/>
          </a:prstGeom>
          <a:ln w="60325">
            <a:solidFill>
              <a:srgbClr val="FF6C0D"/>
            </a:solidFill>
          </a:ln>
        </p:spPr>
        <p:txBody>
          <a:bodyPr wrap="square">
            <a:spAutoFit/>
          </a:bodyPr>
          <a:lstStyle/>
          <a:p>
            <a:pPr algn="just"/>
            <a:r>
              <a:rPr lang="en-US" sz="4000">
                <a:solidFill>
                  <a:srgbClr val="000000"/>
                </a:solidFill>
                <a:latin typeface="Times New Roman" panose="02020603050405020304" pitchFamily="18" charset="0"/>
                <a:ea typeface="Times New Roman" panose="02020603050405020304" pitchFamily="18" charset="0"/>
              </a:rPr>
              <a:t>Phần mềm mô phỏng</a:t>
            </a:r>
            <a:endParaRPr lang="en-US" sz="4000"/>
          </a:p>
        </p:txBody>
      </p:sp>
      <p:sp>
        <p:nvSpPr>
          <p:cNvPr id="13" name="Rectangle 12"/>
          <p:cNvSpPr/>
          <p:nvPr/>
        </p:nvSpPr>
        <p:spPr>
          <a:xfrm>
            <a:off x="5276805" y="2240664"/>
            <a:ext cx="5697662" cy="1323439"/>
          </a:xfrm>
          <a:prstGeom prst="rect">
            <a:avLst/>
          </a:prstGeom>
          <a:ln w="60325">
            <a:solidFill>
              <a:srgbClr val="F29E00"/>
            </a:solidFill>
          </a:ln>
        </p:spPr>
        <p:txBody>
          <a:bodyPr wrap="square">
            <a:spAutoFit/>
          </a:bodyPr>
          <a:lstStyle/>
          <a:p>
            <a:r>
              <a:rPr lang="en-US" sz="4000">
                <a:solidFill>
                  <a:srgbClr val="000000"/>
                </a:solidFill>
                <a:latin typeface="Times New Roman" panose="02020603050405020304" pitchFamily="18" charset="0"/>
                <a:ea typeface="Times New Roman" panose="02020603050405020304" pitchFamily="18" charset="0"/>
              </a:rPr>
              <a:t>Lợi ích của phần mềm mô phỏng</a:t>
            </a:r>
            <a:endParaRPr lang="en-US" sz="4000"/>
          </a:p>
        </p:txBody>
      </p:sp>
      <p:sp>
        <p:nvSpPr>
          <p:cNvPr id="18" name="Rectangle 17"/>
          <p:cNvSpPr/>
          <p:nvPr/>
        </p:nvSpPr>
        <p:spPr>
          <a:xfrm>
            <a:off x="5276805" y="4450451"/>
            <a:ext cx="5697662" cy="707886"/>
          </a:xfrm>
          <a:prstGeom prst="rect">
            <a:avLst/>
          </a:prstGeom>
          <a:ln w="76200">
            <a:solidFill>
              <a:srgbClr val="E5C10F"/>
            </a:solidFill>
          </a:ln>
        </p:spPr>
        <p:txBody>
          <a:bodyPr wrap="square">
            <a:spAutoFit/>
          </a:bodyPr>
          <a:lstStyle/>
          <a:p>
            <a:r>
              <a:rPr lang="en-US" sz="4000">
                <a:latin typeface="Times New Roman" panose="02020603050405020304" pitchFamily="18" charset="0"/>
                <a:cs typeface="Times New Roman" panose="02020603050405020304" pitchFamily="18" charset="0"/>
              </a:rPr>
              <a:t>Luyện tập </a:t>
            </a:r>
            <a:r>
              <a:rPr lang="en-US" sz="4000" smtClean="0">
                <a:latin typeface="Times New Roman" panose="02020603050405020304" pitchFamily="18" charset="0"/>
                <a:cs typeface="Times New Roman" panose="02020603050405020304" pitchFamily="18" charset="0"/>
              </a:rPr>
              <a:t>- </a:t>
            </a:r>
            <a:r>
              <a:rPr lang="en-US" sz="4000">
                <a:latin typeface="Times New Roman" panose="02020603050405020304" pitchFamily="18" charset="0"/>
                <a:cs typeface="Times New Roman" panose="02020603050405020304" pitchFamily="18" charset="0"/>
              </a:rPr>
              <a:t>Vận d</a:t>
            </a:r>
            <a:r>
              <a:rPr lang="en-US" sz="4000" smtClean="0">
                <a:latin typeface="Times New Roman" panose="02020603050405020304" pitchFamily="18" charset="0"/>
                <a:cs typeface="Times New Roman" panose="02020603050405020304" pitchFamily="18" charset="0"/>
              </a:rPr>
              <a:t>ụng</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319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par>
                          <p:cTn id="20" fill="hold">
                            <p:stCondLst>
                              <p:cond delay="500"/>
                            </p:stCondLst>
                            <p:childTnLst>
                              <p:par>
                                <p:cTn id="21" presetID="42"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barn(inVertical)">
                                      <p:cBhvr>
                                        <p:cTn id="43" dur="500"/>
                                        <p:tgtEl>
                                          <p:spTgt spid="16"/>
                                        </p:tgtEl>
                                      </p:cBhvr>
                                    </p:animEffect>
                                  </p:childTnLst>
                                </p:cTn>
                              </p:par>
                            </p:childTnLst>
                          </p:cTn>
                        </p:par>
                        <p:par>
                          <p:cTn id="44" fill="hold">
                            <p:stCondLst>
                              <p:cond delay="500"/>
                            </p:stCondLst>
                            <p:childTnLst>
                              <p:par>
                                <p:cTn id="45" presetID="42"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P spid="13"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D5CED15B-5DB9-4DDA-03A1-8E5455837245}"/>
              </a:ext>
            </a:extLst>
          </p:cNvPr>
          <p:cNvSpPr/>
          <p:nvPr/>
        </p:nvSpPr>
        <p:spPr>
          <a:xfrm>
            <a:off x="1807028" y="1273629"/>
            <a:ext cx="4114800" cy="4114800"/>
          </a:xfrm>
          <a:prstGeom prst="sun">
            <a:avLst/>
          </a:prstGeom>
          <a:solidFill>
            <a:srgbClr val="FFC000"/>
          </a:solidFill>
          <a:ln w="12700" cap="flat" cmpd="sng" algn="ctr">
            <a:solidFill>
              <a:srgbClr val="FF0000"/>
            </a:solidFill>
            <a:prstDash val="solid"/>
            <a:miter lim="800000"/>
          </a:ln>
          <a:effectLst/>
        </p:spPr>
        <p:txBody>
          <a:bodyPr rtlCol="0" anchor="ctr"/>
          <a:lstStyle/>
          <a:p>
            <a:pPr algn="ctr"/>
            <a:r>
              <a:rPr lang="en-US" sz="3200" b="1">
                <a:solidFill>
                  <a:srgbClr val="FF0000"/>
                </a:solidFill>
                <a:latin typeface="Times New Roman" panose="02020603050405020304" pitchFamily="18" charset="0"/>
                <a:cs typeface="Times New Roman" panose="02020603050405020304" pitchFamily="18" charset="0"/>
              </a:rPr>
              <a:t>HOẠT ĐỘNG 2</a:t>
            </a:r>
          </a:p>
        </p:txBody>
      </p:sp>
      <p:sp>
        <p:nvSpPr>
          <p:cNvPr id="4" name="TextBox 3">
            <a:extLst>
              <a:ext uri="{FF2B5EF4-FFF2-40B4-BE49-F238E27FC236}">
                <a16:creationId xmlns:a16="http://schemas.microsoft.com/office/drawing/2014/main" id="{A4ED5D93-6321-7569-9545-8E158DFA9491}"/>
              </a:ext>
            </a:extLst>
          </p:cNvPr>
          <p:cNvSpPr txBox="1"/>
          <p:nvPr/>
        </p:nvSpPr>
        <p:spPr>
          <a:xfrm>
            <a:off x="5921828" y="2204481"/>
            <a:ext cx="4658971" cy="1938992"/>
          </a:xfrm>
          <a:prstGeom prst="rect">
            <a:avLst/>
          </a:prstGeom>
          <a:noFill/>
        </p:spPr>
        <p:txBody>
          <a:bodyPr wrap="square">
            <a:spAutoFit/>
          </a:bodyPr>
          <a:lstStyle/>
          <a:p>
            <a:pPr algn="ct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Hình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thành</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kiến</a:t>
            </a:r>
            <a:r>
              <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 </a:t>
            </a:r>
            <a:r>
              <a:rPr lang="en-US" sz="6000" b="1" dirty="0" err="1">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rPr>
              <a:t>thức</a:t>
            </a:r>
            <a:endParaRPr lang="en-US" sz="6000" b="1" dirty="0">
              <a:gradFill>
                <a:gsLst>
                  <a:gs pos="67000">
                    <a:srgbClr val="48CFAD">
                      <a:lumMod val="60000"/>
                      <a:lumOff val="40000"/>
                    </a:srgbClr>
                  </a:gs>
                  <a:gs pos="23000">
                    <a:srgbClr val="0000FF"/>
                  </a:gs>
                  <a:gs pos="76000">
                    <a:srgbClr val="FA7A61"/>
                  </a:gs>
                  <a:gs pos="52000">
                    <a:srgbClr val="FC6E51">
                      <a:lumMod val="75000"/>
                    </a:srgbClr>
                  </a:gs>
                  <a:gs pos="68000">
                    <a:srgbClr val="FC6E51">
                      <a:lumMod val="60000"/>
                      <a:lumOff val="40000"/>
                    </a:srgbClr>
                  </a:gs>
                </a:gsLst>
                <a:lin ang="5400000" scaled="1"/>
              </a:gra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07161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descr="OPL20U25GSXzBJYl68kk8uQGfFKzs7yb1M4KJWUiLk6ZEvGF+qCIPSnY57AbBFCvTW(2023.15.39.ME BIN BI. DOI SP)39+K4lPs7H94VUqPe2XwIsfPRnrXQE//QTEXxb8/8N4CNc6FpgZahzpTjFhMzSA7T/nHJa11DE8Ng2TP3iAmRczFlmslSuUNOgUeb6yRvs0="/>
          <p:cNvSpPr/>
          <p:nvPr/>
        </p:nvSpPr>
        <p:spPr>
          <a:xfrm>
            <a:off x="507273" y="288087"/>
            <a:ext cx="6050281" cy="584775"/>
          </a:xfrm>
          <a:prstGeom prst="rect">
            <a:avLst/>
          </a:prstGeom>
        </p:spPr>
        <p:txBody>
          <a:bodyPr wrap="square">
            <a:spAutoFit/>
          </a:bodyPr>
          <a:lstStyle/>
          <a:p>
            <a:r>
              <a:rPr lang="en-US" sz="3200" b="1">
                <a:solidFill>
                  <a:srgbClr val="FF0000"/>
                </a:solidFill>
                <a:latin typeface="Times New Roman" panose="02020603050405020304" pitchFamily="18" charset="0"/>
                <a:ea typeface="Times New Roman" panose="02020603050405020304" pitchFamily="18" charset="0"/>
              </a:rPr>
              <a:t>1. PHẦN MỀM MÔ PHỎNG</a:t>
            </a:r>
            <a:endParaRPr lang="en-US" sz="3200" b="1"/>
          </a:p>
        </p:txBody>
      </p:sp>
    </p:spTree>
    <p:extLst>
      <p:ext uri="{BB962C8B-B14F-4D97-AF65-F5344CB8AC3E}">
        <p14:creationId xmlns:p14="http://schemas.microsoft.com/office/powerpoint/2010/main" val="578601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64979916-BB72-4821-A0AE-07219C90334E}"/>
              </a:ext>
            </a:extLst>
          </p:cNvPr>
          <p:cNvSpPr/>
          <p:nvPr/>
        </p:nvSpPr>
        <p:spPr>
          <a:xfrm>
            <a:off x="274602" y="757647"/>
            <a:ext cx="10989365" cy="5982786"/>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889089" y="13622"/>
            <a:ext cx="4511961" cy="687111"/>
          </a:xfrm>
          <a:prstGeom prst="rect">
            <a:avLst/>
          </a:prstGeom>
        </p:spPr>
        <p:txBody>
          <a:bodyPr wrap="square">
            <a:spAutoFit/>
          </a:bodyPr>
          <a:lstStyle/>
          <a:p>
            <a:pPr defTabSz="342900">
              <a:lnSpc>
                <a:spcPct val="135000"/>
              </a:lnSpc>
              <a:defRPr/>
            </a:pPr>
            <a:r>
              <a:rPr kumimoji="0" lang="en-US" sz="3200" b="1" i="0" u="none" strike="noStrike" kern="1200" cap="none" spc="0" normalizeH="0" baseline="0" noProof="0">
                <a:ln>
                  <a:noFill/>
                </a:ln>
                <a:solidFill>
                  <a:srgbClr val="0000FF"/>
                </a:solidFill>
                <a:effectLst/>
                <a:uLnTx/>
                <a:uFillTx/>
                <a:latin typeface="Times New Roman" panose="02020603050405020304" pitchFamily="18" charset="0"/>
                <a:cs typeface="Times New Roman" panose="02020603050405020304" pitchFamily="18" charset="0"/>
              </a:rPr>
              <a:t>Hoạt động </a:t>
            </a:r>
            <a:r>
              <a:rPr kumimoji="0" lang="en-US" sz="3200" b="1" i="0" u="none" strike="noStrike" kern="1200" cap="none" spc="0" normalizeH="0" baseline="0" noProof="0" smtClean="0">
                <a:ln>
                  <a:noFill/>
                </a:ln>
                <a:solidFill>
                  <a:srgbClr val="0000FF"/>
                </a:solidFill>
                <a:effectLst/>
                <a:uLnTx/>
                <a:uFillTx/>
                <a:latin typeface="Times New Roman" panose="02020603050405020304" pitchFamily="18" charset="0"/>
                <a:cs typeface="Times New Roman" panose="02020603050405020304" pitchFamily="18" charset="0"/>
              </a:rPr>
              <a:t>1: </a:t>
            </a:r>
            <a:r>
              <a:rPr lang="en-US" sz="3200" b="1">
                <a:solidFill>
                  <a:srgbClr val="0000FF"/>
                </a:solidFill>
                <a:latin typeface="Times New Roman" panose="02020603050405020304" pitchFamily="18" charset="0"/>
                <a:cs typeface="Times New Roman" panose="02020603050405020304" pitchFamily="18" charset="0"/>
              </a:rPr>
              <a:t>Pha </a:t>
            </a:r>
            <a:r>
              <a:rPr lang="en-US" sz="3200" b="1" smtClean="0">
                <a:solidFill>
                  <a:srgbClr val="0000FF"/>
                </a:solidFill>
                <a:latin typeface="Times New Roman" panose="02020603050405020304" pitchFamily="18" charset="0"/>
                <a:cs typeface="Times New Roman" panose="02020603050405020304" pitchFamily="18" charset="0"/>
              </a:rPr>
              <a:t>màu</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BB31F5CE-80D7-4838-8DF8-68495E0BA596}"/>
              </a:ext>
            </a:extLst>
          </p:cNvPr>
          <p:cNvSpPr/>
          <p:nvPr/>
        </p:nvSpPr>
        <p:spPr>
          <a:xfrm>
            <a:off x="3145070" y="250751"/>
            <a:ext cx="8003529" cy="610228"/>
          </a:xfrm>
          <a:prstGeom prst="rect">
            <a:avLst/>
          </a:prstGeom>
        </p:spPr>
        <p:txBody>
          <a:bodyPr wrap="square">
            <a:spAutoFit/>
          </a:bodyPr>
          <a:lstStyle/>
          <a:p>
            <a:pPr lvl="0" defTabSz="342900">
              <a:lnSpc>
                <a:spcPct val="135000"/>
              </a:lnSpc>
              <a:defRPr/>
            </a:pPr>
            <a:endParaRPr kumimoji="0" lang="vi-VN" sz="2800" b="1" i="0" u="none" strike="noStrike" kern="1200" cap="none" spc="0" normalizeH="0" baseline="0" noProof="0" dirty="0">
              <a:ln>
                <a:noFill/>
              </a:ln>
              <a:solidFill>
                <a:srgbClr val="002060"/>
              </a:solidFill>
              <a:effectLst/>
              <a:uLnTx/>
              <a:uFillTx/>
              <a:latin typeface="UTM Avo" panose="0204060305050602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D9F9823B-E28B-57CA-53DF-9735D5CBDADD}"/>
              </a:ext>
            </a:extLst>
          </p:cNvPr>
          <p:cNvSpPr txBox="1"/>
          <p:nvPr/>
        </p:nvSpPr>
        <p:spPr>
          <a:xfrm>
            <a:off x="430505" y="1024200"/>
            <a:ext cx="5659867" cy="5516895"/>
          </a:xfrm>
          <a:prstGeom prst="rect">
            <a:avLst/>
          </a:prstGeom>
          <a:noFill/>
        </p:spPr>
        <p:txBody>
          <a:bodyPr wrap="square">
            <a:spAutoFit/>
          </a:bodyPr>
          <a:lstStyle/>
          <a:p>
            <a:r>
              <a:rPr lang="vi-VN" sz="2350" dirty="0">
                <a:solidFill>
                  <a:srgbClr val="231F20"/>
                </a:solidFill>
                <a:effectLst/>
                <a:latin typeface="Arial" panose="020B0604020202020204" pitchFamily="34" charset="0"/>
              </a:rPr>
              <a:t>Trong thực tế, khi pha màu, em chỉ có thể thay đổi tỉ lệ (giữa các màu) trong hỗn hợp màu đã pha bằng cách trộn thêm màu. Việc bổ sung nhiều màu có thể dẫn đến hỗn hợp màu xỉn đục và không dùng được nữa. Điều đó xảy ra nhiều lần, khiến em mất nhiều thời gian và giảm hứng thú đối với việc pha màu. </a:t>
            </a:r>
            <a:endParaRPr lang="vi-VN" sz="2350" dirty="0"/>
          </a:p>
          <a:p>
            <a:r>
              <a:rPr lang="vi-VN" sz="2350" dirty="0">
                <a:solidFill>
                  <a:srgbClr val="231F20"/>
                </a:solidFill>
                <a:effectLst/>
                <a:latin typeface="Arial" panose="020B0604020202020204" pitchFamily="34" charset="0"/>
              </a:rPr>
              <a:t>Phần mềm mô phỏng pha màu (Hình 5.1) cho phép em chọn màu, tăng giảm tỉ lệ các màu và giúp em nhìn thấy màu kết quả được tạo ra trên màn hình. Em hãy cho biết </a:t>
            </a:r>
            <a:r>
              <a:rPr lang="vi-VN" sz="2350" dirty="0">
                <a:solidFill>
                  <a:srgbClr val="231F20"/>
                </a:solidFill>
                <a:latin typeface="Arial" panose="020B0604020202020204" pitchFamily="34" charset="0"/>
              </a:rPr>
              <a:t>v</a:t>
            </a:r>
            <a:r>
              <a:rPr lang="vi-VN" sz="2350" dirty="0">
                <a:solidFill>
                  <a:srgbClr val="231F20"/>
                </a:solidFill>
                <a:effectLst/>
                <a:latin typeface="Arial" panose="020B0604020202020204" pitchFamily="34" charset="0"/>
              </a:rPr>
              <a:t>iệc sử dụng phần mềm mô phỏng pha màu để tập pha màu và tìm hiểu về màu sắc có những lợi ích gì?</a:t>
            </a:r>
            <a:endParaRPr lang="en-US" sz="2350" dirty="0"/>
          </a:p>
        </p:txBody>
      </p:sp>
      <p:pic>
        <p:nvPicPr>
          <p:cNvPr id="11" name="Picture 10">
            <a:extLst>
              <a:ext uri="{FF2B5EF4-FFF2-40B4-BE49-F238E27FC236}">
                <a16:creationId xmlns:a16="http://schemas.microsoft.com/office/drawing/2014/main" id="{0248F124-9B87-7ABA-5CC8-44307FF4A0CA}"/>
              </a:ext>
            </a:extLst>
          </p:cNvPr>
          <p:cNvPicPr>
            <a:picLocks noChangeAspect="1"/>
          </p:cNvPicPr>
          <p:nvPr/>
        </p:nvPicPr>
        <p:blipFill>
          <a:blip r:embed="rId2"/>
          <a:stretch>
            <a:fillRect/>
          </a:stretch>
        </p:blipFill>
        <p:spPr>
          <a:xfrm>
            <a:off x="6048103" y="1371933"/>
            <a:ext cx="5100496" cy="4247317"/>
          </a:xfrm>
          <a:prstGeom prst="rect">
            <a:avLst/>
          </a:prstGeom>
        </p:spPr>
      </p:pic>
    </p:spTree>
    <p:extLst>
      <p:ext uri="{BB962C8B-B14F-4D97-AF65-F5344CB8AC3E}">
        <p14:creationId xmlns:p14="http://schemas.microsoft.com/office/powerpoint/2010/main" val="178679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0" y="0"/>
            <a:ext cx="664186" cy="662001"/>
          </a:xfrm>
          <a:prstGeom prst="rect">
            <a:avLst/>
          </a:prstGeom>
        </p:spPr>
      </p:pic>
      <p:sp>
        <p:nvSpPr>
          <p:cNvPr id="3" name="TextBox 2">
            <a:extLst>
              <a:ext uri="{FF2B5EF4-FFF2-40B4-BE49-F238E27FC236}">
                <a16:creationId xmlns:a16="http://schemas.microsoft.com/office/drawing/2014/main" id="{15B4E53F-1109-90C0-0104-92A170C99667}"/>
              </a:ext>
            </a:extLst>
          </p:cNvPr>
          <p:cNvSpPr txBox="1"/>
          <p:nvPr/>
        </p:nvSpPr>
        <p:spPr>
          <a:xfrm>
            <a:off x="664187" y="2412"/>
            <a:ext cx="11353642" cy="6629507"/>
          </a:xfrm>
          <a:prstGeom prst="rect">
            <a:avLst/>
          </a:prstGeom>
          <a:noFill/>
        </p:spPr>
        <p:txBody>
          <a:bodyPr wrap="square">
            <a:spAutoFit/>
          </a:bodyPr>
          <a:lstStyle/>
          <a:p>
            <a:pPr>
              <a:lnSpc>
                <a:spcPct val="150000"/>
              </a:lnSpc>
            </a:pPr>
            <a:r>
              <a:rPr lang="vi-VN" sz="2600" dirty="0">
                <a:solidFill>
                  <a:srgbClr val="231F20"/>
                </a:solidFill>
                <a:effectLst/>
                <a:latin typeface="Arial" panose="020B0604020202020204" pitchFamily="34" charset="0"/>
              </a:rPr>
              <a:t>Em có thể tìm thấy những phần mềm pha màu trên Internet bằng từ khoá “mixing colors simulator”. Một trong số đó là </a:t>
            </a:r>
            <a:r>
              <a:rPr lang="vi-VN" sz="2600" dirty="0">
                <a:solidFill>
                  <a:srgbClr val="ED028C"/>
                </a:solidFill>
                <a:effectLst/>
                <a:latin typeface="Arial" panose="020B0604020202020204" pitchFamily="34" charset="0"/>
              </a:rPr>
              <a:t>https://trycolors.com</a:t>
            </a:r>
            <a:r>
              <a:rPr lang="vi-VN" sz="2600" dirty="0">
                <a:solidFill>
                  <a:srgbClr val="231F20"/>
                </a:solidFill>
                <a:effectLst/>
                <a:latin typeface="Arial" panose="020B0604020202020204" pitchFamily="34" charset="0"/>
              </a:rPr>
              <a:t>. Em có thể tương tác với phần mềm bằng cách chọn và thay đổi tỉ lệ của các màu đã cho và quan sát màu kết quả. Việc tạo ra màu mới một cách dễ dàng giúp em tiết kiệm vật liệu, thời gian, qua đó hứng thú đối với việc tạo ra những màu mới và tìm hiểu về những hệ thống màu khác nhau. Tuy không phải màu vẽ thật nhưng màu và cách tạo màu trong phần mềm có thể giúp em hình dung ra sự kết hợp của các màu và tập pha màu một cách hiệu quả. Phần mềm mô phỏng là phương tiện giúp em quan sát và hình dung ra những hiện tượng khó hoặc không thể trải nghiệm trong thực tế, giúp em giải quyết nhiều vấn đề trong học tập.</a:t>
            </a:r>
            <a:endParaRPr lang="en-US" sz="2600" dirty="0"/>
          </a:p>
        </p:txBody>
      </p:sp>
    </p:spTree>
    <p:extLst>
      <p:ext uri="{BB962C8B-B14F-4D97-AF65-F5344CB8AC3E}">
        <p14:creationId xmlns:p14="http://schemas.microsoft.com/office/powerpoint/2010/main" val="7744867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2657774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1942</TotalTime>
  <Words>4410</Words>
  <Application>Microsoft Office PowerPoint</Application>
  <PresentationFormat>Widescreen</PresentationFormat>
  <Paragraphs>1033</Paragraphs>
  <Slides>37</Slides>
  <Notes>0</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37</vt:i4>
      </vt:variant>
    </vt:vector>
  </HeadingPairs>
  <TitlesOfParts>
    <vt:vector size="55" baseType="lpstr">
      <vt:lpstr>A3.OpenSansBold-San</vt:lpstr>
      <vt:lpstr>A3.OpenSans-San</vt:lpstr>
      <vt:lpstr>Arial</vt:lpstr>
      <vt:lpstr>Arial Unicode MS</vt:lpstr>
      <vt:lpstr>Calibri</vt:lpstr>
      <vt:lpstr>Calibri Light</vt:lpstr>
      <vt:lpstr>CIDFont+F4</vt:lpstr>
      <vt:lpstr>等线</vt:lpstr>
      <vt:lpstr>Segoe Print</vt:lpstr>
      <vt:lpstr>Special Elite</vt:lpstr>
      <vt:lpstr>Times New Roman</vt:lpstr>
      <vt:lpstr>UTM Alberta Heavy</vt:lpstr>
      <vt:lpstr>UTM Avo</vt:lpstr>
      <vt:lpstr>zihun7hao-wennuantongzhiti</vt:lpstr>
      <vt:lpstr>字魂59号-创粗黑</vt:lpstr>
      <vt:lpstr>思源黑体 Heavy</vt:lpstr>
      <vt:lpstr>思源黑体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DUNG</cp:lastModifiedBy>
  <cp:revision>263</cp:revision>
  <dcterms:created xsi:type="dcterms:W3CDTF">2021-06-03T21:14:00Z</dcterms:created>
  <dcterms:modified xsi:type="dcterms:W3CDTF">2024-11-11T14:20:10Z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9B99D3FDDC244095964FD91E87753BB7</vt:lpwstr>
  </property>
  <property fmtid="{D5CDD505-2E9C-101B-9397-08002B2CF9AE}" pid="3" name="KSOProductBuildVer">
    <vt:lpwstr>2052-11.1.0.10577</vt:lpwstr>
  </property>
</Properties>
</file>