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61" r:id="rId3"/>
    <p:sldMasterId id="2147483773" r:id="rId4"/>
    <p:sldMasterId id="2147483780" r:id="rId5"/>
  </p:sldMasterIdLst>
  <p:notesMasterIdLst>
    <p:notesMasterId r:id="rId37"/>
  </p:notesMasterIdLst>
  <p:sldIdLst>
    <p:sldId id="3312" r:id="rId6"/>
    <p:sldId id="3292" r:id="rId7"/>
    <p:sldId id="258" r:id="rId8"/>
    <p:sldId id="260" r:id="rId9"/>
    <p:sldId id="263" r:id="rId10"/>
    <p:sldId id="261" r:id="rId11"/>
    <p:sldId id="262" r:id="rId12"/>
    <p:sldId id="3094" r:id="rId13"/>
    <p:sldId id="3293" r:id="rId14"/>
    <p:sldId id="3294" r:id="rId15"/>
    <p:sldId id="3295" r:id="rId16"/>
    <p:sldId id="3296" r:id="rId17"/>
    <p:sldId id="819" r:id="rId18"/>
    <p:sldId id="3297" r:id="rId19"/>
    <p:sldId id="3298" r:id="rId20"/>
    <p:sldId id="3308" r:id="rId21"/>
    <p:sldId id="3299" r:id="rId22"/>
    <p:sldId id="3313" r:id="rId23"/>
    <p:sldId id="3301" r:id="rId24"/>
    <p:sldId id="3307" r:id="rId25"/>
    <p:sldId id="3309" r:id="rId26"/>
    <p:sldId id="3310" r:id="rId27"/>
    <p:sldId id="257" r:id="rId28"/>
    <p:sldId id="256" r:id="rId29"/>
    <p:sldId id="3311" r:id="rId30"/>
    <p:sldId id="267" r:id="rId31"/>
    <p:sldId id="268" r:id="rId32"/>
    <p:sldId id="269" r:id="rId33"/>
    <p:sldId id="270" r:id="rId34"/>
    <p:sldId id="3314" r:id="rId35"/>
    <p:sldId id="31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ED3376"/>
    <a:srgbClr val="FCBB75"/>
    <a:srgbClr val="F18105"/>
    <a:srgbClr val="FFFFFF"/>
    <a:srgbClr val="F49EC3"/>
    <a:srgbClr val="4D4C51"/>
    <a:srgbClr val="F0677C"/>
    <a:srgbClr val="FF3399"/>
    <a:srgbClr val="09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9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4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C3DF4-FF39-4DBE-B529-5C10E75532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2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C3DF4-FF39-4DBE-B529-5C10E75532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5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C3DF4-FF39-4DBE-B529-5C10E75532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6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1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0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7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5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53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9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62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1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90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7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7210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pHolder3">
            <a:extLst>
              <a:ext uri="{FF2B5EF4-FFF2-40B4-BE49-F238E27FC236}">
                <a16:creationId xmlns:a16="http://schemas.microsoft.com/office/drawing/2014/main" id="{8BEA3938-001B-44FD-92FE-8622C85C8E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680" y="2"/>
            <a:ext cx="4611341" cy="4203660"/>
          </a:xfrm>
          <a:custGeom>
            <a:avLst/>
            <a:gdLst>
              <a:gd name="connsiteX0" fmla="*/ 1592186 w 4611942"/>
              <a:gd name="connsiteY0" fmla="*/ 0 h 4203660"/>
              <a:gd name="connsiteX1" fmla="*/ 4060299 w 4611942"/>
              <a:gd name="connsiteY1" fmla="*/ 0 h 4203660"/>
              <a:gd name="connsiteX2" fmla="*/ 4059967 w 4611942"/>
              <a:gd name="connsiteY2" fmla="*/ 105953 h 4203660"/>
              <a:gd name="connsiteX3" fmla="*/ 4042068 w 4611942"/>
              <a:gd name="connsiteY3" fmla="*/ 572804 h 4203660"/>
              <a:gd name="connsiteX4" fmla="*/ 4398821 w 4611942"/>
              <a:gd name="connsiteY4" fmla="*/ 1701659 h 4203660"/>
              <a:gd name="connsiteX5" fmla="*/ 4610801 w 4611942"/>
              <a:gd name="connsiteY5" fmla="*/ 2769883 h 4203660"/>
              <a:gd name="connsiteX6" fmla="*/ 4397531 w 4611942"/>
              <a:gd name="connsiteY6" fmla="*/ 3603614 h 4203660"/>
              <a:gd name="connsiteX7" fmla="*/ 3432047 w 4611942"/>
              <a:gd name="connsiteY7" fmla="*/ 4200728 h 4203660"/>
              <a:gd name="connsiteX8" fmla="*/ 2477074 w 4611942"/>
              <a:gd name="connsiteY8" fmla="*/ 3734598 h 4203660"/>
              <a:gd name="connsiteX9" fmla="*/ 1916318 w 4611942"/>
              <a:gd name="connsiteY9" fmla="*/ 3114405 h 4203660"/>
              <a:gd name="connsiteX10" fmla="*/ 1880922 w 4611942"/>
              <a:gd name="connsiteY10" fmla="*/ 3079798 h 4203660"/>
              <a:gd name="connsiteX11" fmla="*/ 1515009 w 4611942"/>
              <a:gd name="connsiteY11" fmla="*/ 2806197 h 4203660"/>
              <a:gd name="connsiteX12" fmla="*/ 1110483 w 4611942"/>
              <a:gd name="connsiteY12" fmla="*/ 2666846 h 4203660"/>
              <a:gd name="connsiteX13" fmla="*/ 324683 w 4611942"/>
              <a:gd name="connsiteY13" fmla="*/ 2175594 h 4203660"/>
              <a:gd name="connsiteX14" fmla="*/ 66826 w 4611942"/>
              <a:gd name="connsiteY14" fmla="*/ 1070815 h 4203660"/>
              <a:gd name="connsiteX15" fmla="*/ 499915 w 4611942"/>
              <a:gd name="connsiteY15" fmla="*/ 569552 h 4203660"/>
              <a:gd name="connsiteX16" fmla="*/ 1186269 w 4611942"/>
              <a:gd name="connsiteY16" fmla="*/ 298857 h 4203660"/>
              <a:gd name="connsiteX17" fmla="*/ 1485797 w 4611942"/>
              <a:gd name="connsiteY17" fmla="*/ 103831 h 420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11942" h="4203660">
                <a:moveTo>
                  <a:pt x="1592186" y="0"/>
                </a:moveTo>
                <a:lnTo>
                  <a:pt x="4060299" y="0"/>
                </a:lnTo>
                <a:lnTo>
                  <a:pt x="4059967" y="105953"/>
                </a:lnTo>
                <a:cubicBezTo>
                  <a:pt x="4053487" y="261609"/>
                  <a:pt x="4033649" y="417251"/>
                  <a:pt x="4042068" y="572804"/>
                </a:cubicBezTo>
                <a:cubicBezTo>
                  <a:pt x="4063428" y="968729"/>
                  <a:pt x="4263336" y="1329026"/>
                  <a:pt x="4398821" y="1701659"/>
                </a:cubicBezTo>
                <a:cubicBezTo>
                  <a:pt x="4523330" y="2044146"/>
                  <a:pt x="4595126" y="2405795"/>
                  <a:pt x="4610801" y="2769883"/>
                </a:cubicBezTo>
                <a:cubicBezTo>
                  <a:pt x="4623032" y="3054131"/>
                  <a:pt x="4535985" y="3355158"/>
                  <a:pt x="4397531" y="3603614"/>
                </a:cubicBezTo>
                <a:cubicBezTo>
                  <a:pt x="4206580" y="3946186"/>
                  <a:pt x="3819823" y="4169810"/>
                  <a:pt x="3432047" y="4200728"/>
                </a:cubicBezTo>
                <a:cubicBezTo>
                  <a:pt x="3034171" y="4232434"/>
                  <a:pt x="2742052" y="4002406"/>
                  <a:pt x="2477074" y="3734598"/>
                </a:cubicBezTo>
                <a:cubicBezTo>
                  <a:pt x="2281064" y="3536425"/>
                  <a:pt x="2113721" y="3311002"/>
                  <a:pt x="1916318" y="3114405"/>
                </a:cubicBezTo>
                <a:cubicBezTo>
                  <a:pt x="1904668" y="3102772"/>
                  <a:pt x="1892858" y="3091241"/>
                  <a:pt x="1880922" y="3079798"/>
                </a:cubicBezTo>
                <a:cubicBezTo>
                  <a:pt x="1770911" y="2974289"/>
                  <a:pt x="1649491" y="2878726"/>
                  <a:pt x="1515009" y="2806197"/>
                </a:cubicBezTo>
                <a:cubicBezTo>
                  <a:pt x="1384101" y="2735515"/>
                  <a:pt x="1244285" y="2719924"/>
                  <a:pt x="1110483" y="2666846"/>
                </a:cubicBezTo>
                <a:cubicBezTo>
                  <a:pt x="828958" y="2555228"/>
                  <a:pt x="535201" y="2396877"/>
                  <a:pt x="324683" y="2175594"/>
                </a:cubicBezTo>
                <a:cubicBezTo>
                  <a:pt x="46046" y="1882719"/>
                  <a:pt x="-91398" y="1462399"/>
                  <a:pt x="66826" y="1070815"/>
                </a:cubicBezTo>
                <a:cubicBezTo>
                  <a:pt x="144496" y="878497"/>
                  <a:pt x="318544" y="669013"/>
                  <a:pt x="499915" y="569552"/>
                </a:cubicBezTo>
                <a:cubicBezTo>
                  <a:pt x="716524" y="450717"/>
                  <a:pt x="963945" y="404862"/>
                  <a:pt x="1186269" y="298857"/>
                </a:cubicBezTo>
                <a:cubicBezTo>
                  <a:pt x="1294150" y="247445"/>
                  <a:pt x="1395031" y="181542"/>
                  <a:pt x="1485797" y="103831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6058" cap="flat">
            <a:noFill/>
            <a:prstDash val="solid"/>
            <a:miter/>
          </a:ln>
        </p:spPr>
        <p:txBody>
          <a:bodyPr rtlCol="0" anchor="ctr" anchorCtr="1"/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074"/>
            <a:endParaRPr lang="en-US"/>
          </a:p>
        </p:txBody>
      </p:sp>
      <p:sp>
        <p:nvSpPr>
          <p:cNvPr id="7" name="PpHolder4">
            <a:extLst>
              <a:ext uri="{FF2B5EF4-FFF2-40B4-BE49-F238E27FC236}">
                <a16:creationId xmlns:a16="http://schemas.microsoft.com/office/drawing/2014/main" id="{60C68E11-F672-4C77-8895-445FE023DA2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" y="2978216"/>
            <a:ext cx="4806581" cy="3879787"/>
          </a:xfrm>
          <a:custGeom>
            <a:avLst/>
            <a:gdLst>
              <a:gd name="connsiteX0" fmla="*/ 1408024 w 4807207"/>
              <a:gd name="connsiteY0" fmla="*/ 727 h 3879787"/>
              <a:gd name="connsiteX1" fmla="*/ 1576818 w 4807207"/>
              <a:gd name="connsiteY1" fmla="*/ 8583 h 3879787"/>
              <a:gd name="connsiteX2" fmla="*/ 2225086 w 4807207"/>
              <a:gd name="connsiteY2" fmla="*/ 328871 h 3879787"/>
              <a:gd name="connsiteX3" fmla="*/ 2699115 w 4807207"/>
              <a:gd name="connsiteY3" fmla="*/ 979912 h 3879787"/>
              <a:gd name="connsiteX4" fmla="*/ 3333588 w 4807207"/>
              <a:gd name="connsiteY4" fmla="*/ 1422484 h 3879787"/>
              <a:gd name="connsiteX5" fmla="*/ 4208701 w 4807207"/>
              <a:gd name="connsiteY5" fmla="*/ 1679067 h 3879787"/>
              <a:gd name="connsiteX6" fmla="*/ 4789209 w 4807207"/>
              <a:gd name="connsiteY6" fmla="*/ 2903650 h 3879787"/>
              <a:gd name="connsiteX7" fmla="*/ 4024157 w 4807207"/>
              <a:gd name="connsiteY7" fmla="*/ 3856133 h 3879787"/>
              <a:gd name="connsiteX8" fmla="*/ 3962632 w 4807207"/>
              <a:gd name="connsiteY8" fmla="*/ 3879787 h 3879787"/>
              <a:gd name="connsiteX9" fmla="*/ 0 w 4807207"/>
              <a:gd name="connsiteY9" fmla="*/ 3879787 h 3879787"/>
              <a:gd name="connsiteX10" fmla="*/ 0 w 4807207"/>
              <a:gd name="connsiteY10" fmla="*/ 2375851 h 3879787"/>
              <a:gd name="connsiteX11" fmla="*/ 61090 w 4807207"/>
              <a:gd name="connsiteY11" fmla="*/ 2251192 h 3879787"/>
              <a:gd name="connsiteX12" fmla="*/ 139933 w 4807207"/>
              <a:gd name="connsiteY12" fmla="*/ 2014099 h 3879787"/>
              <a:gd name="connsiteX13" fmla="*/ 176357 w 4807207"/>
              <a:gd name="connsiteY13" fmla="*/ 1548508 h 3879787"/>
              <a:gd name="connsiteX14" fmla="*/ 480152 w 4807207"/>
              <a:gd name="connsiteY14" fmla="*/ 583667 h 3879787"/>
              <a:gd name="connsiteX15" fmla="*/ 1408024 w 4807207"/>
              <a:gd name="connsiteY15" fmla="*/ 727 h 387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7207" h="3879787">
                <a:moveTo>
                  <a:pt x="1408024" y="727"/>
                </a:moveTo>
                <a:cubicBezTo>
                  <a:pt x="1463338" y="-1391"/>
                  <a:pt x="1519683" y="1093"/>
                  <a:pt x="1576818" y="8583"/>
                </a:cubicBezTo>
                <a:cubicBezTo>
                  <a:pt x="1801297" y="37966"/>
                  <a:pt x="2070313" y="164479"/>
                  <a:pt x="2225086" y="328871"/>
                </a:cubicBezTo>
                <a:cubicBezTo>
                  <a:pt x="2409984" y="525183"/>
                  <a:pt x="2526211" y="774044"/>
                  <a:pt x="2699115" y="979912"/>
                </a:cubicBezTo>
                <a:cubicBezTo>
                  <a:pt x="2866865" y="1179717"/>
                  <a:pt x="3088180" y="1334063"/>
                  <a:pt x="3333588" y="1422484"/>
                </a:cubicBezTo>
                <a:cubicBezTo>
                  <a:pt x="3620189" y="1525745"/>
                  <a:pt x="3937275" y="1540731"/>
                  <a:pt x="4208701" y="1679067"/>
                </a:cubicBezTo>
                <a:cubicBezTo>
                  <a:pt x="4640064" y="1898945"/>
                  <a:pt x="4876553" y="2427424"/>
                  <a:pt x="4789209" y="2903650"/>
                </a:cubicBezTo>
                <a:cubicBezTo>
                  <a:pt x="4712757" y="3320322"/>
                  <a:pt x="4408903" y="3677755"/>
                  <a:pt x="4024157" y="3856133"/>
                </a:cubicBezTo>
                <a:lnTo>
                  <a:pt x="3962632" y="3879787"/>
                </a:lnTo>
                <a:lnTo>
                  <a:pt x="0" y="3879787"/>
                </a:lnTo>
                <a:lnTo>
                  <a:pt x="0" y="2375851"/>
                </a:lnTo>
                <a:lnTo>
                  <a:pt x="61090" y="2251192"/>
                </a:lnTo>
                <a:cubicBezTo>
                  <a:pt x="93159" y="2174187"/>
                  <a:pt x="120035" y="2095079"/>
                  <a:pt x="139933" y="2014099"/>
                </a:cubicBezTo>
                <a:cubicBezTo>
                  <a:pt x="178755" y="1856421"/>
                  <a:pt x="156927" y="1704422"/>
                  <a:pt x="176357" y="1548508"/>
                </a:cubicBezTo>
                <a:cubicBezTo>
                  <a:pt x="217173" y="1220475"/>
                  <a:pt x="304016" y="866716"/>
                  <a:pt x="480152" y="583667"/>
                </a:cubicBezTo>
                <a:cubicBezTo>
                  <a:pt x="684135" y="255863"/>
                  <a:pt x="1020827" y="15548"/>
                  <a:pt x="1408024" y="727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60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07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91D2FE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9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68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2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34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7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1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91D2FE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3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  <p:sldLayoutId id="21474837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id="{55696C72-F5EE-4279-BF5A-80F6658967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2484438"/>
            <a:ext cx="68738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WordArt 3">
            <a:extLst>
              <a:ext uri="{FF2B5EF4-FFF2-40B4-BE49-F238E27FC236}">
                <a16:creationId xmlns:a16="http://schemas.microsoft.com/office/drawing/2014/main" id="{146B4FB4-700A-4F62-9FF2-4A265667C32B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06500" y="2544763"/>
            <a:ext cx="50641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076" name="WordArt 4">
            <a:extLst>
              <a:ext uri="{FF2B5EF4-FFF2-40B4-BE49-F238E27FC236}">
                <a16:creationId xmlns:a16="http://schemas.microsoft.com/office/drawing/2014/main" id="{DD4DC770-B3A9-46E3-801F-5DD8A726BB6C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20788" y="3646488"/>
            <a:ext cx="506412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077" name="WordArt 5">
            <a:extLst>
              <a:ext uri="{FF2B5EF4-FFF2-40B4-BE49-F238E27FC236}">
                <a16:creationId xmlns:a16="http://schemas.microsoft.com/office/drawing/2014/main" id="{4DBC00D6-B09A-404D-9EAE-4B4EFE39423C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06500" y="4821238"/>
            <a:ext cx="50641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16F37F99-10EF-48CF-AD45-482111DDF9F5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06500" y="5870575"/>
            <a:ext cx="50641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3079" name="Oval 7">
            <a:extLst>
              <a:ext uri="{FF2B5EF4-FFF2-40B4-BE49-F238E27FC236}">
                <a16:creationId xmlns:a16="http://schemas.microsoft.com/office/drawing/2014/main" id="{7F54202F-AFA7-4E42-A06D-8D04E8F93E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2616200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0" name="AutoShape 8">
            <a:extLst>
              <a:ext uri="{FF2B5EF4-FFF2-40B4-BE49-F238E27FC236}">
                <a16:creationId xmlns:a16="http://schemas.microsoft.com/office/drawing/2014/main" id="{87F28B09-A889-4194-B832-92067F3169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3576638"/>
            <a:ext cx="68738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9">
            <a:extLst>
              <a:ext uri="{FF2B5EF4-FFF2-40B4-BE49-F238E27FC236}">
                <a16:creationId xmlns:a16="http://schemas.microsoft.com/office/drawing/2014/main" id="{1FBE4E1B-F24A-41A8-99EF-E9FE403A20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3706813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2" name="AutoShape 10">
            <a:extLst>
              <a:ext uri="{FF2B5EF4-FFF2-40B4-BE49-F238E27FC236}">
                <a16:creationId xmlns:a16="http://schemas.microsoft.com/office/drawing/2014/main" id="{E7B217FC-7464-45B7-AFF1-EB4794F2BD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4710113"/>
            <a:ext cx="68738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1">
            <a:extLst>
              <a:ext uri="{FF2B5EF4-FFF2-40B4-BE49-F238E27FC236}">
                <a16:creationId xmlns:a16="http://schemas.microsoft.com/office/drawing/2014/main" id="{17D3AFF6-AB90-4F8F-AFAE-FB56AF0164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4841875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4" name="AutoShape 12">
            <a:extLst>
              <a:ext uri="{FF2B5EF4-FFF2-40B4-BE49-F238E27FC236}">
                <a16:creationId xmlns:a16="http://schemas.microsoft.com/office/drawing/2014/main" id="{0E89D128-AC05-4B6A-A651-1423F79D45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5746750"/>
            <a:ext cx="687387" cy="51593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3">
            <a:extLst>
              <a:ext uri="{FF2B5EF4-FFF2-40B4-BE49-F238E27FC236}">
                <a16:creationId xmlns:a16="http://schemas.microsoft.com/office/drawing/2014/main" id="{00A9A981-56DB-4AEF-8DC8-A7EEC6463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5878513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6" name="AutoShape 15">
            <a:extLst>
              <a:ext uri="{FF2B5EF4-FFF2-40B4-BE49-F238E27FC236}">
                <a16:creationId xmlns:a16="http://schemas.microsoft.com/office/drawing/2014/main" id="{C87D1BE3-4BE2-4FB6-8311-E527ADFB45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2133600"/>
            <a:ext cx="9804400" cy="10668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7" name="AutoShape 16">
            <a:extLst>
              <a:ext uri="{FF2B5EF4-FFF2-40B4-BE49-F238E27FC236}">
                <a16:creationId xmlns:a16="http://schemas.microsoft.com/office/drawing/2014/main" id="{3361524F-D725-423F-B352-E81BEA7334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3284538"/>
            <a:ext cx="9804400" cy="1058862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8" name="AutoShape 17">
            <a:extLst>
              <a:ext uri="{FF2B5EF4-FFF2-40B4-BE49-F238E27FC236}">
                <a16:creationId xmlns:a16="http://schemas.microsoft.com/office/drawing/2014/main" id="{5F24183C-0079-4AE7-A401-11DABCC8AD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4419600"/>
            <a:ext cx="9804400" cy="10668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9" name="AutoShape 18">
            <a:extLst>
              <a:ext uri="{FF2B5EF4-FFF2-40B4-BE49-F238E27FC236}">
                <a16:creationId xmlns:a16="http://schemas.microsoft.com/office/drawing/2014/main" id="{98FC1172-82A2-4D4A-ADD9-3C70E3DE05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5575300"/>
            <a:ext cx="9804400" cy="11303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90" name="Rectangle 19">
            <a:extLst>
              <a:ext uri="{FF2B5EF4-FFF2-40B4-BE49-F238E27FC236}">
                <a16:creationId xmlns:a16="http://schemas.microsoft.com/office/drawing/2014/main" id="{E34C8555-D3B2-4F34-B0AE-EF0DF6B702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622300"/>
            <a:ext cx="9804400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91" name="WordArt 20">
            <a:extLst>
              <a:ext uri="{FF2B5EF4-FFF2-40B4-BE49-F238E27FC236}">
                <a16:creationId xmlns:a16="http://schemas.microsoft.com/office/drawing/2014/main" id="{F076AB80-64D2-4C8C-B0C6-ECCE532A4B45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268288" y="984250"/>
            <a:ext cx="13573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Câu hỏi</a:t>
            </a:r>
          </a:p>
        </p:txBody>
      </p:sp>
      <p:sp>
        <p:nvSpPr>
          <p:cNvPr id="87062" name="WordArt 22">
            <a:extLst>
              <a:ext uri="{FF2B5EF4-FFF2-40B4-BE49-F238E27FC236}">
                <a16:creationId xmlns:a16="http://schemas.microsoft.com/office/drawing/2014/main" id="{034F881D-0337-4709-B871-0A163F1905DD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1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n-lt"/>
              </a:rPr>
              <a:t>Bài</a:t>
            </a:r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n-lt"/>
              </a:rPr>
              <a:t> </a:t>
            </a:r>
            <a:r>
              <a:rPr lang="en-US" sz="3600" kern="1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n-lt"/>
              </a:rPr>
              <a:t>tập</a:t>
            </a:r>
            <a:endParaRPr lang="en-US" sz="3600" kern="1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2411145"/>
      </p:ext>
    </p:extLst>
  </p:cSld>
  <p:clrMap bg1="lt1" tx1="dk1" bg2="lt2" tx2="dk2" accent1="accent1" accent2="accent2" accent3="accent3" accent4="accent4" accent5="accent5" accent6="accent6" hlink="hlink" folHlink="folHlink"/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2FE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6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media1.mp3"/><Relationship Id="rId7" Type="http://schemas.openxmlformats.org/officeDocument/2006/relationships/image" Target="../media/image31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9.xml"/><Relationship Id="rId3" Type="http://schemas.microsoft.com/office/2007/relationships/media" Target="../media/media4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slide" Target="slide26.xml"/><Relationship Id="rId2" Type="http://schemas.microsoft.com/office/2007/relationships/media" Target="../media/media3.wav"/><Relationship Id="rId16" Type="http://schemas.openxmlformats.org/officeDocument/2006/relationships/image" Target="../media/image41.gif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slide" Target="slide28.xml"/><Relationship Id="rId5" Type="http://schemas.openxmlformats.org/officeDocument/2006/relationships/slideLayout" Target="../slideLayouts/slideLayout24.xml"/><Relationship Id="rId15" Type="http://schemas.openxmlformats.org/officeDocument/2006/relationships/slide" Target="slide30.xml"/><Relationship Id="rId10" Type="http://schemas.openxmlformats.org/officeDocument/2006/relationships/slide" Target="slide25.xml"/><Relationship Id="rId4" Type="http://schemas.openxmlformats.org/officeDocument/2006/relationships/audio" Target="../media/media4.wav"/><Relationship Id="rId9" Type="http://schemas.openxmlformats.org/officeDocument/2006/relationships/image" Target="../media/image27.png"/><Relationship Id="rId1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11" Type="http://schemas.openxmlformats.org/officeDocument/2006/relationships/audio" Target="../media/audio1.wav"/><Relationship Id="rId5" Type="http://schemas.openxmlformats.org/officeDocument/2006/relationships/image" Target="../media/image39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image" Target="../media/image21.gif"/><Relationship Id="rId3" Type="http://schemas.openxmlformats.org/officeDocument/2006/relationships/image" Target="../media/image10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5" Type="http://schemas.openxmlformats.org/officeDocument/2006/relationships/slide" Target="slide7.xml"/><Relationship Id="rId10" Type="http://schemas.openxmlformats.org/officeDocument/2006/relationships/image" Target="../media/image16.png"/><Relationship Id="rId19" Type="http://schemas.openxmlformats.org/officeDocument/2006/relationships/image" Target="../media/image22.gif"/><Relationship Id="rId4" Type="http://schemas.openxmlformats.org/officeDocument/2006/relationships/image" Target="../media/image11.png"/><Relationship Id="rId9" Type="http://schemas.openxmlformats.org/officeDocument/2006/relationships/slide" Target="slide4.xml"/><Relationship Id="rId14" Type="http://schemas.openxmlformats.org/officeDocument/2006/relationships/image" Target="../media/image18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013886" y="2505831"/>
            <a:ext cx="10363200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58D44-A5DA-8501-8030-101811681FC1}"/>
              </a:ext>
            </a:extLst>
          </p:cNvPr>
          <p:cNvSpPr txBox="1"/>
          <p:nvPr/>
        </p:nvSpPr>
        <p:spPr>
          <a:xfrm>
            <a:off x="370095" y="6168788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Phạm Ngọc Quí</a:t>
            </a:r>
          </a:p>
        </p:txBody>
      </p:sp>
    </p:spTree>
    <p:extLst>
      <p:ext uri="{BB962C8B-B14F-4D97-AF65-F5344CB8AC3E}">
        <p14:creationId xmlns:p14="http://schemas.microsoft.com/office/powerpoint/2010/main" val="11273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67BE80-5594-E9C5-9741-FEEC9E17ACF6}"/>
              </a:ext>
            </a:extLst>
          </p:cNvPr>
          <p:cNvSpPr/>
          <p:nvPr/>
        </p:nvSpPr>
        <p:spPr>
          <a:xfrm>
            <a:off x="267973" y="2838024"/>
            <a:ext cx="2009957" cy="1344046"/>
          </a:xfrm>
          <a:prstGeom prst="roundRect">
            <a:avLst/>
          </a:prstGeom>
          <a:solidFill>
            <a:srgbClr val="F181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dữ liệu trên trang tính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FDC4D5-0DC9-63B6-8542-46E39BDFD438}"/>
              </a:ext>
            </a:extLst>
          </p:cNvPr>
          <p:cNvSpPr/>
          <p:nvPr/>
        </p:nvSpPr>
        <p:spPr>
          <a:xfrm>
            <a:off x="2975831" y="1660269"/>
            <a:ext cx="2692561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văn bản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F560A7-C7BD-5165-B997-6C5A732F929C}"/>
              </a:ext>
            </a:extLst>
          </p:cNvPr>
          <p:cNvSpPr/>
          <p:nvPr/>
        </p:nvSpPr>
        <p:spPr>
          <a:xfrm>
            <a:off x="2975832" y="2669560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ngày tháng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641ABA-E8C7-8A5B-C302-E02B4B9D954B}"/>
              </a:ext>
            </a:extLst>
          </p:cNvPr>
          <p:cNvSpPr/>
          <p:nvPr/>
        </p:nvSpPr>
        <p:spPr>
          <a:xfrm>
            <a:off x="2975831" y="3678851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số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00D1B6-D55C-CF9D-07F6-FDDE9471E965}"/>
              </a:ext>
            </a:extLst>
          </p:cNvPr>
          <p:cNvSpPr/>
          <p:nvPr/>
        </p:nvSpPr>
        <p:spPr>
          <a:xfrm>
            <a:off x="2975830" y="4688142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công thức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B9FACB-54AF-2A1F-8A82-B14679737879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277930" y="2025399"/>
            <a:ext cx="697901" cy="14846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C5093-A60D-B43E-4875-4AC0B667BE57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2277930" y="3034690"/>
            <a:ext cx="697902" cy="4753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67D665-E26C-1AD2-4F26-CD00694D4645}"/>
              </a:ext>
            </a:extLst>
          </p:cNvPr>
          <p:cNvCxnSpPr>
            <a:stCxn id="7" idx="3"/>
            <a:endCxn id="10" idx="1"/>
          </p:cNvCxnSpPr>
          <p:nvPr/>
        </p:nvCxnSpPr>
        <p:spPr>
          <a:xfrm>
            <a:off x="2277930" y="3510047"/>
            <a:ext cx="697901" cy="53393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0931C9-11D8-A931-416D-41C79C53F957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2277930" y="3510047"/>
            <a:ext cx="697900" cy="15432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DB59F8-3640-41A9-3993-6AF708FEFD5C}"/>
              </a:ext>
            </a:extLst>
          </p:cNvPr>
          <p:cNvCxnSpPr>
            <a:cxnSpLocks/>
            <a:stCxn id="8" idx="3"/>
            <a:endCxn id="3" idx="1"/>
          </p:cNvCxnSpPr>
          <p:nvPr/>
        </p:nvCxnSpPr>
        <p:spPr>
          <a:xfrm>
            <a:off x="5668392" y="2025399"/>
            <a:ext cx="4276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C735-A00D-C950-1403-CDCF287B7372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668394" y="3034690"/>
            <a:ext cx="4276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47E10F4-AB85-9E7C-BE84-14D729A2711B}"/>
              </a:ext>
            </a:extLst>
          </p:cNvPr>
          <p:cNvSpPr/>
          <p:nvPr/>
        </p:nvSpPr>
        <p:spPr>
          <a:xfrm>
            <a:off x="6096000" y="1660269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Kí tự, dòng chữ, con số (để hiển thị chứ không phải để tính toán)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F189A9-465B-F440-AC6A-EFDE179CD34F}"/>
              </a:ext>
            </a:extLst>
          </p:cNvPr>
          <p:cNvSpPr/>
          <p:nvPr/>
        </p:nvSpPr>
        <p:spPr>
          <a:xfrm>
            <a:off x="6096000" y="2669560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Có thể tính toán, ví dụ: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10/21/2011-10/19/2011 =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AA9F81-19C7-354B-6F26-AC765E2080AA}"/>
              </a:ext>
            </a:extLst>
          </p:cNvPr>
          <p:cNvSpPr/>
          <p:nvPr/>
        </p:nvSpPr>
        <p:spPr>
          <a:xfrm>
            <a:off x="6096000" y="3678851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Con số (dùng để tính toán)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D51048-4CE2-B716-C287-6AE469601776}"/>
              </a:ext>
            </a:extLst>
          </p:cNvPr>
          <p:cNvSpPr/>
          <p:nvPr/>
        </p:nvSpPr>
        <p:spPr>
          <a:xfrm>
            <a:off x="6096000" y="4688142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bằng dấu “=“, sau đó là biểu thức toán học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879C8D-8BB5-A953-D358-8B08A95506B7}"/>
              </a:ext>
            </a:extLst>
          </p:cNvPr>
          <p:cNvSpPr/>
          <p:nvPr/>
        </p:nvSpPr>
        <p:spPr>
          <a:xfrm>
            <a:off x="9549443" y="1660269"/>
            <a:ext cx="2374584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7B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văn bản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5F6FF89-9751-C976-8C66-C017ACC8FC74}"/>
              </a:ext>
            </a:extLst>
          </p:cNvPr>
          <p:cNvSpPr/>
          <p:nvPr/>
        </p:nvSpPr>
        <p:spPr>
          <a:xfrm>
            <a:off x="9549442" y="2656372"/>
            <a:ext cx="2374585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19/10/2011: văn bản</a:t>
            </a: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10/19/2011: ngày tháng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E73168-5C12-17A1-BF26-E3FF2835272F}"/>
              </a:ext>
            </a:extLst>
          </p:cNvPr>
          <p:cNvSpPr/>
          <p:nvPr/>
        </p:nvSpPr>
        <p:spPr>
          <a:xfrm>
            <a:off x="9549440" y="3678851"/>
            <a:ext cx="2374585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9+8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5E63133-7D98-96F7-6ABE-8168ABF3D090}"/>
              </a:ext>
            </a:extLst>
          </p:cNvPr>
          <p:cNvCxnSpPr>
            <a:cxnSpLocks/>
          </p:cNvCxnSpPr>
          <p:nvPr/>
        </p:nvCxnSpPr>
        <p:spPr>
          <a:xfrm>
            <a:off x="5668394" y="4043981"/>
            <a:ext cx="4276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CDC0D6-1AC6-0C5E-1DF8-602E74091123}"/>
              </a:ext>
            </a:extLst>
          </p:cNvPr>
          <p:cNvCxnSpPr>
            <a:cxnSpLocks/>
          </p:cNvCxnSpPr>
          <p:nvPr/>
        </p:nvCxnSpPr>
        <p:spPr>
          <a:xfrm>
            <a:off x="5668394" y="5042838"/>
            <a:ext cx="4276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3B75A6-C94D-E11E-3A2B-CCC117EC1060}"/>
              </a:ext>
            </a:extLst>
          </p:cNvPr>
          <p:cNvSpPr/>
          <p:nvPr/>
        </p:nvSpPr>
        <p:spPr>
          <a:xfrm>
            <a:off x="9549440" y="4674954"/>
            <a:ext cx="2374585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=9+8</a:t>
            </a:r>
          </a:p>
        </p:txBody>
      </p:sp>
    </p:spTree>
    <p:extLst>
      <p:ext uri="{BB962C8B-B14F-4D97-AF65-F5344CB8AC3E}">
        <p14:creationId xmlns:p14="http://schemas.microsoft.com/office/powerpoint/2010/main" val="14559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7B782EF-88C8-E8AF-8B56-8FC2348ED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32003"/>
              </p:ext>
            </p:extLst>
          </p:nvPr>
        </p:nvGraphicFramePr>
        <p:xfrm>
          <a:off x="495300" y="1226388"/>
          <a:ext cx="11201400" cy="5029200"/>
        </p:xfrm>
        <a:graphic>
          <a:graphicData uri="http://schemas.openxmlformats.org/drawingml/2006/table">
            <a:tbl>
              <a:tblPr firstRow="1" bandRow="1"/>
              <a:tblGrid>
                <a:gridCol w="2800350">
                  <a:extLst>
                    <a:ext uri="{9D8B030D-6E8A-4147-A177-3AD203B41FA5}">
                      <a16:colId xmlns:a16="http://schemas.microsoft.com/office/drawing/2014/main" val="1749864482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885687032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4248723028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421032667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kí hiệu phép toán dùng trong PM bảng tính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77025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toán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 toán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 trong PM bảng tính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 trong PM bảng tính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7504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cộng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+ 7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7579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trừ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– 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9912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nhân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*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2149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/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28447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luỹ thừa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6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a^x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5^3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45968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184F9C5-021B-2A47-E487-D1B88E8A5F94}"/>
              </a:ext>
            </a:extLst>
          </p:cNvPr>
          <p:cNvSpPr/>
          <p:nvPr/>
        </p:nvSpPr>
        <p:spPr>
          <a:xfrm>
            <a:off x="523374" y="3172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3E434-7202-8143-2CD3-06AD6BDF8FCD}"/>
              </a:ext>
            </a:extLst>
          </p:cNvPr>
          <p:cNvSpPr/>
          <p:nvPr/>
        </p:nvSpPr>
        <p:spPr>
          <a:xfrm>
            <a:off x="5933574" y="3172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66765B-25B7-C184-4D91-3C391D3B4DF2}"/>
              </a:ext>
            </a:extLst>
          </p:cNvPr>
          <p:cNvSpPr/>
          <p:nvPr/>
        </p:nvSpPr>
        <p:spPr>
          <a:xfrm>
            <a:off x="523374" y="38171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47C973-9B2A-03A6-CBFA-8C987EA2A7C0}"/>
              </a:ext>
            </a:extLst>
          </p:cNvPr>
          <p:cNvSpPr/>
          <p:nvPr/>
        </p:nvSpPr>
        <p:spPr>
          <a:xfrm>
            <a:off x="5921542" y="379555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77F25C-6E34-683F-AE41-3E7DBF93725B}"/>
              </a:ext>
            </a:extLst>
          </p:cNvPr>
          <p:cNvSpPr/>
          <p:nvPr/>
        </p:nvSpPr>
        <p:spPr>
          <a:xfrm>
            <a:off x="523374" y="44677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238D3D-0030-99D2-B9AA-AAA3722A998D}"/>
              </a:ext>
            </a:extLst>
          </p:cNvPr>
          <p:cNvSpPr/>
          <p:nvPr/>
        </p:nvSpPr>
        <p:spPr>
          <a:xfrm>
            <a:off x="5981700" y="44267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8CAEC0-A2C4-1762-0ED3-698D77D9BD30}"/>
              </a:ext>
            </a:extLst>
          </p:cNvPr>
          <p:cNvSpPr/>
          <p:nvPr/>
        </p:nvSpPr>
        <p:spPr>
          <a:xfrm>
            <a:off x="523374" y="5077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01DD64-4ED6-30D2-51CE-6EB074B0B40B}"/>
              </a:ext>
            </a:extLst>
          </p:cNvPr>
          <p:cNvSpPr/>
          <p:nvPr/>
        </p:nvSpPr>
        <p:spPr>
          <a:xfrm>
            <a:off x="5981700" y="50363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9A2E4A-A0BA-7561-C627-8DF034E9EB41}"/>
              </a:ext>
            </a:extLst>
          </p:cNvPr>
          <p:cNvSpPr/>
          <p:nvPr/>
        </p:nvSpPr>
        <p:spPr>
          <a:xfrm>
            <a:off x="523374" y="57221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A605AF-DE78-3C92-152F-A6228FD58951}"/>
              </a:ext>
            </a:extLst>
          </p:cNvPr>
          <p:cNvSpPr/>
          <p:nvPr/>
        </p:nvSpPr>
        <p:spPr>
          <a:xfrm>
            <a:off x="5905500" y="56869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D633D1-48C5-3942-7654-1245900932BE}"/>
              </a:ext>
            </a:extLst>
          </p:cNvPr>
          <p:cNvSpPr/>
          <p:nvPr/>
        </p:nvSpPr>
        <p:spPr>
          <a:xfrm>
            <a:off x="8905374" y="3172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7F880-2409-AD8E-C5AA-0AC1BBE58C5B}"/>
              </a:ext>
            </a:extLst>
          </p:cNvPr>
          <p:cNvSpPr/>
          <p:nvPr/>
        </p:nvSpPr>
        <p:spPr>
          <a:xfrm>
            <a:off x="8953500" y="3776231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B9C062-B916-A2C2-9B50-98D34791B6F2}"/>
              </a:ext>
            </a:extLst>
          </p:cNvPr>
          <p:cNvSpPr/>
          <p:nvPr/>
        </p:nvSpPr>
        <p:spPr>
          <a:xfrm>
            <a:off x="8953500" y="44267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D69CEE-1623-4294-C0F7-02FD99481944}"/>
              </a:ext>
            </a:extLst>
          </p:cNvPr>
          <p:cNvSpPr/>
          <p:nvPr/>
        </p:nvSpPr>
        <p:spPr>
          <a:xfrm>
            <a:off x="8953500" y="50363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C59D1F-C283-EEB2-D405-0C9276FA370D}"/>
              </a:ext>
            </a:extLst>
          </p:cNvPr>
          <p:cNvSpPr/>
          <p:nvPr/>
        </p:nvSpPr>
        <p:spPr>
          <a:xfrm>
            <a:off x="8981574" y="5686945"/>
            <a:ext cx="26389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89E89-4B95-D434-22ED-2BC40D834C1B}"/>
              </a:ext>
            </a:extLst>
          </p:cNvPr>
          <p:cNvSpPr txBox="1"/>
          <p:nvPr/>
        </p:nvSpPr>
        <p:spPr>
          <a:xfrm>
            <a:off x="879007" y="1372091"/>
            <a:ext cx="4434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dụ: 4</a:t>
            </a:r>
            <a:r>
              <a:rPr lang="en-US" sz="3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+ (8 x 2 – 9 : 3)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DDEB0A-2C33-ACB2-3D60-645C2C68F722}"/>
              </a:ext>
            </a:extLst>
          </p:cNvPr>
          <p:cNvSpPr txBox="1"/>
          <p:nvPr/>
        </p:nvSpPr>
        <p:spPr>
          <a:xfrm>
            <a:off x="5117621" y="1432475"/>
            <a:ext cx="3048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4^2+(8*2-9/3)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F6C57-044B-A8F0-A694-A8AAAB03EF46}"/>
              </a:ext>
            </a:extLst>
          </p:cNvPr>
          <p:cNvSpPr txBox="1"/>
          <p:nvPr/>
        </p:nvSpPr>
        <p:spPr>
          <a:xfrm>
            <a:off x="2509400" y="2228135"/>
            <a:ext cx="2338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(2 + 7)</a:t>
            </a:r>
            <a:r>
              <a:rPr lang="en-US" sz="3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60C98-EDEF-6392-177D-9F2A63ABC3B9}"/>
              </a:ext>
            </a:extLst>
          </p:cNvPr>
          <p:cNvSpPr txBox="1"/>
          <p:nvPr/>
        </p:nvSpPr>
        <p:spPr>
          <a:xfrm>
            <a:off x="2224727" y="3038644"/>
            <a:ext cx="2752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(188 - 12</a:t>
            </a:r>
            <a:r>
              <a:rPr lang="en-US" sz="3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 x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2244E-E930-71C9-CA11-6563D0BC295B}"/>
              </a:ext>
            </a:extLst>
          </p:cNvPr>
          <p:cNvSpPr txBox="1"/>
          <p:nvPr/>
        </p:nvSpPr>
        <p:spPr>
          <a:xfrm>
            <a:off x="5152998" y="2270007"/>
            <a:ext cx="3048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(2+7)^2/7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93013-778B-510B-039E-7AACC539E0E6}"/>
              </a:ext>
            </a:extLst>
          </p:cNvPr>
          <p:cNvSpPr txBox="1"/>
          <p:nvPr/>
        </p:nvSpPr>
        <p:spPr>
          <a:xfrm>
            <a:off x="5117621" y="3038644"/>
            <a:ext cx="3048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(188-12</a:t>
            </a:r>
            <a:r>
              <a:rPr lang="en-US" sz="30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^2)*7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A6D9E0-0953-7A9A-21FC-2A816F1C8BA1}"/>
              </a:ext>
            </a:extLst>
          </p:cNvPr>
          <p:cNvSpPr/>
          <p:nvPr/>
        </p:nvSpPr>
        <p:spPr>
          <a:xfrm>
            <a:off x="993475" y="4023967"/>
            <a:ext cx="10205049" cy="1733909"/>
          </a:xfrm>
          <a:prstGeom prst="roundRect">
            <a:avLst/>
          </a:prstGeom>
          <a:solidFill>
            <a:srgbClr val="FCBB75"/>
          </a:solidFill>
          <a:ln>
            <a:solidFill>
              <a:srgbClr val="FFFF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trong ô tính có thể thuộc kiểu văn bản, số, ngày tháng và công thức. Công thức luôn bắt đầu bằng dấu “=“, sau đó là biểu thức toán học.</a:t>
            </a:r>
          </a:p>
        </p:txBody>
      </p:sp>
    </p:spTree>
    <p:extLst>
      <p:ext uri="{BB962C8B-B14F-4D97-AF65-F5344CB8AC3E}">
        <p14:creationId xmlns:p14="http://schemas.microsoft.com/office/powerpoint/2010/main" val="170601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12" grpId="0" build="p"/>
      <p:bldP spid="13" grpId="0" build="p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D5AADE3-C169-A72D-3692-1B85EA8CEA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999"/>
          </a:blip>
          <a:srcRect t="16397" b="4027"/>
          <a:stretch>
            <a:fillRect/>
          </a:stretch>
        </p:blipFill>
        <p:spPr>
          <a:xfrm>
            <a:off x="22808" y="-2305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C96CA-978F-4F6E-90CD-26E401C0FEAD}"/>
              </a:ext>
            </a:extLst>
          </p:cNvPr>
          <p:cNvSpPr/>
          <p:nvPr/>
        </p:nvSpPr>
        <p:spPr>
          <a:xfrm>
            <a:off x="130628" y="114300"/>
            <a:ext cx="11930743" cy="1295378"/>
          </a:xfrm>
          <a:prstGeom prst="roundRect">
            <a:avLst>
              <a:gd name="adj" fmla="val 20899"/>
            </a:avLst>
          </a:prstGeom>
          <a:solidFill>
            <a:srgbClr val="EF6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4D002D-BA76-4142-A83B-556871939553}"/>
              </a:ext>
            </a:extLst>
          </p:cNvPr>
          <p:cNvSpPr/>
          <p:nvPr/>
        </p:nvSpPr>
        <p:spPr>
          <a:xfrm>
            <a:off x="153436" y="1633613"/>
            <a:ext cx="11930743" cy="5205401"/>
          </a:xfrm>
          <a:prstGeom prst="roundRect">
            <a:avLst>
              <a:gd name="adj" fmla="val 2406"/>
            </a:avLst>
          </a:prstGeom>
          <a:solidFill>
            <a:srgbClr val="91D2F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ED660D-B4D7-0D2C-FAE7-168E4D8AE48F}"/>
              </a:ext>
            </a:extLst>
          </p:cNvPr>
          <p:cNvGrpSpPr/>
          <p:nvPr/>
        </p:nvGrpSpPr>
        <p:grpSpPr>
          <a:xfrm>
            <a:off x="3189834" y="1803893"/>
            <a:ext cx="4095387" cy="833399"/>
            <a:chOff x="914763" y="1930709"/>
            <a:chExt cx="4095387" cy="8333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A8D8DC-46A1-4186-8CB8-E42BE3A2C1DD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8809BF-9E13-483D-97FE-66B587921F08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C1152C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文本框 51">
              <a:extLst>
                <a:ext uri="{FF2B5EF4-FFF2-40B4-BE49-F238E27FC236}">
                  <a16:creationId xmlns:a16="http://schemas.microsoft.com/office/drawing/2014/main" id="{78B500FA-1671-428F-B876-35F187B618C4}"/>
                </a:ext>
              </a:extLst>
            </p:cNvPr>
            <p:cNvSpPr txBox="1"/>
            <p:nvPr/>
          </p:nvSpPr>
          <p:spPr>
            <a:xfrm>
              <a:off x="2212871" y="2103840"/>
              <a:ext cx="2381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=5^2+6*101</a:t>
              </a: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51">
              <a:extLst>
                <a:ext uri="{FF2B5EF4-FFF2-40B4-BE49-F238E27FC236}">
                  <a16:creationId xmlns:a16="http://schemas.microsoft.com/office/drawing/2014/main" id="{C12B54D4-C9EC-4256-98A5-F2AB50B0E2AF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#9Slide03 Source Sans Pro Black" panose="020B0803030403020204" pitchFamily="34" charset="0"/>
                  <a:cs typeface="+mn-cs"/>
                </a:rPr>
                <a:t>A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2" name="文本框 51">
            <a:extLst>
              <a:ext uri="{FF2B5EF4-FFF2-40B4-BE49-F238E27FC236}">
                <a16:creationId xmlns:a16="http://schemas.microsoft.com/office/drawing/2014/main" id="{9FCD992B-2A12-4A71-B546-FE763E3B0678}"/>
              </a:ext>
            </a:extLst>
          </p:cNvPr>
          <p:cNvSpPr txBox="1"/>
          <p:nvPr/>
        </p:nvSpPr>
        <p:spPr>
          <a:xfrm>
            <a:off x="2054636" y="376904"/>
            <a:ext cx="8792390" cy="9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 phần mềm bảng tính, những công thức nào dưới đây SAI? Vì sao</a:t>
            </a:r>
            <a:endParaRPr kumimoji="0" lang="zh-CN" altLang="en-US" sz="2800" b="0" i="0" u="none" strike="noStrike" kern="1200" cap="none" spc="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文本框 51">
            <a:extLst>
              <a:ext uri="{FF2B5EF4-FFF2-40B4-BE49-F238E27FC236}">
                <a16:creationId xmlns:a16="http://schemas.microsoft.com/office/drawing/2014/main" id="{AC633B3D-0C76-1F8B-99AD-7B0C41EAA22C}"/>
              </a:ext>
            </a:extLst>
          </p:cNvPr>
          <p:cNvSpPr txBox="1"/>
          <p:nvPr/>
        </p:nvSpPr>
        <p:spPr>
          <a:xfrm>
            <a:off x="232196" y="490169"/>
            <a:ext cx="17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C7A4E-2A69-AF34-BF04-A200F85BC7F1}"/>
              </a:ext>
            </a:extLst>
          </p:cNvPr>
          <p:cNvGrpSpPr/>
          <p:nvPr/>
        </p:nvGrpSpPr>
        <p:grpSpPr>
          <a:xfrm>
            <a:off x="3188295" y="2907106"/>
            <a:ext cx="4095387" cy="833399"/>
            <a:chOff x="914763" y="1930709"/>
            <a:chExt cx="4095387" cy="83339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E5B01C1-2B0D-14C0-061A-AD5B1F4C17DE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54837A7-E482-9073-FFA3-29B5FE1CBC94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E61A37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1" name="文本框 51">
              <a:extLst>
                <a:ext uri="{FF2B5EF4-FFF2-40B4-BE49-F238E27FC236}">
                  <a16:creationId xmlns:a16="http://schemas.microsoft.com/office/drawing/2014/main" id="{99E5F33A-FB98-865C-4438-90EFB5105293}"/>
                </a:ext>
              </a:extLst>
            </p:cNvPr>
            <p:cNvSpPr txBox="1"/>
            <p:nvPr/>
          </p:nvSpPr>
          <p:spPr>
            <a:xfrm>
              <a:off x="2214410" y="2085829"/>
              <a:ext cx="1952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=6*(3+2))</a:t>
              </a:r>
            </a:p>
          </p:txBody>
        </p:sp>
        <p:sp>
          <p:nvSpPr>
            <p:cNvPr id="32" name="文本框 51">
              <a:extLst>
                <a:ext uri="{FF2B5EF4-FFF2-40B4-BE49-F238E27FC236}">
                  <a16:creationId xmlns:a16="http://schemas.microsoft.com/office/drawing/2014/main" id="{251E14B9-A901-DC64-FEFF-1CCAC9719A22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微软雅黑" panose="020B0503020204020204" pitchFamily="34" charset="-122"/>
                  <a:cs typeface="+mn-cs"/>
                </a:rPr>
                <a:t>B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893E06-E9F2-D02E-3AC8-306644BE0B4B}"/>
              </a:ext>
            </a:extLst>
          </p:cNvPr>
          <p:cNvGrpSpPr/>
          <p:nvPr/>
        </p:nvGrpSpPr>
        <p:grpSpPr>
          <a:xfrm>
            <a:off x="3186756" y="4010319"/>
            <a:ext cx="4095387" cy="833399"/>
            <a:chOff x="914763" y="1930709"/>
            <a:chExt cx="4095387" cy="83339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ED5C733-3C5A-46D3-5EF2-BF8320BAB862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B4005B0-98FC-4D3D-D34E-522A06A96BF1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EA3A53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6" name="文本框 51">
              <a:extLst>
                <a:ext uri="{FF2B5EF4-FFF2-40B4-BE49-F238E27FC236}">
                  <a16:creationId xmlns:a16="http://schemas.microsoft.com/office/drawing/2014/main" id="{AF3D473F-9AD3-71D5-ADBE-AACDE9B3C6A5}"/>
                </a:ext>
              </a:extLst>
            </p:cNvPr>
            <p:cNvSpPr txBox="1"/>
            <p:nvPr/>
          </p:nvSpPr>
          <p:spPr>
            <a:xfrm>
              <a:off x="2250319" y="2143329"/>
              <a:ext cx="16972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=2(3+4)</a:t>
              </a:r>
            </a:p>
          </p:txBody>
        </p:sp>
        <p:sp>
          <p:nvSpPr>
            <p:cNvPr id="37" name="文本框 51">
              <a:extLst>
                <a:ext uri="{FF2B5EF4-FFF2-40B4-BE49-F238E27FC236}">
                  <a16:creationId xmlns:a16="http://schemas.microsoft.com/office/drawing/2014/main" id="{7A10E31F-F9F0-6270-1334-7136782C45E8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微软雅黑" panose="020B0503020204020204" pitchFamily="34" charset="-122"/>
                  <a:cs typeface="+mn-cs"/>
                </a:rPr>
                <a:t>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76F1D0-446C-D90F-C178-56F6797B28C5}"/>
              </a:ext>
            </a:extLst>
          </p:cNvPr>
          <p:cNvGrpSpPr/>
          <p:nvPr/>
        </p:nvGrpSpPr>
        <p:grpSpPr>
          <a:xfrm>
            <a:off x="3185217" y="5113532"/>
            <a:ext cx="4095387" cy="833399"/>
            <a:chOff x="914763" y="1930709"/>
            <a:chExt cx="4095387" cy="83339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FB3B4B8-5364-DFAD-89D2-BD0B5204721B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DEEF357-CFA1-F452-C50E-7E6919FB19AD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EF677A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1" name="文本框 51">
              <a:extLst>
                <a:ext uri="{FF2B5EF4-FFF2-40B4-BE49-F238E27FC236}">
                  <a16:creationId xmlns:a16="http://schemas.microsoft.com/office/drawing/2014/main" id="{305A3B4A-75D2-186E-CCAF-C4DE5C9FF65A}"/>
                </a:ext>
              </a:extLst>
            </p:cNvPr>
            <p:cNvSpPr txBox="1"/>
            <p:nvPr/>
          </p:nvSpPr>
          <p:spPr>
            <a:xfrm>
              <a:off x="2233605" y="2085829"/>
              <a:ext cx="1833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=1^2+2^2</a:t>
              </a: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文本框 51">
              <a:extLst>
                <a:ext uri="{FF2B5EF4-FFF2-40B4-BE49-F238E27FC236}">
                  <a16:creationId xmlns:a16="http://schemas.microsoft.com/office/drawing/2014/main" id="{7D6833A9-F0B2-DB5E-214F-9E9613F90949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微软雅黑" panose="020B0503020204020204" pitchFamily="34" charset="-122"/>
                  <a:cs typeface="+mn-cs"/>
                </a:rPr>
                <a:t>D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4D351ED-5366-E25D-D224-1348B0F292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66" y="2943911"/>
            <a:ext cx="759788" cy="759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ADA59-C101-80D9-C26E-9EB1A8D74A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54" y="4076607"/>
            <a:ext cx="759788" cy="759788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D0E494E-509D-D6D4-DAC0-DC9E1FB9ABD1}"/>
              </a:ext>
            </a:extLst>
          </p:cNvPr>
          <p:cNvSpPr/>
          <p:nvPr/>
        </p:nvSpPr>
        <p:spPr>
          <a:xfrm>
            <a:off x="11140565" y="5946931"/>
            <a:ext cx="686250" cy="54876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đúng">
            <a:hlinkClick r:id="" action="ppaction://media"/>
            <a:extLst>
              <a:ext uri="{FF2B5EF4-FFF2-40B4-BE49-F238E27FC236}">
                <a16:creationId xmlns:a16="http://schemas.microsoft.com/office/drawing/2014/main" id="{4611C807-1994-1F64-0FE5-8C552A2008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53609" y="61908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173288"/>
      </p:ext>
    </p:extLst>
  </p:cSld>
  <p:clrMapOvr>
    <a:masterClrMapping/>
  </p:clrMapOvr>
  <p:transition spd="slow"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19B2C0-F060-4153-9361-236ECA9AED1F}"/>
              </a:ext>
            </a:extLst>
          </p:cNvPr>
          <p:cNvSpPr/>
          <p:nvPr/>
        </p:nvSpPr>
        <p:spPr>
          <a:xfrm>
            <a:off x="729210" y="177924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CÔNG THỨC TRONG BẢNG TÍNH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3C2A0-29B4-FC55-9A32-E2E99FD9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9" y="2618794"/>
            <a:ext cx="6200403" cy="24097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9DEFC8-DEC4-7551-8F24-9C90939A2244}"/>
              </a:ext>
            </a:extLst>
          </p:cNvPr>
          <p:cNvSpPr/>
          <p:nvPr/>
        </p:nvSpPr>
        <p:spPr>
          <a:xfrm>
            <a:off x="3470520" y="1549008"/>
            <a:ext cx="2599601" cy="1026543"/>
          </a:xfrm>
          <a:prstGeom prst="roundRect">
            <a:avLst/>
          </a:prstGeom>
          <a:solidFill>
            <a:srgbClr val="ED337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 trị ô: 25</a:t>
            </a:r>
          </a:p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ô: C4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F391CC-5850-45E8-02F4-1AE1DA9521E6}"/>
              </a:ext>
            </a:extLst>
          </p:cNvPr>
          <p:cNvSpPr/>
          <p:nvPr/>
        </p:nvSpPr>
        <p:spPr>
          <a:xfrm>
            <a:off x="7177178" y="2512446"/>
            <a:ext cx="4166559" cy="1311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1. Nhập công thức với giá trị ô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D6E01-B699-23F3-BFB1-12D5A61E97DC}"/>
              </a:ext>
            </a:extLst>
          </p:cNvPr>
          <p:cNvSpPr/>
          <p:nvPr/>
        </p:nvSpPr>
        <p:spPr>
          <a:xfrm>
            <a:off x="7177178" y="4024491"/>
            <a:ext cx="4166559" cy="13112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2. Nhập công thức với địa chỉ ô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61A64D-C2D8-984D-B145-56E6C2C2711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6585542" y="3168054"/>
            <a:ext cx="591636" cy="6556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3B50A0-9222-A2DA-3200-713606807836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6585542" y="3823661"/>
            <a:ext cx="591636" cy="8564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9D2F80-24EE-3C69-AB85-7E83E738FA0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968151" y="2575551"/>
            <a:ext cx="802170" cy="1548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56113-FA3E-F964-3ECD-486FF7656849}"/>
              </a:ext>
            </a:extLst>
          </p:cNvPr>
          <p:cNvGrpSpPr/>
          <p:nvPr/>
        </p:nvGrpSpPr>
        <p:grpSpPr>
          <a:xfrm>
            <a:off x="976991" y="5335706"/>
            <a:ext cx="1994112" cy="1145921"/>
            <a:chOff x="9494929" y="2834557"/>
            <a:chExt cx="2083669" cy="1314606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69736DE5-6353-94EA-B267-622DB04EE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494929" y="2834557"/>
              <a:ext cx="2083669" cy="1314606"/>
            </a:xfrm>
            <a:prstGeom prst="rect">
              <a:avLst/>
            </a:prstGeom>
          </p:spPr>
        </p:pic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B914548B-AB30-C905-D854-05BA017E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9247" y="3261027"/>
              <a:ext cx="165026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UTM Alpine KT" panose="02040603050506020204" pitchFamily="18" charset="0"/>
                </a:rPr>
                <a:t>Nhận xét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6D2DE50-889F-97DD-8371-C45DEA7FDD45}"/>
              </a:ext>
            </a:extLst>
          </p:cNvPr>
          <p:cNvSpPr/>
          <p:nvPr/>
        </p:nvSpPr>
        <p:spPr>
          <a:xfrm>
            <a:off x="3164924" y="5518653"/>
            <a:ext cx="5930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ông thức sử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dụng trong cách 2 được </a:t>
            </a:r>
            <a:r>
              <a:rPr lang="vi-VN" sz="28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toán tự động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BF38C0-2302-8634-7020-53E7848832F2}"/>
              </a:ext>
            </a:extLst>
          </p:cNvPr>
          <p:cNvSpPr txBox="1"/>
          <p:nvPr/>
        </p:nvSpPr>
        <p:spPr>
          <a:xfrm>
            <a:off x="5456707" y="389158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=25*10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14E0D-1B0A-9F11-BD80-33EC5DB077F5}"/>
              </a:ext>
            </a:extLst>
          </p:cNvPr>
          <p:cNvSpPr txBox="1"/>
          <p:nvPr/>
        </p:nvSpPr>
        <p:spPr>
          <a:xfrm>
            <a:off x="5436773" y="3891581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=C4*D4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90BE549-5C43-83A0-3B00-E2DC5589B6AC}"/>
              </a:ext>
            </a:extLst>
          </p:cNvPr>
          <p:cNvSpPr/>
          <p:nvPr/>
        </p:nvSpPr>
        <p:spPr>
          <a:xfrm>
            <a:off x="976991" y="974447"/>
            <a:ext cx="7516483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Nhập công thức vào bảng tính</a:t>
            </a:r>
          </a:p>
        </p:txBody>
      </p:sp>
    </p:spTree>
    <p:extLst>
      <p:ext uri="{BB962C8B-B14F-4D97-AF65-F5344CB8AC3E}">
        <p14:creationId xmlns:p14="http://schemas.microsoft.com/office/powerpoint/2010/main" val="17509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  <p:bldP spid="14" grpId="0" animBg="1"/>
      <p:bldP spid="15" grpId="0" animBg="1"/>
      <p:bldP spid="37" grpId="0"/>
      <p:bldP spid="37" grpId="1"/>
      <p:bldP spid="38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19B2C0-F060-4153-9361-236ECA9AED1F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CÔNG THỨC TRONG BẢNG TÍNH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078507-1FDF-ABA1-DD18-38D283033EE2}"/>
              </a:ext>
            </a:extLst>
          </p:cNvPr>
          <p:cNvSpPr/>
          <p:nvPr/>
        </p:nvSpPr>
        <p:spPr>
          <a:xfrm>
            <a:off x="781561" y="1591318"/>
            <a:ext cx="10205049" cy="2109414"/>
          </a:xfrm>
          <a:prstGeom prst="roundRect">
            <a:avLst/>
          </a:prstGeom>
          <a:solidFill>
            <a:srgbClr val="FCBB75"/>
          </a:solidFill>
          <a:ln>
            <a:solidFill>
              <a:srgbClr val="FFFF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nhập công thức vào ô tính, nếu tính toán với giá trị từ các ô dữ liệu khác thì trong công thức cần ghi địa chỉ của ô dữ liệu tương ứng. Phần mềm bảng tính sẽ tự động tính toán và cập nhật kết quả nếu có thay đổi.</a:t>
            </a:r>
          </a:p>
        </p:txBody>
      </p:sp>
    </p:spTree>
    <p:extLst>
      <p:ext uri="{BB962C8B-B14F-4D97-AF65-F5344CB8AC3E}">
        <p14:creationId xmlns:p14="http://schemas.microsoft.com/office/powerpoint/2010/main" val="4513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D5AADE3-C169-A72D-3692-1B85EA8CEA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</a:blip>
          <a:srcRect t="16397" b="4027"/>
          <a:stretch>
            <a:fillRect/>
          </a:stretch>
        </p:blipFill>
        <p:spPr>
          <a:xfrm>
            <a:off x="22808" y="-2305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C96CA-978F-4F6E-90CD-26E401C0FEAD}"/>
              </a:ext>
            </a:extLst>
          </p:cNvPr>
          <p:cNvSpPr/>
          <p:nvPr/>
        </p:nvSpPr>
        <p:spPr>
          <a:xfrm>
            <a:off x="930676" y="113019"/>
            <a:ext cx="10376262" cy="1295378"/>
          </a:xfrm>
          <a:prstGeom prst="roundRect">
            <a:avLst>
              <a:gd name="adj" fmla="val 20899"/>
            </a:avLst>
          </a:prstGeom>
          <a:solidFill>
            <a:srgbClr val="EF6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4D002D-BA76-4142-A83B-556871939553}"/>
              </a:ext>
            </a:extLst>
          </p:cNvPr>
          <p:cNvSpPr/>
          <p:nvPr/>
        </p:nvSpPr>
        <p:spPr>
          <a:xfrm>
            <a:off x="153436" y="1696506"/>
            <a:ext cx="11930743" cy="5205401"/>
          </a:xfrm>
          <a:prstGeom prst="roundRect">
            <a:avLst>
              <a:gd name="adj" fmla="val 2406"/>
            </a:avLst>
          </a:prstGeom>
          <a:solidFill>
            <a:srgbClr val="91D2F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51">
            <a:extLst>
              <a:ext uri="{FF2B5EF4-FFF2-40B4-BE49-F238E27FC236}">
                <a16:creationId xmlns:a16="http://schemas.microsoft.com/office/drawing/2014/main" id="{9FCD992B-2A12-4A71-B546-FE763E3B0678}"/>
              </a:ext>
            </a:extLst>
          </p:cNvPr>
          <p:cNvSpPr txBox="1"/>
          <p:nvPr/>
        </p:nvSpPr>
        <p:spPr>
          <a:xfrm>
            <a:off x="1238035" y="219964"/>
            <a:ext cx="9761543" cy="9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lvl="0" defTabSz="457200">
              <a:lnSpc>
                <a:spcPct val="104000"/>
              </a:lnSpc>
              <a:defRPr/>
            </a:pPr>
            <a:r>
              <a:rPr lang="vi-VN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 các trường hợp sau, công thức cần nhập là gì?</a:t>
            </a:r>
            <a:endParaRPr lang="en-US" altLang="zh-CN" sz="2800" b="0" spc="8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 defTabSz="457200">
              <a:lnSpc>
                <a:spcPct val="104000"/>
              </a:lnSpc>
              <a:defRPr/>
            </a:pPr>
            <a:r>
              <a:rPr lang="en-US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(Nhập công thức với địa chỉ của ô) </a:t>
            </a:r>
            <a:endParaRPr lang="vi-VN" altLang="zh-CN" sz="2800" b="0" spc="8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BCA25-B027-E821-4BE1-B845DB1E0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96" y="2488048"/>
            <a:ext cx="5194998" cy="2840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C6A4B3-5FDE-0D5F-5688-36C6B003B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101" y="2523575"/>
            <a:ext cx="5999756" cy="2804667"/>
          </a:xfrm>
          <a:prstGeom prst="rect">
            <a:avLst/>
          </a:prstGeom>
        </p:spPr>
      </p:pic>
      <p:sp>
        <p:nvSpPr>
          <p:cNvPr id="24" name="文本框 51">
            <a:extLst>
              <a:ext uri="{FF2B5EF4-FFF2-40B4-BE49-F238E27FC236}">
                <a16:creationId xmlns:a16="http://schemas.microsoft.com/office/drawing/2014/main" id="{8B7027B2-F8CD-38AE-8FEB-685753C69DAE}"/>
              </a:ext>
            </a:extLst>
          </p:cNvPr>
          <p:cNvSpPr txBox="1"/>
          <p:nvPr/>
        </p:nvSpPr>
        <p:spPr>
          <a:xfrm>
            <a:off x="4095349" y="4890253"/>
            <a:ext cx="1462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=(C3+C4+C5)/2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95124"/>
              </a:solidFill>
              <a:effectLst/>
              <a:uLnTx/>
              <a:uFillTx/>
              <a:latin typeface="Roboto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329BE1-F00B-C4AD-C22C-776CA01884BE}"/>
              </a:ext>
            </a:extLst>
          </p:cNvPr>
          <p:cNvSpPr/>
          <p:nvPr/>
        </p:nvSpPr>
        <p:spPr>
          <a:xfrm>
            <a:off x="4179419" y="4890253"/>
            <a:ext cx="1098415" cy="2965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文本框 51">
            <a:extLst>
              <a:ext uri="{FF2B5EF4-FFF2-40B4-BE49-F238E27FC236}">
                <a16:creationId xmlns:a16="http://schemas.microsoft.com/office/drawing/2014/main" id="{D480E5F7-7E0F-8A0D-112C-68892A65B592}"/>
              </a:ext>
            </a:extLst>
          </p:cNvPr>
          <p:cNvSpPr txBox="1"/>
          <p:nvPr/>
        </p:nvSpPr>
        <p:spPr>
          <a:xfrm>
            <a:off x="9133257" y="4892798"/>
            <a:ext cx="155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=C3*C4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395124"/>
              </a:solidFill>
              <a:effectLst/>
              <a:uLnTx/>
              <a:uFillTx/>
              <a:latin typeface="Roboto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80067C-372D-0E24-D85B-BEAA491DE138}"/>
              </a:ext>
            </a:extLst>
          </p:cNvPr>
          <p:cNvSpPr/>
          <p:nvPr/>
        </p:nvSpPr>
        <p:spPr>
          <a:xfrm>
            <a:off x="9128602" y="4957770"/>
            <a:ext cx="1052029" cy="2965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文本框 51">
            <a:extLst>
              <a:ext uri="{FF2B5EF4-FFF2-40B4-BE49-F238E27FC236}">
                <a16:creationId xmlns:a16="http://schemas.microsoft.com/office/drawing/2014/main" id="{7F6A2E2A-00E7-7829-DA11-BF32ED0D291B}"/>
              </a:ext>
            </a:extLst>
          </p:cNvPr>
          <p:cNvSpPr txBox="1"/>
          <p:nvPr/>
        </p:nvSpPr>
        <p:spPr>
          <a:xfrm>
            <a:off x="9012319" y="4512588"/>
            <a:ext cx="155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=(C3+C4)*2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395124"/>
              </a:solidFill>
              <a:effectLst/>
              <a:uLnTx/>
              <a:uFillTx/>
              <a:latin typeface="Roboto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354B57-4E7E-8899-CC89-F517EE1607B2}"/>
              </a:ext>
            </a:extLst>
          </p:cNvPr>
          <p:cNvSpPr/>
          <p:nvPr/>
        </p:nvSpPr>
        <p:spPr>
          <a:xfrm>
            <a:off x="9080035" y="4548961"/>
            <a:ext cx="1306593" cy="2965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: Diagonal Corners Rounded 44">
            <a:extLst>
              <a:ext uri="{FF2B5EF4-FFF2-40B4-BE49-F238E27FC236}">
                <a16:creationId xmlns:a16="http://schemas.microsoft.com/office/drawing/2014/main" id="{50314F1C-04D4-8A27-B4A5-B43BF4B5797B}"/>
              </a:ext>
            </a:extLst>
          </p:cNvPr>
          <p:cNvSpPr/>
          <p:nvPr/>
        </p:nvSpPr>
        <p:spPr>
          <a:xfrm>
            <a:off x="793450" y="1615950"/>
            <a:ext cx="3159425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952288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08" y="169491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A9053-F332-B59F-3F2B-36AC6DB5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21" y="2064722"/>
            <a:ext cx="9549203" cy="359947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4338EC7C-4C61-681D-38F5-FE385C1F0755}"/>
              </a:ext>
            </a:extLst>
          </p:cNvPr>
          <p:cNvSpPr/>
          <p:nvPr/>
        </p:nvSpPr>
        <p:spPr>
          <a:xfrm>
            <a:off x="976991" y="974447"/>
            <a:ext cx="7516483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3. Sao chép ô tính chứa công thức</a:t>
            </a:r>
          </a:p>
        </p:txBody>
      </p:sp>
    </p:spTree>
    <p:extLst>
      <p:ext uri="{BB962C8B-B14F-4D97-AF65-F5344CB8AC3E}">
        <p14:creationId xmlns:p14="http://schemas.microsoft.com/office/powerpoint/2010/main" val="5316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74D58EC-86F7-B4B7-2309-E3132E0A118C}"/>
              </a:ext>
            </a:extLst>
          </p:cNvPr>
          <p:cNvSpPr/>
          <p:nvPr/>
        </p:nvSpPr>
        <p:spPr>
          <a:xfrm>
            <a:off x="1035170" y="1975449"/>
            <a:ext cx="9402790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Chọn ô tính chứa công thức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cần sao chép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8C8D106-E1A1-BEBC-FEDC-895A7EFC3628}"/>
              </a:ext>
            </a:extLst>
          </p:cNvPr>
          <p:cNvSpPr/>
          <p:nvPr/>
        </p:nvSpPr>
        <p:spPr>
          <a:xfrm>
            <a:off x="1035169" y="2820838"/>
            <a:ext cx="9402791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Nhấn tổ hợp phím Ctrl+C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5AB09FCE-6DAF-EA70-2F30-F80544F28E71}"/>
              </a:ext>
            </a:extLst>
          </p:cNvPr>
          <p:cNvSpPr/>
          <p:nvPr/>
        </p:nvSpPr>
        <p:spPr>
          <a:xfrm>
            <a:off x="1035170" y="3689085"/>
            <a:ext cx="9402792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Đánh dấu ô hoặc vùng muốn sao chép công thức đến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D3C7072-5F57-EF33-FE4D-52117769B77E}"/>
              </a:ext>
            </a:extLst>
          </p:cNvPr>
          <p:cNvSpPr/>
          <p:nvPr/>
        </p:nvSpPr>
        <p:spPr>
          <a:xfrm>
            <a:off x="1035169" y="4562938"/>
            <a:ext cx="9402792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Bước 4: Nhấn tổ hợp phím Ctrl+V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F0590-F22B-A0DB-3C70-A8DEA9A9FE20}"/>
              </a:ext>
            </a:extLst>
          </p:cNvPr>
          <p:cNvSpPr txBox="1"/>
          <p:nvPr/>
        </p:nvSpPr>
        <p:spPr>
          <a:xfrm>
            <a:off x="2210518" y="1285742"/>
            <a:ext cx="6760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sao chép ô tính chứa công thức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382EB-34FD-B4AC-2A07-1EBE7A7B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44" y="1188422"/>
            <a:ext cx="8592749" cy="32389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C43C60-AA09-B621-4E9B-88336A0D7FAF}"/>
              </a:ext>
            </a:extLst>
          </p:cNvPr>
          <p:cNvSpPr/>
          <p:nvPr/>
        </p:nvSpPr>
        <p:spPr>
          <a:xfrm>
            <a:off x="8410756" y="4626343"/>
            <a:ext cx="2713981" cy="933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Ô chứa công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353E9-9C30-C117-324F-62A364D47A7F}"/>
              </a:ext>
            </a:extLst>
          </p:cNvPr>
          <p:cNvSpPr/>
          <p:nvPr/>
        </p:nvSpPr>
        <p:spPr>
          <a:xfrm>
            <a:off x="5417389" y="4626343"/>
            <a:ext cx="2482899" cy="933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Ô tham chiếu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5F4572-BE21-264F-5483-4F496BA31BCD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986732" y="3355675"/>
            <a:ext cx="672107" cy="1270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2B9855-3956-5CC7-1FED-2181E12592B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658839" y="3355675"/>
            <a:ext cx="828889" cy="1270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1F464D-2D7E-D8C7-7B50-C13DD6EEA484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8893834" y="3355675"/>
            <a:ext cx="873913" cy="1270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3255811" y="2443233"/>
            <a:ext cx="5240538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25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BD7B01-D447-C2B3-EF8A-F55AECE7593A}"/>
              </a:ext>
            </a:extLst>
          </p:cNvPr>
          <p:cNvSpPr/>
          <p:nvPr/>
        </p:nvSpPr>
        <p:spPr>
          <a:xfrm>
            <a:off x="824693" y="1280766"/>
            <a:ext cx="10205049" cy="2756395"/>
          </a:xfrm>
          <a:prstGeom prst="roundRect">
            <a:avLst/>
          </a:prstGeom>
          <a:solidFill>
            <a:srgbClr val="FCBB75"/>
          </a:solidFill>
          <a:ln>
            <a:solidFill>
              <a:srgbClr val="FFFF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alt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 sao chép một ô có công thức chứa địa chỉ, các địa chỉ được điều chỉnh để giữ nguyên vị trí tương đối giữa ô chứa công thức và ô có địa chỉ trong công thức (ô tham chiếu)</a:t>
            </a: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tính toán tự động của phần mềm bảng tính còn được thể hiện khi sao chép công thức</a:t>
            </a:r>
          </a:p>
        </p:txBody>
      </p:sp>
    </p:spTree>
    <p:extLst>
      <p:ext uri="{BB962C8B-B14F-4D97-AF65-F5344CB8AC3E}">
        <p14:creationId xmlns:p14="http://schemas.microsoft.com/office/powerpoint/2010/main" val="8270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D5AADE3-C169-A72D-3692-1B85EA8CEA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</a:blip>
          <a:srcRect t="16397" b="4027"/>
          <a:stretch>
            <a:fillRect/>
          </a:stretch>
        </p:blipFill>
        <p:spPr>
          <a:xfrm>
            <a:off x="22808" y="-2305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C96CA-978F-4F6E-90CD-26E401C0FEAD}"/>
              </a:ext>
            </a:extLst>
          </p:cNvPr>
          <p:cNvSpPr/>
          <p:nvPr/>
        </p:nvSpPr>
        <p:spPr>
          <a:xfrm>
            <a:off x="1110343" y="167965"/>
            <a:ext cx="10016130" cy="1295378"/>
          </a:xfrm>
          <a:prstGeom prst="roundRect">
            <a:avLst>
              <a:gd name="adj" fmla="val 20899"/>
            </a:avLst>
          </a:prstGeom>
          <a:solidFill>
            <a:srgbClr val="EF6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4D002D-BA76-4142-A83B-556871939553}"/>
              </a:ext>
            </a:extLst>
          </p:cNvPr>
          <p:cNvSpPr/>
          <p:nvPr/>
        </p:nvSpPr>
        <p:spPr>
          <a:xfrm>
            <a:off x="153436" y="1633613"/>
            <a:ext cx="11930743" cy="5205401"/>
          </a:xfrm>
          <a:prstGeom prst="roundRect">
            <a:avLst>
              <a:gd name="adj" fmla="val 2406"/>
            </a:avLst>
          </a:prstGeom>
          <a:solidFill>
            <a:srgbClr val="91D2F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51">
            <a:extLst>
              <a:ext uri="{FF2B5EF4-FFF2-40B4-BE49-F238E27FC236}">
                <a16:creationId xmlns:a16="http://schemas.microsoft.com/office/drawing/2014/main" id="{9FCD992B-2A12-4A71-B546-FE763E3B0678}"/>
              </a:ext>
            </a:extLst>
          </p:cNvPr>
          <p:cNvSpPr txBox="1"/>
          <p:nvPr/>
        </p:nvSpPr>
        <p:spPr>
          <a:xfrm>
            <a:off x="1364929" y="331002"/>
            <a:ext cx="9761543" cy="9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lvl="0" defTabSz="457200">
              <a:lnSpc>
                <a:spcPct val="104000"/>
              </a:lnSpc>
              <a:defRPr/>
            </a:pPr>
            <a:r>
              <a:rPr lang="en-US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 ví dụ trên nếu chúng ta sao chép công thức từ ô E4 sang ô E10 thì công thức tại ô E10 là gì?</a:t>
            </a:r>
            <a:endParaRPr lang="vi-VN" altLang="zh-CN" sz="2800" b="0" spc="8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B47EA7-67D9-CCC1-A5DA-CC5A64668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547" y="1905336"/>
            <a:ext cx="7768253" cy="4610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727568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3461829" y="2443233"/>
            <a:ext cx="5034520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326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3" y="2177596"/>
            <a:ext cx="3679420" cy="41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37" y="460967"/>
            <a:ext cx="1296611" cy="1296777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3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69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999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999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2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999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999"/>
                            </p:stCondLst>
                            <p:childTnLst>
                              <p:par>
                                <p:cTn id="19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950"/>
                            </p:stCondLst>
                            <p:childTnLst>
                              <p:par>
                                <p:cTn id="20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800"/>
                            </p:stCondLst>
                            <p:childTnLst>
                              <p:par>
                                <p:cTn id="21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50"/>
                            </p:stCondLst>
                            <p:childTnLst>
                              <p:par>
                                <p:cTn id="2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800"/>
                            </p:stCondLst>
                            <p:childTnLst>
                              <p:par>
                                <p:cTn id="24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4016" y="278678"/>
            <a:ext cx="10629886" cy="3044281"/>
          </a:xfrm>
          <a:prstGeom prst="rect">
            <a:avLst/>
          </a:prstGeom>
          <a:solidFill>
            <a:srgbClr val="7030A0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 sử tại ô G10 có công thức = H10 + 2*K10. Nếu sao chép công thức này đến ô G12 thì công thức sẽ thay đổi như thế nào?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A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= G12 + 2*G12			B. = H10 + 2*K12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C. = H12 + 2*K12			D. Không thay đổi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A1E078-C4E7-2A32-250E-F9E5B25A3148}"/>
              </a:ext>
            </a:extLst>
          </p:cNvPr>
          <p:cNvSpPr/>
          <p:nvPr/>
        </p:nvSpPr>
        <p:spPr>
          <a:xfrm>
            <a:off x="4641011" y="3830130"/>
            <a:ext cx="4313208" cy="113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án: C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D4A55C1-A3CC-9F37-99BA-3ADC0FC63AA9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đúng">
            <a:hlinkClick r:id="" action="ppaction://media"/>
            <a:extLst>
              <a:ext uri="{FF2B5EF4-FFF2-40B4-BE49-F238E27FC236}">
                <a16:creationId xmlns:a16="http://schemas.microsoft.com/office/drawing/2014/main" id="{1FA04AB4-C81D-09FA-00EC-4174071B2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8121" y="7211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6545" y="399448"/>
            <a:ext cx="9180647" cy="27491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ảnh sau và cho biết công thức cần nhập tại ô tính là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A. = A15+A20+A35	  B. =A3+B3+C3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C. =A3*B3*C3		  D. =A15*A20*A35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4593698"/>
            <a:ext cx="2715874" cy="2321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77434-8B88-100D-31DF-406F7C3A2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888" y="3281059"/>
            <a:ext cx="6839905" cy="176237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6FFCB6-AE1F-92E6-93A6-91C08861010E}"/>
              </a:ext>
            </a:extLst>
          </p:cNvPr>
          <p:cNvSpPr/>
          <p:nvPr/>
        </p:nvSpPr>
        <p:spPr>
          <a:xfrm>
            <a:off x="8676736" y="3429000"/>
            <a:ext cx="3321170" cy="11097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8BACC42-6943-28E0-F0C0-E157EB9F69CD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hlinkClick r:id="" action="ppaction://media"/>
            <a:extLst>
              <a:ext uri="{FF2B5EF4-FFF2-40B4-BE49-F238E27FC236}">
                <a16:creationId xmlns:a16="http://schemas.microsoft.com/office/drawing/2014/main" id="{61928C90-A957-C36F-2248-BE0DEB36F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37321" y="7059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35 + 26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0168" y="382196"/>
            <a:ext cx="11121590" cy="2611170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/>
              </a:rPr>
              <a:t>Phương án nào là công thức đúng nhập vào bảng tính?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    A. =a+b				         B. =2(3^3+ 4^4)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    C. =(1^2+2^2)*(3^2+4^2)     D. x=1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/>
              </a:rPr>
              <a:t> 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AE7BC5-3ABC-5896-63D5-FDF64FF122C8}"/>
              </a:ext>
            </a:extLst>
          </p:cNvPr>
          <p:cNvSpPr/>
          <p:nvPr/>
        </p:nvSpPr>
        <p:spPr>
          <a:xfrm>
            <a:off x="4554747" y="3260786"/>
            <a:ext cx="4313208" cy="113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án: C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1BA65AB-8736-24E1-A90C-F4CFE55C58A4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đúng">
            <a:hlinkClick r:id="" action="ppaction://media"/>
            <a:extLst>
              <a:ext uri="{FF2B5EF4-FFF2-40B4-BE49-F238E27FC236}">
                <a16:creationId xmlns:a16="http://schemas.microsoft.com/office/drawing/2014/main" id="{3F24BB74-8687-5081-A9B5-92001F061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2721" y="7046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 công thức phải bắt đầu bằng dấu gì?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36ED0-A915-0DF4-9684-5CCF8F86C66A}"/>
              </a:ext>
            </a:extLst>
          </p:cNvPr>
          <p:cNvSpPr/>
          <p:nvPr/>
        </p:nvSpPr>
        <p:spPr>
          <a:xfrm>
            <a:off x="4554747" y="3260786"/>
            <a:ext cx="4313208" cy="113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 “=“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221EAD64-2C8D-63D7-17D2-734132191D15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đúng">
            <a:hlinkClick r:id="" action="ppaction://media"/>
            <a:extLst>
              <a:ext uri="{FF2B5EF4-FFF2-40B4-BE49-F238E27FC236}">
                <a16:creationId xmlns:a16="http://schemas.microsoft.com/office/drawing/2014/main" id="{75B356C2-6001-1B70-E3E6-8AA5A6D4E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6335" y="7275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7E1D1A-1141-55EE-43C5-8C38273C6EF9}"/>
              </a:ext>
            </a:extLst>
          </p:cNvPr>
          <p:cNvSpPr/>
          <p:nvPr/>
        </p:nvSpPr>
        <p:spPr>
          <a:xfrm>
            <a:off x="7473949" y="3537393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4D216-0A2D-46B9-C822-FD3F9FB3C2B8}"/>
              </a:ext>
            </a:extLst>
          </p:cNvPr>
          <p:cNvSpPr/>
          <p:nvPr/>
        </p:nvSpPr>
        <p:spPr>
          <a:xfrm>
            <a:off x="4113410" y="3518747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149E8-7751-435F-BC8F-7E532123BB91}"/>
              </a:ext>
            </a:extLst>
          </p:cNvPr>
          <p:cNvSpPr/>
          <p:nvPr/>
        </p:nvSpPr>
        <p:spPr>
          <a:xfrm>
            <a:off x="7573514" y="1228683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391C78-61DC-E9FF-A3CB-821099C478DA}"/>
              </a:ext>
            </a:extLst>
          </p:cNvPr>
          <p:cNvSpPr/>
          <p:nvPr/>
        </p:nvSpPr>
        <p:spPr>
          <a:xfrm>
            <a:off x="4071668" y="1215579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29">
            <a:hlinkClick r:id="" action="ppaction://media"/>
            <a:extLst>
              <a:ext uri="{FF2B5EF4-FFF2-40B4-BE49-F238E27FC236}">
                <a16:creationId xmlns:a16="http://schemas.microsoft.com/office/drawing/2014/main" id="{9569E499-78C6-6CA0-5D73-592AB1CDA0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235" y="313509"/>
            <a:ext cx="8320272" cy="5374597"/>
          </a:xfrm>
        </p:spPr>
      </p:pic>
    </p:spTree>
    <p:extLst>
      <p:ext uri="{BB962C8B-B14F-4D97-AF65-F5344CB8AC3E}">
        <p14:creationId xmlns:p14="http://schemas.microsoft.com/office/powerpoint/2010/main" val="31774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HƯỚNG DẪN TỰ HỌC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8A8E6-5713-4C30-B9CF-FFFA1FE6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652467"/>
            <a:ext cx="8716591" cy="3515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EFC23-DB52-31C9-E800-0B546FD183BB}"/>
              </a:ext>
            </a:extLst>
          </p:cNvPr>
          <p:cNvSpPr txBox="1"/>
          <p:nvPr/>
        </p:nvSpPr>
        <p:spPr>
          <a:xfrm>
            <a:off x="936157" y="1076816"/>
            <a:ext cx="1035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Tạo bảng tính, thiết lập công thức tính tổng số cây và định dạng dữ liệu cho trang tính</a:t>
            </a:r>
          </a:p>
        </p:txBody>
      </p:sp>
    </p:spTree>
    <p:extLst>
      <p:ext uri="{BB962C8B-B14F-4D97-AF65-F5344CB8AC3E}">
        <p14:creationId xmlns:p14="http://schemas.microsoft.com/office/powerpoint/2010/main" val="6722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7101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 Ô đang được chọn có địa chỉ là gì?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066B1E-9507-50C1-22FE-F9188CAC15E9}"/>
              </a:ext>
            </a:extLst>
          </p:cNvPr>
          <p:cNvSpPr/>
          <p:nvPr/>
        </p:nvSpPr>
        <p:spPr>
          <a:xfrm>
            <a:off x="2320460" y="3177133"/>
            <a:ext cx="1837473" cy="5037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526776" y="2168815"/>
            <a:ext cx="12522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2B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BB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87C6C-B78A-5ECE-89F4-EC4761435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226" y="2180054"/>
            <a:ext cx="5639468" cy="2102116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8B2AC16D-7D5D-73F5-F3D5-E244E3059733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hlinkClick r:id="" action="ppaction://media"/>
            <a:extLst>
              <a:ext uri="{FF2B5EF4-FFF2-40B4-BE49-F238E27FC236}">
                <a16:creationId xmlns:a16="http://schemas.microsoft.com/office/drawing/2014/main" id="{80D73144-D1BE-1B2A-6034-1228430BA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9364" y="611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 animBg="1"/>
      <p:bldP spid="8" grpId="1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928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2. </a:t>
            </a: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nhập dữ liệu dạng nào vào bảng tính?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F02B1E-0B6A-0AB5-CBE4-DEDC440CA3F8}"/>
              </a:ext>
            </a:extLst>
          </p:cNvPr>
          <p:cNvSpPr/>
          <p:nvPr/>
        </p:nvSpPr>
        <p:spPr>
          <a:xfrm>
            <a:off x="2114664" y="3766912"/>
            <a:ext cx="4475917" cy="5847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810B6-B67C-605D-F83C-FB764383A1E5}"/>
              </a:ext>
            </a:extLst>
          </p:cNvPr>
          <p:cNvSpPr txBox="1"/>
          <p:nvPr/>
        </p:nvSpPr>
        <p:spPr>
          <a:xfrm>
            <a:off x="2164468" y="2289584"/>
            <a:ext cx="41150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bản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C đều đúng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D5FB448D-578D-4681-8535-FA39DDA531EA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hlinkClick r:id="" action="ppaction://media"/>
            <a:extLst>
              <a:ext uri="{FF2B5EF4-FFF2-40B4-BE49-F238E27FC236}">
                <a16:creationId xmlns:a16="http://schemas.microsoft.com/office/drawing/2014/main" id="{F29EB1A3-A0B1-44FB-9FF4-E4A1441BB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1464" y="611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 animBg="1"/>
      <p:bldP spid="7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860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3. Kí hiệu nào dưới đây KHÔNG phải là kí hiệu của một phép toán?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AFC268-7FDA-B420-7866-189112FE102D}"/>
              </a:ext>
            </a:extLst>
          </p:cNvPr>
          <p:cNvSpPr/>
          <p:nvPr/>
        </p:nvSpPr>
        <p:spPr>
          <a:xfrm>
            <a:off x="2605133" y="3099495"/>
            <a:ext cx="1837473" cy="5037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3DD43-B588-BC3E-5423-303F21248C7C}"/>
              </a:ext>
            </a:extLst>
          </p:cNvPr>
          <p:cNvSpPr txBox="1"/>
          <p:nvPr/>
        </p:nvSpPr>
        <p:spPr>
          <a:xfrm>
            <a:off x="2923592" y="2582883"/>
            <a:ext cx="9428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DD82C69-BAB2-F503-3846-FA5066A26901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đúng">
            <a:hlinkClick r:id="" action="ppaction://media"/>
            <a:extLst>
              <a:ext uri="{FF2B5EF4-FFF2-40B4-BE49-F238E27FC236}">
                <a16:creationId xmlns:a16="http://schemas.microsoft.com/office/drawing/2014/main" id="{EFB48E7B-5E44-4F1E-366B-726376436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4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2" grpId="0" animBg="1"/>
      <p:bldP spid="2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8807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4. Để sao chép một đối tượng em sử dụng lệnh: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106835-5265-17BF-6769-6C3FACF7E203}"/>
              </a:ext>
            </a:extLst>
          </p:cNvPr>
          <p:cNvSpPr/>
          <p:nvPr/>
        </p:nvSpPr>
        <p:spPr>
          <a:xfrm>
            <a:off x="3119841" y="2366249"/>
            <a:ext cx="1837473" cy="5037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95DDC-EE54-9F2D-7843-72D8E7031EE7}"/>
              </a:ext>
            </a:extLst>
          </p:cNvPr>
          <p:cNvSpPr txBox="1"/>
          <p:nvPr/>
        </p:nvSpPr>
        <p:spPr>
          <a:xfrm>
            <a:off x="3241725" y="2298211"/>
            <a:ext cx="1593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Copy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Cut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B7BC002-4EC0-4F92-5199-26F6D168600E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đúng">
            <a:hlinkClick r:id="" action="ppaction://media"/>
            <a:extLst>
              <a:ext uri="{FF2B5EF4-FFF2-40B4-BE49-F238E27FC236}">
                <a16:creationId xmlns:a16="http://schemas.microsoft.com/office/drawing/2014/main" id="{91E9AB4B-5BE5-4F8A-FC42-BA627E2EA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98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 animBg="1"/>
      <p:bldP spid="4" grpId="1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0600B9-3D3C-4F35-B55B-D4EE87ED381F}"/>
              </a:ext>
            </a:extLst>
          </p:cNvPr>
          <p:cNvGrpSpPr/>
          <p:nvPr/>
        </p:nvGrpSpPr>
        <p:grpSpPr>
          <a:xfrm>
            <a:off x="139911" y="767121"/>
            <a:ext cx="11647714" cy="1990674"/>
            <a:chOff x="1778000" y="1519412"/>
            <a:chExt cx="10125165" cy="1990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84F1B7-72F7-4D57-B2AF-C01B5AEE5DBC}"/>
                </a:ext>
              </a:extLst>
            </p:cNvPr>
            <p:cNvGrpSpPr/>
            <p:nvPr/>
          </p:nvGrpSpPr>
          <p:grpSpPr>
            <a:xfrm>
              <a:off x="1778000" y="1519412"/>
              <a:ext cx="10125165" cy="1990674"/>
              <a:chOff x="1442720" y="3140126"/>
              <a:chExt cx="10125165" cy="19906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3C6DB78-B927-4A90-AB8E-23FF44CE8959}"/>
                  </a:ext>
                </a:extLst>
              </p:cNvPr>
              <p:cNvSpPr/>
              <p:nvPr/>
            </p:nvSpPr>
            <p:spPr>
              <a:xfrm>
                <a:off x="1621245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902E86B7-7CA2-4FC5-8F44-27C987D77088}"/>
                  </a:ext>
                </a:extLst>
              </p:cNvPr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2E939-6AA2-4CD2-A5D0-D37A46E6ECB1}"/>
                </a:ext>
              </a:extLst>
            </p:cNvPr>
            <p:cNvGrpSpPr/>
            <p:nvPr/>
          </p:nvGrpSpPr>
          <p:grpSpPr>
            <a:xfrm>
              <a:off x="2285505" y="1773525"/>
              <a:ext cx="1240510" cy="1482448"/>
              <a:chOff x="700050" y="3208754"/>
              <a:chExt cx="935710" cy="148244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67EC42D-815B-4892-AB46-0F1E09B1F77C}"/>
                  </a:ext>
                </a:extLst>
              </p:cNvPr>
              <p:cNvSpPr/>
              <p:nvPr/>
            </p:nvSpPr>
            <p:spPr>
              <a:xfrm>
                <a:off x="700050" y="3208754"/>
                <a:ext cx="935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3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97732D-B6B9-4505-AF9F-CD4014C203E5}"/>
                  </a:ext>
                </a:extLst>
              </p:cNvPr>
              <p:cNvSpPr/>
              <p:nvPr/>
            </p:nvSpPr>
            <p:spPr>
              <a:xfrm>
                <a:off x="700050" y="3583206"/>
                <a:ext cx="93571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6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7</a:t>
                </a:r>
                <a:endParaRPr lang="vi-VN" sz="4000" b="1">
                  <a:ln w="19050">
                    <a:solidFill>
                      <a:schemeClr val="bg1"/>
                    </a:solidFill>
                  </a:ln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77" y="3127076"/>
            <a:ext cx="3160048" cy="3150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F4305-6981-4E74-9CC4-0A084922C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"/>
          <a:stretch/>
        </p:blipFill>
        <p:spPr>
          <a:xfrm>
            <a:off x="2970198" y="1142669"/>
            <a:ext cx="8817427" cy="14452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09141-08D7-E79C-991B-8D607B2F0DF1}"/>
              </a:ext>
            </a:extLst>
          </p:cNvPr>
          <p:cNvSpPr txBox="1"/>
          <p:nvPr/>
        </p:nvSpPr>
        <p:spPr>
          <a:xfrm>
            <a:off x="429526" y="200681"/>
            <a:ext cx="185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FBDC6-FB80-CC4C-8476-7A4C115039F2}"/>
              </a:ext>
            </a:extLst>
          </p:cNvPr>
          <p:cNvSpPr txBox="1"/>
          <p:nvPr/>
        </p:nvSpPr>
        <p:spPr>
          <a:xfrm>
            <a:off x="723731" y="3192265"/>
            <a:ext cx="75567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được địa chỉ trong công thức</a:t>
            </a:r>
          </a:p>
        </p:txBody>
      </p:sp>
    </p:spTree>
    <p:extLst>
      <p:ext uri="{BB962C8B-B14F-4D97-AF65-F5344CB8AC3E}">
        <p14:creationId xmlns:p14="http://schemas.microsoft.com/office/powerpoint/2010/main" val="1705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376478" y="13019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2607A-5EFC-3709-5B47-0A19CBB7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94" y="1966822"/>
            <a:ext cx="5359881" cy="308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67BE80-5594-E9C5-9741-FEEC9E17ACF6}"/>
              </a:ext>
            </a:extLst>
          </p:cNvPr>
          <p:cNvSpPr/>
          <p:nvPr/>
        </p:nvSpPr>
        <p:spPr>
          <a:xfrm>
            <a:off x="267973" y="2838024"/>
            <a:ext cx="2009957" cy="1344046"/>
          </a:xfrm>
          <a:prstGeom prst="roundRect">
            <a:avLst/>
          </a:prstGeom>
          <a:solidFill>
            <a:srgbClr val="F181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dữ liệu trên trang tính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FDC4D5-0DC9-63B6-8542-46E39BDFD438}"/>
              </a:ext>
            </a:extLst>
          </p:cNvPr>
          <p:cNvSpPr/>
          <p:nvPr/>
        </p:nvSpPr>
        <p:spPr>
          <a:xfrm>
            <a:off x="2975831" y="1660269"/>
            <a:ext cx="2692561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văn bản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F560A7-C7BD-5165-B997-6C5A732F929C}"/>
              </a:ext>
            </a:extLst>
          </p:cNvPr>
          <p:cNvSpPr/>
          <p:nvPr/>
        </p:nvSpPr>
        <p:spPr>
          <a:xfrm>
            <a:off x="2975832" y="2669560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ngày tháng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641ABA-E8C7-8A5B-C302-E02B4B9D954B}"/>
              </a:ext>
            </a:extLst>
          </p:cNvPr>
          <p:cNvSpPr/>
          <p:nvPr/>
        </p:nvSpPr>
        <p:spPr>
          <a:xfrm>
            <a:off x="2975831" y="3678851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số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00D1B6-D55C-CF9D-07F6-FDDE9471E965}"/>
              </a:ext>
            </a:extLst>
          </p:cNvPr>
          <p:cNvSpPr/>
          <p:nvPr/>
        </p:nvSpPr>
        <p:spPr>
          <a:xfrm>
            <a:off x="2975830" y="4688142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công thức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B9FACB-54AF-2A1F-8A82-B14679737879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277930" y="2025399"/>
            <a:ext cx="697901" cy="14846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C5093-A60D-B43E-4875-4AC0B667BE57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2277930" y="3034690"/>
            <a:ext cx="697902" cy="4753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67D665-E26C-1AD2-4F26-CD00694D4645}"/>
              </a:ext>
            </a:extLst>
          </p:cNvPr>
          <p:cNvCxnSpPr>
            <a:stCxn id="7" idx="3"/>
            <a:endCxn id="10" idx="1"/>
          </p:cNvCxnSpPr>
          <p:nvPr/>
        </p:nvCxnSpPr>
        <p:spPr>
          <a:xfrm>
            <a:off x="2277930" y="3510047"/>
            <a:ext cx="697901" cy="53393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0931C9-11D8-A931-416D-41C79C53F957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2277930" y="3510047"/>
            <a:ext cx="697900" cy="15432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DB59F8-3640-41A9-3993-6AF708FEFD5C}"/>
              </a:ext>
            </a:extLst>
          </p:cNvPr>
          <p:cNvCxnSpPr>
            <a:stCxn id="8" idx="3"/>
          </p:cNvCxnSpPr>
          <p:nvPr/>
        </p:nvCxnSpPr>
        <p:spPr>
          <a:xfrm>
            <a:off x="5668392" y="2025399"/>
            <a:ext cx="2940770" cy="10092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C735-A00D-C950-1403-CDCF287B7372}"/>
              </a:ext>
            </a:extLst>
          </p:cNvPr>
          <p:cNvCxnSpPr>
            <a:stCxn id="9" idx="3"/>
          </p:cNvCxnSpPr>
          <p:nvPr/>
        </p:nvCxnSpPr>
        <p:spPr>
          <a:xfrm>
            <a:off x="5668394" y="3034690"/>
            <a:ext cx="3510112" cy="365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754FAB-925C-5573-05DE-1B7D317A5505}"/>
              </a:ext>
            </a:extLst>
          </p:cNvPr>
          <p:cNvCxnSpPr>
            <a:stCxn id="10" idx="3"/>
          </p:cNvCxnSpPr>
          <p:nvPr/>
        </p:nvCxnSpPr>
        <p:spPr>
          <a:xfrm>
            <a:off x="5668393" y="4043981"/>
            <a:ext cx="4502150" cy="138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BEAEDB-A248-8B9F-BF96-DA927C607125}"/>
              </a:ext>
            </a:extLst>
          </p:cNvPr>
          <p:cNvCxnSpPr>
            <a:stCxn id="11" idx="3"/>
          </p:cNvCxnSpPr>
          <p:nvPr/>
        </p:nvCxnSpPr>
        <p:spPr>
          <a:xfrm flipV="1">
            <a:off x="5668392" y="4839419"/>
            <a:ext cx="4467646" cy="2138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EDDA6A69-54D8-FE4F-126E-EB0FDEB530E2}"/>
              </a:ext>
            </a:extLst>
          </p:cNvPr>
          <p:cNvSpPr/>
          <p:nvPr/>
        </p:nvSpPr>
        <p:spPr>
          <a:xfrm>
            <a:off x="764875" y="1043400"/>
            <a:ext cx="7516483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Nhận biết kiểu dữ liệu trên bảng tính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136C01-403B-0FEF-2802-B14C07094E7D}"/>
              </a:ext>
            </a:extLst>
          </p:cNvPr>
          <p:cNvGrpSpPr/>
          <p:nvPr/>
        </p:nvGrpSpPr>
        <p:grpSpPr>
          <a:xfrm>
            <a:off x="6797615" y="2838024"/>
            <a:ext cx="3823486" cy="2215248"/>
            <a:chOff x="6797615" y="2838024"/>
            <a:chExt cx="3823486" cy="221524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AB2BE1-F2C2-4506-DE38-7CB1486030A8}"/>
                </a:ext>
              </a:extLst>
            </p:cNvPr>
            <p:cNvSpPr/>
            <p:nvPr/>
          </p:nvSpPr>
          <p:spPr>
            <a:xfrm>
              <a:off x="6797615" y="2838024"/>
              <a:ext cx="1733910" cy="2215248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D40596-B9CD-7CE5-1E49-9AA27A2988E5}"/>
                </a:ext>
              </a:extLst>
            </p:cNvPr>
            <p:cNvSpPr/>
            <p:nvPr/>
          </p:nvSpPr>
          <p:spPr>
            <a:xfrm>
              <a:off x="8531524" y="2838025"/>
              <a:ext cx="2089577" cy="393332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FDAEEB-8B8E-3926-EF94-0169BFBC5541}"/>
                </a:ext>
              </a:extLst>
            </p:cNvPr>
            <p:cNvSpPr/>
            <p:nvPr/>
          </p:nvSpPr>
          <p:spPr>
            <a:xfrm>
              <a:off x="8531524" y="3522180"/>
              <a:ext cx="2089577" cy="393332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12E1B4A-AD67-EF74-382D-DF37F990202E}"/>
              </a:ext>
            </a:extLst>
          </p:cNvPr>
          <p:cNvSpPr/>
          <p:nvPr/>
        </p:nvSpPr>
        <p:spPr>
          <a:xfrm>
            <a:off x="8531524" y="3217255"/>
            <a:ext cx="2089577" cy="333842"/>
          </a:xfrm>
          <a:prstGeom prst="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2B94D3-845C-78BE-119A-921670BA3945}"/>
              </a:ext>
            </a:extLst>
          </p:cNvPr>
          <p:cNvSpPr/>
          <p:nvPr/>
        </p:nvSpPr>
        <p:spPr>
          <a:xfrm>
            <a:off x="8531524" y="3915512"/>
            <a:ext cx="2070340" cy="657349"/>
          </a:xfrm>
          <a:prstGeom prst="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E06777-3A4F-FEC0-48B5-6142C7F120AE}"/>
              </a:ext>
            </a:extLst>
          </p:cNvPr>
          <p:cNvGrpSpPr/>
          <p:nvPr/>
        </p:nvGrpSpPr>
        <p:grpSpPr>
          <a:xfrm>
            <a:off x="8531524" y="2061445"/>
            <a:ext cx="2170623" cy="2941724"/>
            <a:chOff x="8531524" y="2061445"/>
            <a:chExt cx="2170623" cy="294172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4EDE7DB-F310-B72A-0D31-2609D8325EBC}"/>
                </a:ext>
              </a:extLst>
            </p:cNvPr>
            <p:cNvSpPr/>
            <p:nvPr/>
          </p:nvSpPr>
          <p:spPr>
            <a:xfrm>
              <a:off x="8531524" y="4572861"/>
              <a:ext cx="2089577" cy="430308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10242F-A6F2-49A0-F4CA-DFD2EBA50001}"/>
                </a:ext>
              </a:extLst>
            </p:cNvPr>
            <p:cNvSpPr/>
            <p:nvPr/>
          </p:nvSpPr>
          <p:spPr>
            <a:xfrm>
              <a:off x="9507984" y="2061445"/>
              <a:ext cx="1194163" cy="333842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AB348D-CC59-8875-3062-F13E5EE7593D}"/>
              </a:ext>
            </a:extLst>
          </p:cNvPr>
          <p:cNvSpPr/>
          <p:nvPr/>
        </p:nvSpPr>
        <p:spPr>
          <a:xfrm>
            <a:off x="6773396" y="5526472"/>
            <a:ext cx="1811043" cy="67470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Căn trái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553EEB-9BC9-6C6C-8AE9-CF54B47DE411}"/>
              </a:ext>
            </a:extLst>
          </p:cNvPr>
          <p:cNvCxnSpPr>
            <a:stCxn id="49" idx="0"/>
            <a:endCxn id="34" idx="2"/>
          </p:cNvCxnSpPr>
          <p:nvPr/>
        </p:nvCxnSpPr>
        <p:spPr>
          <a:xfrm flipH="1" flipV="1">
            <a:off x="7664570" y="5053272"/>
            <a:ext cx="14348" cy="4732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FC165FA-E270-AF50-E838-050F468ABA6A}"/>
              </a:ext>
            </a:extLst>
          </p:cNvPr>
          <p:cNvGrpSpPr/>
          <p:nvPr/>
        </p:nvGrpSpPr>
        <p:grpSpPr>
          <a:xfrm>
            <a:off x="8512287" y="3221166"/>
            <a:ext cx="2108814" cy="1707822"/>
            <a:chOff x="8512287" y="3221166"/>
            <a:chExt cx="2108814" cy="170782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03D93B-9755-77F9-9571-22D129265960}"/>
                </a:ext>
              </a:extLst>
            </p:cNvPr>
            <p:cNvSpPr/>
            <p:nvPr/>
          </p:nvSpPr>
          <p:spPr>
            <a:xfrm>
              <a:off x="8531524" y="3221166"/>
              <a:ext cx="2089577" cy="338219"/>
            </a:xfrm>
            <a:prstGeom prst="rect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7B5A2F1-DCAD-ACF3-CE03-41A5E51ABCC1}"/>
                </a:ext>
              </a:extLst>
            </p:cNvPr>
            <p:cNvSpPr/>
            <p:nvPr/>
          </p:nvSpPr>
          <p:spPr>
            <a:xfrm>
              <a:off x="8512287" y="3941888"/>
              <a:ext cx="2089577" cy="987100"/>
            </a:xfrm>
            <a:prstGeom prst="rect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0D44356-90C8-4AEF-C1A5-077986C549A4}"/>
              </a:ext>
            </a:extLst>
          </p:cNvPr>
          <p:cNvSpPr/>
          <p:nvPr/>
        </p:nvSpPr>
        <p:spPr>
          <a:xfrm>
            <a:off x="9507984" y="5559961"/>
            <a:ext cx="1811043" cy="64121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Căn phải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E644204-407B-0A33-F21B-75924B9E53C3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10413506" y="4928988"/>
            <a:ext cx="1" cy="6309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32" grpId="0" animBg="1"/>
      <p:bldP spid="42" grpId="0" animBg="1"/>
      <p:bldP spid="42" grpId="1" animBg="1"/>
      <p:bldP spid="43" grpId="0" animBg="1"/>
      <p:bldP spid="43" grpId="1" animBg="1"/>
      <p:bldP spid="4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CUSTOM_TIMING_USED" val="1"/>
  <p:tag name="ISPRING_SLIDE_ID_2" val="{9FFCEE3F-0CC3-4E16-82A2-CB2438B83A84}"/>
  <p:tag name="ISPRING_SLIDE_INDENT_LEVEL" val="0"/>
  <p:tag name="ARTICULATE_SLIDE_THUMBNAIL_REFRESH" val="1"/>
  <p:tag name="GENSWF_ADVANCE_TIME" val="5.000"/>
  <p:tag name="ISPRING_PRESENTER_ID" val="{97463800-B0C6-4D15-8014-227B1A9406BC}"/>
  <p:tag name="GENSWF_SLIDE_TITLE" val="Câu hỏi trắc nghiệm"/>
  <p:tag name="ISPRING_PLAYER_PLAYLIST_ID" val="4d95df094bd4e8353a5952968aac261eabdc175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CUSTOM_TIMING_USED" val="1"/>
  <p:tag name="ISPRING_SLIDE_ID_2" val="{9FFCEE3F-0CC3-4E16-82A2-CB2438B83A84}"/>
  <p:tag name="ISPRING_SLIDE_INDENT_LEVEL" val="0"/>
  <p:tag name="ARTICULATE_SLIDE_THUMBNAIL_REFRESH" val="1"/>
  <p:tag name="GENSWF_ADVANCE_TIME" val="5.000"/>
  <p:tag name="ISPRING_PRESENTER_ID" val="{97463800-B0C6-4D15-8014-227B1A9406BC}"/>
  <p:tag name="GENSWF_SLIDE_TITLE" val="Câu hỏi trắc nghiệm"/>
  <p:tag name="ISPRING_PLAYER_PLAYLIST_ID" val="4d95df094bd4e8353a5952968aac261eabdc175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CUSTOM_TIMING_USED" val="1"/>
  <p:tag name="ISPRING_SLIDE_ID_2" val="{9FFCEE3F-0CC3-4E16-82A2-CB2438B83A84}"/>
  <p:tag name="ISPRING_SLIDE_INDENT_LEVEL" val="0"/>
  <p:tag name="ARTICULATE_SLIDE_THUMBNAIL_REFRESH" val="1"/>
  <p:tag name="GENSWF_ADVANCE_TIME" val="5.000"/>
  <p:tag name="ISPRING_PRESENTER_ID" val="{97463800-B0C6-4D15-8014-227B1A9406BC}"/>
  <p:tag name="GENSWF_SLIDE_TITLE" val="Câu hỏi trắc nghiệm"/>
  <p:tag name="ISPRING_PLAYER_PLAYLIST_ID" val="4d95df094bd4e8353a5952968aac261eabdc175d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10997</TotalTime>
  <Words>988</Words>
  <Application>Microsoft Office PowerPoint</Application>
  <PresentationFormat>Widescreen</PresentationFormat>
  <Paragraphs>184</Paragraphs>
  <Slides>31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微软雅黑</vt:lpstr>
      <vt:lpstr>宋体</vt:lpstr>
      <vt:lpstr>#9Slide03 Source Sans Pro Black</vt:lpstr>
      <vt:lpstr>Arial</vt:lpstr>
      <vt:lpstr>Britannic Bold</vt:lpstr>
      <vt:lpstr>Calibri</vt:lpstr>
      <vt:lpstr>Calibri Light</vt:lpstr>
      <vt:lpstr>Champion Script</vt:lpstr>
      <vt:lpstr>等线</vt:lpstr>
      <vt:lpstr>Open Sans Semibold</vt:lpstr>
      <vt:lpstr>Roboto</vt:lpstr>
      <vt:lpstr>Roboto Black</vt:lpstr>
      <vt:lpstr>Segoe Print</vt:lpstr>
      <vt:lpstr>Source Sans Variable Semibold</vt:lpstr>
      <vt:lpstr>SVN-SAF</vt:lpstr>
      <vt:lpstr>Tahoma</vt:lpstr>
      <vt:lpstr>Times New Roman</vt:lpstr>
      <vt:lpstr>UTM Alpine KT</vt:lpstr>
      <vt:lpstr>UTM Kabel KT</vt:lpstr>
      <vt:lpstr>Wingdings</vt:lpstr>
      <vt:lpstr>方正黑体_GBK</vt:lpstr>
      <vt:lpstr>1_Office 主题</vt:lpstr>
      <vt:lpstr>4_Default Design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DUNG</cp:lastModifiedBy>
  <cp:revision>514</cp:revision>
  <dcterms:created xsi:type="dcterms:W3CDTF">2021-11-14T08:33:55Z</dcterms:created>
  <dcterms:modified xsi:type="dcterms:W3CDTF">2025-03-08T05:23:51Z</dcterms:modified>
</cp:coreProperties>
</file>