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3311" r:id="rId2"/>
    <p:sldId id="3294" r:id="rId3"/>
    <p:sldId id="3095" r:id="rId4"/>
    <p:sldId id="3295" r:id="rId5"/>
    <p:sldId id="3312" r:id="rId6"/>
    <p:sldId id="3200" r:id="rId7"/>
    <p:sldId id="3292" r:id="rId8"/>
    <p:sldId id="3298" r:id="rId9"/>
    <p:sldId id="3296" r:id="rId10"/>
    <p:sldId id="3299" r:id="rId11"/>
    <p:sldId id="3201" r:id="rId12"/>
    <p:sldId id="3203" r:id="rId13"/>
    <p:sldId id="3204" r:id="rId14"/>
    <p:sldId id="3300" r:id="rId15"/>
    <p:sldId id="3205" r:id="rId16"/>
    <p:sldId id="3301" r:id="rId17"/>
    <p:sldId id="3207" r:id="rId18"/>
    <p:sldId id="3302" r:id="rId19"/>
    <p:sldId id="3208" r:id="rId20"/>
    <p:sldId id="3303" r:id="rId21"/>
    <p:sldId id="3313" r:id="rId22"/>
    <p:sldId id="3314" r:id="rId23"/>
    <p:sldId id="3315" r:id="rId24"/>
    <p:sldId id="3316" r:id="rId25"/>
    <p:sldId id="3317" r:id="rId26"/>
    <p:sldId id="3209" r:id="rId27"/>
    <p:sldId id="3210" r:id="rId28"/>
    <p:sldId id="3213" r:id="rId29"/>
    <p:sldId id="3293" r:id="rId30"/>
    <p:sldId id="3211" r:id="rId31"/>
    <p:sldId id="3322" r:id="rId32"/>
    <p:sldId id="3323" r:id="rId33"/>
    <p:sldId id="3310" r:id="rId34"/>
    <p:sldId id="3325" r:id="rId35"/>
    <p:sldId id="3326" r:id="rId36"/>
    <p:sldId id="3318" r:id="rId37"/>
    <p:sldId id="3319" r:id="rId38"/>
    <p:sldId id="3320" r:id="rId39"/>
    <p:sldId id="3284" r:id="rId40"/>
    <p:sldId id="312" r:id="rId41"/>
    <p:sldId id="3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677C"/>
    <a:srgbClr val="FF3399"/>
    <a:srgbClr val="0998D7"/>
    <a:srgbClr val="F18105"/>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7856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36</a:t>
            </a:fld>
            <a:endParaRPr lang="en-US"/>
          </a:p>
        </p:txBody>
      </p:sp>
    </p:spTree>
    <p:extLst>
      <p:ext uri="{BB962C8B-B14F-4D97-AF65-F5344CB8AC3E}">
        <p14:creationId xmlns:p14="http://schemas.microsoft.com/office/powerpoint/2010/main" val="40586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40</a:t>
            </a:fld>
            <a:endParaRPr lang="en-US"/>
          </a:p>
        </p:txBody>
      </p:sp>
    </p:spTree>
    <p:extLst>
      <p:ext uri="{BB962C8B-B14F-4D97-AF65-F5344CB8AC3E}">
        <p14:creationId xmlns:p14="http://schemas.microsoft.com/office/powerpoint/2010/main" val="333921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B828B82B-7232-4ABF-B8EA-61376287FE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D2C7496-BA98-4A1F-B6DF-6EA4FAA696F2}" type="slidenum">
              <a:rPr lang="vi-VN" altLang="en-US">
                <a:latin typeface="Times New Roman" panose="02020603050405020304" pitchFamily="18" charset="0"/>
              </a:rPr>
              <a:pPr/>
              <a:t>41</a:t>
            </a:fld>
            <a:endParaRPr lang="vi-VN" altLang="en-US" dirty="0">
              <a:latin typeface="Times New Roman" panose="02020603050405020304" pitchFamily="18" charset="0"/>
            </a:endParaRPr>
          </a:p>
        </p:txBody>
      </p:sp>
      <p:sp>
        <p:nvSpPr>
          <p:cNvPr id="148483" name="Rectangle 2">
            <a:extLst>
              <a:ext uri="{FF2B5EF4-FFF2-40B4-BE49-F238E27FC236}">
                <a16:creationId xmlns:a16="http://schemas.microsoft.com/office/drawing/2014/main" id="{0FAB51AD-00C6-445C-B53E-5E0F080559E0}"/>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a:extLst>
              <a:ext uri="{FF2B5EF4-FFF2-40B4-BE49-F238E27FC236}">
                <a16:creationId xmlns:a16="http://schemas.microsoft.com/office/drawing/2014/main" id="{67FBAFC2-2AAE-4744-AFB3-553271A2E9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4426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62A6-8C70-4AA2-94A9-DEBB3DE8AF4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DC2286A-7B32-4357-953B-657CCE717A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F37087-3787-435A-A19C-7D1E1ACF546A}"/>
              </a:ext>
            </a:extLst>
          </p:cNvPr>
          <p:cNvSpPr>
            <a:spLocks noGrp="1"/>
          </p:cNvSpPr>
          <p:nvPr>
            <p:ph type="dt" sz="half" idx="10"/>
          </p:nvPr>
        </p:nvSpPr>
        <p:spPr/>
        <p:txBody>
          <a:bodyPr/>
          <a:lstStyle/>
          <a:p>
            <a:fld id="{1016B383-1443-4974-8357-7F8817A23480}" type="datetimeFigureOut">
              <a:rPr lang="vi-VN" smtClean="0"/>
              <a:pPr/>
              <a:t>08/03/2025</a:t>
            </a:fld>
            <a:endParaRPr lang="vi-VN"/>
          </a:p>
        </p:txBody>
      </p:sp>
      <p:sp>
        <p:nvSpPr>
          <p:cNvPr id="5" name="Footer Placeholder 4">
            <a:extLst>
              <a:ext uri="{FF2B5EF4-FFF2-40B4-BE49-F238E27FC236}">
                <a16:creationId xmlns:a16="http://schemas.microsoft.com/office/drawing/2014/main" id="{B2271AA0-EC3F-459E-975E-3A6A37B385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2B130E-6C47-4471-9773-619FCA9FB077}"/>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220726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4F3A8-269F-4EE4-B75D-89F6C42E9A99}"/>
              </a:ext>
            </a:extLst>
          </p:cNvPr>
          <p:cNvSpPr>
            <a:spLocks noGrp="1"/>
          </p:cNvSpPr>
          <p:nvPr>
            <p:ph type="dt" sz="half" idx="10"/>
          </p:nvPr>
        </p:nvSpPr>
        <p:spPr/>
        <p:txBody>
          <a:bodyPr/>
          <a:lstStyle/>
          <a:p>
            <a:fld id="{1016B383-1443-4974-8357-7F8817A23480}" type="datetimeFigureOut">
              <a:rPr lang="vi-VN" smtClean="0"/>
              <a:pPr/>
              <a:t>08/03/2025</a:t>
            </a:fld>
            <a:endParaRPr lang="vi-VN"/>
          </a:p>
        </p:txBody>
      </p:sp>
      <p:sp>
        <p:nvSpPr>
          <p:cNvPr id="3" name="Footer Placeholder 2">
            <a:extLst>
              <a:ext uri="{FF2B5EF4-FFF2-40B4-BE49-F238E27FC236}">
                <a16:creationId xmlns:a16="http://schemas.microsoft.com/office/drawing/2014/main" id="{EADFD571-334B-44B4-ADC3-3F408CB3635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51128D2-AE64-40CA-A029-2BBAD27D90DD}"/>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42578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2538-E773-4557-97E0-847CDCC48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E02FB79-64CA-427F-BC1A-A6DF16F18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6288A3B-C77C-4096-8CF5-063DFA7A0391}"/>
              </a:ext>
            </a:extLst>
          </p:cNvPr>
          <p:cNvSpPr>
            <a:spLocks noGrp="1"/>
          </p:cNvSpPr>
          <p:nvPr>
            <p:ph type="dt" sz="half" idx="10"/>
          </p:nvPr>
        </p:nvSpPr>
        <p:spPr/>
        <p:txBody>
          <a:bodyPr/>
          <a:lstStyle/>
          <a:p>
            <a:fld id="{1016B383-1443-4974-8357-7F8817A23480}" type="datetimeFigureOut">
              <a:rPr lang="vi-VN" smtClean="0"/>
              <a:pPr/>
              <a:t>08/03/2025</a:t>
            </a:fld>
            <a:endParaRPr lang="vi-VN"/>
          </a:p>
        </p:txBody>
      </p:sp>
      <p:sp>
        <p:nvSpPr>
          <p:cNvPr id="5" name="Footer Placeholder 4">
            <a:extLst>
              <a:ext uri="{FF2B5EF4-FFF2-40B4-BE49-F238E27FC236}">
                <a16:creationId xmlns:a16="http://schemas.microsoft.com/office/drawing/2014/main" id="{58B77157-C781-411C-AABF-CB9700954E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F9A4F6-EDFF-4B7A-8FE0-442C03CCF7B7}"/>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27103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 id="214748376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notesSlide" Target="../notesSlides/notesSlide4.xml"/><Relationship Id="rId7" Type="http://schemas.openxmlformats.org/officeDocument/2006/relationships/image" Target="../media/image37.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6.wmf"/><Relationship Id="rId5" Type="http://schemas.openxmlformats.org/officeDocument/2006/relationships/image" Target="../media/image35.gif"/><Relationship Id="rId4" Type="http://schemas.openxmlformats.org/officeDocument/2006/relationships/hyperlink" Target="http://jp59.centerblog.net/rub-GIifs-barre-separateur-3.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4600" y="2541658"/>
            <a:ext cx="4495800" cy="861775"/>
          </a:xfrm>
          <a:prstGeom prst="rect">
            <a:avLst/>
          </a:prstGeom>
          <a:solidFill>
            <a:srgbClr val="FFFF00"/>
          </a:solidFill>
        </p:spPr>
        <p:txBody>
          <a:bodyPr wrap="square" lIns="121917" tIns="60958" rIns="121917" bIns="60958">
            <a:spAutoFit/>
          </a:bodyPr>
          <a:lstStyle/>
          <a:p>
            <a:r>
              <a:rPr lang="en-US" sz="4800" b="1" dirty="0">
                <a:solidFill>
                  <a:srgbClr val="FF0000"/>
                </a:solidFill>
                <a:latin typeface="Times New Roman" panose="02020603050405020304" pitchFamily="18" charset="0"/>
              </a:rPr>
              <a:t>MỞ ĐẦU</a:t>
            </a:r>
            <a:endParaRPr lang="en-US" sz="4800" dirty="0"/>
          </a:p>
        </p:txBody>
      </p:sp>
    </p:spTree>
    <p:extLst>
      <p:ext uri="{BB962C8B-B14F-4D97-AF65-F5344CB8AC3E}">
        <p14:creationId xmlns:p14="http://schemas.microsoft.com/office/powerpoint/2010/main" val="345993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521FA-80DC-B1F8-B0B9-14A0AA9D8A12}"/>
              </a:ext>
            </a:extLst>
          </p:cNvPr>
          <p:cNvPicPr>
            <a:picLocks noChangeAspect="1"/>
          </p:cNvPicPr>
          <p:nvPr/>
        </p:nvPicPr>
        <p:blipFill rotWithShape="1">
          <a:blip r:embed="rId2"/>
          <a:srcRect l="18014" t="22836" r="32522" b="10096"/>
          <a:stretch/>
        </p:blipFill>
        <p:spPr>
          <a:xfrm>
            <a:off x="329311" y="455601"/>
            <a:ext cx="7831016" cy="5946797"/>
          </a:xfrm>
          <a:prstGeom prst="rect">
            <a:avLst/>
          </a:prstGeom>
          <a:ln>
            <a:solidFill>
              <a:schemeClr val="accent1"/>
            </a:solidFill>
          </a:ln>
        </p:spPr>
      </p:pic>
      <p:sp>
        <p:nvSpPr>
          <p:cNvPr id="3" name="Rectangle 2">
            <a:extLst>
              <a:ext uri="{FF2B5EF4-FFF2-40B4-BE49-F238E27FC236}">
                <a16:creationId xmlns:a16="http://schemas.microsoft.com/office/drawing/2014/main" id="{F47F1CC7-C930-4C40-8629-1661844D5FA9}"/>
              </a:ext>
            </a:extLst>
          </p:cNvPr>
          <p:cNvSpPr/>
          <p:nvPr/>
        </p:nvSpPr>
        <p:spPr>
          <a:xfrm>
            <a:off x="8409709" y="298940"/>
            <a:ext cx="3325091" cy="6294031"/>
          </a:xfrm>
          <a:prstGeom prst="rect">
            <a:avLst/>
          </a:prstGeom>
          <a:solidFill>
            <a:schemeClr val="bg1"/>
          </a:solidFill>
        </p:spPr>
        <p:txBody>
          <a:bodyPr wrap="square">
            <a:spAutoFit/>
          </a:bodyPr>
          <a:lstStyle/>
          <a:p>
            <a:pPr algn="just"/>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7 </a:t>
            </a:r>
            <a:r>
              <a:rPr lang="en-US" sz="2800" dirty="0" err="1">
                <a:latin typeface="Times New Roman" panose="02020603050405020304" pitchFamily="18" charset="0"/>
                <a:ea typeface="Calibri" panose="020F0502020204030204" pitchFamily="34" charset="0"/>
              </a:rPr>
              <a:t>như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8.3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8.4. </a:t>
            </a:r>
            <a:r>
              <a:rPr lang="en-US" sz="2800" dirty="0" err="1">
                <a:latin typeface="Times New Roman" panose="02020603050405020304" pitchFamily="18" charset="0"/>
                <a:ea typeface="Calibri" panose="020F0502020204030204" pitchFamily="34" charset="0"/>
              </a:rPr>
              <a:t>Chúng</a:t>
            </a:r>
            <a:r>
              <a:rPr lang="en-US" sz="2800" dirty="0">
                <a:latin typeface="Times New Roman" panose="02020603050405020304" pitchFamily="18" charset="0"/>
                <a:ea typeface="Calibri" panose="020F0502020204030204" pitchFamily="34" charset="0"/>
              </a:rPr>
              <a:t> ta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ô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C9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I9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tổng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xét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a:t>
            </a:r>
          </a:p>
          <a:p>
            <a:pPr algn="just"/>
            <a:endParaRPr lang="en-US" sz="1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82000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668694" y="267404"/>
            <a:ext cx="11125197" cy="1586396"/>
          </a:xfrm>
          <a:prstGeom prst="rect">
            <a:avLst/>
          </a:prstGeom>
        </p:spPr>
        <p:txBody>
          <a:bodyPr wrap="square">
            <a:spAutoFit/>
          </a:bodyPr>
          <a:lstStyle/>
          <a:p>
            <a:pPr algn="just" defTabSz="342900">
              <a:lnSpc>
                <a:spcPct val="140000"/>
              </a:lnSpc>
            </a:pPr>
            <a:r>
              <a:rPr lang="vi-VN" sz="2400" dirty="0">
                <a:latin typeface="Times New Roman" panose="02020603050405020304" pitchFamily="18" charset="0"/>
                <a:cs typeface="Times New Roman" panose="02020603050405020304" pitchFamily="18" charset="0"/>
              </a:rPr>
              <a:t>Quan sát bảng dữ liệu phân bổ các cây hoa cho khối lớp 7 như trong Hình 8.3. </a:t>
            </a:r>
            <a:endParaRPr lang="en-US" sz="2400" dirty="0">
              <a:latin typeface="Times New Roman" panose="02020603050405020304" pitchFamily="18" charset="0"/>
              <a:cs typeface="Times New Roman" panose="02020603050405020304" pitchFamily="18" charset="0"/>
            </a:endParaRPr>
          </a:p>
          <a:p>
            <a:pPr algn="just" defTabSz="342900">
              <a:lnSpc>
                <a:spcPct val="140000"/>
              </a:lnSpc>
            </a:pPr>
            <a:r>
              <a:rPr lang="vi-VN" sz="2400" dirty="0">
                <a:latin typeface="Times New Roman" panose="020206030504050203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2"/>
          <a:stretch>
            <a:fillRect/>
          </a:stretch>
        </p:blipFill>
        <p:spPr>
          <a:xfrm>
            <a:off x="1068638" y="2091116"/>
            <a:ext cx="10054724"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678785" y="4930475"/>
            <a:ext cx="11166937" cy="1307537"/>
          </a:xfrm>
          <a:prstGeom prst="rect">
            <a:avLst/>
          </a:prstGeom>
        </p:spPr>
        <p:txBody>
          <a:bodyPr wrap="square">
            <a:spAutoFit/>
          </a:bodyPr>
          <a:lstStyle/>
          <a:p>
            <a:pPr algn="just" defTabSz="342900">
              <a:lnSpc>
                <a:spcPct val="150000"/>
              </a:lnSpc>
            </a:pPr>
            <a:r>
              <a:rPr lang="vi-VN" sz="2800" dirty="0">
                <a:solidFill>
                  <a:srgbClr val="0000FF"/>
                </a:solidFill>
                <a:latin typeface="Times New Roman" panose="02020603050405020304" pitchFamily="18" charset="0"/>
                <a:cs typeface="Times New Roman" panose="02020603050405020304" pitchFamily="18" charset="0"/>
              </a:rPr>
              <a:t>Tương tự nhập hàm tính tổng cho các lớp khác tại các ô từ D9 đến 19. </a:t>
            </a:r>
            <a:endParaRPr lang="en-US" sz="2800" dirty="0">
              <a:solidFill>
                <a:srgbClr val="0000FF"/>
              </a:solidFill>
              <a:latin typeface="Times New Roman" panose="02020603050405020304" pitchFamily="18" charset="0"/>
              <a:cs typeface="Times New Roman" panose="02020603050405020304" pitchFamily="18" charset="0"/>
            </a:endParaRPr>
          </a:p>
          <a:p>
            <a:pPr algn="just" defTabSz="342900">
              <a:lnSpc>
                <a:spcPct val="150000"/>
              </a:lnSpc>
            </a:pPr>
            <a:r>
              <a:rPr lang="vi-VN" sz="2800" dirty="0">
                <a:solidFill>
                  <a:srgbClr val="0000FF"/>
                </a:solidFill>
                <a:latin typeface="Times New Roman" panose="020206030504050203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F9149-2B82-46CD-AA18-9037FF85B1A6}"/>
              </a:ext>
            </a:extLst>
          </p:cNvPr>
          <p:cNvSpPr/>
          <p:nvPr/>
        </p:nvSpPr>
        <p:spPr>
          <a:xfrm>
            <a:off x="512885" y="434286"/>
            <a:ext cx="11166229" cy="3894143"/>
          </a:xfrm>
          <a:prstGeom prst="rect">
            <a:avLst/>
          </a:prstGeom>
        </p:spPr>
        <p:txBody>
          <a:bodyPr wrap="square">
            <a:spAutoFit/>
          </a:bodyPr>
          <a:lstStyle/>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p>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Cú</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pháp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=&lt;</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&gt;(&lt;</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&gt;)</a:t>
            </a:r>
          </a:p>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Cần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thông</a:t>
            </a:r>
            <a:r>
              <a:rPr lang="en-US" sz="3200" dirty="0">
                <a:latin typeface="Times New Roman" panose="02020603050405020304" pitchFamily="18" charset="0"/>
                <a:ea typeface="Calibri" panose="020F0502020204030204" pitchFamily="34" charset="0"/>
              </a:rPr>
              <a:t> tin </a:t>
            </a:r>
            <a:r>
              <a:rPr lang="en-US" sz="3200" dirty="0" err="1">
                <a:latin typeface="Times New Roman" panose="02020603050405020304" pitchFamily="18" charset="0"/>
                <a:ea typeface="Calibri" panose="020F0502020204030204" pitchFamily="34" charset="0"/>
              </a:rPr>
              <a:t>vùng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chọn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ô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chữ</a:t>
            </a:r>
            <a:r>
              <a:rPr lang="en-US" sz="3200" dirty="0">
                <a:latin typeface="Times New Roman" panose="02020603050405020304" pitchFamily="18" charset="0"/>
                <a:ea typeface="Calibri" panose="020F0502020204030204" pitchFamily="34" charset="0"/>
              </a:rPr>
              <a:t> in </a:t>
            </a:r>
            <a:r>
              <a:rPr lang="en-US" sz="3200" dirty="0" err="1">
                <a:latin typeface="Times New Roman" panose="02020603050405020304" pitchFamily="18" charset="0"/>
                <a:ea typeface="Calibri" panose="020F0502020204030204" pitchFamily="34" charset="0"/>
              </a:rPr>
              <a:t>hoa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in </a:t>
            </a:r>
            <a:r>
              <a:rPr lang="en-US" sz="3200" dirty="0" err="1">
                <a:latin typeface="Times New Roman" panose="02020603050405020304" pitchFamily="18" charset="0"/>
                <a:ea typeface="Calibri" panose="020F0502020204030204" pitchFamily="34" charset="0"/>
              </a:rPr>
              <a:t>thường</a:t>
            </a:r>
            <a:r>
              <a:rPr lang="en-US" sz="32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883684-3FB6-C051-79A1-52ABED271CCD}"/>
              </a:ext>
            </a:extLst>
          </p:cNvPr>
          <p:cNvSpPr/>
          <p:nvPr/>
        </p:nvSpPr>
        <p:spPr>
          <a:xfrm>
            <a:off x="704183" y="2960829"/>
            <a:ext cx="10861431" cy="2181046"/>
          </a:xfrm>
          <a:prstGeom prst="rect">
            <a:avLst/>
          </a:prstGeom>
        </p:spPr>
        <p:txBody>
          <a:bodyPr wrap="square">
            <a:spAutoFit/>
          </a:bodyPr>
          <a:lstStyle/>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nhập</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&gt;(&lt;</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p>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623565E-45DE-52FB-EDFE-517A0CFABFBA}"/>
              </a:ext>
            </a:extLst>
          </p:cNvPr>
          <p:cNvSpPr/>
          <p:nvPr/>
        </p:nvSpPr>
        <p:spPr>
          <a:xfrm>
            <a:off x="646368" y="375214"/>
            <a:ext cx="10977063" cy="2431435"/>
          </a:xfrm>
          <a:prstGeom prst="rect">
            <a:avLst/>
          </a:prstGeom>
        </p:spPr>
        <p:txBody>
          <a:bodyPr wrap="square">
            <a:spAutoFit/>
          </a:bodyPr>
          <a:lstStyle/>
          <a:p>
            <a:pPr algn="just">
              <a:lnSpc>
                <a:spcPct val="120000"/>
              </a:lnSpc>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a:lnSpc>
                <a:spcPct val="120000"/>
              </a:lnSpc>
            </a:pP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1.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nào</a:t>
            </a:r>
            <a:r>
              <a:rPr lang="en-US" sz="3200" dirty="0">
                <a:latin typeface="Times New Roman" panose="02020603050405020304" pitchFamily="18" charset="0"/>
                <a:ea typeface="Calibri" panose="020F0502020204030204" pitchFamily="34" charset="0"/>
              </a:rPr>
              <a:t>?</a:t>
            </a:r>
          </a:p>
          <a:p>
            <a:pPr algn="just">
              <a:lnSpc>
                <a:spcPct val="120000"/>
              </a:lnSpc>
            </a:pP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2.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địa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chỉ</a:t>
            </a:r>
            <a:r>
              <a:rPr lang="en-US" sz="3200" dirty="0">
                <a:latin typeface="Times New Roman" panose="02020603050405020304" pitchFamily="18" charset="0"/>
                <a:ea typeface="Calibri" panose="020F0502020204030204" pitchFamily="34" charset="0"/>
              </a:rPr>
              <a:t> ô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8876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2" name="Rectangle 1">
            <a:extLst>
              <a:ext uri="{FF2B5EF4-FFF2-40B4-BE49-F238E27FC236}">
                <a16:creationId xmlns:a16="http://schemas.microsoft.com/office/drawing/2014/main" id="{2B0F2CD8-FDEA-482C-CDB2-F37D32403B19}"/>
              </a:ext>
            </a:extLst>
          </p:cNvPr>
          <p:cNvSpPr/>
          <p:nvPr/>
        </p:nvSpPr>
        <p:spPr>
          <a:xfrm>
            <a:off x="436689" y="1006124"/>
            <a:ext cx="11318617" cy="1046056"/>
          </a:xfrm>
          <a:prstGeom prst="rect">
            <a:avLst/>
          </a:prstGeom>
          <a:solidFill>
            <a:schemeClr val="bg1"/>
          </a:solidFill>
        </p:spPr>
        <p:txBody>
          <a:bodyPr wrap="square">
            <a:spAutoFit/>
          </a:bodyPr>
          <a:lstStyle/>
          <a:p>
            <a:pPr algn="just">
              <a:lnSpc>
                <a:spcPct val="120000"/>
              </a:lnSpc>
            </a:pPr>
            <a:r>
              <a:rPr lang="en-US" sz="2700" dirty="0" err="1">
                <a:latin typeface="Times New Roman" panose="02020603050405020304" pitchFamily="18" charset="0"/>
                <a:ea typeface="Calibri" panose="020F0502020204030204" pitchFamily="34" charset="0"/>
              </a:rPr>
              <a:t>Em</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hãy</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quan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sát</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trang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tính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Dự</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kiến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phân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bổ</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cây</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hoa</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cho</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lớp</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tính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toán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để</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trả</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lời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câu</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hỏi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tại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cột</a:t>
            </a:r>
            <a:r>
              <a:rPr lang="en-US" sz="2700" dirty="0">
                <a:latin typeface="Times New Roman" panose="02020603050405020304" pitchFamily="18" charset="0"/>
                <a:ea typeface="Calibri" panose="020F0502020204030204" pitchFamily="34" charset="0"/>
              </a:rPr>
              <a:t> J </a:t>
            </a:r>
            <a:r>
              <a:rPr lang="en-US" sz="2700" dirty="0" err="1">
                <a:latin typeface="Times New Roman" panose="02020603050405020304" pitchFamily="18" charset="0"/>
                <a:ea typeface="Calibri" panose="020F0502020204030204" pitchFamily="34" charset="0"/>
              </a:rPr>
              <a:t>bằng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nhập</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công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thức</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tại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a:t>
            </a:r>
            <a:r>
              <a:rPr lang="en-US" sz="2700" dirty="0">
                <a:latin typeface="Times New Roman" panose="02020603050405020304" pitchFamily="18" charset="0"/>
                <a:ea typeface="Calibri" panose="020F0502020204030204" pitchFamily="34" charset="0"/>
              </a:rPr>
              <a:t> ô </a:t>
            </a:r>
            <a:r>
              <a:rPr lang="en-US" sz="2700" dirty="0" err="1">
                <a:latin typeface="Times New Roman" panose="02020603050405020304" pitchFamily="18" charset="0"/>
                <a:ea typeface="Calibri" panose="020F0502020204030204" pitchFamily="34" charset="0"/>
              </a:rPr>
              <a:t>từ</a:t>
            </a:r>
            <a:r>
              <a:rPr lang="en-US" sz="2700" dirty="0">
                <a:latin typeface="Times New Roman" panose="02020603050405020304" pitchFamily="18" charset="0"/>
                <a:ea typeface="Calibri" panose="020F0502020204030204" pitchFamily="34" charset="0"/>
              </a:rPr>
              <a:t> K4 </a:t>
            </a:r>
            <a:r>
              <a:rPr lang="en-US" sz="2700" dirty="0" err="1">
                <a:latin typeface="Times New Roman" panose="02020603050405020304" pitchFamily="18" charset="0"/>
                <a:ea typeface="Calibri" panose="020F0502020204030204" pitchFamily="34" charset="0"/>
              </a:rPr>
              <a:t>đến</a:t>
            </a:r>
            <a:r>
              <a:rPr lang="en-US" sz="2700" dirty="0">
                <a:latin typeface="Times New Roman" panose="02020603050405020304" pitchFamily="18" charset="0"/>
                <a:ea typeface="Calibri" panose="020F0502020204030204" pitchFamily="34" charset="0"/>
              </a:rPr>
              <a:t> K8 </a:t>
            </a:r>
            <a:r>
              <a:rPr lang="en-US" sz="2700" dirty="0" err="1">
                <a:latin typeface="Times New Roman" panose="02020603050405020304" pitchFamily="18" charset="0"/>
                <a:ea typeface="Calibri" panose="020F0502020204030204" pitchFamily="34" charset="0"/>
              </a:rPr>
              <a:t>tương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ứng</a:t>
            </a:r>
            <a:r>
              <a:rPr lang="en-US" sz="2700" dirty="0">
                <a:latin typeface="Times New Roman" panose="02020603050405020304" pitchFamily="18" charset="0"/>
                <a:ea typeface="Calibri" panose="020F0502020204030204" pitchFamily="34" charset="0"/>
              </a:rPr>
              <a:t>.</a:t>
            </a:r>
          </a:p>
        </p:txBody>
      </p:sp>
      <p:pic>
        <p:nvPicPr>
          <p:cNvPr id="9" name="Picture 8">
            <a:extLst>
              <a:ext uri="{FF2B5EF4-FFF2-40B4-BE49-F238E27FC236}">
                <a16:creationId xmlns:a16="http://schemas.microsoft.com/office/drawing/2014/main" id="{4F2E7EC2-2661-654F-BADD-1CF9111CF677}"/>
              </a:ext>
            </a:extLst>
          </p:cNvPr>
          <p:cNvPicPr>
            <a:picLocks noChangeAspect="1"/>
          </p:cNvPicPr>
          <p:nvPr/>
        </p:nvPicPr>
        <p:blipFill>
          <a:blip r:embed="rId2"/>
          <a:stretch>
            <a:fillRect/>
          </a:stretch>
        </p:blipFill>
        <p:spPr>
          <a:xfrm>
            <a:off x="846500" y="2258991"/>
            <a:ext cx="10498994" cy="3237513"/>
          </a:xfrm>
          <a:prstGeom prst="rect">
            <a:avLst/>
          </a:prstGeom>
        </p:spPr>
      </p:pic>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F4B51-15DC-0AD8-91EE-D08A7A6229D1}"/>
              </a:ext>
            </a:extLst>
          </p:cNvPr>
          <p:cNvSpPr/>
          <p:nvPr/>
        </p:nvSpPr>
        <p:spPr>
          <a:xfrm>
            <a:off x="770090" y="464799"/>
            <a:ext cx="10312963" cy="4862228"/>
          </a:xfrm>
          <a:prstGeom prst="rect">
            <a:avLst/>
          </a:prstGeom>
        </p:spPr>
        <p:txBody>
          <a:bodyPr wrap="square">
            <a:spAutoFit/>
          </a:bodyPr>
          <a:lstStyle/>
          <a:p>
            <a:pPr algn="just" defTabSz="342900">
              <a:lnSpc>
                <a:spcPct val="140000"/>
              </a:lnSpc>
            </a:pPr>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ử dụng các hàm</a:t>
            </a:r>
            <a:r>
              <a:rPr lang="en-US" sz="2800" dirty="0">
                <a:latin typeface="Times New Roman" panose="02020603050405020304" pitchFamily="18" charset="0"/>
                <a:cs typeface="Times New Roman" panose="02020603050405020304" pitchFamily="18" charset="0"/>
              </a:rPr>
              <a:t>:	</a:t>
            </a: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SUM (tính tổng)</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AVERAGE (tính trung bình),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MIN (tính giá trị nhỏ nhất),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MAX (tính giá trị lớn nhất),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COUNT (đếm) để thực hiện các yêu cầu</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vi-VN" sz="2800" dirty="0">
                <a:latin typeface="Times New Roman" panose="02020603050405020304" pitchFamily="18" charset="0"/>
                <a:cs typeface="Times New Roman" panose="02020603050405020304" pitchFamily="18" charset="0"/>
              </a:rPr>
              <a:t>Chú ý</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152723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1025199" y="1513779"/>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628890"/>
          </a:xfrm>
          <a:prstGeom prst="rect">
            <a:avLst/>
          </a:prstGeom>
        </p:spPr>
        <p:txBody>
          <a:bodyPr wrap="square">
            <a:spAutoFit/>
          </a:bodyPr>
          <a:lstStyle/>
          <a:p>
            <a:pPr defTabSz="342900">
              <a:lnSpc>
                <a:spcPct val="140000"/>
              </a:lnSpc>
            </a:pPr>
            <a:r>
              <a:rPr lang="vi-VN" sz="2800" dirty="0">
                <a:latin typeface="Times New Roman" panose="020206030504050203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680BC-6CCD-B7F1-6D5A-9CBE2B08EBB0}"/>
              </a:ext>
            </a:extLst>
          </p:cNvPr>
          <p:cNvSpPr txBox="1"/>
          <p:nvPr/>
        </p:nvSpPr>
        <p:spPr>
          <a:xfrm>
            <a:off x="2064327" y="376443"/>
            <a:ext cx="4308764" cy="523220"/>
          </a:xfrm>
          <a:prstGeom prst="rect">
            <a:avLst/>
          </a:prstGeom>
          <a:noFill/>
        </p:spPr>
        <p:txBody>
          <a:bodyPr wrap="square">
            <a:spAutoFit/>
          </a:bodyPr>
          <a:lstStyle/>
          <a:p>
            <a:r>
              <a:rPr lang="en-US" sz="2800" b="1" kern="10" dirty="0" err="1">
                <a:ln w="0"/>
                <a:solidFill>
                  <a:srgbClr val="FF0000"/>
                </a:solidFill>
                <a:latin typeface="Times New Roman" panose="02020603050405020304" pitchFamily="18" charset="0"/>
                <a:cs typeface="Times New Roman" panose="02020603050405020304" pitchFamily="18" charset="0"/>
              </a:rPr>
              <a:t>Thảo</a:t>
            </a:r>
            <a:r>
              <a:rPr lang="en-US" sz="2800" b="1" kern="10" dirty="0">
                <a:ln w="0"/>
                <a:solidFill>
                  <a:srgbClr val="FF0000"/>
                </a:solidFill>
                <a:latin typeface="Times New Roman" panose="02020603050405020304" pitchFamily="18" charset="0"/>
                <a:cs typeface="Times New Roman" panose="02020603050405020304" pitchFamily="18" charset="0"/>
              </a:rPr>
              <a:t> </a:t>
            </a:r>
            <a:r>
              <a:rPr lang="en-US" sz="2800" b="1" kern="10" dirty="0" err="1">
                <a:ln w="0"/>
                <a:solidFill>
                  <a:srgbClr val="FF0000"/>
                </a:solidFill>
                <a:latin typeface="Times New Roman" panose="02020603050405020304" pitchFamily="18" charset="0"/>
                <a:cs typeface="Times New Roman" panose="02020603050405020304" pitchFamily="18" charset="0"/>
              </a:rPr>
              <a:t>luận</a:t>
            </a:r>
            <a:r>
              <a:rPr lang="en-US" sz="2800" b="1" kern="10" dirty="0">
                <a:ln w="0"/>
                <a:solidFill>
                  <a:srgbClr val="FF0000"/>
                </a:solidFill>
                <a:latin typeface="Times New Roman" panose="02020603050405020304" pitchFamily="18" charset="0"/>
                <a:cs typeface="Times New Roman" panose="02020603050405020304" pitchFamily="18" charset="0"/>
              </a:rPr>
              <a:t> </a:t>
            </a:r>
            <a:r>
              <a:rPr lang="en-US" sz="2800" b="1" kern="10" dirty="0" err="1">
                <a:ln w="0"/>
                <a:solidFill>
                  <a:srgbClr val="FF0000"/>
                </a:solidFill>
                <a:latin typeface="Times New Roman" panose="02020603050405020304" pitchFamily="18" charset="0"/>
                <a:cs typeface="Times New Roman" panose="02020603050405020304" pitchFamily="18" charset="0"/>
              </a:rPr>
              <a:t>nhóm</a:t>
            </a:r>
            <a:r>
              <a:rPr lang="en-US" sz="2800" b="1" kern="10" dirty="0">
                <a:ln w="0"/>
                <a:solidFill>
                  <a:srgbClr val="FF0000"/>
                </a:solidFill>
                <a:latin typeface="Times New Roman" panose="02020603050405020304" pitchFamily="18" charset="0"/>
                <a:cs typeface="Times New Roman" panose="02020603050405020304" pitchFamily="18" charset="0"/>
              </a:rPr>
              <a:t> (5 </a:t>
            </a:r>
            <a:r>
              <a:rPr lang="en-US" sz="2800" b="1" kern="10" dirty="0" err="1">
                <a:ln w="0"/>
                <a:solidFill>
                  <a:srgbClr val="FF0000"/>
                </a:solidFill>
                <a:latin typeface="Times New Roman" panose="02020603050405020304" pitchFamily="18" charset="0"/>
                <a:cs typeface="Times New Roman" panose="02020603050405020304" pitchFamily="18" charset="0"/>
              </a:rPr>
              <a:t>phút</a:t>
            </a:r>
            <a:r>
              <a:rPr lang="en-US" sz="2800" b="1" kern="10" dirty="0">
                <a:ln w="0"/>
                <a:solidFill>
                  <a:srgbClr val="FF0000"/>
                </a:solidFill>
                <a:latin typeface="Times New Roman" panose="02020603050405020304" pitchFamily="18" charset="0"/>
                <a:cs typeface="Times New Roman" panose="02020603050405020304" pitchFamily="18" charset="0"/>
              </a:rPr>
              <a:t>)</a:t>
            </a:r>
            <a:endParaRPr lang="vi-VN" sz="2800" b="1" kern="10" dirty="0">
              <a:ln w="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99C94FC-D1E5-67FC-5AF9-D999F2D91C08}"/>
              </a:ext>
            </a:extLst>
          </p:cNvPr>
          <p:cNvSpPr/>
          <p:nvPr/>
        </p:nvSpPr>
        <p:spPr>
          <a:xfrm>
            <a:off x="420584" y="1075115"/>
            <a:ext cx="8030689" cy="523220"/>
          </a:xfrm>
          <a:prstGeom prst="rect">
            <a:avLst/>
          </a:prstGeom>
        </p:spPr>
        <p:txBody>
          <a:bodyPr wrap="square">
            <a:spAutoFit/>
          </a:bodyPr>
          <a:lstStyle/>
          <a:p>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cú</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mẫu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a:t>
            </a:r>
            <a:endParaRPr lang="en-US" sz="2800" dirty="0"/>
          </a:p>
        </p:txBody>
      </p:sp>
      <p:pic>
        <p:nvPicPr>
          <p:cNvPr id="5" name="Picture 4">
            <a:extLst>
              <a:ext uri="{FF2B5EF4-FFF2-40B4-BE49-F238E27FC236}">
                <a16:creationId xmlns:a16="http://schemas.microsoft.com/office/drawing/2014/main" id="{C6F27BBB-7A03-8022-559D-32474E99997E}"/>
              </a:ext>
            </a:extLst>
          </p:cNvPr>
          <p:cNvPicPr/>
          <p:nvPr/>
        </p:nvPicPr>
        <p:blipFill rotWithShape="1">
          <a:blip r:embed="rId2"/>
          <a:srcRect l="32692" t="42474" r="30769" b="33010"/>
          <a:stretch/>
        </p:blipFill>
        <p:spPr bwMode="auto">
          <a:xfrm>
            <a:off x="882237" y="1598335"/>
            <a:ext cx="10427525" cy="444817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B4BCC27-93FF-E752-7D76-92ACDB0C6A49}"/>
              </a:ext>
            </a:extLst>
          </p:cNvPr>
          <p:cNvSpPr/>
          <p:nvPr/>
        </p:nvSpPr>
        <p:spPr>
          <a:xfrm>
            <a:off x="9712037" y="297951"/>
            <a:ext cx="1413164" cy="59529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dirty="0">
                <a:solidFill>
                  <a:srgbClr val="0000FF"/>
                </a:solidFill>
                <a:latin typeface="Times New Roman" panose="02020603050405020304" pitchFamily="18" charset="0"/>
              </a:rPr>
              <a:t>5 PHÚT</a:t>
            </a:r>
          </a:p>
        </p:txBody>
      </p:sp>
    </p:spTree>
    <p:extLst>
      <p:ext uri="{BB962C8B-B14F-4D97-AF65-F5344CB8AC3E}">
        <p14:creationId xmlns:p14="http://schemas.microsoft.com/office/powerpoint/2010/main" val="251856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4" presetClass="exit" presetSubtype="16" fill="hold" grpId="1" nodeType="with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C81FB-1EAF-45D6-BD76-AA79E62C2486}"/>
              </a:ext>
            </a:extLst>
          </p:cNvPr>
          <p:cNvSpPr/>
          <p:nvPr/>
        </p:nvSpPr>
        <p:spPr>
          <a:xfrm>
            <a:off x="563714" y="336598"/>
            <a:ext cx="11164866" cy="1835374"/>
          </a:xfrm>
          <a:prstGeom prst="rect">
            <a:avLst/>
          </a:prstGeom>
        </p:spPr>
        <p:txBody>
          <a:bodyPr wrap="square">
            <a:spAutoFit/>
          </a:bodyPr>
          <a:lstStyle/>
          <a:p>
            <a:pPr defTabSz="342900">
              <a:lnSpc>
                <a:spcPct val="140000"/>
              </a:lnSpc>
            </a:pPr>
            <a:r>
              <a:rPr lang="vi-VN" sz="2800" dirty="0">
                <a:latin typeface="Times New Roman" panose="020206030504050203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563714" y="2453861"/>
            <a:ext cx="11164865" cy="3521220"/>
          </a:xfrm>
          <a:prstGeom prst="rect">
            <a:avLst/>
          </a:prstGeom>
        </p:spPr>
        <p:txBody>
          <a:bodyPr wrap="square">
            <a:spAutoFit/>
          </a:bodyPr>
          <a:lstStyle/>
          <a:p>
            <a:pPr algn="just" defTabSz="342900">
              <a:lnSpc>
                <a:spcPct val="135000"/>
              </a:lnSpc>
            </a:pPr>
            <a:r>
              <a:rPr lang="vi-VN" sz="2800" b="1" dirty="0">
                <a:solidFill>
                  <a:srgbClr val="0000FF"/>
                </a:solidFill>
                <a:latin typeface="Times New Roman" panose="02020603050405020304" pitchFamily="18" charset="0"/>
                <a:cs typeface="Times New Roman" panose="02020603050405020304" pitchFamily="18" charset="0"/>
              </a:rPr>
              <a:t>Lưu ý: </a:t>
            </a:r>
            <a:endParaRPr lang="en-US" sz="2800" b="1" dirty="0">
              <a:solidFill>
                <a:srgbClr val="0000FF"/>
              </a:solidFill>
              <a:latin typeface="Times New Roman" panose="02020603050405020304" pitchFamily="18" charset="0"/>
              <a:cs typeface="Times New Roman" panose="02020603050405020304" pitchFamily="18" charset="0"/>
            </a:endParaRPr>
          </a:p>
          <a:p>
            <a:pPr algn="just" defTabSz="342900">
              <a:lnSpc>
                <a:spcPct val="135000"/>
              </a:lnSpc>
            </a:pPr>
            <a:r>
              <a:rPr lang="vi-VN" sz="2800" dirty="0">
                <a:latin typeface="Times New Roman" panose="020206030504050203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sz="2800" dirty="0">
              <a:latin typeface="Times New Roman" panose="02020603050405020304" pitchFamily="18" charset="0"/>
              <a:cs typeface="Times New Roman" panose="02020603050405020304" pitchFamily="18" charset="0"/>
            </a:endParaRPr>
          </a:p>
          <a:p>
            <a:pPr algn="just" defTabSz="342900">
              <a:lnSpc>
                <a:spcPct val="135000"/>
              </a:lnSpc>
            </a:pPr>
            <a:r>
              <a:rPr lang="vi-VN" sz="2800" dirty="0">
                <a:latin typeface="Times New Roman" panose="02020603050405020304" pitchFamily="18" charset="0"/>
                <a:cs typeface="Times New Roman" panose="02020603050405020304" pitchFamily="18" charset="0"/>
              </a:rPr>
              <a:t>- Các phần mềm bảng tính thường dùng dấu chấm “.” để ngăn cách phần nguyên và phần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thập phân, dùng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A6FB74-BA75-9C01-6CD4-FDDA9EBBF5B7}"/>
              </a:ext>
            </a:extLst>
          </p:cNvPr>
          <p:cNvSpPr/>
          <p:nvPr/>
        </p:nvSpPr>
        <p:spPr>
          <a:xfrm>
            <a:off x="741484" y="264855"/>
            <a:ext cx="11021025" cy="255454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D5564A72-2E53-EA73-CDD7-A966A68103AA}"/>
              </a:ext>
            </a:extLst>
          </p:cNvPr>
          <p:cNvSpPr txBox="1"/>
          <p:nvPr/>
        </p:nvSpPr>
        <p:spPr>
          <a:xfrm>
            <a:off x="1039090" y="3059668"/>
            <a:ext cx="220287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a.b</a:t>
            </a:r>
            <a:endParaRPr lang="en-US" sz="3200" dirty="0"/>
          </a:p>
        </p:txBody>
      </p:sp>
      <p:sp>
        <p:nvSpPr>
          <p:cNvPr id="10" name="TextBox 9">
            <a:extLst>
              <a:ext uri="{FF2B5EF4-FFF2-40B4-BE49-F238E27FC236}">
                <a16:creationId xmlns:a16="http://schemas.microsoft.com/office/drawing/2014/main" id="{5A6DE547-3CDA-EBB6-C0E7-510A0522651B}"/>
              </a:ext>
            </a:extLst>
          </p:cNvPr>
          <p:cNvSpPr txBox="1"/>
          <p:nvPr/>
        </p:nvSpPr>
        <p:spPr>
          <a:xfrm>
            <a:off x="3505199" y="3059668"/>
            <a:ext cx="3338946" cy="584775"/>
          </a:xfrm>
          <a:prstGeom prst="rect">
            <a:avLst/>
          </a:prstGeom>
          <a:noFill/>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srgbClr val="0000FF"/>
                </a:solidFill>
                <a:latin typeface="Times New Roman" panose="02020603050405020304" pitchFamily="18" charset="0"/>
                <a:cs typeface="Times New Roman" panose="02020603050405020304" pitchFamily="18" charset="0"/>
              </a:rPr>
              <a:t>2*(</a:t>
            </a:r>
            <a:r>
              <a:rPr lang="en-US" sz="3200" dirty="0" err="1">
                <a:solidFill>
                  <a:srgbClr val="0000FF"/>
                </a:solidFill>
                <a:latin typeface="Times New Roman" panose="02020603050405020304" pitchFamily="18" charset="0"/>
                <a:cs typeface="Times New Roman" panose="02020603050405020304" pitchFamily="18" charset="0"/>
              </a:rPr>
              <a:t>a+b</a:t>
            </a:r>
            <a:r>
              <a:rPr lang="en-US" sz="3200" dirty="0">
                <a:solidFill>
                  <a:srgbClr val="0000FF"/>
                </a:solidFill>
                <a:latin typeface="Times New Roman" panose="02020603050405020304" pitchFamily="18" charset="0"/>
                <a:cs typeface="Times New Roman" panose="02020603050405020304" pitchFamily="18" charset="0"/>
              </a:rPr>
              <a:t>); a*b</a:t>
            </a:r>
            <a:endParaRPr lang="en-US" sz="3200" dirty="0">
              <a:solidFill>
                <a:srgbClr val="0000FF"/>
              </a:solidFill>
            </a:endParaRPr>
          </a:p>
        </p:txBody>
      </p:sp>
      <p:sp>
        <p:nvSpPr>
          <p:cNvPr id="14" name="TextBox 13">
            <a:extLst>
              <a:ext uri="{FF2B5EF4-FFF2-40B4-BE49-F238E27FC236}">
                <a16:creationId xmlns:a16="http://schemas.microsoft.com/office/drawing/2014/main" id="{B72009FB-E7B7-30B5-D607-10356C3EC3BD}"/>
              </a:ext>
            </a:extLst>
          </p:cNvPr>
          <p:cNvSpPr txBox="1"/>
          <p:nvPr/>
        </p:nvSpPr>
        <p:spPr>
          <a:xfrm>
            <a:off x="1039090" y="3857699"/>
            <a:ext cx="220287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sym typeface="Symbol" panose="05050102010706020507" pitchFamily="18" charset="2"/>
              </a:rPr>
              <a:t>R</a:t>
            </a:r>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R</a:t>
            </a:r>
            <a:r>
              <a:rPr lang="en-US" sz="3200" baseline="30000" dirty="0">
                <a:latin typeface="Times New Roman" panose="02020603050405020304" pitchFamily="18" charset="0"/>
                <a:cs typeface="Times New Roman" panose="02020603050405020304" pitchFamily="18" charset="0"/>
                <a:sym typeface="Symbol" panose="05050102010706020507" pitchFamily="18" charset="2"/>
              </a:rPr>
              <a:t>2</a:t>
            </a:r>
            <a:endParaRPr lang="en-US" sz="3200" dirty="0"/>
          </a:p>
        </p:txBody>
      </p:sp>
      <p:sp>
        <p:nvSpPr>
          <p:cNvPr id="15" name="TextBox 14">
            <a:extLst>
              <a:ext uri="{FF2B5EF4-FFF2-40B4-BE49-F238E27FC236}">
                <a16:creationId xmlns:a16="http://schemas.microsoft.com/office/drawing/2014/main" id="{46FB0475-52FC-537C-726E-CC73EA2EDA6B}"/>
              </a:ext>
            </a:extLst>
          </p:cNvPr>
          <p:cNvSpPr txBox="1"/>
          <p:nvPr/>
        </p:nvSpPr>
        <p:spPr>
          <a:xfrm>
            <a:off x="3497126" y="3884711"/>
            <a:ext cx="3610255" cy="584775"/>
          </a:xfrm>
          <a:prstGeom prst="rect">
            <a:avLst/>
          </a:prstGeom>
          <a:noFill/>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*R</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*R</a:t>
            </a:r>
            <a:r>
              <a:rPr lang="en-US" sz="3200" baseline="300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2</a:t>
            </a:r>
            <a:endParaRPr lang="en-US" sz="3200" dirty="0">
              <a:solidFill>
                <a:srgbClr val="0000FF"/>
              </a:solidFill>
            </a:endParaRPr>
          </a:p>
        </p:txBody>
      </p:sp>
    </p:spTree>
    <p:extLst>
      <p:ext uri="{BB962C8B-B14F-4D97-AF65-F5344CB8AC3E}">
        <p14:creationId xmlns:p14="http://schemas.microsoft.com/office/powerpoint/2010/main" val="371193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1699969" y="360188"/>
            <a:ext cx="8792062" cy="5777416"/>
          </a:xfrm>
          <a:prstGeom prst="rect">
            <a:avLst/>
          </a:prstGeom>
        </p:spPr>
      </p:pic>
    </p:spTree>
    <p:extLst>
      <p:ext uri="{BB962C8B-B14F-4D97-AF65-F5344CB8AC3E}">
        <p14:creationId xmlns:p14="http://schemas.microsoft.com/office/powerpoint/2010/main" val="419519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4D192A4C-5FF9-467E-AFB9-70CB46ACE2C9}"/>
              </a:ext>
            </a:extLst>
          </p:cNvPr>
          <p:cNvSpPr/>
          <p:nvPr/>
        </p:nvSpPr>
        <p:spPr>
          <a:xfrm>
            <a:off x="2671012" y="55254"/>
            <a:ext cx="7808977" cy="984885"/>
          </a:xfrm>
          <a:prstGeom prst="rect">
            <a:avLst/>
          </a:prstGeom>
          <a:noFill/>
        </p:spPr>
        <p:txBody>
          <a:bodyPr wrap="none" lIns="162556" tIns="81278" rIns="162556" bIns="812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00" b="1" dirty="0">
                <a:ln w="11430"/>
                <a:solidFill>
                  <a:srgbClr val="FF0000"/>
                </a:solidFill>
                <a:effectLst>
                  <a:outerShdw blurRad="80000" dist="40000" dir="5040000" algn="tl">
                    <a:srgbClr val="000000">
                      <a:alpha val="30000"/>
                    </a:srgbClr>
                  </a:outerShdw>
                </a:effectLst>
              </a:rPr>
              <a:t>TRÒ CHƠI AI NHANH HƠN</a:t>
            </a:r>
          </a:p>
        </p:txBody>
      </p:sp>
      <p:pic>
        <p:nvPicPr>
          <p:cNvPr id="5" name="Picture 38">
            <a:extLst>
              <a:ext uri="{FF2B5EF4-FFF2-40B4-BE49-F238E27FC236}">
                <a16:creationId xmlns:a16="http://schemas.microsoft.com/office/drawing/2014/main" id="{A6416446-B27C-4091-8F2F-689D08BD4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927" y="992205"/>
            <a:ext cx="7516811" cy="412855"/>
          </a:xfrm>
          <a:prstGeom prst="rect">
            <a:avLst/>
          </a:prstGeom>
        </p:spPr>
      </p:pic>
      <p:pic>
        <p:nvPicPr>
          <p:cNvPr id="4098" name="Picture 2" descr="Kahoot answers. Kahoot Hack &amp;amp; kahoot ninja – Need To Know About Kahoot Hack  &amp;amp; Auto Answer">
            <a:extLst>
              <a:ext uri="{FF2B5EF4-FFF2-40B4-BE49-F238E27FC236}">
                <a16:creationId xmlns:a16="http://schemas.microsoft.com/office/drawing/2014/main" id="{07AFA081-5A07-43EE-9B4C-8BEA48B1D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r="2381" b="15333"/>
          <a:stretch/>
        </p:blipFill>
        <p:spPr bwMode="auto">
          <a:xfrm>
            <a:off x="313509" y="1779338"/>
            <a:ext cx="2378891" cy="3122341"/>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E3FDF7F6-812D-43B1-9154-72A2DB8B83C8}"/>
              </a:ext>
            </a:extLst>
          </p:cNvPr>
          <p:cNvSpPr txBox="1"/>
          <p:nvPr/>
        </p:nvSpPr>
        <p:spPr>
          <a:xfrm>
            <a:off x="2844800" y="1451848"/>
            <a:ext cx="9144000" cy="4678200"/>
          </a:xfrm>
          <a:prstGeom prst="rect">
            <a:avLst/>
          </a:prstGeom>
          <a:noFill/>
        </p:spPr>
        <p:txBody>
          <a:bodyPr wrap="square" lIns="121917" tIns="60958" rIns="121917" bIns="60958">
            <a:spAutoFit/>
          </a:bodyPr>
          <a:lstStyle/>
          <a:p>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nhóm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được</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phát</a:t>
            </a:r>
            <a:r>
              <a:rPr lang="en-US" sz="3700" dirty="0">
                <a:solidFill>
                  <a:srgbClr val="0000EA"/>
                </a:solidFill>
                <a:latin typeface="Times New Roman" panose="02020603050405020304" pitchFamily="18" charset="0"/>
                <a:cs typeface="Times New Roman" panose="02020603050405020304" pitchFamily="18" charset="0"/>
              </a:rPr>
              <a:t> 4 </a:t>
            </a:r>
            <a:r>
              <a:rPr lang="en-US" sz="3700" dirty="0" err="1">
                <a:solidFill>
                  <a:srgbClr val="0000EA"/>
                </a:solidFill>
                <a:latin typeface="Times New Roman" panose="02020603050405020304" pitchFamily="18" charset="0"/>
                <a:cs typeface="Times New Roman" panose="02020603050405020304" pitchFamily="18" charset="0"/>
              </a:rPr>
              <a:t>thẻ</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bài</a:t>
            </a:r>
            <a:r>
              <a:rPr lang="en-US" sz="3700" dirty="0">
                <a:solidFill>
                  <a:srgbClr val="0000EA"/>
                </a:solidFill>
                <a:latin typeface="Times New Roman" panose="02020603050405020304" pitchFamily="18" charset="0"/>
                <a:cs typeface="Times New Roman" panose="02020603050405020304" pitchFamily="18" charset="0"/>
              </a:rPr>
              <a:t>. </a:t>
            </a:r>
            <a:br>
              <a:rPr lang="en-US" sz="3700" dirty="0">
                <a:solidFill>
                  <a:srgbClr val="0000EA"/>
                </a:solidFill>
                <a:latin typeface="Times New Roman" panose="02020603050405020304" pitchFamily="18" charset="0"/>
                <a:cs typeface="Times New Roman" panose="02020603050405020304" pitchFamily="18" charset="0"/>
              </a:rPr>
            </a:br>
            <a:r>
              <a:rPr lang="en-US" sz="3700" dirty="0">
                <a:solidFill>
                  <a:srgbClr val="0000EA"/>
                </a:solidFill>
                <a:latin typeface="Times New Roman" panose="02020603050405020304" pitchFamily="18" charset="0"/>
                <a:cs typeface="Times New Roman" panose="02020603050405020304" pitchFamily="18" charset="0"/>
              </a:rPr>
              <a:t>Sau </a:t>
            </a:r>
            <a:r>
              <a:rPr lang="en-US" sz="3700" dirty="0" err="1">
                <a:solidFill>
                  <a:srgbClr val="0000EA"/>
                </a:solidFill>
                <a:latin typeface="Times New Roman" panose="02020603050405020304" pitchFamily="18" charset="0"/>
                <a:cs typeface="Times New Roman" panose="02020603050405020304" pitchFamily="18" charset="0"/>
              </a:rPr>
              <a:t>khi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giáo</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viên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đọc</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xong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câu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hỏi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nhóm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trưởng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bài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tương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ứng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kết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quả</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đúng</a:t>
            </a:r>
            <a:r>
              <a:rPr lang="en-US" sz="3700" dirty="0">
                <a:solidFill>
                  <a:srgbClr val="0000EA"/>
                </a:solidFill>
                <a:latin typeface="Times New Roman" panose="02020603050405020304" pitchFamily="18" charset="0"/>
                <a:cs typeface="Times New Roman" panose="02020603050405020304" pitchFamily="18" charset="0"/>
              </a:rPr>
              <a:t>.</a:t>
            </a:r>
          </a:p>
          <a:p>
            <a:r>
              <a:rPr lang="en-US" sz="3700" dirty="0" err="1">
                <a:solidFill>
                  <a:srgbClr val="0000EA"/>
                </a:solidFill>
                <a:latin typeface="Times New Roman" panose="02020603050405020304" pitchFamily="18" charset="0"/>
                <a:cs typeface="Times New Roman" panose="02020603050405020304" pitchFamily="18" charset="0"/>
              </a:rPr>
              <a:t>Giơ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chậm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khẩu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lệnh</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hết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giờ</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xem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như</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sai</a:t>
            </a:r>
            <a:r>
              <a:rPr lang="en-US" sz="3700" dirty="0">
                <a:solidFill>
                  <a:srgbClr val="0000EA"/>
                </a:solidFill>
                <a:latin typeface="Times New Roman" panose="02020603050405020304" pitchFamily="18" charset="0"/>
                <a:cs typeface="Times New Roman" panose="02020603050405020304" pitchFamily="18" charset="0"/>
              </a:rPr>
              <a:t>.</a:t>
            </a:r>
          </a:p>
          <a:p>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đáp</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án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đúng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được</a:t>
            </a:r>
            <a:r>
              <a:rPr lang="en-US" sz="3700" dirty="0">
                <a:solidFill>
                  <a:srgbClr val="0000EA"/>
                </a:solidFill>
                <a:latin typeface="Times New Roman" panose="02020603050405020304" pitchFamily="18" charset="0"/>
                <a:cs typeface="Times New Roman" panose="02020603050405020304" pitchFamily="18" charset="0"/>
              </a:rPr>
              <a:t> </a:t>
            </a:r>
            <a:r>
              <a:rPr lang="en-US" sz="3700" b="1" dirty="0">
                <a:solidFill>
                  <a:srgbClr val="FF0000"/>
                </a:solidFill>
                <a:latin typeface="Times New Roman" panose="02020603050405020304" pitchFamily="18" charset="0"/>
                <a:cs typeface="Times New Roman" panose="02020603050405020304" pitchFamily="18" charset="0"/>
              </a:rPr>
              <a:t>+10 </a:t>
            </a:r>
            <a:r>
              <a:rPr lang="en-US" sz="3700" b="1" dirty="0" err="1">
                <a:solidFill>
                  <a:srgbClr val="FF0000"/>
                </a:solidFill>
                <a:latin typeface="Times New Roman" panose="02020603050405020304" pitchFamily="18" charset="0"/>
                <a:cs typeface="Times New Roman" panose="02020603050405020304" pitchFamily="18" charset="0"/>
              </a:rPr>
              <a:t>điểm</a:t>
            </a:r>
            <a:r>
              <a:rPr lang="en-US" sz="3700" b="1" dirty="0">
                <a:solidFill>
                  <a:srgbClr val="FF0000"/>
                </a:solidFill>
                <a:latin typeface="Times New Roman" panose="02020603050405020304" pitchFamily="18" charset="0"/>
                <a:cs typeface="Times New Roman" panose="02020603050405020304" pitchFamily="18" charset="0"/>
              </a:rPr>
              <a:t>.</a:t>
            </a:r>
            <a:br>
              <a:rPr lang="en-US" sz="3700" b="1" dirty="0">
                <a:solidFill>
                  <a:srgbClr val="FF0000"/>
                </a:solidFill>
                <a:latin typeface="Times New Roman" panose="02020603050405020304" pitchFamily="18" charset="0"/>
                <a:cs typeface="Times New Roman" panose="02020603050405020304" pitchFamily="18" charset="0"/>
              </a:rPr>
            </a:br>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đáp</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án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bị</a:t>
            </a:r>
            <a:r>
              <a:rPr lang="en-US" sz="3700" dirty="0">
                <a:solidFill>
                  <a:srgbClr val="0000EA"/>
                </a:solidFill>
                <a:latin typeface="Times New Roman" panose="02020603050405020304" pitchFamily="18" charset="0"/>
                <a:cs typeface="Times New Roman" panose="02020603050405020304" pitchFamily="18" charset="0"/>
              </a:rPr>
              <a:t> </a:t>
            </a:r>
            <a:r>
              <a:rPr lang="en-US" sz="3700" b="1" dirty="0">
                <a:solidFill>
                  <a:srgbClr val="FF0000"/>
                </a:solidFill>
                <a:latin typeface="Times New Roman" panose="02020603050405020304" pitchFamily="18" charset="0"/>
                <a:cs typeface="Times New Roman" panose="02020603050405020304" pitchFamily="18" charset="0"/>
              </a:rPr>
              <a:t>-5 </a:t>
            </a:r>
            <a:r>
              <a:rPr lang="en-US" sz="3700" b="1" dirty="0" err="1">
                <a:solidFill>
                  <a:srgbClr val="FF0000"/>
                </a:solidFill>
                <a:latin typeface="Times New Roman" panose="02020603050405020304" pitchFamily="18" charset="0"/>
                <a:cs typeface="Times New Roman" panose="02020603050405020304" pitchFamily="18" charset="0"/>
              </a:rPr>
              <a:t>điểm</a:t>
            </a:r>
            <a:r>
              <a:rPr lang="en-US" sz="3700" b="1" dirty="0">
                <a:solidFill>
                  <a:srgbClr val="FF0000"/>
                </a:solidFill>
                <a:latin typeface="Times New Roman" panose="02020603050405020304" pitchFamily="18" charset="0"/>
                <a:cs typeface="Times New Roman" panose="02020603050405020304" pitchFamily="18" charset="0"/>
              </a:rPr>
              <a:t>.</a:t>
            </a:r>
          </a:p>
          <a:p>
            <a:r>
              <a:rPr lang="en-US" sz="3700" dirty="0">
                <a:solidFill>
                  <a:srgbClr val="0000EA"/>
                </a:solidFill>
                <a:latin typeface="Times New Roman" panose="02020603050405020304" pitchFamily="18" charset="0"/>
                <a:cs typeface="Times New Roman" panose="02020603050405020304" pitchFamily="18" charset="0"/>
              </a:rPr>
              <a:t>Sau </a:t>
            </a:r>
            <a:r>
              <a:rPr lang="en-US" sz="3700" dirty="0" err="1">
                <a:solidFill>
                  <a:srgbClr val="0000EA"/>
                </a:solidFill>
                <a:latin typeface="Times New Roman" panose="02020603050405020304" pitchFamily="18" charset="0"/>
                <a:cs typeface="Times New Roman" panose="02020603050405020304" pitchFamily="18" charset="0"/>
              </a:rPr>
              <a:t>câu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hỏi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cuối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cùng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đội</a:t>
            </a:r>
            <a:r>
              <a:rPr lang="en-US" sz="3700" dirty="0">
                <a:solidFill>
                  <a:srgbClr val="0000EA"/>
                </a:solidFill>
                <a:latin typeface="Times New Roman" panose="02020603050405020304" pitchFamily="18" charset="0"/>
                <a:cs typeface="Times New Roman" panose="02020603050405020304" pitchFamily="18" charset="0"/>
              </a:rPr>
              <a:t> </a:t>
            </a:r>
            <a:r>
              <a:rPr lang="en-US" sz="3700" err="1">
                <a:solidFill>
                  <a:srgbClr val="0000EA"/>
                </a:solidFill>
                <a:latin typeface="Times New Roman" panose="02020603050405020304" pitchFamily="18" charset="0"/>
                <a:cs typeface="Times New Roman" panose="02020603050405020304" pitchFamily="18" charset="0"/>
              </a:rPr>
              <a:t>nhiều</a:t>
            </a:r>
            <a:r>
              <a:rPr lang="en-US" sz="3700">
                <a:solidFill>
                  <a:srgbClr val="0000EA"/>
                </a:solidFill>
                <a:latin typeface="Times New Roman" panose="02020603050405020304" pitchFamily="18" charset="0"/>
                <a:cs typeface="Times New Roman" panose="02020603050405020304" pitchFamily="18" charset="0"/>
              </a:rPr>
              <a:t>  điểm </a:t>
            </a:r>
            <a:r>
              <a:rPr lang="en-US" sz="3700" dirty="0" err="1">
                <a:solidFill>
                  <a:srgbClr val="0000EA"/>
                </a:solidFill>
                <a:latin typeface="Times New Roman" panose="02020603050405020304" pitchFamily="18" charset="0"/>
                <a:cs typeface="Times New Roman" panose="02020603050405020304" pitchFamily="18" charset="0"/>
              </a:rPr>
              <a:t>nhất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sẽ</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là</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đội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chiến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thắng</a:t>
            </a:r>
            <a:r>
              <a:rPr lang="en-US" sz="3700" dirty="0">
                <a:solidFill>
                  <a:srgbClr val="0000EA"/>
                </a:solidFill>
                <a:latin typeface="Times New Roman" panose="02020603050405020304" pitchFamily="18" charset="0"/>
                <a:cs typeface="Times New Roman" panose="02020603050405020304" pitchFamily="18" charset="0"/>
              </a:rPr>
              <a:t>.</a:t>
            </a:r>
            <a:endParaRPr lang="en-US" sz="3700" dirty="0">
              <a:solidFill>
                <a:srgbClr val="0000EA"/>
              </a:solidFill>
            </a:endParaRPr>
          </a:p>
        </p:txBody>
      </p:sp>
    </p:spTree>
    <p:extLst>
      <p:ext uri="{BB962C8B-B14F-4D97-AF65-F5344CB8AC3E}">
        <p14:creationId xmlns:p14="http://schemas.microsoft.com/office/powerpoint/2010/main" val="415939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5074" y="433626"/>
            <a:ext cx="10568353" cy="1053768"/>
            <a:chOff x="1024842" y="3858172"/>
            <a:chExt cx="6865430" cy="1822572"/>
          </a:xfrm>
        </p:grpSpPr>
        <p:sp>
          <p:nvSpPr>
            <p:cNvPr id="6" name="Cloud 5"/>
            <p:cNvSpPr/>
            <p:nvPr/>
          </p:nvSpPr>
          <p:spPr>
            <a:xfrm>
              <a:off x="1024842" y="3858172"/>
              <a:ext cx="6865430" cy="182257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34979" y="4210519"/>
              <a:ext cx="5445157" cy="1117879"/>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suy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a:t>
              </a:r>
            </a:p>
          </p:txBody>
        </p:sp>
      </p:grpSp>
      <p:sp>
        <p:nvSpPr>
          <p:cNvPr id="8" name="Rectangle 7"/>
          <p:cNvSpPr/>
          <p:nvPr/>
        </p:nvSpPr>
        <p:spPr>
          <a:xfrm>
            <a:off x="8578362" y="2127358"/>
            <a:ext cx="3613638" cy="2973122"/>
          </a:xfrm>
          <a:prstGeom prst="rect">
            <a:avLst/>
          </a:prstGeom>
        </p:spPr>
        <p:txBody>
          <a:bodyPr wrap="square">
            <a:spAutoFit/>
          </a:bodyPr>
          <a:lstStyle/>
          <a:p>
            <a:pPr algn="ctr">
              <a:lnSpc>
                <a:spcPct val="130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ĐÁP ÁN</a:t>
            </a:r>
          </a:p>
          <a:p>
            <a:pPr marL="342900" indent="-342900" algn="just">
              <a:lnSpc>
                <a:spcPct val="130000"/>
              </a:lnSpc>
              <a:buAutoNum type="alphaLcParen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endParaRPr lang="en-US" sz="3600" dirty="0">
              <a:latin typeface="Times New Roman" panose="02020603050405020304" pitchFamily="18" charset="0"/>
              <a:cs typeface="Times New Roman" panose="02020603050405020304" pitchFamily="18" charset="0"/>
            </a:endParaRPr>
          </a:p>
          <a:p>
            <a:pPr algn="just">
              <a:lnSpc>
                <a:spcPct val="130000"/>
              </a:lnSpc>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endParaRPr lang="en-US" sz="3600" dirty="0">
              <a:latin typeface="Times New Roman" panose="02020603050405020304" pitchFamily="18" charset="0"/>
              <a:cs typeface="Times New Roman" panose="02020603050405020304" pitchFamily="18" charset="0"/>
            </a:endParaRPr>
          </a:p>
          <a:p>
            <a:pPr algn="just">
              <a:lnSpc>
                <a:spcPct val="130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c) 4 </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489354" y="1691113"/>
            <a:ext cx="7385539" cy="2973122"/>
          </a:xfrm>
          <a:prstGeom prst="rect">
            <a:avLst/>
          </a:prstGeom>
        </p:spPr>
        <p:txBody>
          <a:bodyPr wrap="square">
            <a:spAutoFit/>
          </a:bodyPr>
          <a:lstStyle/>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rPr>
              <a:t>Mỗi</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sau</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cho</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kết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quả</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như</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thế</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nào</a:t>
            </a:r>
            <a:r>
              <a:rPr lang="en-US" sz="3600" dirty="0">
                <a:solidFill>
                  <a:srgbClr val="0000FF"/>
                </a:solidFill>
                <a:latin typeface="Times New Roman" panose="02020603050405020304" pitchFamily="18" charset="0"/>
                <a:ea typeface="Calibri" panose="020F0502020204030204" pitchFamily="34" charset="0"/>
              </a:rPr>
              <a:t>?</a:t>
            </a:r>
          </a:p>
          <a:p>
            <a:pPr algn="just">
              <a:lnSpc>
                <a:spcPct val="130000"/>
              </a:lnSpc>
            </a:pPr>
            <a:r>
              <a:rPr lang="en-US" sz="3600" smtClean="0">
                <a:solidFill>
                  <a:srgbClr val="0000FF"/>
                </a:solidFill>
                <a:latin typeface="Times New Roman" panose="02020603050405020304" pitchFamily="18" charset="0"/>
                <a:ea typeface="Calibri" panose="020F0502020204030204" pitchFamily="34" charset="0"/>
              </a:rPr>
              <a:t>a. </a:t>
            </a:r>
            <a:r>
              <a:rPr lang="en-US" sz="3600" dirty="0">
                <a:solidFill>
                  <a:srgbClr val="0000FF"/>
                </a:solidFill>
                <a:latin typeface="Times New Roman" panose="02020603050405020304" pitchFamily="18" charset="0"/>
                <a:ea typeface="Calibri" panose="020F0502020204030204" pitchFamily="34" charset="0"/>
              </a:rPr>
              <a:t>SUM(1,3, “</a:t>
            </a:r>
            <a:r>
              <a:rPr lang="en-US" sz="3600" dirty="0" err="1">
                <a:solidFill>
                  <a:srgbClr val="0000FF"/>
                </a:solidFill>
                <a:latin typeface="Times New Roman" panose="02020603050405020304" pitchFamily="18" charset="0"/>
                <a:ea typeface="Calibri" panose="020F0502020204030204" pitchFamily="34" charset="0"/>
              </a:rPr>
              <a:t>Hà</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Nội</a:t>
            </a:r>
            <a:r>
              <a:rPr lang="en-US" sz="3600" dirty="0">
                <a:solidFill>
                  <a:srgbClr val="0000FF"/>
                </a:solidFill>
                <a:latin typeface="Times New Roman" panose="02020603050405020304" pitchFamily="18" charset="0"/>
                <a:ea typeface="Calibri" panose="020F0502020204030204" pitchFamily="34" charset="0"/>
              </a:rPr>
              <a:t>”, “Zero”, 5)</a:t>
            </a:r>
          </a:p>
          <a:p>
            <a:pPr algn="just">
              <a:lnSpc>
                <a:spcPct val="130000"/>
              </a:lnSpc>
            </a:pPr>
            <a:r>
              <a:rPr lang="en-US" sz="3600" smtClean="0">
                <a:solidFill>
                  <a:srgbClr val="0000FF"/>
                </a:solidFill>
                <a:latin typeface="Times New Roman" panose="02020603050405020304" pitchFamily="18" charset="0"/>
                <a:ea typeface="Calibri" panose="020F0502020204030204" pitchFamily="34" charset="0"/>
              </a:rPr>
              <a:t>b. </a:t>
            </a:r>
            <a:r>
              <a:rPr lang="en-US" sz="3600" dirty="0">
                <a:solidFill>
                  <a:srgbClr val="0000FF"/>
                </a:solidFill>
                <a:latin typeface="Times New Roman" panose="02020603050405020304" pitchFamily="18" charset="0"/>
                <a:ea typeface="Calibri" panose="020F0502020204030204" pitchFamily="34" charset="0"/>
              </a:rPr>
              <a:t>MIN(3,5, “One”, 1)</a:t>
            </a:r>
          </a:p>
          <a:p>
            <a:pPr>
              <a:lnSpc>
                <a:spcPct val="130000"/>
              </a:lnSpc>
            </a:pPr>
            <a:r>
              <a:rPr lang="en-US" sz="3600" smtClean="0">
                <a:solidFill>
                  <a:srgbClr val="0000FF"/>
                </a:solidFill>
                <a:latin typeface="Times New Roman" panose="02020603050405020304" pitchFamily="18" charset="0"/>
                <a:ea typeface="Calibri" panose="020F0502020204030204" pitchFamily="34" charset="0"/>
              </a:rPr>
              <a:t>c. </a:t>
            </a:r>
            <a:r>
              <a:rPr lang="en-US" sz="3600" dirty="0">
                <a:solidFill>
                  <a:srgbClr val="0000FF"/>
                </a:solidFill>
                <a:latin typeface="Times New Roman" panose="02020603050405020304" pitchFamily="18" charset="0"/>
                <a:ea typeface="Calibri" panose="020F0502020204030204" pitchFamily="34" charset="0"/>
              </a:rPr>
              <a:t>COUNT(1,3,5,7)</a:t>
            </a:r>
            <a:endParaRPr lang="en-US" sz="3600" dirty="0">
              <a:solidFill>
                <a:srgbClr val="0000FF"/>
              </a:solidFill>
            </a:endParaRPr>
          </a:p>
        </p:txBody>
      </p:sp>
    </p:spTree>
    <p:extLst>
      <p:ext uri="{BB962C8B-B14F-4D97-AF65-F5344CB8AC3E}">
        <p14:creationId xmlns:p14="http://schemas.microsoft.com/office/powerpoint/2010/main" val="891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617" y="2448827"/>
            <a:ext cx="11447585" cy="3293209"/>
          </a:xfrm>
          <a:prstGeom prst="rect">
            <a:avLst/>
          </a:prstGeom>
        </p:spPr>
        <p:txBody>
          <a:bodyPr wrap="square">
            <a:spAutoFit/>
          </a:bodyPr>
          <a:lstStyle/>
          <a:p>
            <a:pPr algn="ctr">
              <a:lnSpc>
                <a:spcPct val="130000"/>
              </a:lnSpc>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200" dirty="0">
              <a:solidFill>
                <a:srgbClr val="0000FF"/>
              </a:solidFill>
              <a:latin typeface="Times New Roman" panose="02020603050405020304" pitchFamily="18" charset="0"/>
              <a:ea typeface="Calibri" panose="020F0502020204030204" pitchFamily="34" charset="0"/>
            </a:endParaRPr>
          </a:p>
          <a:p>
            <a:pPr algn="just">
              <a:lnSpc>
                <a:spcPct val="130000"/>
              </a:lnSpc>
            </a:pP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Tại</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các</a:t>
            </a:r>
            <a:r>
              <a:rPr lang="en-US" sz="3200" dirty="0">
                <a:solidFill>
                  <a:srgbClr val="0000FF"/>
                </a:solidFill>
                <a:latin typeface="Times New Roman" panose="02020603050405020304" pitchFamily="18" charset="0"/>
                <a:ea typeface="Calibri" panose="020F0502020204030204" pitchFamily="34" charset="0"/>
              </a:rPr>
              <a:t> ô K9, K17, K24 </a:t>
            </a:r>
            <a:r>
              <a:rPr lang="en-US" sz="3200" dirty="0" err="1">
                <a:solidFill>
                  <a:srgbClr val="0000FF"/>
                </a:solidFill>
                <a:latin typeface="Times New Roman" panose="02020603050405020304" pitchFamily="18" charset="0"/>
                <a:ea typeface="Calibri" panose="020F0502020204030204" pitchFamily="34" charset="0"/>
              </a:rPr>
              <a:t>trong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trang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tính</a:t>
            </a:r>
            <a:r>
              <a:rPr lang="en-US" sz="3200" dirty="0">
                <a:solidFill>
                  <a:srgbClr val="0000FF"/>
                </a:solidFill>
                <a:latin typeface="Times New Roman" panose="02020603050405020304" pitchFamily="18" charset="0"/>
                <a:ea typeface="Calibri" panose="020F0502020204030204" pitchFamily="34" charset="0"/>
              </a:rPr>
              <a:t> 4. </a:t>
            </a:r>
            <a:r>
              <a:rPr lang="en-US" sz="3200" dirty="0" err="1">
                <a:solidFill>
                  <a:srgbClr val="0000FF"/>
                </a:solidFill>
                <a:latin typeface="Times New Roman" panose="02020603050405020304" pitchFamily="18" charset="0"/>
                <a:ea typeface="Calibri" panose="020F0502020204030204" pitchFamily="34" charset="0"/>
              </a:rPr>
              <a:t>Dự</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kiến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quả</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có</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thể</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dùng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công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thức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khác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được</a:t>
            </a:r>
            <a:r>
              <a:rPr lang="en-US" sz="3200" dirty="0">
                <a:solidFill>
                  <a:srgbClr val="0000FF"/>
                </a:solidFill>
                <a:latin typeface="Times New Roman" panose="02020603050405020304" pitchFamily="18" charset="0"/>
                <a:ea typeface="Calibri" panose="020F0502020204030204" pitchFamily="34" charset="0"/>
              </a:rPr>
              <a:t>. </a:t>
            </a:r>
          </a:p>
          <a:p>
            <a:pPr algn="just">
              <a:lnSpc>
                <a:spcPct val="130000"/>
              </a:lnSpc>
            </a:pP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Dùng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công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thức</a:t>
            </a:r>
            <a:r>
              <a:rPr lang="en-US" sz="3200" dirty="0">
                <a:solidFill>
                  <a:srgbClr val="0000FF"/>
                </a:solidFill>
                <a:latin typeface="Times New Roman" panose="02020603050405020304" pitchFamily="18" charset="0"/>
                <a:ea typeface="Calibri" panose="020F0502020204030204" pitchFamily="34" charset="0"/>
              </a:rPr>
              <a:t>: =K4+K5+K6+K7+K8… </a:t>
            </a:r>
            <a:r>
              <a:rPr lang="en-US" sz="3200" dirty="0" err="1">
                <a:solidFill>
                  <a:srgbClr val="0000FF"/>
                </a:solidFill>
                <a:latin typeface="Times New Roman" panose="02020603050405020304" pitchFamily="18" charset="0"/>
                <a:ea typeface="Calibri" panose="020F0502020204030204" pitchFamily="34" charset="0"/>
              </a:rPr>
              <a:t>Kết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luận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Có</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nhiều</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cách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để</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thực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hiện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tính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tổng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trong</a:t>
            </a:r>
            <a:r>
              <a:rPr lang="en-US" sz="3200" dirty="0">
                <a:solidFill>
                  <a:srgbClr val="0000FF"/>
                </a:solidFill>
                <a:latin typeface="Times New Roman" panose="02020603050405020304" pitchFamily="18" charset="0"/>
                <a:ea typeface="Calibri" panose="020F0502020204030204" pitchFamily="34" charset="0"/>
              </a:rPr>
              <a:t> ô K9, K17, K24.</a:t>
            </a:r>
          </a:p>
        </p:txBody>
      </p:sp>
      <p:sp>
        <p:nvSpPr>
          <p:cNvPr id="6" name="Rectangle 5"/>
          <p:cNvSpPr/>
          <p:nvPr/>
        </p:nvSpPr>
        <p:spPr>
          <a:xfrm>
            <a:off x="289053" y="226963"/>
            <a:ext cx="11447585" cy="2012859"/>
          </a:xfrm>
          <a:prstGeom prst="rect">
            <a:avLst/>
          </a:prstGeom>
        </p:spPr>
        <p:txBody>
          <a:bodyPr wrap="square">
            <a:spAutoFit/>
          </a:bodyPr>
          <a:lstStyle/>
          <a:p>
            <a:pPr algn="just">
              <a:lnSpc>
                <a:spcPct val="130000"/>
              </a:lnSpc>
            </a:pPr>
            <a:r>
              <a:rPr lang="en-US" sz="3200" smtClean="0">
                <a:latin typeface="Times New Roman" panose="02020603050405020304" pitchFamily="18" charset="0"/>
                <a:ea typeface="Calibri" panose="020F0502020204030204" pitchFamily="34" charset="0"/>
              </a:rPr>
              <a:t>Tại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ô K9, K17, K24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4. </a:t>
            </a:r>
            <a:r>
              <a:rPr lang="en-US" sz="3200" dirty="0" err="1">
                <a:latin typeface="Times New Roman" panose="02020603050405020304" pitchFamily="18" charset="0"/>
                <a:ea typeface="Calibri" panose="020F0502020204030204" pitchFamily="34" charset="0"/>
              </a:rPr>
              <a:t>Dự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Nếu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9583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188" y="3289657"/>
            <a:ext cx="9523367" cy="2406813"/>
          </a:xfrm>
          <a:prstGeom prst="rect">
            <a:avLst/>
          </a:prstGeom>
        </p:spPr>
        <p:txBody>
          <a:bodyPr wrap="square">
            <a:spAutoFit/>
          </a:bodyPr>
          <a:lstStyle/>
          <a:p>
            <a:pPr algn="ctr">
              <a:lnSpc>
                <a:spcPct val="130000"/>
              </a:lnSpc>
              <a:spcBef>
                <a:spcPts val="600"/>
              </a:spcBef>
              <a:spcAft>
                <a:spcPts val="600"/>
              </a:spcAft>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600" dirty="0">
              <a:solidFill>
                <a:srgbClr val="0000FF"/>
              </a:solidFill>
              <a:latin typeface="Times New Roman" panose="02020603050405020304" pitchFamily="18" charset="0"/>
              <a:ea typeface="Calibri" panose="020F0502020204030204" pitchFamily="34" charset="0"/>
            </a:endParaRPr>
          </a:p>
          <a:p>
            <a:pPr algn="just">
              <a:lnSpc>
                <a:spcPct val="130000"/>
              </a:lnSpc>
              <a:spcBef>
                <a:spcPts val="600"/>
              </a:spcBef>
              <a:spcAft>
                <a:spcPts val="600"/>
              </a:spcAft>
            </a:pPr>
            <a:r>
              <a:rPr lang="en-US" sz="3600" dirty="0" err="1">
                <a:solidFill>
                  <a:srgbClr val="0000FF"/>
                </a:solidFill>
                <a:latin typeface="Times New Roman" panose="02020603050405020304" pitchFamily="18" charset="0"/>
                <a:ea typeface="Calibri" panose="020F0502020204030204" pitchFamily="34" charset="0"/>
              </a:rPr>
              <a:t>Các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công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thức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đều</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cho</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kết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quả</a:t>
            </a:r>
            <a:r>
              <a:rPr lang="en-US" sz="3600" dirty="0">
                <a:solidFill>
                  <a:srgbClr val="0000FF"/>
                </a:solidFill>
                <a:latin typeface="Times New Roman" panose="02020603050405020304" pitchFamily="18" charset="0"/>
                <a:ea typeface="Calibri" panose="020F0502020204030204" pitchFamily="34" charset="0"/>
              </a:rPr>
              <a:t> </a:t>
            </a:r>
            <a:r>
              <a:rPr lang="en-US" sz="3600" err="1">
                <a:solidFill>
                  <a:srgbClr val="0000FF"/>
                </a:solidFill>
                <a:latin typeface="Times New Roman" panose="02020603050405020304" pitchFamily="18" charset="0"/>
                <a:ea typeface="Calibri" panose="020F0502020204030204" pitchFamily="34" charset="0"/>
              </a:rPr>
              <a:t>giống</a:t>
            </a:r>
            <a:r>
              <a:rPr lang="en-US" sz="3600">
                <a:solidFill>
                  <a:srgbClr val="0000FF"/>
                </a:solidFill>
                <a:latin typeface="Times New Roman" panose="02020603050405020304" pitchFamily="18" charset="0"/>
                <a:ea typeface="Calibri" panose="020F0502020204030204" pitchFamily="34" charset="0"/>
              </a:rPr>
              <a:t> nhau vì đều tính tổng giá trị của 9 ô từ C3 đến K3 .</a:t>
            </a:r>
            <a:endParaRPr lang="en-US" sz="3600" dirty="0">
              <a:solidFill>
                <a:srgbClr val="0000FF"/>
              </a:solidFill>
              <a:latin typeface="Times New Roman" panose="02020603050405020304" pitchFamily="18" charset="0"/>
              <a:ea typeface="Calibri" panose="020F0502020204030204" pitchFamily="34" charset="0"/>
            </a:endParaRPr>
          </a:p>
        </p:txBody>
      </p:sp>
      <p:sp>
        <p:nvSpPr>
          <p:cNvPr id="5" name="Rectangle 4"/>
          <p:cNvSpPr/>
          <p:nvPr/>
        </p:nvSpPr>
        <p:spPr>
          <a:xfrm>
            <a:off x="502787" y="174958"/>
            <a:ext cx="11182731" cy="3114699"/>
          </a:xfrm>
          <a:prstGeom prst="rect">
            <a:avLst/>
          </a:prstGeom>
        </p:spPr>
        <p:txBody>
          <a:bodyPr wrap="square">
            <a:spAutoFit/>
          </a:bodyPr>
          <a:lstStyle/>
          <a:p>
            <a:pPr algn="just">
              <a:lnSpc>
                <a:spcPct val="130000"/>
              </a:lnSpc>
              <a:spcBef>
                <a:spcPts val="600"/>
              </a:spcBef>
              <a:spcAft>
                <a:spcPts val="600"/>
              </a:spcAft>
            </a:pPr>
            <a:r>
              <a:rPr lang="en-US" sz="3200" smtClean="0">
                <a:latin typeface="Times New Roman" panose="02020603050405020304" pitchFamily="18" charset="0"/>
                <a:ea typeface="Calibri" panose="020F0502020204030204" pitchFamily="34" charset="0"/>
              </a:rPr>
              <a:t>Các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đây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giống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nhau</a:t>
            </a:r>
            <a:r>
              <a:rPr lang="en-US" sz="3200" dirty="0">
                <a:latin typeface="Times New Roman" panose="02020603050405020304" pitchFamily="18" charset="0"/>
                <a:ea typeface="Calibri" panose="020F0502020204030204" pitchFamily="34" charset="0"/>
              </a:rPr>
              <a:t> hay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a) = SUM(C3:K3)</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b) = C3 + SUM(D3:J3) + K3</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c) = SUM(C3:G3) + SUM(H3:K3)</a:t>
            </a:r>
          </a:p>
        </p:txBody>
      </p:sp>
    </p:spTree>
    <p:extLst>
      <p:ext uri="{BB962C8B-B14F-4D97-AF65-F5344CB8AC3E}">
        <p14:creationId xmlns:p14="http://schemas.microsoft.com/office/powerpoint/2010/main" val="25981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628" y="2973122"/>
            <a:ext cx="9984546" cy="2973122"/>
          </a:xfrm>
          <a:prstGeom prst="rect">
            <a:avLst/>
          </a:prstGeom>
        </p:spPr>
        <p:txBody>
          <a:bodyPr wrap="square">
            <a:spAutoFit/>
          </a:bodyPr>
          <a:lstStyle/>
          <a:p>
            <a:pPr algn="ctr">
              <a:lnSpc>
                <a:spcPct val="130000"/>
              </a:lnSpc>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600" dirty="0">
              <a:solidFill>
                <a:srgbClr val="0000FF"/>
              </a:solidFill>
              <a:latin typeface="Times New Roman" panose="02020603050405020304" pitchFamily="18" charset="0"/>
              <a:ea typeface="Calibri" panose="020F0502020204030204" pitchFamily="34" charset="0"/>
            </a:endParaRPr>
          </a:p>
          <a:p>
            <a:pPr algn="just">
              <a:lnSpc>
                <a:spcPct val="130000"/>
              </a:lnSpc>
            </a:pP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Dùng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Max </a:t>
            </a:r>
            <a:r>
              <a:rPr lang="en-US" sz="3600" dirty="0" err="1">
                <a:solidFill>
                  <a:srgbClr val="0000FF"/>
                </a:solidFill>
                <a:latin typeface="Times New Roman" panose="02020603050405020304" pitchFamily="18" charset="0"/>
                <a:ea typeface="Calibri" panose="020F0502020204030204" pitchFamily="34" charset="0"/>
              </a:rPr>
              <a:t>để</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tính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số</a:t>
            </a:r>
            <a:r>
              <a:rPr lang="en-US" sz="3600" dirty="0">
                <a:solidFill>
                  <a:srgbClr val="0000FF"/>
                </a:solidFill>
                <a:latin typeface="Times New Roman" panose="02020603050405020304" pitchFamily="18" charset="0"/>
                <a:ea typeface="Calibri" panose="020F0502020204030204" pitchFamily="34" charset="0"/>
              </a:rPr>
              <a:t> </a:t>
            </a:r>
            <a:r>
              <a:rPr lang="en-US" sz="3600" err="1">
                <a:solidFill>
                  <a:srgbClr val="0000FF"/>
                </a:solidFill>
                <a:latin typeface="Times New Roman" panose="02020603050405020304" pitchFamily="18" charset="0"/>
                <a:ea typeface="Calibri" panose="020F0502020204030204" pitchFamily="34" charset="0"/>
              </a:rPr>
              <a:t>cây</a:t>
            </a:r>
            <a:r>
              <a:rPr lang="en-US" sz="3600">
                <a:solidFill>
                  <a:srgbClr val="0000FF"/>
                </a:solidFill>
                <a:latin typeface="Times New Roman" panose="02020603050405020304" pitchFamily="18" charset="0"/>
                <a:ea typeface="Calibri" panose="020F0502020204030204" pitchFamily="34" charset="0"/>
              </a:rPr>
              <a:t> lớn </a:t>
            </a:r>
            <a:r>
              <a:rPr lang="en-US" sz="3600" dirty="0" err="1">
                <a:solidFill>
                  <a:srgbClr val="0000FF"/>
                </a:solidFill>
                <a:latin typeface="Times New Roman" panose="02020603050405020304" pitchFamily="18" charset="0"/>
                <a:ea typeface="Calibri" panose="020F0502020204030204" pitchFamily="34" charset="0"/>
              </a:rPr>
              <a:t>nhất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của</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một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lớp</a:t>
            </a:r>
            <a:r>
              <a:rPr lang="en-US" sz="3600" dirty="0">
                <a:solidFill>
                  <a:srgbClr val="0000FF"/>
                </a:solidFill>
                <a:latin typeface="Times New Roman" panose="02020603050405020304" pitchFamily="18" charset="0"/>
                <a:ea typeface="Calibri" panose="020F0502020204030204" pitchFamily="34" charset="0"/>
              </a:rPr>
              <a:t>.</a:t>
            </a:r>
          </a:p>
          <a:p>
            <a:pPr algn="just">
              <a:lnSpc>
                <a:spcPct val="130000"/>
              </a:lnSpc>
            </a:pP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Dùng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Average </a:t>
            </a:r>
            <a:r>
              <a:rPr lang="en-US" sz="3600" dirty="0" err="1">
                <a:solidFill>
                  <a:srgbClr val="0000FF"/>
                </a:solidFill>
                <a:latin typeface="Times New Roman" panose="02020603050405020304" pitchFamily="18" charset="0"/>
                <a:ea typeface="Calibri" panose="020F0502020204030204" pitchFamily="34" charset="0"/>
              </a:rPr>
              <a:t>để</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tính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trung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bình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số</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cây</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được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trồng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của</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mỗi</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lớp</a:t>
            </a:r>
            <a:r>
              <a:rPr lang="en-US" sz="3600" dirty="0">
                <a:solidFill>
                  <a:srgbClr val="0000FF"/>
                </a:solidFill>
                <a:latin typeface="Times New Roman" panose="02020603050405020304" pitchFamily="18" charset="0"/>
                <a:ea typeface="Calibri" panose="020F0502020204030204" pitchFamily="34" charset="0"/>
              </a:rPr>
              <a:t>.</a:t>
            </a:r>
            <a:endParaRPr lang="en-US" sz="3600" dirty="0">
              <a:solidFill>
                <a:srgbClr val="0000FF"/>
              </a:solidFill>
            </a:endParaRPr>
          </a:p>
        </p:txBody>
      </p:sp>
      <p:sp>
        <p:nvSpPr>
          <p:cNvPr id="5" name="Rectangle 4"/>
          <p:cNvSpPr/>
          <p:nvPr/>
        </p:nvSpPr>
        <p:spPr>
          <a:xfrm>
            <a:off x="383052" y="0"/>
            <a:ext cx="11447585" cy="2973122"/>
          </a:xfrm>
          <a:prstGeom prst="rect">
            <a:avLst/>
          </a:prstGeom>
        </p:spPr>
        <p:txBody>
          <a:bodyPr wrap="square">
            <a:spAutoFit/>
          </a:bodyPr>
          <a:lstStyle/>
          <a:p>
            <a:pPr algn="just">
              <a:lnSpc>
                <a:spcPct val="130000"/>
              </a:lnSpc>
            </a:pPr>
            <a:r>
              <a:rPr lang="en-US" sz="3600" smtClean="0">
                <a:latin typeface="Times New Roman" panose="02020603050405020304" pitchFamily="18" charset="0"/>
                <a:ea typeface="Calibri" panose="020F0502020204030204" pitchFamily="34" charset="0"/>
              </a:rPr>
              <a:t>Dựa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dữ</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liệu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Bảng</a:t>
            </a:r>
            <a:r>
              <a:rPr lang="en-US" sz="3600" dirty="0">
                <a:latin typeface="Times New Roman" panose="02020603050405020304" pitchFamily="18" charset="0"/>
                <a:ea typeface="Calibri" panose="020F0502020204030204" pitchFamily="34" charset="0"/>
              </a:rPr>
              <a:t> 4. </a:t>
            </a:r>
            <a:r>
              <a:rPr lang="en-US" sz="3600" dirty="0" err="1">
                <a:latin typeface="Times New Roman" panose="02020603050405020304" pitchFamily="18" charset="0"/>
                <a:ea typeface="Calibri" panose="020F0502020204030204" pitchFamily="34" charset="0"/>
              </a:rPr>
              <a:t>Dự</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bổ</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cây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err="1">
                <a:latin typeface="Times New Roman" panose="02020603050405020304" pitchFamily="18" charset="0"/>
                <a:ea typeface="Calibri" panose="020F0502020204030204" pitchFamily="34" charset="0"/>
              </a:rPr>
              <a:t>lớp</a:t>
            </a:r>
            <a:r>
              <a:rPr lang="en-US" sz="3600">
                <a:latin typeface="Times New Roman" panose="02020603050405020304" pitchFamily="18" charset="0"/>
                <a:ea typeface="Calibri" panose="020F0502020204030204" pitchFamily="34" charset="0"/>
              </a:rPr>
              <a:t> hãy:</a:t>
            </a:r>
            <a:endParaRPr lang="en-US" sz="3600" dirty="0">
              <a:latin typeface="Times New Roman" panose="02020603050405020304" pitchFamily="18" charset="0"/>
              <a:ea typeface="Calibri" panose="020F0502020204030204" pitchFamily="34" charset="0"/>
            </a:endParaRPr>
          </a:p>
          <a:p>
            <a:pPr algn="just">
              <a:lnSpc>
                <a:spcPct val="130000"/>
              </a:lnSpc>
            </a:pPr>
            <a:r>
              <a:rPr lang="en-US" sz="3600" dirty="0">
                <a:latin typeface="Times New Roman" panose="02020603050405020304" pitchFamily="18" charset="0"/>
                <a:ea typeface="Calibri" panose="020F0502020204030204" pitchFamily="34" charset="0"/>
              </a:rPr>
              <a:t>a) </a:t>
            </a:r>
            <a:r>
              <a:rPr lang="en-US" sz="3600" dirty="0" err="1">
                <a:latin typeface="Times New Roman" panose="02020603050405020304" pitchFamily="18" charset="0"/>
                <a:ea typeface="Calibri" panose="020F0502020204030204" pitchFamily="34" charset="0"/>
              </a:rPr>
              <a:t>Tính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a:t>
            </a:r>
            <a:r>
              <a:rPr lang="en-US" sz="3600" dirty="0">
                <a:latin typeface="Times New Roman" panose="02020603050405020304" pitchFamily="18" charset="0"/>
                <a:ea typeface="Calibri" panose="020F0502020204030204" pitchFamily="34" charset="0"/>
              </a:rPr>
              <a:t> </a:t>
            </a:r>
            <a:r>
              <a:rPr lang="en-US" sz="3600" err="1">
                <a:latin typeface="Times New Roman" panose="02020603050405020304" pitchFamily="18" charset="0"/>
                <a:ea typeface="Calibri" panose="020F0502020204030204" pitchFamily="34" charset="0"/>
              </a:rPr>
              <a:t>cây</a:t>
            </a:r>
            <a:r>
              <a:rPr lang="en-US" sz="3600">
                <a:latin typeface="Times New Roman" panose="02020603050405020304" pitchFamily="18" charset="0"/>
                <a:ea typeface="Calibri" panose="020F0502020204030204" pitchFamily="34" charset="0"/>
              </a:rPr>
              <a:t> lớn </a:t>
            </a:r>
            <a:r>
              <a:rPr lang="en-US" sz="3600" dirty="0" err="1">
                <a:latin typeface="Times New Roman" panose="02020603050405020304" pitchFamily="18" charset="0"/>
                <a:ea typeface="Calibri" panose="020F0502020204030204" pitchFamily="34" charset="0"/>
              </a:rPr>
              <a:t>nhất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sẽ</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trồng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lớp</a:t>
            </a:r>
            <a:r>
              <a:rPr lang="en-US" sz="3600" dirty="0">
                <a:latin typeface="Times New Roman" panose="02020603050405020304" pitchFamily="18" charset="0"/>
                <a:ea typeface="Calibri" panose="020F0502020204030204" pitchFamily="34" charset="0"/>
              </a:rPr>
              <a:t>.</a:t>
            </a:r>
          </a:p>
          <a:p>
            <a:pPr algn="just">
              <a:lnSpc>
                <a:spcPct val="130000"/>
              </a:lnSpc>
            </a:pPr>
            <a:r>
              <a:rPr lang="en-US" sz="3600" dirty="0">
                <a:latin typeface="Times New Roman" panose="02020603050405020304" pitchFamily="18" charset="0"/>
                <a:ea typeface="Calibri" panose="020F0502020204030204" pitchFamily="34" charset="0"/>
              </a:rPr>
              <a:t>b) </a:t>
            </a:r>
            <a:r>
              <a:rPr lang="en-US" sz="3600" dirty="0" err="1">
                <a:latin typeface="Times New Roman" panose="02020603050405020304" pitchFamily="18" charset="0"/>
                <a:ea typeface="Calibri" panose="020F0502020204030204" pitchFamily="34" charset="0"/>
              </a:rPr>
              <a:t>Tính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cây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trung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sẽ</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được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trồng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lớp</a:t>
            </a:r>
            <a:r>
              <a:rPr lang="en-US" sz="36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488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9932C-211F-465A-8FF5-7AB5AA99BECF}"/>
              </a:ext>
            </a:extLst>
          </p:cNvPr>
          <p:cNvSpPr/>
          <p:nvPr/>
        </p:nvSpPr>
        <p:spPr>
          <a:xfrm>
            <a:off x="388775" y="149120"/>
            <a:ext cx="10583827"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THỰC HÀNH: TÍNH TOÁN TRÊN DỮ LIỆU TRỒNG C</a:t>
            </a:r>
            <a:r>
              <a:rPr lang="en-US" sz="2800" b="1" dirty="0">
                <a:solidFill>
                  <a:srgbClr val="F03C69"/>
                </a:solidFill>
                <a:latin typeface="SVN-SAF" panose="02040603050506020204" pitchFamily="18" charset="0"/>
                <a:cs typeface="Times New Roman" panose="02020603050405020304" pitchFamily="18" charset="0"/>
              </a:rPr>
              <a:t>Â</a:t>
            </a:r>
            <a:r>
              <a:rPr lang="vi-VN" sz="2800" b="1" dirty="0">
                <a:solidFill>
                  <a:srgbClr val="F03C69"/>
                </a:solidFill>
                <a:latin typeface="SVN-SAF" panose="02040603050506020204" pitchFamily="18" charset="0"/>
                <a:cs typeface="Times New Roman" panose="02020603050405020304" pitchFamily="18" charset="0"/>
              </a:rPr>
              <a:t>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388775" y="792053"/>
            <a:ext cx="11109650" cy="5762027"/>
          </a:xfrm>
          <a:prstGeom prst="rect">
            <a:avLst/>
          </a:prstGeom>
        </p:spPr>
        <p:txBody>
          <a:bodyPr wrap="square">
            <a:spAutoFit/>
          </a:bodyPr>
          <a:lstStyle/>
          <a:p>
            <a:pPr algn="just" defTabSz="342900">
              <a:lnSpc>
                <a:spcPct val="130000"/>
              </a:lnSpc>
            </a:pPr>
            <a:r>
              <a:rPr lang="vi-VN" sz="2600" b="1" dirty="0">
                <a:latin typeface="Times New Roman" panose="02020603050405020304" pitchFamily="18" charset="0"/>
                <a:cs typeface="Times New Roman" panose="02020603050405020304" pitchFamily="18" charset="0"/>
              </a:rPr>
              <a:t>Nhiệm vụ </a:t>
            </a:r>
            <a:endParaRPr lang="en-US" sz="2600" b="1"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Tạo trang tính mới trong bảng tính của dự án để nhập dữ liệu dự kiến kết quả thực hiện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dự án.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Nhập và sao chép dữ liệu vào trang tính.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Thiết lập công thức tính tổng số cây mỗi loại và tổng số cây các loại mà mỗi lớp trồng được.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Thực hiện các thao tác định dạng dữ liệu cho trang tính.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en-US" sz="2600" b="1" dirty="0">
                <a:latin typeface="Times New Roman" panose="02020603050405020304" pitchFamily="18" charset="0"/>
                <a:cs typeface="Times New Roman" panose="02020603050405020304" pitchFamily="18" charset="0"/>
              </a:rPr>
              <a:t>H</a:t>
            </a:r>
            <a:r>
              <a:rPr lang="vi-VN" sz="2600" b="1" dirty="0">
                <a:latin typeface="Times New Roman" panose="02020603050405020304" pitchFamily="18" charset="0"/>
                <a:cs typeface="Times New Roman" panose="02020603050405020304" pitchFamily="18" charset="0"/>
              </a:rPr>
              <a:t>ướn</a:t>
            </a:r>
            <a:r>
              <a:rPr lang="en-US" sz="2600" b="1" dirty="0">
                <a:latin typeface="Times New Roman" panose="02020603050405020304" pitchFamily="18" charset="0"/>
                <a:cs typeface="Times New Roman" panose="02020603050405020304" pitchFamily="18" charset="0"/>
              </a:rPr>
              <a:t>g </a:t>
            </a:r>
            <a:r>
              <a:rPr lang="en-US" sz="2600" b="1" dirty="0" err="1">
                <a:latin typeface="Times New Roman" panose="02020603050405020304" pitchFamily="18" charset="0"/>
                <a:cs typeface="Times New Roman" panose="02020603050405020304" pitchFamily="18" charset="0"/>
              </a:rPr>
              <a:t>dẫn</a:t>
            </a:r>
            <a:endParaRPr lang="en-US" sz="2600" b="1" dirty="0">
              <a:latin typeface="Times New Roman" panose="02020603050405020304" pitchFamily="18" charset="0"/>
              <a:cs typeface="Times New Roman" panose="02020603050405020304" pitchFamily="18" charset="0"/>
            </a:endParaRPr>
          </a:p>
          <a:p>
            <a:pPr>
              <a:lnSpc>
                <a:spcPct val="130000"/>
              </a:lnSpc>
            </a:pPr>
            <a:r>
              <a:rPr lang="en-US" sz="2600" b="1" dirty="0">
                <a:solidFill>
                  <a:srgbClr val="0000FF"/>
                </a:solidFill>
                <a:latin typeface="Times New Roman" panose="02020603050405020304" pitchFamily="18" charset="0"/>
                <a:cs typeface="Times New Roman" panose="02020603050405020304" pitchFamily="18" charset="0"/>
              </a:rPr>
              <a:t>a. </a:t>
            </a:r>
            <a:r>
              <a:rPr lang="en-US" sz="2600" b="1" dirty="0" err="1">
                <a:solidFill>
                  <a:srgbClr val="0000FF"/>
                </a:solidFill>
                <a:latin typeface="Times New Roman" panose="02020603050405020304" pitchFamily="18" charset="0"/>
                <a:cs typeface="Times New Roman" panose="02020603050405020304" pitchFamily="18" charset="0"/>
              </a:rPr>
              <a:t>Tạo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mới</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a:solidFill>
                  <a:srgbClr val="FF3399"/>
                </a:solidFill>
                <a:latin typeface="Times New Roman" panose="02020603050405020304" pitchFamily="18" charset="0"/>
                <a:cs typeface="Times New Roman" panose="02020603050405020304" pitchFamily="18" charset="0"/>
              </a:rPr>
              <a:t>THXanh.xlsx</a:t>
            </a:r>
            <a:r>
              <a:rPr lang="en-US" sz="2600" dirty="0">
                <a:latin typeface="Times New Roman" panose="02020603050405020304" pitchFamily="18" charset="0"/>
                <a:cs typeface="Times New Roman" panose="02020603050405020304" pitchFamily="18" charset="0"/>
              </a:rPr>
              <a:t>. </a:t>
            </a:r>
          </a:p>
          <a:p>
            <a:pPr>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a:solidFill>
                  <a:srgbClr val="FF3399"/>
                </a:solidFill>
                <a:latin typeface="Times New Roman" panose="02020603050405020304" pitchFamily="18" charset="0"/>
                <a:cs typeface="Times New Roman" panose="02020603050405020304" pitchFamily="18" charset="0"/>
              </a:rPr>
              <a:t>4. </a:t>
            </a:r>
            <a:r>
              <a:rPr lang="en-US" sz="2600" dirty="0" err="1">
                <a:solidFill>
                  <a:srgbClr val="FF3399"/>
                </a:solidFill>
                <a:latin typeface="Times New Roman" panose="02020603050405020304" pitchFamily="18" charset="0"/>
                <a:cs typeface="Times New Roman" panose="02020603050405020304" pitchFamily="18" charset="0"/>
              </a:rPr>
              <a:t>Dự</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kiến</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kết</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p:cTn id="41"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left)">
                                      <p:cBhvr>
                                        <p:cTn id="48" dur="1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500"/>
                                        <p:tgtEl>
                                          <p:spTgt spid="6">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849091" y="2869583"/>
            <a:ext cx="6535953" cy="3572781"/>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134608"/>
            <a:ext cx="11139723" cy="3161315"/>
          </a:xfrm>
          <a:prstGeom prst="rect">
            <a:avLst/>
          </a:prstGeom>
        </p:spPr>
        <p:txBody>
          <a:bodyPr wrap="square">
            <a:spAutoFit/>
          </a:bodyPr>
          <a:lstStyle/>
          <a:p>
            <a:pPr>
              <a:lnSpc>
                <a:spcPct val="130000"/>
              </a:lnSpc>
            </a:pPr>
            <a:r>
              <a:rPr lang="en-US" sz="2600" b="1" dirty="0">
                <a:solidFill>
                  <a:srgbClr val="0000FF"/>
                </a:solidFill>
                <a:latin typeface="Times New Roman" panose="02020603050405020304" pitchFamily="18" charset="0"/>
                <a:cs typeface="Times New Roman" panose="02020603050405020304" pitchFamily="18" charset="0"/>
              </a:rPr>
              <a:t>b. </a:t>
            </a:r>
            <a:r>
              <a:rPr lang="en-US" sz="2600" b="1" dirty="0" err="1">
                <a:solidFill>
                  <a:srgbClr val="0000FF"/>
                </a:solidFill>
                <a:latin typeface="Times New Roman" panose="02020603050405020304" pitchFamily="18" charset="0"/>
                <a:cs typeface="Times New Roman" panose="02020603050405020304" pitchFamily="18" charset="0"/>
              </a:rPr>
              <a:t>Nhập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sao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chép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dữ</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liệu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30000"/>
              </a:lnSpc>
            </a:pPr>
            <a:r>
              <a:rPr lang="vi-VN" sz="2600" dirty="0">
                <a:latin typeface="Times New Roman" panose="02020603050405020304" pitchFamily="18" charset="0"/>
                <a:cs typeface="Times New Roman" panose="02020603050405020304" pitchFamily="18" charset="0"/>
              </a:rPr>
              <a:t>- Nhập tại ô A2: </a:t>
            </a:r>
            <a:r>
              <a:rPr lang="vi-VN" sz="2600" dirty="0">
                <a:solidFill>
                  <a:srgbClr val="FF3399"/>
                </a:solidFill>
                <a:latin typeface="Times New Roman" panose="02020603050405020304" pitchFamily="18" charset="0"/>
                <a:cs typeface="Times New Roman" panose="02020603050405020304" pitchFamily="18" charset="0"/>
              </a:rPr>
              <a:t>Bảng 4. Dự kiến phân bổ cây cho các lớp</a:t>
            </a:r>
            <a:r>
              <a:rPr lang="vi-VN"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nSpc>
                <a:spcPct val="13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Mở lại trang tính </a:t>
            </a:r>
            <a:r>
              <a:rPr lang="vi-VN" sz="2600" dirty="0">
                <a:solidFill>
                  <a:srgbClr val="FF3399"/>
                </a:solidFill>
                <a:latin typeface="Times New Roman" panose="02020603050405020304" pitchFamily="18" charset="0"/>
                <a:cs typeface="Times New Roman" panose="02020603050405020304" pitchFamily="18" charset="0"/>
              </a:rPr>
              <a:t>3. Tìm hiểu giống cây </a:t>
            </a:r>
            <a:r>
              <a:rPr lang="vi-VN" sz="2600" dirty="0">
                <a:latin typeface="Times New Roman" panose="02020603050405020304" pitchFamily="18" charset="0"/>
                <a:cs typeface="Times New Roman" panose="02020603050405020304" pitchFamily="18" charset="0"/>
              </a:rPr>
              <a:t>và sao chép vùng dữ liệu A3:C19 (3 cột đầu tiên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sang trang tính </a:t>
            </a:r>
            <a:r>
              <a:rPr lang="vi-VN" sz="2600" dirty="0">
                <a:solidFill>
                  <a:srgbClr val="FF3399"/>
                </a:solidFill>
                <a:latin typeface="Times New Roman" panose="02020603050405020304" pitchFamily="18" charset="0"/>
                <a:cs typeface="Times New Roman" panose="02020603050405020304" pitchFamily="18" charset="0"/>
              </a:rPr>
              <a:t>4. Dự kiến kết quả </a:t>
            </a:r>
            <a:r>
              <a:rPr lang="vi-VN" sz="2600" dirty="0">
                <a:latin typeface="Times New Roman" panose="02020603050405020304" pitchFamily="18" charset="0"/>
                <a:cs typeface="Times New Roman" panose="02020603050405020304" pitchFamily="18" charset="0"/>
              </a:rPr>
              <a:t>tại địa chỉ A3</a:t>
            </a:r>
            <a:r>
              <a:rPr lang="en-US" sz="2600" dirty="0">
                <a:latin typeface="Times New Roman" panose="02020603050405020304" pitchFamily="18" charset="0"/>
                <a:cs typeface="Times New Roman" panose="02020603050405020304" pitchFamily="18" charset="0"/>
              </a:rPr>
              <a:t>.</a:t>
            </a:r>
          </a:p>
          <a:p>
            <a:pPr>
              <a:lnSpc>
                <a:spcPct val="13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Nhập dữ liệu dự kiến phân bổ cho các lớp khối 7 được giao thực hiện dự án Trường học</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xanh như Hình 8.6.</a:t>
            </a:r>
          </a:p>
        </p:txBody>
      </p:sp>
      <p:sp>
        <p:nvSpPr>
          <p:cNvPr id="5" name="Rectangle 4">
            <a:extLst>
              <a:ext uri="{FF2B5EF4-FFF2-40B4-BE49-F238E27FC236}">
                <a16:creationId xmlns:a16="http://schemas.microsoft.com/office/drawing/2014/main" id="{94075540-0399-43EE-9202-327CFC862EEC}"/>
              </a:ext>
            </a:extLst>
          </p:cNvPr>
          <p:cNvSpPr/>
          <p:nvPr/>
        </p:nvSpPr>
        <p:spPr>
          <a:xfrm>
            <a:off x="436748" y="3616193"/>
            <a:ext cx="11139724" cy="444096"/>
          </a:xfrm>
          <a:prstGeom prst="rect">
            <a:avLst/>
          </a:prstGeom>
        </p:spPr>
        <p:txBody>
          <a:bodyPr wrap="square">
            <a:spAutoFit/>
          </a:bodyPr>
          <a:lstStyle/>
          <a:p>
            <a:pPr algn="just">
              <a:lnSpc>
                <a:spcPct val="140000"/>
              </a:lnSpc>
            </a:pPr>
            <a:r>
              <a:rPr lang="vi-VN"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401447" y="232703"/>
            <a:ext cx="10758634" cy="5421933"/>
          </a:xfrm>
          <a:prstGeom prst="rect">
            <a:avLst/>
          </a:prstGeom>
        </p:spPr>
        <p:txBody>
          <a:bodyPr wrap="square">
            <a:spAutoFit/>
          </a:bodyPr>
          <a:lstStyle/>
          <a:p>
            <a:pPr algn="just">
              <a:lnSpc>
                <a:spcPct val="150000"/>
              </a:lnSpc>
            </a:pPr>
            <a:r>
              <a:rPr lang="en-US" sz="2600" b="1" dirty="0">
                <a:solidFill>
                  <a:srgbClr val="0000FF"/>
                </a:solidFill>
                <a:latin typeface="Times New Roman" panose="02020603050405020304" pitchFamily="18" charset="0"/>
                <a:cs typeface="Times New Roman" panose="02020603050405020304" pitchFamily="18" charset="0"/>
              </a:rPr>
              <a:t>c. </a:t>
            </a:r>
            <a:r>
              <a:rPr lang="vi-VN" sz="2600" b="1" dirty="0">
                <a:solidFill>
                  <a:srgbClr val="0000FF"/>
                </a:solidFill>
                <a:latin typeface="Times New Roman" panose="02020603050405020304" pitchFamily="18" charset="0"/>
                <a:cs typeface="Times New Roman" panose="02020603050405020304" pitchFamily="18" charset="0"/>
              </a:rPr>
              <a:t> Tính tổng số cây mỗi loại mà mỗi lớp trồng được</a:t>
            </a:r>
            <a:r>
              <a:rPr lang="vi-VN"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sz="2600" b="1" dirty="0">
                <a:latin typeface="Times New Roman" panose="02020603050405020304" pitchFamily="18" charset="0"/>
                <a:cs typeface="Times New Roman" panose="02020603050405020304" pitchFamily="18" charset="0"/>
              </a:rPr>
              <a:t>Insert</a:t>
            </a:r>
            <a:r>
              <a:rPr lang="vi-VN"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Thực hiện tương tự để chèn thêm hai hàng trống ở trên hàng có số thứ tự 12.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Tại ô D9 nhập công thức </a:t>
            </a:r>
            <a:r>
              <a:rPr lang="vi-VN" sz="2600" dirty="0">
                <a:solidFill>
                  <a:srgbClr val="0000FF"/>
                </a:solidFill>
                <a:latin typeface="Times New Roman" panose="02020603050405020304" pitchFamily="18" charset="0"/>
                <a:cs typeface="Times New Roman" panose="02020603050405020304" pitchFamily="18" charset="0"/>
              </a:rPr>
              <a:t>=SUM(D4:28) </a:t>
            </a:r>
            <a:r>
              <a:rPr lang="vi-VN" sz="2600" dirty="0">
                <a:latin typeface="Times New Roman" panose="02020603050405020304" pitchFamily="18" charset="0"/>
                <a:cs typeface="Times New Roman" panose="02020603050405020304" pitchFamily="18" charset="0"/>
              </a:rPr>
              <a:t>để tính số cây hoa của lớp 7A, sau đó sao chép</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công thức này sang các ô bên cạnh tương ứng với các lớp 7B, 7C, 70, 75, 76, 7H.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Thực hiện tương tự để tính tổng số cây ăn quả và cây bóng mát mà mỗi lớp đã trồng.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346196" y="269131"/>
            <a:ext cx="11499607" cy="6292172"/>
          </a:xfrm>
          <a:prstGeom prst="rect">
            <a:avLst/>
          </a:prstGeom>
        </p:spPr>
        <p:txBody>
          <a:bodyPr wrap="square">
            <a:spAutoFit/>
          </a:bodyPr>
          <a:lstStyle/>
          <a:p>
            <a:pPr algn="just">
              <a:lnSpc>
                <a:spcPct val="120000"/>
              </a:lnSpc>
            </a:pPr>
            <a:r>
              <a:rPr lang="vi-VN" sz="2600" b="1" dirty="0">
                <a:solidFill>
                  <a:srgbClr val="0000FF"/>
                </a:solidFill>
                <a:latin typeface="Times New Roman" panose="02020603050405020304" pitchFamily="18" charset="0"/>
                <a:cs typeface="Times New Roman" panose="02020603050405020304" pitchFamily="18" charset="0"/>
              </a:rPr>
              <a:t>d</a:t>
            </a:r>
            <a:r>
              <a:rPr lang="en-US" sz="2600" b="1" dirty="0">
                <a:solidFill>
                  <a:srgbClr val="0000FF"/>
                </a:solidFill>
                <a:latin typeface="Times New Roman" panose="02020603050405020304" pitchFamily="18" charset="0"/>
                <a:cs typeface="Times New Roman" panose="02020603050405020304" pitchFamily="18" charset="0"/>
              </a:rPr>
              <a:t>.</a:t>
            </a:r>
            <a:r>
              <a:rPr lang="vi-VN" sz="2600" b="1" dirty="0">
                <a:solidFill>
                  <a:srgbClr val="0000FF"/>
                </a:solidFill>
                <a:latin typeface="Times New Roman" panose="02020603050405020304" pitchFamily="18" charset="0"/>
                <a:cs typeface="Times New Roman" panose="02020603050405020304" pitchFamily="18" charset="0"/>
              </a:rPr>
              <a:t> Tính tổng số cây các loại mà mỗi lớp trồng được </a:t>
            </a:r>
            <a:endParaRPr lang="en-US" sz="2600" b="1" dirty="0">
              <a:solidFill>
                <a:srgbClr val="0000FF"/>
              </a:solidFill>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ô D25 nhập công thức </a:t>
            </a:r>
            <a:r>
              <a:rPr lang="vi-VN" sz="2600" dirty="0">
                <a:solidFill>
                  <a:srgbClr val="0000FF"/>
                </a:solidFill>
                <a:latin typeface="Times New Roman" panose="02020603050405020304" pitchFamily="18" charset="0"/>
                <a:cs typeface="Times New Roman" panose="02020603050405020304" pitchFamily="18" charset="0"/>
              </a:rPr>
              <a:t>=D9+D17+D24 </a:t>
            </a:r>
            <a:r>
              <a:rPr lang="vi-VN" sz="2600" dirty="0">
                <a:latin typeface="Times New Roman" panose="02020603050405020304" pitchFamily="18" charset="0"/>
                <a:cs typeface="Times New Roman" panose="02020603050405020304" pitchFamily="18" charset="0"/>
              </a:rPr>
              <a:t>để tính tổng số cây đã trồng của lớp 7A.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Sao chép công thức tại ô D25 sang các ô E25, F25, G25, H25, 125, J25 để tính tổng số cây của các lớp 7B, 7C, 70, 75, 76, 7H.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hàng 3, bên cạnh cột 7H tạo thêm hai cột Tổng số cây và Trung bình để tính tổng số</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mỗi cây và số cây trung bình mỗi lớp trồng.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ô K4, nhập hàm </a:t>
            </a:r>
            <a:r>
              <a:rPr lang="vi-VN" sz="2600" dirty="0">
                <a:solidFill>
                  <a:srgbClr val="0000FF"/>
                </a:solidFill>
                <a:latin typeface="Times New Roman" panose="02020603050405020304" pitchFamily="18" charset="0"/>
                <a:cs typeface="Times New Roman" panose="02020603050405020304" pitchFamily="18" charset="0"/>
              </a:rPr>
              <a:t>=SUM(D4:34) </a:t>
            </a:r>
            <a:r>
              <a:rPr lang="vi-VN" sz="2600" dirty="0">
                <a:latin typeface="Times New Roman" panose="02020603050405020304" pitchFamily="18" charset="0"/>
                <a:cs typeface="Times New Roman" panose="02020603050405020304" pitchFamily="18" charset="0"/>
              </a:rPr>
              <a:t>tính tổng số cây Hoa mười giờ.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Tại ô L4 nhập hàm </a:t>
            </a:r>
            <a:r>
              <a:rPr lang="vi-VN" sz="2600" dirty="0">
                <a:solidFill>
                  <a:srgbClr val="0000FF"/>
                </a:solidFill>
                <a:latin typeface="Times New Roman" panose="02020603050405020304" pitchFamily="18" charset="0"/>
                <a:cs typeface="Times New Roman" panose="02020603050405020304" pitchFamily="18" charset="0"/>
              </a:rPr>
              <a:t>=AVERAGE(D4:34) </a:t>
            </a:r>
            <a:r>
              <a:rPr lang="vi-VN" sz="2600" dirty="0">
                <a:latin typeface="Times New Roman" panose="02020603050405020304" pitchFamily="18" charset="0"/>
                <a:cs typeface="Times New Roman" panose="02020603050405020304" pitchFamily="18" charset="0"/>
              </a:rPr>
              <a:t>tính số cây Hoa mười giờ trung bình của mỗi lớp.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5376" y="0"/>
            <a:ext cx="838805" cy="838805"/>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39" y="726932"/>
            <a:ext cx="10190481" cy="1990674"/>
            <a:chOff x="1777999" y="1519412"/>
            <a:chExt cx="10190481"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7999" y="1519412"/>
              <a:ext cx="10190481" cy="1990674"/>
              <a:chOff x="1442719" y="3140126"/>
              <a:chExt cx="10190481"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19" y="3140126"/>
                <a:ext cx="2137187"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4168690" y="1046500"/>
            <a:ext cx="7789629"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560618" y="2632363"/>
            <a:ext cx="6207170" cy="3895248"/>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304465" y="164132"/>
            <a:ext cx="11139723" cy="2831224"/>
          </a:xfrm>
          <a:prstGeom prst="rect">
            <a:avLst/>
          </a:prstGeom>
        </p:spPr>
        <p:txBody>
          <a:bodyPr wrap="square">
            <a:spAutoFit/>
          </a:bodyPr>
          <a:lstStyle/>
          <a:p>
            <a:pPr>
              <a:lnSpc>
                <a:spcPct val="140000"/>
              </a:lnSpc>
            </a:pPr>
            <a:r>
              <a:rPr lang="en-US" sz="2600" b="1" dirty="0">
                <a:solidFill>
                  <a:srgbClr val="0000FF"/>
                </a:solidFill>
                <a:latin typeface="Times New Roman" panose="02020603050405020304" pitchFamily="18" charset="0"/>
                <a:cs typeface="Times New Roman" panose="02020603050405020304" pitchFamily="18" charset="0"/>
              </a:rPr>
              <a:t>e. </a:t>
            </a:r>
            <a:r>
              <a:rPr lang="en-US" sz="2600" b="1" dirty="0" err="1">
                <a:solidFill>
                  <a:srgbClr val="0000FF"/>
                </a:solidFill>
                <a:latin typeface="Times New Roman" panose="02020603050405020304" pitchFamily="18" charset="0"/>
                <a:cs typeface="Times New Roman" panose="02020603050405020304" pitchFamily="18" charset="0"/>
              </a:rPr>
              <a:t>Định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dữ</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liệu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40000"/>
              </a:lnSpc>
            </a:pPr>
            <a:r>
              <a:rPr lang="vi-VN" sz="2600" dirty="0">
                <a:latin typeface="Times New Roman" panose="02020603050405020304" pitchFamily="18" charset="0"/>
                <a:cs typeface="Times New Roman" panose="02020603050405020304" pitchFamily="18" charset="0"/>
              </a:rPr>
              <a:t>- Định dạng chữ in đậm cho tiêu đề bảng.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Hàng tiêu đề (hàng 3) định dạng chữ in đậm và có nền màu vàng.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Định dạng chữ in đậm cho tất cả các ô chứa dữ liệu tổng hợp để làm nổi bật.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Lưu lại kết quả.</a:t>
            </a:r>
          </a:p>
        </p:txBody>
      </p:sp>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7126" r="45031" b="29875"/>
          <a:stretch/>
        </p:blipFill>
        <p:spPr bwMode="auto">
          <a:xfrm>
            <a:off x="727536" y="457644"/>
            <a:ext cx="10911470" cy="5969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732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574922" y="2886696"/>
            <a:ext cx="4836173" cy="1015663"/>
          </a:xfrm>
          <a:prstGeom prst="rect">
            <a:avLst/>
          </a:prstGeom>
          <a:noFill/>
        </p:spPr>
        <p:txBody>
          <a:bodyPr wrap="square">
            <a:spAutoFit/>
          </a:bodyPr>
          <a:lstStyle/>
          <a:p>
            <a:r>
              <a:rPr lang="en-US" sz="6000" b="1" smtClean="0">
                <a:solidFill>
                  <a:srgbClr val="FF0000"/>
                </a:solidFill>
                <a:latin typeface="Times New Roman" panose="02020603050405020304" pitchFamily="18" charset="0"/>
                <a:ea typeface="Calibri" panose="020F0502020204030204" pitchFamily="34" charset="0"/>
              </a:rPr>
              <a:t>LUYỆN TẬP</a:t>
            </a:r>
            <a:endParaRPr lang="en-US" sz="6000" dirty="0">
              <a:solidFill>
                <a:prstClr val="black"/>
              </a:solidFill>
            </a:endParaRPr>
          </a:p>
        </p:txBody>
      </p:sp>
    </p:spTree>
    <p:extLst>
      <p:ext uri="{BB962C8B-B14F-4D97-AF65-F5344CB8AC3E}">
        <p14:creationId xmlns:p14="http://schemas.microsoft.com/office/powerpoint/2010/main" val="252185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C17F82-AE48-C35B-5246-4AF0D22C064D}"/>
              </a:ext>
            </a:extLst>
          </p:cNvPr>
          <p:cNvPicPr>
            <a:picLocks noChangeAspect="1"/>
          </p:cNvPicPr>
          <p:nvPr/>
        </p:nvPicPr>
        <p:blipFill rotWithShape="1">
          <a:blip r:embed="rId2"/>
          <a:srcRect t="16894" b="67099"/>
          <a:stretch/>
        </p:blipFill>
        <p:spPr>
          <a:xfrm>
            <a:off x="431789" y="724532"/>
            <a:ext cx="11250553" cy="776178"/>
          </a:xfrm>
          <a:prstGeom prst="rect">
            <a:avLst/>
          </a:prstGeom>
        </p:spPr>
      </p:pic>
    </p:spTree>
    <p:extLst>
      <p:ext uri="{BB962C8B-B14F-4D97-AF65-F5344CB8AC3E}">
        <p14:creationId xmlns:p14="http://schemas.microsoft.com/office/powerpoint/2010/main" val="609085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c-dung-cua-trai-le.png"/>
          <p:cNvPicPr>
            <a:picLocks noChangeAspect="1"/>
          </p:cNvPicPr>
          <p:nvPr/>
        </p:nvPicPr>
        <p:blipFill>
          <a:blip r:embed="rId2"/>
          <a:stretch>
            <a:fillRect/>
          </a:stretch>
        </p:blipFill>
        <p:spPr>
          <a:xfrm>
            <a:off x="169203" y="1193800"/>
            <a:ext cx="11799277" cy="5303520"/>
          </a:xfrm>
          <a:prstGeom prst="rect">
            <a:avLst/>
          </a:prstGeom>
        </p:spPr>
      </p:pic>
      <p:sp>
        <p:nvSpPr>
          <p:cNvPr id="3" name="Rectangle 2"/>
          <p:cNvSpPr/>
          <p:nvPr/>
        </p:nvSpPr>
        <p:spPr>
          <a:xfrm>
            <a:off x="156307" y="93785"/>
            <a:ext cx="11684000" cy="830997"/>
          </a:xfrm>
          <a:prstGeom prst="rect">
            <a:avLst/>
          </a:prstGeom>
        </p:spPr>
        <p:txBody>
          <a:bodyPr wrap="square">
            <a:spAutoFit/>
          </a:bodyPr>
          <a:lstStyle/>
          <a:p>
            <a:pPr algn="ctr"/>
            <a:r>
              <a:rPr lang="en-US" sz="2400">
                <a:solidFill>
                  <a:srgbClr val="0000CC"/>
                </a:solidFill>
                <a:latin typeface="Times New Roman" panose="02020603050405020304" pitchFamily="18" charset="0"/>
                <a:ea typeface="Calibri" panose="020F0502020204030204" pitchFamily="34" charset="0"/>
              </a:rPr>
              <a:t>Em hãy tạo bảng tính và nhập dữ liệu </a:t>
            </a:r>
            <a:r>
              <a:rPr lang="en-US" sz="2400" b="1">
                <a:solidFill>
                  <a:srgbClr val="FF0000"/>
                </a:solidFill>
                <a:latin typeface="Times New Roman" panose="02020603050405020304" pitchFamily="18" charset="0"/>
                <a:ea typeface="Calibri" panose="020F0502020204030204" pitchFamily="34" charset="0"/>
              </a:rPr>
              <a:t>DOANH THU TRONG NGÀY CỦA CỬA HÀNG THIẾT BỊ MÁY TÍNH</a:t>
            </a:r>
            <a:endParaRPr lang="en-US" sz="2400"/>
          </a:p>
        </p:txBody>
      </p:sp>
    </p:spTree>
    <p:extLst>
      <p:ext uri="{BB962C8B-B14F-4D97-AF65-F5344CB8AC3E}">
        <p14:creationId xmlns:p14="http://schemas.microsoft.com/office/powerpoint/2010/main" val="3932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 y="143508"/>
            <a:ext cx="12110720" cy="4228850"/>
          </a:xfrm>
          <a:prstGeom prst="rect">
            <a:avLst/>
          </a:prstGeom>
        </p:spPr>
        <p:txBody>
          <a:bodyPr wrap="square" lIns="91440" tIns="45720" rIns="91440" bIns="45720">
            <a:spAutoFit/>
          </a:bodyPr>
          <a:lstStyle/>
          <a:p>
            <a:pPr algn="just">
              <a:lnSpc>
                <a:spcPct val="120000"/>
              </a:lnSpc>
            </a:pPr>
            <a:r>
              <a:rPr lang="en-US" sz="320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Sử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dụng</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các</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hàm</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để</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tính</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toán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và</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trả</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lời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những</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câu</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hỏi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sau</a:t>
            </a:r>
            <a:r>
              <a:rPr lang="en-US" sz="3200" dirty="0">
                <a:solidFill>
                  <a:srgbClr val="0000CC"/>
                </a:solidFill>
                <a:latin typeface="Times New Roman" panose="02020603050405020304" pitchFamily="18" charset="0"/>
                <a:ea typeface="Calibri" panose="020F0502020204030204" pitchFamily="34" charset="0"/>
              </a:rPr>
              <a:t>:</a:t>
            </a:r>
          </a:p>
          <a:p>
            <a:pPr algn="just">
              <a:lnSpc>
                <a:spcPct val="120000"/>
              </a:lnSpc>
            </a:pPr>
            <a:r>
              <a:rPr lang="en-US" sz="3200">
                <a:solidFill>
                  <a:srgbClr val="0000CC"/>
                </a:solidFill>
                <a:latin typeface="Times New Roman" panose="02020603050405020304" pitchFamily="18" charset="0"/>
              </a:rPr>
              <a:t>a) Lập công thức tính </a:t>
            </a:r>
            <a:r>
              <a:rPr lang="en-US" sz="3200" b="1">
                <a:solidFill>
                  <a:srgbClr val="FF0000"/>
                </a:solidFill>
                <a:latin typeface="Times New Roman" panose="02020603050405020304" pitchFamily="18" charset="0"/>
              </a:rPr>
              <a:t>Tiền lãi </a:t>
            </a:r>
            <a:r>
              <a:rPr lang="en-US" sz="3200">
                <a:solidFill>
                  <a:srgbClr val="0000CC"/>
                </a:solidFill>
                <a:latin typeface="Times New Roman" panose="02020603050405020304" pitchFamily="18" charset="0"/>
              </a:rPr>
              <a:t>của các mặt hàng đầu tiên. Sao chép công thức để tính </a:t>
            </a:r>
            <a:r>
              <a:rPr lang="en-US" sz="3200" b="1">
                <a:solidFill>
                  <a:srgbClr val="FF0000"/>
                </a:solidFill>
                <a:latin typeface="Times New Roman" panose="02020603050405020304" pitchFamily="18" charset="0"/>
              </a:rPr>
              <a:t>Tiền lãi </a:t>
            </a:r>
            <a:r>
              <a:rPr lang="en-US" sz="3200">
                <a:solidFill>
                  <a:srgbClr val="0000CC"/>
                </a:solidFill>
                <a:latin typeface="Times New Roman" panose="02020603050405020304" pitchFamily="18" charset="0"/>
              </a:rPr>
              <a:t>cho các thiết bị còn lại.</a:t>
            </a:r>
          </a:p>
          <a:p>
            <a:pPr algn="ctr">
              <a:lnSpc>
                <a:spcPct val="120000"/>
              </a:lnSpc>
            </a:pPr>
            <a:r>
              <a:rPr lang="en-US" sz="3200">
                <a:solidFill>
                  <a:srgbClr val="FF0000"/>
                </a:solidFill>
                <a:latin typeface="Times New Roman" pitchFamily="18" charset="0"/>
                <a:cs typeface="Times New Roman" pitchFamily="18" charset="0"/>
              </a:rPr>
              <a:t>Tiền lãi = (giá bán – giá nhập) * số lượng</a:t>
            </a:r>
            <a:endParaRPr lang="en-US" sz="3200" dirty="0">
              <a:solidFill>
                <a:srgbClr val="FF0000"/>
              </a:solidFill>
              <a:latin typeface="Times New Roman" pitchFamily="18" charset="0"/>
              <a:cs typeface="Times New Roman" pitchFamily="18" charset="0"/>
            </a:endParaRPr>
          </a:p>
          <a:p>
            <a:pPr algn="just">
              <a:lnSpc>
                <a:spcPct val="120000"/>
              </a:lnSpc>
            </a:pPr>
            <a:r>
              <a:rPr lang="en-US" sz="3200" dirty="0">
                <a:solidFill>
                  <a:srgbClr val="0000CC"/>
                </a:solidFill>
                <a:latin typeface="Times New Roman" panose="02020603050405020304" pitchFamily="18" charset="0"/>
              </a:rPr>
              <a:t>b</a:t>
            </a:r>
            <a:r>
              <a:rPr lang="en-US" sz="3200">
                <a:solidFill>
                  <a:srgbClr val="0000CC"/>
                </a:solidFill>
                <a:latin typeface="Times New Roman" panose="02020603050405020304" pitchFamily="18" charset="0"/>
              </a:rPr>
              <a:t>) </a:t>
            </a:r>
            <a:r>
              <a:rPr lang="en-US" sz="3200">
                <a:solidFill>
                  <a:srgbClr val="0000CC"/>
                </a:solidFill>
                <a:latin typeface="Times New Roman" panose="02020603050405020304" pitchFamily="18" charset="0"/>
              </a:rPr>
              <a:t>Sử dụng hàm phù hợp để tính </a:t>
            </a:r>
            <a:r>
              <a:rPr lang="en-US" sz="3200" b="1">
                <a:solidFill>
                  <a:srgbClr val="FF0000"/>
                </a:solidFill>
                <a:latin typeface="Times New Roman" panose="02020603050405020304" pitchFamily="18" charset="0"/>
              </a:rPr>
              <a:t>Tổng cộng, Cao nhất, trung bình </a:t>
            </a:r>
            <a:r>
              <a:rPr lang="en-US" sz="3200">
                <a:solidFill>
                  <a:srgbClr val="0000CC"/>
                </a:solidFill>
                <a:latin typeface="Times New Roman" panose="02020603050405020304" pitchFamily="18" charset="0"/>
              </a:rPr>
              <a:t>của số lượng, Tiền lãi và </a:t>
            </a:r>
            <a:r>
              <a:rPr lang="en-US" sz="3200" b="1">
                <a:solidFill>
                  <a:srgbClr val="FF0000"/>
                </a:solidFill>
                <a:latin typeface="Times New Roman" panose="02020603050405020304" pitchFamily="18" charset="0"/>
              </a:rPr>
              <a:t>số mặt hàng đã bán.</a:t>
            </a:r>
            <a:endParaRPr lang="en-US" sz="3200" b="1" dirty="0">
              <a:solidFill>
                <a:srgbClr val="FF0000"/>
              </a:solidFill>
              <a:latin typeface="Times New Roman" panose="02020603050405020304" pitchFamily="18" charset="0"/>
            </a:endParaRPr>
          </a:p>
          <a:p>
            <a:pPr algn="just">
              <a:lnSpc>
                <a:spcPct val="120000"/>
              </a:lnSpc>
            </a:pPr>
            <a:r>
              <a:rPr lang="en-US" sz="3200" dirty="0">
                <a:solidFill>
                  <a:srgbClr val="0000CC"/>
                </a:solidFill>
                <a:latin typeface="Times New Roman" panose="02020603050405020304" pitchFamily="18" charset="0"/>
              </a:rPr>
              <a:t>c</a:t>
            </a:r>
            <a:r>
              <a:rPr lang="en-US" sz="3200">
                <a:solidFill>
                  <a:srgbClr val="0000CC"/>
                </a:solidFill>
                <a:latin typeface="Times New Roman" panose="02020603050405020304" pitchFamily="18" charset="0"/>
              </a:rPr>
              <a:t>) </a:t>
            </a:r>
            <a:r>
              <a:rPr lang="en-US" sz="3200">
                <a:solidFill>
                  <a:srgbClr val="0000CC"/>
                </a:solidFill>
                <a:latin typeface="Times New Roman" panose="02020603050405020304" pitchFamily="18" charset="0"/>
              </a:rPr>
              <a:t>Định dạng bảng tính và lưu bảng tính với tên</a:t>
            </a:r>
            <a:r>
              <a:rPr lang="en-US" sz="3200" b="1">
                <a:solidFill>
                  <a:srgbClr val="FF0000"/>
                </a:solidFill>
                <a:latin typeface="Times New Roman" panose="02020603050405020304" pitchFamily="18" charset="0"/>
              </a:rPr>
              <a:t> doanhthu.xlsx</a:t>
            </a:r>
            <a:endParaRPr lang="en-US" sz="3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88769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621383" y="2843256"/>
            <a:ext cx="5994400" cy="779700"/>
          </a:xfrm>
          <a:prstGeom prst="rect">
            <a:avLst/>
          </a:prstGeom>
          <a:noFill/>
        </p:spPr>
        <p:txBody>
          <a:bodyPr wrap="square" lIns="121917" tIns="60958" rIns="121917" bIns="60958">
            <a:spAutoFit/>
          </a:bodyPr>
          <a:lstStyle/>
          <a:p>
            <a:r>
              <a:rPr lang="en-US" sz="4300" b="1" dirty="0">
                <a:solidFill>
                  <a:srgbClr val="FF0000"/>
                </a:solidFill>
                <a:latin typeface="Times New Roman" panose="02020603050405020304" pitchFamily="18" charset="0"/>
              </a:rPr>
              <a:t>VẬN DỤNG</a:t>
            </a:r>
            <a:endParaRPr lang="en-US" sz="4300" dirty="0">
              <a:solidFill>
                <a:srgbClr val="FF0000"/>
              </a:solidFill>
            </a:endParaRPr>
          </a:p>
        </p:txBody>
      </p:sp>
    </p:spTree>
    <p:extLst>
      <p:ext uri="{BB962C8B-B14F-4D97-AF65-F5344CB8AC3E}">
        <p14:creationId xmlns:p14="http://schemas.microsoft.com/office/powerpoint/2010/main" val="23139878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40" y="127613"/>
            <a:ext cx="11447585" cy="5359159"/>
          </a:xfrm>
          <a:prstGeom prst="rect">
            <a:avLst/>
          </a:prstGeom>
        </p:spPr>
        <p:txBody>
          <a:bodyPr wrap="square">
            <a:spAutoFit/>
          </a:bodyPr>
          <a:lstStyle/>
          <a:p>
            <a:pPr algn="just">
              <a:lnSpc>
                <a:spcPct val="120000"/>
              </a:lnSpc>
            </a:pP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hãy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khoản</a:t>
            </a:r>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tiêu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dụng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toán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hỏi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a:t>
            </a:r>
          </a:p>
          <a:p>
            <a:pPr algn="just">
              <a:lnSpc>
                <a:spcPct val="120000"/>
              </a:lnSpc>
            </a:pPr>
            <a:r>
              <a:rPr lang="en-US" sz="3200" dirty="0">
                <a:latin typeface="Times New Roman" panose="02020603050405020304" pitchFamily="18" charset="0"/>
              </a:rPr>
              <a:t>a) </a:t>
            </a:r>
            <a:r>
              <a:rPr lang="en-US" sz="3200" dirty="0" err="1">
                <a:latin typeface="Times New Roman" panose="02020603050405020304" pitchFamily="18" charset="0"/>
              </a:rPr>
              <a:t>Tổng</a:t>
            </a:r>
            <a:r>
              <a:rPr lang="en-US" sz="3200" dirty="0">
                <a:latin typeface="Times New Roman" panose="02020603050405020304" pitchFamily="18" charset="0"/>
              </a:rPr>
              <a:t> </a:t>
            </a:r>
            <a:r>
              <a:rPr lang="en-US" sz="3200" dirty="0" err="1">
                <a:latin typeface="Times New Roman" panose="02020603050405020304" pitchFamily="18" charset="0"/>
              </a:rPr>
              <a:t>số</a:t>
            </a:r>
            <a:r>
              <a:rPr lang="en-US" sz="3200" dirty="0">
                <a:latin typeface="Times New Roman" panose="02020603050405020304" pitchFamily="18" charset="0"/>
              </a:rPr>
              <a:t> </a:t>
            </a:r>
            <a:r>
              <a:rPr lang="en-US" sz="3200" dirty="0" err="1">
                <a:latin typeface="Times New Roman" panose="02020603050405020304" pitchFamily="18" charset="0"/>
              </a:rPr>
              <a:t>tiền</a:t>
            </a:r>
            <a:r>
              <a:rPr lang="en-US" sz="3200" dirty="0">
                <a:latin typeface="Times New Roman" panose="02020603050405020304" pitchFamily="18" charset="0"/>
              </a:rPr>
              <a:t> chi </a:t>
            </a:r>
            <a:r>
              <a:rPr lang="en-US" sz="3200" dirty="0" err="1">
                <a:latin typeface="Times New Roman" panose="02020603050405020304" pitchFamily="18" charset="0"/>
              </a:rPr>
              <a:t>tiêu</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tháng</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a:t>
            </a:r>
            <a:endParaRPr lang="en-US" sz="3200" dirty="0"/>
          </a:p>
          <a:p>
            <a:pPr algn="just">
              <a:lnSpc>
                <a:spcPct val="120000"/>
              </a:lnSpc>
            </a:pPr>
            <a:r>
              <a:rPr lang="en-US" sz="3200" dirty="0">
                <a:latin typeface="Times New Roman" panose="02020603050405020304" pitchFamily="18" charset="0"/>
              </a:rPr>
              <a:t>b) </a:t>
            </a:r>
            <a:r>
              <a:rPr lang="en-US" sz="3200" dirty="0" err="1">
                <a:latin typeface="Times New Roman" panose="02020603050405020304" pitchFamily="18" charset="0"/>
              </a:rPr>
              <a:t>Khoản</a:t>
            </a:r>
            <a:r>
              <a:rPr lang="en-US" sz="3200" dirty="0">
                <a:latin typeface="Times New Roman" panose="02020603050405020304" pitchFamily="18" charset="0"/>
              </a:rPr>
              <a:t> chi </a:t>
            </a:r>
            <a:r>
              <a:rPr lang="en-US" sz="3200" dirty="0" err="1">
                <a:latin typeface="Times New Roman" panose="02020603050405020304" pitchFamily="18" charset="0"/>
              </a:rPr>
              <a:t>nhiều</a:t>
            </a:r>
            <a:r>
              <a:rPr lang="en-US" sz="3200" dirty="0">
                <a:latin typeface="Times New Roman" panose="02020603050405020304" pitchFamily="18" charset="0"/>
              </a:rPr>
              <a:t> </a:t>
            </a:r>
            <a:r>
              <a:rPr lang="en-US" sz="3200" dirty="0" err="1">
                <a:latin typeface="Times New Roman" panose="02020603050405020304" pitchFamily="18" charset="0"/>
              </a:rPr>
              <a:t>nhất</a:t>
            </a:r>
            <a:r>
              <a:rPr lang="en-US" sz="3200" dirty="0">
                <a:latin typeface="Times New Roman" panose="02020603050405020304" pitchFamily="18" charset="0"/>
              </a:rPr>
              <a:t>, </a:t>
            </a:r>
            <a:r>
              <a:rPr lang="en-US" sz="3200" dirty="0" err="1">
                <a:latin typeface="Times New Roman" panose="02020603050405020304" pitchFamily="18" charset="0"/>
              </a:rPr>
              <a:t>ít</a:t>
            </a:r>
            <a:r>
              <a:rPr lang="en-US" sz="3200" dirty="0">
                <a:latin typeface="Times New Roman" panose="02020603050405020304" pitchFamily="18" charset="0"/>
              </a:rPr>
              <a:t> </a:t>
            </a:r>
            <a:r>
              <a:rPr lang="en-US" sz="3200" dirty="0" err="1">
                <a:latin typeface="Times New Roman" panose="02020603050405020304" pitchFamily="18" charset="0"/>
              </a:rPr>
              <a:t>nhất</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a:t>
            </a:r>
          </a:p>
          <a:p>
            <a:pPr algn="just">
              <a:lnSpc>
                <a:spcPct val="120000"/>
              </a:lnSpc>
            </a:pPr>
            <a:r>
              <a:rPr lang="en-US" sz="3200" dirty="0">
                <a:latin typeface="Times New Roman" panose="02020603050405020304" pitchFamily="18" charset="0"/>
              </a:rPr>
              <a:t>c)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 </a:t>
            </a:r>
            <a:r>
              <a:rPr lang="en-US" sz="3200" dirty="0" err="1">
                <a:latin typeface="Times New Roman" panose="02020603050405020304" pitchFamily="18" charset="0"/>
              </a:rPr>
              <a:t>khoản</a:t>
            </a:r>
            <a:r>
              <a:rPr lang="en-US" sz="3200" dirty="0">
                <a:latin typeface="Times New Roman" panose="02020603050405020304" pitchFamily="18" charset="0"/>
              </a:rPr>
              <a:t> </a:t>
            </a:r>
            <a:r>
              <a:rPr lang="en-US" sz="3200" dirty="0" err="1">
                <a:latin typeface="Times New Roman" panose="02020603050405020304" pitchFamily="18" charset="0"/>
              </a:rPr>
              <a:t>đã</a:t>
            </a:r>
            <a:r>
              <a:rPr lang="en-US" sz="3200" dirty="0">
                <a:latin typeface="Times New Roman" panose="02020603050405020304" pitchFamily="18" charset="0"/>
              </a:rPr>
              <a:t> chi?</a:t>
            </a:r>
          </a:p>
          <a:p>
            <a:pPr algn="just">
              <a:lnSpc>
                <a:spcPct val="120000"/>
              </a:lnSpc>
            </a:pPr>
            <a:r>
              <a:rPr lang="en-US" sz="3200" dirty="0">
                <a:latin typeface="Times New Roman" panose="02020603050405020304" pitchFamily="18" charset="0"/>
              </a:rPr>
              <a:t>d) </a:t>
            </a:r>
            <a:r>
              <a:rPr lang="en-US" sz="3200" dirty="0" err="1">
                <a:latin typeface="Times New Roman" panose="02020603050405020304" pitchFamily="18" charset="0"/>
              </a:rPr>
              <a:t>Trung</a:t>
            </a:r>
            <a:r>
              <a:rPr lang="en-US" sz="3200" dirty="0">
                <a:latin typeface="Times New Roman" panose="02020603050405020304" pitchFamily="18" charset="0"/>
              </a:rPr>
              <a:t> </a:t>
            </a:r>
            <a:r>
              <a:rPr lang="en-US" sz="3200" dirty="0" err="1">
                <a:latin typeface="Times New Roman" panose="02020603050405020304" pitchFamily="18" charset="0"/>
              </a:rPr>
              <a:t>bình</a:t>
            </a:r>
            <a:r>
              <a:rPr lang="en-US" sz="3200" dirty="0">
                <a:latin typeface="Times New Roman" panose="02020603050405020304" pitchFamily="18" charset="0"/>
              </a:rPr>
              <a:t> </a:t>
            </a:r>
            <a:r>
              <a:rPr lang="en-US" sz="3200" dirty="0" err="1">
                <a:latin typeface="Times New Roman" panose="02020603050405020304" pitchFamily="18" charset="0"/>
              </a:rPr>
              <a:t>mỗi</a:t>
            </a:r>
            <a:r>
              <a:rPr lang="en-US" sz="3200" dirty="0">
                <a:latin typeface="Times New Roman" panose="02020603050405020304" pitchFamily="18" charset="0"/>
              </a:rPr>
              <a:t> </a:t>
            </a:r>
            <a:r>
              <a:rPr lang="en-US" sz="3200" dirty="0" err="1">
                <a:latin typeface="Times New Roman" panose="02020603050405020304" pitchFamily="18" charset="0"/>
              </a:rPr>
              <a:t>ngày</a:t>
            </a:r>
            <a:r>
              <a:rPr lang="en-US" sz="3200" dirty="0">
                <a:latin typeface="Times New Roman" panose="02020603050405020304" pitchFamily="18" charset="0"/>
              </a:rPr>
              <a:t> chi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 </a:t>
            </a:r>
            <a:r>
              <a:rPr lang="en-US" sz="3200" dirty="0" err="1">
                <a:latin typeface="Times New Roman" panose="02020603050405020304" pitchFamily="18" charset="0"/>
              </a:rPr>
              <a:t>tiền</a:t>
            </a:r>
            <a:r>
              <a:rPr lang="en-US" sz="3200" dirty="0">
                <a:latin typeface="Times New Roman" panose="02020603050405020304" pitchFamily="18" charset="0"/>
              </a:rPr>
              <a:t>?</a:t>
            </a:r>
          </a:p>
          <a:p>
            <a:pPr algn="just">
              <a:lnSpc>
                <a:spcPct val="120000"/>
              </a:lnSpc>
            </a:pPr>
            <a:r>
              <a:rPr lang="en-US" sz="3200" dirty="0" err="1">
                <a:latin typeface="Times New Roman" panose="02020603050405020304" pitchFamily="18" charset="0"/>
              </a:rPr>
              <a:t>Em</a:t>
            </a:r>
            <a:r>
              <a:rPr lang="en-US" sz="3200" dirty="0">
                <a:latin typeface="Times New Roman" panose="02020603050405020304" pitchFamily="18" charset="0"/>
              </a:rPr>
              <a:t> </a:t>
            </a:r>
            <a:r>
              <a:rPr lang="en-US" sz="3200" dirty="0" err="1">
                <a:latin typeface="Times New Roman" panose="02020603050405020304" pitchFamily="18" charset="0"/>
              </a:rPr>
              <a:t>hãy</a:t>
            </a:r>
            <a:r>
              <a:rPr lang="en-US" sz="3200" dirty="0">
                <a:latin typeface="Times New Roman" panose="02020603050405020304" pitchFamily="18" charset="0"/>
              </a:rPr>
              <a:t> chia </a:t>
            </a:r>
            <a:r>
              <a:rPr lang="en-US" sz="3200" dirty="0" err="1">
                <a:latin typeface="Times New Roman" panose="02020603050405020304" pitchFamily="18" charset="0"/>
              </a:rPr>
              <a:t>sẻ</a:t>
            </a:r>
            <a:r>
              <a:rPr lang="en-US" sz="3200" dirty="0">
                <a:latin typeface="Times New Roman" panose="02020603050405020304" pitchFamily="18" charset="0"/>
              </a:rPr>
              <a:t> </a:t>
            </a:r>
            <a:r>
              <a:rPr lang="en-US" sz="3200" dirty="0" err="1">
                <a:latin typeface="Times New Roman" panose="02020603050405020304" pitchFamily="18" charset="0"/>
              </a:rPr>
              <a:t>với</a:t>
            </a:r>
            <a:r>
              <a:rPr lang="en-US" sz="3200" dirty="0">
                <a:latin typeface="Times New Roman" panose="02020603050405020304" pitchFamily="18" charset="0"/>
              </a:rPr>
              <a:t> </a:t>
            </a:r>
            <a:r>
              <a:rPr lang="en-US" sz="3200" dirty="0" err="1">
                <a:latin typeface="Times New Roman" panose="02020603050405020304" pitchFamily="18" charset="0"/>
              </a:rPr>
              <a:t>bố</a:t>
            </a:r>
            <a:r>
              <a:rPr lang="en-US" sz="3200" dirty="0">
                <a:latin typeface="Times New Roman" panose="02020603050405020304" pitchFamily="18" charset="0"/>
              </a:rPr>
              <a:t> </a:t>
            </a:r>
            <a:r>
              <a:rPr lang="en-US" sz="3200" dirty="0" err="1">
                <a:latin typeface="Times New Roman" panose="02020603050405020304" pitchFamily="18" charset="0"/>
              </a:rPr>
              <a:t>mẹ</a:t>
            </a:r>
            <a:r>
              <a:rPr lang="en-US" sz="3200" dirty="0">
                <a:latin typeface="Times New Roman" panose="02020603050405020304" pitchFamily="18" charset="0"/>
              </a:rPr>
              <a:t> </a:t>
            </a:r>
            <a:r>
              <a:rPr lang="en-US" sz="3200" dirty="0" err="1">
                <a:latin typeface="Times New Roman" panose="02020603050405020304" pitchFamily="18" charset="0"/>
              </a:rPr>
              <a:t>những</a:t>
            </a:r>
            <a:r>
              <a:rPr lang="en-US" sz="3200" dirty="0">
                <a:latin typeface="Times New Roman" panose="02020603050405020304" pitchFamily="18" charset="0"/>
              </a:rPr>
              <a:t> </a:t>
            </a:r>
            <a:r>
              <a:rPr lang="en-US" sz="3200" dirty="0" err="1">
                <a:latin typeface="Times New Roman" panose="02020603050405020304" pitchFamily="18" charset="0"/>
              </a:rPr>
              <a:t>kết</a:t>
            </a:r>
            <a:r>
              <a:rPr lang="en-US" sz="3200" dirty="0">
                <a:latin typeface="Times New Roman" panose="02020603050405020304" pitchFamily="18" charset="0"/>
              </a:rPr>
              <a:t> </a:t>
            </a:r>
            <a:r>
              <a:rPr lang="en-US" sz="3200" dirty="0" err="1">
                <a:latin typeface="Times New Roman" panose="02020603050405020304" pitchFamily="18" charset="0"/>
              </a:rPr>
              <a:t>quả</a:t>
            </a:r>
            <a:r>
              <a:rPr lang="en-US" sz="3200" dirty="0">
                <a:latin typeface="Times New Roman" panose="02020603050405020304" pitchFamily="18" charset="0"/>
              </a:rPr>
              <a:t> </a:t>
            </a:r>
            <a:r>
              <a:rPr lang="en-US" sz="3200" dirty="0" err="1">
                <a:latin typeface="Times New Roman" panose="02020603050405020304" pitchFamily="18" charset="0"/>
              </a:rPr>
              <a:t>em</a:t>
            </a:r>
            <a:r>
              <a:rPr lang="en-US" sz="3200" dirty="0">
                <a:latin typeface="Times New Roman" panose="02020603050405020304" pitchFamily="18" charset="0"/>
              </a:rPr>
              <a:t> </a:t>
            </a:r>
            <a:r>
              <a:rPr lang="en-US" sz="3200" dirty="0" err="1">
                <a:latin typeface="Times New Roman" panose="02020603050405020304" pitchFamily="18" charset="0"/>
              </a:rPr>
              <a:t>tính</a:t>
            </a:r>
            <a:r>
              <a:rPr lang="en-US" sz="3200" dirty="0">
                <a:latin typeface="Times New Roman" panose="02020603050405020304" pitchFamily="18" charset="0"/>
              </a:rPr>
              <a:t> </a:t>
            </a:r>
            <a:r>
              <a:rPr lang="en-US" sz="3200" dirty="0" err="1">
                <a:latin typeface="Times New Roman" panose="02020603050405020304" pitchFamily="18" charset="0"/>
              </a:rPr>
              <a:t>toán</a:t>
            </a:r>
            <a:r>
              <a:rPr lang="en-US" sz="3200" dirty="0">
                <a:latin typeface="Times New Roman" panose="02020603050405020304" pitchFamily="18" charset="0"/>
              </a:rPr>
              <a:t> </a:t>
            </a:r>
            <a:r>
              <a:rPr lang="en-US" sz="3200" dirty="0" err="1">
                <a:latin typeface="Times New Roman" panose="02020603050405020304" pitchFamily="18" charset="0"/>
              </a:rPr>
              <a:t>được</a:t>
            </a:r>
            <a:r>
              <a:rPr lang="en-US" sz="3200" dirty="0">
                <a:latin typeface="Times New Roman" panose="02020603050405020304" pitchFamily="18" charset="0"/>
              </a:rPr>
              <a:t> </a:t>
            </a:r>
            <a:r>
              <a:rPr lang="en-US" sz="3200" dirty="0" err="1">
                <a:latin typeface="Times New Roman" panose="02020603050405020304" pitchFamily="18" charset="0"/>
              </a:rPr>
              <a:t>để</a:t>
            </a:r>
            <a:r>
              <a:rPr lang="en-US" sz="3200" dirty="0">
                <a:latin typeface="Times New Roman" panose="02020603050405020304" pitchFamily="18" charset="0"/>
              </a:rPr>
              <a:t> </a:t>
            </a:r>
            <a:r>
              <a:rPr lang="en-US" sz="3200" dirty="0" err="1">
                <a:latin typeface="Times New Roman" panose="02020603050405020304" pitchFamily="18" charset="0"/>
              </a:rPr>
              <a:t>cùng</a:t>
            </a:r>
            <a:r>
              <a:rPr lang="en-US" sz="3200" dirty="0">
                <a:latin typeface="Times New Roman" panose="02020603050405020304" pitchFamily="18" charset="0"/>
              </a:rPr>
              <a:t> </a:t>
            </a:r>
            <a:r>
              <a:rPr lang="en-US" sz="3200" dirty="0" err="1">
                <a:latin typeface="Times New Roman" panose="02020603050405020304" pitchFamily="18" charset="0"/>
              </a:rPr>
              <a:t>cân</a:t>
            </a:r>
            <a:r>
              <a:rPr lang="en-US" sz="3200" dirty="0">
                <a:latin typeface="Times New Roman" panose="02020603050405020304" pitchFamily="18" charset="0"/>
              </a:rPr>
              <a:t> </a:t>
            </a:r>
            <a:r>
              <a:rPr lang="en-US" sz="3200" dirty="0" err="1">
                <a:latin typeface="Times New Roman" panose="02020603050405020304" pitchFamily="18" charset="0"/>
              </a:rPr>
              <a:t>đối</a:t>
            </a:r>
            <a:r>
              <a:rPr lang="en-US" sz="3200" dirty="0">
                <a:latin typeface="Times New Roman" panose="02020603050405020304" pitchFamily="18" charset="0"/>
              </a:rPr>
              <a:t> chi </a:t>
            </a:r>
            <a:r>
              <a:rPr lang="en-US" sz="3200" dirty="0" err="1">
                <a:latin typeface="Times New Roman" panose="02020603050405020304" pitchFamily="18" charset="0"/>
              </a:rPr>
              <a:t>tiêu</a:t>
            </a:r>
            <a:r>
              <a:rPr lang="en-US" sz="3200" dirty="0">
                <a:latin typeface="Times New Roman" panose="02020603050405020304" pitchFamily="18" charset="0"/>
              </a:rPr>
              <a:t> </a:t>
            </a:r>
            <a:r>
              <a:rPr lang="en-US" sz="3200" dirty="0" err="1">
                <a:latin typeface="Times New Roman" panose="02020603050405020304" pitchFamily="18" charset="0"/>
              </a:rPr>
              <a:t>gia</a:t>
            </a:r>
            <a:r>
              <a:rPr lang="en-US" sz="3200" dirty="0">
                <a:latin typeface="Times New Roman" panose="02020603050405020304" pitchFamily="18" charset="0"/>
              </a:rPr>
              <a:t> </a:t>
            </a:r>
            <a:r>
              <a:rPr lang="en-US" sz="3200" dirty="0" err="1">
                <a:latin typeface="Times New Roman" panose="02020603050405020304" pitchFamily="18" charset="0"/>
              </a:rPr>
              <a:t>đình</a:t>
            </a:r>
            <a:r>
              <a:rPr lang="en-US" sz="3200" dirty="0">
                <a:latin typeface="Times New Roman" panose="02020603050405020304" pitchFamily="18" charset="0"/>
              </a:rPr>
              <a:t> </a:t>
            </a:r>
            <a:r>
              <a:rPr lang="en-US" sz="3200" dirty="0" err="1">
                <a:latin typeface="Times New Roman" panose="02020603050405020304" pitchFamily="18" charset="0"/>
              </a:rPr>
              <a:t>sao</a:t>
            </a:r>
            <a:r>
              <a:rPr lang="en-US" sz="3200" dirty="0">
                <a:latin typeface="Times New Roman" panose="02020603050405020304" pitchFamily="18" charset="0"/>
              </a:rPr>
              <a:t> </a:t>
            </a:r>
            <a:r>
              <a:rPr lang="en-US" sz="3200" dirty="0" err="1">
                <a:latin typeface="Times New Roman" panose="02020603050405020304" pitchFamily="18" charset="0"/>
              </a:rPr>
              <a:t>cho</a:t>
            </a:r>
            <a:r>
              <a:rPr lang="en-US" sz="3200" dirty="0">
                <a:latin typeface="Times New Roman" panose="02020603050405020304" pitchFamily="18" charset="0"/>
              </a:rPr>
              <a:t> </a:t>
            </a:r>
            <a:r>
              <a:rPr lang="en-US" sz="3200" dirty="0" err="1">
                <a:latin typeface="Times New Roman" panose="02020603050405020304" pitchFamily="18" charset="0"/>
              </a:rPr>
              <a:t>hợp</a:t>
            </a:r>
            <a:r>
              <a:rPr lang="en-US" sz="3200" dirty="0">
                <a:latin typeface="Times New Roman" panose="02020603050405020304" pitchFamily="18" charset="0"/>
              </a:rPr>
              <a:t> </a:t>
            </a:r>
            <a:r>
              <a:rPr lang="en-US" sz="3200" dirty="0" err="1">
                <a:latin typeface="Times New Roman" panose="02020603050405020304" pitchFamily="18" charset="0"/>
              </a:rPr>
              <a:t>lí</a:t>
            </a:r>
            <a:r>
              <a:rPr lang="en-US" sz="3200" dirty="0">
                <a:latin typeface="Times New Roman" panose="02020603050405020304" pitchFamily="18" charset="0"/>
              </a:rPr>
              <a:t>.</a:t>
            </a:r>
          </a:p>
        </p:txBody>
      </p:sp>
    </p:spTree>
    <p:extLst>
      <p:ext uri="{BB962C8B-B14F-4D97-AF65-F5344CB8AC3E}">
        <p14:creationId xmlns:p14="http://schemas.microsoft.com/office/powerpoint/2010/main" val="28987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p:cNvPicPr/>
          <p:nvPr/>
        </p:nvPicPr>
        <p:blipFill rotWithShape="1">
          <a:blip r:embed="rId2"/>
          <a:srcRect l="25671" t="40811" r="26516" b="33504"/>
          <a:stretch/>
        </p:blipFill>
        <p:spPr bwMode="auto">
          <a:xfrm>
            <a:off x="1554480" y="1186393"/>
            <a:ext cx="8765177" cy="440450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891437" y="125476"/>
            <a:ext cx="2793040" cy="812723"/>
          </a:xfrm>
          <a:prstGeom prst="rect">
            <a:avLst/>
          </a:prstGeom>
        </p:spPr>
        <p:txBody>
          <a:bodyPr wrap="square">
            <a:spAutoFit/>
          </a:bodyPr>
          <a:lstStyle/>
          <a:p>
            <a:pPr algn="ctr">
              <a:lnSpc>
                <a:spcPct val="130000"/>
              </a:lnSpc>
              <a:spcBef>
                <a:spcPts val="600"/>
              </a:spcBef>
              <a:spcAft>
                <a:spcPts val="6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GỢI Ý</a:t>
            </a:r>
            <a:endParaRPr lang="en-US"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7316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392601" y="988583"/>
            <a:ext cx="11250553" cy="2773519"/>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4F84E3-63FA-1813-0595-51CEBD84D01C}"/>
              </a:ext>
            </a:extLst>
          </p:cNvPr>
          <p:cNvGrpSpPr/>
          <p:nvPr/>
        </p:nvGrpSpPr>
        <p:grpSpPr>
          <a:xfrm>
            <a:off x="2819722" y="2282720"/>
            <a:ext cx="8989258" cy="1913924"/>
            <a:chOff x="2819722" y="2282720"/>
            <a:chExt cx="8989258" cy="1913924"/>
          </a:xfrm>
        </p:grpSpPr>
        <p:pic>
          <p:nvPicPr>
            <p:cNvPr id="3" name="Picture 6" descr="Cover">
              <a:extLst>
                <a:ext uri="{FF2B5EF4-FFF2-40B4-BE49-F238E27FC236}">
                  <a16:creationId xmlns:a16="http://schemas.microsoft.com/office/drawing/2014/main" id="{DFF598CA-9C73-FD50-B54B-DE5FDCA7D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722" y="2282720"/>
              <a:ext cx="7968240" cy="1913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CC4D96AF-F37D-0562-2626-39A1037214E2}"/>
                </a:ext>
              </a:extLst>
            </p:cNvPr>
            <p:cNvSpPr/>
            <p:nvPr/>
          </p:nvSpPr>
          <p:spPr>
            <a:xfrm>
              <a:off x="5579300" y="2457166"/>
              <a:ext cx="6087164" cy="1739478"/>
            </a:xfrm>
            <a:prstGeom prst="cloud">
              <a:avLst/>
            </a:prstGeom>
            <a:solidFill>
              <a:schemeClr val="accent6">
                <a:lumMod val="20000"/>
                <a:lumOff val="80000"/>
              </a:schemeClr>
            </a:solid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DCC725-F983-A548-B275-1C5E20CBB5AF}"/>
                </a:ext>
              </a:extLst>
            </p:cNvPr>
            <p:cNvSpPr txBox="1"/>
            <p:nvPr/>
          </p:nvSpPr>
          <p:spPr>
            <a:xfrm>
              <a:off x="5721816" y="3001268"/>
              <a:ext cx="6087164"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2.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giản</a:t>
              </a:r>
              <a:endParaRPr lang="en-US" sz="3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E4F9912-FD27-9897-D43C-33DE16471A49}"/>
              </a:ext>
            </a:extLst>
          </p:cNvPr>
          <p:cNvGrpSpPr/>
          <p:nvPr/>
        </p:nvGrpSpPr>
        <p:grpSpPr>
          <a:xfrm>
            <a:off x="2331127" y="3139016"/>
            <a:ext cx="9547782" cy="2914756"/>
            <a:chOff x="2118682" y="3052495"/>
            <a:chExt cx="9547782" cy="3586550"/>
          </a:xfrm>
        </p:grpSpPr>
        <p:pic>
          <p:nvPicPr>
            <p:cNvPr id="7" name="Picture 7" descr="Cover">
              <a:extLst>
                <a:ext uri="{FF2B5EF4-FFF2-40B4-BE49-F238E27FC236}">
                  <a16:creationId xmlns:a16="http://schemas.microsoft.com/office/drawing/2014/main" id="{EE8FBCB6-30DE-2637-E182-66D5B97BD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682" y="3052495"/>
              <a:ext cx="8864791" cy="358655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Terminator 7">
              <a:extLst>
                <a:ext uri="{FF2B5EF4-FFF2-40B4-BE49-F238E27FC236}">
                  <a16:creationId xmlns:a16="http://schemas.microsoft.com/office/drawing/2014/main" id="{51248E9A-AC4D-E028-1360-9C3524650CD2}"/>
                </a:ext>
              </a:extLst>
            </p:cNvPr>
            <p:cNvSpPr/>
            <p:nvPr/>
          </p:nvSpPr>
          <p:spPr>
            <a:xfrm>
              <a:off x="5550094" y="5015266"/>
              <a:ext cx="6116370" cy="1577856"/>
            </a:xfrm>
            <a:prstGeom prst="flowChartTermina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454579-121A-BFEF-401C-29E8A66AFAEB}"/>
                </a:ext>
              </a:extLst>
            </p:cNvPr>
            <p:cNvSpPr txBox="1"/>
            <p:nvPr/>
          </p:nvSpPr>
          <p:spPr>
            <a:xfrm>
              <a:off x="5841055" y="5135034"/>
              <a:ext cx="5534448" cy="1325496"/>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3.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tế</a:t>
              </a:r>
              <a:endParaRPr lang="en-US" sz="3200"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97AB6E63-5F08-9C99-A6AE-2570B882C261}"/>
              </a:ext>
            </a:extLst>
          </p:cNvPr>
          <p:cNvGrpSpPr/>
          <p:nvPr/>
        </p:nvGrpSpPr>
        <p:grpSpPr>
          <a:xfrm>
            <a:off x="1688455" y="1237118"/>
            <a:ext cx="10230774" cy="1863399"/>
            <a:chOff x="1435690" y="-22019"/>
            <a:chExt cx="10230774" cy="2914756"/>
          </a:xfrm>
        </p:grpSpPr>
        <p:pic>
          <p:nvPicPr>
            <p:cNvPr id="11" name="Picture 10" descr="Cover">
              <a:extLst>
                <a:ext uri="{FF2B5EF4-FFF2-40B4-BE49-F238E27FC236}">
                  <a16:creationId xmlns:a16="http://schemas.microsoft.com/office/drawing/2014/main" id="{466512BC-A395-DF23-8376-3999D7EE2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690" y="-22019"/>
              <a:ext cx="10230774" cy="2914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942951-7F4A-2F6E-993F-55E46D334631}"/>
                </a:ext>
              </a:extLst>
            </p:cNvPr>
            <p:cNvSpPr txBox="1"/>
            <p:nvPr/>
          </p:nvSpPr>
          <p:spPr>
            <a:xfrm>
              <a:off x="5414217" y="334506"/>
              <a:ext cx="5920966" cy="914714"/>
            </a:xfrm>
            <a:prstGeom prst="rect">
              <a:avLst/>
            </a:prstGeom>
            <a:solidFill>
              <a:srgbClr val="BFEFFF"/>
            </a:solid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 </a:t>
              </a:r>
              <a:r>
                <a:rPr lang="en-US" sz="3200" dirty="0" err="1">
                  <a:solidFill>
                    <a:srgbClr val="FF0000"/>
                  </a:solidFill>
                  <a:latin typeface="Times New Roman" panose="02020603050405020304" pitchFamily="18" charset="0"/>
                  <a:cs typeface="Times New Roman" panose="02020603050405020304" pitchFamily="18" charset="0"/>
                </a:rPr>
                <a:t>Hàm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endParaRPr lang="en-US" sz="3200" dirty="0">
                <a:solidFill>
                  <a:srgbClr val="FF0000"/>
                </a:solidFill>
                <a:latin typeface="Times New Roman" panose="02020603050405020304" pitchFamily="18" charset="0"/>
                <a:cs typeface="Times New Roman" panose="02020603050405020304" pitchFamily="18" charset="0"/>
              </a:endParaRPr>
            </a:p>
          </p:txBody>
        </p:sp>
      </p:grpSp>
      <p:pic>
        <p:nvPicPr>
          <p:cNvPr id="13" name="Picture 4" descr="Cover">
            <a:extLst>
              <a:ext uri="{FF2B5EF4-FFF2-40B4-BE49-F238E27FC236}">
                <a16:creationId xmlns:a16="http://schemas.microsoft.com/office/drawing/2014/main" id="{B279C507-3755-0998-1948-CE82D859B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16" y="2018342"/>
            <a:ext cx="3020557" cy="219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1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xit" presetSubtype="0" fill="hold"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1135310" y="3785682"/>
            <a:ext cx="9913442" cy="144780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600" dirty="0"/>
            </a:p>
          </p:txBody>
        </p:sp>
        <p:grpSp>
          <p:nvGrpSpPr>
            <p:cNvPr id="19"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1022350">
                  <a:lnSpc>
                    <a:spcPct val="130000"/>
                  </a:lnSpc>
                  <a:defRPr/>
                </a:pPr>
                <a:r>
                  <a:rPr lang="en-US" altLang="en-US" sz="3200" dirty="0" err="1">
                    <a:solidFill>
                      <a:srgbClr val="0000EA"/>
                    </a:solidFill>
                    <a:latin typeface="Times New Roman" pitchFamily="18" charset="0"/>
                    <a:cs typeface="Times New Roman" pitchFamily="18" charset="0"/>
                  </a:rPr>
                  <a:t>Chuẩn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bị</a:t>
                </a:r>
                <a:r>
                  <a:rPr lang="en-US" altLang="en-US" sz="3200" dirty="0">
                    <a:solidFill>
                      <a:srgbClr val="0000EA"/>
                    </a:solidFill>
                    <a:latin typeface="Times New Roman" pitchFamily="18" charset="0"/>
                    <a:cs typeface="Times New Roman" pitchFamily="18" charset="0"/>
                  </a:rPr>
                  <a:t> </a:t>
                </a:r>
                <a:r>
                  <a:rPr lang="en-US" altLang="en-US" sz="3200" err="1">
                    <a:solidFill>
                      <a:srgbClr val="0000EA"/>
                    </a:solidFill>
                    <a:latin typeface="Times New Roman" pitchFamily="18" charset="0"/>
                    <a:cs typeface="Times New Roman" pitchFamily="18" charset="0"/>
                  </a:rPr>
                  <a:t>trước</a:t>
                </a:r>
                <a:r>
                  <a:rPr lang="en-US" altLang="en-US" sz="3200">
                    <a:solidFill>
                      <a:srgbClr val="0000EA"/>
                    </a:solidFill>
                    <a:latin typeface="Times New Roman" pitchFamily="18" charset="0"/>
                    <a:cs typeface="Times New Roman" pitchFamily="18" charset="0"/>
                  </a:rPr>
                  <a:t> phần 3 </a:t>
                </a:r>
                <a:r>
                  <a:rPr lang="en-US" altLang="en-US" sz="3200" b="1">
                    <a:solidFill>
                      <a:srgbClr val="FF0000"/>
                    </a:solidFill>
                    <a:latin typeface="Times New Roman" pitchFamily="18" charset="0"/>
                    <a:cs typeface="Times New Roman" pitchFamily="18" charset="0"/>
                  </a:rPr>
                  <a:t>“</a:t>
                </a:r>
                <a:r>
                  <a:rPr lang="en-US" sz="3200" b="1" i="1">
                    <a:solidFill>
                      <a:srgbClr val="FF0000"/>
                    </a:solidFill>
                    <a:latin typeface="Times New Roman" panose="02020603050405020304" pitchFamily="18" charset="0"/>
                    <a:cs typeface="Times New Roman" panose="02020603050405020304" pitchFamily="18" charset="0"/>
                  </a:rPr>
                  <a:t>Thực hành: Tính toán trên dữ liệu cây trồng thực tế”</a:t>
                </a:r>
                <a:endParaRPr lang="en-US" sz="3200" b="1" dirty="0">
                  <a:solidFill>
                    <a:srgbClr val="FF0000"/>
                  </a:solidFill>
                  <a:latin typeface="Times New Roman" pitchFamily="18" charset="0"/>
                  <a:cs typeface="Times New Roman" pitchFamily="18" charset="0"/>
                </a:endParaRPr>
              </a:p>
            </p:txBody>
          </p:sp>
        </p:grpSp>
      </p:grpSp>
      <p:sp>
        <p:nvSpPr>
          <p:cNvPr id="2" name="Rectangle 1"/>
          <p:cNvSpPr/>
          <p:nvPr/>
        </p:nvSpPr>
        <p:spPr>
          <a:xfrm>
            <a:off x="2859709" y="704128"/>
            <a:ext cx="7314823" cy="9233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en-US" sz="5400" b="1" dirty="0" err="1">
                <a:ln w="0"/>
                <a:solidFill>
                  <a:srgbClr val="FF0000"/>
                </a:solidFill>
                <a:latin typeface="UTM Ambrose" panose="02040603050506020204" pitchFamily="18" charset="0"/>
                <a:cs typeface="Times New Roman" panose="02020603050405020304" pitchFamily="18" charset="0"/>
              </a:rPr>
              <a:t>HƯỚNG</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DẪN</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VỀ</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NHÀ</a:t>
            </a:r>
            <a:endParaRPr lang="en-US" sz="5400" dirty="0">
              <a:solidFill>
                <a:srgbClr val="FF0000"/>
              </a:solidFill>
            </a:endParaRPr>
          </a:p>
        </p:txBody>
      </p:sp>
      <p:grpSp>
        <p:nvGrpSpPr>
          <p:cNvPr id="4" name="Group 3"/>
          <p:cNvGrpSpPr/>
          <p:nvPr/>
        </p:nvGrpSpPr>
        <p:grpSpPr>
          <a:xfrm>
            <a:off x="978568" y="1982670"/>
            <a:ext cx="10108532" cy="1447800"/>
            <a:chOff x="978568" y="1771650"/>
            <a:chExt cx="10108532" cy="1447800"/>
          </a:xfrm>
        </p:grpSpPr>
        <p:grpSp>
          <p:nvGrpSpPr>
            <p:cNvPr id="14"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1022350" eaLnBrk="1" fontAlgn="auto" hangingPunct="1">
                  <a:lnSpc>
                    <a:spcPct val="130000"/>
                  </a:lnSpc>
                  <a:spcAft>
                    <a:spcPts val="0"/>
                  </a:spcAft>
                  <a:defRPr/>
                </a:pPr>
                <a:r>
                  <a:rPr lang="en-US" altLang="en-US" sz="3200" dirty="0" err="1">
                    <a:solidFill>
                      <a:srgbClr val="0000EA"/>
                    </a:solidFill>
                    <a:latin typeface="Times New Roman" pitchFamily="18" charset="0"/>
                    <a:cs typeface="Times New Roman" pitchFamily="18" charset="0"/>
                  </a:rPr>
                  <a:t>Học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thuộc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bài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cũ</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Tự</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luyện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tập</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sử</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dụng</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các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hàm</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để</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tính</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toán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với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các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bài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tập</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thực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tế</a:t>
                </a:r>
                <a:r>
                  <a:rPr lang="en-US" altLang="vi-VN"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10" descr="BARRE JP59">
            <a:hlinkClick r:id="rId4" tooltip="&quot;Agrandir l'image de jp59.centerblog.net&quot;"/>
            <a:extLst>
              <a:ext uri="{FF2B5EF4-FFF2-40B4-BE49-F238E27FC236}">
                <a16:creationId xmlns:a16="http://schemas.microsoft.com/office/drawing/2014/main" id="{887605FA-0C78-4741-AB67-C965534D2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8" y="6178093"/>
            <a:ext cx="3810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WordArt 11">
            <a:extLst>
              <a:ext uri="{FF2B5EF4-FFF2-40B4-BE49-F238E27FC236}">
                <a16:creationId xmlns:a16="http://schemas.microsoft.com/office/drawing/2014/main" id="{41D341BB-B6DF-46C4-871A-6AE8E46AE360}"/>
              </a:ext>
            </a:extLst>
          </p:cNvPr>
          <p:cNvSpPr>
            <a:spLocks noChangeArrowheads="1" noChangeShapeType="1" noTextEdit="1"/>
          </p:cNvSpPr>
          <p:nvPr/>
        </p:nvSpPr>
        <p:spPr bwMode="auto">
          <a:xfrm>
            <a:off x="3445482" y="536645"/>
            <a:ext cx="5546118" cy="953291"/>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BÀI HỌC KẾT THÚC</a:t>
            </a:r>
          </a:p>
        </p:txBody>
      </p:sp>
      <p:sp>
        <p:nvSpPr>
          <p:cNvPr id="147464" name="WordArt 12">
            <a:extLst>
              <a:ext uri="{FF2B5EF4-FFF2-40B4-BE49-F238E27FC236}">
                <a16:creationId xmlns:a16="http://schemas.microsoft.com/office/drawing/2014/main" id="{0B1AEFB0-2CCC-4A23-B943-AFDB22A690F0}"/>
              </a:ext>
            </a:extLst>
          </p:cNvPr>
          <p:cNvSpPr>
            <a:spLocks noChangeArrowheads="1" noChangeShapeType="1" noTextEdit="1"/>
          </p:cNvSpPr>
          <p:nvPr/>
        </p:nvSpPr>
        <p:spPr bwMode="auto">
          <a:xfrm>
            <a:off x="304801" y="2174875"/>
            <a:ext cx="11517086" cy="579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Button">
              <a:avLst>
                <a:gd name="adj" fmla="val 7628774"/>
              </a:avLst>
            </a:prstTxWarp>
          </a:bodyPr>
          <a:lstStyle/>
          <a:p>
            <a:pPr algn="ctr"/>
            <a:r>
              <a:rPr lang="vi-VN" sz="130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quí thầy cô mạnh khoẻ!</a:t>
            </a:r>
          </a:p>
          <a:p>
            <a:pPr algn="ctr"/>
            <a:r>
              <a:rPr lang="vi-VN" sz="13000" kern="10" dirty="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 học giỏi chăm ngoan!!!</a:t>
            </a:r>
          </a:p>
        </p:txBody>
      </p:sp>
      <p:pic>
        <p:nvPicPr>
          <p:cNvPr id="147465" name="Picture 13" descr="BOOKS1">
            <a:extLst>
              <a:ext uri="{FF2B5EF4-FFF2-40B4-BE49-F238E27FC236}">
                <a16:creationId xmlns:a16="http://schemas.microsoft.com/office/drawing/2014/main" id="{6A9A5730-28AD-4FB3-9241-FB5478C68B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5528" y="3009828"/>
            <a:ext cx="1748057" cy="11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icture1">
            <a:extLst>
              <a:ext uri="{FF2B5EF4-FFF2-40B4-BE49-F238E27FC236}">
                <a16:creationId xmlns:a16="http://schemas.microsoft.com/office/drawing/2014/main" id="{B02F73A0-290E-46A7-B110-4D8B6E055EE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16950" y="3573466"/>
            <a:ext cx="15240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icture1">
            <a:extLst>
              <a:ext uri="{FF2B5EF4-FFF2-40B4-BE49-F238E27FC236}">
                <a16:creationId xmlns:a16="http://schemas.microsoft.com/office/drawing/2014/main" id="{2E348ACD-0FCC-4B1D-BD36-BBEA6A2DB82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991600" y="685803"/>
            <a:ext cx="914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icture1">
            <a:extLst>
              <a:ext uri="{FF2B5EF4-FFF2-40B4-BE49-F238E27FC236}">
                <a16:creationId xmlns:a16="http://schemas.microsoft.com/office/drawing/2014/main" id="{390258A4-6B17-4974-BFE3-C2A922F8D64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52403"/>
            <a:ext cx="914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Picture1">
            <a:extLst>
              <a:ext uri="{FF2B5EF4-FFF2-40B4-BE49-F238E27FC236}">
                <a16:creationId xmlns:a16="http://schemas.microsoft.com/office/drawing/2014/main" id="{D272F9BA-5C3E-4772-9CD0-49133C5F126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1052516"/>
            <a:ext cx="11430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icture1">
            <a:extLst>
              <a:ext uri="{FF2B5EF4-FFF2-40B4-BE49-F238E27FC236}">
                <a16:creationId xmlns:a16="http://schemas.microsoft.com/office/drawing/2014/main" id="{9DF4B106-3A30-4E60-8B21-B69EFE8E2A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46695" y="2781302"/>
            <a:ext cx="76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icture1">
            <a:extLst>
              <a:ext uri="{FF2B5EF4-FFF2-40B4-BE49-F238E27FC236}">
                <a16:creationId xmlns:a16="http://schemas.microsoft.com/office/drawing/2014/main" id="{4A8456D1-19D7-4172-B49E-33CD24F4666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85221" y="2015337"/>
            <a:ext cx="76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1" descr="BB00005">
            <a:extLst>
              <a:ext uri="{FF2B5EF4-FFF2-40B4-BE49-F238E27FC236}">
                <a16:creationId xmlns:a16="http://schemas.microsoft.com/office/drawing/2014/main" id="{BF0C5400-4DF1-4585-9449-922ECA55B4E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86829" y="2956860"/>
            <a:ext cx="23844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icture1">
            <a:extLst>
              <a:ext uri="{FF2B5EF4-FFF2-40B4-BE49-F238E27FC236}">
                <a16:creationId xmlns:a16="http://schemas.microsoft.com/office/drawing/2014/main" id="{40388AA8-02CF-4E6D-B54A-CC58CD698FA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5016046"/>
            <a:ext cx="762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Picture1">
            <a:extLst>
              <a:ext uri="{FF2B5EF4-FFF2-40B4-BE49-F238E27FC236}">
                <a16:creationId xmlns:a16="http://schemas.microsoft.com/office/drawing/2014/main" id="{C7E387B9-0193-4735-91C7-9AB5BDE0BAB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43120" y="719068"/>
            <a:ext cx="9144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077284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12369" y="1208226"/>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628842" y="2965367"/>
            <a:ext cx="7362861" cy="800215"/>
          </a:xfrm>
          <a:prstGeom prst="rect">
            <a:avLst/>
          </a:prstGeom>
          <a:noFill/>
        </p:spPr>
        <p:txBody>
          <a:bodyPr wrap="square" lIns="121917" tIns="60958" rIns="121917" bIns="60958">
            <a:spAutoFit/>
          </a:bodyPr>
          <a:lstStyle/>
          <a:p>
            <a:r>
              <a:rPr lang="en-US" sz="4400" b="1" smtClean="0">
                <a:solidFill>
                  <a:srgbClr val="FF0000"/>
                </a:solidFill>
                <a:latin typeface="Times New Roman" panose="02020603050405020304" pitchFamily="18" charset="0"/>
                <a:ea typeface="Calibri" panose="020F0502020204030204" pitchFamily="34" charset="0"/>
              </a:rPr>
              <a:t>HÌNH THÀNH KIẾN THỨC</a:t>
            </a:r>
            <a:endParaRPr lang="en-US" sz="4400" dirty="0">
              <a:solidFill>
                <a:prstClr val="black"/>
              </a:solidFill>
            </a:endParaRPr>
          </a:p>
        </p:txBody>
      </p:sp>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46135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1" y="153172"/>
            <a:ext cx="4682254" cy="67185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HÀM TRONG BẢNG TÍNH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B567CAE-8F38-262E-C74D-648722CC5FDA}"/>
              </a:ext>
            </a:extLst>
          </p:cNvPr>
          <p:cNvSpPr txBox="1"/>
          <p:nvPr/>
        </p:nvSpPr>
        <p:spPr>
          <a:xfrm>
            <a:off x="5390001" y="290360"/>
            <a:ext cx="3961817" cy="523220"/>
          </a:xfrm>
          <a:prstGeom prst="rect">
            <a:avLst/>
          </a:prstGeom>
          <a:noFill/>
        </p:spPr>
        <p:txBody>
          <a:bodyPr wrap="square">
            <a:spAutoFit/>
          </a:bodyPr>
          <a:lstStyle/>
          <a:p>
            <a:r>
              <a:rPr lang="en-US" sz="2800" kern="10" dirty="0" err="1">
                <a:ln w="0"/>
                <a:solidFill>
                  <a:srgbClr val="0000FF"/>
                </a:solidFill>
                <a:latin typeface="Times New Roman" panose="02020603050405020304" pitchFamily="18" charset="0"/>
                <a:cs typeface="Times New Roman" panose="02020603050405020304" pitchFamily="18" charset="0"/>
              </a:rPr>
              <a:t>Thảo</a:t>
            </a:r>
            <a:r>
              <a:rPr lang="en-US" sz="2800" kern="10" dirty="0">
                <a:ln w="0"/>
                <a:solidFill>
                  <a:srgbClr val="0000FF"/>
                </a:solidFill>
                <a:latin typeface="Times New Roman" panose="02020603050405020304" pitchFamily="18" charset="0"/>
                <a:cs typeface="Times New Roman" panose="02020603050405020304" pitchFamily="18" charset="0"/>
              </a:rPr>
              <a:t> </a:t>
            </a:r>
            <a:r>
              <a:rPr lang="en-US" sz="2800" kern="10" dirty="0" err="1">
                <a:ln w="0"/>
                <a:solidFill>
                  <a:srgbClr val="0000FF"/>
                </a:solidFill>
                <a:latin typeface="Times New Roman" panose="02020603050405020304" pitchFamily="18" charset="0"/>
                <a:cs typeface="Times New Roman" panose="02020603050405020304" pitchFamily="18" charset="0"/>
              </a:rPr>
              <a:t>luận</a:t>
            </a:r>
            <a:r>
              <a:rPr lang="en-US" sz="2800" kern="10" dirty="0">
                <a:ln w="0"/>
                <a:solidFill>
                  <a:srgbClr val="0000FF"/>
                </a:solidFill>
                <a:latin typeface="Times New Roman" panose="02020603050405020304" pitchFamily="18" charset="0"/>
                <a:cs typeface="Times New Roman" panose="02020603050405020304" pitchFamily="18" charset="0"/>
              </a:rPr>
              <a:t> </a:t>
            </a:r>
            <a:r>
              <a:rPr lang="en-US" sz="2800" kern="10" dirty="0" err="1">
                <a:ln w="0"/>
                <a:solidFill>
                  <a:srgbClr val="0000FF"/>
                </a:solidFill>
                <a:latin typeface="Times New Roman" panose="02020603050405020304" pitchFamily="18" charset="0"/>
                <a:cs typeface="Times New Roman" panose="02020603050405020304" pitchFamily="18" charset="0"/>
              </a:rPr>
              <a:t>nhóm</a:t>
            </a:r>
            <a:r>
              <a:rPr lang="en-US" sz="2800" kern="10" dirty="0">
                <a:ln w="0"/>
                <a:solidFill>
                  <a:srgbClr val="0000FF"/>
                </a:solidFill>
                <a:latin typeface="Times New Roman" panose="02020603050405020304" pitchFamily="18" charset="0"/>
                <a:cs typeface="Times New Roman" panose="02020603050405020304" pitchFamily="18" charset="0"/>
              </a:rPr>
              <a:t> (4 </a:t>
            </a:r>
            <a:r>
              <a:rPr lang="en-US" sz="2800" kern="10" dirty="0" err="1">
                <a:ln w="0"/>
                <a:solidFill>
                  <a:srgbClr val="0000FF"/>
                </a:solidFill>
                <a:latin typeface="Times New Roman" panose="02020603050405020304" pitchFamily="18" charset="0"/>
                <a:cs typeface="Times New Roman" panose="02020603050405020304" pitchFamily="18" charset="0"/>
              </a:rPr>
              <a:t>phút</a:t>
            </a:r>
            <a:r>
              <a:rPr lang="en-US" sz="2800" kern="10" dirty="0">
                <a:ln w="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p:txBody>
      </p:sp>
      <p:sp>
        <p:nvSpPr>
          <p:cNvPr id="12" name="TextBox 11">
            <a:extLst>
              <a:ext uri="{FF2B5EF4-FFF2-40B4-BE49-F238E27FC236}">
                <a16:creationId xmlns:a16="http://schemas.microsoft.com/office/drawing/2014/main" id="{B292E167-AFF0-246E-A28D-259A9F1CAE56}"/>
              </a:ext>
            </a:extLst>
          </p:cNvPr>
          <p:cNvSpPr txBox="1"/>
          <p:nvPr/>
        </p:nvSpPr>
        <p:spPr>
          <a:xfrm>
            <a:off x="471998" y="813580"/>
            <a:ext cx="11208328" cy="2427844"/>
          </a:xfrm>
          <a:prstGeom prst="rect">
            <a:avLst/>
          </a:prstGeom>
          <a:noFill/>
        </p:spPr>
        <p:txBody>
          <a:bodyPr wrap="square">
            <a:spAutoFit/>
          </a:bodyPr>
          <a:lstStyle/>
          <a:p>
            <a:pPr algn="just">
              <a:lnSpc>
                <a:spcPct val="11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8.1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2.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3" name="Picture 12" descr="Graphical user interface, application, table, Word, Excel&#10;&#10;Description automatically generated">
            <a:extLst>
              <a:ext uri="{FF2B5EF4-FFF2-40B4-BE49-F238E27FC236}">
                <a16:creationId xmlns:a16="http://schemas.microsoft.com/office/drawing/2014/main" id="{8301EA2F-DDAD-C8B5-998C-EA41CD91A780}"/>
              </a:ext>
            </a:extLst>
          </p:cNvPr>
          <p:cNvPicPr/>
          <p:nvPr/>
        </p:nvPicPr>
        <p:blipFill rotWithShape="1">
          <a:blip r:embed="rId2"/>
          <a:srcRect l="16204" t="37671" r="11274" b="14954"/>
          <a:stretch/>
        </p:blipFill>
        <p:spPr bwMode="auto">
          <a:xfrm>
            <a:off x="2375693" y="3258899"/>
            <a:ext cx="6976125" cy="3060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381082" y="32389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321155" y="198274"/>
            <a:ext cx="9817900" cy="1307537"/>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478065" y="1526286"/>
            <a:ext cx="11367571" cy="3892861"/>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r>
              <a:rPr lang="en-US" sz="2800" dirty="0">
                <a:latin typeface="Times New Roman" panose="02020603050405020304" pitchFamily="18" charset="0"/>
                <a:cs typeface="Times New Roman" panose="02020603050405020304" pitchFamily="18" charset="0"/>
              </a:rPr>
              <a:t> </a:t>
            </a:r>
          </a:p>
          <a:p>
            <a:pPr algn="just" defTabSz="342900">
              <a:lnSpc>
                <a:spcPct val="150000"/>
              </a:lnSpc>
            </a:pPr>
            <a:r>
              <a:rPr lang="vi-VN" sz="2800" dirty="0">
                <a:latin typeface="Times New Roman" panose="020206030504050203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800" b="1" dirty="0">
                <a:latin typeface="Times New Roman" panose="02020603050405020304" pitchFamily="18" charset="0"/>
                <a:cs typeface="Times New Roman" panose="02020603050405020304" pitchFamily="18" charset="0"/>
              </a:rPr>
              <a:t>Trường học xanh </a:t>
            </a:r>
            <a:r>
              <a:rPr lang="vi-VN" sz="2800" dirty="0">
                <a:latin typeface="Times New Roman" panose="020206030504050203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0F1073-65B7-0385-3E9F-2218ACFEB202}"/>
              </a:ext>
            </a:extLst>
          </p:cNvPr>
          <p:cNvGraphicFramePr>
            <a:graphicFrameLocks noGrp="1"/>
          </p:cNvGraphicFramePr>
          <p:nvPr>
            <p:extLst>
              <p:ext uri="{D42A27DB-BD31-4B8C-83A1-F6EECF244321}">
                <p14:modId xmlns:p14="http://schemas.microsoft.com/office/powerpoint/2010/main" val="2009128810"/>
              </p:ext>
            </p:extLst>
          </p:nvPr>
        </p:nvGraphicFramePr>
        <p:xfrm>
          <a:off x="613063" y="1022061"/>
          <a:ext cx="10965874" cy="4111732"/>
        </p:xfrm>
        <a:graphic>
          <a:graphicData uri="http://schemas.openxmlformats.org/drawingml/2006/table">
            <a:tbl>
              <a:tblPr firstRow="1" bandRow="1">
                <a:tableStyleId>{22838BEF-8BB2-4498-84A7-C5851F593DF1}</a:tableStyleId>
              </a:tblPr>
              <a:tblGrid>
                <a:gridCol w="4363299">
                  <a:extLst>
                    <a:ext uri="{9D8B030D-6E8A-4147-A177-3AD203B41FA5}">
                      <a16:colId xmlns:a16="http://schemas.microsoft.com/office/drawing/2014/main" val="985870247"/>
                    </a:ext>
                  </a:extLst>
                </a:gridCol>
                <a:gridCol w="3375381">
                  <a:extLst>
                    <a:ext uri="{9D8B030D-6E8A-4147-A177-3AD203B41FA5}">
                      <a16:colId xmlns:a16="http://schemas.microsoft.com/office/drawing/2014/main" val="1834223469"/>
                    </a:ext>
                  </a:extLst>
                </a:gridCol>
                <a:gridCol w="3227194">
                  <a:extLst>
                    <a:ext uri="{9D8B030D-6E8A-4147-A177-3AD203B41FA5}">
                      <a16:colId xmlns:a16="http://schemas.microsoft.com/office/drawing/2014/main" val="1432049015"/>
                    </a:ext>
                  </a:extLst>
                </a:gridCol>
              </a:tblGrid>
              <a:tr h="629697">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hỏi</a:t>
                      </a:r>
                      <a:endParaRPr lang="en-US" sz="3200"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1" i="0" dirty="0" err="1">
                          <a:solidFill>
                            <a:schemeClr val="tx1"/>
                          </a:solidFill>
                          <a:latin typeface="Times New Roman" panose="02020603050405020304" pitchFamily="18" charset="0"/>
                          <a:cs typeface="Times New Roman" panose="02020603050405020304" pitchFamily="18" charset="0"/>
                        </a:rPr>
                        <a:t>Hình</a:t>
                      </a:r>
                      <a:r>
                        <a:rPr lang="en-US" sz="3200" b="1" i="0" dirty="0">
                          <a:solidFill>
                            <a:schemeClr val="tx1"/>
                          </a:solidFill>
                          <a:latin typeface="Times New Roman" panose="02020603050405020304" pitchFamily="18" charset="0"/>
                          <a:cs typeface="Times New Roman" panose="02020603050405020304" pitchFamily="18" charset="0"/>
                        </a:rPr>
                        <a:t> 8.1 </a:t>
                      </a:r>
                      <a:endParaRPr lang="en-US" sz="3200"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1" i="0" dirty="0" err="1">
                          <a:solidFill>
                            <a:schemeClr val="tx1"/>
                          </a:solidFill>
                          <a:latin typeface="Times New Roman" panose="02020603050405020304" pitchFamily="18" charset="0"/>
                          <a:cs typeface="Times New Roman" panose="02020603050405020304" pitchFamily="18" charset="0"/>
                        </a:rPr>
                        <a:t>Hình</a:t>
                      </a:r>
                      <a:r>
                        <a:rPr lang="en-US" sz="3200" b="1" i="0" dirty="0">
                          <a:solidFill>
                            <a:schemeClr val="tx1"/>
                          </a:solidFill>
                          <a:latin typeface="Times New Roman" panose="02020603050405020304" pitchFamily="18" charset="0"/>
                          <a:cs typeface="Times New Roman" panose="02020603050405020304" pitchFamily="18" charset="0"/>
                        </a:rPr>
                        <a:t> 8.2 </a:t>
                      </a:r>
                      <a:endParaRPr lang="en-US" sz="3200" i="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583673990"/>
                  </a:ext>
                </a:extLst>
              </a:tr>
              <a:tr h="622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1. </a:t>
                      </a:r>
                      <a:r>
                        <a:rPr lang="en-US" sz="3200" b="0" i="0" dirty="0" err="1">
                          <a:solidFill>
                            <a:schemeClr val="tx1"/>
                          </a:solidFill>
                          <a:latin typeface="Times New Roman" panose="02020603050405020304" pitchFamily="18" charset="0"/>
                          <a:cs typeface="Times New Roman" panose="02020603050405020304" pitchFamily="18" charset="0"/>
                        </a:rPr>
                        <a:t>Tên</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là</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gì</a:t>
                      </a:r>
                      <a:r>
                        <a:rPr lang="en-US" sz="3200" b="0" i="0" dirty="0">
                          <a:solidFill>
                            <a:schemeClr val="tx1"/>
                          </a:solidFill>
                          <a:latin typeface="Times New Roman" panose="02020603050405020304" pitchFamily="18" charset="0"/>
                          <a:cs typeface="Times New Roman" panose="02020603050405020304" pitchFamily="18" charset="0"/>
                        </a:rPr>
                        <a:t>?</a:t>
                      </a:r>
                    </a:p>
                  </a:txBody>
                  <a:tcPr>
                    <a:noFill/>
                  </a:tcPr>
                </a:tc>
                <a:tc>
                  <a:txBody>
                    <a:bodyPr/>
                    <a:lstStyle/>
                    <a:p>
                      <a:pPr algn="l"/>
                      <a:r>
                        <a:rPr lang="en-US" sz="3200" dirty="0">
                          <a:solidFill>
                            <a:schemeClr val="tx1"/>
                          </a:solidFill>
                          <a:latin typeface="Times New Roman" panose="02020603050405020304" pitchFamily="18" charset="0"/>
                          <a:cs typeface="Times New Roman" panose="02020603050405020304" pitchFamily="18" charset="0"/>
                        </a:rPr>
                        <a:t>SUM</a:t>
                      </a:r>
                    </a:p>
                  </a:txBody>
                  <a:tcPr>
                    <a:noFill/>
                  </a:tcPr>
                </a:tc>
                <a:tc>
                  <a:txBody>
                    <a:bodyPr/>
                    <a:lstStyle/>
                    <a:p>
                      <a:pPr algn="l"/>
                      <a:r>
                        <a:rPr lang="en-US" sz="3200" dirty="0">
                          <a:solidFill>
                            <a:schemeClr val="tx1"/>
                          </a:solidFill>
                          <a:latin typeface="Times New Roman" panose="02020603050405020304" pitchFamily="18" charset="0"/>
                          <a:cs typeface="Times New Roman" panose="02020603050405020304" pitchFamily="18" charset="0"/>
                        </a:rPr>
                        <a:t>AVERAGE</a:t>
                      </a:r>
                    </a:p>
                  </a:txBody>
                  <a:tcPr>
                    <a:noFill/>
                  </a:tcPr>
                </a:tc>
                <a:extLst>
                  <a:ext uri="{0D108BD9-81ED-4DB2-BD59-A6C34878D82A}">
                    <a16:rowId xmlns:a16="http://schemas.microsoft.com/office/drawing/2014/main" val="1182902525"/>
                  </a:ext>
                </a:extLst>
              </a:tr>
              <a:tr h="61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2. Ý </a:t>
                      </a:r>
                      <a:r>
                        <a:rPr lang="en-US" sz="3200" b="0" i="0" dirty="0" err="1">
                          <a:solidFill>
                            <a:schemeClr val="tx1"/>
                          </a:solidFill>
                          <a:latin typeface="Times New Roman" panose="02020603050405020304" pitchFamily="18" charset="0"/>
                          <a:cs typeface="Times New Roman" panose="02020603050405020304" pitchFamily="18" charset="0"/>
                        </a:rPr>
                        <a:t>nghĩa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a:t>
                      </a: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Tính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tổng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Tính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trung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bình</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145202116"/>
                  </a:ext>
                </a:extLst>
              </a:tr>
              <a:tr h="224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3.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có</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bao</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nhiêu</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tham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số</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các</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tham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số</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là</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gì</a:t>
                      </a:r>
                      <a:r>
                        <a:rPr lang="en-US" sz="3200" b="0" i="0" dirty="0">
                          <a:solidFill>
                            <a:schemeClr val="tx1"/>
                          </a:solidFill>
                          <a:latin typeface="Times New Roman" panose="02020603050405020304" pitchFamily="18" charset="0"/>
                          <a:cs typeface="Times New Roman" panose="02020603050405020304" pitchFamily="18" charset="0"/>
                        </a:rPr>
                        <a:t>?</a:t>
                      </a:r>
                    </a:p>
                    <a:p>
                      <a:pPr algn="l"/>
                      <a:endParaRPr lang="en-US" sz="3200" b="0"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Có</a:t>
                      </a:r>
                      <a:r>
                        <a:rPr lang="en-US" sz="3200" baseline="0" dirty="0">
                          <a:solidFill>
                            <a:schemeClr val="tx1"/>
                          </a:solidFill>
                          <a:latin typeface="Times New Roman" panose="02020603050405020304" pitchFamily="18" charset="0"/>
                          <a:cs typeface="Times New Roman" panose="02020603050405020304" pitchFamily="18" charset="0"/>
                        </a:rPr>
                        <a:t> 9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ô,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vùng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chemeClr val="tx1"/>
                          </a:solidFill>
                          <a:latin typeface="Times New Roman" panose="02020603050405020304" pitchFamily="18" charset="0"/>
                          <a:cs typeface="Times New Roman" panose="02020603050405020304" pitchFamily="18" charset="0"/>
                        </a:rPr>
                        <a:t>Có</a:t>
                      </a:r>
                      <a:r>
                        <a:rPr lang="en-US" sz="3200" baseline="0" dirty="0">
                          <a:solidFill>
                            <a:schemeClr val="tx1"/>
                          </a:solidFill>
                          <a:latin typeface="Times New Roman" panose="02020603050405020304" pitchFamily="18" charset="0"/>
                          <a:cs typeface="Times New Roman" panose="02020603050405020304" pitchFamily="18" charset="0"/>
                        </a:rPr>
                        <a:t> 6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ô,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vùng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94776470"/>
                  </a:ext>
                </a:extLst>
              </a:tr>
            </a:tbl>
          </a:graphicData>
        </a:graphic>
      </p:graphicFrame>
    </p:spTree>
    <p:extLst>
      <p:ext uri="{BB962C8B-B14F-4D97-AF65-F5344CB8AC3E}">
        <p14:creationId xmlns:p14="http://schemas.microsoft.com/office/powerpoint/2010/main" val="3533184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0A6602-977C-17E4-D941-EDB8876783AD}"/>
              </a:ext>
            </a:extLst>
          </p:cNvPr>
          <p:cNvSpPr txBox="1"/>
          <p:nvPr/>
        </p:nvSpPr>
        <p:spPr>
          <a:xfrm>
            <a:off x="526472" y="376535"/>
            <a:ext cx="10903527" cy="954107"/>
          </a:xfrm>
          <a:prstGeom prst="rect">
            <a:avLst/>
          </a:prstGeom>
          <a:noFill/>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mềm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p:txBody>
      </p:sp>
      <p:sp>
        <p:nvSpPr>
          <p:cNvPr id="9" name="TextBox 8">
            <a:extLst>
              <a:ext uri="{FF2B5EF4-FFF2-40B4-BE49-F238E27FC236}">
                <a16:creationId xmlns:a16="http://schemas.microsoft.com/office/drawing/2014/main" id="{BA6D8073-C74A-47D0-50EE-84A99DFE744D}"/>
              </a:ext>
            </a:extLst>
          </p:cNvPr>
          <p:cNvSpPr txBox="1"/>
          <p:nvPr/>
        </p:nvSpPr>
        <p:spPr>
          <a:xfrm>
            <a:off x="568036" y="1429923"/>
            <a:ext cx="11055927" cy="4576637"/>
          </a:xfrm>
          <a:prstGeom prst="rect">
            <a:avLst/>
          </a:prstGeom>
          <a:noFill/>
        </p:spPr>
        <p:txBody>
          <a:bodyPr wrap="square">
            <a:spAutoFit/>
          </a:bodyPr>
          <a:lstStyle/>
          <a:p>
            <a:pPr algn="just">
              <a:lnSpc>
                <a:spcPct val="130000"/>
              </a:lnSpc>
              <a:spcBef>
                <a:spcPts val="600"/>
              </a:spcBef>
              <a:spcAft>
                <a:spcPts val="600"/>
              </a:spcAft>
            </a:pP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hàm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bảng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tính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sẽ</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được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xác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định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bởi</a:t>
            </a:r>
            <a:r>
              <a:rPr lang="en-US" sz="2800" b="1"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SUM, AVERAGE).</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tổng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bình</a:t>
            </a:r>
            <a:r>
              <a:rPr lang="en-US" sz="2800"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dãy</a:t>
            </a:r>
            <a:r>
              <a:rPr lang="en-US" sz="2800" dirty="0">
                <a:latin typeface="Times New Roman" panose="02020603050405020304" pitchFamily="18" charset="0"/>
                <a:ea typeface="Calibri" panose="020F0502020204030204" pitchFamily="34" charset="0"/>
              </a:rPr>
              <a:t> bao </a:t>
            </a:r>
            <a:r>
              <a:rPr lang="en-US" sz="2800" dirty="0" err="1">
                <a:latin typeface="Times New Roman" panose="02020603050405020304" pitchFamily="18" charset="0"/>
                <a:ea typeface="Calibri" panose="020F0502020204030204" pitchFamily="34" charset="0"/>
              </a:rPr>
              <a:t>gồm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ô, </a:t>
            </a:r>
            <a:r>
              <a:rPr lang="en-US" sz="2800" dirty="0" err="1">
                <a:latin typeface="Times New Roman" panose="02020603050405020304" pitchFamily="18" charset="0"/>
                <a:ea typeface="Calibri" panose="020F0502020204030204" pitchFamily="34" charset="0"/>
              </a:rPr>
              <a:t>địa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dấu</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hoặc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dấu</a:t>
            </a:r>
            <a:r>
              <a:rPr lang="en-US" sz="2800" dirty="0">
                <a:latin typeface="Times New Roman" panose="02020603050405020304" pitchFamily="18" charset="0"/>
                <a:ea typeface="Calibri" panose="020F0502020204030204" pitchFamily="34" charset="0"/>
              </a:rPr>
              <a:t> “;”.</a:t>
            </a:r>
          </a:p>
          <a:p>
            <a:pPr algn="just">
              <a:lnSpc>
                <a:spcPct val="130000"/>
              </a:lnSpc>
              <a:spcBef>
                <a:spcPts val="600"/>
              </a:spcBef>
              <a:spcAft>
                <a:spcPts val="600"/>
              </a:spcAft>
            </a:pP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sử</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hàm</a:t>
            </a:r>
            <a:r>
              <a:rPr lang="en-US" sz="2800" b="1" dirty="0">
                <a:latin typeface="Times New Roman" panose="02020603050405020304" pitchFamily="18" charset="0"/>
                <a:ea typeface="Calibri" panose="020F0502020204030204" pitchFamily="34" charset="0"/>
              </a:rPr>
              <a:t>:</a:t>
            </a:r>
          </a:p>
          <a:p>
            <a:r>
              <a:rPr lang="en-US" sz="2800" dirty="0">
                <a:latin typeface="Times New Roman" panose="02020603050405020304" pitchFamily="18" charset="0"/>
                <a:ea typeface="Calibri" panose="020F0502020204030204" pitchFamily="34" charset="0"/>
              </a:rPr>
              <a:t>=&lt;</a:t>
            </a:r>
            <a:r>
              <a:rPr lang="en-US" sz="2800" dirty="0" err="1">
                <a:latin typeface="Times New Roman" panose="02020603050405020304" pitchFamily="18" charset="0"/>
                <a:ea typeface="Calibri" panose="020F0502020204030204" pitchFamily="34" charset="0"/>
              </a:rPr>
              <a:t>tên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&gt;(&lt;</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&gt;)</a:t>
            </a:r>
            <a:endParaRPr lang="en-US" sz="2800" dirty="0"/>
          </a:p>
        </p:txBody>
      </p:sp>
    </p:spTree>
    <p:extLst>
      <p:ext uri="{BB962C8B-B14F-4D97-AF65-F5344CB8AC3E}">
        <p14:creationId xmlns:p14="http://schemas.microsoft.com/office/powerpoint/2010/main" val="156930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623B126-8392-45A0-B361-225E91009ADE}"/>
  <p:tag name="GENSWF_SLIDE_TITLE" val="KẾT THÚC BÀI HỌC"/>
  <p:tag name="ISPRING_SLIDE_ID" val="{C9A6DFC3-B61E-4128-AD4A-466B0907FA8E}"/>
  <p:tag name="GENSWF_ADVANCE_TIME" val="84.663"/>
  <p:tag name="TIMING" val=""/>
  <p:tag name="ISPRING_CUSTOM_TIMING_USED" val="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9324</TotalTime>
  <Words>2302</Words>
  <Application>Microsoft Office PowerPoint</Application>
  <PresentationFormat>Widescreen</PresentationFormat>
  <Paragraphs>165</Paragraphs>
  <Slides>41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等线</vt:lpstr>
      <vt:lpstr>Segoe Print</vt:lpstr>
      <vt:lpstr>SVN-SAF</vt:lpstr>
      <vt:lpstr>Symbol</vt:lpstr>
      <vt:lpstr>Times New Roman</vt:lpstr>
      <vt:lpstr>UTM Ambrose</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499</cp:revision>
  <dcterms:created xsi:type="dcterms:W3CDTF">2021-11-14T08:33:55Z</dcterms:created>
  <dcterms:modified xsi:type="dcterms:W3CDTF">2025-03-08T05:59:31Z</dcterms:modified>
</cp:coreProperties>
</file>