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omments/comment1.xml" ContentType="application/vnd.openxmlformats-officedocument.presentationml.comments+xml"/>
  <Override PartName="/ppt/media/image48.jpg" ContentType="image/jpeg"/>
  <Override PartName="/ppt/media/image5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1" r:id="rId2"/>
    <p:sldMasterId id="2147483773" r:id="rId3"/>
    <p:sldMasterId id="2147483785" r:id="rId4"/>
    <p:sldMasterId id="2147483797" r:id="rId5"/>
    <p:sldMasterId id="2147483809" r:id="rId6"/>
    <p:sldMasterId id="2147483821" r:id="rId7"/>
    <p:sldMasterId id="2147483833" r:id="rId8"/>
    <p:sldMasterId id="2147483845" r:id="rId9"/>
  </p:sldMasterIdLst>
  <p:notesMasterIdLst>
    <p:notesMasterId r:id="rId55"/>
  </p:notesMasterIdLst>
  <p:sldIdLst>
    <p:sldId id="3096" r:id="rId10"/>
    <p:sldId id="3294" r:id="rId11"/>
    <p:sldId id="312" r:id="rId12"/>
    <p:sldId id="314" r:id="rId13"/>
    <p:sldId id="3295" r:id="rId14"/>
    <p:sldId id="302" r:id="rId15"/>
    <p:sldId id="3216" r:id="rId16"/>
    <p:sldId id="3217" r:id="rId17"/>
    <p:sldId id="379" r:id="rId18"/>
    <p:sldId id="390" r:id="rId19"/>
    <p:sldId id="3215" r:id="rId20"/>
    <p:sldId id="380" r:id="rId21"/>
    <p:sldId id="3218" r:id="rId22"/>
    <p:sldId id="3219" r:id="rId23"/>
    <p:sldId id="319" r:id="rId24"/>
    <p:sldId id="3220" r:id="rId25"/>
    <p:sldId id="3298" r:id="rId26"/>
    <p:sldId id="382" r:id="rId27"/>
    <p:sldId id="3299" r:id="rId28"/>
    <p:sldId id="383" r:id="rId29"/>
    <p:sldId id="396" r:id="rId30"/>
    <p:sldId id="3221" r:id="rId31"/>
    <p:sldId id="3222" r:id="rId32"/>
    <p:sldId id="393" r:id="rId33"/>
    <p:sldId id="3302" r:id="rId34"/>
    <p:sldId id="3300" r:id="rId35"/>
    <p:sldId id="3296" r:id="rId36"/>
    <p:sldId id="3297" r:id="rId37"/>
    <p:sldId id="3223" r:id="rId38"/>
    <p:sldId id="3240" r:id="rId39"/>
    <p:sldId id="3304" r:id="rId40"/>
    <p:sldId id="3305" r:id="rId41"/>
    <p:sldId id="271" r:id="rId42"/>
    <p:sldId id="272" r:id="rId43"/>
    <p:sldId id="273" r:id="rId44"/>
    <p:sldId id="3306" r:id="rId45"/>
    <p:sldId id="3307" r:id="rId46"/>
    <p:sldId id="3308" r:id="rId47"/>
    <p:sldId id="3309" r:id="rId48"/>
    <p:sldId id="3310" r:id="rId49"/>
    <p:sldId id="3311" r:id="rId50"/>
    <p:sldId id="3312" r:id="rId51"/>
    <p:sldId id="3313" r:id="rId52"/>
    <p:sldId id="3314" r:id="rId53"/>
    <p:sldId id="331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Quang Đẩu" initials="PQĐ" lastIdx="1" clrIdx="0">
    <p:extLst>
      <p:ext uri="{19B8F6BF-5375-455C-9EA6-DF929625EA0E}">
        <p15:presenceInfo xmlns:p15="http://schemas.microsoft.com/office/powerpoint/2012/main" userId="S-1-5-21-3311856555-3970450064-3642464534-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CC"/>
    <a:srgbClr val="F0677C"/>
    <a:srgbClr val="FF3399"/>
    <a:srgbClr val="0998D7"/>
    <a:srgbClr val="F18105"/>
    <a:srgbClr val="0000FF"/>
    <a:srgbClr val="FCBB75"/>
    <a:srgbClr val="0C6D39"/>
    <a:srgbClr val="ED3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73" d="100"/>
          <a:sy n="73" d="100"/>
        </p:scale>
        <p:origin x="50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9T00:19:57.374" idx="1">
    <p:pos x="5741" y="2783"/>
    <p:text>Câu hỏi chưa rõ nghĩa.</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1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984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24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8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573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155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8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17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106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1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96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405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81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64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84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82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537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006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877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9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15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38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08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289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441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949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007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968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554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91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942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925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922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811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281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853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546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0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39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56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91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60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364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604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401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565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356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944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27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89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434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816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180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560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3708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50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9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156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80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39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C2C522-396A-49FE-8DDB-4F6921723C86}" type="slidenum">
              <a:rPr lang="en-US"/>
              <a:pPr>
                <a:defRPr/>
              </a:pPr>
              <a:t>‹#›</a:t>
            </a:fld>
            <a:endParaRPr lang="en-US"/>
          </a:p>
        </p:txBody>
      </p:sp>
    </p:spTree>
    <p:extLst>
      <p:ext uri="{BB962C8B-B14F-4D97-AF65-F5344CB8AC3E}">
        <p14:creationId xmlns:p14="http://schemas.microsoft.com/office/powerpoint/2010/main" val="3780945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461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073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193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75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9668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436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43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490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337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20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6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436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175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243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32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6500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315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237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554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521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42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9127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31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661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197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185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25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8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0584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47049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3396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10379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0652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38539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8597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9A5C-35A2-4C87-9D5B-FD128F0C16A1}" type="datetimeFigureOut">
              <a:rPr lang="en-US" smtClean="0">
                <a:solidFill>
                  <a:prstClr val="black">
                    <a:tint val="75000"/>
                  </a:prstClr>
                </a:solidFill>
              </a:rPr>
              <a:pPr/>
              <a:t>3/8/2025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68511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 Target="slide1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jpeg"/><Relationship Id="rId11" Type="http://schemas.openxmlformats.org/officeDocument/2006/relationships/image" Target="../media/image54.png"/><Relationship Id="rId5" Type="http://schemas.openxmlformats.org/officeDocument/2006/relationships/slideLayout" Target="../slideLayouts/slideLayout25.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36.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13.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hyperlink" Target="file:///G:\tin%208\TTDD2.ppt" TargetMode="External"/><Relationship Id="rId5" Type="http://schemas.openxmlformats.org/officeDocument/2006/relationships/hyperlink" Target="file:///G:\tin%208\TTDD1.ppt" TargetMode="Externa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36.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jpeg"/><Relationship Id="rId11" Type="http://schemas.microsoft.com/office/2007/relationships/hdphoto" Target="../media/hdphoto5.wdp"/><Relationship Id="rId5" Type="http://schemas.openxmlformats.org/officeDocument/2006/relationships/slideLayout" Target="../slideLayouts/slideLayout47.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7.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jpeg"/><Relationship Id="rId11" Type="http://schemas.microsoft.com/office/2007/relationships/hdphoto" Target="../media/hdphoto5.wdp"/><Relationship Id="rId5" Type="http://schemas.openxmlformats.org/officeDocument/2006/relationships/slideLayout" Target="../slideLayouts/slideLayout58.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jpg"/><Relationship Id="rId11" Type="http://schemas.microsoft.com/office/2007/relationships/hdphoto" Target="../media/hdphoto5.wdp"/><Relationship Id="rId5" Type="http://schemas.openxmlformats.org/officeDocument/2006/relationships/slideLayout" Target="../slideLayouts/slideLayout69.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51.jpeg"/><Relationship Id="rId12"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jpeg"/><Relationship Id="rId11" Type="http://schemas.microsoft.com/office/2007/relationships/hdphoto" Target="../media/hdphoto5.wdp"/><Relationship Id="rId5" Type="http://schemas.openxmlformats.org/officeDocument/2006/relationships/slideLayout" Target="../slideLayouts/slideLayout80.xml"/><Relationship Id="rId10" Type="http://schemas.openxmlformats.org/officeDocument/2006/relationships/image" Target="../media/image53.png"/><Relationship Id="rId4" Type="http://schemas.openxmlformats.org/officeDocument/2006/relationships/audio" Target="../media/media3.mp3"/><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jpeg"/><Relationship Id="rId11" Type="http://schemas.openxmlformats.org/officeDocument/2006/relationships/image" Target="../media/image54.png"/><Relationship Id="rId5" Type="http://schemas.openxmlformats.org/officeDocument/2006/relationships/slideLayout" Target="../slideLayouts/slideLayout91.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9</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CFB378B2-0C62-4627-9DD3-AE5E6A182C9A}"/>
              </a:ext>
            </a:extLst>
          </p:cNvPr>
          <p:cNvPicPr>
            <a:picLocks noChangeAspect="1"/>
          </p:cNvPicPr>
          <p:nvPr/>
        </p:nvPicPr>
        <p:blipFill>
          <a:blip r:embed="rId3"/>
          <a:stretch>
            <a:fillRect/>
          </a:stretch>
        </p:blipFill>
        <p:spPr>
          <a:xfrm>
            <a:off x="3937299" y="1091418"/>
            <a:ext cx="8021021" cy="1456351"/>
          </a:xfrm>
          <a:prstGeom prst="rect">
            <a:avLst/>
          </a:prstGeom>
        </p:spPr>
      </p:pic>
    </p:spTree>
    <p:extLst>
      <p:ext uri="{BB962C8B-B14F-4D97-AF65-F5344CB8AC3E}">
        <p14:creationId xmlns:p14="http://schemas.microsoft.com/office/powerpoint/2010/main" val="1627200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84097" y="153037"/>
            <a:ext cx="11023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trăm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89350" y="691419"/>
            <a:ext cx="9761914" cy="5475161"/>
          </a:xfrm>
          <a:prstGeom prst="rect">
            <a:avLst/>
          </a:prstGeom>
        </p:spPr>
      </p:pic>
    </p:spTree>
    <p:extLst>
      <p:ext uri="{BB962C8B-B14F-4D97-AF65-F5344CB8AC3E}">
        <p14:creationId xmlns:p14="http://schemas.microsoft.com/office/powerpoint/2010/main" val="19143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5536E-D943-4918-919F-E698F6CFA2CA}"/>
              </a:ext>
            </a:extLst>
          </p:cNvPr>
          <p:cNvSpPr/>
          <p:nvPr/>
        </p:nvSpPr>
        <p:spPr>
          <a:xfrm>
            <a:off x="649934" y="195376"/>
            <a:ext cx="10892127" cy="2805063"/>
          </a:xfrm>
          <a:prstGeom prst="rect">
            <a:avLst/>
          </a:prstGeom>
        </p:spPr>
        <p:txBody>
          <a:bodyPr wrap="square">
            <a:spAutoFit/>
          </a:bodyPr>
          <a:lstStyle/>
          <a:p>
            <a:pPr algn="just" defTabSz="342900">
              <a:lnSpc>
                <a:spcPct val="150000"/>
              </a:lnSpc>
            </a:pPr>
            <a:r>
              <a:rPr lang="vi-VN" sz="2400" b="1" dirty="0">
                <a:solidFill>
                  <a:srgbClr val="0000FF"/>
                </a:solidFill>
                <a:latin typeface="UTM Avo" panose="02040603050506020204" pitchFamily="18" charset="0"/>
                <a:cs typeface="Times New Roman" panose="02020603050405020304" pitchFamily="18" charset="0"/>
              </a:rPr>
              <a:t>c) Định dạng dữ liệu ngày tháng </a:t>
            </a:r>
            <a:endParaRPr lang="en-US" sz="2400" b="1" dirty="0">
              <a:solidFill>
                <a:srgbClr val="0000FF"/>
              </a:solidFill>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Chúng ta đã biết các phần mềm bảng tính cho phép nhập dữ liệu ngày tháng theo khuôn dạng: </a:t>
            </a:r>
            <a:r>
              <a:rPr lang="vi-VN" sz="2400" dirty="0">
                <a:solidFill>
                  <a:srgbClr val="0998D7"/>
                </a:solidFill>
                <a:latin typeface="UTM Avo" panose="02040603050506020204" pitchFamily="18" charset="0"/>
                <a:cs typeface="Times New Roman" panose="02020603050405020304" pitchFamily="18" charset="0"/>
              </a:rPr>
              <a:t>mm/dd/yyyy</a:t>
            </a:r>
            <a:r>
              <a:rPr lang="vi-VN" sz="2400" dirty="0">
                <a:latin typeface="UTM Avo" panose="02040603050506020204" pitchFamily="18" charset="0"/>
                <a:cs typeface="Times New Roman" panose="02020603050405020304" pitchFamily="18" charset="0"/>
              </a:rPr>
              <a:t>, tức là nhập tháng, sau đó nhập ngày, sau đó là năm, các số cách nhau bởi dấu "/" hoặc "_". Mặc định dữ liệu thời gian cũng thể hiện trên màn hình dưới dạng "mm/dd/yyyy".</a:t>
            </a:r>
          </a:p>
        </p:txBody>
      </p:sp>
      <p:sp>
        <p:nvSpPr>
          <p:cNvPr id="5" name="Rectangle 4">
            <a:extLst>
              <a:ext uri="{FF2B5EF4-FFF2-40B4-BE49-F238E27FC236}">
                <a16:creationId xmlns:a16="http://schemas.microsoft.com/office/drawing/2014/main" id="{BA9AA06A-588F-40AD-B445-6D24FE13821C}"/>
              </a:ext>
            </a:extLst>
          </p:cNvPr>
          <p:cNvSpPr/>
          <p:nvPr/>
        </p:nvSpPr>
        <p:spPr>
          <a:xfrm>
            <a:off x="649934" y="3041101"/>
            <a:ext cx="10892127" cy="1143070"/>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Muốn thay đổi lại cách thể hiện ngày tháng em thực hiện như sau: đánh dấu vùng dữ liệu; trong cửa sổ </a:t>
            </a:r>
            <a:r>
              <a:rPr lang="vi-VN" sz="2400" b="1" dirty="0">
                <a:latin typeface="UTM Avo" panose="02040603050506020204" pitchFamily="18" charset="0"/>
                <a:cs typeface="Times New Roman" panose="02020603050405020304" pitchFamily="18" charset="0"/>
              </a:rPr>
              <a:t>Format Cells </a:t>
            </a:r>
            <a:r>
              <a:rPr lang="vi-VN" sz="2400" dirty="0">
                <a:latin typeface="UTM Avo" panose="02040603050506020204" pitchFamily="18" charset="0"/>
                <a:cs typeface="Times New Roman" panose="02020603050405020304" pitchFamily="18" charset="0"/>
              </a:rPr>
              <a:t>em thực hiện các bước như Hình 9.5. </a:t>
            </a:r>
            <a:endParaRPr lang="en-US" sz="2400" dirty="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EC1931F-F67A-417B-BFBB-4818C484E6D7}"/>
              </a:ext>
            </a:extLst>
          </p:cNvPr>
          <p:cNvSpPr/>
          <p:nvPr/>
        </p:nvSpPr>
        <p:spPr>
          <a:xfrm>
            <a:off x="546637" y="4224833"/>
            <a:ext cx="11098719" cy="1143070"/>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Lưu ý:</a:t>
            </a:r>
            <a:r>
              <a:rPr lang="vi-VN" sz="2400" dirty="0">
                <a:latin typeface="UTM Avo" panose="02040603050506020204" pitchFamily="18" charset="0"/>
                <a:cs typeface="Times New Roman" panose="02020603050405020304" pitchFamily="18" charset="0"/>
              </a:rPr>
              <a:t> Việc</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chỉnh sửa chỉ thay đổi cách hiển thị, còn việc nhập dữ liệu vẫn cần tuân theo thứ tự</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mặc định của phần mềm.</a:t>
            </a:r>
          </a:p>
        </p:txBody>
      </p:sp>
    </p:spTree>
    <p:extLst>
      <p:ext uri="{BB962C8B-B14F-4D97-AF65-F5344CB8AC3E}">
        <p14:creationId xmlns:p14="http://schemas.microsoft.com/office/powerpoint/2010/main" val="364371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79163" y="93960"/>
            <a:ext cx="5774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itchFamily="2" charset="2"/>
              </a:rPr>
              <a:t>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76400" y="3320601"/>
            <a:ext cx="6251575"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a:latin typeface="Times New Roman" panose="02020603050405020304" pitchFamily="18" charset="0"/>
                <a:cs typeface="Times New Roman" panose="02020603050405020304" pitchFamily="18" charset="0"/>
              </a:rPr>
              <a:t>Để định dạng dữ liệu </a:t>
            </a:r>
            <a:r>
              <a:rPr lang="en-US" sz="2800" b="1">
                <a:solidFill>
                  <a:srgbClr val="FF0000"/>
                </a:solidFill>
                <a:latin typeface="Times New Roman" panose="02020603050405020304" pitchFamily="18" charset="0"/>
                <a:cs typeface="Times New Roman" panose="02020603050405020304" pitchFamily="18" charset="0"/>
              </a:rPr>
              <a:t>ngày tháng </a:t>
            </a:r>
            <a:r>
              <a:rPr lang="en-US" sz="2800" b="1">
                <a:latin typeface="Times New Roman" panose="02020603050405020304" pitchFamily="18" charset="0"/>
                <a:cs typeface="Times New Roman" panose="02020603050405020304" pitchFamily="18" charset="0"/>
              </a:rPr>
              <a:t>thì em làm như thế nào?</a:t>
            </a:r>
          </a:p>
        </p:txBody>
      </p:sp>
      <p:sp>
        <p:nvSpPr>
          <p:cNvPr id="5" name="Rectangle 4"/>
          <p:cNvSpPr/>
          <p:nvPr/>
        </p:nvSpPr>
        <p:spPr>
          <a:xfrm>
            <a:off x="279163" y="687821"/>
            <a:ext cx="11732728" cy="1509644"/>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Home,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Format Cells</a:t>
            </a:r>
          </a:p>
        </p:txBody>
      </p:sp>
      <p:pic>
        <p:nvPicPr>
          <p:cNvPr id="7" name="Picture 6"/>
          <p:cNvPicPr>
            <a:picLocks noChangeAspect="1"/>
          </p:cNvPicPr>
          <p:nvPr/>
        </p:nvPicPr>
        <p:blipFill>
          <a:blip r:embed="rId2"/>
          <a:stretch>
            <a:fillRect/>
          </a:stretch>
        </p:blipFill>
        <p:spPr>
          <a:xfrm>
            <a:off x="4281803" y="3116290"/>
            <a:ext cx="7391400" cy="3612468"/>
          </a:xfrm>
          <a:prstGeom prst="rect">
            <a:avLst/>
          </a:prstGeom>
        </p:spPr>
      </p:pic>
      <p:pic>
        <p:nvPicPr>
          <p:cNvPr id="3" name="Picture 2"/>
          <p:cNvPicPr>
            <a:picLocks noChangeAspect="1"/>
          </p:cNvPicPr>
          <p:nvPr/>
        </p:nvPicPr>
        <p:blipFill>
          <a:blip r:embed="rId3"/>
          <a:stretch>
            <a:fillRect/>
          </a:stretch>
        </p:blipFill>
        <p:spPr>
          <a:xfrm>
            <a:off x="8124950" y="63690"/>
            <a:ext cx="2623444" cy="1762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920" y="2344658"/>
            <a:ext cx="8007320" cy="1543265"/>
          </a:xfrm>
          <a:prstGeom prst="rect">
            <a:avLst/>
          </a:prstGeom>
        </p:spPr>
      </p:pic>
      <p:sp>
        <p:nvSpPr>
          <p:cNvPr id="10" name="Rectangle 9"/>
          <p:cNvSpPr/>
          <p:nvPr/>
        </p:nvSpPr>
        <p:spPr>
          <a:xfrm>
            <a:off x="305935" y="2197465"/>
            <a:ext cx="11606901" cy="954107"/>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Date,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Vietnamese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Locale,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năm</a:t>
            </a:r>
            <a:endParaRPr lang="en-US"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273591" y="3261612"/>
            <a:ext cx="5860509" cy="52322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OK</a:t>
            </a:r>
          </a:p>
        </p:txBody>
      </p:sp>
    </p:spTree>
    <p:extLst>
      <p:ext uri="{BB962C8B-B14F-4D97-AF65-F5344CB8AC3E}">
        <p14:creationId xmlns:p14="http://schemas.microsoft.com/office/powerpoint/2010/main" val="12750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ADE9F-B808-4ABD-855B-7F71D38BAFF0}"/>
              </a:ext>
            </a:extLst>
          </p:cNvPr>
          <p:cNvPicPr>
            <a:picLocks noChangeAspect="1"/>
          </p:cNvPicPr>
          <p:nvPr/>
        </p:nvPicPr>
        <p:blipFill>
          <a:blip r:embed="rId2"/>
          <a:stretch>
            <a:fillRect/>
          </a:stretch>
        </p:blipFill>
        <p:spPr>
          <a:xfrm>
            <a:off x="1766047" y="386722"/>
            <a:ext cx="8659906" cy="6084556"/>
          </a:xfrm>
          <a:prstGeom prst="rect">
            <a:avLst/>
          </a:prstGeom>
        </p:spPr>
      </p:pic>
    </p:spTree>
    <p:extLst>
      <p:ext uri="{BB962C8B-B14F-4D97-AF65-F5344CB8AC3E}">
        <p14:creationId xmlns:p14="http://schemas.microsoft.com/office/powerpoint/2010/main" val="2702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8EFC9-4426-47F7-81E3-2E7067450270}"/>
              </a:ext>
            </a:extLst>
          </p:cNvPr>
          <p:cNvPicPr>
            <a:picLocks noChangeAspect="1"/>
          </p:cNvPicPr>
          <p:nvPr/>
        </p:nvPicPr>
        <p:blipFill>
          <a:blip r:embed="rId2"/>
          <a:stretch>
            <a:fillRect/>
          </a:stretch>
        </p:blipFill>
        <p:spPr>
          <a:xfrm>
            <a:off x="742950" y="1308816"/>
            <a:ext cx="10706100" cy="2571750"/>
          </a:xfrm>
          <a:prstGeom prst="rect">
            <a:avLst/>
          </a:prstGeom>
        </p:spPr>
      </p:pic>
      <p:pic>
        <p:nvPicPr>
          <p:cNvPr id="5" name="Picture 4">
            <a:extLst>
              <a:ext uri="{FF2B5EF4-FFF2-40B4-BE49-F238E27FC236}">
                <a16:creationId xmlns:a16="http://schemas.microsoft.com/office/drawing/2014/main" id="{0DAFAABA-61AF-4971-994A-7341354B2BD6}"/>
              </a:ext>
            </a:extLst>
          </p:cNvPr>
          <p:cNvPicPr>
            <a:picLocks noChangeAspect="1"/>
          </p:cNvPicPr>
          <p:nvPr/>
        </p:nvPicPr>
        <p:blipFill>
          <a:blip r:embed="rId3"/>
          <a:stretch>
            <a:fillRect/>
          </a:stretch>
        </p:blipFill>
        <p:spPr>
          <a:xfrm>
            <a:off x="485324" y="4687645"/>
            <a:ext cx="10997901" cy="1570095"/>
          </a:xfrm>
          <a:prstGeom prst="rect">
            <a:avLst/>
          </a:prstGeom>
        </p:spPr>
      </p:pic>
      <p:sp>
        <p:nvSpPr>
          <p:cNvPr id="4" name="Rectangle 3">
            <a:extLst>
              <a:ext uri="{FF2B5EF4-FFF2-40B4-BE49-F238E27FC236}">
                <a16:creationId xmlns:a16="http://schemas.microsoft.com/office/drawing/2014/main" id="{D4D9777B-F6A9-4B92-ADCB-E35000117AF5}"/>
              </a:ext>
            </a:extLst>
          </p:cNvPr>
          <p:cNvSpPr/>
          <p:nvPr/>
        </p:nvSpPr>
        <p:spPr>
          <a:xfrm>
            <a:off x="909689" y="230379"/>
            <a:ext cx="10149169" cy="1078437"/>
          </a:xfrm>
          <a:prstGeom prst="rect">
            <a:avLst/>
          </a:prstGeom>
        </p:spPr>
        <p:txBody>
          <a:bodyPr wrap="square">
            <a:spAutoFit/>
          </a:bodyPr>
          <a:lstStyle/>
          <a:p>
            <a:pPr algn="ctr" defTabSz="342900">
              <a:lnSpc>
                <a:spcPct val="140000"/>
              </a:lnSpc>
            </a:pPr>
            <a:r>
              <a:rPr lang="vi-VN" sz="2400" b="1" dirty="0">
                <a:latin typeface="UTM Avo" panose="02040603050506020204" pitchFamily="18" charset="0"/>
                <a:cs typeface="Times New Roman" panose="02020603050405020304" pitchFamily="18" charset="0"/>
              </a:rPr>
              <a:t>Lưu ý: </a:t>
            </a:r>
            <a:r>
              <a:rPr lang="vi-VN" sz="2400" dirty="0">
                <a:latin typeface="UTM Avo" panose="02040603050506020204" pitchFamily="18" charset="0"/>
                <a:cs typeface="Times New Roman" panose="02020603050405020304" pitchFamily="18" charset="0"/>
              </a:rPr>
              <a:t>Dữ liệu kiểu ngày tháng có thể thực hiện các phép cộng với số nguyên (mỗi số nguyên được tính là một ngày) và phép trừ hai dữ liệu ngày tháng</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5C0E56-4A2D-4D8D-9861-85FEC699F4F4}"/>
              </a:ext>
            </a:extLst>
          </p:cNvPr>
          <p:cNvSpPr/>
          <p:nvPr/>
        </p:nvSpPr>
        <p:spPr>
          <a:xfrm>
            <a:off x="1021415" y="3937201"/>
            <a:ext cx="10149169" cy="558999"/>
          </a:xfrm>
          <a:prstGeom prst="rect">
            <a:avLst/>
          </a:prstGeom>
        </p:spPr>
        <p:txBody>
          <a:bodyPr wrap="square">
            <a:spAutoFit/>
          </a:bodyPr>
          <a:lstStyle/>
          <a:p>
            <a:pPr algn="just" defTabSz="342900">
              <a:lnSpc>
                <a:spcPct val="140000"/>
              </a:lnSpc>
            </a:pPr>
            <a:r>
              <a:rPr lang="vi-VN" sz="2400" b="1" dirty="0">
                <a:latin typeface="UTM Avo" panose="02040603050506020204" pitchFamily="18" charset="0"/>
                <a:cs typeface="Times New Roman" panose="02020603050405020304" pitchFamily="18" charset="0"/>
                <a:sym typeface="Wingdings" panose="05000000000000000000" pitchFamily="2" charset="2"/>
              </a:rPr>
              <a:t></a:t>
            </a:r>
            <a:r>
              <a:rPr lang="en-US" sz="2400" b="1" dirty="0">
                <a:latin typeface="UTM Avo" panose="02040603050506020204" pitchFamily="18" charset="0"/>
                <a:cs typeface="Times New Roman" panose="02020603050405020304" pitchFamily="18" charset="0"/>
                <a:sym typeface="Wingdings" panose="05000000000000000000" pitchFamily="2" charset="2"/>
              </a:rPr>
              <a:t> </a:t>
            </a:r>
            <a:r>
              <a:rPr lang="vi-VN" sz="2400" dirty="0">
                <a:latin typeface="UTM Avo" panose="02040603050506020204" pitchFamily="18" charset="0"/>
                <a:cs typeface="Times New Roman" panose="02020603050405020304" pitchFamily="18" charset="0"/>
              </a:rPr>
              <a:t>Hình 9.6 các ô dữ liệu ngày tháng đều là kiểu hiển thị ngày của Việt Nam).</a:t>
            </a:r>
          </a:p>
        </p:txBody>
      </p:sp>
    </p:spTree>
    <p:extLst>
      <p:ext uri="{BB962C8B-B14F-4D97-AF65-F5344CB8AC3E}">
        <p14:creationId xmlns:p14="http://schemas.microsoft.com/office/powerpoint/2010/main" val="375094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4182" y="374073"/>
            <a:ext cx="11055928"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defRPr/>
            </a:pPr>
            <a:r>
              <a:rPr lang="en-US" sz="36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(dd/mm/</a:t>
            </a:r>
            <a:r>
              <a:rPr lang="en-US" sz="3600" dirty="0" err="1">
                <a:latin typeface="Times New Roman" panose="02020603050405020304" pitchFamily="18" charset="0"/>
                <a:cs typeface="Times New Roman" panose="02020603050405020304" pitchFamily="18" charset="0"/>
              </a:rPr>
              <a:t>yy</a:t>
            </a:r>
            <a:r>
              <a:rPr lang="en-US" sz="36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874EB-E8C8-4C08-AA53-C6DC2960C861}"/>
              </a:ext>
            </a:extLst>
          </p:cNvPr>
          <p:cNvPicPr>
            <a:picLocks noChangeAspect="1"/>
          </p:cNvPicPr>
          <p:nvPr/>
        </p:nvPicPr>
        <p:blipFill>
          <a:blip r:embed="rId2"/>
          <a:stretch>
            <a:fillRect/>
          </a:stretch>
        </p:blipFill>
        <p:spPr>
          <a:xfrm>
            <a:off x="540910" y="1050812"/>
            <a:ext cx="11048104" cy="1951015"/>
          </a:xfrm>
          <a:prstGeom prst="rect">
            <a:avLst/>
          </a:prstGeom>
        </p:spPr>
      </p:pic>
      <p:sp>
        <p:nvSpPr>
          <p:cNvPr id="4" name="Rectangle 3">
            <a:extLst>
              <a:ext uri="{FF2B5EF4-FFF2-40B4-BE49-F238E27FC236}">
                <a16:creationId xmlns:a16="http://schemas.microsoft.com/office/drawing/2014/main" id="{9299C786-074D-4B42-BDC8-B4B1A8D26B1C}"/>
              </a:ext>
            </a:extLst>
          </p:cNvPr>
          <p:cNvSpPr/>
          <p:nvPr/>
        </p:nvSpPr>
        <p:spPr>
          <a:xfrm>
            <a:off x="540910" y="240182"/>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TRÌNH BÀY BẢNG TÍNH</a:t>
            </a:r>
          </a:p>
        </p:txBody>
      </p:sp>
      <p:sp>
        <p:nvSpPr>
          <p:cNvPr id="7" name="Rectangle 6">
            <a:extLst>
              <a:ext uri="{FF2B5EF4-FFF2-40B4-BE49-F238E27FC236}">
                <a16:creationId xmlns:a16="http://schemas.microsoft.com/office/drawing/2014/main" id="{7B2339D5-3DE1-4F3C-BF54-DDCA4420EAA8}"/>
              </a:ext>
            </a:extLst>
          </p:cNvPr>
          <p:cNvSpPr/>
          <p:nvPr/>
        </p:nvSpPr>
        <p:spPr>
          <a:xfrm>
            <a:off x="1563162" y="3080640"/>
            <a:ext cx="10275638" cy="471026"/>
          </a:xfrm>
          <a:prstGeom prst="rect">
            <a:avLst/>
          </a:prstGeom>
        </p:spPr>
        <p:txBody>
          <a:bodyPr wrap="square">
            <a:spAutoFit/>
          </a:bodyPr>
          <a:lstStyle/>
          <a:p>
            <a:pPr algn="just" defTabSz="342900">
              <a:lnSpc>
                <a:spcPct val="140000"/>
              </a:lnSpc>
            </a:pPr>
            <a:r>
              <a:rPr lang="vi-VN" sz="2000" b="1">
                <a:solidFill>
                  <a:srgbClr val="0000FF"/>
                </a:solidFill>
                <a:latin typeface="UTM Avo" panose="02040603050506020204" pitchFamily="18" charset="0"/>
                <a:cs typeface="Times New Roman" panose="02020603050405020304" pitchFamily="18" charset="0"/>
              </a:rPr>
              <a:t>a) Các lệnh chèn, xoá, ẩn, hiện hàng và cột</a:t>
            </a:r>
          </a:p>
        </p:txBody>
      </p:sp>
      <p:pic>
        <p:nvPicPr>
          <p:cNvPr id="8" name="Picture 7">
            <a:extLst>
              <a:ext uri="{FF2B5EF4-FFF2-40B4-BE49-F238E27FC236}">
                <a16:creationId xmlns:a16="http://schemas.microsoft.com/office/drawing/2014/main" id="{6B322370-8FB5-45D7-9E70-975539EAC3C1}"/>
              </a:ext>
            </a:extLst>
          </p:cNvPr>
          <p:cNvPicPr>
            <a:picLocks noChangeAspect="1"/>
          </p:cNvPicPr>
          <p:nvPr/>
        </p:nvPicPr>
        <p:blipFill>
          <a:blip r:embed="rId3"/>
          <a:stretch>
            <a:fillRect/>
          </a:stretch>
        </p:blipFill>
        <p:spPr>
          <a:xfrm>
            <a:off x="726200" y="3093731"/>
            <a:ext cx="756220" cy="753733"/>
          </a:xfrm>
          <a:prstGeom prst="rect">
            <a:avLst/>
          </a:prstGeom>
        </p:spPr>
      </p:pic>
      <p:sp>
        <p:nvSpPr>
          <p:cNvPr id="9" name="Rectangle 8">
            <a:extLst>
              <a:ext uri="{FF2B5EF4-FFF2-40B4-BE49-F238E27FC236}">
                <a16:creationId xmlns:a16="http://schemas.microsoft.com/office/drawing/2014/main" id="{258A9717-2315-4A29-8F08-EEFE7031A13B}"/>
              </a:ext>
            </a:extLst>
          </p:cNvPr>
          <p:cNvSpPr/>
          <p:nvPr/>
        </p:nvSpPr>
        <p:spPr>
          <a:xfrm>
            <a:off x="1563162" y="3541433"/>
            <a:ext cx="9902638" cy="465577"/>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 </a:t>
            </a:r>
            <a:r>
              <a:rPr lang="vi-VN" sz="2000">
                <a:solidFill>
                  <a:srgbClr val="F18105"/>
                </a:solidFill>
                <a:latin typeface="UTM Avo" panose="02040603050506020204" pitchFamily="18" charset="0"/>
                <a:cs typeface="Times New Roman" panose="02020603050405020304" pitchFamily="18" charset="0"/>
              </a:rPr>
              <a:t>XOÁ hàng, cột</a:t>
            </a:r>
            <a:r>
              <a:rPr lang="vi-VN" sz="2000">
                <a:latin typeface="UTM Avo" panose="02040603050506020204" pitchFamily="18" charset="0"/>
                <a:cs typeface="Times New Roman" panose="02020603050405020304" pitchFamily="18" charset="0"/>
              </a:rPr>
              <a:t>: Nháy chuột vào tên của cột hoặc hàng để chọn cột hoặc</a:t>
            </a:r>
            <a:endParaRPr lang="en-US"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99F09F8-9A2F-42DD-BEA4-EBC290D56013}"/>
              </a:ext>
            </a:extLst>
          </p:cNvPr>
          <p:cNvSpPr/>
          <p:nvPr/>
        </p:nvSpPr>
        <p:spPr>
          <a:xfrm>
            <a:off x="726200" y="4785005"/>
            <a:ext cx="10398536" cy="900952"/>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 </a:t>
            </a:r>
            <a:r>
              <a:rPr lang="vi-VN" sz="2000">
                <a:solidFill>
                  <a:srgbClr val="F18105"/>
                </a:solidFill>
                <a:latin typeface="UTM Avo" panose="02040603050506020204" pitchFamily="18" charset="0"/>
                <a:cs typeface="Times New Roman" panose="02020603050405020304" pitchFamily="18" charset="0"/>
              </a:rPr>
              <a:t>CHÈN thêm một hàng, cột mới:</a:t>
            </a:r>
            <a:r>
              <a:rPr lang="en-US" sz="2000">
                <a:solidFill>
                  <a:srgbClr val="F18105"/>
                </a:solidFill>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Chọn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(dưới hàng muốn chèn) hoặc cột (bên phải cột muốn chèn). Nháy nút phải</a:t>
            </a:r>
            <a:r>
              <a:rPr lang="en-US" sz="2000">
                <a:latin typeface="UTM Avo" panose="02040603050506020204" pitchFamily="18" charset="0"/>
                <a:cs typeface="Times New Roman" panose="02020603050405020304" pitchFamily="18" charset="0"/>
              </a:rPr>
              <a:t> chuột vào chỗ chọn, chọn lệnh </a:t>
            </a:r>
            <a:r>
              <a:rPr lang="en-US" sz="2000" b="1">
                <a:latin typeface="UTM Avo" panose="02040603050506020204" pitchFamily="18" charset="0"/>
                <a:cs typeface="Times New Roman" panose="02020603050405020304" pitchFamily="18" charset="0"/>
              </a:rPr>
              <a:t>Insert</a:t>
            </a:r>
            <a:r>
              <a:rPr lang="en-US" sz="2000">
                <a:latin typeface="UTM Avo" panose="020406030505060202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0E1720C7-E60F-4C1A-A16D-6087071D3B9D}"/>
              </a:ext>
            </a:extLst>
          </p:cNvPr>
          <p:cNvSpPr/>
          <p:nvPr/>
        </p:nvSpPr>
        <p:spPr>
          <a:xfrm>
            <a:off x="726199" y="3939368"/>
            <a:ext cx="10398537" cy="896464"/>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hàng muốn xoá. Nháy nút phải chuột vào chỗ chọn, chọn </a:t>
            </a:r>
            <a:r>
              <a:rPr lang="vi-VN" sz="2000" b="1">
                <a:latin typeface="UTM Avo" panose="02040603050506020204" pitchFamily="18" charset="0"/>
                <a:cs typeface="Times New Roman" panose="02020603050405020304" pitchFamily="18" charset="0"/>
              </a:rPr>
              <a:t>Delete</a:t>
            </a:r>
            <a:r>
              <a:rPr lang="vi-VN" sz="2000">
                <a:latin typeface="UTM Avo" panose="02040603050506020204" pitchFamily="18" charset="0"/>
                <a:cs typeface="Times New Roman" panose="02020603050405020304" pitchFamily="18" charset="0"/>
              </a:rPr>
              <a:t>. Có thể chọn nhiều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(cột) để xoá đồng thời</a:t>
            </a:r>
            <a:r>
              <a:rPr lang="en-US" sz="2000">
                <a:latin typeface="UTM Avo" panose="020406030505060202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89A1A4FC-9B15-41B1-B7E6-5DB6B46248A5}"/>
              </a:ext>
            </a:extLst>
          </p:cNvPr>
          <p:cNvSpPr/>
          <p:nvPr/>
        </p:nvSpPr>
        <p:spPr>
          <a:xfrm>
            <a:off x="726200" y="5635130"/>
            <a:ext cx="10398536" cy="896464"/>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en-US" sz="2000">
                <a:latin typeface="UTM Avo" panose="02040603050506020204" pitchFamily="18" charset="0"/>
                <a:cs typeface="Times New Roman" panose="02020603050405020304" pitchFamily="18" charset="0"/>
              </a:rPr>
              <a:t>h</a:t>
            </a:r>
            <a:r>
              <a:rPr lang="vi-VN" sz="2000">
                <a:latin typeface="UTM Avo" panose="02040603050506020204" pitchFamily="18" charset="0"/>
                <a:cs typeface="Times New Roman" panose="02020603050405020304" pitchFamily="18" charset="0"/>
              </a:rPr>
              <a:t>àng mới sẽ được chèn vào bên trên hàng em chọn</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sym typeface="Wingdings" panose="05000000000000000000" pitchFamily="2" charset="2"/>
              </a:rPr>
              <a:t></a:t>
            </a:r>
            <a:r>
              <a:rPr lang="en-US" sz="2000">
                <a:latin typeface="UTM Avo" panose="02040603050506020204" pitchFamily="18" charset="0"/>
                <a:cs typeface="Times New Roman" panose="02020603050405020304" pitchFamily="18" charset="0"/>
                <a:sym typeface="Wingdings" panose="05000000000000000000" pitchFamily="2" charset="2"/>
              </a:rPr>
              <a:t> </a:t>
            </a:r>
            <a:r>
              <a:rPr lang="vi-VN" sz="2000">
                <a:latin typeface="UTM Avo" panose="02040603050506020204" pitchFamily="18" charset="0"/>
                <a:cs typeface="Times New Roman" panose="02020603050405020304" pitchFamily="18" charset="0"/>
              </a:rPr>
              <a:t>cột mới sẽ được chèn vào</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bên trái cột em chọn.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2481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1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001BBB-1D51-4750-A295-954BCC776185}"/>
              </a:ext>
            </a:extLst>
          </p:cNvPr>
          <p:cNvSpPr/>
          <p:nvPr/>
        </p:nvSpPr>
        <p:spPr>
          <a:xfrm>
            <a:off x="496361" y="351255"/>
            <a:ext cx="10616287" cy="465577"/>
          </a:xfrm>
          <a:prstGeom prst="rect">
            <a:avLst/>
          </a:prstGeom>
        </p:spPr>
        <p:txBody>
          <a:bodyPr wrap="square">
            <a:spAutoFit/>
          </a:bodyPr>
          <a:lstStyle/>
          <a:p>
            <a:pPr algn="just" defTabSz="342900">
              <a:lnSpc>
                <a:spcPct val="140000"/>
              </a:lnSpc>
            </a:pPr>
            <a:r>
              <a:rPr lang="en-US" sz="2000" dirty="0">
                <a:latin typeface="UTM Avo" panose="02040603050506020204" pitchFamily="18" charset="0"/>
                <a:cs typeface="Times New Roman" panose="02020603050405020304" pitchFamily="18" charset="0"/>
                <a:sym typeface="Wingdings" panose="05000000000000000000" pitchFamily="2" charset="2"/>
              </a:rPr>
              <a:t>-</a:t>
            </a:r>
            <a:r>
              <a:rPr lang="vi-VN" sz="2000" dirty="0">
                <a:latin typeface="UTM Avo" panose="02040603050506020204" pitchFamily="18" charset="0"/>
                <a:cs typeface="Times New Roman" panose="02020603050405020304" pitchFamily="18" charset="0"/>
                <a:sym typeface="Wingdings" panose="05000000000000000000" pitchFamily="2" charset="2"/>
              </a:rPr>
              <a:t> </a:t>
            </a:r>
            <a:r>
              <a:rPr lang="vi-VN" sz="2000" dirty="0">
                <a:solidFill>
                  <a:srgbClr val="F18105"/>
                </a:solidFill>
                <a:latin typeface="UTM Avo" panose="02040603050506020204" pitchFamily="18" charset="0"/>
                <a:cs typeface="Times New Roman" panose="02020603050405020304" pitchFamily="18" charset="0"/>
                <a:sym typeface="Wingdings" panose="05000000000000000000" pitchFamily="2" charset="2"/>
              </a:rPr>
              <a:t>Làm ẨN, HIỆN hàng hoặc cột</a:t>
            </a:r>
            <a:r>
              <a:rPr lang="vi-VN" sz="2000" dirty="0">
                <a:latin typeface="UTM Avo" panose="02040603050506020204" pitchFamily="18" charset="0"/>
                <a:cs typeface="Times New Roman" panose="02020603050405020304" pitchFamily="18" charset="0"/>
                <a:sym typeface="Wingdings" panose="05000000000000000000" pitchFamily="2" charset="2"/>
              </a:rPr>
              <a:t>: Trong khi làm việc, một số hàng hoặc cột của bảng</a:t>
            </a:r>
            <a:endParaRPr lang="en-US" sz="2000" dirty="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F61D30D-7642-4899-9C1C-7078FD0C4A71}"/>
              </a:ext>
            </a:extLst>
          </p:cNvPr>
          <p:cNvSpPr/>
          <p:nvPr/>
        </p:nvSpPr>
        <p:spPr>
          <a:xfrm>
            <a:off x="496361" y="784558"/>
            <a:ext cx="11199278" cy="1762727"/>
          </a:xfrm>
          <a:prstGeom prst="rect">
            <a:avLst/>
          </a:prstGeom>
        </p:spPr>
        <p:txBody>
          <a:bodyPr wrap="square">
            <a:spAutoFit/>
          </a:bodyPr>
          <a:lstStyle/>
          <a:p>
            <a:pPr algn="just" defTabSz="342900">
              <a:lnSpc>
                <a:spcPct val="140000"/>
              </a:lnSpc>
            </a:pPr>
            <a:r>
              <a:rPr lang="vi-VN" sz="2000" dirty="0">
                <a:latin typeface="UTM Avo" panose="02040603050506020204" pitchFamily="18" charset="0"/>
                <a:cs typeface="Times New Roman" panose="02020603050405020304" pitchFamily="18" charset="0"/>
                <a:sym typeface="Wingdings" panose="05000000000000000000" pitchFamily="2" charset="2"/>
              </a:rPr>
              <a:t>tính có thể ẩn đi với mục đích làm gọn bảng tính, dễ quan sát. Khi cần em có thể hiển thị lại các hàng, cột đã ẩn bất cứ lúc nào. </a:t>
            </a:r>
            <a:endParaRPr lang="en-US" sz="2000" dirty="0">
              <a:latin typeface="UTM Avo" panose="02040603050506020204" pitchFamily="18" charset="0"/>
              <a:cs typeface="Times New Roman" panose="02020603050405020304" pitchFamily="18" charset="0"/>
              <a:sym typeface="Wingdings" panose="05000000000000000000" pitchFamily="2" charset="2"/>
            </a:endParaRPr>
          </a:p>
          <a:p>
            <a:pPr algn="just" defTabSz="342900">
              <a:lnSpc>
                <a:spcPct val="140000"/>
              </a:lnSpc>
            </a:pPr>
            <a:r>
              <a:rPr lang="vi-VN" sz="2000" dirty="0">
                <a:latin typeface="UTM Avo" panose="02040603050506020204" pitchFamily="18" charset="0"/>
                <a:cs typeface="Times New Roman" panose="02020603050405020304" pitchFamily="18" charset="0"/>
                <a:sym typeface="Wingdings" panose="05000000000000000000" pitchFamily="2" charset="2"/>
              </a:rPr>
              <a:t>Muốn ẩn hàng hoặc cột, em chọn hàng hoặc </a:t>
            </a:r>
            <a:r>
              <a:rPr lang="en-US" sz="2000" dirty="0">
                <a:latin typeface="UTM Avo" panose="02040603050506020204" pitchFamily="18" charset="0"/>
                <a:cs typeface="Times New Roman" panose="02020603050405020304" pitchFamily="18" charset="0"/>
                <a:sym typeface="Wingdings" panose="05000000000000000000" pitchFamily="2" charset="2"/>
              </a:rPr>
              <a:t>c</a:t>
            </a:r>
            <a:r>
              <a:rPr lang="vi-VN" sz="2000" dirty="0">
                <a:latin typeface="UTM Avo" panose="02040603050506020204" pitchFamily="18" charset="0"/>
                <a:cs typeface="Times New Roman" panose="02020603050405020304" pitchFamily="18" charset="0"/>
                <a:sym typeface="Wingdings" panose="05000000000000000000" pitchFamily="2" charset="2"/>
              </a:rPr>
              <a:t>ột, nháy nút phải chuột vào chỗ chọn và chọn </a:t>
            </a:r>
            <a:r>
              <a:rPr lang="vi-VN" sz="2000" b="1" dirty="0">
                <a:latin typeface="UTM Avo" panose="02040603050506020204" pitchFamily="18" charset="0"/>
                <a:cs typeface="Times New Roman" panose="02020603050405020304" pitchFamily="18" charset="0"/>
                <a:sym typeface="Wingdings" panose="05000000000000000000" pitchFamily="2" charset="2"/>
              </a:rPr>
              <a:t>Hide</a:t>
            </a:r>
            <a:r>
              <a:rPr lang="vi-VN" sz="2000" dirty="0">
                <a:latin typeface="UTM Avo" panose="02040603050506020204" pitchFamily="18" charset="0"/>
                <a:cs typeface="Times New Roman" panose="02020603050405020304" pitchFamily="18" charset="0"/>
                <a:sym typeface="Wingdings" panose="05000000000000000000" pitchFamily="2" charset="2"/>
              </a:rPr>
              <a:t>. Hình 9.7 mô tả một số cột và hàng bị làm ẩn đi.</a:t>
            </a:r>
            <a:endParaRPr lang="en-US" sz="2000" dirty="0">
              <a:latin typeface="UTM Avo"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A5DA10D-B77B-4E68-88AC-5C72CFC53631}"/>
              </a:ext>
            </a:extLst>
          </p:cNvPr>
          <p:cNvPicPr>
            <a:picLocks noChangeAspect="1"/>
          </p:cNvPicPr>
          <p:nvPr/>
        </p:nvPicPr>
        <p:blipFill>
          <a:blip r:embed="rId2"/>
          <a:stretch>
            <a:fillRect/>
          </a:stretch>
        </p:blipFill>
        <p:spPr>
          <a:xfrm>
            <a:off x="1148694" y="2810847"/>
            <a:ext cx="9894612" cy="2379717"/>
          </a:xfrm>
          <a:prstGeom prst="rect">
            <a:avLst/>
          </a:prstGeom>
        </p:spPr>
      </p:pic>
      <p:sp>
        <p:nvSpPr>
          <p:cNvPr id="8" name="Rectangle 7">
            <a:extLst>
              <a:ext uri="{FF2B5EF4-FFF2-40B4-BE49-F238E27FC236}">
                <a16:creationId xmlns:a16="http://schemas.microsoft.com/office/drawing/2014/main" id="{5E385277-BDA3-488A-B156-5B2DC432FD3E}"/>
              </a:ext>
            </a:extLst>
          </p:cNvPr>
          <p:cNvSpPr/>
          <p:nvPr/>
        </p:nvSpPr>
        <p:spPr>
          <a:xfrm>
            <a:off x="496361" y="5454127"/>
            <a:ext cx="11199278" cy="896464"/>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panose="05000000000000000000" pitchFamily="2" charset="2"/>
              </a:rPr>
              <a:t>Muốn hiển thị lại, em chọn các hàng, cột xung quanh vị trí hàng, cột bị ẩn đi, nháy nút phải chuột và chọn </a:t>
            </a:r>
            <a:r>
              <a:rPr lang="vi-VN" sz="2000" b="1">
                <a:latin typeface="UTM Avo" panose="02040603050506020204" pitchFamily="18" charset="0"/>
                <a:cs typeface="Times New Roman" panose="02020603050405020304" pitchFamily="18" charset="0"/>
                <a:sym typeface="Wingdings" panose="05000000000000000000" pitchFamily="2" charset="2"/>
              </a:rPr>
              <a:t>Unhide</a:t>
            </a:r>
            <a:r>
              <a:rPr lang="vi-VN" sz="2000">
                <a:latin typeface="UTM Avo" panose="02040603050506020204" pitchFamily="18" charset="0"/>
                <a:cs typeface="Times New Roman" panose="02020603050405020304" pitchFamily="18" charset="0"/>
                <a:sym typeface="Wingdings" panose="05000000000000000000" pitchFamily="2" charset="2"/>
              </a:rPr>
              <a:t>.</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4730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4972" y="86166"/>
            <a:ext cx="8160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lệnh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02479" y="4358318"/>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a:latin typeface="Times New Roman" panose="02020603050405020304" pitchFamily="18" charset="0"/>
                <a:cs typeface="Times New Roman" panose="02020603050405020304" pitchFamily="18" charset="0"/>
              </a:rPr>
              <a:t>Cho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273414" y="648030"/>
            <a:ext cx="11548992"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Delete.</a:t>
            </a:r>
          </a:p>
        </p:txBody>
      </p:sp>
      <p:sp>
        <p:nvSpPr>
          <p:cNvPr id="9" name="Rectangle 8"/>
          <p:cNvSpPr/>
          <p:nvPr/>
        </p:nvSpPr>
        <p:spPr>
          <a:xfrm>
            <a:off x="321504" y="1208737"/>
            <a:ext cx="11548992" cy="138499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Insert.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a:t>
            </a:r>
          </a:p>
        </p:txBody>
      </p:sp>
      <p:sp>
        <p:nvSpPr>
          <p:cNvPr id="10" name="Cloud Callout 9"/>
          <p:cNvSpPr/>
          <p:nvPr/>
        </p:nvSpPr>
        <p:spPr>
          <a:xfrm>
            <a:off x="3920914" y="4487270"/>
            <a:ext cx="6110027" cy="1860236"/>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a:t>
            </a:r>
          </a:p>
        </p:txBody>
      </p:sp>
      <p:sp>
        <p:nvSpPr>
          <p:cNvPr id="11" name="Cloud Callout 10"/>
          <p:cNvSpPr/>
          <p:nvPr/>
        </p:nvSpPr>
        <p:spPr>
          <a:xfrm>
            <a:off x="4112634" y="4602062"/>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a:t>
            </a:r>
          </a:p>
        </p:txBody>
      </p:sp>
      <p:sp>
        <p:nvSpPr>
          <p:cNvPr id="12" name="Rectangle 11"/>
          <p:cNvSpPr/>
          <p:nvPr/>
        </p:nvSpPr>
        <p:spPr>
          <a:xfrm>
            <a:off x="273414" y="2593732"/>
            <a:ext cx="11548992"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Hide.</a:t>
            </a:r>
          </a:p>
          <a:p>
            <a:pPr algn="just"/>
            <a:r>
              <a:rPr lang="en-US" sz="2800" dirty="0" err="1">
                <a:latin typeface="Times New Roman" panose="02020603050405020304" pitchFamily="18" charset="0"/>
                <a:cs typeface="Times New Roman" panose="02020603050405020304" pitchFamily="18" charset="0"/>
              </a:rPr>
              <a:t>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Unhide.</a:t>
            </a:r>
          </a:p>
        </p:txBody>
      </p:sp>
      <p:pic>
        <p:nvPicPr>
          <p:cNvPr id="3" name="Picture 2"/>
          <p:cNvPicPr>
            <a:picLocks noChangeAspect="1"/>
          </p:cNvPicPr>
          <p:nvPr/>
        </p:nvPicPr>
        <p:blipFill>
          <a:blip r:embed="rId2"/>
          <a:stretch>
            <a:fillRect/>
          </a:stretch>
        </p:blipFill>
        <p:spPr>
          <a:xfrm>
            <a:off x="2161059" y="2614723"/>
            <a:ext cx="7942577" cy="3884246"/>
          </a:xfrm>
          <a:prstGeom prst="rect">
            <a:avLst/>
          </a:prstGeom>
          <a:ln>
            <a:solidFill>
              <a:schemeClr val="accent1"/>
            </a:solidFill>
          </a:ln>
        </p:spPr>
      </p:pic>
      <p:pic>
        <p:nvPicPr>
          <p:cNvPr id="4" name="Picture 3"/>
          <p:cNvPicPr>
            <a:picLocks noChangeAspect="1"/>
          </p:cNvPicPr>
          <p:nvPr/>
        </p:nvPicPr>
        <p:blipFill>
          <a:blip r:embed="rId3"/>
          <a:stretch>
            <a:fillRect/>
          </a:stretch>
        </p:blipFill>
        <p:spPr>
          <a:xfrm>
            <a:off x="4660376" y="1655802"/>
            <a:ext cx="5498220" cy="4979356"/>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6210057" y="1855936"/>
            <a:ext cx="3856961" cy="4103722"/>
          </a:xfrm>
          <a:prstGeom prst="rect">
            <a:avLst/>
          </a:prstGeom>
          <a:ln>
            <a:solidFill>
              <a:schemeClr val="accent1"/>
            </a:solidFill>
          </a:ln>
        </p:spPr>
      </p:pic>
      <p:pic>
        <p:nvPicPr>
          <p:cNvPr id="13" name="Picture 12"/>
          <p:cNvPicPr>
            <a:picLocks noChangeAspect="1"/>
          </p:cNvPicPr>
          <p:nvPr/>
        </p:nvPicPr>
        <p:blipFill>
          <a:blip r:embed="rId5"/>
          <a:stretch>
            <a:fillRect/>
          </a:stretch>
        </p:blipFill>
        <p:spPr>
          <a:xfrm>
            <a:off x="2682303" y="2742749"/>
            <a:ext cx="7966061" cy="3992678"/>
          </a:xfrm>
          <a:prstGeom prst="rect">
            <a:avLst/>
          </a:prstGeom>
          <a:ln>
            <a:solidFill>
              <a:schemeClr val="accent1"/>
            </a:solidFill>
          </a:ln>
        </p:spPr>
      </p:pic>
    </p:spTree>
    <p:extLst>
      <p:ext uri="{BB962C8B-B14F-4D97-AF65-F5344CB8AC3E}">
        <p14:creationId xmlns:p14="http://schemas.microsoft.com/office/powerpoint/2010/main" val="456191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grpId="1" nodeType="click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6" presetClass="entr" presetSubtype="21"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xit" presetSubtype="21" fill="hold" grpId="1" nodeType="clickEffect">
                                  <p:stCondLst>
                                    <p:cond delay="0"/>
                                  </p:stCondLst>
                                  <p:childTnLst>
                                    <p:animEffect transition="out" filter="barn(inVertical)">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6" presetClass="entr" presetSubtype="16"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ircle(in)">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barn(inVertical)">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9" grpId="0"/>
      <p:bldP spid="10" grpId="0" animBg="1"/>
      <p:bldP spid="10" grpId="1" animBg="1"/>
      <p:bldP spid="11" grpId="0" animBg="1"/>
      <p:bldP spid="11" grpId="1"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3E00A-7E59-4EC0-A1C9-F8FE7C0B0129}"/>
              </a:ext>
            </a:extLst>
          </p:cNvPr>
          <p:cNvPicPr>
            <a:picLocks noChangeAspect="1"/>
          </p:cNvPicPr>
          <p:nvPr/>
        </p:nvPicPr>
        <p:blipFill>
          <a:blip r:embed="rId2"/>
          <a:stretch>
            <a:fillRect/>
          </a:stretch>
        </p:blipFill>
        <p:spPr>
          <a:xfrm>
            <a:off x="1421365" y="1342228"/>
            <a:ext cx="9349270" cy="2678339"/>
          </a:xfrm>
          <a:prstGeom prst="rect">
            <a:avLst/>
          </a:prstGeom>
        </p:spPr>
      </p:pic>
      <p:sp>
        <p:nvSpPr>
          <p:cNvPr id="4" name="Rectangle 3">
            <a:extLst>
              <a:ext uri="{FF2B5EF4-FFF2-40B4-BE49-F238E27FC236}">
                <a16:creationId xmlns:a16="http://schemas.microsoft.com/office/drawing/2014/main" id="{2ED63F6F-44C2-4889-88C8-AE3F8F411164}"/>
              </a:ext>
            </a:extLst>
          </p:cNvPr>
          <p:cNvSpPr/>
          <p:nvPr/>
        </p:nvSpPr>
        <p:spPr>
          <a:xfrm>
            <a:off x="574334" y="326406"/>
            <a:ext cx="10275638" cy="471026"/>
          </a:xfrm>
          <a:prstGeom prst="rect">
            <a:avLst/>
          </a:prstGeom>
        </p:spPr>
        <p:txBody>
          <a:bodyPr wrap="square">
            <a:spAutoFit/>
          </a:bodyPr>
          <a:lstStyle/>
          <a:p>
            <a:pPr defTabSz="342900">
              <a:lnSpc>
                <a:spcPct val="140000"/>
              </a:lnSpc>
            </a:pPr>
            <a:r>
              <a:rPr lang="en-US" sz="2000" b="1">
                <a:solidFill>
                  <a:srgbClr val="0000FF"/>
                </a:solidFill>
                <a:latin typeface="UTM Avo" panose="02040603050506020204" pitchFamily="18" charset="0"/>
                <a:cs typeface="Times New Roman" panose="02020603050405020304" pitchFamily="18" charset="0"/>
              </a:rPr>
              <a:t>b</a:t>
            </a:r>
            <a:r>
              <a:rPr lang="vi-VN" sz="2000" b="1">
                <a:solidFill>
                  <a:srgbClr val="0000FF"/>
                </a:solidFill>
                <a:latin typeface="UTM Avo" panose="02040603050506020204" pitchFamily="18" charset="0"/>
                <a:cs typeface="Times New Roman" panose="02020603050405020304" pitchFamily="18" charset="0"/>
              </a:rPr>
              <a:t>)</a:t>
            </a:r>
            <a:r>
              <a:rPr lang="en-US" sz="2000" b="1">
                <a:solidFill>
                  <a:srgbClr val="0000FF"/>
                </a:solidFill>
                <a:latin typeface="UTM Avo" panose="02040603050506020204" pitchFamily="18" charset="0"/>
                <a:cs typeface="Times New Roman" panose="02020603050405020304" pitchFamily="18" charset="0"/>
              </a:rPr>
              <a:t> </a:t>
            </a:r>
            <a:r>
              <a:rPr lang="vi-VN" sz="2000" b="1">
                <a:solidFill>
                  <a:srgbClr val="0000FF"/>
                </a:solidFill>
                <a:latin typeface="UTM Avo" panose="02040603050506020204" pitchFamily="18" charset="0"/>
                <a:cs typeface="Times New Roman" panose="02020603050405020304" pitchFamily="18" charset="0"/>
              </a:rPr>
              <a:t>Lệnh gộp các ô của một vùng dữ liệu</a:t>
            </a:r>
          </a:p>
        </p:txBody>
      </p:sp>
      <p:sp>
        <p:nvSpPr>
          <p:cNvPr id="5" name="Rectangle 4">
            <a:extLst>
              <a:ext uri="{FF2B5EF4-FFF2-40B4-BE49-F238E27FC236}">
                <a16:creationId xmlns:a16="http://schemas.microsoft.com/office/drawing/2014/main" id="{9558BDE4-1C2B-458C-8100-8DBD501E4923}"/>
              </a:ext>
            </a:extLst>
          </p:cNvPr>
          <p:cNvSpPr/>
          <p:nvPr/>
        </p:nvSpPr>
        <p:spPr>
          <a:xfrm>
            <a:off x="574334" y="797432"/>
            <a:ext cx="11043332" cy="470065"/>
          </a:xfrm>
          <a:prstGeom prst="rect">
            <a:avLst/>
          </a:prstGeom>
        </p:spPr>
        <p:txBody>
          <a:bodyPr wrap="square">
            <a:spAutoFit/>
          </a:bodyPr>
          <a:lstStyle/>
          <a:p>
            <a:pPr defTabSz="342900">
              <a:lnSpc>
                <a:spcPct val="140000"/>
              </a:lnSpc>
            </a:pPr>
            <a:r>
              <a:rPr lang="vi-VN" sz="2000">
                <a:latin typeface="UTM Avo" panose="02040603050506020204" pitchFamily="18" charset="0"/>
                <a:cs typeface="Times New Roman" panose="02020603050405020304" pitchFamily="18" charset="0"/>
                <a:sym typeface="Wingdings" panose="05000000000000000000" pitchFamily="2" charset="2"/>
              </a:rPr>
              <a:t>Đánh dấu vùng dữ liệu (các ô muốn gộp), chọn </a:t>
            </a:r>
            <a:r>
              <a:rPr lang="vi-VN" sz="2000" b="1">
                <a:latin typeface="UTM Avo" panose="02040603050506020204" pitchFamily="18" charset="0"/>
                <a:cs typeface="Times New Roman" panose="02020603050405020304" pitchFamily="18" charset="0"/>
                <a:sym typeface="Wingdings" panose="05000000000000000000" pitchFamily="2" charset="2"/>
              </a:rPr>
              <a:t>Home/Alignment/Merge &amp; Center</a:t>
            </a:r>
            <a:r>
              <a:rPr lang="vi-VN" sz="2000">
                <a:latin typeface="UTM Avo" panose="02040603050506020204" pitchFamily="18" charset="0"/>
                <a:cs typeface="Times New Roman" panose="02020603050405020304" pitchFamily="18" charset="0"/>
                <a:sym typeface="Wingdings" panose="05000000000000000000" pitchFamily="2" charset="2"/>
              </a:rPr>
              <a:t>.</a:t>
            </a:r>
            <a:endParaRPr lang="en-US"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7C65EB9-6B67-4F37-9BFF-DAD23ED70496}"/>
              </a:ext>
            </a:extLst>
          </p:cNvPr>
          <p:cNvSpPr/>
          <p:nvPr/>
        </p:nvSpPr>
        <p:spPr>
          <a:xfrm>
            <a:off x="574334" y="4166105"/>
            <a:ext cx="4234334" cy="2189125"/>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sym typeface="Wingdings" panose="05000000000000000000" pitchFamily="2" charset="2"/>
              </a:rPr>
              <a:t>Lưu ý: </a:t>
            </a:r>
            <a:r>
              <a:rPr lang="vi-VN" sz="2000">
                <a:latin typeface="UTM Avo" panose="02040603050506020204" pitchFamily="18" charset="0"/>
                <a:cs typeface="Times New Roman" panose="02020603050405020304" pitchFamily="18" charset="0"/>
                <a:sym typeface="Wingdings" panose="05000000000000000000" pitchFamily="2" charset="2"/>
              </a:rPr>
              <a:t>Sau khi gộp, ô kết quả sẽ có địa chỉ là ô đầu tiên bên trái của vùng đã gộp và lưu kết quả của ô này. Dữ liệu trong các ô khác sẽ bị xoá khi gộp.</a:t>
            </a:r>
            <a:endParaRPr lang="en-US" sz="2000">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8CA85D-BCF0-43D6-B652-460654A0D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74107" y="4274043"/>
            <a:ext cx="6243559" cy="2081187"/>
          </a:xfrm>
          <a:prstGeom prst="rect">
            <a:avLst/>
          </a:prstGeom>
        </p:spPr>
      </p:pic>
    </p:spTree>
    <p:extLst>
      <p:ext uri="{BB962C8B-B14F-4D97-AF65-F5344CB8AC3E}">
        <p14:creationId xmlns:p14="http://schemas.microsoft.com/office/powerpoint/2010/main" val="176988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9F2B0-0FD3-45FD-AEF3-32682C6C3C8B}"/>
              </a:ext>
            </a:extLst>
          </p:cNvPr>
          <p:cNvPicPr>
            <a:picLocks noChangeAspect="1"/>
          </p:cNvPicPr>
          <p:nvPr/>
        </p:nvPicPr>
        <p:blipFill>
          <a:blip r:embed="rId2"/>
          <a:stretch>
            <a:fillRect/>
          </a:stretch>
        </p:blipFill>
        <p:spPr>
          <a:xfrm>
            <a:off x="550898" y="266588"/>
            <a:ext cx="888648" cy="903074"/>
          </a:xfrm>
          <a:prstGeom prst="rect">
            <a:avLst/>
          </a:prstGeom>
        </p:spPr>
      </p:pic>
      <p:sp>
        <p:nvSpPr>
          <p:cNvPr id="3" name="Rectangle 2">
            <a:extLst>
              <a:ext uri="{FF2B5EF4-FFF2-40B4-BE49-F238E27FC236}">
                <a16:creationId xmlns:a16="http://schemas.microsoft.com/office/drawing/2014/main" id="{F2AFEF14-0CF7-46D2-9FD1-23226676AD84}"/>
              </a:ext>
            </a:extLst>
          </p:cNvPr>
          <p:cNvSpPr/>
          <p:nvPr/>
        </p:nvSpPr>
        <p:spPr>
          <a:xfrm>
            <a:off x="1635162" y="217691"/>
            <a:ext cx="9463143" cy="954107"/>
          </a:xfrm>
          <a:prstGeom prst="rect">
            <a:avLst/>
          </a:prstGeom>
        </p:spPr>
        <p:txBody>
          <a:bodyPr wrap="square">
            <a:spAutoFit/>
          </a:bodyPr>
          <a:lstStyle/>
          <a:p>
            <a:pPr algn="just" defTabSz="342900"/>
            <a:r>
              <a:rPr lang="vi-VN" sz="2800" dirty="0">
                <a:latin typeface="UTM Avo" panose="02040603050506020204" pitchFamily="18" charset="0"/>
                <a:cs typeface="Times New Roman" panose="02020603050405020304" pitchFamily="18" charset="0"/>
              </a:rPr>
              <a:t>Quan sát một phần bảng tính của dự án Trường học xanh trong Hình 9.1, em có nhận xét gì? </a:t>
            </a:r>
          </a:p>
        </p:txBody>
      </p:sp>
      <p:pic>
        <p:nvPicPr>
          <p:cNvPr id="9" name="Picture 8">
            <a:extLst>
              <a:ext uri="{FF2B5EF4-FFF2-40B4-BE49-F238E27FC236}">
                <a16:creationId xmlns:a16="http://schemas.microsoft.com/office/drawing/2014/main" id="{BAA6B7BA-2CEA-4840-99CF-B30DEDAF98B3}"/>
              </a:ext>
            </a:extLst>
          </p:cNvPr>
          <p:cNvPicPr>
            <a:picLocks noChangeAspect="1"/>
          </p:cNvPicPr>
          <p:nvPr/>
        </p:nvPicPr>
        <p:blipFill>
          <a:blip r:embed="rId3"/>
          <a:stretch>
            <a:fillRect/>
          </a:stretch>
        </p:blipFill>
        <p:spPr>
          <a:xfrm>
            <a:off x="995222" y="1169662"/>
            <a:ext cx="10201556" cy="2679993"/>
          </a:xfrm>
          <a:prstGeom prst="rect">
            <a:avLst/>
          </a:prstGeom>
        </p:spPr>
      </p:pic>
      <p:sp>
        <p:nvSpPr>
          <p:cNvPr id="10" name="Rectangle 9">
            <a:extLst>
              <a:ext uri="{FF2B5EF4-FFF2-40B4-BE49-F238E27FC236}">
                <a16:creationId xmlns:a16="http://schemas.microsoft.com/office/drawing/2014/main" id="{919A75B4-792E-480E-8EB6-F3C4F880F140}"/>
              </a:ext>
            </a:extLst>
          </p:cNvPr>
          <p:cNvSpPr/>
          <p:nvPr/>
        </p:nvSpPr>
        <p:spPr>
          <a:xfrm>
            <a:off x="995222" y="4102475"/>
            <a:ext cx="11128484" cy="523220"/>
          </a:xfrm>
          <a:prstGeom prst="rect">
            <a:avLst/>
          </a:prstGeom>
        </p:spPr>
        <p:txBody>
          <a:bodyPr wrap="square">
            <a:spAutoFit/>
          </a:bodyPr>
          <a:lstStyle/>
          <a:p>
            <a:pPr algn="just" defTabSz="342900"/>
            <a:r>
              <a:rPr lang="vi-VN" sz="2800" dirty="0">
                <a:solidFill>
                  <a:srgbClr val="FF0000"/>
                </a:solidFill>
                <a:latin typeface="UTM Avo" panose="02040603050506020204" pitchFamily="18" charset="0"/>
                <a:cs typeface="Times New Roman" panose="02020603050405020304" pitchFamily="18" charset="0"/>
              </a:rPr>
              <a:t>Có cần chỉnh sửa, định dạng hay trình bày dữ liệu cho đẹp hơn không?</a:t>
            </a:r>
          </a:p>
        </p:txBody>
      </p:sp>
      <p:sp>
        <p:nvSpPr>
          <p:cNvPr id="4" name="Rectangle 2">
            <a:extLst>
              <a:ext uri="{FF2B5EF4-FFF2-40B4-BE49-F238E27FC236}">
                <a16:creationId xmlns:a16="http://schemas.microsoft.com/office/drawing/2014/main" id="{B11CB211-26A6-BDAC-0731-20E2AA7B49B3}"/>
              </a:ext>
            </a:extLst>
          </p:cNvPr>
          <p:cNvSpPr>
            <a:spLocks noChangeArrowheads="1"/>
          </p:cNvSpPr>
          <p:nvPr/>
        </p:nvSpPr>
        <p:spPr bwMode="auto">
          <a:xfrm>
            <a:off x="550898" y="4878515"/>
            <a:ext cx="109760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dirty="0" err="1">
                <a:solidFill>
                  <a:srgbClr val="0000CC"/>
                </a:solidFill>
                <a:latin typeface="UTM Avo" panose="02040603050506020204" pitchFamily="18" charset="0"/>
                <a:cs typeface="Times New Roman" panose="02020603050405020304" pitchFamily="18" charset="0"/>
              </a:rPr>
              <a:t>Bảng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tính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của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dự</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án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Trường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học</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xanh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trong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Hình</a:t>
            </a:r>
            <a:r>
              <a:rPr lang="en-US" sz="2800" dirty="0">
                <a:solidFill>
                  <a:srgbClr val="0000CC"/>
                </a:solidFill>
                <a:latin typeface="UTM Avo" panose="02040603050506020204" pitchFamily="18" charset="0"/>
                <a:cs typeface="Times New Roman" panose="02020603050405020304" pitchFamily="18" charset="0"/>
              </a:rPr>
              <a:t> 9.1 </a:t>
            </a:r>
            <a:r>
              <a:rPr lang="en-US" sz="2800" dirty="0" err="1">
                <a:solidFill>
                  <a:srgbClr val="0000CC"/>
                </a:solidFill>
                <a:latin typeface="UTM Avo" panose="02040603050506020204" pitchFamily="18" charset="0"/>
                <a:cs typeface="Times New Roman" panose="02020603050405020304" pitchFamily="18" charset="0"/>
              </a:rPr>
              <a:t>chưa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có</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vạch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kẻ</a:t>
            </a:r>
            <a:r>
              <a:rPr lang="en-US" sz="2800" dirty="0">
                <a:solidFill>
                  <a:srgbClr val="0000CC"/>
                </a:solidFill>
                <a:latin typeface="UTM Avo" panose="02040603050506020204" pitchFamily="18" charset="0"/>
                <a:cs typeface="Times New Roman" panose="02020603050405020304" pitchFamily="18" charset="0"/>
              </a:rPr>
              <a:t> ô </a:t>
            </a:r>
            <a:r>
              <a:rPr lang="en-US" sz="2800" dirty="0" err="1">
                <a:solidFill>
                  <a:srgbClr val="0000CC"/>
                </a:solidFill>
                <a:latin typeface="UTM Avo" panose="02040603050506020204" pitchFamily="18" charset="0"/>
                <a:cs typeface="Times New Roman" panose="02020603050405020304" pitchFamily="18" charset="0"/>
              </a:rPr>
              <a:t>rõ</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ràng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và</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đơn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điệu</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Chúng</a:t>
            </a:r>
            <a:r>
              <a:rPr lang="en-US" sz="2800" dirty="0">
                <a:solidFill>
                  <a:srgbClr val="0000CC"/>
                </a:solidFill>
                <a:latin typeface="UTM Avo" panose="02040603050506020204" pitchFamily="18" charset="0"/>
                <a:cs typeface="Times New Roman" panose="02020603050405020304" pitchFamily="18" charset="0"/>
              </a:rPr>
              <a:t> ta </a:t>
            </a:r>
            <a:r>
              <a:rPr lang="en-US" sz="2800" dirty="0" err="1">
                <a:solidFill>
                  <a:srgbClr val="0000CC"/>
                </a:solidFill>
                <a:latin typeface="UTM Avo" panose="02040603050506020204" pitchFamily="18" charset="0"/>
                <a:cs typeface="Times New Roman" panose="02020603050405020304" pitchFamily="18" charset="0"/>
              </a:rPr>
              <a:t>cần</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chỉnh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sửa</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định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dạng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cho</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bảng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tính</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đẹp</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mắt</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và</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rõ</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ràng</a:t>
            </a:r>
            <a:r>
              <a:rPr lang="en-US" sz="2800" dirty="0">
                <a:solidFill>
                  <a:srgbClr val="0000CC"/>
                </a:solidFill>
                <a:latin typeface="UTM Avo" panose="02040603050506020204" pitchFamily="18" charset="0"/>
                <a:cs typeface="Times New Roman" panose="02020603050405020304" pitchFamily="18" charset="0"/>
              </a:rPr>
              <a:t> </a:t>
            </a:r>
            <a:r>
              <a:rPr lang="en-US" sz="2800" dirty="0" err="1">
                <a:solidFill>
                  <a:srgbClr val="0000CC"/>
                </a:solidFill>
                <a:latin typeface="UTM Avo" panose="02040603050506020204" pitchFamily="18" charset="0"/>
                <a:cs typeface="Times New Roman" panose="02020603050405020304" pitchFamily="18" charset="0"/>
              </a:rPr>
              <a:t>hơn</a:t>
            </a:r>
            <a:r>
              <a:rPr lang="en-US" sz="2800" dirty="0">
                <a:solidFill>
                  <a:srgbClr val="0000CC"/>
                </a:solidFill>
                <a:latin typeface="UTM Avo" panose="02040603050506020204" pitchFamily="18" charset="0"/>
                <a:cs typeface="Times New Roman" panose="02020603050405020304" pitchFamily="18" charset="0"/>
              </a:rPr>
              <a:t>. </a:t>
            </a:r>
          </a:p>
        </p:txBody>
      </p:sp>
    </p:spTree>
    <p:extLst>
      <p:ext uri="{BB962C8B-B14F-4D97-AF65-F5344CB8AC3E}">
        <p14:creationId xmlns:p14="http://schemas.microsoft.com/office/powerpoint/2010/main" val="243457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1224" y="12039"/>
            <a:ext cx="8288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Lệnh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gộp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ô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882" y="550648"/>
            <a:ext cx="8245793" cy="1077218"/>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2073695" y="2969235"/>
            <a:ext cx="8298655" cy="3625529"/>
          </a:xfrm>
          <a:prstGeom prst="rect">
            <a:avLst/>
          </a:prstGeom>
          <a:ln>
            <a:solidFill>
              <a:schemeClr val="accent1"/>
            </a:solidFill>
          </a:ln>
        </p:spPr>
      </p:pic>
      <p:pic>
        <p:nvPicPr>
          <p:cNvPr id="6" name="Picture 5"/>
          <p:cNvPicPr>
            <a:picLocks noChangeAspect="1"/>
          </p:cNvPicPr>
          <p:nvPr/>
        </p:nvPicPr>
        <p:blipFill>
          <a:blip r:embed="rId3"/>
          <a:stretch>
            <a:fillRect/>
          </a:stretch>
        </p:blipFill>
        <p:spPr>
          <a:xfrm>
            <a:off x="2073695" y="3022343"/>
            <a:ext cx="8215313" cy="2144930"/>
          </a:xfrm>
          <a:prstGeom prst="rect">
            <a:avLst/>
          </a:prstGeom>
        </p:spPr>
      </p:pic>
      <p:pic>
        <p:nvPicPr>
          <p:cNvPr id="7" name="Picture 6"/>
          <p:cNvPicPr>
            <a:picLocks noChangeAspect="1"/>
          </p:cNvPicPr>
          <p:nvPr/>
        </p:nvPicPr>
        <p:blipFill>
          <a:blip r:embed="rId4"/>
          <a:stretch>
            <a:fillRect/>
          </a:stretch>
        </p:blipFill>
        <p:spPr>
          <a:xfrm>
            <a:off x="6911783" y="1870756"/>
            <a:ext cx="2032384" cy="416576"/>
          </a:xfrm>
          <a:prstGeom prst="rect">
            <a:avLst/>
          </a:prstGeom>
        </p:spPr>
      </p:pic>
      <p:sp>
        <p:nvSpPr>
          <p:cNvPr id="9" name="Rectangle 8"/>
          <p:cNvSpPr/>
          <p:nvPr/>
        </p:nvSpPr>
        <p:spPr>
          <a:xfrm>
            <a:off x="184705" y="1714087"/>
            <a:ext cx="11356132" cy="1077218"/>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Home / Merge &amp; Center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 Alignment.</a:t>
            </a:r>
          </a:p>
        </p:txBody>
      </p:sp>
    </p:spTree>
    <p:extLst>
      <p:ext uri="{BB962C8B-B14F-4D97-AF65-F5344CB8AC3E}">
        <p14:creationId xmlns:p14="http://schemas.microsoft.com/office/powerpoint/2010/main" val="29408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2438400" y="4850197"/>
            <a:ext cx="6535000" cy="1439605"/>
          </a:xfrm>
          <a:prstGeom prst="cloudCallout">
            <a:avLst>
              <a:gd name="adj1" fmla="val 47800"/>
              <a:gd name="adj2" fmla="val 934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endParaRPr lang="en-US" sz="2400" b="1" dirty="0">
              <a:latin typeface="Times New Roman" pitchFamily="18" charset="0"/>
              <a:cs typeface="Times New Roman" pitchFamily="18" charset="0"/>
            </a:endParaRPr>
          </a:p>
        </p:txBody>
      </p:sp>
      <p:sp>
        <p:nvSpPr>
          <p:cNvPr id="6" name="Rectangle 5"/>
          <p:cNvSpPr>
            <a:spLocks noChangeArrowheads="1"/>
          </p:cNvSpPr>
          <p:nvPr/>
        </p:nvSpPr>
        <p:spPr bwMode="auto">
          <a:xfrm>
            <a:off x="209325" y="2631357"/>
            <a:ext cx="116501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p:txBody>
      </p:sp>
      <p:sp>
        <p:nvSpPr>
          <p:cNvPr id="11" name="Cloud Callout 10"/>
          <p:cNvSpPr/>
          <p:nvPr/>
        </p:nvSpPr>
        <p:spPr>
          <a:xfrm>
            <a:off x="5618528" y="4208492"/>
            <a:ext cx="5305592" cy="2376487"/>
          </a:xfrm>
          <a:prstGeom prst="cloudCallout">
            <a:avLst>
              <a:gd name="adj1" fmla="val 43996"/>
              <a:gd name="adj2" fmla="val 9401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a:t>
            </a:r>
          </a:p>
        </p:txBody>
      </p:sp>
      <p:sp>
        <p:nvSpPr>
          <p:cNvPr id="8206" name="AutoShape 21" descr="Quang Hải luôn mặc một chiếc áo dài tay bên trong, tại sao vậy?"/>
          <p:cNvSpPr>
            <a:spLocks noChangeAspect="1" noChangeArrowheads="1"/>
          </p:cNvSpPr>
          <p:nvPr/>
        </p:nvSpPr>
        <p:spPr bwMode="auto">
          <a:xfrm>
            <a:off x="16795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7" name="AutoShape 23" descr="Quang Hải luôn mặc một chiếc áo dài tay bên trong, tại sao vậy?"/>
          <p:cNvSpPr>
            <a:spLocks noChangeAspect="1" noChangeArrowheads="1"/>
          </p:cNvSpPr>
          <p:nvPr/>
        </p:nvSpPr>
        <p:spPr bwMode="auto">
          <a:xfrm>
            <a:off x="18319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7"/>
          <p:cNvSpPr/>
          <p:nvPr/>
        </p:nvSpPr>
        <p:spPr>
          <a:xfrm>
            <a:off x="205650" y="1121726"/>
            <a:ext cx="11653841" cy="954107"/>
          </a:xfrm>
          <a:prstGeom prst="rect">
            <a:avLst/>
          </a:prstGeom>
        </p:spPr>
        <p:txBody>
          <a:bodyPr wrap="square">
            <a:spAutoFit/>
          </a:bodyPr>
          <a:lstStyle/>
          <a:p>
            <a:pPr algn="just"/>
            <a:r>
              <a:rPr lang="en-US" sz="2800" b="1" dirty="0">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6032570" y="208067"/>
            <a:ext cx="5132411" cy="4402621"/>
          </a:xfrm>
          <a:prstGeom prst="rect">
            <a:avLst/>
          </a:prstGeom>
          <a:ln>
            <a:solidFill>
              <a:schemeClr val="accent1"/>
            </a:solidFill>
          </a:ln>
        </p:spPr>
      </p:pic>
      <p:pic>
        <p:nvPicPr>
          <p:cNvPr id="16" name="Picture 15"/>
          <p:cNvPicPr>
            <a:picLocks noChangeAspect="1"/>
          </p:cNvPicPr>
          <p:nvPr/>
        </p:nvPicPr>
        <p:blipFill>
          <a:blip r:embed="rId3"/>
          <a:stretch>
            <a:fillRect/>
          </a:stretch>
        </p:blipFill>
        <p:spPr>
          <a:xfrm>
            <a:off x="496092" y="273021"/>
            <a:ext cx="5295617" cy="4402621"/>
          </a:xfrm>
          <a:prstGeom prst="rect">
            <a:avLst/>
          </a:prstGeom>
          <a:ln>
            <a:solidFill>
              <a:schemeClr val="accent1"/>
            </a:solidFill>
          </a:ln>
        </p:spPr>
      </p:pic>
    </p:spTree>
    <p:extLst>
      <p:ext uri="{BB962C8B-B14F-4D97-AF65-F5344CB8AC3E}">
        <p14:creationId xmlns:p14="http://schemas.microsoft.com/office/powerpoint/2010/main" val="26913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xit" presetSubtype="21" fill="hold" grpId="1"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xit" presetSubtype="21" fill="hold" grpId="1" nodeType="clickEffect">
                                  <p:stCondLst>
                                    <p:cond delay="0"/>
                                  </p:stCondLst>
                                  <p:childTnLst>
                                    <p:animEffect transition="out" filter="barn(inVertic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11" grpId="0" animBg="1"/>
      <p:bldP spid="11" grpId="1"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EDD788-C265-4A1A-8F71-844FE78099F1}"/>
              </a:ext>
            </a:extLst>
          </p:cNvPr>
          <p:cNvPicPr>
            <a:picLocks noChangeAspect="1"/>
          </p:cNvPicPr>
          <p:nvPr/>
        </p:nvPicPr>
        <p:blipFill rotWithShape="1">
          <a:blip r:embed="rId2"/>
          <a:srcRect b="51194"/>
          <a:stretch/>
        </p:blipFill>
        <p:spPr>
          <a:xfrm>
            <a:off x="540910" y="1066078"/>
            <a:ext cx="11347540" cy="3064859"/>
          </a:xfrm>
          <a:prstGeom prst="rect">
            <a:avLst/>
          </a:prstGeom>
        </p:spPr>
      </p:pic>
      <p:pic>
        <p:nvPicPr>
          <p:cNvPr id="4" name="Picture 3">
            <a:extLst>
              <a:ext uri="{FF2B5EF4-FFF2-40B4-BE49-F238E27FC236}">
                <a16:creationId xmlns:a16="http://schemas.microsoft.com/office/drawing/2014/main" id="{23F4C0CD-D697-43D7-AF88-38C2AF56C8E8}"/>
              </a:ext>
            </a:extLst>
          </p:cNvPr>
          <p:cNvPicPr>
            <a:picLocks noChangeAspect="1"/>
          </p:cNvPicPr>
          <p:nvPr/>
        </p:nvPicPr>
        <p:blipFill>
          <a:blip r:embed="rId3"/>
          <a:stretch>
            <a:fillRect/>
          </a:stretch>
        </p:blipFill>
        <p:spPr>
          <a:xfrm>
            <a:off x="11295235" y="283866"/>
            <a:ext cx="589731" cy="520622"/>
          </a:xfrm>
          <a:prstGeom prst="rect">
            <a:avLst/>
          </a:prstGeom>
        </p:spPr>
      </p:pic>
      <p:sp>
        <p:nvSpPr>
          <p:cNvPr id="5" name="Rectangle 4">
            <a:extLst>
              <a:ext uri="{FF2B5EF4-FFF2-40B4-BE49-F238E27FC236}">
                <a16:creationId xmlns:a16="http://schemas.microsoft.com/office/drawing/2014/main" id="{AAF8FDE5-F285-454A-898B-FDB92C83BFF7}"/>
              </a:ext>
            </a:extLst>
          </p:cNvPr>
          <p:cNvSpPr/>
          <p:nvPr/>
        </p:nvSpPr>
        <p:spPr>
          <a:xfrm>
            <a:off x="540910" y="326246"/>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TÍNH CHẤT CỦA CÁC HÀM TRÊN BẢNG TÍNH</a:t>
            </a:r>
          </a:p>
        </p:txBody>
      </p:sp>
      <p:pic>
        <p:nvPicPr>
          <p:cNvPr id="6" name="Picture 5">
            <a:extLst>
              <a:ext uri="{FF2B5EF4-FFF2-40B4-BE49-F238E27FC236}">
                <a16:creationId xmlns:a16="http://schemas.microsoft.com/office/drawing/2014/main" id="{335089FB-B4D9-47A2-B3E9-7E02FE607915}"/>
              </a:ext>
            </a:extLst>
          </p:cNvPr>
          <p:cNvPicPr>
            <a:picLocks noChangeAspect="1"/>
          </p:cNvPicPr>
          <p:nvPr/>
        </p:nvPicPr>
        <p:blipFill rotWithShape="1">
          <a:blip r:embed="rId2"/>
          <a:srcRect l="-190" t="48994" r="190" b="677"/>
          <a:stretch/>
        </p:blipFill>
        <p:spPr>
          <a:xfrm>
            <a:off x="1958509" y="4130937"/>
            <a:ext cx="8512342" cy="2370819"/>
          </a:xfrm>
          <a:prstGeom prst="rect">
            <a:avLst/>
          </a:prstGeom>
        </p:spPr>
      </p:pic>
    </p:spTree>
    <p:extLst>
      <p:ext uri="{BB962C8B-B14F-4D97-AF65-F5344CB8AC3E}">
        <p14:creationId xmlns:p14="http://schemas.microsoft.com/office/powerpoint/2010/main" val="3222170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A5A90-0478-4877-9E95-C72D20376AC0}"/>
              </a:ext>
            </a:extLst>
          </p:cNvPr>
          <p:cNvSpPr/>
          <p:nvPr/>
        </p:nvSpPr>
        <p:spPr>
          <a:xfrm>
            <a:off x="816234" y="3143168"/>
            <a:ext cx="10559532" cy="2251065"/>
          </a:xfrm>
          <a:prstGeom prst="rect">
            <a:avLst/>
          </a:prstGeom>
        </p:spPr>
        <p:txBody>
          <a:bodyPr wrap="square">
            <a:spAutoFit/>
          </a:bodyPr>
          <a:lstStyle/>
          <a:p>
            <a:pPr algn="just" defTabSz="342900">
              <a:lnSpc>
                <a:spcPct val="150000"/>
              </a:lnSpc>
            </a:pPr>
            <a:r>
              <a:rPr lang="vi-VN" sz="2400" dirty="0">
                <a:latin typeface="UTM Avo" panose="02040603050506020204" pitchFamily="18" charset="0"/>
                <a:cs typeface="Times New Roman" panose="02020603050405020304" pitchFamily="18" charset="0"/>
              </a:rPr>
              <a:t>Các hàm tính toán của bảng tính điện tử như SUM, AVERAGE, COUNT, MIN, MAX sẽ chỉ tính toán trên các ô chứa dữ liệu số và bỏ qua các ô chứa dữ liệu dạng văn bản hoặc ô trống. Tính chất đặc biệt này giúp cho bảng dữ liệu theo dõi quá trình thực hiện dự án như Hình 9.12 sẽ luôn cho kết quả đúng.</a:t>
            </a:r>
          </a:p>
        </p:txBody>
      </p:sp>
      <p:pic>
        <p:nvPicPr>
          <p:cNvPr id="5" name="Picture 4">
            <a:extLst>
              <a:ext uri="{FF2B5EF4-FFF2-40B4-BE49-F238E27FC236}">
                <a16:creationId xmlns:a16="http://schemas.microsoft.com/office/drawing/2014/main" id="{897E397F-5B02-48F5-804F-E4A1BBD388BB}"/>
              </a:ext>
            </a:extLst>
          </p:cNvPr>
          <p:cNvPicPr>
            <a:picLocks noChangeAspect="1"/>
          </p:cNvPicPr>
          <p:nvPr/>
        </p:nvPicPr>
        <p:blipFill rotWithShape="1">
          <a:blip r:embed="rId2"/>
          <a:srcRect l="-190" t="48994" r="190" b="677"/>
          <a:stretch/>
        </p:blipFill>
        <p:spPr>
          <a:xfrm>
            <a:off x="1567339" y="319470"/>
            <a:ext cx="9057322" cy="2522604"/>
          </a:xfrm>
          <a:prstGeom prst="rect">
            <a:avLst/>
          </a:prstGeom>
        </p:spPr>
      </p:pic>
    </p:spTree>
    <p:extLst>
      <p:ext uri="{BB962C8B-B14F-4D97-AF65-F5344CB8AC3E}">
        <p14:creationId xmlns:p14="http://schemas.microsoft.com/office/powerpoint/2010/main" val="396460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4572000" y="4294852"/>
            <a:ext cx="6096000" cy="2059424"/>
          </a:xfrm>
          <a:prstGeom prst="cloudCallout">
            <a:avLst>
              <a:gd name="adj1" fmla="val 47026"/>
              <a:gd name="adj2" fmla="val 7294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p>
        </p:txBody>
      </p:sp>
      <p:sp>
        <p:nvSpPr>
          <p:cNvPr id="8206" name="AutoShape 21" descr="Quang Hải luôn mặc một chiếc áo dài tay bên trong, tại sao vậy?"/>
          <p:cNvSpPr>
            <a:spLocks noChangeAspect="1" noChangeArrowheads="1"/>
          </p:cNvSpPr>
          <p:nvPr/>
        </p:nvSpPr>
        <p:spPr bwMode="auto">
          <a:xfrm>
            <a:off x="167957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07" name="AutoShape 23" descr="Quang Hải luôn mặc một chiếc áo dài tay bên trong, tại sao vậy?"/>
          <p:cNvSpPr>
            <a:spLocks noChangeAspect="1" noChangeArrowheads="1"/>
          </p:cNvSpPr>
          <p:nvPr/>
        </p:nvSpPr>
        <p:spPr bwMode="auto">
          <a:xfrm>
            <a:off x="1831975"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Rectangle 12"/>
          <p:cNvSpPr>
            <a:spLocks noChangeArrowheads="1"/>
          </p:cNvSpPr>
          <p:nvPr/>
        </p:nvSpPr>
        <p:spPr bwMode="auto">
          <a:xfrm>
            <a:off x="848303" y="4597802"/>
            <a:ext cx="106371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stretch>
            <a:fillRect/>
          </a:stretch>
        </p:blipFill>
        <p:spPr>
          <a:xfrm>
            <a:off x="1734993" y="150550"/>
            <a:ext cx="9319082" cy="4144302"/>
          </a:xfrm>
          <a:prstGeom prst="rect">
            <a:avLst/>
          </a:prstGeom>
          <a:ln>
            <a:solidFill>
              <a:schemeClr val="accent1"/>
            </a:solidFill>
          </a:ln>
        </p:spPr>
      </p:pic>
    </p:spTree>
    <p:extLst>
      <p:ext uri="{BB962C8B-B14F-4D97-AF65-F5344CB8AC3E}">
        <p14:creationId xmlns:p14="http://schemas.microsoft.com/office/powerpoint/2010/main" val="238424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xit" presetSubtype="21" fill="hold" grpId="1" nodeType="clickEffect">
                                  <p:stCondLst>
                                    <p:cond delay="0"/>
                                  </p:stCondLst>
                                  <p:childTnLst>
                                    <p:animEffect transition="out" filter="barn(inVertical)">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343525" y="2747964"/>
            <a:ext cx="914400" cy="10064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A</a:t>
            </a:r>
          </a:p>
        </p:txBody>
      </p:sp>
      <p:sp>
        <p:nvSpPr>
          <p:cNvPr id="50" name="Rectangle 49"/>
          <p:cNvSpPr/>
          <p:nvPr/>
        </p:nvSpPr>
        <p:spPr>
          <a:xfrm>
            <a:off x="2565400" y="1065214"/>
            <a:ext cx="914400" cy="1004887"/>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6000" b="1">
                <a:latin typeface="Times New Roman" pitchFamily="18" charset="0"/>
                <a:cs typeface="Times New Roman" pitchFamily="18" charset="0"/>
              </a:rPr>
              <a:t>T</a:t>
            </a:r>
          </a:p>
        </p:txBody>
      </p:sp>
      <p:sp>
        <p:nvSpPr>
          <p:cNvPr id="51" name="Rectangle 50"/>
          <p:cNvSpPr/>
          <p:nvPr/>
        </p:nvSpPr>
        <p:spPr>
          <a:xfrm rot="20963322">
            <a:off x="3651250" y="1047750"/>
            <a:ext cx="914400" cy="10048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6000" b="1">
                <a:latin typeface="Times New Roman" pitchFamily="18" charset="0"/>
                <a:cs typeface="Times New Roman" pitchFamily="18" charset="0"/>
              </a:rPr>
              <a:t>R</a:t>
            </a:r>
          </a:p>
        </p:txBody>
      </p:sp>
      <p:sp>
        <p:nvSpPr>
          <p:cNvPr id="52" name="Rectangle 51"/>
          <p:cNvSpPr/>
          <p:nvPr/>
        </p:nvSpPr>
        <p:spPr>
          <a:xfrm rot="317388">
            <a:off x="3228975" y="2662239"/>
            <a:ext cx="914400" cy="1006475"/>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53" name="Rectangle 52"/>
          <p:cNvSpPr/>
          <p:nvPr/>
        </p:nvSpPr>
        <p:spPr>
          <a:xfrm>
            <a:off x="4229100" y="2663825"/>
            <a:ext cx="914400" cy="10048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H</a:t>
            </a:r>
          </a:p>
        </p:txBody>
      </p:sp>
      <p:sp>
        <p:nvSpPr>
          <p:cNvPr id="54" name="Rectangle 53"/>
          <p:cNvSpPr/>
          <p:nvPr/>
        </p:nvSpPr>
        <p:spPr>
          <a:xfrm rot="21268726">
            <a:off x="6530662" y="2857881"/>
            <a:ext cx="914400" cy="10058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55" name="Rectangle 54"/>
          <p:cNvSpPr>
            <a:spLocks noChangeArrowheads="1"/>
          </p:cNvSpPr>
          <p:nvPr/>
        </p:nvSpPr>
        <p:spPr bwMode="auto">
          <a:xfrm>
            <a:off x="7581900" y="2816226"/>
            <a:ext cx="914400" cy="1006475"/>
          </a:xfrm>
          <a:prstGeom prst="rect">
            <a:avLst/>
          </a:prstGeom>
          <a:gradFill rotWithShape="1">
            <a:gsLst>
              <a:gs pos="0">
                <a:srgbClr val="FFA2A1"/>
              </a:gs>
              <a:gs pos="35001">
                <a:srgbClr val="FFBEBD"/>
              </a:gs>
              <a:gs pos="100000">
                <a:srgbClr val="FFE5E5"/>
              </a:gs>
            </a:gsLst>
            <a:lin ang="16200000" scaled="1"/>
          </a:gradFill>
          <a:ln w="9525" algn="ctr">
            <a:solidFill>
              <a:srgbClr val="BE4B48"/>
            </a:solidFill>
            <a:miter lim="800000"/>
            <a:headEnd/>
            <a:tailEnd/>
          </a:ln>
          <a:effectLst>
            <a:outerShdw dist="20000" dir="5400000" rotWithShape="0">
              <a:srgbClr val="000000">
                <a:alpha val="37999"/>
              </a:srgbClr>
            </a:outerShdw>
          </a:effectLst>
        </p:spPr>
        <p:txBody>
          <a:bodyPr anchor="ctr"/>
          <a:lstStyle/>
          <a:p>
            <a:pPr algn="ctr"/>
            <a:r>
              <a:rPr lang="en-US" sz="8800" b="1">
                <a:solidFill>
                  <a:srgbClr val="000000"/>
                </a:solidFill>
                <a:cs typeface="Times New Roman" pitchFamily="18" charset="0"/>
              </a:rPr>
              <a:t>H</a:t>
            </a:r>
          </a:p>
        </p:txBody>
      </p:sp>
      <p:sp>
        <p:nvSpPr>
          <p:cNvPr id="57" name="Rectangle 56"/>
          <p:cNvSpPr/>
          <p:nvPr/>
        </p:nvSpPr>
        <p:spPr>
          <a:xfrm>
            <a:off x="6496129" y="1042483"/>
            <a:ext cx="914400" cy="100584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lgn="ctr" eaLnBrk="1" hangingPunct="1">
              <a:defRPr/>
            </a:pPr>
            <a:r>
              <a:rPr lang="en-US" sz="6000" b="1">
                <a:solidFill>
                  <a:srgbClr val="FFFFFF"/>
                </a:solidFill>
                <a:latin typeface="Times New Roman" pitchFamily="18" charset="0"/>
                <a:cs typeface="Times New Roman" pitchFamily="18" charset="0"/>
              </a:rPr>
              <a:t>L</a:t>
            </a:r>
          </a:p>
        </p:txBody>
      </p:sp>
      <p:sp>
        <p:nvSpPr>
          <p:cNvPr id="58" name="Rectangle 57"/>
          <p:cNvSpPr>
            <a:spLocks noChangeArrowheads="1"/>
          </p:cNvSpPr>
          <p:nvPr/>
        </p:nvSpPr>
        <p:spPr bwMode="auto">
          <a:xfrm rot="196472">
            <a:off x="7532688" y="998539"/>
            <a:ext cx="914400" cy="1006475"/>
          </a:xfrm>
          <a:prstGeom prst="rect">
            <a:avLst/>
          </a:prstGeom>
          <a:solidFill>
            <a:srgbClr val="FF3399"/>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Ờ</a:t>
            </a:r>
          </a:p>
        </p:txBody>
      </p:sp>
      <p:sp>
        <p:nvSpPr>
          <p:cNvPr id="59" name="Rectangle 58"/>
          <p:cNvSpPr/>
          <p:nvPr/>
        </p:nvSpPr>
        <p:spPr>
          <a:xfrm rot="20963322">
            <a:off x="3586163" y="1060451"/>
            <a:ext cx="914400" cy="10064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6000" b="1">
                <a:latin typeface="Times New Roman" pitchFamily="18" charset="0"/>
                <a:cs typeface="Times New Roman" pitchFamily="18" charset="0"/>
              </a:rPr>
              <a:t>R</a:t>
            </a:r>
          </a:p>
        </p:txBody>
      </p:sp>
      <p:sp>
        <p:nvSpPr>
          <p:cNvPr id="60" name="Rectangle 59"/>
          <p:cNvSpPr/>
          <p:nvPr/>
        </p:nvSpPr>
        <p:spPr>
          <a:xfrm rot="317388">
            <a:off x="3149600" y="2765425"/>
            <a:ext cx="914400" cy="1004888"/>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61" name="Rectangle 60"/>
          <p:cNvSpPr/>
          <p:nvPr/>
        </p:nvSpPr>
        <p:spPr>
          <a:xfrm>
            <a:off x="4305300" y="2663826"/>
            <a:ext cx="914400" cy="10064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H</a:t>
            </a:r>
          </a:p>
        </p:txBody>
      </p:sp>
      <p:sp>
        <p:nvSpPr>
          <p:cNvPr id="62" name="Rectangle 61"/>
          <p:cNvSpPr/>
          <p:nvPr/>
        </p:nvSpPr>
        <p:spPr>
          <a:xfrm rot="21268726">
            <a:off x="6566056" y="2769260"/>
            <a:ext cx="914401" cy="10058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6000" b="1">
                <a:latin typeface="Times New Roman" pitchFamily="18" charset="0"/>
                <a:cs typeface="Times New Roman" pitchFamily="18" charset="0"/>
              </a:rPr>
              <a:t>N</a:t>
            </a:r>
          </a:p>
        </p:txBody>
      </p:sp>
      <p:sp>
        <p:nvSpPr>
          <p:cNvPr id="63" name="Rectangle 62"/>
          <p:cNvSpPr>
            <a:spLocks noChangeArrowheads="1"/>
          </p:cNvSpPr>
          <p:nvPr/>
        </p:nvSpPr>
        <p:spPr bwMode="auto">
          <a:xfrm>
            <a:off x="7629525" y="2816226"/>
            <a:ext cx="914400" cy="1006475"/>
          </a:xfrm>
          <a:prstGeom prst="rect">
            <a:avLst/>
          </a:prstGeom>
          <a:gradFill rotWithShape="1">
            <a:gsLst>
              <a:gs pos="0">
                <a:srgbClr val="FFA2A1"/>
              </a:gs>
              <a:gs pos="35001">
                <a:srgbClr val="FFBEBD"/>
              </a:gs>
              <a:gs pos="100000">
                <a:srgbClr val="FFE5E5"/>
              </a:gs>
            </a:gsLst>
            <a:lin ang="16200000" scaled="1"/>
          </a:gradFill>
          <a:ln w="9525" algn="ctr">
            <a:solidFill>
              <a:srgbClr val="BE4B48"/>
            </a:solidFill>
            <a:miter lim="800000"/>
            <a:headEnd/>
            <a:tailEnd/>
          </a:ln>
          <a:effectLst>
            <a:outerShdw dist="20000" dir="5400000" rotWithShape="0">
              <a:srgbClr val="000000">
                <a:alpha val="37999"/>
              </a:srgbClr>
            </a:outerShdw>
          </a:effectLst>
        </p:spPr>
        <p:txBody>
          <a:bodyPr anchor="ctr"/>
          <a:lstStyle/>
          <a:p>
            <a:pPr algn="ctr"/>
            <a:r>
              <a:rPr lang="en-US" sz="8800" b="1">
                <a:solidFill>
                  <a:srgbClr val="000000"/>
                </a:solidFill>
                <a:cs typeface="Times New Roman" pitchFamily="18" charset="0"/>
              </a:rPr>
              <a:t>H</a:t>
            </a:r>
          </a:p>
        </p:txBody>
      </p:sp>
      <p:sp>
        <p:nvSpPr>
          <p:cNvPr id="49" name="Rectangle 48"/>
          <p:cNvSpPr/>
          <p:nvPr/>
        </p:nvSpPr>
        <p:spPr>
          <a:xfrm>
            <a:off x="5410200" y="2740026"/>
            <a:ext cx="914400" cy="100647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a:latin typeface="Times New Roman" pitchFamily="18" charset="0"/>
                <a:cs typeface="Times New Roman" pitchFamily="18" charset="0"/>
              </a:rPr>
              <a:t>A</a:t>
            </a:r>
          </a:p>
        </p:txBody>
      </p:sp>
      <p:sp>
        <p:nvSpPr>
          <p:cNvPr id="2" name="Rectangle 49"/>
          <p:cNvSpPr>
            <a:spLocks noChangeArrowheads="1"/>
          </p:cNvSpPr>
          <p:nvPr/>
        </p:nvSpPr>
        <p:spPr bwMode="auto">
          <a:xfrm>
            <a:off x="4686300" y="914400"/>
            <a:ext cx="914400" cy="1004888"/>
          </a:xfrm>
          <a:prstGeom prst="rect">
            <a:avLst/>
          </a:prstGeom>
          <a:solidFill>
            <a:schemeClr val="hlink"/>
          </a:solidFill>
          <a:ln w="9525" algn="ctr">
            <a:solidFill>
              <a:srgbClr val="BE4B48"/>
            </a:solidFill>
            <a:miter lim="800000"/>
            <a:headEnd/>
            <a:tailEnd/>
          </a:ln>
          <a:effectLst>
            <a:outerShdw dist="23000" dir="5400000" rotWithShape="0">
              <a:srgbClr val="000000">
                <a:alpha val="34998"/>
              </a:srgbClr>
            </a:outerShdw>
          </a:effectLst>
        </p:spPr>
        <p:txBody>
          <a:bodyPr anchor="ctr"/>
          <a:lstStyle/>
          <a:p>
            <a:pPr algn="ctr"/>
            <a:r>
              <a:rPr lang="en-US" sz="6000" b="1">
                <a:solidFill>
                  <a:srgbClr val="FFFFFF"/>
                </a:solidFill>
                <a:cs typeface="Times New Roman" pitchFamily="18" charset="0"/>
              </a:rPr>
              <a:t>Ả</a:t>
            </a:r>
          </a:p>
        </p:txBody>
      </p:sp>
      <p:sp>
        <p:nvSpPr>
          <p:cNvPr id="5" name="Rectangle 57"/>
          <p:cNvSpPr>
            <a:spLocks noChangeArrowheads="1"/>
          </p:cNvSpPr>
          <p:nvPr/>
        </p:nvSpPr>
        <p:spPr bwMode="auto">
          <a:xfrm>
            <a:off x="8513763" y="1025526"/>
            <a:ext cx="914400" cy="1006475"/>
          </a:xfrm>
          <a:prstGeom prst="rect">
            <a:avLst/>
          </a:prstGeom>
          <a:solidFill>
            <a:srgbClr val="FFFF00"/>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I</a:t>
            </a:r>
          </a:p>
        </p:txBody>
      </p:sp>
      <p:sp>
        <p:nvSpPr>
          <p:cNvPr id="23" name="Rectangle 57"/>
          <p:cNvSpPr>
            <a:spLocks noChangeArrowheads="1"/>
          </p:cNvSpPr>
          <p:nvPr/>
        </p:nvSpPr>
        <p:spPr bwMode="auto">
          <a:xfrm>
            <a:off x="8604250" y="1065214"/>
            <a:ext cx="914400" cy="1006475"/>
          </a:xfrm>
          <a:prstGeom prst="rect">
            <a:avLst/>
          </a:prstGeom>
          <a:solidFill>
            <a:srgbClr val="FFFF00"/>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I</a:t>
            </a:r>
          </a:p>
        </p:txBody>
      </p:sp>
      <p:sp>
        <p:nvSpPr>
          <p:cNvPr id="24" name="Rectangle 23"/>
          <p:cNvSpPr>
            <a:spLocks noChangeArrowheads="1"/>
          </p:cNvSpPr>
          <p:nvPr/>
        </p:nvSpPr>
        <p:spPr bwMode="auto">
          <a:xfrm rot="362915">
            <a:off x="7485063" y="1050926"/>
            <a:ext cx="914400" cy="1006475"/>
          </a:xfrm>
          <a:prstGeom prst="rect">
            <a:avLst/>
          </a:prstGeom>
          <a:solidFill>
            <a:srgbClr val="FF3399"/>
          </a:solidFill>
          <a:ln w="25400" algn="ctr">
            <a:solidFill>
              <a:srgbClr val="F79646"/>
            </a:solidFill>
            <a:miter lim="800000"/>
            <a:headEnd/>
            <a:tailEnd/>
          </a:ln>
        </p:spPr>
        <p:txBody>
          <a:bodyPr anchor="ctr"/>
          <a:lstStyle/>
          <a:p>
            <a:pPr algn="ctr"/>
            <a:r>
              <a:rPr lang="en-US" sz="6000" b="1">
                <a:solidFill>
                  <a:schemeClr val="bg1"/>
                </a:solidFill>
                <a:cs typeface="Times New Roman" pitchFamily="18" charset="0"/>
              </a:rPr>
              <a:t>Ờ</a:t>
            </a:r>
          </a:p>
        </p:txBody>
      </p:sp>
      <p:sp>
        <p:nvSpPr>
          <p:cNvPr id="25" name="Rectangle 24"/>
          <p:cNvSpPr/>
          <p:nvPr/>
        </p:nvSpPr>
        <p:spPr>
          <a:xfrm>
            <a:off x="6415150" y="1088952"/>
            <a:ext cx="914400" cy="100584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algn="ctr" eaLnBrk="1" hangingPunct="1">
              <a:defRPr/>
            </a:pPr>
            <a:r>
              <a:rPr lang="en-US" sz="6000" b="1">
                <a:solidFill>
                  <a:srgbClr val="FFFFFF"/>
                </a:solidFill>
                <a:latin typeface="Times New Roman" pitchFamily="18" charset="0"/>
                <a:cs typeface="Times New Roman" pitchFamily="18" charset="0"/>
              </a:rPr>
              <a:t>L</a:t>
            </a:r>
          </a:p>
        </p:txBody>
      </p:sp>
      <p:sp>
        <p:nvSpPr>
          <p:cNvPr id="26" name="Rectangle 49"/>
          <p:cNvSpPr>
            <a:spLocks noChangeArrowheads="1"/>
          </p:cNvSpPr>
          <p:nvPr/>
        </p:nvSpPr>
        <p:spPr bwMode="auto">
          <a:xfrm>
            <a:off x="4762500" y="914400"/>
            <a:ext cx="914400" cy="1004888"/>
          </a:xfrm>
          <a:prstGeom prst="rect">
            <a:avLst/>
          </a:prstGeom>
          <a:solidFill>
            <a:schemeClr val="hlink"/>
          </a:solidFill>
          <a:ln w="9525" algn="ctr">
            <a:solidFill>
              <a:srgbClr val="BE4B48"/>
            </a:solidFill>
            <a:miter lim="800000"/>
            <a:headEnd/>
            <a:tailEnd/>
          </a:ln>
          <a:effectLst>
            <a:outerShdw dist="23000" dir="5400000" rotWithShape="0">
              <a:srgbClr val="000000">
                <a:alpha val="34998"/>
              </a:srgbClr>
            </a:outerShdw>
          </a:effectLst>
        </p:spPr>
        <p:txBody>
          <a:bodyPr anchor="ctr"/>
          <a:lstStyle/>
          <a:p>
            <a:pPr algn="ctr"/>
            <a:r>
              <a:rPr lang="en-US" sz="6000" b="1">
                <a:solidFill>
                  <a:srgbClr val="FFFFFF"/>
                </a:solidFill>
                <a:cs typeface="Times New Roman" pitchFamily="18" charset="0"/>
              </a:rPr>
              <a:t>Ả</a:t>
            </a:r>
          </a:p>
        </p:txBody>
      </p:sp>
    </p:spTree>
    <p:extLst>
      <p:ext uri="{BB962C8B-B14F-4D97-AF65-F5344CB8AC3E}">
        <p14:creationId xmlns:p14="http://schemas.microsoft.com/office/powerpoint/2010/main" val="2745628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anim calcmode="lin" valueType="num">
                                      <p:cBhvr>
                                        <p:cTn id="8" dur="2000" fill="hold"/>
                                        <p:tgtEl>
                                          <p:spTgt spid="47"/>
                                        </p:tgtEl>
                                        <p:attrNameLst>
                                          <p:attrName>style.rotation</p:attrName>
                                        </p:attrNameLst>
                                      </p:cBhvr>
                                      <p:tavLst>
                                        <p:tav tm="0">
                                          <p:val>
                                            <p:fltVal val="720"/>
                                          </p:val>
                                        </p:tav>
                                        <p:tav tm="100000">
                                          <p:val>
                                            <p:fltVal val="0"/>
                                          </p:val>
                                        </p:tav>
                                      </p:tavLst>
                                    </p:anim>
                                    <p:anim calcmode="lin" valueType="num">
                                      <p:cBhvr>
                                        <p:cTn id="9" dur="2000" fill="hold"/>
                                        <p:tgtEl>
                                          <p:spTgt spid="47"/>
                                        </p:tgtEl>
                                        <p:attrNameLst>
                                          <p:attrName>ppt_h</p:attrName>
                                        </p:attrNameLst>
                                      </p:cBhvr>
                                      <p:tavLst>
                                        <p:tav tm="0">
                                          <p:val>
                                            <p:fltVal val="0"/>
                                          </p:val>
                                        </p:tav>
                                        <p:tav tm="100000">
                                          <p:val>
                                            <p:strVal val="#ppt_h"/>
                                          </p:val>
                                        </p:tav>
                                      </p:tavLst>
                                    </p:anim>
                                    <p:anim calcmode="lin" valueType="num">
                                      <p:cBhvr>
                                        <p:cTn id="10" dur="2000" fill="hold"/>
                                        <p:tgtEl>
                                          <p:spTgt spid="4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2000"/>
                                        <p:tgtEl>
                                          <p:spTgt spid="50"/>
                                        </p:tgtEl>
                                      </p:cBhvr>
                                    </p:animEffect>
                                    <p:anim calcmode="lin" valueType="num">
                                      <p:cBhvr>
                                        <p:cTn id="14" dur="2000" fill="hold"/>
                                        <p:tgtEl>
                                          <p:spTgt spid="50"/>
                                        </p:tgtEl>
                                        <p:attrNameLst>
                                          <p:attrName>style.rotation</p:attrName>
                                        </p:attrNameLst>
                                      </p:cBhvr>
                                      <p:tavLst>
                                        <p:tav tm="0">
                                          <p:val>
                                            <p:fltVal val="720"/>
                                          </p:val>
                                        </p:tav>
                                        <p:tav tm="100000">
                                          <p:val>
                                            <p:fltVal val="0"/>
                                          </p:val>
                                        </p:tav>
                                      </p:tavLst>
                                    </p:anim>
                                    <p:anim calcmode="lin" valueType="num">
                                      <p:cBhvr>
                                        <p:cTn id="15" dur="2000" fill="hold"/>
                                        <p:tgtEl>
                                          <p:spTgt spid="50"/>
                                        </p:tgtEl>
                                        <p:attrNameLst>
                                          <p:attrName>ppt_h</p:attrName>
                                        </p:attrNameLst>
                                      </p:cBhvr>
                                      <p:tavLst>
                                        <p:tav tm="0">
                                          <p:val>
                                            <p:fltVal val="0"/>
                                          </p:val>
                                        </p:tav>
                                        <p:tav tm="100000">
                                          <p:val>
                                            <p:strVal val="#ppt_h"/>
                                          </p:val>
                                        </p:tav>
                                      </p:tavLst>
                                    </p:anim>
                                    <p:anim calcmode="lin" valueType="num">
                                      <p:cBhvr>
                                        <p:cTn id="16" dur="2000" fill="hold"/>
                                        <p:tgtEl>
                                          <p:spTgt spid="5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000"/>
                                        <p:tgtEl>
                                          <p:spTgt spid="51"/>
                                        </p:tgtEl>
                                      </p:cBhvr>
                                    </p:animEffect>
                                    <p:anim calcmode="lin" valueType="num">
                                      <p:cBhvr>
                                        <p:cTn id="20" dur="2000" fill="hold"/>
                                        <p:tgtEl>
                                          <p:spTgt spid="51"/>
                                        </p:tgtEl>
                                        <p:attrNameLst>
                                          <p:attrName>style.rotation</p:attrName>
                                        </p:attrNameLst>
                                      </p:cBhvr>
                                      <p:tavLst>
                                        <p:tav tm="0">
                                          <p:val>
                                            <p:fltVal val="720"/>
                                          </p:val>
                                        </p:tav>
                                        <p:tav tm="100000">
                                          <p:val>
                                            <p:fltVal val="0"/>
                                          </p:val>
                                        </p:tav>
                                      </p:tavLst>
                                    </p:anim>
                                    <p:anim calcmode="lin" valueType="num">
                                      <p:cBhvr>
                                        <p:cTn id="21" dur="2000" fill="hold"/>
                                        <p:tgtEl>
                                          <p:spTgt spid="51"/>
                                        </p:tgtEl>
                                        <p:attrNameLst>
                                          <p:attrName>ppt_h</p:attrName>
                                        </p:attrNameLst>
                                      </p:cBhvr>
                                      <p:tavLst>
                                        <p:tav tm="0">
                                          <p:val>
                                            <p:fltVal val="0"/>
                                          </p:val>
                                        </p:tav>
                                        <p:tav tm="100000">
                                          <p:val>
                                            <p:strVal val="#ppt_h"/>
                                          </p:val>
                                        </p:tav>
                                      </p:tavLst>
                                    </p:anim>
                                    <p:anim calcmode="lin" valueType="num">
                                      <p:cBhvr>
                                        <p:cTn id="22" dur="2000" fill="hold"/>
                                        <p:tgtEl>
                                          <p:spTgt spid="51"/>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2000"/>
                                        <p:tgtEl>
                                          <p:spTgt spid="52"/>
                                        </p:tgtEl>
                                      </p:cBhvr>
                                    </p:animEffect>
                                    <p:anim calcmode="lin" valueType="num">
                                      <p:cBhvr>
                                        <p:cTn id="26" dur="2000" fill="hold"/>
                                        <p:tgtEl>
                                          <p:spTgt spid="52"/>
                                        </p:tgtEl>
                                        <p:attrNameLst>
                                          <p:attrName>style.rotation</p:attrName>
                                        </p:attrNameLst>
                                      </p:cBhvr>
                                      <p:tavLst>
                                        <p:tav tm="0">
                                          <p:val>
                                            <p:fltVal val="720"/>
                                          </p:val>
                                        </p:tav>
                                        <p:tav tm="100000">
                                          <p:val>
                                            <p:fltVal val="0"/>
                                          </p:val>
                                        </p:tav>
                                      </p:tavLst>
                                    </p:anim>
                                    <p:anim calcmode="lin" valueType="num">
                                      <p:cBhvr>
                                        <p:cTn id="27" dur="2000" fill="hold"/>
                                        <p:tgtEl>
                                          <p:spTgt spid="52"/>
                                        </p:tgtEl>
                                        <p:attrNameLst>
                                          <p:attrName>ppt_h</p:attrName>
                                        </p:attrNameLst>
                                      </p:cBhvr>
                                      <p:tavLst>
                                        <p:tav tm="0">
                                          <p:val>
                                            <p:fltVal val="0"/>
                                          </p:val>
                                        </p:tav>
                                        <p:tav tm="100000">
                                          <p:val>
                                            <p:strVal val="#ppt_h"/>
                                          </p:val>
                                        </p:tav>
                                      </p:tavLst>
                                    </p:anim>
                                    <p:anim calcmode="lin" valueType="num">
                                      <p:cBhvr>
                                        <p:cTn id="28" dur="2000" fill="hold"/>
                                        <p:tgtEl>
                                          <p:spTgt spid="52"/>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2000"/>
                                        <p:tgtEl>
                                          <p:spTgt spid="53"/>
                                        </p:tgtEl>
                                      </p:cBhvr>
                                    </p:animEffect>
                                    <p:anim calcmode="lin" valueType="num">
                                      <p:cBhvr>
                                        <p:cTn id="32" dur="2000" fill="hold"/>
                                        <p:tgtEl>
                                          <p:spTgt spid="53"/>
                                        </p:tgtEl>
                                        <p:attrNameLst>
                                          <p:attrName>style.rotation</p:attrName>
                                        </p:attrNameLst>
                                      </p:cBhvr>
                                      <p:tavLst>
                                        <p:tav tm="0">
                                          <p:val>
                                            <p:fltVal val="720"/>
                                          </p:val>
                                        </p:tav>
                                        <p:tav tm="100000">
                                          <p:val>
                                            <p:fltVal val="0"/>
                                          </p:val>
                                        </p:tav>
                                      </p:tavLst>
                                    </p:anim>
                                    <p:anim calcmode="lin" valueType="num">
                                      <p:cBhvr>
                                        <p:cTn id="33" dur="2000" fill="hold"/>
                                        <p:tgtEl>
                                          <p:spTgt spid="53"/>
                                        </p:tgtEl>
                                        <p:attrNameLst>
                                          <p:attrName>ppt_h</p:attrName>
                                        </p:attrNameLst>
                                      </p:cBhvr>
                                      <p:tavLst>
                                        <p:tav tm="0">
                                          <p:val>
                                            <p:fltVal val="0"/>
                                          </p:val>
                                        </p:tav>
                                        <p:tav tm="100000">
                                          <p:val>
                                            <p:strVal val="#ppt_h"/>
                                          </p:val>
                                        </p:tav>
                                      </p:tavLst>
                                    </p:anim>
                                    <p:anim calcmode="lin" valueType="num">
                                      <p:cBhvr>
                                        <p:cTn id="34" dur="2000" fill="hold"/>
                                        <p:tgtEl>
                                          <p:spTgt spid="53"/>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2000"/>
                                        <p:tgtEl>
                                          <p:spTgt spid="54"/>
                                        </p:tgtEl>
                                      </p:cBhvr>
                                    </p:animEffect>
                                    <p:anim calcmode="lin" valueType="num">
                                      <p:cBhvr>
                                        <p:cTn id="38" dur="2000" fill="hold"/>
                                        <p:tgtEl>
                                          <p:spTgt spid="54"/>
                                        </p:tgtEl>
                                        <p:attrNameLst>
                                          <p:attrName>style.rotation</p:attrName>
                                        </p:attrNameLst>
                                      </p:cBhvr>
                                      <p:tavLst>
                                        <p:tav tm="0">
                                          <p:val>
                                            <p:fltVal val="720"/>
                                          </p:val>
                                        </p:tav>
                                        <p:tav tm="100000">
                                          <p:val>
                                            <p:fltVal val="0"/>
                                          </p:val>
                                        </p:tav>
                                      </p:tavLst>
                                    </p:anim>
                                    <p:anim calcmode="lin" valueType="num">
                                      <p:cBhvr>
                                        <p:cTn id="39" dur="2000" fill="hold"/>
                                        <p:tgtEl>
                                          <p:spTgt spid="54"/>
                                        </p:tgtEl>
                                        <p:attrNameLst>
                                          <p:attrName>ppt_h</p:attrName>
                                        </p:attrNameLst>
                                      </p:cBhvr>
                                      <p:tavLst>
                                        <p:tav tm="0">
                                          <p:val>
                                            <p:fltVal val="0"/>
                                          </p:val>
                                        </p:tav>
                                        <p:tav tm="100000">
                                          <p:val>
                                            <p:strVal val="#ppt_h"/>
                                          </p:val>
                                        </p:tav>
                                      </p:tavLst>
                                    </p:anim>
                                    <p:anim calcmode="lin" valueType="num">
                                      <p:cBhvr>
                                        <p:cTn id="40" dur="2000" fill="hold"/>
                                        <p:tgtEl>
                                          <p:spTgt spid="54"/>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2000"/>
                                        <p:tgtEl>
                                          <p:spTgt spid="55"/>
                                        </p:tgtEl>
                                      </p:cBhvr>
                                    </p:animEffect>
                                    <p:anim calcmode="lin" valueType="num">
                                      <p:cBhvr>
                                        <p:cTn id="44" dur="2000" fill="hold"/>
                                        <p:tgtEl>
                                          <p:spTgt spid="55"/>
                                        </p:tgtEl>
                                        <p:attrNameLst>
                                          <p:attrName>style.rotation</p:attrName>
                                        </p:attrNameLst>
                                      </p:cBhvr>
                                      <p:tavLst>
                                        <p:tav tm="0">
                                          <p:val>
                                            <p:fltVal val="720"/>
                                          </p:val>
                                        </p:tav>
                                        <p:tav tm="100000">
                                          <p:val>
                                            <p:fltVal val="0"/>
                                          </p:val>
                                        </p:tav>
                                      </p:tavLst>
                                    </p:anim>
                                    <p:anim calcmode="lin" valueType="num">
                                      <p:cBhvr>
                                        <p:cTn id="45" dur="2000" fill="hold"/>
                                        <p:tgtEl>
                                          <p:spTgt spid="55"/>
                                        </p:tgtEl>
                                        <p:attrNameLst>
                                          <p:attrName>ppt_h</p:attrName>
                                        </p:attrNameLst>
                                      </p:cBhvr>
                                      <p:tavLst>
                                        <p:tav tm="0">
                                          <p:val>
                                            <p:fltVal val="0"/>
                                          </p:val>
                                        </p:tav>
                                        <p:tav tm="100000">
                                          <p:val>
                                            <p:strVal val="#ppt_h"/>
                                          </p:val>
                                        </p:tav>
                                      </p:tavLst>
                                    </p:anim>
                                    <p:anim calcmode="lin" valueType="num">
                                      <p:cBhvr>
                                        <p:cTn id="46" dur="2000" fill="hold"/>
                                        <p:tgtEl>
                                          <p:spTgt spid="55"/>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000"/>
                                        <p:tgtEl>
                                          <p:spTgt spid="57"/>
                                        </p:tgtEl>
                                      </p:cBhvr>
                                    </p:animEffect>
                                    <p:anim calcmode="lin" valueType="num">
                                      <p:cBhvr>
                                        <p:cTn id="50" dur="2000" fill="hold"/>
                                        <p:tgtEl>
                                          <p:spTgt spid="57"/>
                                        </p:tgtEl>
                                        <p:attrNameLst>
                                          <p:attrName>style.rotation</p:attrName>
                                        </p:attrNameLst>
                                      </p:cBhvr>
                                      <p:tavLst>
                                        <p:tav tm="0">
                                          <p:val>
                                            <p:fltVal val="720"/>
                                          </p:val>
                                        </p:tav>
                                        <p:tav tm="100000">
                                          <p:val>
                                            <p:fltVal val="0"/>
                                          </p:val>
                                        </p:tav>
                                      </p:tavLst>
                                    </p:anim>
                                    <p:anim calcmode="lin" valueType="num">
                                      <p:cBhvr>
                                        <p:cTn id="51" dur="2000" fill="hold"/>
                                        <p:tgtEl>
                                          <p:spTgt spid="57"/>
                                        </p:tgtEl>
                                        <p:attrNameLst>
                                          <p:attrName>ppt_h</p:attrName>
                                        </p:attrNameLst>
                                      </p:cBhvr>
                                      <p:tavLst>
                                        <p:tav tm="0">
                                          <p:val>
                                            <p:fltVal val="0"/>
                                          </p:val>
                                        </p:tav>
                                        <p:tav tm="100000">
                                          <p:val>
                                            <p:strVal val="#ppt_h"/>
                                          </p:val>
                                        </p:tav>
                                      </p:tavLst>
                                    </p:anim>
                                    <p:anim calcmode="lin" valueType="num">
                                      <p:cBhvr>
                                        <p:cTn id="52" dur="2000" fill="hold"/>
                                        <p:tgtEl>
                                          <p:spTgt spid="57"/>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2000"/>
                                        <p:tgtEl>
                                          <p:spTgt spid="58"/>
                                        </p:tgtEl>
                                      </p:cBhvr>
                                    </p:animEffect>
                                    <p:anim calcmode="lin" valueType="num">
                                      <p:cBhvr>
                                        <p:cTn id="56" dur="2000" fill="hold"/>
                                        <p:tgtEl>
                                          <p:spTgt spid="58"/>
                                        </p:tgtEl>
                                        <p:attrNameLst>
                                          <p:attrName>style.rotation</p:attrName>
                                        </p:attrNameLst>
                                      </p:cBhvr>
                                      <p:tavLst>
                                        <p:tav tm="0">
                                          <p:val>
                                            <p:fltVal val="720"/>
                                          </p:val>
                                        </p:tav>
                                        <p:tav tm="100000">
                                          <p:val>
                                            <p:fltVal val="0"/>
                                          </p:val>
                                        </p:tav>
                                      </p:tavLst>
                                    </p:anim>
                                    <p:anim calcmode="lin" valueType="num">
                                      <p:cBhvr>
                                        <p:cTn id="57" dur="2000" fill="hold"/>
                                        <p:tgtEl>
                                          <p:spTgt spid="58"/>
                                        </p:tgtEl>
                                        <p:attrNameLst>
                                          <p:attrName>ppt_h</p:attrName>
                                        </p:attrNameLst>
                                      </p:cBhvr>
                                      <p:tavLst>
                                        <p:tav tm="0">
                                          <p:val>
                                            <p:fltVal val="0"/>
                                          </p:val>
                                        </p:tav>
                                        <p:tav tm="100000">
                                          <p:val>
                                            <p:strVal val="#ppt_h"/>
                                          </p:val>
                                        </p:tav>
                                      </p:tavLst>
                                    </p:anim>
                                    <p:anim calcmode="lin" valueType="num">
                                      <p:cBhvr>
                                        <p:cTn id="58" dur="2000" fill="hold"/>
                                        <p:tgtEl>
                                          <p:spTgt spid="58"/>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2000"/>
                                        <p:tgtEl>
                                          <p:spTgt spid="59"/>
                                        </p:tgtEl>
                                      </p:cBhvr>
                                    </p:animEffect>
                                    <p:anim calcmode="lin" valueType="num">
                                      <p:cBhvr>
                                        <p:cTn id="62" dur="2000" fill="hold"/>
                                        <p:tgtEl>
                                          <p:spTgt spid="59"/>
                                        </p:tgtEl>
                                        <p:attrNameLst>
                                          <p:attrName>style.rotation</p:attrName>
                                        </p:attrNameLst>
                                      </p:cBhvr>
                                      <p:tavLst>
                                        <p:tav tm="0">
                                          <p:val>
                                            <p:fltVal val="720"/>
                                          </p:val>
                                        </p:tav>
                                        <p:tav tm="100000">
                                          <p:val>
                                            <p:fltVal val="0"/>
                                          </p:val>
                                        </p:tav>
                                      </p:tavLst>
                                    </p:anim>
                                    <p:anim calcmode="lin" valueType="num">
                                      <p:cBhvr>
                                        <p:cTn id="63" dur="2000" fill="hold"/>
                                        <p:tgtEl>
                                          <p:spTgt spid="59"/>
                                        </p:tgtEl>
                                        <p:attrNameLst>
                                          <p:attrName>ppt_h</p:attrName>
                                        </p:attrNameLst>
                                      </p:cBhvr>
                                      <p:tavLst>
                                        <p:tav tm="0">
                                          <p:val>
                                            <p:fltVal val="0"/>
                                          </p:val>
                                        </p:tav>
                                        <p:tav tm="100000">
                                          <p:val>
                                            <p:strVal val="#ppt_h"/>
                                          </p:val>
                                        </p:tav>
                                      </p:tavLst>
                                    </p:anim>
                                    <p:anim calcmode="lin" valueType="num">
                                      <p:cBhvr>
                                        <p:cTn id="64" dur="2000" fill="hold"/>
                                        <p:tgtEl>
                                          <p:spTgt spid="59"/>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2000"/>
                                        <p:tgtEl>
                                          <p:spTgt spid="60"/>
                                        </p:tgtEl>
                                      </p:cBhvr>
                                    </p:animEffect>
                                    <p:anim calcmode="lin" valueType="num">
                                      <p:cBhvr>
                                        <p:cTn id="68" dur="2000" fill="hold"/>
                                        <p:tgtEl>
                                          <p:spTgt spid="60"/>
                                        </p:tgtEl>
                                        <p:attrNameLst>
                                          <p:attrName>style.rotation</p:attrName>
                                        </p:attrNameLst>
                                      </p:cBhvr>
                                      <p:tavLst>
                                        <p:tav tm="0">
                                          <p:val>
                                            <p:fltVal val="720"/>
                                          </p:val>
                                        </p:tav>
                                        <p:tav tm="100000">
                                          <p:val>
                                            <p:fltVal val="0"/>
                                          </p:val>
                                        </p:tav>
                                      </p:tavLst>
                                    </p:anim>
                                    <p:anim calcmode="lin" valueType="num">
                                      <p:cBhvr>
                                        <p:cTn id="69" dur="2000" fill="hold"/>
                                        <p:tgtEl>
                                          <p:spTgt spid="60"/>
                                        </p:tgtEl>
                                        <p:attrNameLst>
                                          <p:attrName>ppt_h</p:attrName>
                                        </p:attrNameLst>
                                      </p:cBhvr>
                                      <p:tavLst>
                                        <p:tav tm="0">
                                          <p:val>
                                            <p:fltVal val="0"/>
                                          </p:val>
                                        </p:tav>
                                        <p:tav tm="100000">
                                          <p:val>
                                            <p:strVal val="#ppt_h"/>
                                          </p:val>
                                        </p:tav>
                                      </p:tavLst>
                                    </p:anim>
                                    <p:anim calcmode="lin" valueType="num">
                                      <p:cBhvr>
                                        <p:cTn id="70" dur="2000" fill="hold"/>
                                        <p:tgtEl>
                                          <p:spTgt spid="60"/>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2000"/>
                                        <p:tgtEl>
                                          <p:spTgt spid="61"/>
                                        </p:tgtEl>
                                      </p:cBhvr>
                                    </p:animEffect>
                                    <p:anim calcmode="lin" valueType="num">
                                      <p:cBhvr>
                                        <p:cTn id="74" dur="2000" fill="hold"/>
                                        <p:tgtEl>
                                          <p:spTgt spid="61"/>
                                        </p:tgtEl>
                                        <p:attrNameLst>
                                          <p:attrName>style.rotation</p:attrName>
                                        </p:attrNameLst>
                                      </p:cBhvr>
                                      <p:tavLst>
                                        <p:tav tm="0">
                                          <p:val>
                                            <p:fltVal val="720"/>
                                          </p:val>
                                        </p:tav>
                                        <p:tav tm="100000">
                                          <p:val>
                                            <p:fltVal val="0"/>
                                          </p:val>
                                        </p:tav>
                                      </p:tavLst>
                                    </p:anim>
                                    <p:anim calcmode="lin" valueType="num">
                                      <p:cBhvr>
                                        <p:cTn id="75" dur="2000" fill="hold"/>
                                        <p:tgtEl>
                                          <p:spTgt spid="61"/>
                                        </p:tgtEl>
                                        <p:attrNameLst>
                                          <p:attrName>ppt_h</p:attrName>
                                        </p:attrNameLst>
                                      </p:cBhvr>
                                      <p:tavLst>
                                        <p:tav tm="0">
                                          <p:val>
                                            <p:fltVal val="0"/>
                                          </p:val>
                                        </p:tav>
                                        <p:tav tm="100000">
                                          <p:val>
                                            <p:strVal val="#ppt_h"/>
                                          </p:val>
                                        </p:tav>
                                      </p:tavLst>
                                    </p:anim>
                                    <p:anim calcmode="lin" valueType="num">
                                      <p:cBhvr>
                                        <p:cTn id="76" dur="2000" fill="hold"/>
                                        <p:tgtEl>
                                          <p:spTgt spid="61"/>
                                        </p:tgtEl>
                                        <p:attrNameLst>
                                          <p:attrName>ppt_w</p:attrName>
                                        </p:attrNameLst>
                                      </p:cBhvr>
                                      <p:tavLst>
                                        <p:tav tm="0">
                                          <p:val>
                                            <p:fltVal val="0"/>
                                          </p:val>
                                        </p:tav>
                                        <p:tav tm="100000">
                                          <p:val>
                                            <p:strVal val="#ppt_w"/>
                                          </p:val>
                                        </p:tav>
                                      </p:tavLst>
                                    </p:anim>
                                  </p:childTnLst>
                                </p:cTn>
                              </p:par>
                              <p:par>
                                <p:cTn id="77" presetID="35"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2000"/>
                                        <p:tgtEl>
                                          <p:spTgt spid="62"/>
                                        </p:tgtEl>
                                      </p:cBhvr>
                                    </p:animEffect>
                                    <p:anim calcmode="lin" valueType="num">
                                      <p:cBhvr>
                                        <p:cTn id="80" dur="2000" fill="hold"/>
                                        <p:tgtEl>
                                          <p:spTgt spid="62"/>
                                        </p:tgtEl>
                                        <p:attrNameLst>
                                          <p:attrName>style.rotation</p:attrName>
                                        </p:attrNameLst>
                                      </p:cBhvr>
                                      <p:tavLst>
                                        <p:tav tm="0">
                                          <p:val>
                                            <p:fltVal val="720"/>
                                          </p:val>
                                        </p:tav>
                                        <p:tav tm="100000">
                                          <p:val>
                                            <p:fltVal val="0"/>
                                          </p:val>
                                        </p:tav>
                                      </p:tavLst>
                                    </p:anim>
                                    <p:anim calcmode="lin" valueType="num">
                                      <p:cBhvr>
                                        <p:cTn id="81" dur="2000" fill="hold"/>
                                        <p:tgtEl>
                                          <p:spTgt spid="62"/>
                                        </p:tgtEl>
                                        <p:attrNameLst>
                                          <p:attrName>ppt_h</p:attrName>
                                        </p:attrNameLst>
                                      </p:cBhvr>
                                      <p:tavLst>
                                        <p:tav tm="0">
                                          <p:val>
                                            <p:fltVal val="0"/>
                                          </p:val>
                                        </p:tav>
                                        <p:tav tm="100000">
                                          <p:val>
                                            <p:strVal val="#ppt_h"/>
                                          </p:val>
                                        </p:tav>
                                      </p:tavLst>
                                    </p:anim>
                                    <p:anim calcmode="lin" valueType="num">
                                      <p:cBhvr>
                                        <p:cTn id="82" dur="2000" fill="hold"/>
                                        <p:tgtEl>
                                          <p:spTgt spid="62"/>
                                        </p:tgtEl>
                                        <p:attrNameLst>
                                          <p:attrName>ppt_w</p:attrName>
                                        </p:attrNameLst>
                                      </p:cBhvr>
                                      <p:tavLst>
                                        <p:tav tm="0">
                                          <p:val>
                                            <p:fltVal val="0"/>
                                          </p:val>
                                        </p:tav>
                                        <p:tav tm="100000">
                                          <p:val>
                                            <p:strVal val="#ppt_w"/>
                                          </p:val>
                                        </p:tav>
                                      </p:tavLst>
                                    </p:anim>
                                  </p:childTnLst>
                                </p:cTn>
                              </p:par>
                              <p:par>
                                <p:cTn id="83" presetID="35"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2000"/>
                                        <p:tgtEl>
                                          <p:spTgt spid="63"/>
                                        </p:tgtEl>
                                      </p:cBhvr>
                                    </p:animEffect>
                                    <p:anim calcmode="lin" valueType="num">
                                      <p:cBhvr>
                                        <p:cTn id="86" dur="2000" fill="hold"/>
                                        <p:tgtEl>
                                          <p:spTgt spid="63"/>
                                        </p:tgtEl>
                                        <p:attrNameLst>
                                          <p:attrName>style.rotation</p:attrName>
                                        </p:attrNameLst>
                                      </p:cBhvr>
                                      <p:tavLst>
                                        <p:tav tm="0">
                                          <p:val>
                                            <p:fltVal val="720"/>
                                          </p:val>
                                        </p:tav>
                                        <p:tav tm="100000">
                                          <p:val>
                                            <p:fltVal val="0"/>
                                          </p:val>
                                        </p:tav>
                                      </p:tavLst>
                                    </p:anim>
                                    <p:anim calcmode="lin" valueType="num">
                                      <p:cBhvr>
                                        <p:cTn id="87" dur="2000" fill="hold"/>
                                        <p:tgtEl>
                                          <p:spTgt spid="63"/>
                                        </p:tgtEl>
                                        <p:attrNameLst>
                                          <p:attrName>ppt_h</p:attrName>
                                        </p:attrNameLst>
                                      </p:cBhvr>
                                      <p:tavLst>
                                        <p:tav tm="0">
                                          <p:val>
                                            <p:fltVal val="0"/>
                                          </p:val>
                                        </p:tav>
                                        <p:tav tm="100000">
                                          <p:val>
                                            <p:strVal val="#ppt_h"/>
                                          </p:val>
                                        </p:tav>
                                      </p:tavLst>
                                    </p:anim>
                                    <p:anim calcmode="lin" valueType="num">
                                      <p:cBhvr>
                                        <p:cTn id="88" dur="2000" fill="hold"/>
                                        <p:tgtEl>
                                          <p:spTgt spid="63"/>
                                        </p:tgtEl>
                                        <p:attrNameLst>
                                          <p:attrName>ppt_w</p:attrName>
                                        </p:attrNameLst>
                                      </p:cBhvr>
                                      <p:tavLst>
                                        <p:tav tm="0">
                                          <p:val>
                                            <p:fltVal val="0"/>
                                          </p:val>
                                        </p:tav>
                                        <p:tav tm="100000">
                                          <p:val>
                                            <p:strVal val="#ppt_w"/>
                                          </p:val>
                                        </p:tav>
                                      </p:tavLst>
                                    </p:anim>
                                  </p:childTnLst>
                                </p:cTn>
                              </p:par>
                              <p:par>
                                <p:cTn id="89" presetID="35"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000"/>
                                        <p:tgtEl>
                                          <p:spTgt spid="49"/>
                                        </p:tgtEl>
                                      </p:cBhvr>
                                    </p:animEffect>
                                    <p:anim calcmode="lin" valueType="num">
                                      <p:cBhvr>
                                        <p:cTn id="92" dur="2000" fill="hold"/>
                                        <p:tgtEl>
                                          <p:spTgt spid="49"/>
                                        </p:tgtEl>
                                        <p:attrNameLst>
                                          <p:attrName>style.rotation</p:attrName>
                                        </p:attrNameLst>
                                      </p:cBhvr>
                                      <p:tavLst>
                                        <p:tav tm="0">
                                          <p:val>
                                            <p:fltVal val="720"/>
                                          </p:val>
                                        </p:tav>
                                        <p:tav tm="100000">
                                          <p:val>
                                            <p:fltVal val="0"/>
                                          </p:val>
                                        </p:tav>
                                      </p:tavLst>
                                    </p:anim>
                                    <p:anim calcmode="lin" valueType="num">
                                      <p:cBhvr>
                                        <p:cTn id="93" dur="2000" fill="hold"/>
                                        <p:tgtEl>
                                          <p:spTgt spid="49"/>
                                        </p:tgtEl>
                                        <p:attrNameLst>
                                          <p:attrName>ppt_h</p:attrName>
                                        </p:attrNameLst>
                                      </p:cBhvr>
                                      <p:tavLst>
                                        <p:tav tm="0">
                                          <p:val>
                                            <p:fltVal val="0"/>
                                          </p:val>
                                        </p:tav>
                                        <p:tav tm="100000">
                                          <p:val>
                                            <p:strVal val="#ppt_h"/>
                                          </p:val>
                                        </p:tav>
                                      </p:tavLst>
                                    </p:anim>
                                    <p:anim calcmode="lin" valueType="num">
                                      <p:cBhvr>
                                        <p:cTn id="94" dur="2000" fill="hold"/>
                                        <p:tgtEl>
                                          <p:spTgt spid="49"/>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2000"/>
                                        <p:tgtEl>
                                          <p:spTgt spid="2"/>
                                        </p:tgtEl>
                                      </p:cBhvr>
                                    </p:animEffect>
                                    <p:anim calcmode="lin" valueType="num">
                                      <p:cBhvr>
                                        <p:cTn id="98" dur="2000" fill="hold"/>
                                        <p:tgtEl>
                                          <p:spTgt spid="2"/>
                                        </p:tgtEl>
                                        <p:attrNameLst>
                                          <p:attrName>style.rotation</p:attrName>
                                        </p:attrNameLst>
                                      </p:cBhvr>
                                      <p:tavLst>
                                        <p:tav tm="0">
                                          <p:val>
                                            <p:fltVal val="720"/>
                                          </p:val>
                                        </p:tav>
                                        <p:tav tm="100000">
                                          <p:val>
                                            <p:fltVal val="0"/>
                                          </p:val>
                                        </p:tav>
                                      </p:tavLst>
                                    </p:anim>
                                    <p:anim calcmode="lin" valueType="num">
                                      <p:cBhvr>
                                        <p:cTn id="99" dur="2000" fill="hold"/>
                                        <p:tgtEl>
                                          <p:spTgt spid="2"/>
                                        </p:tgtEl>
                                        <p:attrNameLst>
                                          <p:attrName>ppt_h</p:attrName>
                                        </p:attrNameLst>
                                      </p:cBhvr>
                                      <p:tavLst>
                                        <p:tav tm="0">
                                          <p:val>
                                            <p:fltVal val="0"/>
                                          </p:val>
                                        </p:tav>
                                        <p:tav tm="100000">
                                          <p:val>
                                            <p:strVal val="#ppt_h"/>
                                          </p:val>
                                        </p:tav>
                                      </p:tavLst>
                                    </p:anim>
                                    <p:anim calcmode="lin" valueType="num">
                                      <p:cBhvr>
                                        <p:cTn id="100" dur="2000" fill="hold"/>
                                        <p:tgtEl>
                                          <p:spTgt spid="2"/>
                                        </p:tgtEl>
                                        <p:attrNameLst>
                                          <p:attrName>ppt_w</p:attrName>
                                        </p:attrNameLst>
                                      </p:cBhvr>
                                      <p:tavLst>
                                        <p:tav tm="0">
                                          <p:val>
                                            <p:fltVal val="0"/>
                                          </p:val>
                                        </p:tav>
                                        <p:tav tm="100000">
                                          <p:val>
                                            <p:strVal val="#ppt_w"/>
                                          </p:val>
                                        </p:tav>
                                      </p:tavLst>
                                    </p:anim>
                                  </p:childTnLst>
                                </p:cTn>
                              </p:par>
                              <p:par>
                                <p:cTn id="101" presetID="35"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000"/>
                                        <p:tgtEl>
                                          <p:spTgt spid="5"/>
                                        </p:tgtEl>
                                      </p:cBhvr>
                                    </p:animEffect>
                                    <p:anim calcmode="lin" valueType="num">
                                      <p:cBhvr>
                                        <p:cTn id="104" dur="2000" fill="hold"/>
                                        <p:tgtEl>
                                          <p:spTgt spid="5"/>
                                        </p:tgtEl>
                                        <p:attrNameLst>
                                          <p:attrName>style.rotation</p:attrName>
                                        </p:attrNameLst>
                                      </p:cBhvr>
                                      <p:tavLst>
                                        <p:tav tm="0">
                                          <p:val>
                                            <p:fltVal val="720"/>
                                          </p:val>
                                        </p:tav>
                                        <p:tav tm="100000">
                                          <p:val>
                                            <p:fltVal val="0"/>
                                          </p:val>
                                        </p:tav>
                                      </p:tavLst>
                                    </p:anim>
                                    <p:anim calcmode="lin" valueType="num">
                                      <p:cBhvr>
                                        <p:cTn id="105" dur="2000" fill="hold"/>
                                        <p:tgtEl>
                                          <p:spTgt spid="5"/>
                                        </p:tgtEl>
                                        <p:attrNameLst>
                                          <p:attrName>ppt_h</p:attrName>
                                        </p:attrNameLst>
                                      </p:cBhvr>
                                      <p:tavLst>
                                        <p:tav tm="0">
                                          <p:val>
                                            <p:fltVal val="0"/>
                                          </p:val>
                                        </p:tav>
                                        <p:tav tm="100000">
                                          <p:val>
                                            <p:strVal val="#ppt_h"/>
                                          </p:val>
                                        </p:tav>
                                      </p:tavLst>
                                    </p:anim>
                                    <p:anim calcmode="lin" valueType="num">
                                      <p:cBhvr>
                                        <p:cTn id="106" dur="2000" fill="hold"/>
                                        <p:tgtEl>
                                          <p:spTgt spid="5"/>
                                        </p:tgtEl>
                                        <p:attrNameLst>
                                          <p:attrName>ppt_w</p:attrName>
                                        </p:attrNameLst>
                                      </p:cBhvr>
                                      <p:tavLst>
                                        <p:tav tm="0">
                                          <p:val>
                                            <p:fltVal val="0"/>
                                          </p:val>
                                        </p:tav>
                                        <p:tav tm="100000">
                                          <p:val>
                                            <p:strVal val="#ppt_w"/>
                                          </p:val>
                                        </p:tav>
                                      </p:tavLst>
                                    </p:anim>
                                  </p:childTnLst>
                                </p:cTn>
                              </p:par>
                              <p:par>
                                <p:cTn id="107" presetID="35" presetClass="entr" presetSubtype="0"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fade">
                                      <p:cBhvr>
                                        <p:cTn id="109" dur="2000"/>
                                        <p:tgtEl>
                                          <p:spTgt spid="23"/>
                                        </p:tgtEl>
                                      </p:cBhvr>
                                    </p:animEffect>
                                    <p:anim calcmode="lin" valueType="num">
                                      <p:cBhvr>
                                        <p:cTn id="110" dur="2000" fill="hold"/>
                                        <p:tgtEl>
                                          <p:spTgt spid="23"/>
                                        </p:tgtEl>
                                        <p:attrNameLst>
                                          <p:attrName>style.rotation</p:attrName>
                                        </p:attrNameLst>
                                      </p:cBhvr>
                                      <p:tavLst>
                                        <p:tav tm="0">
                                          <p:val>
                                            <p:fltVal val="720"/>
                                          </p:val>
                                        </p:tav>
                                        <p:tav tm="100000">
                                          <p:val>
                                            <p:fltVal val="0"/>
                                          </p:val>
                                        </p:tav>
                                      </p:tavLst>
                                    </p:anim>
                                    <p:anim calcmode="lin" valueType="num">
                                      <p:cBhvr>
                                        <p:cTn id="111" dur="2000" fill="hold"/>
                                        <p:tgtEl>
                                          <p:spTgt spid="23"/>
                                        </p:tgtEl>
                                        <p:attrNameLst>
                                          <p:attrName>ppt_h</p:attrName>
                                        </p:attrNameLst>
                                      </p:cBhvr>
                                      <p:tavLst>
                                        <p:tav tm="0">
                                          <p:val>
                                            <p:fltVal val="0"/>
                                          </p:val>
                                        </p:tav>
                                        <p:tav tm="100000">
                                          <p:val>
                                            <p:strVal val="#ppt_h"/>
                                          </p:val>
                                        </p:tav>
                                      </p:tavLst>
                                    </p:anim>
                                    <p:anim calcmode="lin" valueType="num">
                                      <p:cBhvr>
                                        <p:cTn id="112" dur="2000" fill="hold"/>
                                        <p:tgtEl>
                                          <p:spTgt spid="23"/>
                                        </p:tgtEl>
                                        <p:attrNameLst>
                                          <p:attrName>ppt_w</p:attrName>
                                        </p:attrNameLst>
                                      </p:cBhvr>
                                      <p:tavLst>
                                        <p:tav tm="0">
                                          <p:val>
                                            <p:fltVal val="0"/>
                                          </p:val>
                                        </p:tav>
                                        <p:tav tm="100000">
                                          <p:val>
                                            <p:strVal val="#ppt_w"/>
                                          </p:val>
                                        </p:tav>
                                      </p:tavLst>
                                    </p:anim>
                                  </p:childTnLst>
                                </p:cTn>
                              </p:par>
                              <p:par>
                                <p:cTn id="113" presetID="35"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000"/>
                                        <p:tgtEl>
                                          <p:spTgt spid="24"/>
                                        </p:tgtEl>
                                      </p:cBhvr>
                                    </p:animEffect>
                                    <p:anim calcmode="lin" valueType="num">
                                      <p:cBhvr>
                                        <p:cTn id="116" dur="2000" fill="hold"/>
                                        <p:tgtEl>
                                          <p:spTgt spid="24"/>
                                        </p:tgtEl>
                                        <p:attrNameLst>
                                          <p:attrName>style.rotation</p:attrName>
                                        </p:attrNameLst>
                                      </p:cBhvr>
                                      <p:tavLst>
                                        <p:tav tm="0">
                                          <p:val>
                                            <p:fltVal val="720"/>
                                          </p:val>
                                        </p:tav>
                                        <p:tav tm="100000">
                                          <p:val>
                                            <p:fltVal val="0"/>
                                          </p:val>
                                        </p:tav>
                                      </p:tavLst>
                                    </p:anim>
                                    <p:anim calcmode="lin" valueType="num">
                                      <p:cBhvr>
                                        <p:cTn id="117" dur="2000" fill="hold"/>
                                        <p:tgtEl>
                                          <p:spTgt spid="24"/>
                                        </p:tgtEl>
                                        <p:attrNameLst>
                                          <p:attrName>ppt_h</p:attrName>
                                        </p:attrNameLst>
                                      </p:cBhvr>
                                      <p:tavLst>
                                        <p:tav tm="0">
                                          <p:val>
                                            <p:fltVal val="0"/>
                                          </p:val>
                                        </p:tav>
                                        <p:tav tm="100000">
                                          <p:val>
                                            <p:strVal val="#ppt_h"/>
                                          </p:val>
                                        </p:tav>
                                      </p:tavLst>
                                    </p:anim>
                                    <p:anim calcmode="lin" valueType="num">
                                      <p:cBhvr>
                                        <p:cTn id="118" dur="2000" fill="hold"/>
                                        <p:tgtEl>
                                          <p:spTgt spid="24"/>
                                        </p:tgtEl>
                                        <p:attrNameLst>
                                          <p:attrName>ppt_w</p:attrName>
                                        </p:attrNameLst>
                                      </p:cBhvr>
                                      <p:tavLst>
                                        <p:tav tm="0">
                                          <p:val>
                                            <p:fltVal val="0"/>
                                          </p:val>
                                        </p:tav>
                                        <p:tav tm="100000">
                                          <p:val>
                                            <p:strVal val="#ppt_w"/>
                                          </p:val>
                                        </p:tav>
                                      </p:tavLst>
                                    </p:anim>
                                  </p:childTnLst>
                                </p:cTn>
                              </p:par>
                              <p:par>
                                <p:cTn id="119" presetID="35" presetClass="entr" presetSubtype="0" fill="hold" nodeType="withEffect">
                                  <p:stCondLst>
                                    <p:cond delay="0"/>
                                  </p:stCondLst>
                                  <p:childTnLst>
                                    <p:set>
                                      <p:cBhvr>
                                        <p:cTn id="120" dur="1" fill="hold">
                                          <p:stCondLst>
                                            <p:cond delay="0"/>
                                          </p:stCondLst>
                                        </p:cTn>
                                        <p:tgtEl>
                                          <p:spTgt spid="25"/>
                                        </p:tgtEl>
                                        <p:attrNameLst>
                                          <p:attrName>style.visibility</p:attrName>
                                        </p:attrNameLst>
                                      </p:cBhvr>
                                      <p:to>
                                        <p:strVal val="visible"/>
                                      </p:to>
                                    </p:set>
                                    <p:animEffect transition="in" filter="fade">
                                      <p:cBhvr>
                                        <p:cTn id="121" dur="2000"/>
                                        <p:tgtEl>
                                          <p:spTgt spid="25"/>
                                        </p:tgtEl>
                                      </p:cBhvr>
                                    </p:animEffect>
                                    <p:anim calcmode="lin" valueType="num">
                                      <p:cBhvr>
                                        <p:cTn id="122" dur="2000" fill="hold"/>
                                        <p:tgtEl>
                                          <p:spTgt spid="25"/>
                                        </p:tgtEl>
                                        <p:attrNameLst>
                                          <p:attrName>style.rotation</p:attrName>
                                        </p:attrNameLst>
                                      </p:cBhvr>
                                      <p:tavLst>
                                        <p:tav tm="0">
                                          <p:val>
                                            <p:fltVal val="720"/>
                                          </p:val>
                                        </p:tav>
                                        <p:tav tm="100000">
                                          <p:val>
                                            <p:fltVal val="0"/>
                                          </p:val>
                                        </p:tav>
                                      </p:tavLst>
                                    </p:anim>
                                    <p:anim calcmode="lin" valueType="num">
                                      <p:cBhvr>
                                        <p:cTn id="123" dur="2000" fill="hold"/>
                                        <p:tgtEl>
                                          <p:spTgt spid="25"/>
                                        </p:tgtEl>
                                        <p:attrNameLst>
                                          <p:attrName>ppt_h</p:attrName>
                                        </p:attrNameLst>
                                      </p:cBhvr>
                                      <p:tavLst>
                                        <p:tav tm="0">
                                          <p:val>
                                            <p:fltVal val="0"/>
                                          </p:val>
                                        </p:tav>
                                        <p:tav tm="100000">
                                          <p:val>
                                            <p:strVal val="#ppt_h"/>
                                          </p:val>
                                        </p:tav>
                                      </p:tavLst>
                                    </p:anim>
                                    <p:anim calcmode="lin" valueType="num">
                                      <p:cBhvr>
                                        <p:cTn id="124" dur="2000" fill="hold"/>
                                        <p:tgtEl>
                                          <p:spTgt spid="25"/>
                                        </p:tgtEl>
                                        <p:attrNameLst>
                                          <p:attrName>ppt_w</p:attrName>
                                        </p:attrNameLst>
                                      </p:cBhvr>
                                      <p:tavLst>
                                        <p:tav tm="0">
                                          <p:val>
                                            <p:fltVal val="0"/>
                                          </p:val>
                                        </p:tav>
                                        <p:tav tm="100000">
                                          <p:val>
                                            <p:strVal val="#ppt_w"/>
                                          </p:val>
                                        </p:tav>
                                      </p:tavLst>
                                    </p:anim>
                                  </p:childTnLst>
                                </p:cTn>
                              </p:par>
                              <p:par>
                                <p:cTn id="125" presetID="35" presetClass="entr" presetSubtype="0" fill="hold" grpId="0" nodeType="with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2000"/>
                                        <p:tgtEl>
                                          <p:spTgt spid="26"/>
                                        </p:tgtEl>
                                      </p:cBhvr>
                                    </p:animEffect>
                                    <p:anim calcmode="lin" valueType="num">
                                      <p:cBhvr>
                                        <p:cTn id="128" dur="2000" fill="hold"/>
                                        <p:tgtEl>
                                          <p:spTgt spid="26"/>
                                        </p:tgtEl>
                                        <p:attrNameLst>
                                          <p:attrName>style.rotation</p:attrName>
                                        </p:attrNameLst>
                                      </p:cBhvr>
                                      <p:tavLst>
                                        <p:tav tm="0">
                                          <p:val>
                                            <p:fltVal val="720"/>
                                          </p:val>
                                        </p:tav>
                                        <p:tav tm="100000">
                                          <p:val>
                                            <p:fltVal val="0"/>
                                          </p:val>
                                        </p:tav>
                                      </p:tavLst>
                                    </p:anim>
                                    <p:anim calcmode="lin" valueType="num">
                                      <p:cBhvr>
                                        <p:cTn id="129" dur="2000" fill="hold"/>
                                        <p:tgtEl>
                                          <p:spTgt spid="26"/>
                                        </p:tgtEl>
                                        <p:attrNameLst>
                                          <p:attrName>ppt_h</p:attrName>
                                        </p:attrNameLst>
                                      </p:cBhvr>
                                      <p:tavLst>
                                        <p:tav tm="0">
                                          <p:val>
                                            <p:fltVal val="0"/>
                                          </p:val>
                                        </p:tav>
                                        <p:tav tm="100000">
                                          <p:val>
                                            <p:strVal val="#ppt_h"/>
                                          </p:val>
                                        </p:tav>
                                      </p:tavLst>
                                    </p:anim>
                                    <p:anim calcmode="lin" valueType="num">
                                      <p:cBhvr>
                                        <p:cTn id="130" dur="20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3" grpId="0" animBg="1"/>
      <p:bldP spid="55" grpId="0" animBg="1"/>
      <p:bldP spid="58" grpId="0" animBg="1"/>
      <p:bldP spid="59" grpId="0" animBg="1"/>
      <p:bldP spid="60" grpId="0" animBg="1"/>
      <p:bldP spid="61" grpId="0" animBg="1"/>
      <p:bldP spid="63" grpId="0" animBg="1"/>
      <p:bldP spid="49" grpId="0" animBg="1"/>
      <p:bldP spid="2" grpId="0" animBg="1"/>
      <p:bldP spid="5" grpId="0" animBg="1"/>
      <p:bldP spid="23" grpId="0" animBg="1"/>
      <p:bldP spid="24"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6146E-0486-0FE7-B386-9433794DCEF1}"/>
              </a:ext>
            </a:extLst>
          </p:cNvPr>
          <p:cNvPicPr>
            <a:picLocks noChangeAspect="1"/>
          </p:cNvPicPr>
          <p:nvPr/>
        </p:nvPicPr>
        <p:blipFill>
          <a:blip r:embed="rId2"/>
          <a:stretch>
            <a:fillRect/>
          </a:stretch>
        </p:blipFill>
        <p:spPr>
          <a:xfrm>
            <a:off x="453614" y="220938"/>
            <a:ext cx="11284772" cy="1826915"/>
          </a:xfrm>
          <a:prstGeom prst="rect">
            <a:avLst/>
          </a:prstGeom>
        </p:spPr>
      </p:pic>
      <p:graphicFrame>
        <p:nvGraphicFramePr>
          <p:cNvPr id="8" name="Table 7">
            <a:extLst>
              <a:ext uri="{FF2B5EF4-FFF2-40B4-BE49-F238E27FC236}">
                <a16:creationId xmlns:a16="http://schemas.microsoft.com/office/drawing/2014/main" id="{7DE62C63-F766-1896-6EEA-E538DBA05584}"/>
              </a:ext>
            </a:extLst>
          </p:cNvPr>
          <p:cNvGraphicFramePr>
            <a:graphicFrameLocks noGrp="1"/>
          </p:cNvGraphicFramePr>
          <p:nvPr>
            <p:extLst>
              <p:ext uri="{D42A27DB-BD31-4B8C-83A1-F6EECF244321}">
                <p14:modId xmlns:p14="http://schemas.microsoft.com/office/powerpoint/2010/main" val="333395963"/>
              </p:ext>
            </p:extLst>
          </p:nvPr>
        </p:nvGraphicFramePr>
        <p:xfrm>
          <a:off x="1755964" y="2181578"/>
          <a:ext cx="7923496" cy="365760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714323822"/>
                    </a:ext>
                  </a:extLst>
                </a:gridCol>
                <a:gridCol w="4265896">
                  <a:extLst>
                    <a:ext uri="{9D8B030D-6E8A-4147-A177-3AD203B41FA5}">
                      <a16:colId xmlns:a16="http://schemas.microsoft.com/office/drawing/2014/main" val="798962830"/>
                    </a:ext>
                  </a:extLst>
                </a:gridCol>
              </a:tblGrid>
              <a:tr h="370840">
                <a:tc>
                  <a:txBody>
                    <a:bodyPr/>
                    <a:lstStyle/>
                    <a:p>
                      <a:pPr>
                        <a:lnSpc>
                          <a:spcPct val="150000"/>
                        </a:lnSpc>
                      </a:pPr>
                      <a:endParaRPr lang="en-US" sz="28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6562627"/>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kern="1200" dirty="0">
                          <a:solidFill>
                            <a:schemeClr val="tx1"/>
                          </a:solidFill>
                          <a:latin typeface="Times New Roman" panose="02020603050405020304" pitchFamily="18" charset="0"/>
                          <a:ea typeface="+mn-ea"/>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 COUNT(C6:I6) </a:t>
                      </a:r>
                      <a:endParaRPr lang="vi-VN" sz="28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6180311"/>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dirty="0">
                          <a:solidFill>
                            <a:schemeClr val="tx1"/>
                          </a:solidFill>
                          <a:latin typeface="Times New Roman" panose="02020603050405020304" pitchFamily="18" charset="0"/>
                          <a:cs typeface="Times New Roman" panose="02020603050405020304" pitchFamily="18" charset="0"/>
                        </a:rPr>
                        <a:t>B. =AVERAGE(C7:I7)</a:t>
                      </a:r>
                      <a:endParaRPr lang="vi-VN"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6654857"/>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=MAX(C4:I8) </a:t>
                      </a:r>
                    </a:p>
                  </a:txBody>
                  <a:tcPr/>
                </a:tc>
                <a:tc>
                  <a:txBody>
                    <a:bodyPr/>
                    <a:lstStyle/>
                    <a:p>
                      <a:pPr algn="ctr">
                        <a:lnSpc>
                          <a:spcPct val="150000"/>
                        </a:lnSpc>
                      </a:pP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8618313"/>
                  </a:ext>
                </a:extLst>
              </a:tr>
              <a:tr h="37084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2800">
                          <a:solidFill>
                            <a:schemeClr val="tx1"/>
                          </a:solidFill>
                          <a:latin typeface="Times New Roman" panose="02020603050405020304" pitchFamily="18" charset="0"/>
                          <a:cs typeface="Times New Roman" panose="02020603050405020304" pitchFamily="18" charset="0"/>
                        </a:rPr>
                        <a:t>D. </a:t>
                      </a:r>
                      <a:r>
                        <a:rPr lang="en-US" sz="2800">
                          <a:solidFill>
                            <a:schemeClr val="tx1"/>
                          </a:solidFill>
                          <a:latin typeface="Times New Roman" panose="02020603050405020304" pitchFamily="18" charset="0"/>
                          <a:cs typeface="Times New Roman" panose="02020603050405020304" pitchFamily="18" charset="0"/>
                        </a:rPr>
                        <a:t>=SUM(C4:I8)</a:t>
                      </a:r>
                    </a:p>
                  </a:txBody>
                  <a:tcPr/>
                </a:tc>
                <a:tc>
                  <a:txBody>
                    <a:bodyPr/>
                    <a:lstStyle/>
                    <a:p>
                      <a:pPr algn="ctr">
                        <a:lnSpc>
                          <a:spcPct val="150000"/>
                        </a:lnSpc>
                      </a:pP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4226727"/>
                  </a:ext>
                </a:extLst>
              </a:tr>
            </a:tbl>
          </a:graphicData>
        </a:graphic>
      </p:graphicFrame>
      <p:sp>
        <p:nvSpPr>
          <p:cNvPr id="9" name="TextBox 8">
            <a:extLst>
              <a:ext uri="{FF2B5EF4-FFF2-40B4-BE49-F238E27FC236}">
                <a16:creationId xmlns:a16="http://schemas.microsoft.com/office/drawing/2014/main" id="{A6E8A8E4-6CF6-7A9B-F344-12448ACF1ED7}"/>
              </a:ext>
            </a:extLst>
          </p:cNvPr>
          <p:cNvSpPr txBox="1"/>
          <p:nvPr/>
        </p:nvSpPr>
        <p:spPr>
          <a:xfrm>
            <a:off x="7546976" y="3003950"/>
            <a:ext cx="30380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14F35215-8486-3BB7-877F-DF1BBF2EF191}"/>
              </a:ext>
            </a:extLst>
          </p:cNvPr>
          <p:cNvSpPr txBox="1"/>
          <p:nvPr/>
        </p:nvSpPr>
        <p:spPr>
          <a:xfrm>
            <a:off x="7489399" y="3749122"/>
            <a:ext cx="94007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11" name="TextBox 10">
            <a:extLst>
              <a:ext uri="{FF2B5EF4-FFF2-40B4-BE49-F238E27FC236}">
                <a16:creationId xmlns:a16="http://schemas.microsoft.com/office/drawing/2014/main" id="{59121886-0D89-6B9F-524B-D766AA625CFA}"/>
              </a:ext>
            </a:extLst>
          </p:cNvPr>
          <p:cNvSpPr txBox="1"/>
          <p:nvPr/>
        </p:nvSpPr>
        <p:spPr>
          <a:xfrm>
            <a:off x="7546976" y="4483582"/>
            <a:ext cx="88249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20</a:t>
            </a:r>
          </a:p>
        </p:txBody>
      </p:sp>
      <p:sp>
        <p:nvSpPr>
          <p:cNvPr id="12" name="TextBox 11">
            <a:extLst>
              <a:ext uri="{FF2B5EF4-FFF2-40B4-BE49-F238E27FC236}">
                <a16:creationId xmlns:a16="http://schemas.microsoft.com/office/drawing/2014/main" id="{0BD4A8DC-DEFC-8702-C006-CF9B36FED7CA}"/>
              </a:ext>
            </a:extLst>
          </p:cNvPr>
          <p:cNvSpPr txBox="1"/>
          <p:nvPr/>
        </p:nvSpPr>
        <p:spPr>
          <a:xfrm>
            <a:off x="7527274" y="5122406"/>
            <a:ext cx="100886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180</a:t>
            </a:r>
          </a:p>
        </p:txBody>
      </p:sp>
    </p:spTree>
    <p:extLst>
      <p:ext uri="{BB962C8B-B14F-4D97-AF65-F5344CB8AC3E}">
        <p14:creationId xmlns:p14="http://schemas.microsoft.com/office/powerpoint/2010/main" val="1120194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4. THỰC HÀNH: HOÀN THIỆN DỮ LIỆU DỰ ÁN TRƯỜNG HỌC XANH </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883115"/>
            <a:ext cx="11361883" cy="5636223"/>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Tạo trang tính mới trong bảng tính của dự án để nhập dữ liệu dự kiến phân bổ cây.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Nhập và sao chép dữ liệu vào trang tính.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Thiết lập công thức tính chi phí trồng mỗi loại cây và chi phí của toàn bộ dự án.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Thực hiện các thao tác định dạng dữ liệu cho trang tính.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en-US" sz="2000" b="1">
                <a:latin typeface="UTM Avo" panose="02040603050506020204" pitchFamily="18" charset="0"/>
                <a:cs typeface="Times New Roman" panose="02020603050405020304" pitchFamily="18" charset="0"/>
              </a:rPr>
              <a:t>H</a:t>
            </a:r>
            <a:r>
              <a:rPr lang="vi-VN" sz="2000" b="1">
                <a:latin typeface="UTM Avo" panose="02040603050506020204" pitchFamily="18" charset="0"/>
                <a:cs typeface="Times New Roman" panose="02020603050405020304" pitchFamily="18" charset="0"/>
              </a:rPr>
              <a:t>ướn</a:t>
            </a:r>
            <a:r>
              <a:rPr lang="en-US" sz="2000" b="1">
                <a:latin typeface="UTM Avo" panose="02040603050506020204" pitchFamily="18" charset="0"/>
                <a:cs typeface="Times New Roman" panose="02020603050405020304" pitchFamily="18" charset="0"/>
              </a:rPr>
              <a:t>g dẫn</a:t>
            </a:r>
          </a:p>
          <a:p>
            <a:pPr>
              <a:lnSpc>
                <a:spcPct val="140000"/>
              </a:lnSpc>
            </a:pPr>
            <a:r>
              <a:rPr lang="en-US" sz="2000" b="1">
                <a:solidFill>
                  <a:srgbClr val="0000FF"/>
                </a:solidFill>
                <a:latin typeface="UTM Avo" panose="02040603050506020204" pitchFamily="18" charset="0"/>
                <a:cs typeface="Times New Roman" panose="02020603050405020304" pitchFamily="18" charset="0"/>
              </a:rPr>
              <a:t>a) Tạo trang tính mới </a:t>
            </a:r>
          </a:p>
          <a:p>
            <a:pPr>
              <a:lnSpc>
                <a:spcPct val="140000"/>
              </a:lnSpc>
            </a:pPr>
            <a:r>
              <a:rPr lang="en-US" sz="2000">
                <a:latin typeface="UTM Avo" panose="02040603050506020204" pitchFamily="18" charset="0"/>
                <a:cs typeface="Times New Roman" panose="02020603050405020304" pitchFamily="18" charset="0"/>
              </a:rPr>
              <a:t>- Mở tệp bảng tính </a:t>
            </a:r>
            <a:r>
              <a:rPr lang="en-US" sz="2000">
                <a:solidFill>
                  <a:srgbClr val="FF3399"/>
                </a:solidFill>
                <a:latin typeface="UTM Avo" panose="02040603050506020204" pitchFamily="18" charset="0"/>
                <a:cs typeface="Times New Roman" panose="02020603050405020304" pitchFamily="18" charset="0"/>
              </a:rPr>
              <a:t>THXanh.xlsx</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rPr>
              <a:t>- Tạo thêm một trang tính mới đặt tên </a:t>
            </a:r>
            <a:r>
              <a:rPr lang="en-US" sz="2000">
                <a:solidFill>
                  <a:srgbClr val="FF3399"/>
                </a:solidFill>
                <a:latin typeface="UTM Avo" panose="02040603050506020204" pitchFamily="18" charset="0"/>
                <a:cs typeface="Times New Roman" panose="02020603050405020304" pitchFamily="18" charset="0"/>
              </a:rPr>
              <a:t>5. Tổng kết</a:t>
            </a:r>
            <a:r>
              <a:rPr lang="en-US" sz="2000">
                <a:latin typeface="UTM Avo" panose="02040603050506020204" pitchFamily="18" charset="0"/>
                <a:cs typeface="Times New Roman" panose="02020603050405020304" pitchFamily="18" charset="0"/>
              </a:rPr>
              <a:t>.</a:t>
            </a:r>
          </a:p>
          <a:p>
            <a:pPr>
              <a:lnSpc>
                <a:spcPct val="140000"/>
              </a:lnSpc>
            </a:pPr>
            <a:r>
              <a:rPr lang="en-US" sz="2000" b="1">
                <a:solidFill>
                  <a:srgbClr val="0000FF"/>
                </a:solidFill>
                <a:latin typeface="UTM Avo" panose="02040603050506020204" pitchFamily="18" charset="0"/>
                <a:cs typeface="Times New Roman" panose="02020603050405020304" pitchFamily="18" charset="0"/>
              </a:rPr>
              <a:t>b) Nhập và sao chép dữ liệu vào trang tính  </a:t>
            </a:r>
          </a:p>
          <a:p>
            <a:pPr>
              <a:lnSpc>
                <a:spcPct val="140000"/>
              </a:lnSpc>
            </a:pPr>
            <a:r>
              <a:rPr lang="en-US" sz="2000">
                <a:latin typeface="UTM Avo" panose="02040603050506020204" pitchFamily="18" charset="0"/>
                <a:cs typeface="Times New Roman" panose="02020603050405020304" pitchFamily="18" charset="0"/>
              </a:rPr>
              <a:t>- Mở trang tính </a:t>
            </a:r>
            <a:r>
              <a:rPr lang="en-US" sz="2000">
                <a:solidFill>
                  <a:srgbClr val="FF3399"/>
                </a:solidFill>
                <a:latin typeface="UTM Avo" panose="02040603050506020204" pitchFamily="18" charset="0"/>
                <a:cs typeface="Times New Roman" panose="02020603050405020304" pitchFamily="18" charset="0"/>
              </a:rPr>
              <a:t>4. Dự kiến kết quả</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sym typeface="Wingdings" panose="05000000000000000000" pitchFamily="2" charset="2"/>
              </a:rPr>
              <a:t> </a:t>
            </a:r>
            <a:r>
              <a:rPr lang="en-US" sz="2000">
                <a:latin typeface="UTM Avo" panose="02040603050506020204" pitchFamily="18" charset="0"/>
                <a:cs typeface="Times New Roman" panose="02020603050405020304" pitchFamily="18" charset="0"/>
              </a:rPr>
              <a:t>Sao chép toàn bộ dữ liệu của trang tính </a:t>
            </a:r>
            <a:r>
              <a:rPr lang="en-US" sz="2000">
                <a:solidFill>
                  <a:srgbClr val="FF3399"/>
                </a:solidFill>
                <a:latin typeface="UTM Avo" panose="02040603050506020204" pitchFamily="18" charset="0"/>
                <a:cs typeface="Times New Roman" panose="02020603050405020304" pitchFamily="18" charset="0"/>
              </a:rPr>
              <a:t>4. Dự kiến kết quả </a:t>
            </a:r>
            <a:r>
              <a:rPr lang="en-US" sz="2000">
                <a:latin typeface="UTM Avo" panose="02040603050506020204" pitchFamily="18" charset="0"/>
                <a:cs typeface="Times New Roman" panose="02020603050405020304" pitchFamily="18" charset="0"/>
              </a:rPr>
              <a:t>sang trang tính </a:t>
            </a:r>
            <a:r>
              <a:rPr lang="en-US" sz="2000">
                <a:solidFill>
                  <a:srgbClr val="FF3399"/>
                </a:solidFill>
                <a:latin typeface="UTM Avo" panose="02040603050506020204" pitchFamily="18" charset="0"/>
                <a:cs typeface="Times New Roman" panose="02020603050405020304" pitchFamily="18" charset="0"/>
              </a:rPr>
              <a:t>5. Tổng kết</a:t>
            </a:r>
            <a:r>
              <a:rPr lang="en-US" sz="2000">
                <a:latin typeface="UTM Avo" panose="02040603050506020204" pitchFamily="18" charset="0"/>
                <a:cs typeface="Times New Roman" panose="02020603050405020304" pitchFamily="18" charset="0"/>
              </a:rPr>
              <a:t>. </a:t>
            </a:r>
          </a:p>
          <a:p>
            <a:pPr>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Trong trang tính 5, sửa lại tên bảng tại ô A2 là: </a:t>
            </a:r>
            <a:r>
              <a:rPr lang="vi-VN" sz="2000">
                <a:solidFill>
                  <a:srgbClr val="FF3399"/>
                </a:solidFill>
                <a:latin typeface="UTM Avo" panose="02040603050506020204" pitchFamily="18" charset="0"/>
                <a:cs typeface="Times New Roman" panose="02020603050405020304" pitchFamily="18" charset="0"/>
              </a:rPr>
              <a:t>Bảng 5. Dự kiến phân bổ cây dự án Trường</a:t>
            </a:r>
            <a:endParaRPr lang="en-US" sz="200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856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wipe(left)">
                                      <p:cBhvr>
                                        <p:cTn id="52" dur="1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Effect transition="in" filter="fade">
                                      <p:cBhvr>
                                        <p:cTn id="8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A870F-3F93-4745-8A0F-AC5B371D190A}"/>
              </a:ext>
            </a:extLst>
          </p:cNvPr>
          <p:cNvSpPr/>
          <p:nvPr/>
        </p:nvSpPr>
        <p:spPr>
          <a:xfrm>
            <a:off x="621254" y="395445"/>
            <a:ext cx="10949492" cy="6067110"/>
          </a:xfrm>
          <a:prstGeom prst="rect">
            <a:avLst/>
          </a:prstGeom>
        </p:spPr>
        <p:txBody>
          <a:bodyPr wrap="square">
            <a:spAutoFit/>
          </a:bodyPr>
          <a:lstStyle/>
          <a:p>
            <a:pPr algn="just">
              <a:lnSpc>
                <a:spcPct val="140000"/>
              </a:lnSpc>
            </a:pPr>
            <a:r>
              <a:rPr lang="en-US" sz="2000" b="1">
                <a:solidFill>
                  <a:srgbClr val="0000FF"/>
                </a:solidFill>
                <a:latin typeface="UTM Avo" panose="02040603050506020204" pitchFamily="18" charset="0"/>
                <a:cs typeface="Times New Roman" panose="02020603050405020304" pitchFamily="18" charset="0"/>
              </a:rPr>
              <a:t>c) Tính chi phí trồng mỗi loại cây và của toàn bộ dự án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Nháy chuột chọn cột D (cột của lớp 7A), nháy nút phải chuột và chọn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để chèn thêm cột. </a:t>
            </a:r>
            <a:endParaRPr lang="en-US" sz="2000">
              <a:latin typeface="UTM Avo" panose="02040603050506020204" pitchFamily="18" charset="0"/>
              <a:cs typeface="Times New Roman" panose="02020603050405020304" pitchFamily="18" charset="0"/>
            </a:endParaRPr>
          </a:p>
          <a:p>
            <a:pPr algn="just">
              <a:lnSpc>
                <a:spcPct val="140000"/>
              </a:lnSpc>
            </a:pPr>
            <a:r>
              <a:rPr lang="vi-VN" sz="2000">
                <a:latin typeface="UTM Avo" panose="02040603050506020204" pitchFamily="18" charset="0"/>
                <a:cs typeface="Times New Roman" panose="02020603050405020304" pitchFamily="18" charset="0"/>
              </a:rPr>
              <a:t>- Đặt tiêu đề cho cột mới tạo là </a:t>
            </a:r>
            <a:r>
              <a:rPr lang="vi-VN" sz="2000">
                <a:solidFill>
                  <a:srgbClr val="FF3399"/>
                </a:solidFill>
                <a:latin typeface="UTM Avo" panose="02040603050506020204" pitchFamily="18" charset="0"/>
                <a:cs typeface="Times New Roman" panose="02020603050405020304" pitchFamily="18" charset="0"/>
              </a:rPr>
              <a:t>Đơn giá</a:t>
            </a:r>
            <a:r>
              <a:rPr lang="en-US" sz="2000">
                <a:latin typeface="UTM Avo" panose="02040603050506020204" pitchFamily="18" charset="0"/>
                <a:cs typeface="Times New Roman" panose="02020603050405020304" pitchFamily="18" charset="0"/>
              </a:rPr>
              <a:t>.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Mở trang tính </a:t>
            </a:r>
            <a:r>
              <a:rPr lang="vi-VN" sz="2000">
                <a:solidFill>
                  <a:srgbClr val="FF3399"/>
                </a:solidFill>
                <a:latin typeface="UTM Avo" panose="02040603050506020204" pitchFamily="18" charset="0"/>
                <a:cs typeface="Times New Roman" panose="02020603050405020304" pitchFamily="18" charset="0"/>
              </a:rPr>
              <a:t>3. Tìm hiểu giống cây</a:t>
            </a:r>
            <a:r>
              <a:rPr lang="vi-VN" sz="2000">
                <a:latin typeface="UTM Avo" panose="02040603050506020204" pitchFamily="18" charset="0"/>
                <a:cs typeface="Times New Roman" panose="02020603050405020304" pitchFamily="18" charset="0"/>
              </a:rPr>
              <a:t>. Sao chép toàn bộ đơn giá của các loại cây từ dữ liệu trong trang tính này vào cột Đơn giá ở trang tính </a:t>
            </a:r>
            <a:r>
              <a:rPr lang="vi-VN" sz="2000">
                <a:solidFill>
                  <a:srgbClr val="FF3399"/>
                </a:solidFill>
                <a:latin typeface="UTM Avo" panose="02040603050506020204" pitchFamily="18" charset="0"/>
                <a:cs typeface="Times New Roman" panose="02020603050405020304" pitchFamily="18" charset="0"/>
              </a:rPr>
              <a:t>5. Tổng kết</a:t>
            </a:r>
            <a:r>
              <a:rPr lang="vi-VN" sz="2000">
                <a:latin typeface="UTM Avo" panose="02040603050506020204" pitchFamily="18" charset="0"/>
                <a:cs typeface="Times New Roman" panose="02020603050405020304" pitchFamily="18" charset="0"/>
              </a:rPr>
              <a:t>.</a:t>
            </a:r>
            <a:endParaRPr lang="en-US" sz="2000">
              <a:latin typeface="UTM Avo" panose="02040603050506020204" pitchFamily="18" charset="0"/>
              <a:cs typeface="Times New Roman" panose="02020603050405020304" pitchFamily="18" charset="0"/>
            </a:endParaRPr>
          </a:p>
          <a:p>
            <a:pPr algn="just">
              <a:lnSpc>
                <a:spcPct val="140000"/>
              </a:lnSpc>
            </a:pPr>
            <a:r>
              <a:rPr lang="en-US" sz="2000">
                <a:latin typeface="UTM Avo" panose="02040603050506020204" pitchFamily="18" charset="0"/>
                <a:cs typeface="Times New Roman" panose="02020603050405020304" pitchFamily="18" charset="0"/>
              </a:rPr>
              <a:t>- Tạo thêm cột </a:t>
            </a:r>
            <a:r>
              <a:rPr lang="en-US" sz="2000">
                <a:solidFill>
                  <a:srgbClr val="FF3399"/>
                </a:solidFill>
                <a:latin typeface="UTM Avo" panose="02040603050506020204" pitchFamily="18" charset="0"/>
                <a:cs typeface="Times New Roman" panose="02020603050405020304" pitchFamily="18" charset="0"/>
              </a:rPr>
              <a:t>Chi phí </a:t>
            </a:r>
            <a:r>
              <a:rPr lang="en-US" sz="2000">
                <a:latin typeface="UTM Avo" panose="02040603050506020204" pitchFamily="18" charset="0"/>
                <a:cs typeface="Times New Roman" panose="02020603050405020304" pitchFamily="18" charset="0"/>
              </a:rPr>
              <a:t>bên phải cột </a:t>
            </a:r>
            <a:r>
              <a:rPr lang="en-US" sz="2000">
                <a:solidFill>
                  <a:srgbClr val="FF3399"/>
                </a:solidFill>
                <a:latin typeface="UTM Avo" panose="02040603050506020204" pitchFamily="18" charset="0"/>
                <a:cs typeface="Times New Roman" panose="02020603050405020304" pitchFamily="18" charset="0"/>
              </a:rPr>
              <a:t>Trung bình </a:t>
            </a:r>
            <a:r>
              <a:rPr lang="en-US" sz="2000">
                <a:latin typeface="UTM Avo" panose="02040603050506020204" pitchFamily="18" charset="0"/>
                <a:cs typeface="Times New Roman" panose="02020603050405020304" pitchFamily="18" charset="0"/>
              </a:rPr>
              <a:t>(cột N)</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Nhập công thức tính </a:t>
            </a:r>
            <a:r>
              <a:rPr lang="en-US" sz="2000">
                <a:solidFill>
                  <a:srgbClr val="FF3399"/>
                </a:solidFill>
                <a:latin typeface="UTM Avo" panose="02040603050506020204" pitchFamily="18" charset="0"/>
                <a:cs typeface="Times New Roman" panose="02020603050405020304" pitchFamily="18" charset="0"/>
              </a:rPr>
              <a:t>C</a:t>
            </a:r>
            <a:r>
              <a:rPr lang="vi-VN" sz="2000">
                <a:solidFill>
                  <a:srgbClr val="FF3399"/>
                </a:solidFill>
                <a:latin typeface="UTM Avo" panose="02040603050506020204" pitchFamily="18" charset="0"/>
                <a:cs typeface="Times New Roman" panose="02020603050405020304" pitchFamily="18" charset="0"/>
              </a:rPr>
              <a:t>hi phí = Đơn giá x Tổng số cây </a:t>
            </a:r>
            <a:r>
              <a:rPr lang="vi-VN" sz="2000">
                <a:latin typeface="UTM Avo" panose="02040603050506020204" pitchFamily="18" charset="0"/>
                <a:cs typeface="Times New Roman" panose="02020603050405020304" pitchFamily="18" charset="0"/>
              </a:rPr>
              <a:t>cho các ô trong cột </a:t>
            </a:r>
            <a:r>
              <a:rPr lang="vi-VN" sz="2000">
                <a:solidFill>
                  <a:srgbClr val="FF3399"/>
                </a:solidFill>
                <a:latin typeface="UTM Avo" panose="02040603050506020204" pitchFamily="18" charset="0"/>
                <a:cs typeface="Times New Roman" panose="02020603050405020304" pitchFamily="18" charset="0"/>
              </a:rPr>
              <a:t>Chi phí</a:t>
            </a:r>
            <a:r>
              <a:rPr lang="en-US" sz="2000">
                <a:latin typeface="UTM Avo" panose="02040603050506020204" pitchFamily="18" charset="0"/>
                <a:cs typeface="Times New Roman" panose="02020603050405020304" pitchFamily="18" charset="0"/>
              </a:rPr>
              <a:t>.</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tính tổng chi phí mỗi loại cây và toàn bộ dự án tại các ô N9, N17, N24, N25 em có thể nhập công thức trực tiếp hoặc sao chép công thức từ các ô E9, E17, E24, E25 sang các ô N9, N17, N24, N25 tương ứng.</a:t>
            </a:r>
            <a:endParaRPr lang="en-US" sz="2000">
              <a:latin typeface="UTM Avo" panose="02040603050506020204" pitchFamily="18" charset="0"/>
              <a:cs typeface="Times New Roman" panose="02020603050405020304" pitchFamily="18" charset="0"/>
            </a:endParaRPr>
          </a:p>
          <a:p>
            <a:pPr algn="just">
              <a:lnSpc>
                <a:spcPct val="140000"/>
              </a:lnSpc>
            </a:pPr>
            <a:r>
              <a:rPr lang="en-US" sz="2000" b="1">
                <a:solidFill>
                  <a:srgbClr val="0000FF"/>
                </a:solidFill>
                <a:latin typeface="UTM Avo" panose="02040603050506020204" pitchFamily="18" charset="0"/>
                <a:cs typeface="Times New Roman" panose="02020603050405020304" pitchFamily="18" charset="0"/>
              </a:rPr>
              <a:t>d) Định dạng dữ liệu cho trang tính </a:t>
            </a:r>
          </a:p>
          <a:p>
            <a:pPr algn="just">
              <a:lnSpc>
                <a:spcPct val="140000"/>
              </a:lnSpc>
            </a:pPr>
            <a:r>
              <a:rPr lang="en-US" sz="2000">
                <a:latin typeface="UTM Avo" panose="02040603050506020204" pitchFamily="18" charset="0"/>
                <a:cs typeface="Times New Roman" panose="02020603050405020304" pitchFamily="18" charset="0"/>
              </a:rPr>
              <a:t>- Định dạng trang tính, có thể theo mẫu trong Hình 9.13. </a:t>
            </a:r>
          </a:p>
          <a:p>
            <a:pPr algn="just">
              <a:lnSpc>
                <a:spcPct val="14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Lưu lại kết quả.</a:t>
            </a:r>
            <a:endParaRPr lang="en-US" sz="2000">
              <a:solidFill>
                <a:srgbClr val="FF3399"/>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5065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1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7CEE5-7936-401E-994A-40FDCD55C7D0}"/>
              </a:ext>
            </a:extLst>
          </p:cNvPr>
          <p:cNvPicPr>
            <a:picLocks noChangeAspect="1"/>
          </p:cNvPicPr>
          <p:nvPr/>
        </p:nvPicPr>
        <p:blipFill>
          <a:blip r:embed="rId2"/>
          <a:stretch>
            <a:fillRect/>
          </a:stretch>
        </p:blipFill>
        <p:spPr>
          <a:xfrm>
            <a:off x="527892" y="452600"/>
            <a:ext cx="10757647" cy="5978925"/>
          </a:xfrm>
          <a:prstGeom prst="rect">
            <a:avLst/>
          </a:prstGeom>
        </p:spPr>
      </p:pic>
    </p:spTree>
    <p:extLst>
      <p:ext uri="{BB962C8B-B14F-4D97-AF65-F5344CB8AC3E}">
        <p14:creationId xmlns:p14="http://schemas.microsoft.com/office/powerpoint/2010/main" val="159379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2"/>
          </p:nvPr>
        </p:nvSpPr>
        <p:spPr/>
        <p:txBody>
          <a:bodyPr/>
          <a:lstStyle/>
          <a:p>
            <a:pPr>
              <a:defRPr/>
            </a:pPr>
            <a:endParaRPr lang="en-US" dirty="0"/>
          </a:p>
        </p:txBody>
      </p:sp>
      <p:sp>
        <p:nvSpPr>
          <p:cNvPr id="299012" name="Text Box 4"/>
          <p:cNvSpPr txBox="1">
            <a:spLocks noChangeArrowheads="1"/>
          </p:cNvSpPr>
          <p:nvPr/>
        </p:nvSpPr>
        <p:spPr bwMode="auto">
          <a:xfrm>
            <a:off x="1779010" y="1593273"/>
            <a:ext cx="87689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r>
              <a:rPr lang="en-US" sz="4400" b="1" dirty="0">
                <a:solidFill>
                  <a:srgbClr val="FF0000"/>
                </a:solidFill>
              </a:rPr>
              <a:t>BÀI 9. TRÌNH BÀY BẢNG TÍNH</a:t>
            </a:r>
            <a:endParaRPr lang="en-US" sz="4400" b="1" dirty="0">
              <a:cs typeface="Times New Roman" pitchFamily="18" charset="0"/>
            </a:endParaRPr>
          </a:p>
        </p:txBody>
      </p:sp>
      <p:sp>
        <p:nvSpPr>
          <p:cNvPr id="2" name="TextBox 1"/>
          <p:cNvSpPr txBox="1"/>
          <p:nvPr/>
        </p:nvSpPr>
        <p:spPr>
          <a:xfrm>
            <a:off x="1849438" y="609601"/>
            <a:ext cx="8628062" cy="64611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3600" b="1">
                <a:latin typeface="Times New Roman" pitchFamily="18" charset="0"/>
                <a:cs typeface="Times New Roman" pitchFamily="18" charset="0"/>
              </a:rPr>
              <a:t>CHỦ ĐỀ 4. ỨNG DỤNG TIN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wheel(4)">
                                      <p:cBhvr>
                                        <p:cTn id="7" dur="2000"/>
                                        <p:tgtEl>
                                          <p:spTgt spid="299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D19DDF-CAAA-00BD-DF66-95A7110C5BC7}"/>
              </a:ext>
            </a:extLst>
          </p:cNvPr>
          <p:cNvSpPr txBox="1"/>
          <p:nvPr/>
        </p:nvSpPr>
        <p:spPr>
          <a:xfrm>
            <a:off x="524609" y="2995296"/>
            <a:ext cx="10889673" cy="523220"/>
          </a:xfrm>
          <a:prstGeom prst="rect">
            <a:avLst/>
          </a:prstGeom>
          <a:noFill/>
        </p:spPr>
        <p:txBody>
          <a:bodyPr wrap="square">
            <a:spAutoFit/>
          </a:bodyPr>
          <a:lstStyle/>
          <a:p>
            <a:pPr marL="0" indent="0" algn="just">
              <a:spcBef>
                <a:spcPts val="225"/>
              </a:spcBef>
              <a:spcAft>
                <a:spcPts val="0"/>
              </a:spcAft>
              <a:buNone/>
              <a:defRPr/>
            </a:pP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sao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chép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thức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từ</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trang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sang </a:t>
            </a:r>
            <a:r>
              <a:rPr lang="en-US" sz="2800" dirty="0" err="1">
                <a:solidFill>
                  <a:srgbClr val="0000CC"/>
                </a:solidFill>
                <a:latin typeface="Times New Roman" panose="02020603050405020304" pitchFamily="18" charset="0"/>
                <a:cs typeface="Times New Roman" panose="02020603050405020304" pitchFamily="18" charset="0"/>
              </a:rPr>
              <a:t>trang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được</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1DAB6D1-639C-4062-9E72-63441D59EA5A}"/>
              </a:ext>
            </a:extLst>
          </p:cNvPr>
          <p:cNvSpPr txBox="1"/>
          <p:nvPr/>
        </p:nvSpPr>
        <p:spPr>
          <a:xfrm>
            <a:off x="441480" y="1907066"/>
            <a:ext cx="11055929" cy="954107"/>
          </a:xfrm>
          <a:prstGeom prst="rect">
            <a:avLst/>
          </a:prstGeom>
          <a:noFill/>
        </p:spPr>
        <p:txBody>
          <a:bodyPr wrap="square">
            <a:spAutoFit/>
          </a:bodyPr>
          <a:lstStyle/>
          <a:p>
            <a:pPr marL="0" indent="0" algn="just">
              <a:buNone/>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EF90597-7A1C-4898-72FD-38C88F09CBDF}"/>
              </a:ext>
            </a:extLst>
          </p:cNvPr>
          <p:cNvSpPr txBox="1"/>
          <p:nvPr/>
        </p:nvSpPr>
        <p:spPr>
          <a:xfrm>
            <a:off x="524609" y="3748742"/>
            <a:ext cx="11249891" cy="954107"/>
          </a:xfrm>
          <a:prstGeom prst="rect">
            <a:avLst/>
          </a:prstGeom>
          <a:noFill/>
        </p:spPr>
        <p:txBody>
          <a:bodyPr wrap="square">
            <a:spAutoFit/>
          </a:bodyPr>
          <a:lstStyle/>
          <a:p>
            <a:pPr marL="0" indent="0" algn="just">
              <a:buNone/>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5B819372-0E0D-8D05-F328-16ADF2809D20}"/>
              </a:ext>
            </a:extLst>
          </p:cNvPr>
          <p:cNvSpPr txBox="1"/>
          <p:nvPr/>
        </p:nvSpPr>
        <p:spPr>
          <a:xfrm>
            <a:off x="524609" y="4794526"/>
            <a:ext cx="11249890" cy="954107"/>
          </a:xfrm>
          <a:prstGeom prst="rect">
            <a:avLst/>
          </a:prstGeom>
          <a:noFill/>
        </p:spPr>
        <p:txBody>
          <a:bodyPr wrap="square">
            <a:spAutoFit/>
          </a:bodyPr>
          <a:lstStyle/>
          <a:p>
            <a:pPr marL="0" indent="0" algn="just">
              <a:buNone/>
            </a:pPr>
            <a:r>
              <a:rPr lang="en-US" sz="2800" dirty="0" err="1">
                <a:solidFill>
                  <a:srgbClr val="0000CC"/>
                </a:solidFill>
                <a:latin typeface="Times New Roman" panose="02020603050405020304" pitchFamily="18" charset="0"/>
                <a:cs typeface="Times New Roman" panose="02020603050405020304" pitchFamily="18" charset="0"/>
              </a:rPr>
              <a:t>Phần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mềm</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tính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tử</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chỉ</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có</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gộp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ô </a:t>
            </a:r>
            <a:r>
              <a:rPr lang="en-US" sz="2800" dirty="0" err="1">
                <a:solidFill>
                  <a:srgbClr val="0000CC"/>
                </a:solidFill>
                <a:latin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vùng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chữ</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nhật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không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thể</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gộp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thành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hình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được</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8" name="Text Box 9"/>
          <p:cNvSpPr txBox="1">
            <a:spLocks noChangeArrowheads="1"/>
          </p:cNvSpPr>
          <p:nvPr/>
        </p:nvSpPr>
        <p:spPr bwMode="auto">
          <a:xfrm>
            <a:off x="1926772" y="424978"/>
            <a:ext cx="7543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en-US" sz="7200" b="1" dirty="0">
                <a:solidFill>
                  <a:srgbClr val="FF0000"/>
                </a:solidFill>
                <a:cs typeface="Times New Roman" pitchFamily="18" charset="0"/>
              </a:rPr>
              <a:t>LUYỆN TẬP</a:t>
            </a:r>
          </a:p>
        </p:txBody>
      </p:sp>
    </p:spTree>
    <p:extLst>
      <p:ext uri="{BB962C8B-B14F-4D97-AF65-F5344CB8AC3E}">
        <p14:creationId xmlns:p14="http://schemas.microsoft.com/office/powerpoint/2010/main" val="2954695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1434896"/>
          <a:ext cx="8534400" cy="4556760"/>
        </p:xfrm>
        <a:graphic>
          <a:graphicData uri="http://schemas.openxmlformats.org/drawingml/2006/table">
            <a:tbl>
              <a:tblPr firstRow="1" bandRow="1">
                <a:tableStyleId>{5C22544A-7EE6-4342-B048-85BDC9FD1C3A}</a:tableStyleId>
              </a:tblPr>
              <a:tblGrid>
                <a:gridCol w="2858610">
                  <a:extLst>
                    <a:ext uri="{9D8B030D-6E8A-4147-A177-3AD203B41FA5}">
                      <a16:colId xmlns:a16="http://schemas.microsoft.com/office/drawing/2014/main" val="1422957322"/>
                    </a:ext>
                  </a:extLst>
                </a:gridCol>
                <a:gridCol w="1905740">
                  <a:extLst>
                    <a:ext uri="{9D8B030D-6E8A-4147-A177-3AD203B41FA5}">
                      <a16:colId xmlns:a16="http://schemas.microsoft.com/office/drawing/2014/main" val="246268384"/>
                    </a:ext>
                  </a:extLst>
                </a:gridCol>
                <a:gridCol w="3770050">
                  <a:extLst>
                    <a:ext uri="{9D8B030D-6E8A-4147-A177-3AD203B41FA5}">
                      <a16:colId xmlns:a16="http://schemas.microsoft.com/office/drawing/2014/main" val="4096613627"/>
                    </a:ext>
                  </a:extLst>
                </a:gridCol>
              </a:tblGrid>
              <a:tr h="441960">
                <a:tc>
                  <a:txBody>
                    <a:bodyPr/>
                    <a:lstStyle/>
                    <a:p>
                      <a:pPr algn="ctr"/>
                      <a:r>
                        <a:rPr lang="en-US" sz="1800" dirty="0">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Times New Roman" panose="02020603050405020304" pitchFamily="18" charset="0"/>
                          <a:cs typeface="Times New Roman" panose="02020603050405020304" pitchFamily="18" charset="0"/>
                        </a:rPr>
                        <a:t>Nội</a:t>
                      </a:r>
                      <a:r>
                        <a:rPr lang="en-US" sz="1800" baseline="0">
                          <a:latin typeface="Times New Roman" panose="02020603050405020304" pitchFamily="18" charset="0"/>
                          <a:cs typeface="Times New Roman" panose="02020603050405020304" pitchFamily="18" charset="0"/>
                        </a:rPr>
                        <a:t> dung điền</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5516732"/>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1</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Chèn thêm hàng bên trên</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1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a</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Delete.</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0677761"/>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2</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Chèn thêm cột bên trái</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2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b</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Insert.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3632304"/>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3</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Xoá hàng</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3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c</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hàng và chọn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Hide.</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1180460"/>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4</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Xoá cột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4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d</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Nháy nút phải chuột vào tên cột và chọn lệnh lệnh </a:t>
                      </a:r>
                      <a:r>
                        <a:rPr lang="vi-VN" sz="1800" b="1">
                          <a:solidFill>
                            <a:srgbClr val="000000"/>
                          </a:solidFill>
                          <a:effectLst/>
                          <a:latin typeface="Times New Roman" panose="02020603050405020304" pitchFamily="18" charset="0"/>
                          <a:ea typeface="Yu Mincho"/>
                          <a:cs typeface="Times New Roman" panose="02020603050405020304" pitchFamily="18" charset="0"/>
                        </a:rPr>
                        <a:t>Insert.</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991634"/>
                  </a:ext>
                </a:extLst>
              </a:tr>
              <a:tr h="821267">
                <a:tc>
                  <a:txBody>
                    <a:bodyPr/>
                    <a:lstStyle/>
                    <a:p>
                      <a:pPr>
                        <a:lnSpc>
                          <a:spcPct val="150000"/>
                        </a:lnSpc>
                        <a:spcBef>
                          <a:spcPts val="400"/>
                        </a:spcBef>
                        <a:spcAft>
                          <a:spcPts val="400"/>
                        </a:spcAft>
                      </a:pPr>
                      <a:r>
                        <a:rPr lang="vi-VN" sz="1800">
                          <a:solidFill>
                            <a:srgbClr val="000000"/>
                          </a:solidFill>
                          <a:effectLst/>
                          <a:latin typeface="Times New Roman" panose="02020603050405020304" pitchFamily="18" charset="0"/>
                          <a:ea typeface="Yu Mincho"/>
                          <a:cs typeface="Times New Roman" panose="02020603050405020304" pitchFamily="18" charset="0"/>
                        </a:rPr>
                        <a:t>5</a:t>
                      </a:r>
                      <a:r>
                        <a:rPr lang="en-US" sz="1800">
                          <a:solidFill>
                            <a:srgbClr val="000000"/>
                          </a:solidFill>
                          <a:effectLst/>
                          <a:latin typeface="Times New Roman" panose="02020603050405020304" pitchFamily="18" charset="0"/>
                          <a:ea typeface="Yu Mincho"/>
                          <a:cs typeface="Times New Roman" panose="02020603050405020304" pitchFamily="18" charset="0"/>
                        </a:rPr>
                        <a:t>.</a:t>
                      </a:r>
                      <a:r>
                        <a:rPr lang="vi-VN" sz="1800">
                          <a:solidFill>
                            <a:srgbClr val="000000"/>
                          </a:solidFill>
                          <a:effectLst/>
                          <a:latin typeface="Times New Roman" panose="02020603050405020304" pitchFamily="18" charset="0"/>
                          <a:ea typeface="Yu Mincho"/>
                          <a:cs typeface="Times New Roman" panose="02020603050405020304" pitchFamily="18" charset="0"/>
                        </a:rPr>
                        <a:t> Ẩn hàng</a:t>
                      </a:r>
                      <a:endParaRPr lang="en-US" sz="180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80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5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400"/>
                        </a:spcBef>
                        <a:spcAft>
                          <a:spcPts val="400"/>
                        </a:spcAft>
                      </a:pPr>
                      <a:r>
                        <a:rPr lang="vi-VN" sz="1800" dirty="0">
                          <a:solidFill>
                            <a:srgbClr val="000000"/>
                          </a:solidFill>
                          <a:effectLst/>
                          <a:latin typeface="Times New Roman" panose="02020603050405020304" pitchFamily="18" charset="0"/>
                          <a:ea typeface="Yu Mincho"/>
                          <a:cs typeface="Times New Roman" panose="02020603050405020304" pitchFamily="18" charset="0"/>
                        </a:rPr>
                        <a:t>e</a:t>
                      </a:r>
                      <a:r>
                        <a:rPr lang="en-US" sz="1800" dirty="0">
                          <a:solidFill>
                            <a:srgbClr val="000000"/>
                          </a:solidFill>
                          <a:effectLst/>
                          <a:latin typeface="Times New Roman" panose="02020603050405020304" pitchFamily="18" charset="0"/>
                          <a:ea typeface="Yu Mincho"/>
                          <a:cs typeface="Times New Roman" panose="02020603050405020304" pitchFamily="18" charset="0"/>
                        </a:rPr>
                        <a:t>.</a:t>
                      </a:r>
                      <a:r>
                        <a:rPr lang="vi-VN" sz="1800" dirty="0">
                          <a:solidFill>
                            <a:srgbClr val="000000"/>
                          </a:solidFill>
                          <a:effectLst/>
                          <a:latin typeface="Times New Roman" panose="02020603050405020304" pitchFamily="18" charset="0"/>
                          <a:ea typeface="Yu Mincho"/>
                          <a:cs typeface="Times New Roman" panose="02020603050405020304" pitchFamily="18" charset="0"/>
                        </a:rPr>
                        <a:t> Nháy nút phải chuột vào tên cột và chọn lệnh </a:t>
                      </a:r>
                      <a:r>
                        <a:rPr lang="vi-VN" sz="1800" b="1" dirty="0">
                          <a:solidFill>
                            <a:srgbClr val="000000"/>
                          </a:solidFill>
                          <a:effectLst/>
                          <a:latin typeface="Times New Roman" panose="02020603050405020304" pitchFamily="18" charset="0"/>
                          <a:ea typeface="Yu Mincho"/>
                          <a:cs typeface="Times New Roman" panose="02020603050405020304" pitchFamily="18" charset="0"/>
                        </a:rPr>
                        <a:t>Delete.</a:t>
                      </a:r>
                      <a:endParaRPr lang="en-US" sz="1800" dirty="0">
                        <a:effectLst/>
                        <a:latin typeface="Times New Roman" panose="02020603050405020304" pitchFamily="18" charset="0"/>
                        <a:ea typeface="Yu Mincho"/>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4948755"/>
                  </a:ext>
                </a:extLst>
              </a:tr>
            </a:tbl>
          </a:graphicData>
        </a:graphic>
      </p:graphicFrame>
      <p:sp>
        <p:nvSpPr>
          <p:cNvPr id="4" name="Rectangle 3"/>
          <p:cNvSpPr/>
          <p:nvPr/>
        </p:nvSpPr>
        <p:spPr>
          <a:xfrm>
            <a:off x="2163763" y="839524"/>
            <a:ext cx="8534400" cy="461665"/>
          </a:xfrm>
          <a:prstGeom prst="rect">
            <a:avLst/>
          </a:prstGeom>
        </p:spPr>
        <p:txBody>
          <a:bodyPr wrap="square">
            <a:spAutoFit/>
          </a:bodyPr>
          <a:lstStyle/>
          <a:p>
            <a:pPr algn="just"/>
            <a:r>
              <a:rPr lang="vi-VN" sz="2400" b="1">
                <a:solidFill>
                  <a:srgbClr val="000000"/>
                </a:solidFill>
                <a:latin typeface="Times New Roman" panose="02020603050405020304" pitchFamily="18" charset="0"/>
                <a:ea typeface="Yu Mincho"/>
                <a:cs typeface="Times New Roman" panose="02020603050405020304" pitchFamily="18" charset="0"/>
              </a:rPr>
              <a:t>Nối mỗi chức năng ở cột A với một thao tác phù hợp ở cột B</a:t>
            </a:r>
            <a:endParaRPr lang="en-US" sz="2400">
              <a:latin typeface="Times New Roman" panose="02020603050405020304" pitchFamily="18" charset="0"/>
              <a:cs typeface="Times New Roman" panose="02020603050405020304" pitchFamily="18" charset="0"/>
            </a:endParaRPr>
          </a:p>
        </p:txBody>
      </p:sp>
      <p:sp>
        <p:nvSpPr>
          <p:cNvPr id="5" name="TextBox 4"/>
          <p:cNvSpPr txBox="1"/>
          <p:nvPr/>
        </p:nvSpPr>
        <p:spPr>
          <a:xfrm>
            <a:off x="4041775" y="182596"/>
            <a:ext cx="38862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PHIẾU HỌC TẬP</a:t>
            </a:r>
          </a:p>
        </p:txBody>
      </p:sp>
      <p:sp>
        <p:nvSpPr>
          <p:cNvPr id="6" name="TextBox 5"/>
          <p:cNvSpPr txBox="1"/>
          <p:nvPr/>
        </p:nvSpPr>
        <p:spPr>
          <a:xfrm>
            <a:off x="5736680" y="2037806"/>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b</a:t>
            </a:r>
            <a:endParaRPr lang="en-US" sz="2400" b="1">
              <a:solidFill>
                <a:srgbClr val="FF3300"/>
              </a:solidFill>
              <a:latin typeface="Arial" panose="020B0604020202020204" pitchFamily="34" charset="0"/>
              <a:cs typeface="Arial" panose="020B0604020202020204" pitchFamily="34" charset="0"/>
            </a:endParaRPr>
          </a:p>
        </p:txBody>
      </p:sp>
      <p:sp>
        <p:nvSpPr>
          <p:cNvPr id="7" name="TextBox 6"/>
          <p:cNvSpPr txBox="1"/>
          <p:nvPr/>
        </p:nvSpPr>
        <p:spPr>
          <a:xfrm>
            <a:off x="5675811" y="2871548"/>
            <a:ext cx="496389" cy="461665"/>
          </a:xfrm>
          <a:prstGeom prst="rect">
            <a:avLst/>
          </a:prstGeom>
          <a:noFill/>
        </p:spPr>
        <p:txBody>
          <a:bodyPr wrap="square" rtlCol="0">
            <a:spAutoFit/>
          </a:bodyPr>
          <a:lstStyle/>
          <a:p>
            <a:r>
              <a:rPr lang="en-US" sz="2400" b="1">
                <a:solidFill>
                  <a:srgbClr val="FF3300"/>
                </a:solidFill>
                <a:latin typeface="Arial" panose="020B0604020202020204" pitchFamily="34" charset="0"/>
                <a:cs typeface="Arial" panose="020B0604020202020204" pitchFamily="34" charset="0"/>
              </a:rPr>
              <a:t>d</a:t>
            </a:r>
          </a:p>
        </p:txBody>
      </p:sp>
      <p:sp>
        <p:nvSpPr>
          <p:cNvPr id="8" name="TextBox 7"/>
          <p:cNvSpPr txBox="1"/>
          <p:nvPr/>
        </p:nvSpPr>
        <p:spPr>
          <a:xfrm>
            <a:off x="5736680" y="3705290"/>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a</a:t>
            </a:r>
            <a:endParaRPr lang="en-US" sz="2400" b="1">
              <a:solidFill>
                <a:srgbClr val="FF3300"/>
              </a:solidFill>
              <a:latin typeface="Arial" panose="020B0604020202020204" pitchFamily="34" charset="0"/>
              <a:cs typeface="Arial" panose="020B0604020202020204" pitchFamily="34" charset="0"/>
            </a:endParaRPr>
          </a:p>
        </p:txBody>
      </p:sp>
      <p:sp>
        <p:nvSpPr>
          <p:cNvPr id="9" name="TextBox 8"/>
          <p:cNvSpPr txBox="1"/>
          <p:nvPr/>
        </p:nvSpPr>
        <p:spPr>
          <a:xfrm>
            <a:off x="5675810" y="4486780"/>
            <a:ext cx="496389" cy="461665"/>
          </a:xfrm>
          <a:prstGeom prst="rect">
            <a:avLst/>
          </a:prstGeom>
          <a:noFill/>
        </p:spPr>
        <p:txBody>
          <a:bodyPr wrap="square" rtlCol="0">
            <a:spAutoFit/>
          </a:bodyPr>
          <a:lstStyle/>
          <a:p>
            <a:r>
              <a:rPr lang="en-US" sz="2400" b="1">
                <a:solidFill>
                  <a:srgbClr val="FF3300"/>
                </a:solidFill>
                <a:latin typeface="Arial" panose="020B0604020202020204" pitchFamily="34" charset="0"/>
                <a:cs typeface="Arial" panose="020B0604020202020204" pitchFamily="34" charset="0"/>
              </a:rPr>
              <a:t>e</a:t>
            </a:r>
          </a:p>
        </p:txBody>
      </p:sp>
      <p:sp>
        <p:nvSpPr>
          <p:cNvPr id="10" name="TextBox 9"/>
          <p:cNvSpPr txBox="1"/>
          <p:nvPr/>
        </p:nvSpPr>
        <p:spPr>
          <a:xfrm>
            <a:off x="5710553" y="5339805"/>
            <a:ext cx="496389" cy="461665"/>
          </a:xfrm>
          <a:prstGeom prst="rect">
            <a:avLst/>
          </a:prstGeom>
          <a:noFill/>
        </p:spPr>
        <p:txBody>
          <a:bodyPr wrap="square" rtlCol="0">
            <a:spAutoFit/>
          </a:bodyPr>
          <a:lstStyle/>
          <a:p>
            <a:r>
              <a:rPr lang="en-US" sz="2400" b="1" smtClean="0">
                <a:solidFill>
                  <a:srgbClr val="FF3300"/>
                </a:solidFill>
                <a:latin typeface="Arial" panose="020B0604020202020204" pitchFamily="34" charset="0"/>
                <a:cs typeface="Arial" panose="020B0604020202020204" pitchFamily="34" charset="0"/>
              </a:rPr>
              <a:t>c</a:t>
            </a:r>
            <a:endParaRPr lang="en-US" sz="2400" b="1">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7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2514600" y="2020389"/>
            <a:ext cx="7543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spcBef>
                <a:spcPct val="50000"/>
              </a:spcBef>
            </a:pPr>
            <a:r>
              <a:rPr lang="en-US" sz="7200" b="1" dirty="0">
                <a:solidFill>
                  <a:srgbClr val="FF0000"/>
                </a:solidFill>
                <a:cs typeface="Times New Roman" pitchFamily="18" charset="0"/>
              </a:rPr>
              <a:t>VẬN DỤNG</a:t>
            </a:r>
          </a:p>
        </p:txBody>
      </p:sp>
    </p:spTree>
    <p:extLst>
      <p:ext uri="{BB962C8B-B14F-4D97-AF65-F5344CB8AC3E}">
        <p14:creationId xmlns:p14="http://schemas.microsoft.com/office/powerpoint/2010/main" val="41909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5" y="122333"/>
            <a:ext cx="11707091" cy="954107"/>
          </a:xfrm>
          <a:prstGeom prst="rect">
            <a:avLst/>
          </a:prstGeom>
        </p:spPr>
        <p:txBody>
          <a:bodyPr wrap="square">
            <a:spAutoFit/>
          </a:bodyPr>
          <a:lstStyle/>
          <a:p>
            <a:pPr algn="just">
              <a:spcBef>
                <a:spcPts val="600"/>
              </a:spcBef>
              <a:spcAft>
                <a:spcPts val="6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9.13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457201" y="1097280"/>
            <a:ext cx="11208326" cy="4292138"/>
          </a:xfrm>
          <a:prstGeom prst="rect">
            <a:avLst/>
          </a:prstGeom>
        </p:spPr>
      </p:pic>
      <p:sp>
        <p:nvSpPr>
          <p:cNvPr id="6" name="Cloud Callout 5"/>
          <p:cNvSpPr/>
          <p:nvPr/>
        </p:nvSpPr>
        <p:spPr>
          <a:xfrm>
            <a:off x="1143000" y="5120640"/>
            <a:ext cx="4389120" cy="1600200"/>
          </a:xfrm>
          <a:prstGeom prst="cloudCallout">
            <a:avLst>
              <a:gd name="adj1" fmla="val -47678"/>
              <a:gd name="adj2" fmla="val 6821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Bef>
                <a:spcPts val="600"/>
              </a:spcBef>
              <a:spcAft>
                <a:spcPts val="6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Cloud Callout 10"/>
          <p:cNvSpPr/>
          <p:nvPr/>
        </p:nvSpPr>
        <p:spPr>
          <a:xfrm>
            <a:off x="6477000" y="4895446"/>
            <a:ext cx="4572000" cy="1410623"/>
          </a:xfrm>
          <a:prstGeom prst="cloudCallout">
            <a:avLst>
              <a:gd name="adj1" fmla="val 40342"/>
              <a:gd name="adj2" fmla="val 7348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spcBef>
                <a:spcPts val="600"/>
              </a:spcBef>
              <a:spcAft>
                <a:spcPts val="6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Oval 6"/>
          <p:cNvSpPr/>
          <p:nvPr/>
        </p:nvSpPr>
        <p:spPr>
          <a:xfrm>
            <a:off x="8669483" y="5219758"/>
            <a:ext cx="9906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623</a:t>
            </a:r>
          </a:p>
        </p:txBody>
      </p:sp>
      <p:sp>
        <p:nvSpPr>
          <p:cNvPr id="13" name="Oval 12"/>
          <p:cNvSpPr/>
          <p:nvPr/>
        </p:nvSpPr>
        <p:spPr>
          <a:xfrm>
            <a:off x="9996055" y="5219758"/>
            <a:ext cx="838200" cy="381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89</a:t>
            </a:r>
          </a:p>
        </p:txBody>
      </p:sp>
    </p:spTree>
    <p:extLst>
      <p:ext uri="{BB962C8B-B14F-4D97-AF65-F5344CB8AC3E}">
        <p14:creationId xmlns:p14="http://schemas.microsoft.com/office/powerpoint/2010/main" val="29524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xit" presetSubtype="32" fill="hold" grpId="1" nodeType="clickEffect">
                                  <p:stCondLst>
                                    <p:cond delay="0"/>
                                  </p:stCondLst>
                                  <p:childTnLst>
                                    <p:animEffect transition="out" filter="diamond(out)">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11" grpId="0" animBg="1"/>
      <p:bldP spid="11" grpId="1" animBg="1"/>
      <p:bldP spid="7" grpId="0" animBg="1"/>
      <p:bldP spid="7" grpId="1"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 y="122333"/>
            <a:ext cx="11748655" cy="523220"/>
          </a:xfrm>
          <a:prstGeom prst="rect">
            <a:avLst/>
          </a:prstGeom>
        </p:spPr>
        <p:txBody>
          <a:bodyPr wrap="square">
            <a:spAutoFit/>
          </a:bodyPr>
          <a:lstStyle/>
          <a:p>
            <a:pPr algn="just">
              <a:spcBef>
                <a:spcPts val="600"/>
              </a:spcBef>
              <a:spcAft>
                <a:spcPts val="6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bổ</a:t>
            </a:r>
            <a:r>
              <a:rPr lang="en-US" sz="2800" dirty="0">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23466" y="748144"/>
            <a:ext cx="10674423" cy="5942215"/>
          </a:xfrm>
          <a:prstGeom prst="rect">
            <a:avLst/>
          </a:prstGeom>
        </p:spPr>
      </p:pic>
      <p:sp>
        <p:nvSpPr>
          <p:cNvPr id="12" name="Cloud Callout 11"/>
          <p:cNvSpPr/>
          <p:nvPr/>
        </p:nvSpPr>
        <p:spPr>
          <a:xfrm>
            <a:off x="7848601" y="4800600"/>
            <a:ext cx="3394711" cy="1889760"/>
          </a:xfrm>
          <a:prstGeom prst="cloudCallout">
            <a:avLst>
              <a:gd name="adj1" fmla="val 29988"/>
              <a:gd name="adj2" fmla="val 691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spcBef>
                <a:spcPts val="600"/>
              </a:spcBef>
              <a:spcAft>
                <a:spcPts val="600"/>
              </a:spcAft>
            </a:pP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TextBox 9"/>
          <p:cNvSpPr txBox="1"/>
          <p:nvPr/>
        </p:nvSpPr>
        <p:spPr>
          <a:xfrm>
            <a:off x="10477498" y="1704110"/>
            <a:ext cx="1409702"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=L4/L25</a:t>
            </a:r>
          </a:p>
        </p:txBody>
      </p:sp>
    </p:spTree>
    <p:extLst>
      <p:ext uri="{BB962C8B-B14F-4D97-AF65-F5344CB8AC3E}">
        <p14:creationId xmlns:p14="http://schemas.microsoft.com/office/powerpoint/2010/main" val="31330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32" fill="hold" grpId="1" nodeType="clickEffect">
                                  <p:stCondLst>
                                    <p:cond delay="0"/>
                                  </p:stCondLst>
                                  <p:childTnLst>
                                    <p:animEffect transition="out" filter="diamond(out)">
                                      <p:cBhvr>
                                        <p:cTn id="19" dur="2000"/>
                                        <p:tgtEl>
                                          <p:spTgt spid="12"/>
                                        </p:tgtEl>
                                      </p:cBhvr>
                                    </p:animEffect>
                                    <p:set>
                                      <p:cBhvr>
                                        <p:cTn id="20" dur="1" fill="hold">
                                          <p:stCondLst>
                                            <p:cond delay="1999"/>
                                          </p:stCondLst>
                                        </p:cTn>
                                        <p:tgtEl>
                                          <p:spTgt spid="1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2" grpId="1"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0242" y="1076440"/>
            <a:ext cx="8955576" cy="5659227"/>
          </a:xfrm>
          <a:prstGeom prst="rect">
            <a:avLst/>
          </a:prstGeom>
          <a:ln>
            <a:solidFill>
              <a:schemeClr val="accent1"/>
            </a:solidFill>
          </a:ln>
        </p:spPr>
      </p:pic>
      <p:sp>
        <p:nvSpPr>
          <p:cNvPr id="13" name="Rectangle 12"/>
          <p:cNvSpPr/>
          <p:nvPr/>
        </p:nvSpPr>
        <p:spPr>
          <a:xfrm>
            <a:off x="221673" y="122333"/>
            <a:ext cx="11734800" cy="954107"/>
          </a:xfrm>
          <a:prstGeom prst="rect">
            <a:avLst/>
          </a:prstGeom>
        </p:spPr>
        <p:txBody>
          <a:bodyPr wrap="square">
            <a:spAutoFit/>
          </a:bodyPr>
          <a:lstStyle/>
          <a:p>
            <a:pPr algn="just">
              <a:spcBef>
                <a:spcPts val="600"/>
              </a:spcBef>
              <a:spcAft>
                <a:spcPts val="6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24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96"/>
          <p:cNvSpPr>
            <a:spLocks noChangeArrowheads="1" noChangeShapeType="1" noTextEdit="1"/>
          </p:cNvSpPr>
          <p:nvPr/>
        </p:nvSpPr>
        <p:spPr bwMode="auto">
          <a:xfrm>
            <a:off x="2219960" y="1098460"/>
            <a:ext cx="7848600" cy="1066800"/>
          </a:xfrm>
          <a:prstGeom prst="rect">
            <a:avLst/>
          </a:prstGeom>
        </p:spPr>
        <p:txBody>
          <a:bodyPr wrap="none" fromWordArt="1">
            <a:prstTxWarp prst="textPlain">
              <a:avLst>
                <a:gd name="adj" fmla="val 50000"/>
              </a:avLst>
            </a:prstTxWarp>
          </a:bodyPr>
          <a:lstStyle/>
          <a:p>
            <a:pPr algn="ctr"/>
            <a:r>
              <a:rPr lang="en-US" sz="3600" kern="10" dirty="0">
                <a:ln w="12700">
                  <a:solidFill>
                    <a:srgbClr val="FF0000"/>
                  </a:solidFill>
                  <a:round/>
                  <a:headEnd/>
                  <a:tailEnd/>
                </a:ln>
                <a:solidFill>
                  <a:srgbClr val="FFFF00">
                    <a:alpha val="50195"/>
                  </a:srgbClr>
                </a:solidFill>
                <a:effectLst>
                  <a:outerShdw dist="45791" dir="2021404" algn="ctr" rotWithShape="0">
                    <a:srgbClr val="9999FF"/>
                  </a:outerShdw>
                </a:effectLst>
                <a:latin typeface="Times New Roman"/>
                <a:cs typeface="Times New Roman"/>
              </a:rPr>
              <a:t>NHIỆM VỤ VỀ NHÀ</a:t>
            </a:r>
          </a:p>
        </p:txBody>
      </p:sp>
      <p:sp>
        <p:nvSpPr>
          <p:cNvPr id="3" name="Text Box 97"/>
          <p:cNvSpPr txBox="1">
            <a:spLocks noChangeArrowheads="1"/>
          </p:cNvSpPr>
          <p:nvPr/>
        </p:nvSpPr>
        <p:spPr bwMode="auto">
          <a:xfrm>
            <a:off x="2377440" y="2771503"/>
            <a:ext cx="85344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a:spcBef>
                <a:spcPct val="50000"/>
              </a:spcBef>
              <a:buFontTx/>
              <a:buChar char="-"/>
            </a:pPr>
            <a:r>
              <a:rPr lang="en-US" sz="2800" dirty="0">
                <a:solidFill>
                  <a:srgbClr val="0000FF"/>
                </a:solidFill>
                <a:cs typeface="Times New Roman" pitchFamily="18" charset="0"/>
              </a:rPr>
              <a:t> </a:t>
            </a:r>
            <a:r>
              <a:rPr lang="en-US" sz="2800" dirty="0" err="1">
                <a:solidFill>
                  <a:srgbClr val="0000FF"/>
                </a:solidFill>
                <a:cs typeface="Times New Roman" pitchFamily="18" charset="0"/>
              </a:rPr>
              <a:t>Về</a:t>
            </a:r>
            <a:r>
              <a:rPr lang="en-US" sz="2800" dirty="0">
                <a:solidFill>
                  <a:srgbClr val="0000FF"/>
                </a:solidFill>
                <a:cs typeface="Times New Roman" pitchFamily="18" charset="0"/>
              </a:rPr>
              <a:t> </a:t>
            </a:r>
            <a:r>
              <a:rPr lang="en-US" sz="2800" dirty="0" err="1">
                <a:solidFill>
                  <a:srgbClr val="0000FF"/>
                </a:solidFill>
                <a:cs typeface="Times New Roman" pitchFamily="18" charset="0"/>
              </a:rPr>
              <a:t>nhà</a:t>
            </a:r>
            <a:r>
              <a:rPr lang="en-US" sz="2800" dirty="0">
                <a:solidFill>
                  <a:srgbClr val="0000FF"/>
                </a:solidFill>
                <a:cs typeface="Times New Roman" pitchFamily="18" charset="0"/>
              </a:rPr>
              <a:t> đ</a:t>
            </a:r>
            <a:r>
              <a:rPr lang="vi-VN" sz="2800" dirty="0">
                <a:solidFill>
                  <a:srgbClr val="0000FF"/>
                </a:solidFill>
                <a:cs typeface="Times New Roman" pitchFamily="18" charset="0"/>
              </a:rPr>
              <a:t>ọc lại toàn bộ nội dung bài đã học.</a:t>
            </a:r>
          </a:p>
          <a:p>
            <a:pPr algn="just">
              <a:spcBef>
                <a:spcPct val="50000"/>
              </a:spcBef>
              <a:buFontTx/>
              <a:buChar char="-"/>
            </a:pPr>
            <a:r>
              <a:rPr lang="en-US" sz="2800" dirty="0">
                <a:solidFill>
                  <a:srgbClr val="0000FF"/>
                </a:solidFill>
                <a:cs typeface="Times New Roman" pitchFamily="18" charset="0"/>
              </a:rPr>
              <a:t> </a:t>
            </a:r>
            <a:r>
              <a:rPr lang="en-US" sz="2800" dirty="0" err="1">
                <a:solidFill>
                  <a:srgbClr val="0000FF"/>
                </a:solidFill>
                <a:cs typeface="Times New Roman" pitchFamily="18" charset="0"/>
              </a:rPr>
              <a:t>Giờ</a:t>
            </a:r>
            <a:r>
              <a:rPr lang="en-US" sz="2800" dirty="0">
                <a:solidFill>
                  <a:srgbClr val="0000FF"/>
                </a:solidFill>
                <a:cs typeface="Times New Roman" pitchFamily="18" charset="0"/>
              </a:rPr>
              <a:t> </a:t>
            </a:r>
            <a:r>
              <a:rPr lang="en-US" sz="2800" dirty="0" err="1">
                <a:solidFill>
                  <a:srgbClr val="0000FF"/>
                </a:solidFill>
                <a:cs typeface="Times New Roman" pitchFamily="18" charset="0"/>
              </a:rPr>
              <a:t>sau</a:t>
            </a:r>
            <a:r>
              <a:rPr lang="en-US" sz="2800" dirty="0">
                <a:solidFill>
                  <a:srgbClr val="0000FF"/>
                </a:solidFill>
                <a:cs typeface="Times New Roman" pitchFamily="18" charset="0"/>
              </a:rPr>
              <a:t> </a:t>
            </a:r>
            <a:r>
              <a:rPr lang="en-US" sz="2800" dirty="0" err="1">
                <a:solidFill>
                  <a:srgbClr val="0000FF"/>
                </a:solidFill>
                <a:cs typeface="Times New Roman" pitchFamily="18" charset="0"/>
              </a:rPr>
              <a:t>học</a:t>
            </a:r>
            <a:r>
              <a:rPr lang="en-US" sz="2800" dirty="0">
                <a:solidFill>
                  <a:srgbClr val="0000FF"/>
                </a:solidFill>
                <a:cs typeface="Times New Roman" pitchFamily="18" charset="0"/>
              </a:rPr>
              <a:t> </a:t>
            </a:r>
            <a:r>
              <a:rPr lang="en-US" sz="2800" dirty="0" err="1">
                <a:solidFill>
                  <a:srgbClr val="0000FF"/>
                </a:solidFill>
                <a:cs typeface="Times New Roman" pitchFamily="18" charset="0"/>
              </a:rPr>
              <a:t>tiếp</a:t>
            </a:r>
            <a:r>
              <a:rPr lang="en-US" sz="2800" dirty="0">
                <a:solidFill>
                  <a:srgbClr val="0000FF"/>
                </a:solidFill>
                <a:cs typeface="Times New Roman" pitchFamily="18" charset="0"/>
              </a:rPr>
              <a:t> </a:t>
            </a:r>
            <a:r>
              <a:rPr lang="en-US" sz="2800" dirty="0" err="1">
                <a:solidFill>
                  <a:srgbClr val="0000FF"/>
                </a:solidFill>
                <a:cs typeface="Times New Roman" pitchFamily="18" charset="0"/>
              </a:rPr>
              <a:t>bài</a:t>
            </a:r>
            <a:r>
              <a:rPr lang="en-US" sz="2800" dirty="0">
                <a:solidFill>
                  <a:srgbClr val="0000FF"/>
                </a:solidFill>
                <a:cs typeface="Times New Roman" pitchFamily="18" charset="0"/>
              </a:rPr>
              <a:t> 10. </a:t>
            </a:r>
            <a:r>
              <a:rPr lang="en-US" sz="2800" dirty="0" err="1">
                <a:solidFill>
                  <a:srgbClr val="0000FF"/>
                </a:solidFill>
                <a:cs typeface="Times New Roman" pitchFamily="18" charset="0"/>
              </a:rPr>
              <a:t>Hoàn</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thiện</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bảng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tính</a:t>
            </a:r>
            <a:r>
              <a:rPr lang="en-US" sz="2800" dirty="0">
                <a:solidFill>
                  <a:srgbClr val="0000FF"/>
                </a:solidFill>
                <a:cs typeface="Times New Roman" pitchFamily="18" charset="0"/>
              </a:rPr>
              <a:t>.</a:t>
            </a:r>
          </a:p>
        </p:txBody>
      </p:sp>
    </p:spTree>
    <p:extLst>
      <p:ext uri="{BB962C8B-B14F-4D97-AF65-F5344CB8AC3E}">
        <p14:creationId xmlns:p14="http://schemas.microsoft.com/office/powerpoint/2010/main" val="10834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
                                        </p:tgtEl>
                                        <p:attrNameLst>
                                          <p:attrName>style.visibility</p:attrName>
                                        </p:attrNameLst>
                                      </p:cBhvr>
                                      <p:to>
                                        <p:strVal val="visible"/>
                                      </p:to>
                                    </p:set>
                                    <p:anim calcmode="discrete" valueType="clr">
                                      <p:cBhvr override="childStyle">
                                        <p:cTn id="19"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gtEl>
                                        <p:attrNameLst>
                                          <p:attrName>fillcolor</p:attrName>
                                        </p:attrNameLst>
                                      </p:cBhvr>
                                      <p:tavLst>
                                        <p:tav tm="0">
                                          <p:val>
                                            <p:clrVal>
                                              <a:schemeClr val="accent2"/>
                                            </p:clrVal>
                                          </p:val>
                                        </p:tav>
                                        <p:tav tm="50000">
                                          <p:val>
                                            <p:clrVal>
                                              <a:schemeClr val="hlink"/>
                                            </p:clrVal>
                                          </p:val>
                                        </p:tav>
                                      </p:tavLst>
                                    </p:anim>
                                    <p:set>
                                      <p:cBhvr>
                                        <p:cTn id="21"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91640" y="5257860"/>
            <a:ext cx="8819320" cy="156966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en-US" sz="3200" dirty="0">
                <a:solidFill>
                  <a:prstClr val="white"/>
                </a:solidFill>
                <a:latin typeface="Times New Roman" pitchFamily="18" charset="0"/>
                <a:cs typeface="Times New Roman" pitchFamily="18" charset="0"/>
              </a:rPr>
              <a:t>Chú </a:t>
            </a:r>
            <a:r>
              <a:rPr lang="en-US" sz="3200" dirty="0" err="1">
                <a:solidFill>
                  <a:prstClr val="white"/>
                </a:solidFill>
                <a:latin typeface="Times New Roman" pitchFamily="18" charset="0"/>
                <a:cs typeface="Times New Roman" pitchFamily="18" charset="0"/>
              </a:rPr>
              <a:t>Sóc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Nâu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đang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gắng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nhặt</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những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hạt</a:t>
            </a:r>
            <a:r>
              <a:rPr lang="en-US" sz="3200" dirty="0">
                <a:solidFill>
                  <a:prstClr val="white"/>
                </a:solidFill>
                <a:latin typeface="Times New Roman" pitchFamily="18" charset="0"/>
                <a:cs typeface="Times New Roman" pitchFamily="18" charset="0"/>
              </a:rPr>
              <a:t> dẻ </a:t>
            </a:r>
            <a:r>
              <a:rPr lang="en-US" sz="3200" dirty="0" err="1">
                <a:solidFill>
                  <a:prstClr val="white"/>
                </a:solidFill>
                <a:latin typeface="Times New Roman" pitchFamily="18" charset="0"/>
                <a:cs typeface="Times New Roman" pitchFamily="18" charset="0"/>
              </a:rPr>
              <a:t>đê</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mang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vê</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tô</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em</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hãy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giúp</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đỡ</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chú</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Sóc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bằng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tra</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lời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đúng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các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câu</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hỏi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nhe</a:t>
            </a:r>
            <a:r>
              <a:rPr lang="en-US" sz="3200" dirty="0">
                <a:solidFill>
                  <a:prstClr val="white"/>
                </a:solidFill>
                <a:latin typeface="Times New Roman" pitchFamily="18" charset="0"/>
                <a:cs typeface="Times New Roman" pitchFamily="18" charset="0"/>
              </a:rPr>
              <a:t>́.</a:t>
            </a:r>
            <a:endParaRPr lang="en-US" sz="3200" dirty="0">
              <a:solidFill>
                <a:prstClr val="white"/>
              </a:solidFill>
              <a:latin typeface="Times New Roman" pitchFamily="18" charset="0"/>
              <a:cs typeface="Times New Roman" pitchFamily="18" charset="0"/>
            </a:endParaRP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42884"/>
            <a:ext cx="609600" cy="609600"/>
          </a:xfrm>
          <a:prstGeom prst="rect">
            <a:avLst/>
          </a:prstGeom>
        </p:spPr>
      </p:pic>
    </p:spTree>
    <p:extLst>
      <p:ext uri="{BB962C8B-B14F-4D97-AF65-F5344CB8AC3E}">
        <p14:creationId xmlns:p14="http://schemas.microsoft.com/office/powerpoint/2010/main" val="28890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14749" y="102697"/>
            <a:ext cx="6019800" cy="100320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17818" y="383857"/>
            <a:ext cx="5181600"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Hàm</a:t>
            </a:r>
            <a:r>
              <a:rPr lang="en-US" sz="2800" dirty="0">
                <a:solidFill>
                  <a:prstClr val="black"/>
                </a:solidFill>
                <a:latin typeface="Times New Roman" panose="02020603050405020304" pitchFamily="18" charset="0"/>
                <a:cs typeface="Times New Roman" panose="02020603050405020304" pitchFamily="18" charset="0"/>
              </a:rPr>
              <a:t> COUNT </a:t>
            </a:r>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7629698" y="3700648"/>
            <a:ext cx="242870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Đếm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866896" y="3675013"/>
            <a:ext cx="293370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895994" y="2470562"/>
            <a:ext cx="276121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tổng</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7660180" y="2419408"/>
            <a:ext cx="239822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11" name="Picture 10">
            <a:hlinkClick r:id="" action="ppaction://hlinkshowjump?jump=nextslide"/>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50381" y="4742468"/>
            <a:ext cx="2202874" cy="1927869"/>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536072" y="3367678"/>
            <a:ext cx="2721803" cy="3342986"/>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276601" y="3675013"/>
            <a:ext cx="3143671" cy="3160758"/>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29001" y="3700647"/>
            <a:ext cx="3269751" cy="3287523"/>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333748" y="3725300"/>
            <a:ext cx="3300394" cy="3318333"/>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40491" y="9484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80405" y="104676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76776" y="216147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240491" y="3382570"/>
            <a:ext cx="609600" cy="609600"/>
          </a:xfrm>
          <a:prstGeom prst="rect">
            <a:avLst/>
          </a:prstGeom>
        </p:spPr>
      </p:pic>
    </p:spTree>
    <p:extLst>
      <p:ext uri="{BB962C8B-B14F-4D97-AF65-F5344CB8AC3E}">
        <p14:creationId xmlns:p14="http://schemas.microsoft.com/office/powerpoint/2010/main" val="20619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05000" y="152400"/>
            <a:ext cx="83820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701637" y="309840"/>
            <a:ext cx="7204363" cy="1384995"/>
          </a:xfrm>
          <a:prstGeom prst="rect">
            <a:avLst/>
          </a:prstGeom>
          <a:noFill/>
        </p:spPr>
        <p:txBody>
          <a:bodyPr wrap="square" rtlCol="0">
            <a:spAutoFit/>
          </a:bodyPr>
          <a:lstStyle/>
          <a:p>
            <a:r>
              <a:rPr lang="vi-VN" sz="2800" dirty="0">
                <a:solidFill>
                  <a:prstClr val="black"/>
                </a:solidFill>
                <a:latin typeface="Times New Roman" panose="02020603050405020304" pitchFamily="18" charset="0"/>
                <a:cs typeface="Times New Roman" panose="02020603050405020304" pitchFamily="18" charset="0"/>
              </a:rPr>
              <a:t>Một ô tính được nhập nội dung =SUM(1,2)+MAX(3,4)+MIN(5,6). </a:t>
            </a:r>
            <a:endParaRPr lang="en-US" sz="2800" dirty="0">
              <a:solidFill>
                <a:prstClr val="black"/>
              </a:solidFill>
              <a:latin typeface="Times New Roman" panose="02020603050405020304" pitchFamily="18" charset="0"/>
              <a:cs typeface="Times New Roman" panose="02020603050405020304" pitchFamily="18" charset="0"/>
            </a:endParaRPr>
          </a:p>
          <a:p>
            <a:r>
              <a:rPr lang="vi-VN" sz="2800" dirty="0">
                <a:solidFill>
                  <a:prstClr val="black"/>
                </a:solidFill>
                <a:latin typeface="Times New Roman" panose="02020603050405020304" pitchFamily="18" charset="0"/>
                <a:cs typeface="Times New Roman" panose="02020603050405020304" pitchFamily="18" charset="0"/>
              </a:rPr>
              <a:t>Vậy </a:t>
            </a:r>
            <a:r>
              <a:rPr lang="vi-VN" sz="2800" dirty="0">
                <a:solidFill>
                  <a:prstClr val="black"/>
                </a:solidFill>
                <a:latin typeface="Times New Roman" panose="02020603050405020304" pitchFamily="18" charset="0"/>
                <a:cs typeface="Times New Roman" panose="02020603050405020304" pitchFamily="18" charset="0"/>
              </a:rPr>
              <a:t>kết quả là bao nhiêu sau khi em nhấn Enter?</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2209800" y="469674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a:t>
            </a:r>
            <a:r>
              <a:rPr lang="en-US" sz="3200" dirty="0">
                <a:solidFill>
                  <a:prstClr val="black"/>
                </a:solidFill>
                <a:latin typeface="Times New Roman" pitchFamily="18" charset="0"/>
                <a:cs typeface="Times New Roman" pitchFamily="18" charset="0"/>
              </a:rPr>
              <a:t>: 12</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2209800" y="321210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10</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7514711" y="4544345"/>
            <a:ext cx="29233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Kết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khác</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675420" y="316088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a:solidFill>
                  <a:prstClr val="black"/>
                </a:solidFill>
                <a:latin typeface="Times New Roman" pitchFamily="18" charset="0"/>
                <a:cs typeface="Times New Roman" pitchFamily="18" charset="0"/>
              </a:rPr>
              <a:t>11</a:t>
            </a:r>
            <a:endParaRPr lang="en-US" sz="32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4696744"/>
            <a:ext cx="2559918" cy="2240340"/>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2919726"/>
            <a:ext cx="3206476" cy="3938274"/>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3796877"/>
            <a:ext cx="3143726" cy="3160813"/>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1" y="4072701"/>
            <a:ext cx="3020970" cy="3037390"/>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4114090"/>
            <a:ext cx="2787063" cy="2802212"/>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1142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a:hlinkClick r:id="rId2" action="ppaction://hlinksldjump"/>
          </p:cNvPr>
          <p:cNvSpPr>
            <a:spLocks noChangeArrowheads="1"/>
          </p:cNvSpPr>
          <p:nvPr/>
        </p:nvSpPr>
        <p:spPr bwMode="gray">
          <a:xfrm>
            <a:off x="4252502" y="1394220"/>
            <a:ext cx="5348699" cy="833438"/>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dạng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dữ</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liệu</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số</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AutoShape 43">
            <a:hlinkClick r:id="rId3" action="ppaction://hlinksldjump"/>
          </p:cNvPr>
          <p:cNvSpPr>
            <a:spLocks noChangeArrowheads="1"/>
          </p:cNvSpPr>
          <p:nvPr/>
        </p:nvSpPr>
        <p:spPr bwMode="gray">
          <a:xfrm>
            <a:off x="4288542" y="2525760"/>
            <a:ext cx="5312659" cy="838200"/>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bày</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126" name="AutoShape 17" descr="Pink tissue paper"/>
          <p:cNvSpPr>
            <a:spLocks noChangeArrowheads="1"/>
          </p:cNvSpPr>
          <p:nvPr/>
        </p:nvSpPr>
        <p:spPr bwMode="auto">
          <a:xfrm>
            <a:off x="2628900" y="42985"/>
            <a:ext cx="7524750" cy="971550"/>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vi-VN"/>
          </a:p>
        </p:txBody>
      </p:sp>
      <p:grpSp>
        <p:nvGrpSpPr>
          <p:cNvPr id="4" name="Group 7"/>
          <p:cNvGrpSpPr>
            <a:grpSpLocks/>
          </p:cNvGrpSpPr>
          <p:nvPr/>
        </p:nvGrpSpPr>
        <p:grpSpPr bwMode="auto">
          <a:xfrm>
            <a:off x="2346104" y="1777652"/>
            <a:ext cx="1019175" cy="265112"/>
            <a:chOff x="0" y="1896"/>
            <a:chExt cx="5760" cy="120"/>
          </a:xfrm>
        </p:grpSpPr>
        <p:sp>
          <p:nvSpPr>
            <p:cNvPr id="5180" name="Rectangle 8"/>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5181" name="Rectangle 9"/>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vi-VN">
                <a:latin typeface="Times New Roman" panose="02020603050405020304" pitchFamily="18" charset="0"/>
                <a:cs typeface="Times New Roman" panose="02020603050405020304" pitchFamily="18" charset="0"/>
              </a:endParaRPr>
            </a:p>
          </p:txBody>
        </p:sp>
      </p:grpSp>
      <p:grpSp>
        <p:nvGrpSpPr>
          <p:cNvPr id="5" name="Group 10"/>
          <p:cNvGrpSpPr>
            <a:grpSpLocks/>
          </p:cNvGrpSpPr>
          <p:nvPr/>
        </p:nvGrpSpPr>
        <p:grpSpPr bwMode="auto">
          <a:xfrm>
            <a:off x="1655763" y="1163762"/>
            <a:ext cx="823912" cy="1624792"/>
            <a:chOff x="1474" y="2341"/>
            <a:chExt cx="454" cy="678"/>
          </a:xfrm>
        </p:grpSpPr>
        <p:grpSp>
          <p:nvGrpSpPr>
            <p:cNvPr id="5167" name="Group 11"/>
            <p:cNvGrpSpPr>
              <a:grpSpLocks/>
            </p:cNvGrpSpPr>
            <p:nvPr/>
          </p:nvGrpSpPr>
          <p:grpSpPr bwMode="auto">
            <a:xfrm rot="5400000">
              <a:off x="1456" y="2517"/>
              <a:ext cx="537" cy="185"/>
              <a:chOff x="0" y="1896"/>
              <a:chExt cx="5760" cy="120"/>
            </a:xfrm>
          </p:grpSpPr>
          <p:sp>
            <p:nvSpPr>
              <p:cNvPr id="5178"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79"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5168" name="Group 14"/>
            <p:cNvGrpSpPr>
              <a:grpSpLocks/>
            </p:cNvGrpSpPr>
            <p:nvPr/>
          </p:nvGrpSpPr>
          <p:grpSpPr bwMode="auto">
            <a:xfrm rot="5400000">
              <a:off x="1473" y="2564"/>
              <a:ext cx="456" cy="454"/>
              <a:chOff x="1828" y="1824"/>
              <a:chExt cx="2031" cy="1825"/>
            </a:xfrm>
          </p:grpSpPr>
          <p:sp>
            <p:nvSpPr>
              <p:cNvPr id="6" name="AutoShape 15"/>
              <p:cNvSpPr>
                <a:spLocks noChangeArrowheads="1"/>
              </p:cNvSpPr>
              <p:nvPr/>
            </p:nvSpPr>
            <p:spPr bwMode="gray">
              <a:xfrm rot="16200000" flipH="1">
                <a:off x="1775" y="2500"/>
                <a:ext cx="309"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70" name="AutoShape 16"/>
              <p:cNvSpPr>
                <a:spLocks noChangeArrowheads="1"/>
              </p:cNvSpPr>
              <p:nvPr/>
            </p:nvSpPr>
            <p:spPr bwMode="gray">
              <a:xfrm rot="5400000" flipH="1">
                <a:off x="3608" y="2515"/>
                <a:ext cx="309" cy="19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71" name="AutoShape 17"/>
              <p:cNvSpPr>
                <a:spLocks noChangeArrowheads="1"/>
              </p:cNvSpPr>
              <p:nvPr/>
            </p:nvSpPr>
            <p:spPr bwMode="gray">
              <a:xfrm rot="10800000" flipH="1">
                <a:off x="2693" y="3444"/>
                <a:ext cx="311"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72" name="Oval 1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73" name="Oval 1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1" name="Oval 20"/>
              <p:cNvSpPr>
                <a:spLocks noChangeArrowheads="1"/>
              </p:cNvSpPr>
              <p:nvPr/>
            </p:nvSpPr>
            <p:spPr bwMode="gray">
              <a:xfrm>
                <a:off x="2249" y="2827"/>
                <a:ext cx="1207" cy="288"/>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75" name="Oval 21"/>
              <p:cNvSpPr>
                <a:spLocks noChangeArrowheads="1"/>
              </p:cNvSpPr>
              <p:nvPr/>
            </p:nvSpPr>
            <p:spPr bwMode="gray">
              <a:xfrm>
                <a:off x="2286" y="2861"/>
                <a:ext cx="1207" cy="288"/>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3" name="Oval 22"/>
              <p:cNvSpPr>
                <a:spLocks noChangeArrowheads="1"/>
              </p:cNvSpPr>
              <p:nvPr/>
            </p:nvSpPr>
            <p:spPr bwMode="gray">
              <a:xfrm>
                <a:off x="2249" y="2082"/>
                <a:ext cx="1207" cy="1096"/>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77" name="Oval 23"/>
              <p:cNvSpPr>
                <a:spLocks noChangeArrowheads="1"/>
              </p:cNvSpPr>
              <p:nvPr/>
            </p:nvSpPr>
            <p:spPr bwMode="gray">
              <a:xfrm>
                <a:off x="2286" y="2085"/>
                <a:ext cx="1207" cy="1096"/>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grpSp>
      <p:grpSp>
        <p:nvGrpSpPr>
          <p:cNvPr id="8" name="Group 24"/>
          <p:cNvGrpSpPr>
            <a:grpSpLocks/>
          </p:cNvGrpSpPr>
          <p:nvPr/>
        </p:nvGrpSpPr>
        <p:grpSpPr bwMode="auto">
          <a:xfrm rot="5400000">
            <a:off x="3592103" y="2375616"/>
            <a:ext cx="491912" cy="168846"/>
            <a:chOff x="0" y="1896"/>
            <a:chExt cx="5760" cy="120"/>
          </a:xfrm>
        </p:grpSpPr>
        <p:sp>
          <p:nvSpPr>
            <p:cNvPr id="5165"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66"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9" name="Group 28"/>
          <p:cNvGrpSpPr>
            <a:grpSpLocks/>
          </p:cNvGrpSpPr>
          <p:nvPr/>
        </p:nvGrpSpPr>
        <p:grpSpPr bwMode="auto">
          <a:xfrm>
            <a:off x="3227124" y="1341343"/>
            <a:ext cx="1070472" cy="996951"/>
            <a:chOff x="3254" y="856"/>
            <a:chExt cx="583" cy="628"/>
          </a:xfrm>
        </p:grpSpPr>
        <p:grpSp>
          <p:nvGrpSpPr>
            <p:cNvPr id="5154" name="Group 29"/>
            <p:cNvGrpSpPr>
              <a:grpSpLocks/>
            </p:cNvGrpSpPr>
            <p:nvPr/>
          </p:nvGrpSpPr>
          <p:grpSpPr bwMode="auto">
            <a:xfrm rot="5400000">
              <a:off x="3232" y="878"/>
              <a:ext cx="628" cy="583"/>
              <a:chOff x="1855" y="1824"/>
              <a:chExt cx="2023" cy="1813"/>
            </a:xfrm>
          </p:grpSpPr>
          <p:sp>
            <p:nvSpPr>
              <p:cNvPr id="6174" name="AutoShape 30"/>
              <p:cNvSpPr>
                <a:spLocks noChangeArrowheads="1"/>
              </p:cNvSpPr>
              <p:nvPr/>
            </p:nvSpPr>
            <p:spPr bwMode="gray">
              <a:xfrm rot="16200000" flipH="1">
                <a:off x="1802" y="2511"/>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57" name="AutoShape 31"/>
              <p:cNvSpPr>
                <a:spLocks noChangeArrowheads="1"/>
              </p:cNvSpPr>
              <p:nvPr/>
            </p:nvSpPr>
            <p:spPr bwMode="gray">
              <a:xfrm rot="5400000" flipH="1">
                <a:off x="3622" y="2504"/>
                <a:ext cx="309"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58" name="AutoShape 32"/>
              <p:cNvSpPr>
                <a:spLocks noChangeArrowheads="1"/>
              </p:cNvSpPr>
              <p:nvPr/>
            </p:nvSpPr>
            <p:spPr bwMode="gray">
              <a:xfrm rot="10800000" flipH="1">
                <a:off x="2718" y="3435"/>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59" name="Oval 33"/>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60" name="Oval 34">
                <a:hlinkClick r:id="rId5" action="ppaction://hlinkpres?slideindex=1&amp;slidetitle="/>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5" name="Oval 35"/>
              <p:cNvSpPr>
                <a:spLocks noChangeArrowheads="1"/>
              </p:cNvSpPr>
              <p:nvPr/>
            </p:nvSpPr>
            <p:spPr bwMode="gray">
              <a:xfrm>
                <a:off x="2235" y="2916"/>
                <a:ext cx="1317" cy="220"/>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62" name="Oval 36"/>
              <p:cNvSpPr>
                <a:spLocks noChangeArrowheads="1"/>
              </p:cNvSpPr>
              <p:nvPr/>
            </p:nvSpPr>
            <p:spPr bwMode="gray">
              <a:xfrm>
                <a:off x="2235" y="2916"/>
                <a:ext cx="1317" cy="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7" name="Oval 37"/>
              <p:cNvSpPr>
                <a:spLocks noChangeArrowheads="1"/>
              </p:cNvSpPr>
              <p:nvPr/>
            </p:nvSpPr>
            <p:spPr bwMode="gray">
              <a:xfrm>
                <a:off x="2206" y="2066"/>
                <a:ext cx="1317" cy="1102"/>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64" name="Oval 38"/>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5155" name="WordArt 39">
              <a:hlinkClick r:id="rId5" action="ppaction://hlinkpres?slideindex=1&amp;slidetitle="/>
            </p:cNvPr>
            <p:cNvSpPr>
              <a:spLocks noChangeArrowheads="1" noChangeShapeType="1" noTextEdit="1"/>
            </p:cNvSpPr>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1</a:t>
              </a:r>
            </a:p>
          </p:txBody>
        </p:sp>
      </p:grpSp>
      <p:grpSp>
        <p:nvGrpSpPr>
          <p:cNvPr id="12" name="Group 44"/>
          <p:cNvGrpSpPr>
            <a:grpSpLocks/>
          </p:cNvGrpSpPr>
          <p:nvPr/>
        </p:nvGrpSpPr>
        <p:grpSpPr bwMode="auto">
          <a:xfrm>
            <a:off x="3365278" y="2479724"/>
            <a:ext cx="908050" cy="989013"/>
            <a:chOff x="3260" y="1700"/>
            <a:chExt cx="581" cy="623"/>
          </a:xfrm>
        </p:grpSpPr>
        <p:grpSp>
          <p:nvGrpSpPr>
            <p:cNvPr id="5143" name="Group 45"/>
            <p:cNvGrpSpPr>
              <a:grpSpLocks/>
            </p:cNvGrpSpPr>
            <p:nvPr/>
          </p:nvGrpSpPr>
          <p:grpSpPr bwMode="auto">
            <a:xfrm rot="5400000">
              <a:off x="3239" y="1721"/>
              <a:ext cx="623" cy="581"/>
              <a:chOff x="1871" y="1824"/>
              <a:chExt cx="2007" cy="1807"/>
            </a:xfrm>
          </p:grpSpPr>
          <p:sp>
            <p:nvSpPr>
              <p:cNvPr id="6190"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5146"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5147"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5148"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5149"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195"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51"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6197"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5153"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5144"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2</a:t>
              </a:r>
            </a:p>
          </p:txBody>
        </p:sp>
      </p:grpSp>
      <p:grpSp>
        <p:nvGrpSpPr>
          <p:cNvPr id="16" name="Group 69"/>
          <p:cNvGrpSpPr>
            <a:grpSpLocks/>
          </p:cNvGrpSpPr>
          <p:nvPr/>
        </p:nvGrpSpPr>
        <p:grpSpPr bwMode="auto">
          <a:xfrm>
            <a:off x="1552575" y="-25277"/>
            <a:ext cx="1143000" cy="1219200"/>
            <a:chOff x="196" y="292"/>
            <a:chExt cx="616" cy="507"/>
          </a:xfrm>
        </p:grpSpPr>
        <p:grpSp>
          <p:nvGrpSpPr>
            <p:cNvPr id="5137" name="Group 70"/>
            <p:cNvGrpSpPr>
              <a:grpSpLocks/>
            </p:cNvGrpSpPr>
            <p:nvPr/>
          </p:nvGrpSpPr>
          <p:grpSpPr bwMode="auto">
            <a:xfrm>
              <a:off x="204" y="300"/>
              <a:ext cx="608" cy="499"/>
              <a:chOff x="204" y="300"/>
              <a:chExt cx="608" cy="499"/>
            </a:xfrm>
          </p:grpSpPr>
          <p:sp>
            <p:nvSpPr>
              <p:cNvPr id="5141" name="Oval 19"/>
              <p:cNvSpPr>
                <a:spLocks noChangeArrowheads="1"/>
              </p:cNvSpPr>
              <p:nvPr/>
            </p:nvSpPr>
            <p:spPr bwMode="auto">
              <a:xfrm rot="1758052">
                <a:off x="204" y="300"/>
                <a:ext cx="592" cy="482"/>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sp>
            <p:nvSpPr>
              <p:cNvPr id="5142" name="Oval 24"/>
              <p:cNvSpPr>
                <a:spLocks noChangeArrowheads="1"/>
              </p:cNvSpPr>
              <p:nvPr/>
            </p:nvSpPr>
            <p:spPr bwMode="gray">
              <a:xfrm rot="1758052">
                <a:off x="220" y="317"/>
                <a:ext cx="592" cy="482"/>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grpSp>
        <p:grpSp>
          <p:nvGrpSpPr>
            <p:cNvPr id="5138" name="Group 73"/>
            <p:cNvGrpSpPr>
              <a:grpSpLocks/>
            </p:cNvGrpSpPr>
            <p:nvPr/>
          </p:nvGrpSpPr>
          <p:grpSpPr bwMode="auto">
            <a:xfrm>
              <a:off x="196" y="292"/>
              <a:ext cx="592" cy="482"/>
              <a:chOff x="204" y="300"/>
              <a:chExt cx="592" cy="482"/>
            </a:xfrm>
          </p:grpSpPr>
          <p:sp>
            <p:nvSpPr>
              <p:cNvPr id="5139" name="Oval 25"/>
              <p:cNvSpPr>
                <a:spLocks noChangeArrowheads="1"/>
              </p:cNvSpPr>
              <p:nvPr/>
            </p:nvSpPr>
            <p:spPr bwMode="gray">
              <a:xfrm rot="1758052">
                <a:off x="204" y="300"/>
                <a:ext cx="592" cy="482"/>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vi-VN"/>
              </a:p>
            </p:txBody>
          </p:sp>
          <p:pic>
            <p:nvPicPr>
              <p:cNvPr id="5140" name="Picture 27"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133" name="AutoShape 23"/>
          <p:cNvSpPr>
            <a:spLocks noChangeArrowheads="1"/>
          </p:cNvSpPr>
          <p:nvPr/>
        </p:nvSpPr>
        <p:spPr bwMode="gray">
          <a:xfrm>
            <a:off x="2628900" y="46160"/>
            <a:ext cx="7543800" cy="1017588"/>
          </a:xfrm>
          <a:prstGeom prst="roundRect">
            <a:avLst>
              <a:gd name="adj" fmla="val 50000"/>
            </a:avLst>
          </a:prstGeom>
          <a:solidFill>
            <a:schemeClr val="hlink">
              <a:alpha val="63921"/>
            </a:schemeClr>
          </a:solidFill>
          <a:ln w="38100" algn="ctr">
            <a:solidFill>
              <a:srgbClr val="FFCC00"/>
            </a:solidFill>
            <a:round/>
            <a:headEnd/>
            <a:tailEnd/>
          </a:ln>
        </p:spPr>
        <p:txBody>
          <a:bodyPr vert="eaVert" wrap="none" anchor="ctr"/>
          <a:lstStyle/>
          <a:p>
            <a:pPr algn="r" rtl="1" eaLnBrk="1" hangingPunct="1"/>
            <a:endParaRPr lang="vi-VN">
              <a:solidFill>
                <a:schemeClr val="bg1"/>
              </a:solidFill>
            </a:endParaRPr>
          </a:p>
        </p:txBody>
      </p:sp>
      <p:sp>
        <p:nvSpPr>
          <p:cNvPr id="5134" name="WordArt 92"/>
          <p:cNvSpPr>
            <a:spLocks noChangeArrowheads="1" noChangeShapeType="1" noTextEdit="1"/>
          </p:cNvSpPr>
          <p:nvPr/>
        </p:nvSpPr>
        <p:spPr bwMode="auto">
          <a:xfrm>
            <a:off x="3276600" y="279524"/>
            <a:ext cx="6477000" cy="574675"/>
          </a:xfrm>
          <a:prstGeom prst="rect">
            <a:avLst/>
          </a:prstGeom>
        </p:spPr>
        <p:txBody>
          <a:bodyPr wrap="none" fromWordArt="1">
            <a:prstTxWarp prst="textPlain">
              <a:avLst>
                <a:gd name="adj" fmla="val 50000"/>
              </a:avLst>
            </a:prstTxWarp>
          </a:bodyPr>
          <a:lstStyle/>
          <a:p>
            <a:pPr algn="ctr"/>
            <a:r>
              <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9. TRÌNH BÀY BẢNG TÍNH</a:t>
            </a:r>
          </a:p>
        </p:txBody>
      </p:sp>
      <p:grpSp>
        <p:nvGrpSpPr>
          <p:cNvPr id="62" name="Group 24"/>
          <p:cNvGrpSpPr>
            <a:grpSpLocks/>
          </p:cNvGrpSpPr>
          <p:nvPr/>
        </p:nvGrpSpPr>
        <p:grpSpPr bwMode="auto">
          <a:xfrm rot="5400000">
            <a:off x="3608512" y="4619601"/>
            <a:ext cx="491912" cy="168846"/>
            <a:chOff x="0" y="1896"/>
            <a:chExt cx="5760" cy="120"/>
          </a:xfrm>
        </p:grpSpPr>
        <p:sp>
          <p:nvSpPr>
            <p:cNvPr id="63"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4"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65" name="Group 24"/>
          <p:cNvGrpSpPr>
            <a:grpSpLocks/>
          </p:cNvGrpSpPr>
          <p:nvPr/>
        </p:nvGrpSpPr>
        <p:grpSpPr bwMode="auto">
          <a:xfrm rot="5400000">
            <a:off x="3578912" y="3496595"/>
            <a:ext cx="491912" cy="168846"/>
            <a:chOff x="0" y="1896"/>
            <a:chExt cx="5760" cy="120"/>
          </a:xfrm>
        </p:grpSpPr>
        <p:sp>
          <p:nvSpPr>
            <p:cNvPr id="66" name="Rectangle 2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67" name="Rectangle 2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grpSp>
      <p:grpSp>
        <p:nvGrpSpPr>
          <p:cNvPr id="80" name="Group 44"/>
          <p:cNvGrpSpPr>
            <a:grpSpLocks/>
          </p:cNvGrpSpPr>
          <p:nvPr/>
        </p:nvGrpSpPr>
        <p:grpSpPr bwMode="auto">
          <a:xfrm>
            <a:off x="3345986" y="4945777"/>
            <a:ext cx="908050" cy="989013"/>
            <a:chOff x="3260" y="1700"/>
            <a:chExt cx="581" cy="623"/>
          </a:xfrm>
        </p:grpSpPr>
        <p:grpSp>
          <p:nvGrpSpPr>
            <p:cNvPr id="81" name="Group 45"/>
            <p:cNvGrpSpPr>
              <a:grpSpLocks/>
            </p:cNvGrpSpPr>
            <p:nvPr/>
          </p:nvGrpSpPr>
          <p:grpSpPr bwMode="auto">
            <a:xfrm rot="5400000">
              <a:off x="3239" y="1721"/>
              <a:ext cx="623" cy="581"/>
              <a:chOff x="1871" y="1824"/>
              <a:chExt cx="2007" cy="1807"/>
            </a:xfrm>
          </p:grpSpPr>
          <p:sp>
            <p:nvSpPr>
              <p:cNvPr id="83"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84"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85"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86"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87"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88"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89"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90"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91"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82"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4</a:t>
              </a:r>
            </a:p>
          </p:txBody>
        </p:sp>
      </p:grpSp>
      <p:grpSp>
        <p:nvGrpSpPr>
          <p:cNvPr id="94" name="Group 44"/>
          <p:cNvGrpSpPr>
            <a:grpSpLocks/>
          </p:cNvGrpSpPr>
          <p:nvPr/>
        </p:nvGrpSpPr>
        <p:grpSpPr bwMode="auto">
          <a:xfrm>
            <a:off x="3357742" y="3684012"/>
            <a:ext cx="908050" cy="989013"/>
            <a:chOff x="3260" y="1700"/>
            <a:chExt cx="581" cy="623"/>
          </a:xfrm>
        </p:grpSpPr>
        <p:grpSp>
          <p:nvGrpSpPr>
            <p:cNvPr id="95" name="Group 45"/>
            <p:cNvGrpSpPr>
              <a:grpSpLocks/>
            </p:cNvGrpSpPr>
            <p:nvPr/>
          </p:nvGrpSpPr>
          <p:grpSpPr bwMode="auto">
            <a:xfrm rot="5400000">
              <a:off x="3239" y="1721"/>
              <a:ext cx="623" cy="581"/>
              <a:chOff x="1871" y="1824"/>
              <a:chExt cx="2007" cy="1807"/>
            </a:xfrm>
          </p:grpSpPr>
          <p:sp>
            <p:nvSpPr>
              <p:cNvPr id="97" name="AutoShape 46"/>
              <p:cNvSpPr>
                <a:spLocks noChangeArrowheads="1"/>
              </p:cNvSpPr>
              <p:nvPr/>
            </p:nvSpPr>
            <p:spPr bwMode="gray">
              <a:xfrm rot="16200000" flipH="1">
                <a:off x="1819" y="2511"/>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latin typeface="Times New Roman" panose="02020603050405020304" pitchFamily="18" charset="0"/>
                  <a:cs typeface="Times New Roman" panose="02020603050405020304" pitchFamily="18" charset="0"/>
                </a:endParaRPr>
              </a:p>
            </p:txBody>
          </p:sp>
          <p:sp>
            <p:nvSpPr>
              <p:cNvPr id="98" name="AutoShape 47"/>
              <p:cNvSpPr>
                <a:spLocks noChangeArrowheads="1"/>
              </p:cNvSpPr>
              <p:nvPr/>
            </p:nvSpPr>
            <p:spPr bwMode="gray">
              <a:xfrm rot="5400000" flipH="1">
                <a:off x="3620" y="2504"/>
                <a:ext cx="313" cy="20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endParaRPr lang="en-US">
                  <a:latin typeface="Times New Roman" panose="02020603050405020304" pitchFamily="18" charset="0"/>
                  <a:cs typeface="Times New Roman" panose="02020603050405020304" pitchFamily="18" charset="0"/>
                </a:endParaRPr>
              </a:p>
            </p:txBody>
          </p:sp>
          <p:sp>
            <p:nvSpPr>
              <p:cNvPr id="99" name="AutoShape 48"/>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100" name="Oval 49"/>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01" name="Oval 50"/>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endParaRPr lang="vi-VN">
                  <a:latin typeface="Times New Roman" panose="02020603050405020304" pitchFamily="18" charset="0"/>
                  <a:cs typeface="Times New Roman" panose="02020603050405020304" pitchFamily="18" charset="0"/>
                </a:endParaRPr>
              </a:p>
            </p:txBody>
          </p:sp>
          <p:sp>
            <p:nvSpPr>
              <p:cNvPr id="102" name="Oval 51"/>
              <p:cNvSpPr>
                <a:spLocks noChangeArrowheads="1"/>
              </p:cNvSpPr>
              <p:nvPr/>
            </p:nvSpPr>
            <p:spPr bwMode="gray">
              <a:xfrm>
                <a:off x="2229" y="2886"/>
                <a:ext cx="1317" cy="25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103" name="Oval 52">
                <a:hlinkClick r:id="rId6" action="ppaction://hlinkpres?slideindex=1&amp;slidetitle="/>
              </p:cNvPr>
              <p:cNvSpPr>
                <a:spLocks noChangeArrowheads="1"/>
              </p:cNvSpPr>
              <p:nvPr/>
            </p:nvSpPr>
            <p:spPr bwMode="gray">
              <a:xfrm>
                <a:off x="2229" y="2886"/>
                <a:ext cx="1317" cy="25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endParaRPr lang="vi-VN">
                  <a:latin typeface="Times New Roman" panose="02020603050405020304" pitchFamily="18" charset="0"/>
                  <a:cs typeface="Times New Roman" panose="02020603050405020304" pitchFamily="18" charset="0"/>
                </a:endParaRPr>
              </a:p>
            </p:txBody>
          </p:sp>
          <p:sp>
            <p:nvSpPr>
              <p:cNvPr id="104" name="Oval 53"/>
              <p:cNvSpPr>
                <a:spLocks noChangeArrowheads="1"/>
              </p:cNvSpPr>
              <p:nvPr/>
            </p:nvSpPr>
            <p:spPr bwMode="gray">
              <a:xfrm>
                <a:off x="2222" y="2067"/>
                <a:ext cx="1317" cy="1099"/>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a:defRPr/>
                </a:pPr>
                <a:endParaRPr lang="en-US">
                  <a:latin typeface="Times New Roman" panose="02020603050405020304" pitchFamily="18" charset="0"/>
                  <a:cs typeface="Times New Roman" panose="02020603050405020304" pitchFamily="18" charset="0"/>
                </a:endParaRPr>
              </a:p>
            </p:txBody>
          </p:sp>
          <p:sp>
            <p:nvSpPr>
              <p:cNvPr id="105" name="Oval 54"/>
              <p:cNvSpPr>
                <a:spLocks noChangeArrowheads="1"/>
              </p:cNvSpPr>
              <p:nvPr/>
            </p:nvSpPr>
            <p:spPr bwMode="gray">
              <a:xfrm>
                <a:off x="2227" y="2082"/>
                <a:ext cx="1317" cy="110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endParaRPr lang="vi-VN">
                  <a:latin typeface="Times New Roman" panose="02020603050405020304" pitchFamily="18" charset="0"/>
                  <a:cs typeface="Times New Roman" panose="02020603050405020304" pitchFamily="18" charset="0"/>
                </a:endParaRPr>
              </a:p>
            </p:txBody>
          </p:sp>
        </p:grpSp>
        <p:sp>
          <p:nvSpPr>
            <p:cNvPr id="96" name="WordArt 55">
              <a:hlinkClick r:id="rId6" action="ppaction://hlinkpres?slideindex=1&amp;slidetitle="/>
            </p:cNvPr>
            <p:cNvSpPr>
              <a:spLocks noChangeArrowheads="1" noChangeShapeType="1" noTextEdit="1"/>
            </p:cNvSpPr>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3</a:t>
              </a:r>
            </a:p>
          </p:txBody>
        </p:sp>
      </p:grpSp>
      <p:sp>
        <p:nvSpPr>
          <p:cNvPr id="107" name="AutoShape 43">
            <a:hlinkClick r:id="rId3" action="ppaction://hlinksldjump"/>
          </p:cNvPr>
          <p:cNvSpPr>
            <a:spLocks noChangeArrowheads="1"/>
          </p:cNvSpPr>
          <p:nvPr/>
        </p:nvSpPr>
        <p:spPr bwMode="gray">
          <a:xfrm>
            <a:off x="4284604" y="3755065"/>
            <a:ext cx="5316597" cy="1215729"/>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hàm</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trên</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a:p>
            <a:pPr>
              <a:defRPr/>
            </a:pP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bảng</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tính</a:t>
            </a:r>
            <a:endParaRPr lang="en-US"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9" name="AutoShape 43">
            <a:hlinkClick r:id="rId3" action="ppaction://hlinksldjump"/>
          </p:cNvPr>
          <p:cNvSpPr>
            <a:spLocks noChangeArrowheads="1"/>
          </p:cNvSpPr>
          <p:nvPr/>
        </p:nvSpPr>
        <p:spPr bwMode="gray">
          <a:xfrm>
            <a:off x="4284603" y="5167132"/>
            <a:ext cx="5316598" cy="838200"/>
          </a:xfrm>
          <a:prstGeom prst="roundRect">
            <a:avLst>
              <a:gd name="adj" fmla="val 50000"/>
            </a:avLst>
          </a:prstGeom>
          <a:gradFill rotWithShape="1">
            <a:gsLst>
              <a:gs pos="0">
                <a:srgbClr val="FF9999"/>
              </a:gs>
              <a:gs pos="100000">
                <a:srgbClr val="FFFFCC"/>
              </a:gs>
            </a:gsLst>
            <a:lin ang="5400000" scaled="1"/>
          </a:gra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defRPr/>
            </a:pPr>
            <a:r>
              <a:rPr lang="en-US" sz="3200" b="1">
                <a:solidFill>
                  <a:schemeClr val="accent1">
                    <a:lumMod val="75000"/>
                  </a:schemeClr>
                </a:solidFill>
                <a:latin typeface="Times New Roman" panose="02020603050405020304" pitchFamily="18" charset="0"/>
                <a:cs typeface="Times New Roman" panose="02020603050405020304" pitchFamily="18" charset="0"/>
              </a:rPr>
              <a:t>Thực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7" grpId="0" animBg="1"/>
      <p:bldP spid="10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28800" y="152401"/>
            <a:ext cx="8610600" cy="137996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209800" y="454826"/>
            <a:ext cx="7924800" cy="954107"/>
          </a:xfrm>
          <a:prstGeom prst="rect">
            <a:avLst/>
          </a:prstGeom>
          <a:noFill/>
        </p:spPr>
        <p:txBody>
          <a:bodyPr wrap="square" rtlCol="0">
            <a:spAutoFit/>
          </a:bodyPr>
          <a:lstStyle/>
          <a:p>
            <a:pPr algn="just"/>
            <a:r>
              <a:rPr lang="vi-VN" sz="2800" dirty="0">
                <a:solidFill>
                  <a:prstClr val="black"/>
                </a:solidFill>
                <a:latin typeface="Times New Roman" panose="02020603050405020304" pitchFamily="18" charset="0"/>
              </a:rPr>
              <a:t>Nếu khối A1:A5 lần lượt chứa các số 10, 7, 9, 27 và 2 thì =MAX(A1:A5,5) cho kết quả là bao nhiêu?</a:t>
            </a:r>
            <a:endParaRPr lang="en-US" sz="2800" dirty="0">
              <a:solidFill>
                <a:prstClr val="black"/>
              </a:solidFill>
              <a:latin typeface="Calibri"/>
              <a:cs typeface="Times New Roman" pitchFamily="18" charset="0"/>
            </a:endParaRPr>
          </a:p>
        </p:txBody>
      </p:sp>
      <p:sp>
        <p:nvSpPr>
          <p:cNvPr id="7" name="TextBox 6"/>
          <p:cNvSpPr txBox="1"/>
          <p:nvPr/>
        </p:nvSpPr>
        <p:spPr>
          <a:xfrm>
            <a:off x="2209800" y="4696745"/>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a:t>
            </a:r>
            <a:r>
              <a:rPr lang="en-US" sz="3200" dirty="0">
                <a:solidFill>
                  <a:prstClr val="black"/>
                </a:solidFill>
                <a:latin typeface="Times New Roman" pitchFamily="18" charset="0"/>
                <a:cs typeface="Times New Roman" pitchFamily="18" charset="0"/>
              </a:rPr>
              <a:t>: 27</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2209800" y="321210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6</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7954243" y="4570953"/>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a:solidFill>
                  <a:prstClr val="black"/>
                </a:solidFill>
                <a:latin typeface="Times New Roman" pitchFamily="18" charset="0"/>
                <a:cs typeface="Times New Roman" pitchFamily="18" charset="0"/>
              </a:rPr>
              <a:t>60</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7879774" y="3194260"/>
            <a:ext cx="19812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a:solidFill>
                  <a:prstClr val="black"/>
                </a:solidFill>
                <a:latin typeface="Times New Roman" pitchFamily="18" charset="0"/>
                <a:cs typeface="Times New Roman" pitchFamily="18" charset="0"/>
              </a:rPr>
              <a:t>10</a:t>
            </a:r>
            <a:endParaRPr lang="en-US" sz="32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5638800"/>
            <a:ext cx="2559918" cy="1298284"/>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3396342"/>
            <a:ext cx="2818422" cy="3461657"/>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4114089"/>
            <a:ext cx="2828230" cy="2843602"/>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35089" y="4114089"/>
            <a:ext cx="3020474" cy="3036891"/>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4232366"/>
            <a:ext cx="2669427" cy="2683936"/>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91897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32909" y="349041"/>
            <a:ext cx="4648200" cy="91221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145280" y="509687"/>
            <a:ext cx="5181600"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602926" y="1977824"/>
            <a:ext cx="2687781"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anose="02020603050405020304" pitchFamily="18" charset="0"/>
                <a:cs typeface="Times New Roman" pitchFamily="18" charset="0"/>
              </a:rPr>
              <a:t>A: </a:t>
            </a:r>
            <a:r>
              <a:rPr lang="vi-VN" sz="2800" dirty="0">
                <a:solidFill>
                  <a:prstClr val="black"/>
                </a:solidFill>
                <a:latin typeface="Times New Roman" panose="02020603050405020304" pitchFamily="18" charset="0"/>
                <a:cs typeface="Times New Roman" panose="02020603050405020304" pitchFamily="18" charset="0"/>
              </a:rPr>
              <a:t>Giúp người dùng dễ so sánh, nhận </a:t>
            </a:r>
            <a:r>
              <a:rPr lang="vi-VN" sz="2800" dirty="0">
                <a:solidFill>
                  <a:prstClr val="black"/>
                </a:solidFill>
                <a:latin typeface="Times New Roman" panose="02020603050405020304" pitchFamily="18" charset="0"/>
                <a:cs typeface="Times New Roman" panose="02020603050405020304" pitchFamily="18" charset="0"/>
              </a:rPr>
              <a:t>xét</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2481866" y="3812115"/>
            <a:ext cx="268085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C: </a:t>
            </a:r>
            <a:r>
              <a:rPr lang="vi-VN" sz="2800" dirty="0">
                <a:solidFill>
                  <a:prstClr val="black"/>
                </a:solidFill>
                <a:latin typeface="Times New Roman" panose="02020603050405020304" pitchFamily="18" charset="0"/>
                <a:cs typeface="Times New Roman" panose="02020603050405020304" pitchFamily="18" charset="0"/>
              </a:rPr>
              <a:t>Giúp tiết kiệm được bộ nhớ</a:t>
            </a:r>
            <a:endParaRPr lang="en-US" sz="2800" dirty="0">
              <a:solidFill>
                <a:prstClr val="black"/>
              </a:solidFill>
              <a:latin typeface="Times New Roman" pitchFamily="18" charset="0"/>
              <a:cs typeface="Times New Roman" pitchFamily="18" charset="0"/>
            </a:endParaRPr>
          </a:p>
        </p:txBody>
      </p:sp>
      <p:sp>
        <p:nvSpPr>
          <p:cNvPr id="9" name="TextBox 8"/>
          <p:cNvSpPr txBox="1"/>
          <p:nvPr/>
        </p:nvSpPr>
        <p:spPr>
          <a:xfrm>
            <a:off x="6978362" y="3882572"/>
            <a:ext cx="3028952"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Giúp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dễ</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endParaRPr lang="en-US" sz="2800" dirty="0">
              <a:solidFill>
                <a:prstClr val="black"/>
              </a:solidFill>
              <a:latin typeface="Times New Roman" pitchFamily="18" charset="0"/>
              <a:cs typeface="Times New Roman" pitchFamily="18" charset="0"/>
            </a:endParaRPr>
          </a:p>
        </p:txBody>
      </p:sp>
      <p:sp>
        <p:nvSpPr>
          <p:cNvPr id="10" name="TextBox 9"/>
          <p:cNvSpPr txBox="1"/>
          <p:nvPr/>
        </p:nvSpPr>
        <p:spPr>
          <a:xfrm>
            <a:off x="6734180" y="2048220"/>
            <a:ext cx="3429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dirty="0">
                <a:solidFill>
                  <a:prstClr val="black"/>
                </a:solidFill>
                <a:latin typeface="Times New Roman" pitchFamily="18" charset="0"/>
                <a:cs typeface="Times New Roman" pitchFamily="18" charset="0"/>
              </a:rPr>
              <a:t>B: </a:t>
            </a:r>
            <a:r>
              <a:rPr lang="vi-VN" sz="2800" dirty="0">
                <a:solidFill>
                  <a:prstClr val="black"/>
                </a:solidFill>
                <a:latin typeface="Times New Roman" panose="02020603050405020304" pitchFamily="18" charset="0"/>
                <a:cs typeface="Times New Roman" panose="02020603050405020304" pitchFamily="18" charset="0"/>
              </a:rPr>
              <a:t>Số liệu trong bảng tính chính </a:t>
            </a:r>
            <a:r>
              <a:rPr lang="vi-VN" sz="2800" dirty="0">
                <a:solidFill>
                  <a:prstClr val="black"/>
                </a:solidFill>
                <a:latin typeface="Times New Roman" panose="02020603050405020304" pitchFamily="18" charset="0"/>
                <a:cs typeface="Times New Roman" panose="02020603050405020304" pitchFamily="18" charset="0"/>
              </a:rPr>
              <a:t>xác</a:t>
            </a: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hơn</a:t>
            </a:r>
            <a:r>
              <a:rPr lang="vi-VN"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395854" y="4836679"/>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3775364" y="3882570"/>
            <a:ext cx="3010863" cy="3698017"/>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0" y="3882571"/>
            <a:ext cx="3058495" cy="3075119"/>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0" y="4079385"/>
            <a:ext cx="3014321" cy="3030705"/>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60694" y="4079386"/>
            <a:ext cx="2597608" cy="2611727"/>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96973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3200400" y="152400"/>
            <a:ext cx="6019800" cy="2057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3609109" y="374354"/>
            <a:ext cx="5153891" cy="1754326"/>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rPr>
              <a:t>Để mở cửa sổ Format Cells, em thực hiện như thế nào?</a:t>
            </a:r>
            <a:endParaRPr lang="en-US" sz="3600" dirty="0">
              <a:solidFill>
                <a:prstClr val="black"/>
              </a:solidFill>
              <a:latin typeface="Calibri"/>
              <a:cs typeface="Times New Roman" pitchFamily="18" charset="0"/>
            </a:endParaRPr>
          </a:p>
        </p:txBody>
      </p:sp>
      <p:sp>
        <p:nvSpPr>
          <p:cNvPr id="7" name="TextBox 6"/>
          <p:cNvSpPr txBox="1"/>
          <p:nvPr/>
        </p:nvSpPr>
        <p:spPr>
          <a:xfrm>
            <a:off x="1757582" y="2420796"/>
            <a:ext cx="2831604"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Number</a:t>
            </a:r>
          </a:p>
        </p:txBody>
      </p:sp>
      <p:sp>
        <p:nvSpPr>
          <p:cNvPr id="8" name="TextBox 7"/>
          <p:cNvSpPr txBox="1"/>
          <p:nvPr/>
        </p:nvSpPr>
        <p:spPr>
          <a:xfrm>
            <a:off x="1757582" y="4574883"/>
            <a:ext cx="2831604"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Alignment</a:t>
            </a:r>
          </a:p>
        </p:txBody>
      </p:sp>
      <p:sp>
        <p:nvSpPr>
          <p:cNvPr id="9" name="TextBox 8"/>
          <p:cNvSpPr txBox="1"/>
          <p:nvPr/>
        </p:nvSpPr>
        <p:spPr>
          <a:xfrm>
            <a:off x="7574974" y="4245277"/>
            <a:ext cx="28956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Cells</a:t>
            </a:r>
          </a:p>
        </p:txBody>
      </p:sp>
      <p:sp>
        <p:nvSpPr>
          <p:cNvPr id="10" name="TextBox 9"/>
          <p:cNvSpPr txBox="1"/>
          <p:nvPr/>
        </p:nvSpPr>
        <p:spPr>
          <a:xfrm>
            <a:off x="7574974" y="2355394"/>
            <a:ext cx="28956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Home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mũi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cạnh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nhóm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lệnh</a:t>
            </a:r>
            <a:r>
              <a:rPr lang="en-US" sz="2400" dirty="0">
                <a:solidFill>
                  <a:prstClr val="black"/>
                </a:solidFill>
                <a:latin typeface="Times New Roman" panose="02020603050405020304" pitchFamily="18" charset="0"/>
                <a:cs typeface="Times New Roman" panose="02020603050405020304" pitchFamily="18" charset="0"/>
              </a:rPr>
              <a:t> Font</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90" y="6096000"/>
            <a:ext cx="2202874" cy="696256"/>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3135086"/>
            <a:ext cx="3031133" cy="3722914"/>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3775165"/>
            <a:ext cx="3165320" cy="3182525"/>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1" y="3990455"/>
            <a:ext cx="3102770" cy="3119635"/>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04756" y="3925054"/>
            <a:ext cx="2975077" cy="2991248"/>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380891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71701" y="70392"/>
            <a:ext cx="8077199" cy="180567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754631" y="266965"/>
            <a:ext cx="7201591" cy="1384995"/>
          </a:xfrm>
          <a:prstGeom prst="rect">
            <a:avLst/>
          </a:prstGeom>
          <a:noFill/>
        </p:spPr>
        <p:txBody>
          <a:bodyPr wrap="square" rtlCol="0">
            <a:spAutoFit/>
          </a:bodyPr>
          <a:lstStyle/>
          <a:p>
            <a:pPr algn="just"/>
            <a:r>
              <a:rPr lang="vi-VN" sz="2800" dirty="0">
                <a:solidFill>
                  <a:prstClr val="black"/>
                </a:solidFill>
                <a:latin typeface="Times New Roman" panose="02020603050405020304" pitchFamily="18" charset="0"/>
                <a:cs typeface="Times New Roman" panose="02020603050405020304" pitchFamily="18" charset="0"/>
              </a:rPr>
              <a:t>Khi em định dạng kiểu dữ liệu ngày tháng có dạng d/mm/yyyy thì kết quả hiển thị ngày tháng năm nào dưới đây là đúng?</a:t>
            </a:r>
            <a:endParaRPr lang="en-US" sz="2800" dirty="0">
              <a:solidFill>
                <a:prstClr val="black"/>
              </a:solidFill>
              <a:latin typeface="Times New Roman" pitchFamily="18" charset="0"/>
              <a:cs typeface="Times New Roman" pitchFamily="18" charset="0"/>
            </a:endParaRPr>
          </a:p>
        </p:txBody>
      </p:sp>
      <p:sp>
        <p:nvSpPr>
          <p:cNvPr id="7" name="TextBox 6"/>
          <p:cNvSpPr txBox="1"/>
          <p:nvPr/>
        </p:nvSpPr>
        <p:spPr>
          <a:xfrm>
            <a:off x="8147512" y="4252816"/>
            <a:ext cx="229777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a:t>
            </a:r>
            <a:r>
              <a:rPr lang="en-US" sz="2800" dirty="0">
                <a:solidFill>
                  <a:prstClr val="black"/>
                </a:solidFill>
                <a:latin typeface="Times New Roman" panose="02020603050405020304" pitchFamily="18" charset="0"/>
                <a:cs typeface="Times New Roman" panose="02020603050405020304" pitchFamily="18" charset="0"/>
              </a:rPr>
              <a:t>3/12/2022</a:t>
            </a:r>
          </a:p>
        </p:txBody>
      </p:sp>
      <p:sp>
        <p:nvSpPr>
          <p:cNvPr id="8" name="TextBox 7"/>
          <p:cNvSpPr txBox="1"/>
          <p:nvPr/>
        </p:nvSpPr>
        <p:spPr>
          <a:xfrm>
            <a:off x="1897728" y="4544344"/>
            <a:ext cx="2434935"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03/3/2022</a:t>
            </a:r>
          </a:p>
        </p:txBody>
      </p:sp>
      <p:sp>
        <p:nvSpPr>
          <p:cNvPr id="9" name="TextBox 8"/>
          <p:cNvSpPr txBox="1"/>
          <p:nvPr/>
        </p:nvSpPr>
        <p:spPr>
          <a:xfrm>
            <a:off x="1873829" y="2996307"/>
            <a:ext cx="246472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 </a:t>
            </a:r>
            <a:r>
              <a:rPr lang="en-US" sz="2800" dirty="0">
                <a:solidFill>
                  <a:prstClr val="black"/>
                </a:solidFill>
                <a:latin typeface="Times New Roman" panose="02020603050405020304" pitchFamily="18" charset="0"/>
                <a:cs typeface="Times New Roman" panose="02020603050405020304" pitchFamily="18" charset="0"/>
              </a:rPr>
              <a:t>04/03/2022</a:t>
            </a:r>
          </a:p>
        </p:txBody>
      </p:sp>
      <p:sp>
        <p:nvSpPr>
          <p:cNvPr id="10" name="TextBox 9"/>
          <p:cNvSpPr txBox="1"/>
          <p:nvPr/>
        </p:nvSpPr>
        <p:spPr>
          <a:xfrm>
            <a:off x="8080665" y="3110058"/>
            <a:ext cx="243147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12/3/2022</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99765" y="4867271"/>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4017819" y="2907148"/>
            <a:ext cx="3216717" cy="3950852"/>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6711" y="4028709"/>
            <a:ext cx="2913148" cy="2928982"/>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955127" y="4252815"/>
            <a:ext cx="2780993" cy="2796109"/>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048001" y="3865691"/>
            <a:ext cx="3049331" cy="306590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329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00300" y="66881"/>
            <a:ext cx="7696200" cy="297119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903220" y="170597"/>
            <a:ext cx="7162800" cy="2246769"/>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Hãy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chỗ</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Nháy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cột</a:t>
            </a:r>
            <a:r>
              <a:rPr lang="en-US" sz="2800" dirty="0">
                <a:solidFill>
                  <a:prstClr val="black"/>
                </a:solidFill>
                <a:latin typeface="Times New Roman" panose="02020603050405020304" pitchFamily="18" charset="0"/>
                <a:cs typeface="Times New Roman" panose="02020603050405020304" pitchFamily="18" charset="0"/>
              </a:rPr>
              <a:t>.</a:t>
            </a:r>
          </a:p>
          <a:p>
            <a:r>
              <a:rPr lang="en-US" sz="2800" dirty="0">
                <a:solidFill>
                  <a:prstClr val="black"/>
                </a:solidFill>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Delete</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25989" y="3299412"/>
            <a:ext cx="256101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a:t>
            </a:r>
            <a:r>
              <a:rPr lang="en-US" sz="2800" dirty="0">
                <a:solidFill>
                  <a:prstClr val="black"/>
                </a:solidFill>
                <a:latin typeface="Times New Roman" panose="02020603050405020304" pitchFamily="18" charset="0"/>
                <a:cs typeface="Times New Roman" panose="02020603050405020304" pitchFamily="18" charset="0"/>
              </a:rPr>
              <a:t>b → a → c</a:t>
            </a:r>
          </a:p>
        </p:txBody>
      </p:sp>
      <p:sp>
        <p:nvSpPr>
          <p:cNvPr id="8" name="TextBox 7"/>
          <p:cNvSpPr txBox="1"/>
          <p:nvPr/>
        </p:nvSpPr>
        <p:spPr>
          <a:xfrm>
            <a:off x="2098272" y="4499686"/>
            <a:ext cx="258387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 a → b → c</a:t>
            </a:r>
          </a:p>
        </p:txBody>
      </p:sp>
      <p:sp>
        <p:nvSpPr>
          <p:cNvPr id="9" name="TextBox 8"/>
          <p:cNvSpPr txBox="1"/>
          <p:nvPr/>
        </p:nvSpPr>
        <p:spPr>
          <a:xfrm>
            <a:off x="7772055" y="4312015"/>
            <a:ext cx="251494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c → a → b</a:t>
            </a:r>
          </a:p>
        </p:txBody>
      </p:sp>
      <p:sp>
        <p:nvSpPr>
          <p:cNvPr id="10" name="TextBox 9"/>
          <p:cNvSpPr txBox="1"/>
          <p:nvPr/>
        </p:nvSpPr>
        <p:spPr>
          <a:xfrm>
            <a:off x="2013412" y="3355754"/>
            <a:ext cx="2668733"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a:t>
            </a:r>
            <a:r>
              <a:rPr lang="en-US" sz="2800" dirty="0">
                <a:solidFill>
                  <a:prstClr val="black"/>
                </a:solidFill>
                <a:latin typeface="Times New Roman" pitchFamily="18" charset="0"/>
                <a:cs typeface="Times New Roman" pitchFamily="18" charset="0"/>
              </a:rPr>
              <a:t>: </a:t>
            </a:r>
            <a:r>
              <a:rPr lang="en-US" sz="2800" dirty="0">
                <a:solidFill>
                  <a:prstClr val="black"/>
                </a:solidFill>
                <a:latin typeface="Times New Roman" panose="02020603050405020304" pitchFamily="18" charset="0"/>
                <a:cs typeface="Times New Roman" panose="02020603050405020304" pitchFamily="18" charset="0"/>
              </a:rPr>
              <a:t>a → c → b</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430490" y="4864388"/>
            <a:ext cx="2202874" cy="1927869"/>
          </a:xfrm>
          <a:prstGeom prst="rect">
            <a:avLst/>
          </a:prstGeom>
        </p:spPr>
      </p:pic>
      <p:pic>
        <p:nvPicPr>
          <p:cNvPr id="12" name="Đ"/>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3851565" y="3983709"/>
            <a:ext cx="2716857" cy="2874291"/>
          </a:xfrm>
          <a:prstGeom prst="rect">
            <a:avLst/>
          </a:prstGeom>
        </p:spPr>
      </p:pic>
      <p:pic>
        <p:nvPicPr>
          <p:cNvPr id="13" name="B"/>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454633" y="3878973"/>
            <a:ext cx="3089580" cy="3106373"/>
          </a:xfrm>
          <a:prstGeom prst="rect">
            <a:avLst/>
          </a:prstGeom>
        </p:spPr>
      </p:pic>
      <p:pic>
        <p:nvPicPr>
          <p:cNvPr id="16" name="C"/>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609110" y="4196649"/>
            <a:ext cx="2897691" cy="2913441"/>
          </a:xfrm>
          <a:prstGeom prst="rect">
            <a:avLst/>
          </a:prstGeom>
        </p:spPr>
      </p:pic>
      <p:pic>
        <p:nvPicPr>
          <p:cNvPr id="17" name="D"/>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3581401" y="4377765"/>
            <a:ext cx="2790243" cy="2509385"/>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137740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6358" y="293589"/>
            <a:ext cx="7546570" cy="132868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8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67000" y="434050"/>
            <a:ext cx="7010400" cy="954107"/>
          </a:xfrm>
          <a:prstGeom prst="rect">
            <a:avLst/>
          </a:prstGeom>
          <a:noFill/>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vùng</a:t>
            </a:r>
            <a:r>
              <a:rPr lang="en-US" sz="2800" dirty="0">
                <a:solidFill>
                  <a:prstClr val="black"/>
                </a:solidFill>
                <a:latin typeface="Times New Roman" panose="02020603050405020304" pitchFamily="18" charset="0"/>
                <a:cs typeface="Times New Roman" panose="02020603050405020304" pitchFamily="18" charset="0"/>
              </a:rPr>
              <a:t> A2:A5 </a:t>
            </a:r>
            <a:r>
              <a:rPr lang="en-US" sz="2800" dirty="0" err="1">
                <a:solidFill>
                  <a:prstClr val="black"/>
                </a:solidFill>
                <a:latin typeface="Times New Roman" panose="02020603050405020304" pitchFamily="18" charset="0"/>
                <a:cs typeface="Times New Roman" panose="02020603050405020304" pitchFamily="18" charset="0"/>
              </a:rPr>
              <a:t>thì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338772" y="4529104"/>
            <a:ext cx="370362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AVERAGE(A2:A5)</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2320314" y="2648999"/>
            <a:ext cx="381303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A)</a:t>
            </a:r>
            <a:r>
              <a:rPr lang="en-US" sz="2800" dirty="0">
                <a:solidFill>
                  <a:prstClr val="black"/>
                </a:solidFill>
                <a:latin typeface="Times New Roman" panose="02020603050405020304" pitchFamily="18" charset="0"/>
                <a:cs typeface="Times New Roman" panose="02020603050405020304" pitchFamily="18" charset="0"/>
              </a:rPr>
              <a:t> =COUNT(A2:A5</a:t>
            </a:r>
            <a:r>
              <a:rPr lang="en-US"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itchFamily="18" charset="0"/>
              <a:cs typeface="Times New Roman" pitchFamily="18" charset="0"/>
            </a:endParaRPr>
          </a:p>
        </p:txBody>
      </p:sp>
      <p:sp>
        <p:nvSpPr>
          <p:cNvPr id="9" name="TextBox 8"/>
          <p:cNvSpPr txBox="1"/>
          <p:nvPr/>
        </p:nvSpPr>
        <p:spPr>
          <a:xfrm>
            <a:off x="7505008" y="4604594"/>
            <a:ext cx="296487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D: =MIN(A2:A5)</a:t>
            </a:r>
          </a:p>
        </p:txBody>
      </p:sp>
      <p:sp>
        <p:nvSpPr>
          <p:cNvPr id="10" name="TextBox 9"/>
          <p:cNvSpPr txBox="1"/>
          <p:nvPr/>
        </p:nvSpPr>
        <p:spPr>
          <a:xfrm>
            <a:off x="7565838" y="2648999"/>
            <a:ext cx="284321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prstClr val="black"/>
                </a:solidFill>
                <a:latin typeface="Times New Roman" panose="02020603050405020304" pitchFamily="18" charset="0"/>
                <a:cs typeface="Times New Roman" pitchFamily="18" charset="0"/>
              </a:rPr>
              <a:t>B) </a:t>
            </a:r>
            <a:r>
              <a:rPr lang="en-US" sz="2800" dirty="0">
                <a:solidFill>
                  <a:prstClr val="black"/>
                </a:solidFill>
                <a:latin typeface="Times New Roman" panose="02020603050405020304" pitchFamily="18" charset="0"/>
                <a:cs typeface="Times New Roman" panose="02020603050405020304" pitchFamily="18" charset="0"/>
              </a:rPr>
              <a:t>=SUM(A2:A5)</a:t>
            </a:r>
          </a:p>
        </p:txBody>
      </p:sp>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168517" y="4696744"/>
            <a:ext cx="2559918" cy="2240340"/>
          </a:xfrm>
          <a:prstGeom prst="rect">
            <a:avLst/>
          </a:prstGeom>
        </p:spPr>
      </p:pic>
      <p:pic>
        <p:nvPicPr>
          <p:cNvPr id="12" name="Đ"/>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6" b="100000" l="0" r="100000">
                        <a14:foregroundMark x1="87664" y1="27564" x2="41207" y2="1709"/>
                        <a14:foregroundMark x1="93963" y1="4060" x2="43045" y2="27564"/>
                        <a14:foregroundMark x1="43045" y1="6410" x2="43045" y2="25000"/>
                        <a14:foregroundMark x1="52493" y1="9188" x2="49606" y2="27137"/>
                        <a14:foregroundMark x1="62205" y1="8120" x2="69816" y2="33761"/>
                        <a14:foregroundMark x1="88189" y1="10897" x2="65092" y2="29915"/>
                        <a14:foregroundMark x1="78478" y1="4487" x2="56430" y2="11538"/>
                        <a14:foregroundMark x1="50394" y1="27991" x2="66404" y2="27991"/>
                      </a14:backgroundRemoval>
                    </a14:imgEffect>
                  </a14:imgLayer>
                </a14:imgProps>
              </a:ext>
              <a:ext uri="{28A0092B-C50C-407E-A947-70E740481C1C}">
                <a14:useLocalDpi xmlns:a14="http://schemas.microsoft.com/office/drawing/2010/main" val="0"/>
              </a:ext>
            </a:extLst>
          </a:blip>
          <a:srcRect/>
          <a:stretch/>
        </p:blipFill>
        <p:spPr>
          <a:xfrm>
            <a:off x="5724578" y="3814352"/>
            <a:ext cx="2377298" cy="3626301"/>
          </a:xfrm>
          <a:prstGeom prst="rect">
            <a:avLst/>
          </a:prstGeom>
        </p:spPr>
      </p:pic>
      <p:pic>
        <p:nvPicPr>
          <p:cNvPr id="13" name="B"/>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6042394" y="4114089"/>
            <a:ext cx="2214916" cy="2843601"/>
          </a:xfrm>
          <a:prstGeom prst="rect">
            <a:avLst/>
          </a:prstGeom>
        </p:spPr>
      </p:pic>
      <p:pic>
        <p:nvPicPr>
          <p:cNvPr id="16" name="C"/>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5562601" y="4010296"/>
            <a:ext cx="2890061" cy="2988783"/>
          </a:xfrm>
          <a:prstGeom prst="rect">
            <a:avLst/>
          </a:prstGeom>
        </p:spPr>
      </p:pic>
      <p:pic>
        <p:nvPicPr>
          <p:cNvPr id="17" name="D"/>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0" r="100000">
                        <a14:foregroundMark x1="60821" y1="40892" x2="47388" y2="37175"/>
                        <a14:foregroundMark x1="3358" y1="5948" x2="51119" y2="24907"/>
                      </a14:backgroundRemoval>
                    </a14:imgEffect>
                  </a14:imgLayer>
                </a14:imgProps>
              </a:ext>
              <a:ext uri="{28A0092B-C50C-407E-A947-70E740481C1C}">
                <a14:useLocalDpi xmlns:a14="http://schemas.microsoft.com/office/drawing/2010/main" val="0"/>
              </a:ext>
            </a:extLst>
          </a:blip>
          <a:srcRect/>
          <a:stretch/>
        </p:blipFill>
        <p:spPr>
          <a:xfrm>
            <a:off x="5407106" y="3814353"/>
            <a:ext cx="2318246" cy="3203587"/>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0600" y="216767"/>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60514" y="1168687"/>
            <a:ext cx="609600" cy="6096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6885" y="228339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20600" y="3504490"/>
            <a:ext cx="609600" cy="609600"/>
          </a:xfrm>
          <a:prstGeom prst="rect">
            <a:avLst/>
          </a:prstGeom>
        </p:spPr>
      </p:pic>
    </p:spTree>
    <p:extLst>
      <p:ext uri="{BB962C8B-B14F-4D97-AF65-F5344CB8AC3E}">
        <p14:creationId xmlns:p14="http://schemas.microsoft.com/office/powerpoint/2010/main" val="29390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B5BD-6930-423B-B3AD-CA8C7E53E8B9}"/>
              </a:ext>
            </a:extLst>
          </p:cNvPr>
          <p:cNvSpPr/>
          <p:nvPr/>
        </p:nvSpPr>
        <p:spPr>
          <a:xfrm>
            <a:off x="540910" y="326246"/>
            <a:ext cx="10583827"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ĐỊNH DẠNG DỮ LIỆU SỐ</a:t>
            </a:r>
          </a:p>
        </p:txBody>
      </p:sp>
      <p:sp>
        <p:nvSpPr>
          <p:cNvPr id="5" name="Rectangle 4">
            <a:extLst>
              <a:ext uri="{FF2B5EF4-FFF2-40B4-BE49-F238E27FC236}">
                <a16:creationId xmlns:a16="http://schemas.microsoft.com/office/drawing/2014/main" id="{8451C538-1331-477D-944F-ABFC0E336B13}"/>
              </a:ext>
            </a:extLst>
          </p:cNvPr>
          <p:cNvSpPr/>
          <p:nvPr/>
        </p:nvSpPr>
        <p:spPr>
          <a:xfrm>
            <a:off x="1563162" y="2859725"/>
            <a:ext cx="10275638" cy="471026"/>
          </a:xfrm>
          <a:prstGeom prst="rect">
            <a:avLst/>
          </a:prstGeom>
        </p:spPr>
        <p:txBody>
          <a:bodyPr wrap="square">
            <a:spAutoFit/>
          </a:bodyPr>
          <a:lstStyle/>
          <a:p>
            <a:pPr algn="just" defTabSz="342900">
              <a:lnSpc>
                <a:spcPct val="140000"/>
              </a:lnSpc>
            </a:pPr>
            <a:r>
              <a:rPr lang="vi-VN" sz="2000" b="1">
                <a:solidFill>
                  <a:srgbClr val="0000FF"/>
                </a:solidFill>
                <a:latin typeface="UTM Avo" panose="02040603050506020204" pitchFamily="18" charset="0"/>
                <a:cs typeface="Times New Roman" panose="02020603050405020304" pitchFamily="18" charset="0"/>
              </a:rPr>
              <a:t>a) Định dạng dữ liệu số</a:t>
            </a:r>
          </a:p>
        </p:txBody>
      </p:sp>
      <p:pic>
        <p:nvPicPr>
          <p:cNvPr id="6" name="Picture 5">
            <a:extLst>
              <a:ext uri="{FF2B5EF4-FFF2-40B4-BE49-F238E27FC236}">
                <a16:creationId xmlns:a16="http://schemas.microsoft.com/office/drawing/2014/main" id="{F75CC7C8-A64F-45E3-B652-4FB2B945E974}"/>
              </a:ext>
            </a:extLst>
          </p:cNvPr>
          <p:cNvPicPr>
            <a:picLocks noChangeAspect="1"/>
          </p:cNvPicPr>
          <p:nvPr/>
        </p:nvPicPr>
        <p:blipFill>
          <a:blip r:embed="rId2"/>
          <a:stretch>
            <a:fillRect/>
          </a:stretch>
        </p:blipFill>
        <p:spPr>
          <a:xfrm>
            <a:off x="726200" y="2953885"/>
            <a:ext cx="756220" cy="753733"/>
          </a:xfrm>
          <a:prstGeom prst="rect">
            <a:avLst/>
          </a:prstGeom>
        </p:spPr>
      </p:pic>
      <p:sp>
        <p:nvSpPr>
          <p:cNvPr id="7" name="Rectangle 6">
            <a:extLst>
              <a:ext uri="{FF2B5EF4-FFF2-40B4-BE49-F238E27FC236}">
                <a16:creationId xmlns:a16="http://schemas.microsoft.com/office/drawing/2014/main" id="{68FF02AE-A56C-4F8B-9779-2DE5B1B43C68}"/>
              </a:ext>
            </a:extLst>
          </p:cNvPr>
          <p:cNvSpPr/>
          <p:nvPr/>
        </p:nvSpPr>
        <p:spPr>
          <a:xfrm>
            <a:off x="645458" y="3712186"/>
            <a:ext cx="10988947" cy="262450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phần mềm bảng tính đều cho phép thiết lập cách định dạng thể hiện các số này.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Ví dụ chỉ cho phép hiện bao nhiêu chữ số thập phân, hoặc quy định dùng dấu "," phân tách hàng nghìn,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hàng triệu,... Để thực hiện định dạng các số tại một ô hoặc vùng dữ liệu, em cần chọn vùng dữ liệu và chọn </a:t>
            </a:r>
            <a:r>
              <a:rPr lang="vi-VN" sz="2000" b="1">
                <a:latin typeface="UTM Avo" panose="02040603050506020204" pitchFamily="18" charset="0"/>
                <a:cs typeface="Times New Roman" panose="02020603050405020304" pitchFamily="18" charset="0"/>
              </a:rPr>
              <a:t>Home</a:t>
            </a:r>
            <a:r>
              <a:rPr lang="vi-VN" sz="2000">
                <a:latin typeface="UTM Avo" panose="02040603050506020204" pitchFamily="18" charset="0"/>
                <a:cs typeface="Times New Roman" panose="02020603050405020304" pitchFamily="18" charset="0"/>
              </a:rPr>
              <a:t>, nháy chuột vào mũi tên bên cạnh nhóm lệnh </a:t>
            </a:r>
            <a:r>
              <a:rPr lang="vi-VN" sz="2000" b="1">
                <a:latin typeface="UTM Avo" panose="02040603050506020204" pitchFamily="18" charset="0"/>
                <a:cs typeface="Times New Roman" panose="02020603050405020304" pitchFamily="18" charset="0"/>
              </a:rPr>
              <a:t>Number</a:t>
            </a:r>
            <a:r>
              <a:rPr lang="vi-VN" sz="2000">
                <a:latin typeface="UTM Avo" panose="02040603050506020204" pitchFamily="18" charset="0"/>
                <a:cs typeface="Times New Roman" panose="02020603050405020304" pitchFamily="18" charset="0"/>
              </a:rPr>
              <a:t> để mở cửa sổ </a:t>
            </a:r>
            <a:r>
              <a:rPr lang="vi-VN" sz="2000" b="1">
                <a:latin typeface="UTM Avo" panose="02040603050506020204" pitchFamily="18" charset="0"/>
                <a:cs typeface="Times New Roman" panose="02020603050405020304" pitchFamily="18" charset="0"/>
              </a:rPr>
              <a:t>Format Cells</a:t>
            </a:r>
            <a:r>
              <a:rPr lang="vi-VN" sz="2000">
                <a:latin typeface="UTM Avo" panose="02040603050506020204" pitchFamily="18" charset="0"/>
                <a:cs typeface="Times New Roman" panose="02020603050405020304" pitchFamily="18" charset="0"/>
              </a:rPr>
              <a:t>. Sau đó em nhập các tham số định dạng kiểu dữ liệu số thực trong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cửa sổ </a:t>
            </a:r>
            <a:r>
              <a:rPr lang="vi-VN" sz="2000" b="1">
                <a:latin typeface="UTM Avo" panose="02040603050506020204" pitchFamily="18" charset="0"/>
                <a:cs typeface="Times New Roman" panose="02020603050405020304" pitchFamily="18" charset="0"/>
              </a:rPr>
              <a:t>Format Cells </a:t>
            </a:r>
            <a:r>
              <a:rPr lang="vi-VN" sz="2000">
                <a:latin typeface="UTM Avo" panose="02040603050506020204" pitchFamily="18" charset="0"/>
                <a:cs typeface="Times New Roman" panose="02020603050405020304" pitchFamily="18" charset="0"/>
              </a:rPr>
              <a:t>như Hình 9.2.</a:t>
            </a:r>
          </a:p>
        </p:txBody>
      </p:sp>
      <p:pic>
        <p:nvPicPr>
          <p:cNvPr id="9" name="Picture 8">
            <a:extLst>
              <a:ext uri="{FF2B5EF4-FFF2-40B4-BE49-F238E27FC236}">
                <a16:creationId xmlns:a16="http://schemas.microsoft.com/office/drawing/2014/main" id="{2661067E-8058-4558-A7F1-78CA7AD6B0BF}"/>
              </a:ext>
            </a:extLst>
          </p:cNvPr>
          <p:cNvPicPr>
            <a:picLocks noChangeAspect="1"/>
          </p:cNvPicPr>
          <p:nvPr/>
        </p:nvPicPr>
        <p:blipFill>
          <a:blip r:embed="rId3"/>
          <a:stretch>
            <a:fillRect/>
          </a:stretch>
        </p:blipFill>
        <p:spPr>
          <a:xfrm>
            <a:off x="540910" y="1074339"/>
            <a:ext cx="11115100" cy="1701133"/>
          </a:xfrm>
          <a:prstGeom prst="rect">
            <a:avLst/>
          </a:prstGeom>
        </p:spPr>
      </p:pic>
      <p:sp>
        <p:nvSpPr>
          <p:cNvPr id="11" name="Rectangle 10">
            <a:extLst>
              <a:ext uri="{FF2B5EF4-FFF2-40B4-BE49-F238E27FC236}">
                <a16:creationId xmlns:a16="http://schemas.microsoft.com/office/drawing/2014/main" id="{5659D3DD-DF9D-434E-AC19-16E104618F52}"/>
              </a:ext>
            </a:extLst>
          </p:cNvPr>
          <p:cNvSpPr/>
          <p:nvPr/>
        </p:nvSpPr>
        <p:spPr>
          <a:xfrm>
            <a:off x="1563162" y="3303546"/>
            <a:ext cx="10275639" cy="465577"/>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Dữ liệu số trong bảng tính được hiểu là các số nguyên hoặc số thực</a:t>
            </a:r>
            <a:r>
              <a:rPr lang="en-US" sz="2000">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Tất cả các</a:t>
            </a:r>
          </a:p>
        </p:txBody>
      </p:sp>
    </p:spTree>
    <p:extLst>
      <p:ext uri="{BB962C8B-B14F-4D97-AF65-F5344CB8AC3E}">
        <p14:creationId xmlns:p14="http://schemas.microsoft.com/office/powerpoint/2010/main" val="1664260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1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876" y="19322"/>
            <a:ext cx="4834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i="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Định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1676400" y="3320601"/>
            <a:ext cx="5105400" cy="1874907"/>
          </a:xfrm>
          <a:prstGeom prst="cloudCallout">
            <a:avLst>
              <a:gd name="adj1" fmla="val -46838"/>
              <a:gd name="adj2" fmla="val 7714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415637" y="663628"/>
            <a:ext cx="11360726" cy="1158266"/>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ts val="300"/>
              </a:spcBef>
              <a:spcAft>
                <a:spcPts val="300"/>
              </a:spcAft>
              <a:tabLst>
                <a:tab pos="228600" algn="l"/>
                <a:tab pos="457200" algn="l"/>
                <a:tab pos="866140" algn="l"/>
                <a:tab pos="1028700" algn="l"/>
                <a:tab pos="1943100" algn="l"/>
                <a:tab pos="2628900" algn="l"/>
                <a:tab pos="2743200" algn="ctr"/>
                <a:tab pos="5486400" algn="r"/>
              </a:tabLs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Home,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mũi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Number</a:t>
            </a:r>
          </a:p>
        </p:txBody>
      </p:sp>
      <p:pic>
        <p:nvPicPr>
          <p:cNvPr id="3" name="Picture 2"/>
          <p:cNvPicPr>
            <a:picLocks noChangeAspect="1"/>
          </p:cNvPicPr>
          <p:nvPr/>
        </p:nvPicPr>
        <p:blipFill>
          <a:blip r:embed="rId2"/>
          <a:stretch>
            <a:fillRect/>
          </a:stretch>
        </p:blipFill>
        <p:spPr>
          <a:xfrm>
            <a:off x="6260928" y="3178618"/>
            <a:ext cx="5515435" cy="3526981"/>
          </a:xfrm>
          <a:prstGeom prst="rect">
            <a:avLst/>
          </a:prstGeom>
        </p:spPr>
      </p:pic>
      <p:pic>
        <p:nvPicPr>
          <p:cNvPr id="4" name="Picture 3"/>
          <p:cNvPicPr>
            <a:picLocks noChangeAspect="1"/>
          </p:cNvPicPr>
          <p:nvPr/>
        </p:nvPicPr>
        <p:blipFill>
          <a:blip r:embed="rId3"/>
          <a:stretch>
            <a:fillRect/>
          </a:stretch>
        </p:blipFill>
        <p:spPr>
          <a:xfrm>
            <a:off x="1477781" y="794029"/>
            <a:ext cx="7902575" cy="51416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946" y="2221570"/>
            <a:ext cx="7856855" cy="1543265"/>
          </a:xfrm>
          <a:prstGeom prst="rect">
            <a:avLst/>
          </a:prstGeom>
        </p:spPr>
      </p:pic>
      <p:sp>
        <p:nvSpPr>
          <p:cNvPr id="11" name="Rectangle 10"/>
          <p:cNvSpPr/>
          <p:nvPr/>
        </p:nvSpPr>
        <p:spPr>
          <a:xfrm>
            <a:off x="415637" y="1875484"/>
            <a:ext cx="8181938"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thẻ</a:t>
            </a:r>
            <a:r>
              <a:rPr lang="en-US" sz="2800" dirty="0">
                <a:latin typeface="Times New Roman" panose="02020603050405020304" pitchFamily="18" charset="0"/>
                <a:ea typeface="Calibri" panose="020F0502020204030204" pitchFamily="34" charset="0"/>
                <a:cs typeface="Times New Roman" panose="02020603050405020304" pitchFamily="18" charset="0"/>
              </a:rPr>
              <a:t> Number</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415637" y="2558610"/>
            <a:ext cx="10584872"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a:latin typeface="Times New Roman" panose="02020603050405020304" pitchFamily="18" charset="0"/>
                <a:ea typeface="Calibri" panose="020F0502020204030204" pitchFamily="34" charset="0"/>
                <a:cs typeface="Times New Roman" panose="02020603050405020304" pitchFamily="18" charset="0"/>
              </a:rPr>
              <a:t> Category,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Number.</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415637" y="3313655"/>
            <a:ext cx="8181938"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OK</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5"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2282BB-CEED-4BDE-903A-87AFC1EEB978}"/>
              </a:ext>
            </a:extLst>
          </p:cNvPr>
          <p:cNvPicPr>
            <a:picLocks noChangeAspect="1"/>
          </p:cNvPicPr>
          <p:nvPr/>
        </p:nvPicPr>
        <p:blipFill>
          <a:blip r:embed="rId2"/>
          <a:stretch>
            <a:fillRect/>
          </a:stretch>
        </p:blipFill>
        <p:spPr>
          <a:xfrm>
            <a:off x="2180328" y="629322"/>
            <a:ext cx="7831343" cy="5599355"/>
          </a:xfrm>
          <a:prstGeom prst="rect">
            <a:avLst/>
          </a:prstGeom>
        </p:spPr>
      </p:pic>
    </p:spTree>
    <p:extLst>
      <p:ext uri="{BB962C8B-B14F-4D97-AF65-F5344CB8AC3E}">
        <p14:creationId xmlns:p14="http://schemas.microsoft.com/office/powerpoint/2010/main" val="282435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AFE877-1AA5-427A-A3A4-6715CDDEE3A4}"/>
              </a:ext>
            </a:extLst>
          </p:cNvPr>
          <p:cNvPicPr>
            <a:picLocks noChangeAspect="1"/>
          </p:cNvPicPr>
          <p:nvPr/>
        </p:nvPicPr>
        <p:blipFill>
          <a:blip r:embed="rId2"/>
          <a:stretch>
            <a:fillRect/>
          </a:stretch>
        </p:blipFill>
        <p:spPr>
          <a:xfrm>
            <a:off x="489304" y="3025536"/>
            <a:ext cx="11213392" cy="3412118"/>
          </a:xfrm>
          <a:prstGeom prst="rect">
            <a:avLst/>
          </a:prstGeom>
        </p:spPr>
      </p:pic>
      <p:sp>
        <p:nvSpPr>
          <p:cNvPr id="4" name="Rectangle 3">
            <a:extLst>
              <a:ext uri="{FF2B5EF4-FFF2-40B4-BE49-F238E27FC236}">
                <a16:creationId xmlns:a16="http://schemas.microsoft.com/office/drawing/2014/main" id="{85C9009E-1C5C-4956-9E2C-A3D67F5E17AA}"/>
              </a:ext>
            </a:extLst>
          </p:cNvPr>
          <p:cNvSpPr/>
          <p:nvPr/>
        </p:nvSpPr>
        <p:spPr>
          <a:xfrm>
            <a:off x="489304" y="143255"/>
            <a:ext cx="11213392" cy="2723823"/>
          </a:xfrm>
          <a:prstGeom prst="rect">
            <a:avLst/>
          </a:prstGeom>
        </p:spPr>
        <p:txBody>
          <a:bodyPr wrap="square">
            <a:spAutoFit/>
          </a:bodyPr>
          <a:lstStyle/>
          <a:p>
            <a:pPr algn="just" defTabSz="342900">
              <a:lnSpc>
                <a:spcPct val="140000"/>
              </a:lnSpc>
            </a:pPr>
            <a:r>
              <a:rPr lang="vi-VN" sz="2400" b="1" dirty="0">
                <a:solidFill>
                  <a:srgbClr val="0000FF"/>
                </a:solidFill>
                <a:latin typeface="UTM Avo" panose="02040603050506020204" pitchFamily="18" charset="0"/>
                <a:cs typeface="Times New Roman" panose="02020603050405020304" pitchFamily="18" charset="0"/>
              </a:rPr>
              <a:t>b) Định dạng dữ liệu kiểu phần trăm </a:t>
            </a:r>
            <a:endParaRPr lang="en-US" sz="2400" b="1" dirty="0">
              <a:solidFill>
                <a:srgbClr val="0000FF"/>
              </a:solidFill>
              <a:latin typeface="UTM Avo" panose="02040603050506020204" pitchFamily="18" charset="0"/>
              <a:cs typeface="Times New Roman" panose="02020603050405020304" pitchFamily="18" charset="0"/>
            </a:endParaRPr>
          </a:p>
          <a:p>
            <a:pPr algn="just" defTabSz="342900">
              <a:lnSpc>
                <a:spcPct val="140000"/>
              </a:lnSpc>
            </a:pPr>
            <a:r>
              <a:rPr lang="vi-VN" sz="2000" dirty="0">
                <a:latin typeface="UTM Avo" panose="02040603050506020204" pitchFamily="18" charset="0"/>
                <a:cs typeface="Times New Roman" panose="02020603050405020304" pitchFamily="18" charset="0"/>
              </a:rPr>
              <a:t>Khi nói đến tỉ lệ phần trăm chúng ta hiểu là tỉ lệ giữa hai giá trị, ví dụ a/b. Muốn mô tả tỉ lệ này thành các số phần trăm, chúng ta sẽ tính </a:t>
            </a:r>
            <a:r>
              <a:rPr lang="vi-VN" sz="2000" dirty="0">
                <a:solidFill>
                  <a:schemeClr val="accent6">
                    <a:lumMod val="75000"/>
                  </a:schemeClr>
                </a:solidFill>
                <a:latin typeface="UTM Avo" panose="02040603050506020204" pitchFamily="18" charset="0"/>
                <a:cs typeface="Times New Roman" panose="02020603050405020304" pitchFamily="18" charset="0"/>
              </a:rPr>
              <a:t>(a/b) x 100(%)</a:t>
            </a:r>
            <a:r>
              <a:rPr lang="vi-VN" sz="2000" dirty="0">
                <a:latin typeface="UTM Avo" panose="02040603050506020204" pitchFamily="18" charset="0"/>
                <a:cs typeface="Times New Roman" panose="02020603050405020304" pitchFamily="18" charset="0"/>
              </a:rPr>
              <a:t>. Phần mềm bảng tính có lệnh để hiển thị các giá trị (là tỉ lệ giữa hai số a, b nào đó) để giá trị này thể hiện trên bảng tính là số phần trăm. Thao tác định dạng dữ liệu kiểu phần trăm như sau: đánh dấu vùng dữ liệu, trong cửa sổ </a:t>
            </a:r>
            <a:r>
              <a:rPr lang="vi-VN" sz="2000" b="1" dirty="0">
                <a:latin typeface="UTM Avo" panose="02040603050506020204" pitchFamily="18" charset="0"/>
                <a:cs typeface="Times New Roman" panose="02020603050405020304" pitchFamily="18" charset="0"/>
              </a:rPr>
              <a:t>Format Cells</a:t>
            </a:r>
            <a:r>
              <a:rPr lang="vi-VN" sz="2000" dirty="0">
                <a:latin typeface="UTM Avo" panose="02040603050506020204" pitchFamily="18" charset="0"/>
                <a:cs typeface="Times New Roman" panose="02020603050405020304" pitchFamily="18" charset="0"/>
              </a:rPr>
              <a:t>, chọn </a:t>
            </a:r>
            <a:r>
              <a:rPr lang="vi-VN" sz="2000" b="1" dirty="0">
                <a:latin typeface="UTM Avo" panose="02040603050506020204" pitchFamily="18" charset="0"/>
                <a:cs typeface="Times New Roman" panose="02020603050405020304" pitchFamily="18" charset="0"/>
              </a:rPr>
              <a:t>Number</a:t>
            </a:r>
            <a:r>
              <a:rPr lang="vi-VN" sz="2000" dirty="0">
                <a:latin typeface="UTM Avo" panose="02040603050506020204" pitchFamily="18" charset="0"/>
                <a:cs typeface="Times New Roman" panose="02020603050405020304" pitchFamily="18" charset="0"/>
              </a:rPr>
              <a:t>, chọn kiểu </a:t>
            </a:r>
            <a:r>
              <a:rPr lang="vi-VN" sz="2000" b="1" dirty="0">
                <a:latin typeface="UTM Avo" panose="02040603050506020204" pitchFamily="18" charset="0"/>
                <a:cs typeface="Times New Roman" panose="02020603050405020304" pitchFamily="18" charset="0"/>
              </a:rPr>
              <a:t>Percentage</a:t>
            </a:r>
            <a:r>
              <a:rPr lang="vi-VN" sz="2000" dirty="0">
                <a:latin typeface="UTM Avo" panose="02040603050506020204" pitchFamily="18" charset="0"/>
                <a:cs typeface="Times New Roman" panose="02020603050405020304" pitchFamily="18" charset="0"/>
              </a:rPr>
              <a:t>, nháy chuột</a:t>
            </a:r>
            <a:r>
              <a:rPr lang="en-US" sz="2000"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chọn OK.</a:t>
            </a:r>
            <a:endParaRPr lang="en-US"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7738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964" y="40555"/>
            <a:ext cx="65822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trăm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3964" y="625330"/>
            <a:ext cx="11804072" cy="1509644"/>
          </a:xfrm>
          <a:prstGeom prst="rect">
            <a:avLst/>
          </a:prstGeom>
        </p:spPr>
        <p:txBody>
          <a:bodyPr wrap="square">
            <a:spAutoFit/>
          </a:bodyPr>
          <a:lstStyle/>
          <a:p>
            <a:pPr indent="254000" algn="just">
              <a:lnSpc>
                <a:spcPct val="120000"/>
              </a:lnSpc>
              <a:spcBef>
                <a:spcPts val="300"/>
              </a:spcBef>
              <a:spcAft>
                <a:spcPts val="300"/>
              </a:spcAft>
              <a:tabLst>
                <a:tab pos="562610" algn="l"/>
              </a:tabLst>
            </a:pP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Home,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mũi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Number,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sổ</a:t>
            </a:r>
            <a:r>
              <a:rPr lang="en-US" sz="2800" dirty="0">
                <a:latin typeface="Times New Roman" panose="02020603050405020304" pitchFamily="18" charset="0"/>
                <a:cs typeface="Times New Roman" panose="02020603050405020304" pitchFamily="18" charset="0"/>
              </a:rPr>
              <a:t> Format Cells.</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355421" y="2642134"/>
            <a:ext cx="7055270" cy="4161786"/>
          </a:xfrm>
          <a:prstGeom prst="rect">
            <a:avLst/>
          </a:prstGeom>
        </p:spPr>
        <p:style>
          <a:lnRef idx="2">
            <a:schemeClr val="accent1"/>
          </a:lnRef>
          <a:fillRef idx="1">
            <a:schemeClr val="lt1"/>
          </a:fillRef>
          <a:effectRef idx="0">
            <a:schemeClr val="accent1"/>
          </a:effectRef>
          <a:fontRef idx="minor">
            <a:schemeClr val="dk1"/>
          </a:fontRef>
        </p:style>
      </p:pic>
      <p:sp>
        <p:nvSpPr>
          <p:cNvPr id="7" name="Rectangle 6"/>
          <p:cNvSpPr/>
          <p:nvPr/>
        </p:nvSpPr>
        <p:spPr>
          <a:xfrm>
            <a:off x="193964" y="2131487"/>
            <a:ext cx="8475465" cy="52322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Number,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Percentage,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OK</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159" y="2842437"/>
            <a:ext cx="8222420" cy="1543265"/>
          </a:xfrm>
          <a:prstGeom prst="rect">
            <a:avLst/>
          </a:prstGeom>
        </p:spPr>
      </p:pic>
    </p:spTree>
    <p:extLst>
      <p:ext uri="{BB962C8B-B14F-4D97-AF65-F5344CB8AC3E}">
        <p14:creationId xmlns:p14="http://schemas.microsoft.com/office/powerpoint/2010/main" val="152251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9308</TotalTime>
  <Words>2816</Words>
  <Application>Microsoft Office PowerPoint</Application>
  <PresentationFormat>Widescreen</PresentationFormat>
  <Paragraphs>230</Paragraphs>
  <Slides>45</Slides>
  <Notes>0</Notes>
  <HiddenSlides>0</HiddenSlides>
  <MMClips>33</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45</vt:i4>
      </vt:variant>
    </vt:vector>
  </HeadingPairs>
  <TitlesOfParts>
    <vt:vector size="65" baseType="lpstr">
      <vt:lpstr>Arial</vt:lpstr>
      <vt:lpstr>Calibri</vt:lpstr>
      <vt:lpstr>等线</vt:lpstr>
      <vt:lpstr>Segoe Print</vt:lpstr>
      <vt:lpstr>SVN-SAF</vt:lpstr>
      <vt:lpstr>Times New Roman</vt:lpstr>
      <vt:lpstr>UTM Avo</vt:lpstr>
      <vt:lpstr>UTM Kabel KT</vt:lpstr>
      <vt:lpstr>Wingdings</vt:lpstr>
      <vt:lpstr>Yu Mincho</vt:lpstr>
      <vt:lpstr>方正黑体_GBK</vt:lpstr>
      <vt:lpstr>1_Office 主题</vt:lpstr>
      <vt:lpstr>Office Theme</vt:lpstr>
      <vt:lpstr>3_Office Theme</vt:lpstr>
      <vt:lpstr>2_Office Theme</vt:lpstr>
      <vt:lpstr>1_Office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DUNG</cp:lastModifiedBy>
  <cp:revision>498</cp:revision>
  <dcterms:created xsi:type="dcterms:W3CDTF">2021-11-14T08:33:55Z</dcterms:created>
  <dcterms:modified xsi:type="dcterms:W3CDTF">2025-03-08T06:16:02Z</dcterms:modified>
</cp:coreProperties>
</file>