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9" r:id="rId6"/>
  </p:sldMasterIdLst>
  <p:sldIdLst>
    <p:sldId id="259" r:id="rId7"/>
    <p:sldId id="619" r:id="rId8"/>
    <p:sldId id="622" r:id="rId9"/>
    <p:sldId id="594" r:id="rId10"/>
    <p:sldId id="595" r:id="rId11"/>
    <p:sldId id="596" r:id="rId12"/>
    <p:sldId id="620" r:id="rId13"/>
    <p:sldId id="597" r:id="rId14"/>
    <p:sldId id="621" r:id="rId15"/>
    <p:sldId id="598" r:id="rId16"/>
    <p:sldId id="599" r:id="rId17"/>
    <p:sldId id="623" r:id="rId18"/>
    <p:sldId id="624" r:id="rId19"/>
    <p:sldId id="625" r:id="rId20"/>
    <p:sldId id="626" r:id="rId21"/>
    <p:sldId id="604" r:id="rId22"/>
    <p:sldId id="627" r:id="rId23"/>
    <p:sldId id="605" r:id="rId24"/>
    <p:sldId id="628" r:id="rId25"/>
    <p:sldId id="630" r:id="rId26"/>
    <p:sldId id="631" r:id="rId27"/>
    <p:sldId id="632" r:id="rId28"/>
    <p:sldId id="610" r:id="rId29"/>
    <p:sldId id="611" r:id="rId30"/>
    <p:sldId id="612" r:id="rId31"/>
    <p:sldId id="613" r:id="rId32"/>
    <p:sldId id="614" r:id="rId33"/>
    <p:sldId id="634" r:id="rId34"/>
    <p:sldId id="635" r:id="rId35"/>
    <p:sldId id="637" r:id="rId36"/>
    <p:sldId id="617" r:id="rId37"/>
    <p:sldId id="636" r:id="rId38"/>
    <p:sldId id="638" r:id="rId39"/>
    <p:sldId id="26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232D6"/>
    <a:srgbClr val="FF3399"/>
    <a:srgbClr val="64D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551E-113F-ED43-8CE6-FB84F5863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850FC-15F7-861F-801B-2990C1107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D5985-C67C-5FBA-21B6-E6919F3C0D28}"/>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5" name="Footer Placeholder 4">
            <a:extLst>
              <a:ext uri="{FF2B5EF4-FFF2-40B4-BE49-F238E27FC236}">
                <a16:creationId xmlns:a16="http://schemas.microsoft.com/office/drawing/2014/main" id="{2D84FB87-F3A8-1846-20E9-F593C7863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41425-898F-378B-9961-B616CF1DD65A}"/>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5539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EAE2-6478-111E-9081-95577BCB4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8B42D-1725-FA46-4EDC-0928F639B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E76D6-42CE-C0E1-DFB2-93D8704D38F7}"/>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5" name="Footer Placeholder 4">
            <a:extLst>
              <a:ext uri="{FF2B5EF4-FFF2-40B4-BE49-F238E27FC236}">
                <a16:creationId xmlns:a16="http://schemas.microsoft.com/office/drawing/2014/main" id="{163C97F8-2297-A859-BAB8-E8DA607F4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CB62-05C2-3A91-2F29-B9966752E503}"/>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7368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7B48E-75DC-8886-447E-96000BCBF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06EAB-40CC-E4BF-FBEB-69829524F6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FD19C-AD6E-3AED-2EC7-5117BEBBEC10}"/>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5" name="Footer Placeholder 4">
            <a:extLst>
              <a:ext uri="{FF2B5EF4-FFF2-40B4-BE49-F238E27FC236}">
                <a16:creationId xmlns:a16="http://schemas.microsoft.com/office/drawing/2014/main" id="{CBB6A301-8F67-B5BC-2DDA-8D00862D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7E354-704E-655A-EF13-8AAA1134133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876609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97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79B1A1-F149-43A6-823E-433959510A0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4348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49CDD6-3B57-455F-939F-C0E171D1A0F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670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1B49BD-B3C4-4F93-9EFD-878CEE8CBEC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514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3B13A1-EF67-411D-ACB2-E1E92A331A0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5905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BEBCC2-4D6A-457D-9AE2-BF48E43E05E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4334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3ACE17-9CFF-4243-8868-1D65640DDD8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893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C2C522-396A-49FE-8DDB-4F6921723C8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273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C127-438A-CCC8-5ADD-792FAB3FD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3C284-675F-812B-F5EA-76D2B4302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8C230-136C-AB5C-C2C1-49B20F8E737D}"/>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5" name="Footer Placeholder 4">
            <a:extLst>
              <a:ext uri="{FF2B5EF4-FFF2-40B4-BE49-F238E27FC236}">
                <a16:creationId xmlns:a16="http://schemas.microsoft.com/office/drawing/2014/main" id="{BFF1B121-3E9C-CC46-969F-940A5C085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1C367-959F-722E-6946-3164BE4E8C7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63123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C2AC0B-87B7-4A18-84FE-4BC3EF2A6A1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0397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590541-54FD-4699-A16A-FF207A85AF3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3856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39ABA5-F845-4C62-9BF6-7775862EA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2405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98F9AD-B9C5-404D-BA81-FCECED60EA5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0507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79B1A1-F149-43A6-823E-433959510A0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4859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49CDD6-3B57-455F-939F-C0E171D1A0F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2518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1B49BD-B3C4-4F93-9EFD-878CEE8CBEC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4724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3B13A1-EF67-411D-ACB2-E1E92A331A0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948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BEBCC2-4D6A-457D-9AE2-BF48E43E05E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4741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3ACE17-9CFF-4243-8868-1D65640DDD8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993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66D2-49F8-5680-94E4-37C216ACE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6E686-089F-5BAB-CDDA-C1181A7FF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81305-46B5-38E7-5B8B-6F330AED4551}"/>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5" name="Footer Placeholder 4">
            <a:extLst>
              <a:ext uri="{FF2B5EF4-FFF2-40B4-BE49-F238E27FC236}">
                <a16:creationId xmlns:a16="http://schemas.microsoft.com/office/drawing/2014/main" id="{24358179-5D73-2660-4E9E-7A6DC5AFE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06416-3B80-E666-4BF1-37F2917A045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698181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C2C522-396A-49FE-8DDB-4F6921723C8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6840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C2AC0B-87B7-4A18-84FE-4BC3EF2A6A1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153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590541-54FD-4699-A16A-FF207A85AF3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2349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39ABA5-F845-4C62-9BF6-7775862EA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8616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98F9AD-B9C5-404D-BA81-FCECED60EA5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14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79B1A1-F149-43A6-823E-433959510A0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3922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49CDD6-3B57-455F-939F-C0E171D1A0F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462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1B49BD-B3C4-4F93-9EFD-878CEE8CBEC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9935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3B13A1-EF67-411D-ACB2-E1E92A331A0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0258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BEBCC2-4D6A-457D-9AE2-BF48E43E05EA}"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707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2896-9BB5-5298-5BFA-08D1FB4E3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7E4B7-452C-F7CF-C533-83D493991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DE6D3-866E-6DD4-E84A-11D3F193B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083BA-1E26-03ED-6B5E-DCC26851CC28}"/>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6" name="Footer Placeholder 5">
            <a:extLst>
              <a:ext uri="{FF2B5EF4-FFF2-40B4-BE49-F238E27FC236}">
                <a16:creationId xmlns:a16="http://schemas.microsoft.com/office/drawing/2014/main" id="{B4EF494A-F3BB-83D1-1FB2-D63E60B08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95490-4072-6186-0E6C-AEBF31363536}"/>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0060923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3ACE17-9CFF-4243-8868-1D65640DDD8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9920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C2C522-396A-49FE-8DDB-4F6921723C8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4852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C2AC0B-87B7-4A18-84FE-4BC3EF2A6A1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3567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590541-54FD-4699-A16A-FF207A85AF3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10337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39ABA5-F845-4C62-9BF6-7775862EAC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7401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98F9AD-B9C5-404D-BA81-FCECED60EA5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622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920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2096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9497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7440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AA8-6DF4-C3C3-B43A-BA7798F413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51DA3-4D76-7AF8-950F-3AF763E79C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8AA72-5028-6706-31F5-CDF268861A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79BD0-F8A6-CBD1-A5A8-06050A4808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F83ED-AF04-5F17-4606-22E0B36ACD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368B6-FAEF-F6C0-9738-073C04F91F0E}"/>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8" name="Footer Placeholder 7">
            <a:extLst>
              <a:ext uri="{FF2B5EF4-FFF2-40B4-BE49-F238E27FC236}">
                <a16:creationId xmlns:a16="http://schemas.microsoft.com/office/drawing/2014/main" id="{2ACC6919-9C9E-161C-7E6D-A16840768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C10677-24E7-C3BD-ADE9-068EED9BE3A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9295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8216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3540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30484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3060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77473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4929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3516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230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37337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11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EAD7-FD41-A40E-9D99-C08A3555E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B3102-05E4-095A-2FAA-2FBA9C346555}"/>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4" name="Footer Placeholder 3">
            <a:extLst>
              <a:ext uri="{FF2B5EF4-FFF2-40B4-BE49-F238E27FC236}">
                <a16:creationId xmlns:a16="http://schemas.microsoft.com/office/drawing/2014/main" id="{49217974-0915-290D-74FD-61BB3F991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3AC69A-A6FA-FE63-C6A3-639DB9D892F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702434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1142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3812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9950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0721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8414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2431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08728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8501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82275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412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ED663-B5FF-3371-8B4B-8F56CEE68201}"/>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3" name="Footer Placeholder 2">
            <a:extLst>
              <a:ext uri="{FF2B5EF4-FFF2-40B4-BE49-F238E27FC236}">
                <a16:creationId xmlns:a16="http://schemas.microsoft.com/office/drawing/2014/main" id="{ECC9B31C-7D7A-1034-BAB3-601626DDB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73EFC-0A75-6D6C-355D-93DD4C64F7B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937697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570504-D760-4B2A-92BA-5F008B268DC1}" type="slidenum">
              <a:rPr kumimoji="0" lang="en-US" altLang="vi-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vi-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6783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vi-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2B936F-7826-4BCD-95CE-19D0CB6DFAF7}" type="slidenum">
              <a:rPr kumimoji="0" lang="en-US" altLang="vi-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vi-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64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39161535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44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CF52-BEF3-2458-E685-F2D675A20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2AA8C-5165-FE71-DDB0-B7A46E478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6163E-AAB2-D807-B774-C5CCE7F5E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76C0E-1063-B5FC-D22B-66CAAD08501E}"/>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6" name="Footer Placeholder 5">
            <a:extLst>
              <a:ext uri="{FF2B5EF4-FFF2-40B4-BE49-F238E27FC236}">
                <a16:creationId xmlns:a16="http://schemas.microsoft.com/office/drawing/2014/main" id="{4FE36B90-8A8B-6299-B790-4E1FE2A9D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78FBA-AD1D-45DD-B3E1-11E536F043D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23835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082A-93ED-C624-1330-5CC09B96E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AF125-CC1A-63E9-C774-2D45FC276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A4D48-61E3-316F-9EFA-D4A2B893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6FC6-2D5C-8914-21C1-C06BFFE9EF95}"/>
              </a:ext>
            </a:extLst>
          </p:cNvPr>
          <p:cNvSpPr>
            <a:spLocks noGrp="1"/>
          </p:cNvSpPr>
          <p:nvPr>
            <p:ph type="dt" sz="half" idx="10"/>
          </p:nvPr>
        </p:nvSpPr>
        <p:spPr/>
        <p:txBody>
          <a:bodyPr/>
          <a:lstStyle/>
          <a:p>
            <a:fld id="{1D6F146A-5107-48F0-A20D-5F25EC59AC53}" type="datetimeFigureOut">
              <a:rPr lang="en-US" smtClean="0"/>
              <a:t>2/10/2025</a:t>
            </a:fld>
            <a:endParaRPr lang="en-US"/>
          </a:p>
        </p:txBody>
      </p:sp>
      <p:sp>
        <p:nvSpPr>
          <p:cNvPr id="6" name="Footer Placeholder 5">
            <a:extLst>
              <a:ext uri="{FF2B5EF4-FFF2-40B4-BE49-F238E27FC236}">
                <a16:creationId xmlns:a16="http://schemas.microsoft.com/office/drawing/2014/main" id="{1885CEB2-4164-28BE-3127-2A5D653FC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B2D87-FDEA-0E49-93B3-7D8A073DC2A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60037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26404-42D3-CD7D-6C1E-3FCEC50BB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CDC00-960B-AB4D-63F8-56360FD51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FBDD4-0D43-498F-33B1-F0269F4C0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146A-5107-48F0-A20D-5F25EC59AC53}" type="datetimeFigureOut">
              <a:rPr lang="en-US" smtClean="0"/>
              <a:t>2/10/2025</a:t>
            </a:fld>
            <a:endParaRPr lang="en-US"/>
          </a:p>
        </p:txBody>
      </p:sp>
      <p:sp>
        <p:nvSpPr>
          <p:cNvPr id="5" name="Footer Placeholder 4">
            <a:extLst>
              <a:ext uri="{FF2B5EF4-FFF2-40B4-BE49-F238E27FC236}">
                <a16:creationId xmlns:a16="http://schemas.microsoft.com/office/drawing/2014/main" id="{0F9FBB9B-7B98-3221-CD1D-1355074C3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D822A-4862-DEC9-B20A-E78E68A22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4760E-F00F-4D77-8156-1EC943B2E9F3}" type="slidenum">
              <a:rPr lang="en-US" smtClean="0"/>
              <a:t>‹#›</a:t>
            </a:fld>
            <a:endParaRPr lang="en-US"/>
          </a:p>
        </p:txBody>
      </p:sp>
    </p:spTree>
    <p:extLst>
      <p:ext uri="{BB962C8B-B14F-4D97-AF65-F5344CB8AC3E}">
        <p14:creationId xmlns:p14="http://schemas.microsoft.com/office/powerpoint/2010/main" val="308516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A74C3FF-568A-44DF-ABF3-557017A6C5F7}" type="slidenum">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13409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A74C3FF-568A-44DF-ABF3-557017A6C5F7}" type="slidenum">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029881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A74C3FF-568A-44DF-ABF3-557017A6C5F7}" type="slidenum">
              <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55603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BBC12D-16F4-4232-87A1-EC412559CE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9D736E-B2B1-4F44-BC76-CF7E2509846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25498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AEA59C-CBE7-4BF7-AD26-D6421CD2AC1B}"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91E619-6898-4A93-90A5-EAA7875CCF8C}"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36276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11">
            <a:extLst>
              <a:ext uri="{FF2B5EF4-FFF2-40B4-BE49-F238E27FC236}">
                <a16:creationId xmlns:a16="http://schemas.microsoft.com/office/drawing/2014/main" id="{D1CB3112-C67C-B85A-0C2A-5E90453789FB}"/>
              </a:ext>
            </a:extLst>
          </p:cNvPr>
          <p:cNvSpPr txBox="1"/>
          <p:nvPr/>
        </p:nvSpPr>
        <p:spPr>
          <a:xfrm>
            <a:off x="805247" y="1598204"/>
            <a:ext cx="10764644" cy="707886"/>
          </a:xfrm>
          <a:prstGeom prst="rect">
            <a:avLst/>
          </a:prstGeom>
          <a:noFill/>
        </p:spPr>
        <p:txBody>
          <a:bodyPr wrap="square" rtlCol="0">
            <a:spAutoFit/>
          </a:bodyPr>
          <a:lstStyle/>
          <a:p>
            <a:pPr algn="ctr"/>
            <a:r>
              <a:rPr lang="en-US" altLang="zh-CN" sz="4000" b="1"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A. </a:t>
            </a:r>
            <a:r>
              <a:rPr lang="en-US" altLang="zh-CN" sz="4000" b="1" dirty="0" err="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SỬ</a:t>
            </a:r>
            <a:r>
              <a:rPr lang="en-US" altLang="zh-CN" sz="4000" b="1"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 </a:t>
            </a:r>
            <a:r>
              <a:rPr lang="en-US" altLang="zh-CN" sz="4000" b="1" dirty="0" err="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DỤNG</a:t>
            </a:r>
            <a:r>
              <a:rPr lang="en-US" altLang="zh-CN" sz="4000" b="1"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 </a:t>
            </a:r>
            <a:r>
              <a:rPr lang="en-US" altLang="zh-CN" sz="4000" b="1" dirty="0" err="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BẢNG</a:t>
            </a:r>
            <a:r>
              <a:rPr lang="en-US" altLang="zh-CN" sz="4000" b="1"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 </a:t>
            </a:r>
            <a:r>
              <a:rPr lang="en-US" altLang="zh-CN" sz="4000" b="1" dirty="0" err="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TÍNH</a:t>
            </a:r>
            <a:r>
              <a:rPr lang="en-US" altLang="zh-CN" sz="4000" b="1"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 </a:t>
            </a:r>
            <a:r>
              <a:rPr lang="en-US" altLang="zh-CN" sz="4000" b="1" dirty="0" err="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ĐIỆN</a:t>
            </a:r>
            <a:r>
              <a:rPr lang="en-US" altLang="zh-CN" sz="4000" b="1"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 </a:t>
            </a:r>
            <a:r>
              <a:rPr lang="en-US" altLang="zh-CN" sz="4000" b="1" dirty="0" err="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TỬ</a:t>
            </a:r>
            <a:r>
              <a:rPr lang="en-US" altLang="zh-CN" sz="4000" b="1"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 </a:t>
            </a:r>
            <a:r>
              <a:rPr lang="en-US" altLang="zh-CN" sz="4000" b="1" err="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NÂNG</a:t>
            </a:r>
            <a:r>
              <a:rPr lang="en-US" altLang="zh-CN" sz="4000" b="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 </a:t>
            </a:r>
            <a:r>
              <a:rPr lang="en-US" altLang="zh-CN" sz="4000" b="1"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CAO</a:t>
            </a:r>
            <a:endParaRPr lang="en-US" altLang="zh-CN" sz="4000" b="1"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endParaRPr>
          </a:p>
        </p:txBody>
      </p:sp>
      <p:sp>
        <p:nvSpPr>
          <p:cNvPr id="63" name="Rectangle 62">
            <a:extLst>
              <a:ext uri="{FF2B5EF4-FFF2-40B4-BE49-F238E27FC236}">
                <a16:creationId xmlns:a16="http://schemas.microsoft.com/office/drawing/2014/main" id="{CA4829C9-944A-8914-77E1-A8CCF7BD9121}"/>
              </a:ext>
            </a:extLst>
          </p:cNvPr>
          <p:cNvSpPr/>
          <p:nvPr/>
        </p:nvSpPr>
        <p:spPr>
          <a:xfrm>
            <a:off x="1603622" y="351244"/>
            <a:ext cx="9167895" cy="923330"/>
          </a:xfrm>
          <a:prstGeom prst="rect">
            <a:avLst/>
          </a:prstGeom>
          <a:noFill/>
        </p:spPr>
        <p:txBody>
          <a:bodyPr wrap="none" lIns="91440" tIns="45720" rIns="91440" bIns="45720">
            <a:spAutoFit/>
          </a:bodyPr>
          <a:lstStyle/>
          <a:p>
            <a:pPr algn="ctr"/>
            <a:r>
              <a:rPr lang="en-US" sz="5400" b="1"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CHỦ ĐỀ 4. ỨNG </a:t>
            </a:r>
            <a:r>
              <a:rPr lang="en-US" sz="5400" b="1" dirty="0" err="1"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DỤNG</a:t>
            </a:r>
            <a:r>
              <a:rPr lang="en-US" sz="5400" b="1" dirty="0"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 TIN </a:t>
            </a:r>
            <a:r>
              <a:rPr lang="en-US" sz="5400" b="1" dirty="0" err="1"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HỌC</a:t>
            </a:r>
            <a:endParaRPr lang="en-US" sz="5400" b="1" cap="none" spc="0"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effectLst/>
            </a:endParaRPr>
          </a:p>
        </p:txBody>
      </p:sp>
      <p:sp>
        <p:nvSpPr>
          <p:cNvPr id="33" name="文本框 11">
            <a:extLst>
              <a:ext uri="{FF2B5EF4-FFF2-40B4-BE49-F238E27FC236}">
                <a16:creationId xmlns:a16="http://schemas.microsoft.com/office/drawing/2014/main" id="{D1CB3112-C67C-B85A-0C2A-5E90453789FB}"/>
              </a:ext>
            </a:extLst>
          </p:cNvPr>
          <p:cNvSpPr txBox="1"/>
          <p:nvPr/>
        </p:nvSpPr>
        <p:spPr>
          <a:xfrm>
            <a:off x="694580" y="2920665"/>
            <a:ext cx="10764644" cy="1938992"/>
          </a:xfrm>
          <a:prstGeom prst="rect">
            <a:avLst/>
          </a:prstGeom>
          <a:noFill/>
        </p:spPr>
        <p:txBody>
          <a:bodyPr wrap="square" rtlCol="0">
            <a:spAutoFit/>
          </a:bodyPr>
          <a:lstStyle/>
          <a:p>
            <a:pPr algn="ctr"/>
            <a:r>
              <a:rPr lang="en-US" altLang="zh-CN" sz="6000" b="1"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BÀI 9A: SỬ DỤNG CÔNG CỤ </a:t>
            </a:r>
          </a:p>
          <a:p>
            <a:pPr algn="ctr"/>
            <a:r>
              <a:rPr lang="en-US" altLang="zh-CN" sz="6000" b="1" smtClean="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XÁC THỰC DỮ LIỆU</a:t>
            </a:r>
            <a:endParaRPr lang="zh-CN" altLang="en-US" sz="6000" b="1"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endParaRPr>
          </a:p>
        </p:txBody>
      </p:sp>
    </p:spTree>
    <p:extLst>
      <p:ext uri="{BB962C8B-B14F-4D97-AF65-F5344CB8AC3E}">
        <p14:creationId xmlns:p14="http://schemas.microsoft.com/office/powerpoint/2010/main" val="22832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000" fill="hold"/>
                                        <p:tgtEl>
                                          <p:spTgt spid="42"/>
                                        </p:tgtEl>
                                        <p:attrNameLst>
                                          <p:attrName>ppt_w</p:attrName>
                                        </p:attrNameLst>
                                      </p:cBhvr>
                                      <p:tavLst>
                                        <p:tav tm="0">
                                          <p:val>
                                            <p:fltVal val="0"/>
                                          </p:val>
                                        </p:tav>
                                        <p:tav tm="100000">
                                          <p:val>
                                            <p:strVal val="#ppt_w"/>
                                          </p:val>
                                        </p:tav>
                                      </p:tavLst>
                                    </p:anim>
                                    <p:anim calcmode="lin" valueType="num">
                                      <p:cBhvr>
                                        <p:cTn id="13" dur="1000" fill="hold"/>
                                        <p:tgtEl>
                                          <p:spTgt spid="42"/>
                                        </p:tgtEl>
                                        <p:attrNameLst>
                                          <p:attrName>ppt_h</p:attrName>
                                        </p:attrNameLst>
                                      </p:cBhvr>
                                      <p:tavLst>
                                        <p:tav tm="0">
                                          <p:val>
                                            <p:fltVal val="0"/>
                                          </p:val>
                                        </p:tav>
                                        <p:tav tm="100000">
                                          <p:val>
                                            <p:strVal val="#ppt_h"/>
                                          </p:val>
                                        </p:tav>
                                      </p:tavLst>
                                    </p:anim>
                                    <p:anim calcmode="lin" valueType="num">
                                      <p:cBhvr>
                                        <p:cTn id="14" dur="1000" fill="hold"/>
                                        <p:tgtEl>
                                          <p:spTgt spid="42"/>
                                        </p:tgtEl>
                                        <p:attrNameLst>
                                          <p:attrName>style.rotation</p:attrName>
                                        </p:attrNameLst>
                                      </p:cBhvr>
                                      <p:tavLst>
                                        <p:tav tm="0">
                                          <p:val>
                                            <p:fltVal val="90"/>
                                          </p:val>
                                        </p:tav>
                                        <p:tav tm="100000">
                                          <p:val>
                                            <p:fltVal val="0"/>
                                          </p:val>
                                        </p:tav>
                                      </p:tavLst>
                                    </p:anim>
                                    <p:animEffect transition="in" filter="fade">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style.rotation</p:attrName>
                                        </p:attrNameLst>
                                      </p:cBhvr>
                                      <p:tavLst>
                                        <p:tav tm="0">
                                          <p:val>
                                            <p:fltVal val="90"/>
                                          </p:val>
                                        </p:tav>
                                        <p:tav tm="100000">
                                          <p:val>
                                            <p:fltVal val="0"/>
                                          </p:val>
                                        </p:tav>
                                      </p:tavLst>
                                    </p:anim>
                                    <p:animEffect transition="in" filter="fade">
                                      <p:cBhvr>
                                        <p:cTn id="2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3"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2104" y="1"/>
            <a:ext cx="6560477" cy="954107"/>
          </a:xfrm>
          <a:prstGeom prst="rect">
            <a:avLst/>
          </a:prstGeom>
        </p:spPr>
        <p:txBody>
          <a:bodyPr wrap="square">
            <a:spAutoFit/>
          </a:bodyPr>
          <a:lstStyle/>
          <a:p>
            <a:pPr marL="0" marR="0" lvl="0" indent="0" defTabSz="914400" rtl="0" eaLnBrk="1" fontAlgn="auto" latinLnBrk="0" hangingPunct="1">
              <a:lnSpc>
                <a:spcPct val="100000"/>
              </a:lnSpc>
              <a:spcBef>
                <a:spcPts val="300"/>
              </a:spcBef>
              <a:spcAft>
                <a:spcPts val="300"/>
              </a:spcAft>
              <a:buClrTx/>
              <a:buSzTx/>
              <a:buFontTx/>
              <a:buNone/>
              <a:tabLst/>
              <a:defRPr/>
            </a:pPr>
            <a:r>
              <a:rPr kumimoji="0" lang="en-US" sz="2800" u="none" strike="noStrike" kern="1200" cap="none" spc="0" normalizeH="0" baseline="0" noProof="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u="none" strike="noStrike" kern="1200" cap="none" spc="0" normalizeH="0" noProof="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80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80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80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80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80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a:t>
            </a:r>
            <a:r>
              <a:rPr kumimoji="0" lang="en-US" sz="280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mục</a:t>
            </a:r>
            <a:r>
              <a:rPr kumimoji="0" lang="en-US" sz="280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7329056" y="0"/>
            <a:ext cx="4676257" cy="1815882"/>
          </a:xfrm>
          <a:prstGeom prst="rect">
            <a:avLst/>
          </a:prstGeom>
        </p:spPr>
        <p:txBody>
          <a:bodyPr wrap="square">
            <a:spAutoFit/>
          </a:bodyPr>
          <a:lstStyle/>
          <a:p>
            <a:pPr lvl="0" algn="just">
              <a:spcBef>
                <a:spcPts val="300"/>
              </a:spcBef>
              <a:spcAft>
                <a:spcPts val="300"/>
              </a:spcAft>
              <a:defRPr/>
            </a:pPr>
            <a:r>
              <a:rPr lang="en-US" sz="28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Rectangle 12"/>
          <p:cNvSpPr/>
          <p:nvPr/>
        </p:nvSpPr>
        <p:spPr>
          <a:xfrm>
            <a:off x="7162801" y="1839347"/>
            <a:ext cx="4676257" cy="3397340"/>
          </a:xfrm>
          <a:prstGeom prst="rect">
            <a:avLst/>
          </a:prstGeom>
        </p:spPr>
        <p:txBody>
          <a:bodyPr wrap="square">
            <a:spAutoFit/>
          </a:bodyPr>
          <a:lstStyle/>
          <a:p>
            <a:pPr algn="just">
              <a:lnSpc>
                <a:spcPct val="13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thu / chi</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Tên </a:t>
            </a:r>
            <a:r>
              <a:rPr lang="en-US" sz="280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 / chi</a:t>
            </a:r>
          </a:p>
          <a:p>
            <a:pPr>
              <a:lnSpc>
                <a:spcPct val="130000"/>
              </a:lnSpc>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 / chi</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nghìn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67437864"/>
              </p:ext>
            </p:extLst>
          </p:nvPr>
        </p:nvGraphicFramePr>
        <p:xfrm>
          <a:off x="242105" y="954108"/>
          <a:ext cx="6560477" cy="5767368"/>
        </p:xfrm>
        <a:graphic>
          <a:graphicData uri="http://schemas.openxmlformats.org/drawingml/2006/table">
            <a:tbl>
              <a:tblPr firstRow="1" firstCol="1" bandRow="1">
                <a:tableStyleId>{5C22544A-7EE6-4342-B048-85BDC9FD1C3A}</a:tableStyleId>
              </a:tblPr>
              <a:tblGrid>
                <a:gridCol w="2774621">
                  <a:extLst>
                    <a:ext uri="{9D8B030D-6E8A-4147-A177-3AD203B41FA5}">
                      <a16:colId xmlns:a16="http://schemas.microsoft.com/office/drawing/2014/main" val="3386168492"/>
                    </a:ext>
                  </a:extLst>
                </a:gridCol>
                <a:gridCol w="3785856">
                  <a:extLst>
                    <a:ext uri="{9D8B030D-6E8A-4147-A177-3AD203B41FA5}">
                      <a16:colId xmlns:a16="http://schemas.microsoft.com/office/drawing/2014/main" val="3350952295"/>
                    </a:ext>
                  </a:extLst>
                </a:gridCol>
              </a:tblGrid>
              <a:tr h="715332">
                <a:tc>
                  <a:txBody>
                    <a:bodyPr/>
                    <a:lstStyle/>
                    <a:p>
                      <a:pPr algn="ctr">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Khoản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Khoản</a:t>
                      </a:r>
                      <a:r>
                        <a:rPr lang="en-US" sz="3200" dirty="0">
                          <a:effectLst/>
                          <a:latin typeface="Times New Roman" panose="02020603050405020304" pitchFamily="18" charset="0"/>
                          <a:cs typeface="Times New Roman" panose="02020603050405020304" pitchFamily="18" charset="0"/>
                        </a:rPr>
                        <a:t> chi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3091113"/>
                  </a:ext>
                </a:extLst>
              </a:tr>
              <a:tr h="5052036">
                <a:tc>
                  <a:txBody>
                    <a:bodyPr/>
                    <a:lstStyle/>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Lương</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Thưởng</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Làm</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thêm</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tặng</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Khác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pPr>
                      <a:r>
                        <a:rPr lang="en-US" sz="3200" dirty="0">
                          <a:effectLst/>
                          <a:latin typeface="Times New Roman" panose="02020603050405020304" pitchFamily="18" charset="0"/>
                          <a:cs typeface="Times New Roman" panose="02020603050405020304" pitchFamily="18" charset="0"/>
                        </a:rPr>
                        <a:t>Ở </a:t>
                      </a: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Ăn</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a:effectLst/>
                          <a:latin typeface="Times New Roman" panose="02020603050405020304" pitchFamily="18" charset="0"/>
                          <a:cs typeface="Times New Roman" panose="02020603050405020304" pitchFamily="18" charset="0"/>
                        </a:rPr>
                        <a:t>Di </a:t>
                      </a:r>
                      <a:r>
                        <a:rPr lang="en-US" sz="3200" dirty="0" err="1">
                          <a:effectLst/>
                          <a:latin typeface="Times New Roman" panose="02020603050405020304" pitchFamily="18" charset="0"/>
                          <a:cs typeface="Times New Roman" panose="02020603050405020304" pitchFamily="18" charset="0"/>
                        </a:rPr>
                        <a:t>chuyển</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tập</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Sức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khỏe</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Giải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trí</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Quà</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tặng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thiện</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Tiết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kiệm</a:t>
                      </a:r>
                      <a:endParaRPr lang="en-US" sz="3200" dirty="0">
                        <a:effectLst/>
                        <a:latin typeface="Times New Roman" panose="02020603050405020304" pitchFamily="18" charset="0"/>
                        <a:cs typeface="Times New Roman" panose="02020603050405020304" pitchFamily="18" charset="0"/>
                      </a:endParaRPr>
                    </a:p>
                    <a:p>
                      <a:pPr algn="just">
                        <a:spcBef>
                          <a:spcPts val="300"/>
                        </a:spcBef>
                        <a:spcAft>
                          <a:spcPts val="300"/>
                        </a:spcAft>
                      </a:pPr>
                      <a:r>
                        <a:rPr lang="en-US" sz="3200" dirty="0" err="1">
                          <a:effectLst/>
                          <a:latin typeface="Times New Roman" panose="02020603050405020304" pitchFamily="18" charset="0"/>
                          <a:cs typeface="Times New Roman" panose="02020603050405020304" pitchFamily="18" charset="0"/>
                        </a:rPr>
                        <a:t>Khác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1271334"/>
                  </a:ext>
                </a:extLst>
              </a:tr>
            </a:tbl>
          </a:graphicData>
        </a:graphic>
      </p:graphicFrame>
      <p:cxnSp>
        <p:nvCxnSpPr>
          <p:cNvPr id="6" name="Straight Connector 5"/>
          <p:cNvCxnSpPr/>
          <p:nvPr/>
        </p:nvCxnSpPr>
        <p:spPr>
          <a:xfrm>
            <a:off x="6982691" y="235527"/>
            <a:ext cx="0" cy="64859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8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738" y="85769"/>
            <a:ext cx="10278251" cy="523220"/>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8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noProof="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1" i="0" u="none" strike="noStrike" kern="1200" cap="none" spc="0" normalizeH="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800" b="1" i="0" u="none" strike="noStrike" kern="1200" cap="none" spc="0" normalizeH="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800" b="1" i="0" u="none" strike="noStrike" kern="1200" cap="none" spc="0" normalizeH="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sz="2800" b="1" i="0" u="none" strike="noStrike" kern="1200" cap="none" spc="0" normalizeH="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endPar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2738" y="482638"/>
            <a:ext cx="11863211" cy="1384995"/>
          </a:xfrm>
          <a:prstGeom prst="rect">
            <a:avLst/>
          </a:prstGeom>
        </p:spPr>
        <p:txBody>
          <a:bodyPr wrap="square">
            <a:spAutoFit/>
          </a:bodyPr>
          <a:lstStyle/>
          <a:p>
            <a:pPr algn="just">
              <a:spcBef>
                <a:spcPts val="300"/>
              </a:spcBef>
              <a:spcAft>
                <a:spcPts val="3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(Data Validation)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169034" y="5438699"/>
            <a:ext cx="5516678" cy="1200329"/>
          </a:xfrm>
          <a:prstGeom prst="rect">
            <a:avLst/>
          </a:prstGeom>
        </p:spPr>
        <p:txBody>
          <a:bodyPr wrap="square">
            <a:spAutoFit/>
          </a:bodyPr>
          <a:lstStyle/>
          <a:p>
            <a:pPr algn="just">
              <a:spcBef>
                <a:spcPts val="300"/>
              </a:spcBef>
              <a:spcAft>
                <a:spcPts val="30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9a.2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chi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ô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6567054" y="5438699"/>
            <a:ext cx="5195454" cy="1200329"/>
          </a:xfrm>
          <a:prstGeom prst="rect">
            <a:avLst/>
          </a:prstGeom>
        </p:spPr>
        <p:txBody>
          <a:bodyPr wrap="square">
            <a:spAutoFit/>
          </a:bodyPr>
          <a:lstStyle/>
          <a:p>
            <a:pPr algn="just">
              <a:spcBef>
                <a:spcPts val="300"/>
              </a:spcBef>
              <a:spcAft>
                <a:spcPts val="300"/>
              </a:spcAf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9a.3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nghìn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215D4A4-E185-4126-B095-42B78AC4AC83}"/>
              </a:ext>
            </a:extLst>
          </p:cNvPr>
          <p:cNvPicPr>
            <a:picLocks noChangeAspect="1"/>
          </p:cNvPicPr>
          <p:nvPr/>
        </p:nvPicPr>
        <p:blipFill>
          <a:blip r:embed="rId2"/>
          <a:stretch>
            <a:fillRect/>
          </a:stretch>
        </p:blipFill>
        <p:spPr>
          <a:xfrm>
            <a:off x="6192982" y="1867633"/>
            <a:ext cx="5702966" cy="3383240"/>
          </a:xfrm>
          <a:prstGeom prst="rect">
            <a:avLst/>
          </a:prstGeom>
        </p:spPr>
      </p:pic>
      <p:pic>
        <p:nvPicPr>
          <p:cNvPr id="15" name="Picture 14">
            <a:extLst>
              <a:ext uri="{FF2B5EF4-FFF2-40B4-BE49-F238E27FC236}">
                <a16:creationId xmlns:a16="http://schemas.microsoft.com/office/drawing/2014/main" id="{7B2FE763-319A-49BF-BD09-ECC6EFA8682C}"/>
              </a:ext>
            </a:extLst>
          </p:cNvPr>
          <p:cNvPicPr>
            <a:picLocks noChangeAspect="1"/>
          </p:cNvPicPr>
          <p:nvPr/>
        </p:nvPicPr>
        <p:blipFill rotWithShape="1">
          <a:blip r:embed="rId3"/>
          <a:srcRect b="14757"/>
          <a:stretch/>
        </p:blipFill>
        <p:spPr>
          <a:xfrm>
            <a:off x="169034" y="1795479"/>
            <a:ext cx="5691439" cy="3643219"/>
          </a:xfrm>
          <a:prstGeom prst="rect">
            <a:avLst/>
          </a:prstGeom>
        </p:spPr>
      </p:pic>
    </p:spTree>
    <p:extLst>
      <p:ext uri="{BB962C8B-B14F-4D97-AF65-F5344CB8AC3E}">
        <p14:creationId xmlns:p14="http://schemas.microsoft.com/office/powerpoint/2010/main" val="295578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138546" y="35637"/>
            <a:ext cx="11720945" cy="228485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30000"/>
              </a:lnSpc>
            </a:pPr>
            <a:r>
              <a:rPr lang="en-US" sz="2800" dirty="0" err="1"/>
              <a:t>Để</a:t>
            </a:r>
            <a:r>
              <a:rPr lang="en-US" sz="2800" dirty="0"/>
              <a:t> </a:t>
            </a:r>
            <a:r>
              <a:rPr lang="en-US" sz="2800" dirty="0" err="1"/>
              <a:t>sử</a:t>
            </a:r>
            <a:r>
              <a:rPr lang="en-US" sz="2800" dirty="0"/>
              <a:t> </a:t>
            </a:r>
            <a:r>
              <a:rPr lang="en-US" sz="2800" dirty="0" err="1"/>
              <a:t>dụng</a:t>
            </a:r>
            <a:r>
              <a:rPr lang="en-US" sz="2800" dirty="0"/>
              <a:t> </a:t>
            </a:r>
            <a:r>
              <a:rPr lang="en-US" sz="2800" dirty="0" err="1"/>
              <a:t>công</a:t>
            </a:r>
            <a:r>
              <a:rPr lang="en-US" sz="2800" dirty="0"/>
              <a:t> </a:t>
            </a:r>
            <a:r>
              <a:rPr lang="en-US" sz="2800" dirty="0" err="1"/>
              <a:t>cụ</a:t>
            </a:r>
            <a:r>
              <a:rPr lang="en-US" sz="2800" dirty="0"/>
              <a:t> </a:t>
            </a:r>
            <a:r>
              <a:rPr lang="en-US" sz="2800" dirty="0" err="1"/>
              <a:t>xác</a:t>
            </a:r>
            <a:r>
              <a:rPr lang="en-US" sz="2800" dirty="0"/>
              <a:t> </a:t>
            </a:r>
            <a:r>
              <a:rPr lang="en-US" sz="2800" dirty="0" err="1"/>
              <a:t>thực</a:t>
            </a:r>
            <a:r>
              <a:rPr lang="en-US" sz="2800" dirty="0"/>
              <a:t> </a:t>
            </a:r>
            <a:r>
              <a:rPr lang="en-US" sz="2800" dirty="0" err="1"/>
              <a:t>dữ</a:t>
            </a:r>
            <a:r>
              <a:rPr lang="en-US" sz="2800" dirty="0"/>
              <a:t> </a:t>
            </a:r>
            <a:r>
              <a:rPr lang="en-US" sz="2800" dirty="0" err="1"/>
              <a:t>liệu</a:t>
            </a:r>
            <a:r>
              <a:rPr lang="en-US" sz="2800" dirty="0"/>
              <a:t>, </a:t>
            </a:r>
            <a:r>
              <a:rPr lang="en-US" sz="2800" dirty="0" err="1"/>
              <a:t>trong</a:t>
            </a:r>
            <a:r>
              <a:rPr lang="en-US" sz="2800" dirty="0"/>
              <a:t> </a:t>
            </a:r>
            <a:r>
              <a:rPr lang="en-US" sz="2800" dirty="0" err="1"/>
              <a:t>nhóm</a:t>
            </a:r>
            <a:r>
              <a:rPr lang="en-US" sz="2800" dirty="0"/>
              <a:t> </a:t>
            </a:r>
            <a:r>
              <a:rPr lang="en-US" sz="2800" dirty="0" err="1"/>
              <a:t>lệnh</a:t>
            </a:r>
            <a:r>
              <a:rPr lang="en-US" sz="2800" dirty="0"/>
              <a:t> </a:t>
            </a:r>
            <a:r>
              <a:rPr lang="en-US" sz="2800" b="1" dirty="0"/>
              <a:t>Data Tools</a:t>
            </a:r>
            <a:r>
              <a:rPr lang="en-US" sz="2800" dirty="0"/>
              <a:t> </a:t>
            </a:r>
            <a:r>
              <a:rPr lang="en-US" sz="2800" dirty="0" err="1"/>
              <a:t>của</a:t>
            </a:r>
            <a:r>
              <a:rPr lang="en-US" sz="2800" dirty="0"/>
              <a:t> </a:t>
            </a:r>
            <a:r>
              <a:rPr lang="en-US" sz="2800" dirty="0" err="1"/>
              <a:t>dải</a:t>
            </a:r>
            <a:r>
              <a:rPr lang="en-US" sz="2800" dirty="0"/>
              <a:t> </a:t>
            </a:r>
            <a:r>
              <a:rPr lang="en-US" sz="2800" dirty="0" err="1"/>
              <a:t>lệnh</a:t>
            </a:r>
            <a:r>
              <a:rPr lang="en-US" sz="2800" dirty="0"/>
              <a:t> </a:t>
            </a:r>
            <a:r>
              <a:rPr lang="en-US" sz="2800" b="1" dirty="0"/>
              <a:t>Data</a:t>
            </a:r>
            <a:r>
              <a:rPr lang="en-US" sz="2800"/>
              <a:t>, </a:t>
            </a:r>
            <a:r>
              <a:rPr lang="en-US" sz="2800" smtClean="0"/>
              <a:t>chọn </a:t>
            </a:r>
            <a:r>
              <a:rPr lang="en-US" sz="2800" b="1" dirty="0"/>
              <a:t>Data Validation</a:t>
            </a:r>
            <a:r>
              <a:rPr lang="en-US" sz="2800" dirty="0"/>
              <a:t> (</a:t>
            </a:r>
            <a:r>
              <a:rPr lang="en-US" sz="2800" dirty="0" err="1"/>
              <a:t>Hình</a:t>
            </a:r>
            <a:r>
              <a:rPr lang="en-US" sz="2800" dirty="0"/>
              <a:t> 9a.4). </a:t>
            </a:r>
            <a:r>
              <a:rPr lang="en-US" sz="2800" dirty="0" err="1"/>
              <a:t>Hộp</a:t>
            </a:r>
            <a:r>
              <a:rPr lang="en-US" sz="2800" dirty="0"/>
              <a:t> </a:t>
            </a:r>
            <a:r>
              <a:rPr lang="en-US" sz="2800" dirty="0" err="1"/>
              <a:t>thoại</a:t>
            </a:r>
            <a:r>
              <a:rPr lang="en-US" sz="2800" dirty="0"/>
              <a:t> </a:t>
            </a:r>
            <a:r>
              <a:rPr lang="en-US" sz="2800" b="1" dirty="0"/>
              <a:t>Data Validation</a:t>
            </a:r>
            <a:r>
              <a:rPr lang="en-US" sz="2800" dirty="0"/>
              <a:t> </a:t>
            </a:r>
            <a:r>
              <a:rPr lang="en-US" sz="2800" dirty="0" err="1"/>
              <a:t>xuất</a:t>
            </a:r>
            <a:r>
              <a:rPr lang="en-US" sz="2800" dirty="0"/>
              <a:t> </a:t>
            </a:r>
            <a:r>
              <a:rPr lang="en-US" sz="2800" dirty="0" err="1"/>
              <a:t>hiện</a:t>
            </a:r>
            <a:r>
              <a:rPr lang="en-US" sz="2800" dirty="0"/>
              <a:t>. </a:t>
            </a:r>
            <a:r>
              <a:rPr lang="en-US" sz="2800" dirty="0" err="1"/>
              <a:t>Tại</a:t>
            </a:r>
            <a:r>
              <a:rPr lang="en-US" sz="2800" dirty="0"/>
              <a:t> ô </a:t>
            </a:r>
            <a:r>
              <a:rPr lang="en-US" sz="2800" b="1"/>
              <a:t>Allow </a:t>
            </a:r>
            <a:r>
              <a:rPr lang="en-US" sz="2800" smtClean="0"/>
              <a:t>trong </a:t>
            </a:r>
            <a:r>
              <a:rPr lang="en-US" sz="2800" dirty="0" err="1"/>
              <a:t>thẻ</a:t>
            </a:r>
            <a:r>
              <a:rPr lang="en-US" sz="2800" dirty="0"/>
              <a:t> </a:t>
            </a:r>
            <a:r>
              <a:rPr lang="en-US" sz="2800" b="1" dirty="0"/>
              <a:t>Settings</a:t>
            </a:r>
            <a:r>
              <a:rPr lang="en-US" sz="2800" dirty="0"/>
              <a:t>, </a:t>
            </a:r>
            <a:r>
              <a:rPr lang="en-US" sz="2800" dirty="0" err="1"/>
              <a:t>em</a:t>
            </a:r>
            <a:r>
              <a:rPr lang="en-US" sz="2800" dirty="0"/>
              <a:t> </a:t>
            </a:r>
            <a:r>
              <a:rPr lang="en-US" sz="2800" dirty="0" err="1"/>
              <a:t>lựa</a:t>
            </a:r>
            <a:r>
              <a:rPr lang="en-US" sz="2800" dirty="0"/>
              <a:t> </a:t>
            </a:r>
            <a:r>
              <a:rPr lang="en-US" sz="2800" dirty="0" err="1"/>
              <a:t>chọn</a:t>
            </a:r>
            <a:r>
              <a:rPr lang="en-US" sz="2800" dirty="0"/>
              <a:t> </a:t>
            </a:r>
            <a:r>
              <a:rPr lang="en-US" sz="2800" dirty="0" err="1"/>
              <a:t>kiểu</a:t>
            </a:r>
            <a:r>
              <a:rPr lang="en-US" sz="2800" dirty="0"/>
              <a:t> </a:t>
            </a:r>
            <a:r>
              <a:rPr lang="en-US" sz="2800" dirty="0" err="1"/>
              <a:t>dữ</a:t>
            </a:r>
            <a:r>
              <a:rPr lang="en-US" sz="2800" dirty="0"/>
              <a:t> </a:t>
            </a:r>
            <a:r>
              <a:rPr lang="en-US" sz="2800" dirty="0" err="1"/>
              <a:t>liệu</a:t>
            </a:r>
            <a:r>
              <a:rPr lang="en-US" sz="2800" dirty="0"/>
              <a:t> </a:t>
            </a:r>
            <a:r>
              <a:rPr lang="en-US" sz="2800" dirty="0" err="1"/>
              <a:t>hoặc</a:t>
            </a:r>
            <a:r>
              <a:rPr lang="en-US" sz="2800" dirty="0"/>
              <a:t> </a:t>
            </a:r>
            <a:r>
              <a:rPr lang="en-US" sz="2800" dirty="0" err="1"/>
              <a:t>giá</a:t>
            </a:r>
            <a:r>
              <a:rPr lang="en-US" sz="2800" dirty="0"/>
              <a:t> </a:t>
            </a:r>
            <a:r>
              <a:rPr lang="en-US" sz="2800" dirty="0" err="1"/>
              <a:t>trị</a:t>
            </a:r>
            <a:r>
              <a:rPr lang="en-US" sz="2800" dirty="0"/>
              <a:t> </a:t>
            </a:r>
            <a:r>
              <a:rPr lang="en-US" sz="2800" dirty="0" err="1"/>
              <a:t>dữ</a:t>
            </a:r>
            <a:r>
              <a:rPr lang="en-US" sz="2800" dirty="0"/>
              <a:t> </a:t>
            </a:r>
            <a:r>
              <a:rPr lang="en-US" sz="2800" dirty="0" err="1"/>
              <a:t>liệu</a:t>
            </a:r>
            <a:r>
              <a:rPr lang="en-US" sz="2800" dirty="0"/>
              <a:t> </a:t>
            </a:r>
            <a:r>
              <a:rPr lang="en-US" sz="2800" dirty="0" err="1"/>
              <a:t>cho</a:t>
            </a:r>
            <a:r>
              <a:rPr lang="en-US" sz="2800" dirty="0"/>
              <a:t> </a:t>
            </a:r>
            <a:r>
              <a:rPr lang="en-US" sz="2800" dirty="0" err="1"/>
              <a:t>phù</a:t>
            </a:r>
            <a:r>
              <a:rPr lang="en-US" sz="2800" dirty="0"/>
              <a:t> </a:t>
            </a:r>
            <a:r>
              <a:rPr lang="en-US" sz="2800" dirty="0" err="1"/>
              <a:t>hợp</a:t>
            </a:r>
            <a:r>
              <a:rPr lang="en-US" sz="2800" dirty="0"/>
              <a:t> </a:t>
            </a:r>
            <a:r>
              <a:rPr lang="en-US" sz="2800" dirty="0" err="1"/>
              <a:t>với</a:t>
            </a:r>
            <a:r>
              <a:rPr lang="en-US" sz="2800" dirty="0"/>
              <a:t> </a:t>
            </a:r>
            <a:r>
              <a:rPr lang="en-US" sz="2800" err="1"/>
              <a:t>yêu</a:t>
            </a:r>
            <a:r>
              <a:rPr lang="en-US" sz="2800"/>
              <a:t> </a:t>
            </a:r>
            <a:r>
              <a:rPr lang="en-US" sz="2800" smtClean="0"/>
              <a:t>cầu </a:t>
            </a:r>
            <a:r>
              <a:rPr lang="en-US" sz="2800" dirty="0" err="1"/>
              <a:t>của</a:t>
            </a:r>
            <a:r>
              <a:rPr lang="en-US" sz="2800" dirty="0"/>
              <a:t> </a:t>
            </a:r>
            <a:r>
              <a:rPr lang="en-US" sz="2800" dirty="0" err="1"/>
              <a:t>từng</a:t>
            </a:r>
            <a:r>
              <a:rPr lang="en-US" sz="2800" dirty="0"/>
              <a:t> </a:t>
            </a:r>
            <a:r>
              <a:rPr lang="en-US" sz="2800" dirty="0" err="1"/>
              <a:t>bài</a:t>
            </a:r>
            <a:r>
              <a:rPr lang="en-US" sz="2800" dirty="0"/>
              <a:t> </a:t>
            </a:r>
            <a:r>
              <a:rPr lang="en-US" sz="2800" dirty="0" err="1"/>
              <a:t>toán</a:t>
            </a:r>
            <a:r>
              <a:rPr lang="en-US" sz="2800" dirty="0"/>
              <a:t> </a:t>
            </a:r>
            <a:r>
              <a:rPr lang="en-US" sz="2800" dirty="0" err="1"/>
              <a:t>cụ</a:t>
            </a:r>
            <a:r>
              <a:rPr lang="en-US" sz="2800" dirty="0"/>
              <a:t> </a:t>
            </a:r>
            <a:r>
              <a:rPr lang="en-US" sz="2800" dirty="0" err="1"/>
              <a:t>thể</a:t>
            </a:r>
            <a:r>
              <a:rPr lang="en-US" sz="2800" dirty="0"/>
              <a:t> (</a:t>
            </a:r>
            <a:r>
              <a:rPr lang="en-US" sz="2800" dirty="0" err="1"/>
              <a:t>Hình</a:t>
            </a:r>
            <a:r>
              <a:rPr lang="en-US" sz="2800" dirty="0"/>
              <a:t> 9a.5).</a:t>
            </a:r>
            <a:endParaRPr lang="vi-VN" sz="3600" dirty="0">
              <a:solidFill>
                <a:schemeClr val="accent1">
                  <a:lumMod val="90000"/>
                  <a:lumOff val="1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1742DF0-0366-411C-8880-EDB848D6A203}"/>
              </a:ext>
            </a:extLst>
          </p:cNvPr>
          <p:cNvPicPr>
            <a:picLocks noChangeAspect="1"/>
          </p:cNvPicPr>
          <p:nvPr/>
        </p:nvPicPr>
        <p:blipFill>
          <a:blip r:embed="rId2"/>
          <a:stretch>
            <a:fillRect/>
          </a:stretch>
        </p:blipFill>
        <p:spPr>
          <a:xfrm>
            <a:off x="657191" y="2452255"/>
            <a:ext cx="5602344" cy="4142509"/>
          </a:xfrm>
          <a:prstGeom prst="rect">
            <a:avLst/>
          </a:prstGeom>
        </p:spPr>
      </p:pic>
      <p:pic>
        <p:nvPicPr>
          <p:cNvPr id="6" name="Picture 5">
            <a:extLst>
              <a:ext uri="{FF2B5EF4-FFF2-40B4-BE49-F238E27FC236}">
                <a16:creationId xmlns:a16="http://schemas.microsoft.com/office/drawing/2014/main" id="{23B45F61-423F-4F13-81DE-1C30B04DC245}"/>
              </a:ext>
            </a:extLst>
          </p:cNvPr>
          <p:cNvPicPr>
            <a:picLocks noChangeAspect="1"/>
          </p:cNvPicPr>
          <p:nvPr/>
        </p:nvPicPr>
        <p:blipFill>
          <a:blip r:embed="rId3"/>
          <a:stretch>
            <a:fillRect/>
          </a:stretch>
        </p:blipFill>
        <p:spPr>
          <a:xfrm>
            <a:off x="6647462" y="2452255"/>
            <a:ext cx="5212029" cy="4142509"/>
          </a:xfrm>
          <a:prstGeom prst="rect">
            <a:avLst/>
          </a:prstGeom>
        </p:spPr>
      </p:pic>
    </p:spTree>
    <p:extLst>
      <p:ext uri="{BB962C8B-B14F-4D97-AF65-F5344CB8AC3E}">
        <p14:creationId xmlns:p14="http://schemas.microsoft.com/office/powerpoint/2010/main" val="129318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14B9E2-EBA0-4B30-A5BC-95144377C64E}"/>
              </a:ext>
            </a:extLst>
          </p:cNvPr>
          <p:cNvSpPr txBox="1"/>
          <p:nvPr/>
        </p:nvSpPr>
        <p:spPr>
          <a:xfrm>
            <a:off x="595554" y="142477"/>
            <a:ext cx="11333210" cy="6690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sz="2800" smtClean="0">
                <a:solidFill>
                  <a:srgbClr val="4232D6"/>
                </a:solidFill>
              </a:rPr>
              <a:t>* </a:t>
            </a:r>
            <a:r>
              <a:rPr lang="vi-VN" sz="2800" smtClean="0">
                <a:solidFill>
                  <a:srgbClr val="4232D6"/>
                </a:solidFill>
              </a:rPr>
              <a:t>Ý </a:t>
            </a:r>
            <a:r>
              <a:rPr lang="vi-VN" sz="2800" dirty="0">
                <a:solidFill>
                  <a:srgbClr val="4232D6"/>
                </a:solidFill>
              </a:rPr>
              <a:t>nghĩa của mỗi kiểu dữ liệu hoặc giá trị </a:t>
            </a:r>
            <a:r>
              <a:rPr lang="vi-VN" sz="2800">
                <a:solidFill>
                  <a:srgbClr val="4232D6"/>
                </a:solidFill>
              </a:rPr>
              <a:t>dữ </a:t>
            </a:r>
            <a:r>
              <a:rPr lang="vi-VN" sz="2800" smtClean="0">
                <a:solidFill>
                  <a:srgbClr val="4232D6"/>
                </a:solidFill>
              </a:rPr>
              <a:t>liệu</a:t>
            </a:r>
            <a:r>
              <a:rPr lang="en-US" sz="2800" smtClean="0">
                <a:solidFill>
                  <a:srgbClr val="4232D6"/>
                </a:solidFill>
              </a:rPr>
              <a:t>.</a:t>
            </a:r>
            <a:endParaRPr lang="vi-VN" sz="3600" dirty="0">
              <a:solidFill>
                <a:srgbClr val="4232D6"/>
              </a:solidFill>
              <a:latin typeface="UTM Avo" panose="020406030505060202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07142800"/>
              </p:ext>
            </p:extLst>
          </p:nvPr>
        </p:nvGraphicFramePr>
        <p:xfrm>
          <a:off x="495442" y="947923"/>
          <a:ext cx="11533434" cy="5040002"/>
        </p:xfrm>
        <a:graphic>
          <a:graphicData uri="http://schemas.openxmlformats.org/drawingml/2006/table">
            <a:tbl>
              <a:tblPr firstRow="1" firstCol="1" bandRow="1">
                <a:tableStyleId>{2D5ABB26-0587-4C30-8999-92F81FD0307C}</a:tableStyleId>
              </a:tblPr>
              <a:tblGrid>
                <a:gridCol w="2422250">
                  <a:extLst>
                    <a:ext uri="{9D8B030D-6E8A-4147-A177-3AD203B41FA5}">
                      <a16:colId xmlns:a16="http://schemas.microsoft.com/office/drawing/2014/main" val="2573969646"/>
                    </a:ext>
                  </a:extLst>
                </a:gridCol>
                <a:gridCol w="9111184">
                  <a:extLst>
                    <a:ext uri="{9D8B030D-6E8A-4147-A177-3AD203B41FA5}">
                      <a16:colId xmlns:a16="http://schemas.microsoft.com/office/drawing/2014/main" val="4274198632"/>
                    </a:ext>
                  </a:extLst>
                </a:gridCol>
              </a:tblGrid>
              <a:tr h="548056">
                <a:tc>
                  <a:txBody>
                    <a:bodyPr/>
                    <a:lstStyle/>
                    <a:p>
                      <a:pPr algn="just">
                        <a:spcBef>
                          <a:spcPts val="300"/>
                        </a:spcBef>
                        <a:spcAft>
                          <a:spcPts val="300"/>
                        </a:spcAft>
                      </a:pPr>
                      <a:r>
                        <a:rPr lang="en-US" sz="2800" smtClean="0">
                          <a:effectLst/>
                        </a:rPr>
                        <a:t> Any </a:t>
                      </a:r>
                      <a:r>
                        <a:rPr lang="en-US" sz="2800" dirty="0">
                          <a:effectLst/>
                        </a:rPr>
                        <a:t>value</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41115"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US" sz="2800" dirty="0" err="1">
                          <a:effectLst/>
                        </a:rPr>
                        <a:t>Bất</a:t>
                      </a:r>
                      <a:r>
                        <a:rPr lang="en-US" sz="2800" dirty="0">
                          <a:effectLst/>
                        </a:rPr>
                        <a:t> </a:t>
                      </a:r>
                      <a:r>
                        <a:rPr lang="en-US" sz="2800" dirty="0" err="1">
                          <a:effectLst/>
                        </a:rPr>
                        <a:t>kì</a:t>
                      </a:r>
                      <a:r>
                        <a:rPr lang="en-US" sz="2800" dirty="0">
                          <a:effectLst/>
                        </a:rPr>
                        <a:t> </a:t>
                      </a:r>
                      <a:r>
                        <a:rPr lang="en-US" sz="2800" dirty="0" err="1">
                          <a:effectLst/>
                        </a:rPr>
                        <a:t>giá</a:t>
                      </a:r>
                      <a:r>
                        <a:rPr lang="en-US" sz="2800" dirty="0">
                          <a:effectLst/>
                        </a:rPr>
                        <a:t> </a:t>
                      </a:r>
                      <a:r>
                        <a:rPr lang="en-US" sz="2800" dirty="0" err="1">
                          <a:effectLst/>
                        </a:rPr>
                        <a:t>trị</a:t>
                      </a:r>
                      <a:r>
                        <a:rPr lang="en-US" sz="2800" dirty="0">
                          <a:effectLst/>
                        </a:rPr>
                        <a:t> </a:t>
                      </a:r>
                      <a:r>
                        <a:rPr lang="en-US" sz="2800" dirty="0" err="1">
                          <a:effectLst/>
                        </a:rPr>
                        <a:t>nào</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41115" marR="0"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297116"/>
                  </a:ext>
                </a:extLst>
              </a:tr>
              <a:tr h="657315">
                <a:tc>
                  <a:txBody>
                    <a:bodyPr/>
                    <a:lstStyle/>
                    <a:p>
                      <a:pPr algn="just">
                        <a:spcBef>
                          <a:spcPts val="300"/>
                        </a:spcBef>
                        <a:spcAft>
                          <a:spcPts val="300"/>
                        </a:spcAft>
                      </a:pPr>
                      <a:r>
                        <a:rPr lang="en-US" sz="2800" smtClean="0">
                          <a:effectLst/>
                        </a:rPr>
                        <a:t> Whole </a:t>
                      </a:r>
                      <a:r>
                        <a:rPr lang="en-US" sz="2800" dirty="0">
                          <a:effectLst/>
                        </a:rPr>
                        <a:t>number</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41115"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US" sz="2800" dirty="0" err="1">
                          <a:effectLst/>
                        </a:rPr>
                        <a:t>Số</a:t>
                      </a:r>
                      <a:r>
                        <a:rPr lang="en-US" sz="2800" dirty="0">
                          <a:effectLst/>
                        </a:rPr>
                        <a:t> </a:t>
                      </a:r>
                      <a:r>
                        <a:rPr lang="en-US" sz="2800" dirty="0" err="1">
                          <a:effectLst/>
                        </a:rPr>
                        <a:t>nguyên</a:t>
                      </a:r>
                      <a:r>
                        <a:rPr lang="en-US" sz="2800" dirty="0">
                          <a:effectLst/>
                        </a:rPr>
                        <a:t> - ô </a:t>
                      </a:r>
                      <a:r>
                        <a:rPr lang="en-US" sz="2800" dirty="0" err="1">
                          <a:effectLst/>
                        </a:rPr>
                        <a:t>tính</a:t>
                      </a:r>
                      <a:r>
                        <a:rPr lang="en-US" sz="2800" dirty="0">
                          <a:effectLst/>
                        </a:rPr>
                        <a:t> </a:t>
                      </a:r>
                      <a:r>
                        <a:rPr lang="en-US" sz="2800" dirty="0" err="1">
                          <a:effectLst/>
                        </a:rPr>
                        <a:t>chỉ</a:t>
                      </a:r>
                      <a:r>
                        <a:rPr lang="en-US" sz="2800" dirty="0">
                          <a:effectLst/>
                        </a:rPr>
                        <a:t> </a:t>
                      </a:r>
                      <a:r>
                        <a:rPr lang="en-US" sz="2800" dirty="0" err="1">
                          <a:effectLst/>
                        </a:rPr>
                        <a:t>chấp</a:t>
                      </a:r>
                      <a:r>
                        <a:rPr lang="en-US" sz="2800" dirty="0">
                          <a:effectLst/>
                        </a:rPr>
                        <a:t> </a:t>
                      </a:r>
                      <a:r>
                        <a:rPr lang="en-US" sz="2800" dirty="0" err="1">
                          <a:effectLst/>
                        </a:rPr>
                        <a:t>nhận</a:t>
                      </a:r>
                      <a:r>
                        <a:rPr lang="en-US" sz="2800" dirty="0">
                          <a:effectLst/>
                        </a:rPr>
                        <a:t> </a:t>
                      </a:r>
                      <a:r>
                        <a:rPr lang="en-US" sz="2800" dirty="0" err="1">
                          <a:effectLst/>
                        </a:rPr>
                        <a:t>các</a:t>
                      </a:r>
                      <a:r>
                        <a:rPr lang="en-US" sz="2800" dirty="0">
                          <a:effectLst/>
                        </a:rPr>
                        <a:t> </a:t>
                      </a:r>
                      <a:r>
                        <a:rPr lang="en-US" sz="2800" dirty="0" err="1">
                          <a:effectLst/>
                        </a:rPr>
                        <a:t>số</a:t>
                      </a:r>
                      <a:r>
                        <a:rPr lang="en-US" sz="2800" dirty="0">
                          <a:effectLst/>
                        </a:rPr>
                        <a:t> </a:t>
                      </a:r>
                      <a:r>
                        <a:rPr lang="en-US" sz="2800" dirty="0" err="1">
                          <a:effectLst/>
                        </a:rPr>
                        <a:t>nguyên</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41115" marR="0"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700184"/>
                  </a:ext>
                </a:extLst>
              </a:tr>
              <a:tr h="657315">
                <a:tc>
                  <a:txBody>
                    <a:bodyPr/>
                    <a:lstStyle/>
                    <a:p>
                      <a:pPr algn="just">
                        <a:spcBef>
                          <a:spcPts val="300"/>
                        </a:spcBef>
                        <a:spcAft>
                          <a:spcPts val="300"/>
                        </a:spcAft>
                      </a:pPr>
                      <a:r>
                        <a:rPr lang="en-US" sz="2800" smtClean="0">
                          <a:effectLst/>
                        </a:rPr>
                        <a:t> Decimal</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41115"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US" sz="2800" dirty="0" err="1">
                          <a:effectLst/>
                        </a:rPr>
                        <a:t>Số</a:t>
                      </a:r>
                      <a:r>
                        <a:rPr lang="en-US" sz="2800" dirty="0">
                          <a:effectLst/>
                        </a:rPr>
                        <a:t> </a:t>
                      </a:r>
                      <a:r>
                        <a:rPr lang="en-US" sz="2800" dirty="0" err="1">
                          <a:effectLst/>
                        </a:rPr>
                        <a:t>thập</a:t>
                      </a:r>
                      <a:r>
                        <a:rPr lang="en-US" sz="2800" dirty="0">
                          <a:effectLst/>
                        </a:rPr>
                        <a:t> </a:t>
                      </a:r>
                      <a:r>
                        <a:rPr lang="en-US" sz="2800" dirty="0" err="1">
                          <a:effectLst/>
                        </a:rPr>
                        <a:t>phân</a:t>
                      </a:r>
                      <a:r>
                        <a:rPr lang="en-US" sz="2800" dirty="0">
                          <a:effectLst/>
                        </a:rPr>
                        <a:t> - ô </a:t>
                      </a:r>
                      <a:r>
                        <a:rPr lang="en-US" sz="2800" dirty="0" err="1">
                          <a:effectLst/>
                        </a:rPr>
                        <a:t>tính</a:t>
                      </a:r>
                      <a:r>
                        <a:rPr lang="en-US" sz="2800" dirty="0">
                          <a:effectLst/>
                        </a:rPr>
                        <a:t> </a:t>
                      </a:r>
                      <a:r>
                        <a:rPr lang="en-US" sz="2800" dirty="0" err="1">
                          <a:effectLst/>
                        </a:rPr>
                        <a:t>chỉ</a:t>
                      </a:r>
                      <a:r>
                        <a:rPr lang="en-US" sz="2800" dirty="0">
                          <a:effectLst/>
                        </a:rPr>
                        <a:t> </a:t>
                      </a:r>
                      <a:r>
                        <a:rPr lang="en-US" sz="2800" dirty="0" err="1">
                          <a:effectLst/>
                        </a:rPr>
                        <a:t>chấp</a:t>
                      </a:r>
                      <a:r>
                        <a:rPr lang="en-US" sz="2800" dirty="0">
                          <a:effectLst/>
                        </a:rPr>
                        <a:t> </a:t>
                      </a:r>
                      <a:r>
                        <a:rPr lang="en-US" sz="2800" dirty="0" err="1">
                          <a:effectLst/>
                        </a:rPr>
                        <a:t>nhận</a:t>
                      </a:r>
                      <a:r>
                        <a:rPr lang="en-US" sz="2800" dirty="0">
                          <a:effectLst/>
                        </a:rPr>
                        <a:t> </a:t>
                      </a:r>
                      <a:r>
                        <a:rPr lang="en-US" sz="2800" dirty="0" err="1">
                          <a:effectLst/>
                        </a:rPr>
                        <a:t>các</a:t>
                      </a:r>
                      <a:r>
                        <a:rPr lang="en-US" sz="2800" dirty="0">
                          <a:effectLst/>
                        </a:rPr>
                        <a:t> </a:t>
                      </a:r>
                      <a:r>
                        <a:rPr lang="en-US" sz="2800" dirty="0" err="1">
                          <a:effectLst/>
                        </a:rPr>
                        <a:t>số</a:t>
                      </a:r>
                      <a:r>
                        <a:rPr lang="en-US" sz="2800" dirty="0">
                          <a:effectLst/>
                        </a:rPr>
                        <a:t> </a:t>
                      </a:r>
                      <a:r>
                        <a:rPr lang="en-US" sz="2800" dirty="0" err="1">
                          <a:effectLst/>
                        </a:rPr>
                        <a:t>thập</a:t>
                      </a:r>
                      <a:r>
                        <a:rPr lang="en-US" sz="2800" dirty="0">
                          <a:effectLst/>
                        </a:rPr>
                        <a:t> </a:t>
                      </a:r>
                      <a:r>
                        <a:rPr lang="en-US" sz="2800" dirty="0" err="1">
                          <a:effectLst/>
                        </a:rPr>
                        <a:t>phân</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41115" marR="0"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5489903"/>
                  </a:ext>
                </a:extLst>
              </a:tr>
              <a:tr h="657315">
                <a:tc>
                  <a:txBody>
                    <a:bodyPr/>
                    <a:lstStyle/>
                    <a:p>
                      <a:pPr algn="just">
                        <a:spcBef>
                          <a:spcPts val="300"/>
                        </a:spcBef>
                        <a:spcAft>
                          <a:spcPts val="300"/>
                        </a:spcAft>
                      </a:pPr>
                      <a:r>
                        <a:rPr lang="en-US" sz="2800" smtClean="0">
                          <a:effectLst/>
                        </a:rPr>
                        <a:t> List</a:t>
                      </a:r>
                      <a:endParaRPr lang="en-US" sz="2800" b="0">
                        <a:effectLst/>
                        <a:latin typeface="Arial" panose="020B0604020202020204" pitchFamily="34" charset="0"/>
                        <a:ea typeface="Times New Roman" panose="02020603050405020304" pitchFamily="18" charset="0"/>
                        <a:cs typeface="Arial" panose="020B0604020202020204" pitchFamily="34" charset="0"/>
                      </a:endParaRPr>
                    </a:p>
                  </a:txBody>
                  <a:tcPr marL="0" marR="41115"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US" sz="2800" dirty="0" err="1">
                          <a:effectLst/>
                        </a:rPr>
                        <a:t>Danh</a:t>
                      </a:r>
                      <a:r>
                        <a:rPr lang="en-US" sz="2800" dirty="0">
                          <a:effectLst/>
                        </a:rPr>
                        <a:t> </a:t>
                      </a:r>
                      <a:r>
                        <a:rPr lang="en-US" sz="2800" dirty="0" err="1">
                          <a:effectLst/>
                        </a:rPr>
                        <a:t>sách</a:t>
                      </a:r>
                      <a:r>
                        <a:rPr lang="en-US" sz="2800" dirty="0">
                          <a:effectLst/>
                        </a:rPr>
                        <a:t> - </a:t>
                      </a:r>
                      <a:r>
                        <a:rPr lang="en-US" sz="2800" dirty="0" err="1">
                          <a:effectLst/>
                        </a:rPr>
                        <a:t>chọn</a:t>
                      </a:r>
                      <a:r>
                        <a:rPr lang="en-US" sz="2800" dirty="0">
                          <a:effectLst/>
                        </a:rPr>
                        <a:t> </a:t>
                      </a:r>
                      <a:r>
                        <a:rPr lang="en-US" sz="2800" dirty="0" err="1">
                          <a:effectLst/>
                        </a:rPr>
                        <a:t>dữ</a:t>
                      </a:r>
                      <a:r>
                        <a:rPr lang="en-US" sz="2800" dirty="0">
                          <a:effectLst/>
                        </a:rPr>
                        <a:t> </a:t>
                      </a:r>
                      <a:r>
                        <a:rPr lang="en-US" sz="2800" dirty="0" err="1">
                          <a:effectLst/>
                        </a:rPr>
                        <a:t>liệu</a:t>
                      </a:r>
                      <a:r>
                        <a:rPr lang="en-US" sz="2800" dirty="0">
                          <a:effectLst/>
                        </a:rPr>
                        <a:t> </a:t>
                      </a:r>
                      <a:r>
                        <a:rPr lang="en-US" sz="2800" dirty="0" err="1">
                          <a:effectLst/>
                        </a:rPr>
                        <a:t>từ</a:t>
                      </a:r>
                      <a:r>
                        <a:rPr lang="en-US" sz="2800" dirty="0">
                          <a:effectLst/>
                        </a:rPr>
                        <a:t> </a:t>
                      </a:r>
                      <a:r>
                        <a:rPr lang="en-US" sz="2800" dirty="0" err="1">
                          <a:effectLst/>
                        </a:rPr>
                        <a:t>danh</a:t>
                      </a:r>
                      <a:r>
                        <a:rPr lang="en-US" sz="2800" dirty="0">
                          <a:effectLst/>
                        </a:rPr>
                        <a:t> </a:t>
                      </a:r>
                      <a:r>
                        <a:rPr lang="en-US" sz="2800" dirty="0" err="1">
                          <a:effectLst/>
                        </a:rPr>
                        <a:t>sách</a:t>
                      </a:r>
                      <a:r>
                        <a:rPr lang="en-US" sz="2800" dirty="0">
                          <a:effectLst/>
                        </a:rPr>
                        <a:t> </a:t>
                      </a:r>
                      <a:r>
                        <a:rPr lang="en-US" sz="2800" dirty="0" err="1">
                          <a:effectLst/>
                        </a:rPr>
                        <a:t>thả</a:t>
                      </a:r>
                      <a:r>
                        <a:rPr lang="en-US" sz="2800" dirty="0">
                          <a:effectLst/>
                        </a:rPr>
                        <a:t> </a:t>
                      </a:r>
                      <a:r>
                        <a:rPr lang="en-US" sz="2800" dirty="0" err="1">
                          <a:effectLst/>
                        </a:rPr>
                        <a:t>xuống</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41115" marR="0"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4575"/>
                  </a:ext>
                </a:extLst>
              </a:tr>
              <a:tr h="657315">
                <a:tc>
                  <a:txBody>
                    <a:bodyPr/>
                    <a:lstStyle/>
                    <a:p>
                      <a:pPr algn="just">
                        <a:spcBef>
                          <a:spcPts val="300"/>
                        </a:spcBef>
                        <a:spcAft>
                          <a:spcPts val="300"/>
                        </a:spcAft>
                      </a:pPr>
                      <a:r>
                        <a:rPr lang="en-US" sz="2800" smtClean="0">
                          <a:effectLst/>
                        </a:rPr>
                        <a:t> Date</a:t>
                      </a:r>
                      <a:endParaRPr lang="en-US" sz="2800" b="0">
                        <a:effectLst/>
                        <a:latin typeface="Arial" panose="020B0604020202020204" pitchFamily="34" charset="0"/>
                        <a:ea typeface="Times New Roman" panose="02020603050405020304" pitchFamily="18" charset="0"/>
                        <a:cs typeface="Arial" panose="020B0604020202020204" pitchFamily="34" charset="0"/>
                      </a:endParaRPr>
                    </a:p>
                  </a:txBody>
                  <a:tcPr marL="0" marR="41115"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US" sz="2800" dirty="0" err="1">
                          <a:effectLst/>
                        </a:rPr>
                        <a:t>Ngày</a:t>
                      </a:r>
                      <a:r>
                        <a:rPr lang="en-US" sz="2800" dirty="0">
                          <a:effectLst/>
                        </a:rPr>
                        <a:t> </a:t>
                      </a:r>
                      <a:r>
                        <a:rPr lang="en-US" sz="2800" dirty="0" err="1">
                          <a:effectLst/>
                        </a:rPr>
                        <a:t>tháng</a:t>
                      </a:r>
                      <a:r>
                        <a:rPr lang="en-US" sz="2800" dirty="0">
                          <a:effectLst/>
                        </a:rPr>
                        <a:t> - ô </a:t>
                      </a:r>
                      <a:r>
                        <a:rPr lang="en-US" sz="2800" dirty="0" err="1">
                          <a:effectLst/>
                        </a:rPr>
                        <a:t>tính</a:t>
                      </a:r>
                      <a:r>
                        <a:rPr lang="en-US" sz="2800" dirty="0">
                          <a:effectLst/>
                        </a:rPr>
                        <a:t> </a:t>
                      </a:r>
                      <a:r>
                        <a:rPr lang="en-US" sz="2800" dirty="0" err="1">
                          <a:effectLst/>
                        </a:rPr>
                        <a:t>chỉ</a:t>
                      </a:r>
                      <a:r>
                        <a:rPr lang="en-US" sz="2800" dirty="0">
                          <a:effectLst/>
                        </a:rPr>
                        <a:t> </a:t>
                      </a:r>
                      <a:r>
                        <a:rPr lang="en-US" sz="2800" dirty="0" err="1">
                          <a:effectLst/>
                        </a:rPr>
                        <a:t>chấp</a:t>
                      </a:r>
                      <a:r>
                        <a:rPr lang="en-US" sz="2800" dirty="0">
                          <a:effectLst/>
                        </a:rPr>
                        <a:t> </a:t>
                      </a:r>
                      <a:r>
                        <a:rPr lang="en-US" sz="2800" dirty="0" err="1">
                          <a:effectLst/>
                        </a:rPr>
                        <a:t>nhận</a:t>
                      </a:r>
                      <a:r>
                        <a:rPr lang="en-US" sz="2800" dirty="0">
                          <a:effectLst/>
                        </a:rPr>
                        <a:t> </a:t>
                      </a:r>
                      <a:r>
                        <a:rPr lang="en-US" sz="2800" dirty="0" err="1">
                          <a:effectLst/>
                        </a:rPr>
                        <a:t>dữ</a:t>
                      </a:r>
                      <a:r>
                        <a:rPr lang="en-US" sz="2800" dirty="0">
                          <a:effectLst/>
                        </a:rPr>
                        <a:t> </a:t>
                      </a:r>
                      <a:r>
                        <a:rPr lang="en-US" sz="2800" dirty="0" err="1">
                          <a:effectLst/>
                        </a:rPr>
                        <a:t>liệu</a:t>
                      </a:r>
                      <a:r>
                        <a:rPr lang="en-US" sz="2800" dirty="0">
                          <a:effectLst/>
                        </a:rPr>
                        <a:t> </a:t>
                      </a:r>
                      <a:r>
                        <a:rPr lang="en-US" sz="2800" dirty="0" err="1">
                          <a:effectLst/>
                        </a:rPr>
                        <a:t>thời</a:t>
                      </a:r>
                      <a:r>
                        <a:rPr lang="en-US" sz="2800" dirty="0">
                          <a:effectLst/>
                        </a:rPr>
                        <a:t> </a:t>
                      </a:r>
                      <a:r>
                        <a:rPr lang="en-US" sz="2800" dirty="0" err="1">
                          <a:effectLst/>
                        </a:rPr>
                        <a:t>gian</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41115" marR="0"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8702765"/>
                  </a:ext>
                </a:extLst>
              </a:tr>
              <a:tr h="657315">
                <a:tc>
                  <a:txBody>
                    <a:bodyPr/>
                    <a:lstStyle/>
                    <a:p>
                      <a:pPr algn="just">
                        <a:spcBef>
                          <a:spcPts val="300"/>
                        </a:spcBef>
                        <a:spcAft>
                          <a:spcPts val="300"/>
                        </a:spcAft>
                      </a:pPr>
                      <a:r>
                        <a:rPr lang="en-US" sz="2800" smtClean="0">
                          <a:effectLst/>
                        </a:rPr>
                        <a:t> Time</a:t>
                      </a:r>
                      <a:endParaRPr lang="en-US" sz="2800" b="0">
                        <a:effectLst/>
                        <a:latin typeface="Arial" panose="020B0604020202020204" pitchFamily="34" charset="0"/>
                        <a:ea typeface="Times New Roman" panose="02020603050405020304" pitchFamily="18" charset="0"/>
                        <a:cs typeface="Arial" panose="020B0604020202020204" pitchFamily="34" charset="0"/>
                      </a:endParaRPr>
                    </a:p>
                  </a:txBody>
                  <a:tcPr marL="0" marR="41115"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US" sz="2800" dirty="0" err="1">
                          <a:effectLst/>
                        </a:rPr>
                        <a:t>Thời</a:t>
                      </a:r>
                      <a:r>
                        <a:rPr lang="en-US" sz="2800" dirty="0">
                          <a:effectLst/>
                        </a:rPr>
                        <a:t> </a:t>
                      </a:r>
                      <a:r>
                        <a:rPr lang="en-US" sz="2800" dirty="0" err="1">
                          <a:effectLst/>
                        </a:rPr>
                        <a:t>gian</a:t>
                      </a:r>
                      <a:r>
                        <a:rPr lang="en-US" sz="2800" dirty="0">
                          <a:effectLst/>
                        </a:rPr>
                        <a:t> - ô </a:t>
                      </a:r>
                      <a:r>
                        <a:rPr lang="en-US" sz="2800" dirty="0" err="1">
                          <a:effectLst/>
                        </a:rPr>
                        <a:t>tính</a:t>
                      </a:r>
                      <a:r>
                        <a:rPr lang="en-US" sz="2800" dirty="0">
                          <a:effectLst/>
                        </a:rPr>
                        <a:t> </a:t>
                      </a:r>
                      <a:r>
                        <a:rPr lang="en-US" sz="2800" dirty="0" err="1">
                          <a:effectLst/>
                        </a:rPr>
                        <a:t>chỉ</a:t>
                      </a:r>
                      <a:r>
                        <a:rPr lang="en-US" sz="2800" dirty="0">
                          <a:effectLst/>
                        </a:rPr>
                        <a:t> </a:t>
                      </a:r>
                      <a:r>
                        <a:rPr lang="en-US" sz="2800" dirty="0" err="1">
                          <a:effectLst/>
                        </a:rPr>
                        <a:t>chấp</a:t>
                      </a:r>
                      <a:r>
                        <a:rPr lang="en-US" sz="2800" dirty="0">
                          <a:effectLst/>
                        </a:rPr>
                        <a:t> </a:t>
                      </a:r>
                      <a:r>
                        <a:rPr lang="en-US" sz="2800" dirty="0" err="1">
                          <a:effectLst/>
                        </a:rPr>
                        <a:t>nhận</a:t>
                      </a:r>
                      <a:r>
                        <a:rPr lang="en-US" sz="2800" dirty="0">
                          <a:effectLst/>
                        </a:rPr>
                        <a:t> </a:t>
                      </a:r>
                      <a:r>
                        <a:rPr lang="en-US" sz="2800" dirty="0" err="1">
                          <a:effectLst/>
                        </a:rPr>
                        <a:t>dữ</a:t>
                      </a:r>
                      <a:r>
                        <a:rPr lang="en-US" sz="2800" dirty="0">
                          <a:effectLst/>
                        </a:rPr>
                        <a:t> </a:t>
                      </a:r>
                      <a:r>
                        <a:rPr lang="en-US" sz="2800" dirty="0" err="1">
                          <a:effectLst/>
                        </a:rPr>
                        <a:t>liệu</a:t>
                      </a:r>
                      <a:r>
                        <a:rPr lang="en-US" sz="2800" dirty="0">
                          <a:effectLst/>
                        </a:rPr>
                        <a:t> </a:t>
                      </a:r>
                      <a:r>
                        <a:rPr lang="en-US" sz="2800" dirty="0" err="1">
                          <a:effectLst/>
                        </a:rPr>
                        <a:t>thời</a:t>
                      </a:r>
                      <a:r>
                        <a:rPr lang="en-US" sz="2800" dirty="0">
                          <a:effectLst/>
                        </a:rPr>
                        <a:t> </a:t>
                      </a:r>
                      <a:r>
                        <a:rPr lang="en-US" sz="2800" dirty="0" err="1">
                          <a:effectLst/>
                        </a:rPr>
                        <a:t>gian</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41115" marR="0"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098833"/>
                  </a:ext>
                </a:extLst>
              </a:tr>
              <a:tr h="657315">
                <a:tc>
                  <a:txBody>
                    <a:bodyPr/>
                    <a:lstStyle/>
                    <a:p>
                      <a:pPr algn="just">
                        <a:spcBef>
                          <a:spcPts val="300"/>
                        </a:spcBef>
                        <a:spcAft>
                          <a:spcPts val="300"/>
                        </a:spcAft>
                      </a:pPr>
                      <a:r>
                        <a:rPr lang="en-US" sz="2800" smtClean="0">
                          <a:effectLst/>
                        </a:rPr>
                        <a:t> Text </a:t>
                      </a:r>
                      <a:r>
                        <a:rPr lang="en-US" sz="2800">
                          <a:effectLst/>
                        </a:rPr>
                        <a:t>length</a:t>
                      </a:r>
                      <a:endParaRPr lang="en-US" sz="2800" b="0">
                        <a:effectLst/>
                        <a:latin typeface="Arial" panose="020B0604020202020204" pitchFamily="34" charset="0"/>
                        <a:ea typeface="Times New Roman" panose="02020603050405020304" pitchFamily="18" charset="0"/>
                        <a:cs typeface="Arial" panose="020B0604020202020204" pitchFamily="34" charset="0"/>
                      </a:endParaRPr>
                    </a:p>
                  </a:txBody>
                  <a:tcPr marL="0" marR="41115"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US" sz="2800" dirty="0" err="1">
                          <a:effectLst/>
                        </a:rPr>
                        <a:t>Độ</a:t>
                      </a:r>
                      <a:r>
                        <a:rPr lang="en-US" sz="2800" dirty="0">
                          <a:effectLst/>
                        </a:rPr>
                        <a:t> </a:t>
                      </a:r>
                      <a:r>
                        <a:rPr lang="en-US" sz="2800" dirty="0" err="1">
                          <a:effectLst/>
                        </a:rPr>
                        <a:t>dài</a:t>
                      </a:r>
                      <a:r>
                        <a:rPr lang="en-US" sz="2800" dirty="0">
                          <a:effectLst/>
                        </a:rPr>
                        <a:t> </a:t>
                      </a:r>
                      <a:r>
                        <a:rPr lang="en-US" sz="2800" dirty="0" err="1">
                          <a:effectLst/>
                        </a:rPr>
                        <a:t>văn</a:t>
                      </a:r>
                      <a:r>
                        <a:rPr lang="en-US" sz="2800" dirty="0">
                          <a:effectLst/>
                        </a:rPr>
                        <a:t> </a:t>
                      </a:r>
                      <a:r>
                        <a:rPr lang="en-US" sz="2800" dirty="0" err="1">
                          <a:effectLst/>
                        </a:rPr>
                        <a:t>bản</a:t>
                      </a:r>
                      <a:r>
                        <a:rPr lang="en-US" sz="2800" dirty="0">
                          <a:effectLst/>
                        </a:rPr>
                        <a:t> - </a:t>
                      </a:r>
                      <a:r>
                        <a:rPr lang="en-US" sz="2800" dirty="0" err="1">
                          <a:effectLst/>
                        </a:rPr>
                        <a:t>hạn</a:t>
                      </a:r>
                      <a:r>
                        <a:rPr lang="en-US" sz="2800" dirty="0">
                          <a:effectLst/>
                        </a:rPr>
                        <a:t> </a:t>
                      </a:r>
                      <a:r>
                        <a:rPr lang="en-US" sz="2800" dirty="0" err="1">
                          <a:effectLst/>
                        </a:rPr>
                        <a:t>chế</a:t>
                      </a:r>
                      <a:r>
                        <a:rPr lang="en-US" sz="2800" dirty="0">
                          <a:effectLst/>
                        </a:rPr>
                        <a:t> </a:t>
                      </a:r>
                      <a:r>
                        <a:rPr lang="en-US" sz="2800" dirty="0" err="1">
                          <a:effectLst/>
                        </a:rPr>
                        <a:t>độ</a:t>
                      </a:r>
                      <a:r>
                        <a:rPr lang="en-US" sz="2800" dirty="0">
                          <a:effectLst/>
                        </a:rPr>
                        <a:t> </a:t>
                      </a:r>
                      <a:r>
                        <a:rPr lang="en-US" sz="2800" dirty="0" err="1">
                          <a:effectLst/>
                        </a:rPr>
                        <a:t>dài</a:t>
                      </a:r>
                      <a:r>
                        <a:rPr lang="en-US" sz="2800" dirty="0">
                          <a:effectLst/>
                        </a:rPr>
                        <a:t> </a:t>
                      </a:r>
                      <a:r>
                        <a:rPr lang="en-US" sz="2800" dirty="0" err="1">
                          <a:effectLst/>
                        </a:rPr>
                        <a:t>của</a:t>
                      </a:r>
                      <a:r>
                        <a:rPr lang="en-US" sz="2800" dirty="0">
                          <a:effectLst/>
                        </a:rPr>
                        <a:t> </a:t>
                      </a:r>
                      <a:r>
                        <a:rPr lang="en-US" sz="2800" dirty="0" err="1">
                          <a:effectLst/>
                        </a:rPr>
                        <a:t>văn</a:t>
                      </a:r>
                      <a:r>
                        <a:rPr lang="en-US" sz="2800" dirty="0">
                          <a:effectLst/>
                        </a:rPr>
                        <a:t> </a:t>
                      </a:r>
                      <a:r>
                        <a:rPr lang="en-US" sz="2800" dirty="0" err="1">
                          <a:effectLst/>
                        </a:rPr>
                        <a:t>bản</a:t>
                      </a:r>
                      <a:r>
                        <a:rPr lang="en-US" sz="2800" dirty="0">
                          <a:effectLst/>
                        </a:rPr>
                        <a:t> </a:t>
                      </a:r>
                      <a:r>
                        <a:rPr lang="en-US" sz="2800" dirty="0" err="1">
                          <a:effectLst/>
                        </a:rPr>
                        <a:t>nhập</a:t>
                      </a:r>
                      <a:r>
                        <a:rPr lang="en-US" sz="2800" dirty="0">
                          <a:effectLst/>
                        </a:rPr>
                        <a:t> </a:t>
                      </a:r>
                      <a:r>
                        <a:rPr lang="en-US" sz="2800" dirty="0" err="1">
                          <a:effectLst/>
                        </a:rPr>
                        <a:t>vào</a:t>
                      </a:r>
                      <a:r>
                        <a:rPr lang="en-US" sz="2800" dirty="0">
                          <a:effectLst/>
                        </a:rPr>
                        <a:t> ô </a:t>
                      </a:r>
                      <a:r>
                        <a:rPr lang="en-US" sz="2800" dirty="0" err="1">
                          <a:effectLst/>
                        </a:rPr>
                        <a:t>tính</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41115" marR="0"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9148445"/>
                  </a:ext>
                </a:extLst>
              </a:tr>
              <a:tr h="548056">
                <a:tc>
                  <a:txBody>
                    <a:bodyPr/>
                    <a:lstStyle/>
                    <a:p>
                      <a:pPr algn="just">
                        <a:spcBef>
                          <a:spcPts val="300"/>
                        </a:spcBef>
                        <a:spcAft>
                          <a:spcPts val="300"/>
                        </a:spcAft>
                      </a:pPr>
                      <a:r>
                        <a:rPr lang="en-US" sz="2800" smtClean="0">
                          <a:effectLst/>
                        </a:rPr>
                        <a:t> Custom</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41115"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300"/>
                        </a:spcBef>
                        <a:spcAft>
                          <a:spcPts val="300"/>
                        </a:spcAft>
                      </a:pPr>
                      <a:r>
                        <a:rPr lang="en-US" sz="2800" dirty="0" err="1">
                          <a:effectLst/>
                        </a:rPr>
                        <a:t>Tùy</a:t>
                      </a:r>
                      <a:r>
                        <a:rPr lang="en-US" sz="2800" dirty="0">
                          <a:effectLst/>
                        </a:rPr>
                        <a:t> </a:t>
                      </a:r>
                      <a:r>
                        <a:rPr lang="en-US" sz="2800" dirty="0" err="1">
                          <a:effectLst/>
                        </a:rPr>
                        <a:t>chỉnh</a:t>
                      </a:r>
                      <a:r>
                        <a:rPr lang="en-US" sz="2800" dirty="0">
                          <a:effectLst/>
                        </a:rPr>
                        <a:t> - </a:t>
                      </a:r>
                      <a:r>
                        <a:rPr lang="en-US" sz="2800" dirty="0" err="1">
                          <a:effectLst/>
                        </a:rPr>
                        <a:t>cho</a:t>
                      </a:r>
                      <a:r>
                        <a:rPr lang="en-US" sz="2800" dirty="0">
                          <a:effectLst/>
                        </a:rPr>
                        <a:t> </a:t>
                      </a:r>
                      <a:r>
                        <a:rPr lang="en-US" sz="2800" dirty="0" err="1">
                          <a:effectLst/>
                        </a:rPr>
                        <a:t>công</a:t>
                      </a:r>
                      <a:r>
                        <a:rPr lang="en-US" sz="2800" dirty="0">
                          <a:effectLst/>
                        </a:rPr>
                        <a:t> </a:t>
                      </a:r>
                      <a:r>
                        <a:rPr lang="en-US" sz="2800" dirty="0" err="1">
                          <a:effectLst/>
                        </a:rPr>
                        <a:t>thức</a:t>
                      </a:r>
                      <a:r>
                        <a:rPr lang="en-US" sz="2800" dirty="0">
                          <a:effectLst/>
                        </a:rPr>
                        <a:t> </a:t>
                      </a:r>
                      <a:r>
                        <a:rPr lang="en-US" sz="2800" dirty="0" err="1">
                          <a:effectLst/>
                        </a:rPr>
                        <a:t>tùy</a:t>
                      </a:r>
                      <a:r>
                        <a:rPr lang="en-US" sz="2800" dirty="0">
                          <a:effectLst/>
                        </a:rPr>
                        <a:t> </a:t>
                      </a:r>
                      <a:r>
                        <a:rPr lang="en-US" sz="2800" dirty="0" err="1">
                          <a:effectLst/>
                        </a:rPr>
                        <a:t>chỉnh</a:t>
                      </a:r>
                      <a:endParaRPr lang="en-US" sz="2800" b="0" dirty="0">
                        <a:effectLst/>
                        <a:latin typeface="Arial" panose="020B0604020202020204" pitchFamily="34" charset="0"/>
                        <a:ea typeface="Times New Roman" panose="02020603050405020304" pitchFamily="18" charset="0"/>
                        <a:cs typeface="Arial" panose="020B0604020202020204" pitchFamily="34" charset="0"/>
                      </a:endParaRPr>
                    </a:p>
                  </a:txBody>
                  <a:tcPr marL="41115" marR="0" marT="41115" marB="411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801438"/>
                  </a:ext>
                </a:extLst>
              </a:tr>
            </a:tbl>
          </a:graphicData>
        </a:graphic>
      </p:graphicFrame>
      <p:sp>
        <p:nvSpPr>
          <p:cNvPr id="5" name="Rectangle 4"/>
          <p:cNvSpPr/>
          <p:nvPr/>
        </p:nvSpPr>
        <p:spPr>
          <a:xfrm>
            <a:off x="1664795" y="6124342"/>
            <a:ext cx="8335936" cy="523220"/>
          </a:xfrm>
          <a:prstGeom prst="rect">
            <a:avLst/>
          </a:prstGeom>
        </p:spPr>
        <p:txBody>
          <a:bodyPr wrap="none">
            <a:spAutoFit/>
          </a:bodyPr>
          <a:lstStyle/>
          <a:p>
            <a:pPr algn="ctr">
              <a:spcBef>
                <a:spcPts val="300"/>
              </a:spcBef>
              <a:spcAft>
                <a:spcPts val="300"/>
              </a:spcAft>
            </a:pPr>
            <a:r>
              <a:rPr lang="en-US" sz="2800" i="1"/>
              <a:t>Bảng 9a.1. Các kiểu dữ liệu hoặc giá trị dữ liệu cho phép</a:t>
            </a:r>
            <a:endParaRPr lang="en-US" sz="2800" i="1" dirty="0"/>
          </a:p>
        </p:txBody>
      </p:sp>
    </p:spTree>
    <p:extLst>
      <p:ext uri="{BB962C8B-B14F-4D97-AF65-F5344CB8AC3E}">
        <p14:creationId xmlns:p14="http://schemas.microsoft.com/office/powerpoint/2010/main" val="141375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572C6FA5-2D42-46E1-A09B-2675094004FF}"/>
              </a:ext>
            </a:extLst>
          </p:cNvPr>
          <p:cNvSpPr/>
          <p:nvPr/>
        </p:nvSpPr>
        <p:spPr>
          <a:xfrm>
            <a:off x="787184" y="249778"/>
            <a:ext cx="11072307" cy="4415245"/>
          </a:xfrm>
          <a:prstGeom prst="roundRect">
            <a:avLst>
              <a:gd name="adj" fmla="val 10982"/>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13" name="TextBox 12">
            <a:extLst>
              <a:ext uri="{FF2B5EF4-FFF2-40B4-BE49-F238E27FC236}">
                <a16:creationId xmlns:a16="http://schemas.microsoft.com/office/drawing/2014/main" id="{565626D8-BB1A-4030-A732-DB6AF646D517}"/>
              </a:ext>
            </a:extLst>
          </p:cNvPr>
          <p:cNvSpPr txBox="1"/>
          <p:nvPr/>
        </p:nvSpPr>
        <p:spPr>
          <a:xfrm>
            <a:off x="1108364" y="249778"/>
            <a:ext cx="10529454" cy="1961755"/>
          </a:xfrm>
          <a:prstGeom prst="rect">
            <a:avLst/>
          </a:prstGeom>
          <a:noFill/>
        </p:spPr>
        <p:txBody>
          <a:bodyPr wrap="square">
            <a:spAutoFit/>
          </a:bodyPr>
          <a:lstStyle/>
          <a:p>
            <a:pPr>
              <a:lnSpc>
                <a:spcPct val="150000"/>
              </a:lnSpc>
            </a:pPr>
            <a:r>
              <a:rPr lang="vi-VN" sz="2800" dirty="0"/>
              <a:t>Trang tính Thu nhập trong Hình 9a.6 lưu dữ liệu về các khoản thu của gia đình. Em hãy quan sát Hình 9a.6 và cho biết dữ liệu ở cột B cần được thiết lập để thoả mãn điều kiện xác thực nào.</a:t>
            </a:r>
            <a:endParaRPr lang="en-US" sz="2800" dirty="0"/>
          </a:p>
        </p:txBody>
      </p:sp>
      <p:pic>
        <p:nvPicPr>
          <p:cNvPr id="9" name="Picture 8">
            <a:extLst>
              <a:ext uri="{FF2B5EF4-FFF2-40B4-BE49-F238E27FC236}">
                <a16:creationId xmlns:a16="http://schemas.microsoft.com/office/drawing/2014/main" id="{CC1BE8B7-53E3-4B66-A6F9-B127FE398310}"/>
              </a:ext>
            </a:extLst>
          </p:cNvPr>
          <p:cNvPicPr>
            <a:picLocks noChangeAspect="1"/>
          </p:cNvPicPr>
          <p:nvPr/>
        </p:nvPicPr>
        <p:blipFill>
          <a:blip r:embed="rId2"/>
          <a:stretch>
            <a:fillRect/>
          </a:stretch>
        </p:blipFill>
        <p:spPr>
          <a:xfrm>
            <a:off x="2020388" y="2211533"/>
            <a:ext cx="8273143" cy="1899326"/>
          </a:xfrm>
          <a:prstGeom prst="rect">
            <a:avLst/>
          </a:prstGeom>
        </p:spPr>
      </p:pic>
      <p:sp>
        <p:nvSpPr>
          <p:cNvPr id="16" name="TextBox 15">
            <a:extLst>
              <a:ext uri="{FF2B5EF4-FFF2-40B4-BE49-F238E27FC236}">
                <a16:creationId xmlns:a16="http://schemas.microsoft.com/office/drawing/2014/main" id="{148F31BF-48BC-40B4-B73E-3EAADB19E1D0}"/>
              </a:ext>
            </a:extLst>
          </p:cNvPr>
          <p:cNvSpPr txBox="1"/>
          <p:nvPr/>
        </p:nvSpPr>
        <p:spPr>
          <a:xfrm>
            <a:off x="3108959" y="4203275"/>
            <a:ext cx="6096000" cy="400110"/>
          </a:xfrm>
          <a:prstGeom prst="rect">
            <a:avLst/>
          </a:prstGeom>
          <a:noFill/>
        </p:spPr>
        <p:txBody>
          <a:bodyPr wrap="square">
            <a:spAutoFit/>
          </a:bodyPr>
          <a:lstStyle/>
          <a:p>
            <a:r>
              <a:rPr lang="vi-VN" sz="2000" i="1" dirty="0">
                <a:solidFill>
                  <a:srgbClr val="231F20"/>
                </a:solidFill>
                <a:effectLst/>
                <a:latin typeface="Arial" panose="020B0604020202020204" pitchFamily="34" charset="0"/>
              </a:rPr>
              <a:t>Hình 9a.6. Trang tính lưu các khoản thu của gia đình</a:t>
            </a:r>
            <a:endParaRPr lang="en-US" sz="2000" dirty="0"/>
          </a:p>
        </p:txBody>
      </p:sp>
      <p:sp>
        <p:nvSpPr>
          <p:cNvPr id="7" name="Rectangle 6"/>
          <p:cNvSpPr/>
          <p:nvPr/>
        </p:nvSpPr>
        <p:spPr>
          <a:xfrm>
            <a:off x="464736" y="5106938"/>
            <a:ext cx="11663532" cy="523220"/>
          </a:xfrm>
          <a:prstGeom prst="rect">
            <a:avLst/>
          </a:prstGeom>
        </p:spPr>
        <p:txBody>
          <a:bodyPr wrap="square">
            <a:spAutoFit/>
          </a:bodyPr>
          <a:lstStyle/>
          <a:p>
            <a:pPr algn="just">
              <a:spcBef>
                <a:spcPts val="300"/>
              </a:spcBef>
              <a:spcAft>
                <a:spcPts val="300"/>
              </a:spcAft>
            </a:pPr>
            <a:r>
              <a:rPr lang="en-US" sz="2800" smtClean="0">
                <a:solidFill>
                  <a:srgbClr val="0000FF"/>
                </a:solidFill>
                <a:latin typeface="Arial" panose="020B0604020202020204" pitchFamily="34" charset="0"/>
                <a:ea typeface="Times New Roman" panose="02020603050405020304" pitchFamily="18" charset="0"/>
                <a:cs typeface="Arial" panose="020B0604020202020204" pitchFamily="34" charset="0"/>
              </a:rPr>
              <a:t>Dữ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liệu</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cột</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B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phải</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kiểu</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văn</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bản</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nằm</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danh</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sách</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các</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Khoản</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thu</a:t>
            </a:r>
            <a:r>
              <a:rPr lang="en-US" sz="2800"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endParaRPr lang="en-US" sz="2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53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C48D2-1DD6-4A8B-AA47-BA4710F38FBC}"/>
              </a:ext>
            </a:extLst>
          </p:cNvPr>
          <p:cNvSpPr txBox="1"/>
          <p:nvPr/>
        </p:nvSpPr>
        <p:spPr>
          <a:xfrm>
            <a:off x="1066800" y="1100399"/>
            <a:ext cx="10224655" cy="2733056"/>
          </a:xfrm>
          <a:prstGeom prst="rect">
            <a:avLst/>
          </a:prstGeom>
          <a:noFill/>
        </p:spPr>
        <p:txBody>
          <a:bodyPr wrap="square" rtlCol="0">
            <a:spAutoFit/>
          </a:bodyPr>
          <a:lstStyle/>
          <a:p>
            <a:pPr algn="ctr">
              <a:lnSpc>
                <a:spcPct val="130000"/>
              </a:lnSpc>
            </a:pPr>
            <a:r>
              <a:rPr lang="en-US" sz="4400" dirty="0">
                <a:solidFill>
                  <a:srgbClr val="0000FF"/>
                </a:solidFill>
                <a:latin typeface="+mj-lt"/>
              </a:rPr>
              <a:t>2. </a:t>
            </a:r>
            <a:r>
              <a:rPr lang="vi-VN" sz="4400" dirty="0">
                <a:solidFill>
                  <a:srgbClr val="0000FF"/>
                </a:solidFill>
                <a:latin typeface="+mj-lt"/>
              </a:rPr>
              <a:t>THỰC HÀNH: SỬ DỤNG CÔNG CỤ XÁC THỰC DỮ LIỆU ĐỂ TẠO BẢNG TÍNH QUẢN LÍ TÀI CHÍNH GIA ĐÌNH</a:t>
            </a:r>
          </a:p>
        </p:txBody>
      </p:sp>
    </p:spTree>
    <p:extLst>
      <p:ext uri="{BB962C8B-B14F-4D97-AF65-F5344CB8AC3E}">
        <p14:creationId xmlns:p14="http://schemas.microsoft.com/office/powerpoint/2010/main" val="5986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1.71+K4lPs7H94VUqPe2XwIsfPRnrXQE//QTEXxb8/8N4CNc6FpgZahzpTjFhMzSA7T/nHJa11DE8Ng2TP3iAmRczFlmslSuUNOgUeb6yRvs0=">
            <a:extLst>
              <a:ext uri="{FF2B5EF4-FFF2-40B4-BE49-F238E27FC236}">
                <a16:creationId xmlns:a16="http://schemas.microsoft.com/office/drawing/2014/main" id="{17DB60FA-0A7D-B489-6029-FDA5CBA6289A}"/>
              </a:ext>
            </a:extLst>
          </p:cNvPr>
          <p:cNvSpPr txBox="1"/>
          <p:nvPr/>
        </p:nvSpPr>
        <p:spPr>
          <a:xfrm>
            <a:off x="3266541" y="0"/>
            <a:ext cx="449200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THỰC</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HIỆN</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CẶP</a:t>
            </a:r>
            <a:r>
              <a:rPr kumimoji="0" lang="en-US" sz="28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ĐÔI</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71841FF-2965-4E8D-933D-863FF011BE8A}"/>
              </a:ext>
            </a:extLst>
          </p:cNvPr>
          <p:cNvSpPr txBox="1"/>
          <p:nvPr/>
        </p:nvSpPr>
        <p:spPr>
          <a:xfrm>
            <a:off x="278093" y="430311"/>
            <a:ext cx="11733798" cy="2938497"/>
          </a:xfrm>
          <a:prstGeom prst="rect">
            <a:avLst/>
          </a:prstGeom>
          <a:noFill/>
        </p:spPr>
        <p:txBody>
          <a:bodyPr wrap="square">
            <a:spAutoFit/>
          </a:bodyPr>
          <a:lstStyle/>
          <a:p>
            <a:pPr>
              <a:lnSpc>
                <a:spcPct val="120000"/>
              </a:lnSpc>
            </a:pPr>
            <a:r>
              <a:rPr lang="vi-VN" sz="2600" b="1" dirty="0">
                <a:solidFill>
                  <a:srgbClr val="EF387A"/>
                </a:solidFill>
                <a:effectLst/>
                <a:latin typeface="Arial" panose="020B0604020202020204" pitchFamily="34" charset="0"/>
              </a:rPr>
              <a:t>Nhiệm vụ 1: </a:t>
            </a:r>
            <a:r>
              <a:rPr lang="vi-VN" sz="2600" dirty="0">
                <a:solidFill>
                  <a:srgbClr val="231F20"/>
                </a:solidFill>
                <a:effectLst/>
                <a:latin typeface="Arial" panose="020B0604020202020204" pitchFamily="34" charset="0"/>
              </a:rPr>
              <a:t>Tạo bảng tính có trang tính </a:t>
            </a:r>
            <a:r>
              <a:rPr lang="vi-VN" sz="2600" dirty="0">
                <a:solidFill>
                  <a:srgbClr val="ED028C"/>
                </a:solidFill>
                <a:effectLst/>
                <a:latin typeface="Arial" panose="020B0604020202020204" pitchFamily="34" charset="0"/>
              </a:rPr>
              <a:t>Chi tiêu</a:t>
            </a:r>
            <a:r>
              <a:rPr lang="vi-VN" sz="2600" dirty="0">
                <a:solidFill>
                  <a:srgbClr val="231F20"/>
                </a:solidFill>
                <a:effectLst/>
                <a:latin typeface="Arial" panose="020B0604020202020204" pitchFamily="34" charset="0"/>
              </a:rPr>
              <a:t> theo mẫu trong Hình 9a.2. Sử dụng </a:t>
            </a:r>
            <a:r>
              <a:rPr lang="vi-VN" sz="2600">
                <a:solidFill>
                  <a:srgbClr val="231F20"/>
                </a:solidFill>
                <a:effectLst/>
                <a:latin typeface="Arial" panose="020B0604020202020204" pitchFamily="34" charset="0"/>
              </a:rPr>
              <a:t>công </a:t>
            </a:r>
            <a:r>
              <a:rPr lang="vi-VN" sz="2600" smtClean="0">
                <a:solidFill>
                  <a:srgbClr val="231F20"/>
                </a:solidFill>
                <a:effectLst/>
                <a:latin typeface="Arial" panose="020B0604020202020204" pitchFamily="34" charset="0"/>
              </a:rPr>
              <a:t>cụ </a:t>
            </a:r>
            <a:r>
              <a:rPr lang="vi-VN" sz="2600" dirty="0">
                <a:solidFill>
                  <a:srgbClr val="231F20"/>
                </a:solidFill>
                <a:effectLst/>
                <a:latin typeface="Arial" panose="020B0604020202020204" pitchFamily="34" charset="0"/>
              </a:rPr>
              <a:t>xác thực dữ liệu cho các khoản chi của gia đình. </a:t>
            </a:r>
            <a:endParaRPr lang="vi-VN" sz="2600" dirty="0"/>
          </a:p>
          <a:p>
            <a:pPr>
              <a:lnSpc>
                <a:spcPct val="120000"/>
              </a:lnSpc>
            </a:pPr>
            <a:r>
              <a:rPr lang="vi-VN" sz="2600" b="1" dirty="0">
                <a:solidFill>
                  <a:srgbClr val="EF387A"/>
                </a:solidFill>
                <a:effectLst/>
                <a:latin typeface="Arial" panose="020B0604020202020204" pitchFamily="34" charset="0"/>
              </a:rPr>
              <a:t>Hướng dẫn </a:t>
            </a:r>
            <a:endParaRPr lang="en-US" sz="2600" b="1" dirty="0">
              <a:solidFill>
                <a:srgbClr val="EF387A"/>
              </a:solidFill>
              <a:effectLst/>
              <a:latin typeface="Arial" panose="020B0604020202020204" pitchFamily="34" charset="0"/>
            </a:endParaRPr>
          </a:p>
          <a:p>
            <a:pPr>
              <a:lnSpc>
                <a:spcPct val="120000"/>
              </a:lnSpc>
            </a:pPr>
            <a:r>
              <a:rPr lang="vi-VN" sz="2600" b="1" dirty="0">
                <a:solidFill>
                  <a:srgbClr val="4232D6"/>
                </a:solidFill>
                <a:effectLst/>
                <a:latin typeface="Arial" panose="020B0604020202020204" pitchFamily="34" charset="0"/>
              </a:rPr>
              <a:t>a) Tạo trang tính lưu các khoản chi </a:t>
            </a:r>
            <a:endParaRPr lang="vi-VN" sz="2600" dirty="0">
              <a:solidFill>
                <a:srgbClr val="4232D6"/>
              </a:solidFill>
            </a:endParaRPr>
          </a:p>
          <a:p>
            <a:pPr>
              <a:lnSpc>
                <a:spcPct val="120000"/>
              </a:lnSpc>
            </a:pPr>
            <a:r>
              <a:rPr lang="en-US" sz="2600" dirty="0">
                <a:solidFill>
                  <a:srgbClr val="231F20"/>
                </a:solidFill>
                <a:latin typeface="Arial" panose="020B0604020202020204" pitchFamily="34" charset="0"/>
              </a:rPr>
              <a:t>-</a:t>
            </a:r>
            <a:r>
              <a:rPr lang="vi-VN" sz="2600" smtClean="0">
                <a:solidFill>
                  <a:srgbClr val="231F20"/>
                </a:solidFill>
                <a:effectLst/>
                <a:latin typeface="Arial" panose="020B0604020202020204" pitchFamily="34" charset="0"/>
              </a:rPr>
              <a:t> </a:t>
            </a:r>
            <a:r>
              <a:rPr lang="vi-VN" sz="2600" dirty="0">
                <a:solidFill>
                  <a:srgbClr val="231F20"/>
                </a:solidFill>
                <a:effectLst/>
                <a:latin typeface="Arial" panose="020B0604020202020204" pitchFamily="34" charset="0"/>
              </a:rPr>
              <a:t>Khởi động phần mềm bảng tính. Đặt tên cho trang tính hiện hành là </a:t>
            </a:r>
            <a:r>
              <a:rPr lang="vi-VN" sz="2600" dirty="0">
                <a:solidFill>
                  <a:srgbClr val="ED028C"/>
                </a:solidFill>
                <a:effectLst/>
                <a:latin typeface="Arial" panose="020B0604020202020204" pitchFamily="34" charset="0"/>
              </a:rPr>
              <a:t>Chi tiêu</a:t>
            </a:r>
            <a:r>
              <a:rPr lang="vi-VN" sz="2600" dirty="0">
                <a:solidFill>
                  <a:srgbClr val="231F20"/>
                </a:solidFill>
                <a:effectLst/>
                <a:latin typeface="Arial" panose="020B0604020202020204" pitchFamily="34" charset="0"/>
              </a:rPr>
              <a:t>. </a:t>
            </a:r>
            <a:endParaRPr lang="vi-VN" sz="2600" dirty="0"/>
          </a:p>
          <a:p>
            <a:pPr>
              <a:lnSpc>
                <a:spcPct val="120000"/>
              </a:lnSpc>
            </a:pPr>
            <a:r>
              <a:rPr lang="en-US" sz="2600" dirty="0">
                <a:solidFill>
                  <a:srgbClr val="231F20"/>
                </a:solidFill>
                <a:latin typeface="Arial" panose="020B0604020202020204" pitchFamily="34" charset="0"/>
              </a:rPr>
              <a:t>-</a:t>
            </a:r>
            <a:r>
              <a:rPr lang="vi-VN" sz="2600" smtClean="0">
                <a:solidFill>
                  <a:srgbClr val="231F20"/>
                </a:solidFill>
                <a:effectLst/>
                <a:latin typeface="Arial" panose="020B0604020202020204" pitchFamily="34" charset="0"/>
              </a:rPr>
              <a:t> </a:t>
            </a:r>
            <a:r>
              <a:rPr lang="vi-VN" sz="2600" dirty="0">
                <a:solidFill>
                  <a:srgbClr val="231F20"/>
                </a:solidFill>
                <a:effectLst/>
                <a:latin typeface="Arial" panose="020B0604020202020204" pitchFamily="34" charset="0"/>
              </a:rPr>
              <a:t>Tạo bảng và nhập dữ liệu khoản chi (cột </a:t>
            </a:r>
            <a:r>
              <a:rPr lang="vi-VN" sz="2600" dirty="0">
                <a:solidFill>
                  <a:srgbClr val="ED028C"/>
                </a:solidFill>
                <a:effectLst/>
                <a:latin typeface="Arial" panose="020B0604020202020204" pitchFamily="34" charset="0"/>
              </a:rPr>
              <a:t>F</a:t>
            </a:r>
            <a:r>
              <a:rPr lang="vi-VN" sz="2600" dirty="0">
                <a:solidFill>
                  <a:srgbClr val="231F20"/>
                </a:solidFill>
                <a:effectLst/>
                <a:latin typeface="Arial" panose="020B0604020202020204" pitchFamily="34" charset="0"/>
              </a:rPr>
              <a:t>) như minh hoạ ở Hình 9a.7.</a:t>
            </a:r>
            <a:endParaRPr lang="en-US" sz="2600" dirty="0"/>
          </a:p>
        </p:txBody>
      </p:sp>
      <p:pic>
        <p:nvPicPr>
          <p:cNvPr id="12" name="Picture 11">
            <a:extLst>
              <a:ext uri="{FF2B5EF4-FFF2-40B4-BE49-F238E27FC236}">
                <a16:creationId xmlns:a16="http://schemas.microsoft.com/office/drawing/2014/main" id="{082DEA97-6239-4C08-B011-0218FBE5E0F4}"/>
              </a:ext>
            </a:extLst>
          </p:cNvPr>
          <p:cNvPicPr>
            <a:picLocks noChangeAspect="1"/>
          </p:cNvPicPr>
          <p:nvPr/>
        </p:nvPicPr>
        <p:blipFill>
          <a:blip r:embed="rId2"/>
          <a:stretch>
            <a:fillRect/>
          </a:stretch>
        </p:blipFill>
        <p:spPr>
          <a:xfrm>
            <a:off x="2521527" y="3408862"/>
            <a:ext cx="7038110" cy="3449138"/>
          </a:xfrm>
          <a:prstGeom prst="rect">
            <a:avLst/>
          </a:prstGeom>
        </p:spPr>
      </p:pic>
    </p:spTree>
    <p:extLst>
      <p:ext uri="{BB962C8B-B14F-4D97-AF65-F5344CB8AC3E}">
        <p14:creationId xmlns:p14="http://schemas.microsoft.com/office/powerpoint/2010/main" val="41005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barn(inVertical)">
                                      <p:cBhvr>
                                        <p:cTn id="13" dur="500"/>
                                        <p:tgtEl>
                                          <p:spTgt spid="11">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barn(inVertical)">
                                      <p:cBhvr>
                                        <p:cTn id="16" dur="500"/>
                                        <p:tgtEl>
                                          <p:spTgt spid="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barn(inVertical)">
                                      <p:cBhvr>
                                        <p:cTn id="21" dur="500"/>
                                        <p:tgtEl>
                                          <p:spTgt spid="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barn(inVertical)">
                                      <p:cBhvr>
                                        <p:cTn id="26" dur="500"/>
                                        <p:tgtEl>
                                          <p:spTgt spid="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BBE92D-4E0F-41DC-A4D8-F08B68477508}"/>
              </a:ext>
            </a:extLst>
          </p:cNvPr>
          <p:cNvSpPr txBox="1"/>
          <p:nvPr/>
        </p:nvSpPr>
        <p:spPr>
          <a:xfrm>
            <a:off x="110836" y="0"/>
            <a:ext cx="11914909" cy="3453253"/>
          </a:xfrm>
          <a:prstGeom prst="rect">
            <a:avLst/>
          </a:prstGeom>
          <a:noFill/>
        </p:spPr>
        <p:txBody>
          <a:bodyPr wrap="square">
            <a:spAutoFit/>
          </a:bodyPr>
          <a:lstStyle/>
          <a:p>
            <a:pPr>
              <a:lnSpc>
                <a:spcPct val="120000"/>
              </a:lnSpc>
            </a:pPr>
            <a:r>
              <a:rPr lang="vi-VN" sz="2600" b="1" dirty="0">
                <a:solidFill>
                  <a:srgbClr val="4232D6"/>
                </a:solidFill>
                <a:effectLst/>
                <a:latin typeface="Arial" panose="020B0604020202020204" pitchFamily="34" charset="0"/>
              </a:rPr>
              <a:t>b) Sử dụng công cụ xác thực dữ liệu thuộc danh sách cho trước </a:t>
            </a:r>
            <a:endParaRPr lang="vi-VN" sz="2600" dirty="0">
              <a:solidFill>
                <a:srgbClr val="4232D6"/>
              </a:solidFill>
            </a:endParaRPr>
          </a:p>
          <a:p>
            <a:pPr>
              <a:lnSpc>
                <a:spcPct val="120000"/>
              </a:lnSpc>
            </a:pPr>
            <a:r>
              <a:rPr lang="vi-VN" sz="2600" dirty="0">
                <a:solidFill>
                  <a:srgbClr val="231F20"/>
                </a:solidFill>
                <a:effectLst/>
                <a:latin typeface="Arial" panose="020B0604020202020204" pitchFamily="34" charset="0"/>
              </a:rPr>
              <a:t>Để dữ liệu ở mỗi ô của cột </a:t>
            </a:r>
            <a:r>
              <a:rPr lang="vi-VN" sz="2600" dirty="0">
                <a:solidFill>
                  <a:srgbClr val="ED028C"/>
                </a:solidFill>
                <a:effectLst/>
                <a:latin typeface="Arial" panose="020B0604020202020204" pitchFamily="34" charset="0"/>
              </a:rPr>
              <a:t>B</a:t>
            </a:r>
            <a:r>
              <a:rPr lang="vi-VN" sz="2600" dirty="0">
                <a:solidFill>
                  <a:srgbClr val="231F20"/>
                </a:solidFill>
                <a:effectLst/>
                <a:latin typeface="Arial" panose="020B0604020202020204" pitchFamily="34" charset="0"/>
              </a:rPr>
              <a:t> là một mục trong danh sách cho trước ở cột </a:t>
            </a:r>
            <a:r>
              <a:rPr lang="vi-VN" sz="2600" dirty="0">
                <a:solidFill>
                  <a:srgbClr val="ED028C"/>
                </a:solidFill>
                <a:effectLst/>
                <a:latin typeface="Arial" panose="020B0604020202020204" pitchFamily="34" charset="0"/>
              </a:rPr>
              <a:t>F</a:t>
            </a:r>
            <a:r>
              <a:rPr lang="vi-VN" sz="2600" dirty="0">
                <a:solidFill>
                  <a:srgbClr val="231F20"/>
                </a:solidFill>
                <a:effectLst/>
                <a:latin typeface="Arial" panose="020B0604020202020204" pitchFamily="34" charset="0"/>
              </a:rPr>
              <a:t>, em thực </a:t>
            </a:r>
            <a:r>
              <a:rPr lang="vi-VN" sz="2600">
                <a:solidFill>
                  <a:srgbClr val="231F20"/>
                </a:solidFill>
                <a:effectLst/>
                <a:latin typeface="Arial" panose="020B0604020202020204" pitchFamily="34" charset="0"/>
              </a:rPr>
              <a:t>hiện </a:t>
            </a:r>
            <a:r>
              <a:rPr lang="vi-VN" sz="2600" smtClean="0">
                <a:solidFill>
                  <a:srgbClr val="231F20"/>
                </a:solidFill>
                <a:effectLst/>
                <a:latin typeface="Arial" panose="020B0604020202020204" pitchFamily="34" charset="0"/>
              </a:rPr>
              <a:t>như </a:t>
            </a:r>
            <a:r>
              <a:rPr lang="vi-VN" sz="2600" dirty="0">
                <a:solidFill>
                  <a:srgbClr val="231F20"/>
                </a:solidFill>
                <a:effectLst/>
                <a:latin typeface="Arial" panose="020B0604020202020204" pitchFamily="34" charset="0"/>
              </a:rPr>
              <a:t>sau: </a:t>
            </a:r>
            <a:endParaRPr lang="vi-VN" sz="2600" dirty="0"/>
          </a:p>
          <a:p>
            <a:pPr>
              <a:lnSpc>
                <a:spcPct val="120000"/>
              </a:lnSpc>
            </a:pPr>
            <a:r>
              <a:rPr lang="en-US" sz="2600" dirty="0">
                <a:solidFill>
                  <a:srgbClr val="231F20"/>
                </a:solidFill>
                <a:latin typeface="Arial" panose="020B0604020202020204" pitchFamily="34" charset="0"/>
              </a:rPr>
              <a:t>-</a:t>
            </a:r>
            <a:r>
              <a:rPr lang="vi-VN" sz="2600" smtClean="0">
                <a:solidFill>
                  <a:srgbClr val="231F20"/>
                </a:solidFill>
                <a:effectLst/>
                <a:latin typeface="Arial" panose="020B0604020202020204" pitchFamily="34" charset="0"/>
              </a:rPr>
              <a:t> </a:t>
            </a:r>
            <a:r>
              <a:rPr lang="vi-VN" sz="2600" dirty="0">
                <a:solidFill>
                  <a:srgbClr val="231F20"/>
                </a:solidFill>
                <a:effectLst/>
                <a:latin typeface="Arial" panose="020B0604020202020204" pitchFamily="34" charset="0"/>
              </a:rPr>
              <a:t>Chọn các ô của cột </a:t>
            </a:r>
            <a:r>
              <a:rPr lang="vi-VN" sz="2600" dirty="0">
                <a:solidFill>
                  <a:srgbClr val="ED028C"/>
                </a:solidFill>
                <a:effectLst/>
                <a:latin typeface="Arial" panose="020B0604020202020204" pitchFamily="34" charset="0"/>
              </a:rPr>
              <a:t>B</a:t>
            </a:r>
            <a:r>
              <a:rPr lang="vi-VN" sz="2600" dirty="0">
                <a:solidFill>
                  <a:srgbClr val="231F20"/>
                </a:solidFill>
                <a:effectLst/>
                <a:latin typeface="Arial" panose="020B0604020202020204" pitchFamily="34" charset="0"/>
              </a:rPr>
              <a:t> để nhập dữ liệu thoả mãn điều kiện xác thực, ví dụ các ô từ </a:t>
            </a:r>
            <a:r>
              <a:rPr lang="vi-VN" sz="2600">
                <a:solidFill>
                  <a:srgbClr val="ED028C"/>
                </a:solidFill>
                <a:effectLst/>
                <a:latin typeface="Arial" panose="020B0604020202020204" pitchFamily="34" charset="0"/>
              </a:rPr>
              <a:t>B3 </a:t>
            </a:r>
            <a:r>
              <a:rPr lang="vi-VN" sz="2600" smtClean="0">
                <a:solidFill>
                  <a:srgbClr val="231F20"/>
                </a:solidFill>
                <a:effectLst/>
                <a:latin typeface="Arial" panose="020B0604020202020204" pitchFamily="34" charset="0"/>
              </a:rPr>
              <a:t>đến </a:t>
            </a:r>
            <a:r>
              <a:rPr lang="vi-VN" sz="2600" dirty="0">
                <a:solidFill>
                  <a:srgbClr val="ED028C"/>
                </a:solidFill>
                <a:effectLst/>
                <a:latin typeface="Arial" panose="020B0604020202020204" pitchFamily="34" charset="0"/>
              </a:rPr>
              <a:t>B10</a:t>
            </a:r>
            <a:r>
              <a:rPr lang="vi-VN" sz="2600" dirty="0">
                <a:solidFill>
                  <a:srgbClr val="231F20"/>
                </a:solidFill>
                <a:effectLst/>
                <a:latin typeface="Arial" panose="020B0604020202020204" pitchFamily="34" charset="0"/>
              </a:rPr>
              <a:t>. </a:t>
            </a:r>
            <a:endParaRPr lang="vi-VN" sz="2600" dirty="0"/>
          </a:p>
          <a:p>
            <a:pPr>
              <a:lnSpc>
                <a:spcPct val="120000"/>
              </a:lnSpc>
            </a:pPr>
            <a:r>
              <a:rPr lang="en-US" sz="2600" dirty="0">
                <a:solidFill>
                  <a:srgbClr val="231F20"/>
                </a:solidFill>
                <a:latin typeface="Arial" panose="020B0604020202020204" pitchFamily="34" charset="0"/>
              </a:rPr>
              <a:t>-</a:t>
            </a:r>
            <a:r>
              <a:rPr lang="vi-VN" sz="2600" smtClean="0">
                <a:solidFill>
                  <a:srgbClr val="231F20"/>
                </a:solidFill>
                <a:effectLst/>
                <a:latin typeface="Arial" panose="020B0604020202020204" pitchFamily="34" charset="0"/>
              </a:rPr>
              <a:t> </a:t>
            </a:r>
            <a:r>
              <a:rPr lang="vi-VN" sz="2600" dirty="0">
                <a:solidFill>
                  <a:srgbClr val="231F20"/>
                </a:solidFill>
                <a:effectLst/>
                <a:latin typeface="Arial" panose="020B0604020202020204" pitchFamily="34" charset="0"/>
              </a:rPr>
              <a:t>Trong nhóm lệnh </a:t>
            </a:r>
            <a:r>
              <a:rPr lang="vi-VN" sz="2600" b="1" dirty="0">
                <a:solidFill>
                  <a:srgbClr val="231F20"/>
                </a:solidFill>
                <a:effectLst/>
                <a:latin typeface="Arial" panose="020B0604020202020204" pitchFamily="34" charset="0"/>
              </a:rPr>
              <a:t>Data Tools</a:t>
            </a:r>
            <a:r>
              <a:rPr lang="vi-VN" sz="2600" dirty="0">
                <a:solidFill>
                  <a:srgbClr val="231F20"/>
                </a:solidFill>
                <a:effectLst/>
                <a:latin typeface="Arial" panose="020B0604020202020204" pitchFamily="34" charset="0"/>
              </a:rPr>
              <a:t> của dải lệnh </a:t>
            </a:r>
            <a:r>
              <a:rPr lang="vi-VN" sz="2600" b="1" dirty="0">
                <a:solidFill>
                  <a:srgbClr val="231F20"/>
                </a:solidFill>
                <a:effectLst/>
                <a:latin typeface="Arial" panose="020B0604020202020204" pitchFamily="34" charset="0"/>
              </a:rPr>
              <a:t>Data</a:t>
            </a:r>
            <a:r>
              <a:rPr lang="vi-VN" sz="2600" dirty="0">
                <a:solidFill>
                  <a:srgbClr val="231F20"/>
                </a:solidFill>
                <a:effectLst/>
                <a:latin typeface="Arial" panose="020B0604020202020204" pitchFamily="34" charset="0"/>
              </a:rPr>
              <a:t>, chọn </a:t>
            </a:r>
            <a:r>
              <a:rPr lang="vi-VN" sz="2600" b="1" dirty="0">
                <a:solidFill>
                  <a:srgbClr val="231F20"/>
                </a:solidFill>
                <a:effectLst/>
                <a:latin typeface="Arial" panose="020B0604020202020204" pitchFamily="34" charset="0"/>
              </a:rPr>
              <a:t>Data Validation</a:t>
            </a:r>
            <a:r>
              <a:rPr lang="vi-VN" sz="2600" dirty="0">
                <a:solidFill>
                  <a:srgbClr val="231F20"/>
                </a:solidFill>
                <a:effectLst/>
                <a:latin typeface="Arial" panose="020B0604020202020204" pitchFamily="34" charset="0"/>
              </a:rPr>
              <a:t> (Hình 9a.4), </a:t>
            </a:r>
            <a:r>
              <a:rPr lang="vi-VN" sz="2600">
                <a:solidFill>
                  <a:srgbClr val="231F20"/>
                </a:solidFill>
                <a:effectLst/>
                <a:latin typeface="Arial" panose="020B0604020202020204" pitchFamily="34" charset="0"/>
              </a:rPr>
              <a:t>hộp </a:t>
            </a:r>
            <a:r>
              <a:rPr lang="vi-VN" sz="2600" smtClean="0">
                <a:solidFill>
                  <a:srgbClr val="231F20"/>
                </a:solidFill>
                <a:effectLst/>
                <a:latin typeface="Arial" panose="020B0604020202020204" pitchFamily="34" charset="0"/>
              </a:rPr>
              <a:t>thoại </a:t>
            </a:r>
            <a:r>
              <a:rPr lang="vi-VN" sz="2600" b="1" dirty="0">
                <a:solidFill>
                  <a:srgbClr val="231F20"/>
                </a:solidFill>
                <a:effectLst/>
                <a:latin typeface="Arial" panose="020B0604020202020204" pitchFamily="34" charset="0"/>
              </a:rPr>
              <a:t>Data Validation</a:t>
            </a:r>
            <a:r>
              <a:rPr lang="vi-VN" sz="2600" dirty="0">
                <a:solidFill>
                  <a:srgbClr val="231F20"/>
                </a:solidFill>
                <a:effectLst/>
                <a:latin typeface="Arial" panose="020B0604020202020204" pitchFamily="34" charset="0"/>
              </a:rPr>
              <a:t> xuất hiện</a:t>
            </a:r>
            <a:r>
              <a:rPr lang="vi-VN" sz="2600">
                <a:solidFill>
                  <a:srgbClr val="231F20"/>
                </a:solidFill>
                <a:effectLst/>
                <a:latin typeface="Arial" panose="020B0604020202020204" pitchFamily="34" charset="0"/>
              </a:rPr>
              <a:t>. </a:t>
            </a:r>
            <a:endParaRPr lang="vi-VN" sz="2600" dirty="0"/>
          </a:p>
        </p:txBody>
      </p:sp>
      <p:pic>
        <p:nvPicPr>
          <p:cNvPr id="4" name="Picture 3">
            <a:extLst>
              <a:ext uri="{FF2B5EF4-FFF2-40B4-BE49-F238E27FC236}">
                <a16:creationId xmlns:a16="http://schemas.microsoft.com/office/drawing/2014/main" id="{33A6C69E-F2D6-4BB2-92BE-810E9343F552}"/>
              </a:ext>
            </a:extLst>
          </p:cNvPr>
          <p:cNvPicPr>
            <a:picLocks noChangeAspect="1"/>
          </p:cNvPicPr>
          <p:nvPr/>
        </p:nvPicPr>
        <p:blipFill rotWithShape="1">
          <a:blip r:embed="rId2"/>
          <a:srcRect l="7865" r="3739"/>
          <a:stretch/>
        </p:blipFill>
        <p:spPr>
          <a:xfrm>
            <a:off x="3394365" y="3300852"/>
            <a:ext cx="4320888" cy="3418603"/>
          </a:xfrm>
          <a:prstGeom prst="rect">
            <a:avLst/>
          </a:prstGeom>
        </p:spPr>
      </p:pic>
    </p:spTree>
    <p:extLst>
      <p:ext uri="{BB962C8B-B14F-4D97-AF65-F5344CB8AC3E}">
        <p14:creationId xmlns:p14="http://schemas.microsoft.com/office/powerpoint/2010/main" val="218248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BBE92D-4E0F-41DC-A4D8-F08B68477508}"/>
              </a:ext>
            </a:extLst>
          </p:cNvPr>
          <p:cNvSpPr txBox="1"/>
          <p:nvPr/>
        </p:nvSpPr>
        <p:spPr>
          <a:xfrm>
            <a:off x="110836" y="0"/>
            <a:ext cx="11914909" cy="3453253"/>
          </a:xfrm>
          <a:prstGeom prst="rect">
            <a:avLst/>
          </a:prstGeom>
          <a:noFill/>
        </p:spPr>
        <p:txBody>
          <a:bodyPr wrap="square">
            <a:spAutoFit/>
          </a:bodyPr>
          <a:lstStyle/>
          <a:p>
            <a:pPr>
              <a:lnSpc>
                <a:spcPct val="120000"/>
              </a:lnSpc>
            </a:pPr>
            <a:r>
              <a:rPr lang="en-US" sz="2600" smtClean="0">
                <a:solidFill>
                  <a:srgbClr val="231F20"/>
                </a:solidFill>
                <a:latin typeface="Arial" panose="020B0604020202020204" pitchFamily="34" charset="0"/>
              </a:rPr>
              <a:t>-</a:t>
            </a:r>
            <a:r>
              <a:rPr lang="vi-VN" sz="2600" smtClean="0">
                <a:solidFill>
                  <a:srgbClr val="231F20"/>
                </a:solidFill>
                <a:effectLst/>
                <a:latin typeface="Arial" panose="020B0604020202020204" pitchFamily="34" charset="0"/>
              </a:rPr>
              <a:t> </a:t>
            </a:r>
            <a:r>
              <a:rPr lang="vi-VN" sz="2600" dirty="0">
                <a:solidFill>
                  <a:srgbClr val="231F20"/>
                </a:solidFill>
                <a:effectLst/>
                <a:latin typeface="Arial" panose="020B0604020202020204" pitchFamily="34" charset="0"/>
              </a:rPr>
              <a:t>Trong thẻ </a:t>
            </a:r>
            <a:r>
              <a:rPr lang="vi-VN" sz="2600" b="1" dirty="0">
                <a:solidFill>
                  <a:srgbClr val="231F20"/>
                </a:solidFill>
                <a:effectLst/>
                <a:latin typeface="Arial" panose="020B0604020202020204" pitchFamily="34" charset="0"/>
              </a:rPr>
              <a:t>Settings</a:t>
            </a:r>
            <a:r>
              <a:rPr lang="vi-VN" sz="2600" dirty="0">
                <a:solidFill>
                  <a:srgbClr val="231F20"/>
                </a:solidFill>
                <a:effectLst/>
                <a:latin typeface="Arial" panose="020B0604020202020204" pitchFamily="34" charset="0"/>
              </a:rPr>
              <a:t>, nhập yêu cầu xác thực dữ liệu cho từng tiêu chí, cụ thể là: </a:t>
            </a:r>
            <a:endParaRPr lang="vi-VN" sz="2600" dirty="0"/>
          </a:p>
          <a:p>
            <a:pPr>
              <a:lnSpc>
                <a:spcPct val="120000"/>
              </a:lnSpc>
            </a:pPr>
            <a:r>
              <a:rPr lang="vi-VN" sz="2600" dirty="0">
                <a:solidFill>
                  <a:srgbClr val="231F20"/>
                </a:solidFill>
                <a:effectLst/>
                <a:latin typeface="Arial" panose="020B0604020202020204" pitchFamily="34" charset="0"/>
              </a:rPr>
              <a:t>+ </a:t>
            </a:r>
            <a:r>
              <a:rPr lang="vi-VN" sz="2600" b="1" dirty="0">
                <a:solidFill>
                  <a:srgbClr val="231F20"/>
                </a:solidFill>
                <a:effectLst/>
                <a:latin typeface="Arial" panose="020B0604020202020204" pitchFamily="34" charset="0"/>
              </a:rPr>
              <a:t>Allow</a:t>
            </a:r>
            <a:r>
              <a:rPr lang="vi-VN" sz="2600" dirty="0">
                <a:solidFill>
                  <a:srgbClr val="231F20"/>
                </a:solidFill>
                <a:effectLst/>
                <a:latin typeface="Arial" panose="020B0604020202020204" pitchFamily="34" charset="0"/>
              </a:rPr>
              <a:t>: Dữ liệu nhập vào cột </a:t>
            </a:r>
            <a:r>
              <a:rPr lang="vi-VN" sz="2600" dirty="0">
                <a:solidFill>
                  <a:srgbClr val="ED028C"/>
                </a:solidFill>
                <a:effectLst/>
                <a:latin typeface="Arial" panose="020B0604020202020204" pitchFamily="34" charset="0"/>
              </a:rPr>
              <a:t>Khoản chi</a:t>
            </a:r>
            <a:r>
              <a:rPr lang="vi-VN" sz="2600" dirty="0">
                <a:solidFill>
                  <a:srgbClr val="231F20"/>
                </a:solidFill>
                <a:effectLst/>
                <a:latin typeface="Arial" panose="020B0604020202020204" pitchFamily="34" charset="0"/>
              </a:rPr>
              <a:t> cần thuộc danh sách cho trước, vì vậy </a:t>
            </a:r>
            <a:r>
              <a:rPr lang="vi-VN" sz="2600">
                <a:solidFill>
                  <a:srgbClr val="231F20"/>
                </a:solidFill>
                <a:effectLst/>
                <a:latin typeface="Arial" panose="020B0604020202020204" pitchFamily="34" charset="0"/>
              </a:rPr>
              <a:t>em </a:t>
            </a:r>
            <a:r>
              <a:rPr lang="vi-VN" sz="2600" smtClean="0">
                <a:solidFill>
                  <a:srgbClr val="231F20"/>
                </a:solidFill>
                <a:effectLst/>
                <a:latin typeface="Arial" panose="020B0604020202020204" pitchFamily="34" charset="0"/>
              </a:rPr>
              <a:t>chọn </a:t>
            </a:r>
            <a:r>
              <a:rPr lang="vi-VN" sz="2600" dirty="0">
                <a:solidFill>
                  <a:srgbClr val="231F20"/>
                </a:solidFill>
                <a:effectLst/>
                <a:latin typeface="Arial" panose="020B0604020202020204" pitchFamily="34" charset="0"/>
              </a:rPr>
              <a:t>giá trị là </a:t>
            </a:r>
            <a:r>
              <a:rPr lang="vi-VN" sz="2600" dirty="0">
                <a:solidFill>
                  <a:srgbClr val="ED028C"/>
                </a:solidFill>
                <a:effectLst/>
                <a:latin typeface="Arial" panose="020B0604020202020204" pitchFamily="34" charset="0"/>
              </a:rPr>
              <a:t>List</a:t>
            </a:r>
            <a:r>
              <a:rPr lang="vi-VN" sz="2600" dirty="0">
                <a:solidFill>
                  <a:srgbClr val="231F20"/>
                </a:solidFill>
                <a:effectLst/>
                <a:latin typeface="Arial" panose="020B0604020202020204" pitchFamily="34" charset="0"/>
              </a:rPr>
              <a:t> để chọn dữ liệu từ danh sách thả xuống. </a:t>
            </a:r>
            <a:endParaRPr lang="vi-VN" sz="2600" dirty="0"/>
          </a:p>
          <a:p>
            <a:pPr>
              <a:lnSpc>
                <a:spcPct val="120000"/>
              </a:lnSpc>
            </a:pPr>
            <a:r>
              <a:rPr lang="vi-VN" sz="2600" dirty="0">
                <a:solidFill>
                  <a:srgbClr val="231F20"/>
                </a:solidFill>
                <a:effectLst/>
                <a:latin typeface="Arial" panose="020B0604020202020204" pitchFamily="34" charset="0"/>
              </a:rPr>
              <a:t>+ </a:t>
            </a:r>
            <a:r>
              <a:rPr lang="vi-VN" sz="2600" b="1" dirty="0">
                <a:solidFill>
                  <a:srgbClr val="231F20"/>
                </a:solidFill>
                <a:effectLst/>
                <a:latin typeface="Arial" panose="020B0604020202020204" pitchFamily="34" charset="0"/>
              </a:rPr>
              <a:t>Source</a:t>
            </a:r>
            <a:r>
              <a:rPr lang="vi-VN" sz="2600" dirty="0">
                <a:solidFill>
                  <a:srgbClr val="231F20"/>
                </a:solidFill>
                <a:effectLst/>
                <a:latin typeface="Arial" panose="020B0604020202020204" pitchFamily="34" charset="0"/>
              </a:rPr>
              <a:t>: Là vùng dữ liệu chứa danh sách. Chọn vùng dữ liệu chứa danh sách </a:t>
            </a:r>
            <a:r>
              <a:rPr lang="vi-VN" sz="2600">
                <a:solidFill>
                  <a:srgbClr val="231F20"/>
                </a:solidFill>
                <a:effectLst/>
                <a:latin typeface="Arial" panose="020B0604020202020204" pitchFamily="34" charset="0"/>
              </a:rPr>
              <a:t>các </a:t>
            </a:r>
            <a:r>
              <a:rPr lang="vi-VN" sz="2600" smtClean="0">
                <a:solidFill>
                  <a:srgbClr val="231F20"/>
                </a:solidFill>
                <a:effectLst/>
                <a:latin typeface="Arial" panose="020B0604020202020204" pitchFamily="34" charset="0"/>
              </a:rPr>
              <a:t>khoản </a:t>
            </a:r>
            <a:r>
              <a:rPr lang="vi-VN" sz="2600" dirty="0">
                <a:solidFill>
                  <a:srgbClr val="231F20"/>
                </a:solidFill>
                <a:effectLst/>
                <a:latin typeface="Arial" panose="020B0604020202020204" pitchFamily="34" charset="0"/>
              </a:rPr>
              <a:t>chi là </a:t>
            </a:r>
            <a:r>
              <a:rPr lang="vi-VN" sz="2600" dirty="0">
                <a:solidFill>
                  <a:srgbClr val="ED028C"/>
                </a:solidFill>
                <a:effectLst/>
                <a:latin typeface="Arial" panose="020B0604020202020204" pitchFamily="34" charset="0"/>
              </a:rPr>
              <a:t>F2:F10</a:t>
            </a:r>
            <a:r>
              <a:rPr lang="vi-VN" sz="2600" dirty="0">
                <a:solidFill>
                  <a:srgbClr val="231F20"/>
                </a:solidFill>
                <a:effectLst/>
                <a:latin typeface="Arial" panose="020B0604020202020204" pitchFamily="34" charset="0"/>
              </a:rPr>
              <a:t>, khi đó địa chỉ của vùng được đưa vào ô </a:t>
            </a:r>
            <a:r>
              <a:rPr lang="vi-VN" sz="2600" b="1" dirty="0">
                <a:solidFill>
                  <a:srgbClr val="231F20"/>
                </a:solidFill>
                <a:effectLst/>
                <a:latin typeface="Arial" panose="020B0604020202020204" pitchFamily="34" charset="0"/>
              </a:rPr>
              <a:t>Source</a:t>
            </a:r>
            <a:r>
              <a:rPr lang="vi-VN" sz="2600" dirty="0">
                <a:solidFill>
                  <a:srgbClr val="231F20"/>
                </a:solidFill>
                <a:effectLst/>
                <a:latin typeface="Arial" panose="020B0604020202020204" pitchFamily="34" charset="0"/>
              </a:rPr>
              <a:t> (Hình 9a.8). </a:t>
            </a:r>
            <a:endParaRPr lang="vi-VN" sz="2600" dirty="0"/>
          </a:p>
          <a:p>
            <a:pPr>
              <a:lnSpc>
                <a:spcPct val="120000"/>
              </a:lnSpc>
            </a:pPr>
            <a:r>
              <a:rPr lang="en-US" sz="2600" smtClean="0">
                <a:solidFill>
                  <a:srgbClr val="231F20"/>
                </a:solidFill>
                <a:effectLst/>
                <a:latin typeface="Arial" panose="020B0604020202020204" pitchFamily="34" charset="0"/>
              </a:rPr>
              <a:t>- </a:t>
            </a:r>
            <a:r>
              <a:rPr lang="vi-VN" sz="2600" smtClean="0">
                <a:solidFill>
                  <a:srgbClr val="231F20"/>
                </a:solidFill>
                <a:effectLst/>
                <a:latin typeface="Arial" panose="020B0604020202020204" pitchFamily="34" charset="0"/>
              </a:rPr>
              <a:t>Chọn </a:t>
            </a:r>
            <a:r>
              <a:rPr lang="vi-VN" sz="2600" b="1" dirty="0">
                <a:solidFill>
                  <a:srgbClr val="231F20"/>
                </a:solidFill>
                <a:effectLst/>
                <a:latin typeface="Arial-BoldMT"/>
              </a:rPr>
              <a:t>OK</a:t>
            </a:r>
            <a:r>
              <a:rPr lang="vi-VN" sz="2600" dirty="0">
                <a:solidFill>
                  <a:srgbClr val="231F20"/>
                </a:solidFill>
                <a:effectLst/>
                <a:latin typeface="Arial" panose="020B0604020202020204" pitchFamily="34" charset="0"/>
              </a:rPr>
              <a:t> để hoàn thành công việc. </a:t>
            </a:r>
            <a:endParaRPr lang="en-US" sz="2600" dirty="0"/>
          </a:p>
        </p:txBody>
      </p:sp>
      <p:pic>
        <p:nvPicPr>
          <p:cNvPr id="10" name="Picture 9">
            <a:extLst>
              <a:ext uri="{FF2B5EF4-FFF2-40B4-BE49-F238E27FC236}">
                <a16:creationId xmlns:a16="http://schemas.microsoft.com/office/drawing/2014/main" id="{304D00D1-8FCB-4934-BD93-B4F958BD58D0}"/>
              </a:ext>
            </a:extLst>
          </p:cNvPr>
          <p:cNvPicPr>
            <a:picLocks noChangeAspect="1"/>
          </p:cNvPicPr>
          <p:nvPr/>
        </p:nvPicPr>
        <p:blipFill>
          <a:blip r:embed="rId2"/>
          <a:stretch>
            <a:fillRect/>
          </a:stretch>
        </p:blipFill>
        <p:spPr>
          <a:xfrm>
            <a:off x="5929745" y="2422139"/>
            <a:ext cx="5624946" cy="4298660"/>
          </a:xfrm>
          <a:prstGeom prst="rect">
            <a:avLst/>
          </a:prstGeom>
        </p:spPr>
      </p:pic>
    </p:spTree>
    <p:extLst>
      <p:ext uri="{BB962C8B-B14F-4D97-AF65-F5344CB8AC3E}">
        <p14:creationId xmlns:p14="http://schemas.microsoft.com/office/powerpoint/2010/main" val="312895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CBC8A5-B250-4B96-822C-5BE4A395A279}"/>
              </a:ext>
            </a:extLst>
          </p:cNvPr>
          <p:cNvSpPr txBox="1"/>
          <p:nvPr/>
        </p:nvSpPr>
        <p:spPr>
          <a:xfrm>
            <a:off x="458383" y="0"/>
            <a:ext cx="11485418" cy="1305165"/>
          </a:xfrm>
          <a:prstGeom prst="rect">
            <a:avLst/>
          </a:prstGeom>
          <a:noFill/>
        </p:spPr>
        <p:txBody>
          <a:bodyPr wrap="square">
            <a:spAutoFit/>
          </a:bodyPr>
          <a:lstStyle/>
          <a:p>
            <a:pPr>
              <a:lnSpc>
                <a:spcPct val="150000"/>
              </a:lnSpc>
            </a:pPr>
            <a:r>
              <a:rPr lang="en-US" sz="2800" dirty="0">
                <a:solidFill>
                  <a:srgbClr val="231F20"/>
                </a:solidFill>
                <a:latin typeface="Arial" panose="020B0604020202020204" pitchFamily="34" charset="0"/>
              </a:rPr>
              <a:t>-</a:t>
            </a:r>
            <a:r>
              <a:rPr lang="vi-VN" sz="2800" smtClean="0">
                <a:solidFill>
                  <a:srgbClr val="231F20"/>
                </a:solidFill>
                <a:effectLst/>
                <a:latin typeface="Arial" panose="020B0604020202020204" pitchFamily="34" charset="0"/>
              </a:rPr>
              <a:t> </a:t>
            </a:r>
            <a:r>
              <a:rPr lang="vi-VN" sz="2800" dirty="0">
                <a:solidFill>
                  <a:srgbClr val="231F20"/>
                </a:solidFill>
                <a:effectLst/>
                <a:latin typeface="Arial" panose="020B0604020202020204" pitchFamily="34" charset="0"/>
              </a:rPr>
              <a:t>Nhập dữ liệu cho trang tính, trong đó dữ liệu cột </a:t>
            </a:r>
            <a:r>
              <a:rPr lang="vi-VN" sz="2800" dirty="0">
                <a:solidFill>
                  <a:srgbClr val="ED028C"/>
                </a:solidFill>
                <a:effectLst/>
                <a:latin typeface="Arial" panose="020B0604020202020204" pitchFamily="34" charset="0"/>
              </a:rPr>
              <a:t>B</a:t>
            </a:r>
            <a:r>
              <a:rPr lang="vi-VN" sz="2800" dirty="0">
                <a:solidFill>
                  <a:srgbClr val="231F20"/>
                </a:solidFill>
                <a:effectLst/>
                <a:latin typeface="Arial" panose="020B0604020202020204" pitchFamily="34" charset="0"/>
              </a:rPr>
              <a:t> được lấy từ danh sách thả </a:t>
            </a:r>
            <a:r>
              <a:rPr lang="vi-VN" sz="2800">
                <a:solidFill>
                  <a:srgbClr val="231F20"/>
                </a:solidFill>
                <a:effectLst/>
                <a:latin typeface="Arial" panose="020B0604020202020204" pitchFamily="34" charset="0"/>
              </a:rPr>
              <a:t>xuống </a:t>
            </a:r>
            <a:r>
              <a:rPr lang="vi-VN" sz="2800" smtClean="0">
                <a:solidFill>
                  <a:srgbClr val="231F20"/>
                </a:solidFill>
                <a:effectLst/>
                <a:latin typeface="Arial" panose="020B0604020202020204" pitchFamily="34" charset="0"/>
              </a:rPr>
              <a:t>(</a:t>
            </a:r>
            <a:r>
              <a:rPr lang="vi-VN" sz="2800" dirty="0">
                <a:solidFill>
                  <a:srgbClr val="231F20"/>
                </a:solidFill>
                <a:effectLst/>
                <a:latin typeface="Arial" panose="020B0604020202020204" pitchFamily="34" charset="0"/>
              </a:rPr>
              <a:t>Hình 9a.2</a:t>
            </a:r>
            <a:r>
              <a:rPr lang="vi-VN" sz="2800">
                <a:solidFill>
                  <a:srgbClr val="231F20"/>
                </a:solidFill>
                <a:effectLst/>
                <a:latin typeface="Arial" panose="020B0604020202020204" pitchFamily="34" charset="0"/>
              </a:rPr>
              <a:t>). </a:t>
            </a:r>
            <a:endParaRPr lang="vi-VN" sz="2800" dirty="0"/>
          </a:p>
        </p:txBody>
      </p:sp>
      <p:pic>
        <p:nvPicPr>
          <p:cNvPr id="6" name="Picture 5">
            <a:extLst>
              <a:ext uri="{FF2B5EF4-FFF2-40B4-BE49-F238E27FC236}">
                <a16:creationId xmlns:a16="http://schemas.microsoft.com/office/drawing/2014/main" id="{F81F020C-19C7-4814-AFCF-B37BDCE1931D}"/>
              </a:ext>
            </a:extLst>
          </p:cNvPr>
          <p:cNvPicPr>
            <a:picLocks noChangeAspect="1"/>
          </p:cNvPicPr>
          <p:nvPr/>
        </p:nvPicPr>
        <p:blipFill>
          <a:blip r:embed="rId2"/>
          <a:stretch>
            <a:fillRect/>
          </a:stretch>
        </p:blipFill>
        <p:spPr>
          <a:xfrm>
            <a:off x="1626515" y="1407147"/>
            <a:ext cx="8484136" cy="4304991"/>
          </a:xfrm>
          <a:prstGeom prst="rect">
            <a:avLst/>
          </a:prstGeom>
        </p:spPr>
      </p:pic>
      <p:sp>
        <p:nvSpPr>
          <p:cNvPr id="7" name="TextBox 6">
            <a:extLst>
              <a:ext uri="{FF2B5EF4-FFF2-40B4-BE49-F238E27FC236}">
                <a16:creationId xmlns:a16="http://schemas.microsoft.com/office/drawing/2014/main" id="{B9CBC8A5-B250-4B96-822C-5BE4A395A279}"/>
              </a:ext>
            </a:extLst>
          </p:cNvPr>
          <p:cNvSpPr txBox="1"/>
          <p:nvPr/>
        </p:nvSpPr>
        <p:spPr>
          <a:xfrm>
            <a:off x="596928" y="5814120"/>
            <a:ext cx="11485418" cy="669094"/>
          </a:xfrm>
          <a:prstGeom prst="rect">
            <a:avLst/>
          </a:prstGeom>
          <a:noFill/>
        </p:spPr>
        <p:txBody>
          <a:bodyPr wrap="square">
            <a:spAutoFit/>
          </a:bodyPr>
          <a:lstStyle/>
          <a:p>
            <a:pPr>
              <a:lnSpc>
                <a:spcPct val="150000"/>
              </a:lnSpc>
            </a:pPr>
            <a:r>
              <a:rPr lang="en-US" sz="2800" smtClean="0">
                <a:solidFill>
                  <a:srgbClr val="231F20"/>
                </a:solidFill>
                <a:latin typeface="Arial" panose="020B0604020202020204" pitchFamily="34" charset="0"/>
              </a:rPr>
              <a:t>-</a:t>
            </a:r>
            <a:r>
              <a:rPr lang="vi-VN" sz="2800" smtClean="0">
                <a:solidFill>
                  <a:srgbClr val="231F20"/>
                </a:solidFill>
                <a:effectLst/>
                <a:latin typeface="Arial" panose="020B0604020202020204" pitchFamily="34" charset="0"/>
              </a:rPr>
              <a:t> </a:t>
            </a:r>
            <a:r>
              <a:rPr lang="vi-VN" sz="2800" dirty="0">
                <a:solidFill>
                  <a:srgbClr val="231F20"/>
                </a:solidFill>
                <a:effectLst/>
                <a:latin typeface="Arial" panose="020B0604020202020204" pitchFamily="34" charset="0"/>
              </a:rPr>
              <a:t>Lưu tệp bảng tính với tên </a:t>
            </a:r>
            <a:r>
              <a:rPr lang="vi-VN" sz="2800" dirty="0">
                <a:solidFill>
                  <a:srgbClr val="ED028C"/>
                </a:solidFill>
                <a:effectLst/>
                <a:latin typeface="Arial" panose="020B0604020202020204" pitchFamily="34" charset="0"/>
              </a:rPr>
              <a:t>TaiChinhGiaDinh.xlsx</a:t>
            </a:r>
            <a:r>
              <a:rPr lang="vi-VN" sz="2800" dirty="0">
                <a:solidFill>
                  <a:srgbClr val="231F20"/>
                </a:solidFill>
                <a:effectLst/>
                <a:latin typeface="Arial" panose="020B0604020202020204" pitchFamily="34" charset="0"/>
              </a:rPr>
              <a:t>.</a:t>
            </a:r>
            <a:endParaRPr lang="en-US" sz="2800" dirty="0"/>
          </a:p>
        </p:txBody>
      </p:sp>
    </p:spTree>
    <p:extLst>
      <p:ext uri="{BB962C8B-B14F-4D97-AF65-F5344CB8AC3E}">
        <p14:creationId xmlns:p14="http://schemas.microsoft.com/office/powerpoint/2010/main" val="16200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4146" y="1914344"/>
            <a:ext cx="6677891" cy="1323439"/>
          </a:xfrm>
          <a:prstGeom prst="rect">
            <a:avLst/>
          </a:prstGeom>
        </p:spPr>
        <p:txBody>
          <a:bodyPr wrap="square">
            <a:spAutoFit/>
          </a:bodyPr>
          <a:lstStyle/>
          <a:p>
            <a:pPr algn="ctr"/>
            <a:r>
              <a:rPr lang="en-US" sz="8000" b="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KHỞI ĐỘNG</a:t>
            </a:r>
            <a:endParaRPr lang="en-US" sz="8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405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A5E339-0EC4-4C9C-9453-755038DC7C90}"/>
              </a:ext>
            </a:extLst>
          </p:cNvPr>
          <p:cNvSpPr txBox="1"/>
          <p:nvPr/>
        </p:nvSpPr>
        <p:spPr>
          <a:xfrm>
            <a:off x="340822" y="0"/>
            <a:ext cx="11629505" cy="2113079"/>
          </a:xfrm>
          <a:prstGeom prst="rect">
            <a:avLst/>
          </a:prstGeom>
          <a:noFill/>
        </p:spPr>
        <p:txBody>
          <a:bodyPr wrap="square">
            <a:spAutoFit/>
          </a:bodyPr>
          <a:lstStyle/>
          <a:p>
            <a:pPr>
              <a:lnSpc>
                <a:spcPct val="120000"/>
              </a:lnSpc>
            </a:pPr>
            <a:r>
              <a:rPr lang="vi-VN" sz="2800" b="1" dirty="0">
                <a:solidFill>
                  <a:srgbClr val="EF387A"/>
                </a:solidFill>
                <a:effectLst/>
                <a:latin typeface="Arial" panose="020B0604020202020204" pitchFamily="34" charset="0"/>
              </a:rPr>
              <a:t>Nhiệm vụ 2: </a:t>
            </a:r>
            <a:r>
              <a:rPr lang="vi-VN" sz="2800" dirty="0">
                <a:solidFill>
                  <a:srgbClr val="231F20"/>
                </a:solidFill>
                <a:effectLst/>
                <a:latin typeface="Arial" panose="020B0604020202020204" pitchFamily="34" charset="0"/>
              </a:rPr>
              <a:t>Em hãy sử dụng công cụ xác thực dữ liệu để xác thực cho dữ liệu cột </a:t>
            </a:r>
            <a:r>
              <a:rPr lang="vi-VN" sz="2800" dirty="0">
                <a:solidFill>
                  <a:srgbClr val="ED028C"/>
                </a:solidFill>
                <a:effectLst/>
                <a:latin typeface="Arial" panose="020B0604020202020204" pitchFamily="34" charset="0"/>
              </a:rPr>
              <a:t>Số tiền (nghìn đồng) </a:t>
            </a:r>
            <a:r>
              <a:rPr lang="vi-VN" sz="2800" dirty="0">
                <a:solidFill>
                  <a:srgbClr val="231F20"/>
                </a:solidFill>
                <a:effectLst/>
                <a:latin typeface="Arial" panose="020B0604020202020204" pitchFamily="34" charset="0"/>
              </a:rPr>
              <a:t>(cột D) chỉ chấp nhận kiểu số lớn hơn 0 và yêu cầu này hiển thị trên màn hình khi nhập dữ liệu như minh hoạ ở Hình 9a.3. </a:t>
            </a:r>
            <a:endParaRPr lang="vi-VN" sz="2800" dirty="0"/>
          </a:p>
        </p:txBody>
      </p:sp>
      <p:sp>
        <p:nvSpPr>
          <p:cNvPr id="4" name="TextBox 3">
            <a:extLst>
              <a:ext uri="{FF2B5EF4-FFF2-40B4-BE49-F238E27FC236}">
                <a16:creationId xmlns:a16="http://schemas.microsoft.com/office/drawing/2014/main" id="{E7BEEB2F-CE61-4E8F-8B27-7AAD7777FDEE}"/>
              </a:ext>
            </a:extLst>
          </p:cNvPr>
          <p:cNvSpPr txBox="1"/>
          <p:nvPr/>
        </p:nvSpPr>
        <p:spPr>
          <a:xfrm>
            <a:off x="340822" y="2272212"/>
            <a:ext cx="6281651" cy="3933384"/>
          </a:xfrm>
          <a:prstGeom prst="rect">
            <a:avLst/>
          </a:prstGeom>
          <a:noFill/>
        </p:spPr>
        <p:txBody>
          <a:bodyPr wrap="square">
            <a:spAutoFit/>
          </a:bodyPr>
          <a:lstStyle/>
          <a:p>
            <a:pPr>
              <a:lnSpc>
                <a:spcPct val="130000"/>
              </a:lnSpc>
            </a:pPr>
            <a:r>
              <a:rPr lang="vi-VN" sz="2400" b="1" dirty="0">
                <a:solidFill>
                  <a:srgbClr val="EF387A"/>
                </a:solidFill>
                <a:effectLst/>
                <a:latin typeface="Arial" panose="020B0604020202020204" pitchFamily="34" charset="0"/>
              </a:rPr>
              <a:t>Hướng dẫn </a:t>
            </a:r>
            <a:endParaRPr lang="vi-VN" sz="2400" dirty="0"/>
          </a:p>
          <a:p>
            <a:pPr>
              <a:lnSpc>
                <a:spcPct val="130000"/>
              </a:lnSpc>
            </a:pPr>
            <a:r>
              <a:rPr lang="en-US" sz="2400" smtClean="0">
                <a:solidFill>
                  <a:srgbClr val="231F20"/>
                </a:solidFill>
                <a:effectLst/>
                <a:latin typeface="Arial" panose="020B0604020202020204" pitchFamily="34" charset="0"/>
              </a:rPr>
              <a:t>-</a:t>
            </a:r>
            <a:r>
              <a:rPr lang="vi-VN" sz="2400" smtClean="0">
                <a:solidFill>
                  <a:srgbClr val="231F20"/>
                </a:solidFill>
                <a:effectLst/>
                <a:latin typeface="Arial" panose="020B0604020202020204" pitchFamily="34" charset="0"/>
              </a:rPr>
              <a:t> </a:t>
            </a:r>
            <a:r>
              <a:rPr lang="vi-VN" sz="2400" dirty="0">
                <a:solidFill>
                  <a:srgbClr val="231F20"/>
                </a:solidFill>
                <a:effectLst/>
                <a:latin typeface="Arial" panose="020B0604020202020204" pitchFamily="34" charset="0"/>
              </a:rPr>
              <a:t>Chọn trang tính </a:t>
            </a:r>
            <a:r>
              <a:rPr lang="vi-VN" sz="2400" dirty="0">
                <a:solidFill>
                  <a:srgbClr val="ED028C"/>
                </a:solidFill>
                <a:effectLst/>
                <a:latin typeface="Arial" panose="020B0604020202020204" pitchFamily="34" charset="0"/>
              </a:rPr>
              <a:t>Chi tiêu</a:t>
            </a:r>
            <a:r>
              <a:rPr lang="vi-VN" sz="2400" dirty="0">
                <a:solidFill>
                  <a:srgbClr val="231F20"/>
                </a:solidFill>
                <a:effectLst/>
                <a:latin typeface="Arial" panose="020B0604020202020204" pitchFamily="34" charset="0"/>
              </a:rPr>
              <a:t>. </a:t>
            </a:r>
            <a:endParaRPr lang="vi-VN" sz="2400" dirty="0"/>
          </a:p>
          <a:p>
            <a:pPr>
              <a:lnSpc>
                <a:spcPct val="130000"/>
              </a:lnSpc>
            </a:pPr>
            <a:r>
              <a:rPr lang="en-US" sz="2400" dirty="0">
                <a:solidFill>
                  <a:srgbClr val="231F20"/>
                </a:solidFill>
                <a:latin typeface="Arial" panose="020B0604020202020204" pitchFamily="34" charset="0"/>
              </a:rPr>
              <a:t>-</a:t>
            </a:r>
            <a:r>
              <a:rPr lang="vi-VN" sz="2400" smtClean="0">
                <a:solidFill>
                  <a:srgbClr val="231F20"/>
                </a:solidFill>
                <a:effectLst/>
                <a:latin typeface="Arial" panose="020B0604020202020204" pitchFamily="34" charset="0"/>
              </a:rPr>
              <a:t> </a:t>
            </a:r>
            <a:r>
              <a:rPr lang="vi-VN" sz="2400" dirty="0">
                <a:solidFill>
                  <a:srgbClr val="231F20"/>
                </a:solidFill>
                <a:effectLst/>
                <a:latin typeface="Arial" panose="020B0604020202020204" pitchFamily="34" charset="0"/>
              </a:rPr>
              <a:t>Chọn vùng sẽ nhập liệu của cột </a:t>
            </a:r>
            <a:r>
              <a:rPr lang="vi-VN" sz="2400" dirty="0">
                <a:solidFill>
                  <a:srgbClr val="ED028C"/>
                </a:solidFill>
                <a:effectLst/>
                <a:latin typeface="Arial" panose="020B0604020202020204" pitchFamily="34" charset="0"/>
              </a:rPr>
              <a:t>Số tiền (nghìn đồng)</a:t>
            </a:r>
            <a:r>
              <a:rPr lang="vi-VN" sz="2400" dirty="0">
                <a:solidFill>
                  <a:srgbClr val="231F20"/>
                </a:solidFill>
                <a:effectLst/>
                <a:latin typeface="Arial" panose="020B0604020202020204" pitchFamily="34" charset="0"/>
              </a:rPr>
              <a:t>, ví dụ vùng </a:t>
            </a:r>
            <a:r>
              <a:rPr lang="vi-VN" sz="2400" dirty="0">
                <a:solidFill>
                  <a:srgbClr val="ED028C"/>
                </a:solidFill>
                <a:effectLst/>
                <a:latin typeface="Arial" panose="020B0604020202020204" pitchFamily="34" charset="0"/>
              </a:rPr>
              <a:t>D3:D10</a:t>
            </a:r>
            <a:r>
              <a:rPr lang="vi-VN" sz="2400" dirty="0">
                <a:solidFill>
                  <a:srgbClr val="231F20"/>
                </a:solidFill>
                <a:effectLst/>
                <a:latin typeface="Arial" panose="020B0604020202020204" pitchFamily="34" charset="0"/>
              </a:rPr>
              <a:t>. </a:t>
            </a:r>
            <a:endParaRPr lang="vi-VN" sz="2400" dirty="0"/>
          </a:p>
          <a:p>
            <a:pPr>
              <a:lnSpc>
                <a:spcPct val="130000"/>
              </a:lnSpc>
            </a:pPr>
            <a:r>
              <a:rPr lang="en-US" sz="2400" dirty="0">
                <a:solidFill>
                  <a:srgbClr val="231F20"/>
                </a:solidFill>
                <a:latin typeface="Arial" panose="020B0604020202020204" pitchFamily="34" charset="0"/>
              </a:rPr>
              <a:t>-</a:t>
            </a:r>
            <a:r>
              <a:rPr lang="vi-VN" sz="2400" smtClean="0">
                <a:solidFill>
                  <a:srgbClr val="231F20"/>
                </a:solidFill>
                <a:effectLst/>
                <a:latin typeface="Arial" panose="020B0604020202020204" pitchFamily="34" charset="0"/>
              </a:rPr>
              <a:t> </a:t>
            </a:r>
            <a:r>
              <a:rPr lang="vi-VN" sz="2400">
                <a:solidFill>
                  <a:srgbClr val="231F20"/>
                </a:solidFill>
                <a:effectLst/>
                <a:latin typeface="Arial" panose="020B0604020202020204" pitchFamily="34" charset="0"/>
              </a:rPr>
              <a:t>Chọn </a:t>
            </a:r>
            <a:r>
              <a:rPr lang="vi-VN" sz="2400" b="1" smtClean="0">
                <a:solidFill>
                  <a:srgbClr val="231F20"/>
                </a:solidFill>
                <a:effectLst/>
                <a:latin typeface="Arial" panose="020B0604020202020204" pitchFamily="34" charset="0"/>
              </a:rPr>
              <a:t>Data</a:t>
            </a:r>
            <a:r>
              <a:rPr lang="en-US" sz="2400" b="1" smtClean="0">
                <a:solidFill>
                  <a:srgbClr val="231F20"/>
                </a:solidFill>
                <a:effectLst/>
                <a:latin typeface="Arial" panose="020B0604020202020204" pitchFamily="34" charset="0"/>
              </a:rPr>
              <a:t> </a:t>
            </a:r>
            <a:r>
              <a:rPr lang="vi-VN" sz="2400" b="1" smtClean="0">
                <a:solidFill>
                  <a:srgbClr val="231F20"/>
                </a:solidFill>
                <a:effectLst/>
                <a:latin typeface="Arial" panose="020B0604020202020204" pitchFamily="34" charset="0"/>
              </a:rPr>
              <a:t>/</a:t>
            </a:r>
            <a:r>
              <a:rPr lang="en-US" sz="2400" b="1" smtClean="0">
                <a:solidFill>
                  <a:srgbClr val="231F20"/>
                </a:solidFill>
                <a:effectLst/>
                <a:latin typeface="Arial" panose="020B0604020202020204" pitchFamily="34" charset="0"/>
              </a:rPr>
              <a:t> </a:t>
            </a:r>
            <a:r>
              <a:rPr lang="vi-VN" sz="2400" b="1" smtClean="0">
                <a:solidFill>
                  <a:srgbClr val="231F20"/>
                </a:solidFill>
                <a:effectLst/>
                <a:latin typeface="Arial" panose="020B0604020202020204" pitchFamily="34" charset="0"/>
              </a:rPr>
              <a:t>Data Tools</a:t>
            </a:r>
            <a:r>
              <a:rPr lang="en-US" sz="2400" b="1" smtClean="0">
                <a:solidFill>
                  <a:srgbClr val="231F20"/>
                </a:solidFill>
                <a:effectLst/>
                <a:latin typeface="Arial" panose="020B0604020202020204" pitchFamily="34" charset="0"/>
              </a:rPr>
              <a:t> </a:t>
            </a:r>
            <a:r>
              <a:rPr lang="vi-VN" sz="2400" b="1" smtClean="0">
                <a:solidFill>
                  <a:srgbClr val="231F20"/>
                </a:solidFill>
                <a:effectLst/>
                <a:latin typeface="Arial" panose="020B0604020202020204" pitchFamily="34" charset="0"/>
              </a:rPr>
              <a:t>/</a:t>
            </a:r>
            <a:r>
              <a:rPr lang="en-US" sz="2400" b="1" smtClean="0">
                <a:solidFill>
                  <a:srgbClr val="231F20"/>
                </a:solidFill>
                <a:effectLst/>
                <a:latin typeface="Arial" panose="020B0604020202020204" pitchFamily="34" charset="0"/>
              </a:rPr>
              <a:t> </a:t>
            </a:r>
            <a:r>
              <a:rPr lang="vi-VN" sz="2400" b="1" smtClean="0">
                <a:solidFill>
                  <a:srgbClr val="231F20"/>
                </a:solidFill>
                <a:effectLst/>
                <a:latin typeface="Arial" panose="020B0604020202020204" pitchFamily="34" charset="0"/>
              </a:rPr>
              <a:t>Data </a:t>
            </a:r>
            <a:r>
              <a:rPr lang="vi-VN" sz="2400" b="1" dirty="0">
                <a:solidFill>
                  <a:srgbClr val="231F20"/>
                </a:solidFill>
                <a:effectLst/>
                <a:latin typeface="Arial" panose="020B0604020202020204" pitchFamily="34" charset="0"/>
              </a:rPr>
              <a:t>Validation</a:t>
            </a:r>
            <a:r>
              <a:rPr lang="vi-VN" sz="2400">
                <a:solidFill>
                  <a:srgbClr val="231F20"/>
                </a:solidFill>
                <a:effectLst/>
                <a:latin typeface="Arial" panose="020B0604020202020204" pitchFamily="34" charset="0"/>
              </a:rPr>
              <a:t>, </a:t>
            </a:r>
            <a:r>
              <a:rPr lang="vi-VN" sz="2400" smtClean="0">
                <a:solidFill>
                  <a:srgbClr val="231F20"/>
                </a:solidFill>
                <a:effectLst/>
                <a:latin typeface="Arial" panose="020B0604020202020204" pitchFamily="34" charset="0"/>
              </a:rPr>
              <a:t>hộp </a:t>
            </a:r>
            <a:r>
              <a:rPr lang="vi-VN" sz="2400" dirty="0">
                <a:solidFill>
                  <a:srgbClr val="231F20"/>
                </a:solidFill>
                <a:effectLst/>
                <a:latin typeface="Arial" panose="020B0604020202020204" pitchFamily="34" charset="0"/>
              </a:rPr>
              <a:t>thoại </a:t>
            </a:r>
            <a:r>
              <a:rPr lang="vi-VN" sz="2400" b="1" dirty="0">
                <a:solidFill>
                  <a:srgbClr val="231F20"/>
                </a:solidFill>
                <a:effectLst/>
                <a:latin typeface="Arial" panose="020B0604020202020204" pitchFamily="34" charset="0"/>
              </a:rPr>
              <a:t>Data Validation</a:t>
            </a:r>
            <a:r>
              <a:rPr lang="vi-VN" sz="2400" dirty="0">
                <a:solidFill>
                  <a:srgbClr val="231F20"/>
                </a:solidFill>
                <a:effectLst/>
                <a:latin typeface="Arial" panose="020B0604020202020204" pitchFamily="34" charset="0"/>
              </a:rPr>
              <a:t> xuất hiện. </a:t>
            </a:r>
            <a:endParaRPr lang="vi-VN" sz="2400" dirty="0"/>
          </a:p>
          <a:p>
            <a:pPr>
              <a:lnSpc>
                <a:spcPct val="130000"/>
              </a:lnSpc>
            </a:pPr>
            <a:r>
              <a:rPr lang="en-US" sz="2400" smtClean="0">
                <a:solidFill>
                  <a:srgbClr val="231F20"/>
                </a:solidFill>
                <a:effectLst/>
                <a:latin typeface="Arial" panose="020B0604020202020204" pitchFamily="34" charset="0"/>
              </a:rPr>
              <a:t>-</a:t>
            </a:r>
            <a:r>
              <a:rPr lang="vi-VN" sz="2400" smtClean="0">
                <a:solidFill>
                  <a:srgbClr val="231F20"/>
                </a:solidFill>
                <a:effectLst/>
                <a:latin typeface="Arial" panose="020B0604020202020204" pitchFamily="34" charset="0"/>
              </a:rPr>
              <a:t> </a:t>
            </a:r>
            <a:r>
              <a:rPr lang="vi-VN" sz="2400" dirty="0">
                <a:solidFill>
                  <a:srgbClr val="231F20"/>
                </a:solidFill>
                <a:effectLst/>
                <a:latin typeface="Arial" panose="020B0604020202020204" pitchFamily="34" charset="0"/>
              </a:rPr>
              <a:t>Trong thẻ </a:t>
            </a:r>
            <a:r>
              <a:rPr lang="vi-VN" sz="2400" b="1" dirty="0">
                <a:solidFill>
                  <a:srgbClr val="231F20"/>
                </a:solidFill>
                <a:effectLst/>
                <a:latin typeface="Arial" panose="020B0604020202020204" pitchFamily="34" charset="0"/>
              </a:rPr>
              <a:t>Settings</a:t>
            </a:r>
            <a:r>
              <a:rPr lang="vi-VN" sz="2400" dirty="0">
                <a:solidFill>
                  <a:srgbClr val="231F20"/>
                </a:solidFill>
                <a:effectLst/>
                <a:latin typeface="Arial" panose="020B0604020202020204" pitchFamily="34" charset="0"/>
              </a:rPr>
              <a:t>, nhập yêu cầu xác thực dữ liệu như minh hoạ trong Hình 9a.9.</a:t>
            </a:r>
            <a:endParaRPr lang="en-US" sz="2400" dirty="0"/>
          </a:p>
        </p:txBody>
      </p:sp>
      <p:pic>
        <p:nvPicPr>
          <p:cNvPr id="5" name="Picture 4">
            <a:extLst>
              <a:ext uri="{FF2B5EF4-FFF2-40B4-BE49-F238E27FC236}">
                <a16:creationId xmlns:a16="http://schemas.microsoft.com/office/drawing/2014/main" id="{399EFE9C-6A1C-4D7B-9CEA-2C831B345B38}"/>
              </a:ext>
            </a:extLst>
          </p:cNvPr>
          <p:cNvPicPr>
            <a:picLocks noChangeAspect="1"/>
          </p:cNvPicPr>
          <p:nvPr/>
        </p:nvPicPr>
        <p:blipFill>
          <a:blip r:embed="rId2"/>
          <a:stretch>
            <a:fillRect/>
          </a:stretch>
        </p:blipFill>
        <p:spPr>
          <a:xfrm>
            <a:off x="7010400" y="1737938"/>
            <a:ext cx="4959927" cy="4053261"/>
          </a:xfrm>
          <a:prstGeom prst="rect">
            <a:avLst/>
          </a:prstGeom>
        </p:spPr>
      </p:pic>
      <p:sp>
        <p:nvSpPr>
          <p:cNvPr id="6" name="TextBox 5">
            <a:extLst>
              <a:ext uri="{FF2B5EF4-FFF2-40B4-BE49-F238E27FC236}">
                <a16:creationId xmlns:a16="http://schemas.microsoft.com/office/drawing/2014/main" id="{D7DB6F07-A961-4D8F-8139-42E38DD9609A}"/>
              </a:ext>
            </a:extLst>
          </p:cNvPr>
          <p:cNvSpPr txBox="1"/>
          <p:nvPr/>
        </p:nvSpPr>
        <p:spPr>
          <a:xfrm>
            <a:off x="7010400" y="6069264"/>
            <a:ext cx="5070764" cy="646331"/>
          </a:xfrm>
          <a:prstGeom prst="rect">
            <a:avLst/>
          </a:prstGeom>
          <a:noFill/>
        </p:spPr>
        <p:txBody>
          <a:bodyPr wrap="square">
            <a:spAutoFit/>
          </a:bodyPr>
          <a:lstStyle/>
          <a:p>
            <a:r>
              <a:rPr lang="en-US" i="1" dirty="0" err="1">
                <a:solidFill>
                  <a:srgbClr val="231F20"/>
                </a:solidFill>
                <a:effectLst/>
                <a:latin typeface="Arial" panose="020B0604020202020204" pitchFamily="34" charset="0"/>
              </a:rPr>
              <a:t>Hình</a:t>
            </a:r>
            <a:r>
              <a:rPr lang="en-US" i="1" dirty="0">
                <a:solidFill>
                  <a:srgbClr val="231F20"/>
                </a:solidFill>
                <a:effectLst/>
                <a:latin typeface="Arial" panose="020B0604020202020204" pitchFamily="34" charset="0"/>
              </a:rPr>
              <a:t> 9a.9. </a:t>
            </a:r>
            <a:r>
              <a:rPr lang="en-US" i="1" dirty="0" err="1">
                <a:solidFill>
                  <a:srgbClr val="231F20"/>
                </a:solidFill>
                <a:effectLst/>
                <a:latin typeface="Arial" panose="020B0604020202020204" pitchFamily="34" charset="0"/>
              </a:rPr>
              <a:t>Nhập</a:t>
            </a:r>
            <a:r>
              <a:rPr lang="en-US" i="1" dirty="0">
                <a:solidFill>
                  <a:srgbClr val="231F20"/>
                </a:solidFill>
                <a:effectLst/>
                <a:latin typeface="Arial" panose="020B0604020202020204" pitchFamily="34" charset="0"/>
              </a:rPr>
              <a:t> </a:t>
            </a:r>
            <a:r>
              <a:rPr lang="en-US" i="1" dirty="0" err="1">
                <a:solidFill>
                  <a:srgbClr val="231F20"/>
                </a:solidFill>
                <a:effectLst/>
                <a:latin typeface="Arial" panose="020B0604020202020204" pitchFamily="34" charset="0"/>
              </a:rPr>
              <a:t>các</a:t>
            </a:r>
            <a:r>
              <a:rPr lang="en-US" i="1" dirty="0">
                <a:solidFill>
                  <a:srgbClr val="231F20"/>
                </a:solidFill>
                <a:effectLst/>
                <a:latin typeface="Arial" panose="020B0604020202020204" pitchFamily="34" charset="0"/>
              </a:rPr>
              <a:t> </a:t>
            </a:r>
            <a:r>
              <a:rPr lang="en-US" i="1" dirty="0" err="1">
                <a:solidFill>
                  <a:srgbClr val="231F20"/>
                </a:solidFill>
                <a:effectLst/>
                <a:latin typeface="Arial" panose="020B0604020202020204" pitchFamily="34" charset="0"/>
              </a:rPr>
              <a:t>yêu</a:t>
            </a:r>
            <a:r>
              <a:rPr lang="en-US" i="1" dirty="0">
                <a:solidFill>
                  <a:srgbClr val="231F20"/>
                </a:solidFill>
                <a:effectLst/>
                <a:latin typeface="Arial" panose="020B0604020202020204" pitchFamily="34" charset="0"/>
              </a:rPr>
              <a:t> </a:t>
            </a:r>
            <a:r>
              <a:rPr lang="en-US" i="1" dirty="0" err="1">
                <a:solidFill>
                  <a:srgbClr val="231F20"/>
                </a:solidFill>
                <a:effectLst/>
                <a:latin typeface="Arial" panose="020B0604020202020204" pitchFamily="34" charset="0"/>
              </a:rPr>
              <a:t>cầu</a:t>
            </a:r>
            <a:r>
              <a:rPr lang="en-US" i="1" dirty="0">
                <a:solidFill>
                  <a:srgbClr val="231F20"/>
                </a:solidFill>
                <a:effectLst/>
                <a:latin typeface="Arial" panose="020B0604020202020204" pitchFamily="34" charset="0"/>
              </a:rPr>
              <a:t> </a:t>
            </a:r>
            <a:r>
              <a:rPr lang="en-US" i="1" dirty="0" err="1">
                <a:solidFill>
                  <a:srgbClr val="231F20"/>
                </a:solidFill>
                <a:effectLst/>
                <a:latin typeface="Arial" panose="020B0604020202020204" pitchFamily="34" charset="0"/>
              </a:rPr>
              <a:t>xác</a:t>
            </a:r>
            <a:r>
              <a:rPr lang="en-US" i="1" dirty="0">
                <a:solidFill>
                  <a:srgbClr val="231F20"/>
                </a:solidFill>
                <a:effectLst/>
                <a:latin typeface="Arial" panose="020B0604020202020204" pitchFamily="34" charset="0"/>
              </a:rPr>
              <a:t> </a:t>
            </a:r>
            <a:r>
              <a:rPr lang="en-US" i="1" dirty="0" err="1">
                <a:solidFill>
                  <a:srgbClr val="231F20"/>
                </a:solidFill>
                <a:effectLst/>
                <a:latin typeface="Arial" panose="020B0604020202020204" pitchFamily="34" charset="0"/>
              </a:rPr>
              <a:t>thực</a:t>
            </a:r>
            <a:r>
              <a:rPr lang="en-US" i="1" dirty="0">
                <a:solidFill>
                  <a:srgbClr val="231F20"/>
                </a:solidFill>
                <a:effectLst/>
                <a:latin typeface="Arial" panose="020B0604020202020204" pitchFamily="34" charset="0"/>
              </a:rPr>
              <a:t> </a:t>
            </a:r>
            <a:r>
              <a:rPr lang="en-US" i="1" dirty="0" err="1">
                <a:solidFill>
                  <a:srgbClr val="231F20"/>
                </a:solidFill>
                <a:effectLst/>
                <a:latin typeface="Arial" panose="020B0604020202020204" pitchFamily="34" charset="0"/>
              </a:rPr>
              <a:t>dữ</a:t>
            </a:r>
            <a:r>
              <a:rPr lang="en-US" i="1" dirty="0">
                <a:solidFill>
                  <a:srgbClr val="231F20"/>
                </a:solidFill>
                <a:effectLst/>
                <a:latin typeface="Arial" panose="020B0604020202020204" pitchFamily="34" charset="0"/>
              </a:rPr>
              <a:t> </a:t>
            </a:r>
            <a:r>
              <a:rPr lang="en-US" i="1" dirty="0" err="1">
                <a:solidFill>
                  <a:srgbClr val="231F20"/>
                </a:solidFill>
                <a:effectLst/>
                <a:latin typeface="Arial" panose="020B0604020202020204" pitchFamily="34" charset="0"/>
              </a:rPr>
              <a:t>liệu</a:t>
            </a:r>
            <a:r>
              <a:rPr lang="en-US" i="1" dirty="0">
                <a:solidFill>
                  <a:srgbClr val="231F20"/>
                </a:solidFill>
                <a:effectLst/>
                <a:latin typeface="Arial" panose="020B0604020202020204" pitchFamily="34" charset="0"/>
              </a:rPr>
              <a:t> </a:t>
            </a:r>
            <a:r>
              <a:rPr lang="en-US" i="1" dirty="0" err="1">
                <a:solidFill>
                  <a:srgbClr val="231F20"/>
                </a:solidFill>
                <a:effectLst/>
                <a:latin typeface="Arial" panose="020B0604020202020204" pitchFamily="34" charset="0"/>
              </a:rPr>
              <a:t>của</a:t>
            </a:r>
            <a:r>
              <a:rPr lang="en-US" i="1" dirty="0">
                <a:solidFill>
                  <a:srgbClr val="231F20"/>
                </a:solidFill>
                <a:effectLst/>
                <a:latin typeface="Arial" panose="020B0604020202020204" pitchFamily="34" charset="0"/>
              </a:rPr>
              <a:t> </a:t>
            </a:r>
            <a:r>
              <a:rPr lang="en-US" i="1" dirty="0" err="1">
                <a:solidFill>
                  <a:srgbClr val="231F20"/>
                </a:solidFill>
                <a:effectLst/>
                <a:latin typeface="Arial" panose="020B0604020202020204" pitchFamily="34" charset="0"/>
              </a:rPr>
              <a:t>cột</a:t>
            </a:r>
            <a:r>
              <a:rPr lang="en-US" i="1" dirty="0">
                <a:solidFill>
                  <a:srgbClr val="231F20"/>
                </a:solidFill>
                <a:effectLst/>
                <a:latin typeface="Arial" panose="020B0604020202020204" pitchFamily="34" charset="0"/>
              </a:rPr>
              <a:t> </a:t>
            </a:r>
            <a:r>
              <a:rPr lang="en-US" i="1" dirty="0" err="1">
                <a:solidFill>
                  <a:srgbClr val="ED028C"/>
                </a:solidFill>
                <a:effectLst/>
                <a:latin typeface="Arial" panose="020B0604020202020204" pitchFamily="34" charset="0"/>
              </a:rPr>
              <a:t>Số</a:t>
            </a:r>
            <a:r>
              <a:rPr lang="en-US" i="1" dirty="0">
                <a:solidFill>
                  <a:srgbClr val="ED028C"/>
                </a:solidFill>
                <a:effectLst/>
                <a:latin typeface="Arial" panose="020B0604020202020204" pitchFamily="34" charset="0"/>
              </a:rPr>
              <a:t> </a:t>
            </a:r>
            <a:r>
              <a:rPr lang="en-US" i="1" dirty="0" err="1">
                <a:solidFill>
                  <a:srgbClr val="ED028C"/>
                </a:solidFill>
                <a:effectLst/>
                <a:latin typeface="Arial" panose="020B0604020202020204" pitchFamily="34" charset="0"/>
              </a:rPr>
              <a:t>tiền</a:t>
            </a:r>
            <a:endParaRPr lang="en-US" dirty="0"/>
          </a:p>
        </p:txBody>
      </p:sp>
      <p:sp>
        <p:nvSpPr>
          <p:cNvPr id="7" name="TextBox 6" descr="OPL20U25GSXzBJYl68kk8uQGfFKzs7yb1M4KJWUiLk6ZEvGF+qCIPSnY57AbBFCvTW2023.11.71+K4lPs7H94VUqPe2XwIsfPRnrXQE//QTEXxb8/8N4CNc6FpgZahzpTjFhMzSA7T/nHJa11DE8Ng2TP3iAmRczFlmslSuUNOgUeb6yRvs0=">
            <a:extLst>
              <a:ext uri="{FF2B5EF4-FFF2-40B4-BE49-F238E27FC236}">
                <a16:creationId xmlns:a16="http://schemas.microsoft.com/office/drawing/2014/main" id="{17DB60FA-0A7D-B489-6029-FDA5CBA6289A}"/>
              </a:ext>
            </a:extLst>
          </p:cNvPr>
          <p:cNvSpPr txBox="1"/>
          <p:nvPr/>
        </p:nvSpPr>
        <p:spPr>
          <a:xfrm>
            <a:off x="925123" y="6205596"/>
            <a:ext cx="406251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HIỆN</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CẶP</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ĐÔI</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68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CAEF40-0659-4DB8-9B7C-FCC2AF44B967}"/>
              </a:ext>
            </a:extLst>
          </p:cNvPr>
          <p:cNvSpPr txBox="1"/>
          <p:nvPr/>
        </p:nvSpPr>
        <p:spPr>
          <a:xfrm>
            <a:off x="249382" y="155879"/>
            <a:ext cx="5846618" cy="1089209"/>
          </a:xfrm>
          <a:prstGeom prst="rect">
            <a:avLst/>
          </a:prstGeom>
          <a:noFill/>
        </p:spPr>
        <p:txBody>
          <a:bodyPr wrap="square">
            <a:spAutoFit/>
          </a:bodyPr>
          <a:lstStyle/>
          <a:p>
            <a:pPr>
              <a:lnSpc>
                <a:spcPct val="120000"/>
              </a:lnSpc>
            </a:pPr>
            <a:r>
              <a:rPr lang="en-US" sz="2800" dirty="0">
                <a:solidFill>
                  <a:srgbClr val="231F20"/>
                </a:solidFill>
                <a:latin typeface="Arial" panose="020B0604020202020204" pitchFamily="34" charset="0"/>
              </a:rPr>
              <a:t>-</a:t>
            </a:r>
            <a:r>
              <a:rPr lang="vi-VN" sz="2800" smtClean="0">
                <a:solidFill>
                  <a:srgbClr val="231F20"/>
                </a:solidFill>
                <a:effectLst/>
                <a:latin typeface="Arial" panose="020B0604020202020204" pitchFamily="34" charset="0"/>
              </a:rPr>
              <a:t> </a:t>
            </a:r>
            <a:r>
              <a:rPr lang="vi-VN" sz="2800" dirty="0">
                <a:solidFill>
                  <a:srgbClr val="231F20"/>
                </a:solidFill>
                <a:effectLst/>
                <a:latin typeface="Arial" panose="020B0604020202020204" pitchFamily="34" charset="0"/>
              </a:rPr>
              <a:t>Trong thẻ </a:t>
            </a:r>
            <a:r>
              <a:rPr lang="vi-VN" sz="2800" b="1" dirty="0">
                <a:solidFill>
                  <a:srgbClr val="231F20"/>
                </a:solidFill>
                <a:effectLst/>
                <a:latin typeface="Arial" panose="020B0604020202020204" pitchFamily="34" charset="0"/>
              </a:rPr>
              <a:t>Input Message</a:t>
            </a:r>
            <a:r>
              <a:rPr lang="vi-VN" sz="2800" dirty="0">
                <a:solidFill>
                  <a:srgbClr val="231F20"/>
                </a:solidFill>
                <a:effectLst/>
                <a:latin typeface="Arial" panose="020B0604020202020204" pitchFamily="34" charset="0"/>
              </a:rPr>
              <a:t>, nhập nội dung thông báo như Hình 9a.10</a:t>
            </a:r>
            <a:endParaRPr lang="en-US" sz="2800" dirty="0"/>
          </a:p>
        </p:txBody>
      </p:sp>
      <p:sp>
        <p:nvSpPr>
          <p:cNvPr id="5" name="TextBox 4">
            <a:extLst>
              <a:ext uri="{FF2B5EF4-FFF2-40B4-BE49-F238E27FC236}">
                <a16:creationId xmlns:a16="http://schemas.microsoft.com/office/drawing/2014/main" id="{2415E9A7-33DF-4709-AAAD-B007BF7724D1}"/>
              </a:ext>
            </a:extLst>
          </p:cNvPr>
          <p:cNvSpPr txBox="1"/>
          <p:nvPr/>
        </p:nvSpPr>
        <p:spPr>
          <a:xfrm>
            <a:off x="6551712" y="155879"/>
            <a:ext cx="5432470" cy="1643527"/>
          </a:xfrm>
          <a:prstGeom prst="rect">
            <a:avLst/>
          </a:prstGeom>
          <a:noFill/>
        </p:spPr>
        <p:txBody>
          <a:bodyPr wrap="square">
            <a:spAutoFit/>
          </a:bodyPr>
          <a:lstStyle/>
          <a:p>
            <a:pPr>
              <a:lnSpc>
                <a:spcPct val="120000"/>
              </a:lnSpc>
            </a:pPr>
            <a:r>
              <a:rPr lang="en-US" sz="2800" dirty="0">
                <a:solidFill>
                  <a:srgbClr val="231F20"/>
                </a:solidFill>
                <a:latin typeface="Arial" panose="020B0604020202020204" pitchFamily="34" charset="0"/>
              </a:rPr>
              <a:t>-</a:t>
            </a:r>
            <a:r>
              <a:rPr lang="vi-VN" sz="2800" smtClean="0">
                <a:solidFill>
                  <a:srgbClr val="231F20"/>
                </a:solidFill>
                <a:effectLst/>
                <a:latin typeface="Arial" panose="020B0604020202020204" pitchFamily="34" charset="0"/>
              </a:rPr>
              <a:t> </a:t>
            </a:r>
            <a:r>
              <a:rPr lang="vi-VN" sz="2800" dirty="0">
                <a:solidFill>
                  <a:srgbClr val="231F20"/>
                </a:solidFill>
                <a:effectLst/>
                <a:latin typeface="Arial" panose="020B0604020202020204" pitchFamily="34" charset="0"/>
              </a:rPr>
              <a:t>Trong thẻ </a:t>
            </a:r>
            <a:r>
              <a:rPr lang="vi-VN" sz="2800" b="1" dirty="0">
                <a:solidFill>
                  <a:srgbClr val="231F20"/>
                </a:solidFill>
                <a:effectLst/>
                <a:latin typeface="Arial" panose="020B0604020202020204" pitchFamily="34" charset="0"/>
              </a:rPr>
              <a:t>Error Alert</a:t>
            </a:r>
            <a:r>
              <a:rPr lang="vi-VN" sz="2800" dirty="0">
                <a:solidFill>
                  <a:srgbClr val="231F20"/>
                </a:solidFill>
                <a:effectLst/>
                <a:latin typeface="Arial" panose="020B0604020202020204" pitchFamily="34" charset="0"/>
              </a:rPr>
              <a:t>, nhập nội dung thông báo lỗi khi nhập dữ liệu như Hình 9a.11.</a:t>
            </a:r>
            <a:endParaRPr lang="en-US" sz="2800" dirty="0"/>
          </a:p>
        </p:txBody>
      </p:sp>
      <p:pic>
        <p:nvPicPr>
          <p:cNvPr id="7" name="Picture 6">
            <a:extLst>
              <a:ext uri="{FF2B5EF4-FFF2-40B4-BE49-F238E27FC236}">
                <a16:creationId xmlns:a16="http://schemas.microsoft.com/office/drawing/2014/main" id="{A00407C4-BCE3-4760-8A42-A9CDC909DC9D}"/>
              </a:ext>
            </a:extLst>
          </p:cNvPr>
          <p:cNvPicPr>
            <a:picLocks noChangeAspect="1"/>
          </p:cNvPicPr>
          <p:nvPr/>
        </p:nvPicPr>
        <p:blipFill rotWithShape="1">
          <a:blip r:embed="rId2"/>
          <a:srcRect l="4767"/>
          <a:stretch/>
        </p:blipFill>
        <p:spPr>
          <a:xfrm>
            <a:off x="317591" y="1799406"/>
            <a:ext cx="5710199" cy="4388504"/>
          </a:xfrm>
          <a:prstGeom prst="rect">
            <a:avLst/>
          </a:prstGeom>
        </p:spPr>
      </p:pic>
      <p:pic>
        <p:nvPicPr>
          <p:cNvPr id="9" name="Picture 8">
            <a:extLst>
              <a:ext uri="{FF2B5EF4-FFF2-40B4-BE49-F238E27FC236}">
                <a16:creationId xmlns:a16="http://schemas.microsoft.com/office/drawing/2014/main" id="{15A4F2B5-5919-412B-9581-D59F291AEA69}"/>
              </a:ext>
            </a:extLst>
          </p:cNvPr>
          <p:cNvPicPr>
            <a:picLocks noChangeAspect="1"/>
          </p:cNvPicPr>
          <p:nvPr/>
        </p:nvPicPr>
        <p:blipFill>
          <a:blip r:embed="rId3"/>
          <a:stretch>
            <a:fillRect/>
          </a:stretch>
        </p:blipFill>
        <p:spPr>
          <a:xfrm>
            <a:off x="6551711" y="1998074"/>
            <a:ext cx="5210797" cy="4468612"/>
          </a:xfrm>
          <a:prstGeom prst="rect">
            <a:avLst/>
          </a:prstGeom>
        </p:spPr>
      </p:pic>
      <p:cxnSp>
        <p:nvCxnSpPr>
          <p:cNvPr id="11" name="Straight Connector 10">
            <a:extLst>
              <a:ext uri="{FF2B5EF4-FFF2-40B4-BE49-F238E27FC236}">
                <a16:creationId xmlns:a16="http://schemas.microsoft.com/office/drawing/2014/main" id="{E695E515-F30C-45E5-87E7-76D6E04528EA}"/>
              </a:ext>
            </a:extLst>
          </p:cNvPr>
          <p:cNvCxnSpPr/>
          <p:nvPr/>
        </p:nvCxnSpPr>
        <p:spPr>
          <a:xfrm>
            <a:off x="6156958" y="330926"/>
            <a:ext cx="0" cy="56954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5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B4CBB5-5BBE-4F72-A9A0-44742BB0B3EE}"/>
              </a:ext>
            </a:extLst>
          </p:cNvPr>
          <p:cNvSpPr txBox="1"/>
          <p:nvPr/>
        </p:nvSpPr>
        <p:spPr>
          <a:xfrm>
            <a:off x="387928" y="181978"/>
            <a:ext cx="11310278" cy="1951496"/>
          </a:xfrm>
          <a:prstGeom prst="rect">
            <a:avLst/>
          </a:prstGeom>
          <a:noFill/>
        </p:spPr>
        <p:txBody>
          <a:bodyPr wrap="square">
            <a:spAutoFit/>
          </a:bodyPr>
          <a:lstStyle/>
          <a:p>
            <a:pPr>
              <a:lnSpc>
                <a:spcPct val="150000"/>
              </a:lnSpc>
            </a:pPr>
            <a:r>
              <a:rPr lang="en-US" sz="2800" dirty="0">
                <a:solidFill>
                  <a:srgbClr val="231F20"/>
                </a:solidFill>
                <a:latin typeface="Arial" panose="020B0604020202020204" pitchFamily="34" charset="0"/>
              </a:rPr>
              <a:t>-</a:t>
            </a:r>
            <a:r>
              <a:rPr lang="vi-VN" sz="2800" smtClean="0">
                <a:solidFill>
                  <a:srgbClr val="231F20"/>
                </a:solidFill>
                <a:effectLst/>
                <a:latin typeface="Arial" panose="020B0604020202020204" pitchFamily="34" charset="0"/>
              </a:rPr>
              <a:t> </a:t>
            </a:r>
            <a:r>
              <a:rPr lang="vi-VN" sz="2800" dirty="0">
                <a:solidFill>
                  <a:srgbClr val="231F20"/>
                </a:solidFill>
                <a:effectLst/>
                <a:latin typeface="Arial" panose="020B0604020202020204" pitchFamily="34" charset="0"/>
              </a:rPr>
              <a:t>Nhập thêm dữ liệu vào bảng. Nếu em nhập dữ liệu không đúng với yêu cầu xác thực của ô thì màn hình sẽ xuất hiện thông báo như Hình </a:t>
            </a:r>
            <a:r>
              <a:rPr lang="vi-VN" sz="2800">
                <a:solidFill>
                  <a:srgbClr val="231F20"/>
                </a:solidFill>
                <a:effectLst/>
                <a:latin typeface="Arial" panose="020B0604020202020204" pitchFamily="34" charset="0"/>
              </a:rPr>
              <a:t>9a.12</a:t>
            </a:r>
            <a:r>
              <a:rPr lang="vi-VN" sz="2800" smtClean="0">
                <a:solidFill>
                  <a:srgbClr val="231F20"/>
                </a:solidFill>
                <a:effectLst/>
                <a:latin typeface="Arial" panose="020B0604020202020204" pitchFamily="34" charset="0"/>
              </a:rPr>
              <a:t>.</a:t>
            </a:r>
            <a:endParaRPr lang="en-US" sz="2800" dirty="0">
              <a:solidFill>
                <a:srgbClr val="231F20"/>
              </a:solidFill>
              <a:effectLst/>
              <a:latin typeface="Arial" panose="020B0604020202020204" pitchFamily="34" charset="0"/>
            </a:endParaRPr>
          </a:p>
        </p:txBody>
      </p:sp>
      <p:pic>
        <p:nvPicPr>
          <p:cNvPr id="5" name="Picture 4">
            <a:extLst>
              <a:ext uri="{FF2B5EF4-FFF2-40B4-BE49-F238E27FC236}">
                <a16:creationId xmlns:a16="http://schemas.microsoft.com/office/drawing/2014/main" id="{B166F807-94AC-4892-8400-99419929AA61}"/>
              </a:ext>
            </a:extLst>
          </p:cNvPr>
          <p:cNvPicPr>
            <a:picLocks noChangeAspect="1"/>
          </p:cNvPicPr>
          <p:nvPr/>
        </p:nvPicPr>
        <p:blipFill rotWithShape="1">
          <a:blip r:embed="rId2"/>
          <a:srcRect l="7073" r="12221"/>
          <a:stretch/>
        </p:blipFill>
        <p:spPr>
          <a:xfrm>
            <a:off x="2757056" y="2116308"/>
            <a:ext cx="7589318" cy="3134565"/>
          </a:xfrm>
          <a:prstGeom prst="rect">
            <a:avLst/>
          </a:prstGeom>
        </p:spPr>
      </p:pic>
      <p:sp>
        <p:nvSpPr>
          <p:cNvPr id="4" name="TextBox 3">
            <a:extLst>
              <a:ext uri="{FF2B5EF4-FFF2-40B4-BE49-F238E27FC236}">
                <a16:creationId xmlns:a16="http://schemas.microsoft.com/office/drawing/2014/main" id="{1AB4CBB5-5BBE-4F72-A9A0-44742BB0B3EE}"/>
              </a:ext>
            </a:extLst>
          </p:cNvPr>
          <p:cNvSpPr txBox="1"/>
          <p:nvPr/>
        </p:nvSpPr>
        <p:spPr>
          <a:xfrm>
            <a:off x="660050" y="5607875"/>
            <a:ext cx="11310278" cy="738664"/>
          </a:xfrm>
          <a:prstGeom prst="rect">
            <a:avLst/>
          </a:prstGeom>
          <a:noFill/>
        </p:spPr>
        <p:txBody>
          <a:bodyPr wrap="square">
            <a:spAutoFit/>
          </a:bodyPr>
          <a:lstStyle/>
          <a:p>
            <a:pPr>
              <a:lnSpc>
                <a:spcPct val="150000"/>
              </a:lnSpc>
            </a:pPr>
            <a:r>
              <a:rPr lang="en-US" sz="2800" smtClean="0">
                <a:solidFill>
                  <a:srgbClr val="231F20"/>
                </a:solidFill>
                <a:effectLst/>
                <a:latin typeface="Arial" panose="020B0604020202020204" pitchFamily="34" charset="0"/>
              </a:rPr>
              <a:t>-</a:t>
            </a:r>
            <a:r>
              <a:rPr lang="vi-VN" sz="2800" smtClean="0">
                <a:solidFill>
                  <a:srgbClr val="231F20"/>
                </a:solidFill>
                <a:effectLst/>
                <a:latin typeface="Arial" panose="020B0604020202020204" pitchFamily="34" charset="0"/>
              </a:rPr>
              <a:t> </a:t>
            </a:r>
            <a:r>
              <a:rPr lang="en-US" sz="2800" dirty="0">
                <a:solidFill>
                  <a:srgbClr val="231F20"/>
                </a:solidFill>
                <a:latin typeface="Arial" panose="020B0604020202020204" pitchFamily="34" charset="0"/>
              </a:rPr>
              <a:t>Sau </a:t>
            </a:r>
            <a:r>
              <a:rPr lang="en-US" sz="2800" dirty="0" err="1">
                <a:solidFill>
                  <a:srgbClr val="231F20"/>
                </a:solidFill>
                <a:latin typeface="Arial" panose="020B0604020202020204" pitchFamily="34" charset="0"/>
              </a:rPr>
              <a:t>đó</a:t>
            </a:r>
            <a:r>
              <a:rPr lang="en-US" sz="2800" dirty="0">
                <a:solidFill>
                  <a:srgbClr val="231F20"/>
                </a:solidFill>
                <a:latin typeface="Arial" panose="020B0604020202020204" pitchFamily="34" charset="0"/>
              </a:rPr>
              <a:t> </a:t>
            </a:r>
            <a:r>
              <a:rPr lang="en-US" sz="2800" dirty="0" err="1">
                <a:solidFill>
                  <a:srgbClr val="231F20"/>
                </a:solidFill>
                <a:latin typeface="Arial" panose="020B0604020202020204" pitchFamily="34" charset="0"/>
              </a:rPr>
              <a:t>Lưu</a:t>
            </a:r>
            <a:r>
              <a:rPr lang="en-US" sz="2800" dirty="0">
                <a:solidFill>
                  <a:srgbClr val="231F20"/>
                </a:solidFill>
                <a:latin typeface="Arial" panose="020B0604020202020204" pitchFamily="34" charset="0"/>
              </a:rPr>
              <a:t> </a:t>
            </a:r>
            <a:r>
              <a:rPr lang="en-US" sz="2800" dirty="0" err="1">
                <a:solidFill>
                  <a:srgbClr val="231F20"/>
                </a:solidFill>
                <a:latin typeface="Arial" panose="020B0604020202020204" pitchFamily="34" charset="0"/>
              </a:rPr>
              <a:t>tệp</a:t>
            </a:r>
            <a:r>
              <a:rPr lang="en-US" sz="2800" dirty="0">
                <a:solidFill>
                  <a:srgbClr val="231F20"/>
                </a:solidFill>
                <a:latin typeface="Arial" panose="020B0604020202020204" pitchFamily="34" charset="0"/>
              </a:rPr>
              <a:t>.</a:t>
            </a:r>
            <a:endParaRPr lang="en-US" sz="2800" dirty="0"/>
          </a:p>
        </p:txBody>
      </p:sp>
    </p:spTree>
    <p:extLst>
      <p:ext uri="{BB962C8B-B14F-4D97-AF65-F5344CB8AC3E}">
        <p14:creationId xmlns:p14="http://schemas.microsoft.com/office/powerpoint/2010/main" val="27589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4146" y="1914344"/>
            <a:ext cx="6677891" cy="1323439"/>
          </a:xfrm>
          <a:prstGeom prst="rect">
            <a:avLst/>
          </a:prstGeom>
        </p:spPr>
        <p:txBody>
          <a:bodyPr wrap="square">
            <a:spAutoFit/>
          </a:bodyPr>
          <a:lstStyle/>
          <a:p>
            <a:pPr algn="ctr"/>
            <a:r>
              <a:rPr lang="en-US" sz="8000" b="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LUYỆN TẬP</a:t>
            </a:r>
            <a:endParaRPr lang="en-US" sz="8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019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63" name="Picture 15"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623" y="2809635"/>
            <a:ext cx="445553" cy="50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56"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788" y="291306"/>
            <a:ext cx="6937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1525" y="219644"/>
            <a:ext cx="10961819" cy="1569660"/>
          </a:xfrm>
          <a:prstGeom prst="rect">
            <a:avLst/>
          </a:prstGeom>
        </p:spPr>
        <p:txBody>
          <a:bodyPr wrap="square">
            <a:spAutoFit/>
          </a:bodyPr>
          <a:lstStyle/>
          <a:p>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3136616" y="1663168"/>
            <a:ext cx="6096000" cy="2292935"/>
          </a:xfrm>
          <a:prstGeom prst="rect">
            <a:avLst/>
          </a:prstGeom>
        </p:spPr>
        <p:txBody>
          <a:bodyPr>
            <a:spAutoFit/>
          </a:bodyPr>
          <a:lstStyle/>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Microsoft Word.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Microsoft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Powerpoint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Microsoft Excel.</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Microsoft Access.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486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6863"/>
                                        </p:tgtEl>
                                        <p:attrNameLst>
                                          <p:attrName>style.visibility</p:attrName>
                                        </p:attrNameLst>
                                      </p:cBhvr>
                                      <p:to>
                                        <p:strVal val="visible"/>
                                      </p:to>
                                    </p:set>
                                    <p:animEffect transition="in" filter="barn(inVertical)">
                                      <p:cBhvr>
                                        <p:cTn id="7" dur="500"/>
                                        <p:tgtEl>
                                          <p:spTgt spid="206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63" name="Picture 15"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408" y="1965066"/>
            <a:ext cx="378774" cy="42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56"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0188" y="457436"/>
            <a:ext cx="6937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63926" y="366344"/>
            <a:ext cx="10740147" cy="1077218"/>
          </a:xfrm>
          <a:prstGeom prst="rect">
            <a:avLst/>
          </a:prstGeom>
        </p:spPr>
        <p:txBody>
          <a:bodyPr wrap="square">
            <a:spAutoFit/>
          </a:bodyPr>
          <a:lstStyle/>
          <a:p>
            <a:pPr>
              <a:spcBef>
                <a:spcPts val="300"/>
              </a:spcBef>
              <a:spcAft>
                <a:spcPts val="300"/>
              </a:spcAft>
            </a:pPr>
            <a:r>
              <a:rPr lang="en-US" sz="3200" dirty="0" err="1" smtClean="0">
                <a:solidFill>
                  <a:srgbClr val="000000"/>
                </a:solidFill>
                <a:latin typeface="Times New Roman" panose="02020603050405020304" pitchFamily="18" charset="0"/>
                <a:ea typeface="Times New Roman" panose="02020603050405020304" pitchFamily="18" charset="0"/>
              </a:rPr>
              <a:t>Câu</a:t>
            </a:r>
            <a:r>
              <a:rPr lang="en-US" sz="3200" dirty="0" smtClean="0">
                <a:solidFill>
                  <a:srgbClr val="000000"/>
                </a:solidFill>
                <a:latin typeface="Times New Roman" panose="02020603050405020304" pitchFamily="18" charset="0"/>
                <a:ea typeface="Times New Roman" panose="02020603050405020304" pitchFamily="18" charset="0"/>
              </a:rPr>
              <a:t> 2: </a:t>
            </a:r>
            <a:r>
              <a:rPr lang="en-US" sz="3200" dirty="0" err="1" smtClean="0">
                <a:solidFill>
                  <a:srgbClr val="000000"/>
                </a:solidFill>
                <a:latin typeface="Times New Roman" panose="02020603050405020304" pitchFamily="18" charset="0"/>
                <a:ea typeface="Times New Roman" panose="02020603050405020304" pitchFamily="18" charset="0"/>
              </a:rPr>
              <a:t>Để</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hạn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loại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hoặc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trị</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vào</a:t>
            </a:r>
            <a:r>
              <a:rPr lang="en-US" sz="3200" dirty="0">
                <a:solidFill>
                  <a:srgbClr val="000000"/>
                </a:solidFill>
                <a:latin typeface="Times New Roman" panose="02020603050405020304" pitchFamily="18" charset="0"/>
                <a:ea typeface="Times New Roman" panose="02020603050405020304" pitchFamily="18" charset="0"/>
              </a:rPr>
              <a:t> ô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cần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được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trong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trường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hợp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này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endParaRPr lang="en-US" sz="32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2854182" y="1965066"/>
            <a:ext cx="6096000" cy="2292935"/>
          </a:xfrm>
          <a:prstGeom prst="rect">
            <a:avLst/>
          </a:prstGeom>
        </p:spPr>
        <p:txBody>
          <a:bodyPr>
            <a:spAutoFit/>
          </a:bodyPr>
          <a:lstStyle/>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A.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thực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B.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hỗ</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toán</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C.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sắp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xếp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D. </a:t>
            </a:r>
            <a:r>
              <a:rPr lang="en-US" sz="3200" dirty="0" err="1">
                <a:solidFill>
                  <a:srgbClr val="000000"/>
                </a:solidFill>
                <a:latin typeface="Times New Roman" panose="02020603050405020304" pitchFamily="18" charset="0"/>
                <a:ea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8099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6863"/>
                                        </p:tgtEl>
                                        <p:attrNameLst>
                                          <p:attrName>style.visibility</p:attrName>
                                        </p:attrNameLst>
                                      </p:cBhvr>
                                      <p:to>
                                        <p:strVal val="visible"/>
                                      </p:to>
                                    </p:set>
                                    <p:animEffect transition="in" filter="barn(inVertical)">
                                      <p:cBhvr>
                                        <p:cTn id="7" dur="500"/>
                                        <p:tgtEl>
                                          <p:spTgt spid="206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63" name="Picture 15"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552" y="2596507"/>
            <a:ext cx="308170" cy="34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56"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079" y="330951"/>
            <a:ext cx="6937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83816" y="260626"/>
            <a:ext cx="10892547" cy="584775"/>
          </a:xfrm>
          <a:prstGeom prst="rect">
            <a:avLst/>
          </a:prstGeom>
        </p:spPr>
        <p:txBody>
          <a:bodyPr wrap="square">
            <a:spAutoFit/>
          </a:bodyPr>
          <a:lstStyle/>
          <a:p>
            <a:pPr>
              <a:spcBef>
                <a:spcPts val="300"/>
              </a:spcBef>
              <a:spcAft>
                <a:spcPts val="300"/>
              </a:spcAft>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317079" y="1333142"/>
            <a:ext cx="8026019" cy="2292935"/>
          </a:xfrm>
          <a:prstGeom prst="rect">
            <a:avLst/>
          </a:prstGeom>
        </p:spPr>
        <p:txBody>
          <a:bodyPr wrap="square">
            <a:spAutoFit/>
          </a:bodyPr>
          <a:lstStyle/>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Data / Data Tools / Consolidate</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Data / Data Tools / Flash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Fill.</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Data / Data Tools / Data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Validation.</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Data / Data Tools / Remove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Duplicates.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222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6863"/>
                                        </p:tgtEl>
                                        <p:attrNameLst>
                                          <p:attrName>style.visibility</p:attrName>
                                        </p:attrNameLst>
                                      </p:cBhvr>
                                      <p:to>
                                        <p:strVal val="visible"/>
                                      </p:to>
                                    </p:set>
                                    <p:animEffect transition="in" filter="barn(inVertical)">
                                      <p:cBhvr>
                                        <p:cTn id="7" dur="500"/>
                                        <p:tgtEl>
                                          <p:spTgt spid="206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63" name="Picture 15"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395" y="2908091"/>
            <a:ext cx="289544" cy="32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56"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987" y="291306"/>
            <a:ext cx="6937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55823" y="291306"/>
            <a:ext cx="6747360" cy="584775"/>
          </a:xfrm>
          <a:prstGeom prst="rect">
            <a:avLst/>
          </a:prstGeom>
        </p:spPr>
        <p:txBody>
          <a:bodyPr wrap="none">
            <a:spAutoFit/>
          </a:bodyPr>
          <a:lstStyle/>
          <a:p>
            <a:pPr>
              <a:spcBef>
                <a:spcPts val="300"/>
              </a:spcBef>
              <a:spcAft>
                <a:spcPts val="300"/>
              </a:spcAft>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406939" y="1119188"/>
            <a:ext cx="6096000" cy="2292935"/>
          </a:xfrm>
          <a:prstGeom prst="rect">
            <a:avLst/>
          </a:prstGeom>
        </p:spPr>
        <p:txBody>
          <a:bodyPr>
            <a:spAutoFit/>
          </a:bodyPr>
          <a:lstStyle/>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A</a:t>
            </a:r>
            <a:r>
              <a:rPr lang="en-US" sz="3200">
                <a:solidFill>
                  <a:srgbClr val="000000"/>
                </a:solidFill>
                <a:latin typeface="Times New Roman" panose="02020603050405020304" pitchFamily="18" charset="0"/>
                <a:ea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rPr>
              <a:t>Decimal</a:t>
            </a:r>
            <a:endParaRPr lang="en-US" sz="3200" dirty="0">
              <a:latin typeface="Times New Roman" panose="02020603050405020304" pitchFamily="18" charset="0"/>
              <a:ea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B. List</a:t>
            </a:r>
            <a:endParaRPr lang="en-US" sz="3200" dirty="0">
              <a:latin typeface="Times New Roman" panose="02020603050405020304" pitchFamily="18" charset="0"/>
              <a:ea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C. Text length</a:t>
            </a:r>
            <a:endParaRPr lang="en-US" sz="3200" dirty="0">
              <a:latin typeface="Times New Roman" panose="02020603050405020304" pitchFamily="18" charset="0"/>
              <a:ea typeface="Times New Roman" panose="02020603050405020304" pitchFamily="18" charset="0"/>
            </a:endParaRPr>
          </a:p>
          <a:p>
            <a:pPr>
              <a:spcBef>
                <a:spcPts val="300"/>
              </a:spcBef>
              <a:spcAft>
                <a:spcPts val="300"/>
              </a:spcAft>
            </a:pPr>
            <a:r>
              <a:rPr lang="en-US" sz="3200" dirty="0">
                <a:solidFill>
                  <a:srgbClr val="000000"/>
                </a:solidFill>
                <a:latin typeface="Times New Roman" panose="02020603050405020304" pitchFamily="18" charset="0"/>
                <a:ea typeface="Times New Roman" panose="02020603050405020304" pitchFamily="18" charset="0"/>
              </a:rPr>
              <a:t>D. Data</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7041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6863"/>
                                        </p:tgtEl>
                                        <p:attrNameLst>
                                          <p:attrName>style.visibility</p:attrName>
                                        </p:attrNameLst>
                                      </p:cBhvr>
                                      <p:to>
                                        <p:strVal val="visible"/>
                                      </p:to>
                                    </p:set>
                                    <p:animEffect transition="in" filter="barn(inVertical)">
                                      <p:cBhvr>
                                        <p:cTn id="7" dur="500"/>
                                        <p:tgtEl>
                                          <p:spTgt spid="206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443345" y="219532"/>
            <a:ext cx="11485419" cy="3323987"/>
          </a:xfrm>
          <a:prstGeom prst="rect">
            <a:avLst/>
          </a:prstGeom>
        </p:spPr>
        <p:txBody>
          <a:bodyPr wrap="square">
            <a:spAutoFit/>
          </a:bodyPr>
          <a:lstStyle/>
          <a:p>
            <a:pPr algn="just" defTabSz="342900">
              <a:lnSpc>
                <a:spcPct val="150000"/>
              </a:lnSpc>
            </a:pPr>
            <a:r>
              <a:rPr lang="en-US" sz="2800" smtClean="0">
                <a:solidFill>
                  <a:schemeClr val="accent6">
                    <a:lumMod val="50000"/>
                  </a:schemeClr>
                </a:solidFill>
                <a:latin typeface="UTM Avo" panose="02040603050506020204" pitchFamily="18" charset="0"/>
                <a:cs typeface="Times New Roman" panose="02020603050405020304" pitchFamily="18" charset="0"/>
              </a:rPr>
              <a:t>Bài 2</a:t>
            </a:r>
            <a:r>
              <a:rPr lang="vi-VN" sz="2800" smtClean="0">
                <a:solidFill>
                  <a:schemeClr val="accent6">
                    <a:lumMod val="50000"/>
                  </a:schemeClr>
                </a:solidFill>
                <a:latin typeface="UTM Avo" panose="02040603050506020204" pitchFamily="18" charset="0"/>
                <a:cs typeface="Times New Roman" panose="02020603050405020304" pitchFamily="18" charset="0"/>
              </a:rPr>
              <a:t>. </a:t>
            </a:r>
            <a:r>
              <a:rPr lang="vi-VN" sz="2800" dirty="0">
                <a:solidFill>
                  <a:schemeClr val="accent6">
                    <a:lumMod val="50000"/>
                  </a:schemeClr>
                </a:solidFill>
                <a:latin typeface="UTM Avo" panose="02040603050506020204" pitchFamily="18" charset="0"/>
                <a:cs typeface="Times New Roman" panose="02020603050405020304" pitchFamily="18" charset="0"/>
              </a:rPr>
              <a:t>Mở tệp bảng tính </a:t>
            </a:r>
            <a:r>
              <a:rPr lang="vi-VN" sz="2800" dirty="0">
                <a:solidFill>
                  <a:srgbClr val="C00000"/>
                </a:solidFill>
                <a:latin typeface="UTM Avo" panose="02040603050506020204" pitchFamily="18" charset="0"/>
                <a:cs typeface="Times New Roman" panose="02020603050405020304" pitchFamily="18" charset="0"/>
              </a:rPr>
              <a:t>TaiChinhGiaDinh.xlsx </a:t>
            </a:r>
            <a:r>
              <a:rPr lang="vi-VN" sz="2800" dirty="0">
                <a:solidFill>
                  <a:schemeClr val="accent6">
                    <a:lumMod val="50000"/>
                  </a:schemeClr>
                </a:solidFill>
                <a:latin typeface="UTM Avo" panose="02040603050506020204" pitchFamily="18" charset="0"/>
                <a:cs typeface="Times New Roman" panose="02020603050405020304" pitchFamily="18" charset="0"/>
              </a:rPr>
              <a:t>và thực hiện các yêu cầu sau:</a:t>
            </a:r>
          </a:p>
          <a:p>
            <a:pPr algn="just" defTabSz="342900">
              <a:lnSpc>
                <a:spcPct val="150000"/>
              </a:lnSpc>
            </a:pPr>
            <a:r>
              <a:rPr lang="vi-VN" sz="2800" dirty="0">
                <a:solidFill>
                  <a:schemeClr val="accent6">
                    <a:lumMod val="50000"/>
                  </a:schemeClr>
                </a:solidFill>
                <a:latin typeface="UTM Avo" panose="02040603050506020204" pitchFamily="18" charset="0"/>
                <a:cs typeface="Times New Roman" panose="02020603050405020304" pitchFamily="18" charset="0"/>
              </a:rPr>
              <a:t>a) Tạo thêm một trang tính mới, đặt tên là </a:t>
            </a:r>
            <a:r>
              <a:rPr lang="vi-VN" sz="2800" dirty="0">
                <a:solidFill>
                  <a:srgbClr val="C00000"/>
                </a:solidFill>
                <a:latin typeface="UTM Avo" panose="02040603050506020204" pitchFamily="18" charset="0"/>
                <a:cs typeface="Times New Roman" panose="02020603050405020304" pitchFamily="18" charset="0"/>
              </a:rPr>
              <a:t>Thu nhập. </a:t>
            </a:r>
          </a:p>
          <a:p>
            <a:pPr algn="just" defTabSz="342900">
              <a:lnSpc>
                <a:spcPct val="150000"/>
              </a:lnSpc>
            </a:pPr>
            <a:r>
              <a:rPr lang="vi-VN" sz="2800" dirty="0">
                <a:solidFill>
                  <a:schemeClr val="accent6">
                    <a:lumMod val="50000"/>
                  </a:schemeClr>
                </a:solidFill>
                <a:latin typeface="UTM Avo" panose="02040603050506020204" pitchFamily="18" charset="0"/>
                <a:cs typeface="Times New Roman" panose="02020603050405020304" pitchFamily="18" charset="0"/>
              </a:rPr>
              <a:t>b) Nhập dữ liệu khoản thu (cột </a:t>
            </a:r>
            <a:r>
              <a:rPr lang="vi-VN" sz="2800" dirty="0">
                <a:solidFill>
                  <a:srgbClr val="C00000"/>
                </a:solidFill>
                <a:latin typeface="UTM Avo" panose="02040603050506020204" pitchFamily="18" charset="0"/>
                <a:cs typeface="Times New Roman" panose="02020603050405020304" pitchFamily="18" charset="0"/>
              </a:rPr>
              <a:t>F</a:t>
            </a:r>
            <a:r>
              <a:rPr lang="vi-VN" sz="2800" dirty="0">
                <a:solidFill>
                  <a:schemeClr val="accent6">
                    <a:lumMod val="50000"/>
                  </a:schemeClr>
                </a:solidFill>
                <a:latin typeface="UTM Avo" panose="02040603050506020204" pitchFamily="18" charset="0"/>
                <a:cs typeface="Times New Roman" panose="02020603050405020304" pitchFamily="18" charset="0"/>
              </a:rPr>
              <a:t>), nhập nội dung các khoản thu của gia đình như minh hoạ ở </a:t>
            </a:r>
            <a:r>
              <a:rPr lang="vi-VN" sz="2800" b="1" dirty="0">
                <a:solidFill>
                  <a:schemeClr val="accent6">
                    <a:lumMod val="50000"/>
                  </a:schemeClr>
                </a:solidFill>
                <a:latin typeface="UTM Avo" panose="02040603050506020204" pitchFamily="18" charset="0"/>
                <a:cs typeface="Times New Roman" panose="02020603050405020304" pitchFamily="18" charset="0"/>
              </a:rPr>
              <a:t>Hình 9a.6</a:t>
            </a:r>
            <a:r>
              <a:rPr lang="vi-VN" sz="2800" dirty="0">
                <a:solidFill>
                  <a:schemeClr val="accent6">
                    <a:lumMod val="50000"/>
                  </a:schemeClr>
                </a:solidFill>
                <a:latin typeface="UTM Avo" panose="02040603050506020204" pitchFamily="18" charset="0"/>
                <a:cs typeface="Times New Roman" panose="02020603050405020304" pitchFamily="18" charset="0"/>
              </a:rPr>
              <a:t>, trong đó sử dụng công cụ xác thực dữ liệu để khoản thu ở cột B được lấy từ danh sách ở cột </a:t>
            </a:r>
            <a:r>
              <a:rPr lang="vi-VN" sz="2800" dirty="0">
                <a:solidFill>
                  <a:srgbClr val="C00000"/>
                </a:solidFill>
                <a:latin typeface="UTM Avo" panose="02040603050506020204" pitchFamily="18" charset="0"/>
                <a:cs typeface="Times New Roman" panose="02020603050405020304" pitchFamily="18" charset="0"/>
              </a:rPr>
              <a:t>F</a:t>
            </a:r>
            <a:r>
              <a:rPr lang="vi-VN" sz="2800" dirty="0">
                <a:solidFill>
                  <a:schemeClr val="accent6">
                    <a:lumMod val="50000"/>
                  </a:schemeClr>
                </a:solidFill>
                <a:latin typeface="UTM Avo" panose="02040603050506020204" pitchFamily="18" charset="0"/>
                <a:cs typeface="Times New Roman" panose="02020603050405020304" pitchFamily="18" charset="0"/>
              </a:rPr>
              <a:t>.</a:t>
            </a:r>
            <a:endParaRPr lang="vi-VN" sz="2800" b="1"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C2B844-01E2-4A0D-AB02-FC92DFEFAD76}"/>
              </a:ext>
            </a:extLst>
          </p:cNvPr>
          <p:cNvPicPr>
            <a:picLocks noChangeAspect="1"/>
          </p:cNvPicPr>
          <p:nvPr/>
        </p:nvPicPr>
        <p:blipFill>
          <a:blip r:embed="rId2"/>
          <a:stretch>
            <a:fillRect/>
          </a:stretch>
        </p:blipFill>
        <p:spPr>
          <a:xfrm>
            <a:off x="1879351" y="3543520"/>
            <a:ext cx="7902161" cy="2552480"/>
          </a:xfrm>
          <a:prstGeom prst="rect">
            <a:avLst/>
          </a:prstGeom>
        </p:spPr>
      </p:pic>
      <p:sp>
        <p:nvSpPr>
          <p:cNvPr id="8" name="TextBox 7">
            <a:extLst>
              <a:ext uri="{FF2B5EF4-FFF2-40B4-BE49-F238E27FC236}">
                <a16:creationId xmlns:a16="http://schemas.microsoft.com/office/drawing/2014/main" id="{2E21C611-A517-476D-BB5B-4359B6EDD18A}"/>
              </a:ext>
            </a:extLst>
          </p:cNvPr>
          <p:cNvSpPr txBox="1"/>
          <p:nvPr/>
        </p:nvSpPr>
        <p:spPr>
          <a:xfrm>
            <a:off x="3029792" y="6238623"/>
            <a:ext cx="6096000" cy="400110"/>
          </a:xfrm>
          <a:prstGeom prst="rect">
            <a:avLst/>
          </a:prstGeom>
          <a:noFill/>
        </p:spPr>
        <p:txBody>
          <a:bodyPr wrap="square">
            <a:spAutoFit/>
          </a:bodyPr>
          <a:lstStyle/>
          <a:p>
            <a:r>
              <a:rPr lang="vi-VN" sz="2000" i="1" dirty="0">
                <a:solidFill>
                  <a:srgbClr val="231F20"/>
                </a:solidFill>
                <a:effectLst/>
                <a:latin typeface="Arial" panose="020B0604020202020204" pitchFamily="34" charset="0"/>
              </a:rPr>
              <a:t>Hình 9a.6. Trang tính lưu các khoản thu của gia đình</a:t>
            </a:r>
            <a:endParaRPr lang="en-US" sz="2000" dirty="0"/>
          </a:p>
        </p:txBody>
      </p:sp>
    </p:spTree>
    <p:extLst>
      <p:ext uri="{BB962C8B-B14F-4D97-AF65-F5344CB8AC3E}">
        <p14:creationId xmlns:p14="http://schemas.microsoft.com/office/powerpoint/2010/main" val="265881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342405" y="108696"/>
            <a:ext cx="11655631" cy="2597699"/>
          </a:xfrm>
          <a:prstGeom prst="rect">
            <a:avLst/>
          </a:prstGeom>
        </p:spPr>
        <p:txBody>
          <a:bodyPr wrap="square">
            <a:spAutoFit/>
          </a:bodyPr>
          <a:lstStyle/>
          <a:p>
            <a:pPr algn="just" defTabSz="342900">
              <a:lnSpc>
                <a:spcPct val="150000"/>
              </a:lnSpc>
            </a:pPr>
            <a:r>
              <a:rPr lang="en-US" sz="2800" smtClean="0">
                <a:solidFill>
                  <a:schemeClr val="accent6">
                    <a:lumMod val="50000"/>
                  </a:schemeClr>
                </a:solidFill>
                <a:latin typeface="UTM Avo" panose="02040603050506020204" pitchFamily="18" charset="0"/>
                <a:cs typeface="Times New Roman" panose="02020603050405020304" pitchFamily="18" charset="0"/>
              </a:rPr>
              <a:t>Bài 3</a:t>
            </a:r>
            <a:r>
              <a:rPr lang="vi-VN" sz="2800" smtClean="0">
                <a:solidFill>
                  <a:schemeClr val="accent6">
                    <a:lumMod val="50000"/>
                  </a:schemeClr>
                </a:solidFill>
                <a:latin typeface="UTM Avo" panose="02040603050506020204" pitchFamily="18" charset="0"/>
                <a:cs typeface="Times New Roman" panose="02020603050405020304" pitchFamily="18" charset="0"/>
              </a:rPr>
              <a:t>. </a:t>
            </a:r>
            <a:r>
              <a:rPr lang="vi-VN" sz="2800" dirty="0">
                <a:solidFill>
                  <a:schemeClr val="accent6">
                    <a:lumMod val="50000"/>
                  </a:schemeClr>
                </a:solidFill>
                <a:latin typeface="UTM Avo" panose="02040603050506020204" pitchFamily="18" charset="0"/>
                <a:cs typeface="Times New Roman" panose="02020603050405020304" pitchFamily="18" charset="0"/>
              </a:rPr>
              <a:t>Mở trang tính Thu nhập trong tệp bảng tính </a:t>
            </a:r>
            <a:r>
              <a:rPr lang="vi-VN" sz="2800" dirty="0">
                <a:solidFill>
                  <a:srgbClr val="C00000"/>
                </a:solidFill>
                <a:latin typeface="UTM Avo" panose="02040603050506020204" pitchFamily="18" charset="0"/>
                <a:cs typeface="Times New Roman" panose="02020603050405020304" pitchFamily="18" charset="0"/>
              </a:rPr>
              <a:t>TaiChinhGiaDinh.xlsx (Hình 9a.13). </a:t>
            </a:r>
            <a:r>
              <a:rPr lang="vi-VN" sz="2800" dirty="0">
                <a:solidFill>
                  <a:schemeClr val="accent6">
                    <a:lumMod val="50000"/>
                  </a:schemeClr>
                </a:solidFill>
                <a:latin typeface="UTM Avo" panose="02040603050506020204" pitchFamily="18" charset="0"/>
                <a:cs typeface="Times New Roman" panose="02020603050405020304" pitchFamily="18" charset="0"/>
              </a:rPr>
              <a:t>Sử dụng công cụ xác thực dữ liệu để hạn chế kiểu dữ liệu và giá trị dữ liệu cho cột </a:t>
            </a:r>
            <a:r>
              <a:rPr lang="vi-VN" sz="2800" dirty="0">
                <a:solidFill>
                  <a:srgbClr val="C00000"/>
                </a:solidFill>
                <a:latin typeface="UTM Avo" panose="02040603050506020204" pitchFamily="18" charset="0"/>
                <a:cs typeface="Times New Roman" panose="02020603050405020304" pitchFamily="18" charset="0"/>
              </a:rPr>
              <a:t>Số tiền (nghìn đồng) </a:t>
            </a:r>
            <a:r>
              <a:rPr lang="vi-VN" sz="2800" dirty="0">
                <a:solidFill>
                  <a:schemeClr val="accent6">
                    <a:lumMod val="50000"/>
                  </a:schemeClr>
                </a:solidFill>
                <a:latin typeface="UTM Avo" panose="02040603050506020204" pitchFamily="18" charset="0"/>
                <a:cs typeface="Times New Roman" panose="02020603050405020304" pitchFamily="18" charset="0"/>
              </a:rPr>
              <a:t>tương tự như yêu cầu của trang tính </a:t>
            </a:r>
            <a:r>
              <a:rPr lang="vi-VN" sz="2800" dirty="0">
                <a:solidFill>
                  <a:srgbClr val="C00000"/>
                </a:solidFill>
                <a:latin typeface="UTM Avo" panose="02040603050506020204" pitchFamily="18" charset="0"/>
                <a:cs typeface="Times New Roman" panose="02020603050405020304" pitchFamily="18" charset="0"/>
              </a:rPr>
              <a:t>Chi tiêu</a:t>
            </a:r>
            <a:r>
              <a:rPr lang="vi-VN" sz="2800" dirty="0">
                <a:solidFill>
                  <a:schemeClr val="accent6">
                    <a:lumMod val="50000"/>
                  </a:schemeClr>
                </a:solidFill>
                <a:latin typeface="UTM Avo" panose="02040603050506020204" pitchFamily="18" charset="0"/>
                <a:cs typeface="Times New Roman" panose="02020603050405020304" pitchFamily="18" charset="0"/>
              </a:rPr>
              <a:t>. Hãy nhập thêm ít nhất ba hàng dữ liệu vào bảng</a:t>
            </a:r>
            <a:endParaRPr lang="vi-VN" sz="2800" b="1"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606F165-5A2E-462E-B044-24013655B675}"/>
              </a:ext>
            </a:extLst>
          </p:cNvPr>
          <p:cNvPicPr>
            <a:picLocks noChangeAspect="1"/>
          </p:cNvPicPr>
          <p:nvPr/>
        </p:nvPicPr>
        <p:blipFill>
          <a:blip r:embed="rId2"/>
          <a:stretch>
            <a:fillRect/>
          </a:stretch>
        </p:blipFill>
        <p:spPr>
          <a:xfrm>
            <a:off x="1648692" y="2854036"/>
            <a:ext cx="8627360" cy="3602182"/>
          </a:xfrm>
          <a:prstGeom prst="rect">
            <a:avLst/>
          </a:prstGeom>
        </p:spPr>
      </p:pic>
    </p:spTree>
    <p:extLst>
      <p:ext uri="{BB962C8B-B14F-4D97-AF65-F5344CB8AC3E}">
        <p14:creationId xmlns:p14="http://schemas.microsoft.com/office/powerpoint/2010/main" val="120080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doll, toy&#10;&#10;Description automatically generated">
            <a:extLst>
              <a:ext uri="{FF2B5EF4-FFF2-40B4-BE49-F238E27FC236}">
                <a16:creationId xmlns:a16="http://schemas.microsoft.com/office/drawing/2014/main" id="{E171FC27-8D2B-4ACA-BFE5-51BB5DE0B93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564194" y="3804414"/>
            <a:ext cx="4346751" cy="2899802"/>
          </a:xfrm>
          <a:prstGeom prst="rect">
            <a:avLst/>
          </a:prstGeom>
        </p:spPr>
      </p:pic>
      <p:sp>
        <p:nvSpPr>
          <p:cNvPr id="9" name="Thought Bubble: Cloud 8">
            <a:extLst>
              <a:ext uri="{FF2B5EF4-FFF2-40B4-BE49-F238E27FC236}">
                <a16:creationId xmlns:a16="http://schemas.microsoft.com/office/drawing/2014/main" id="{71A1C29D-1D66-4F8E-AC1D-4C60D02E672D}"/>
              </a:ext>
            </a:extLst>
          </p:cNvPr>
          <p:cNvSpPr/>
          <p:nvPr/>
        </p:nvSpPr>
        <p:spPr>
          <a:xfrm>
            <a:off x="437012" y="2621406"/>
            <a:ext cx="3484462" cy="2686043"/>
          </a:xfrm>
          <a:prstGeom prst="cloudCallout">
            <a:avLst>
              <a:gd name="adj1" fmla="val 40759"/>
              <a:gd name="adj2" fmla="val 48458"/>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952359" y="2830924"/>
            <a:ext cx="2453767" cy="2118529"/>
          </a:xfrm>
          <a:prstGeom prst="rect">
            <a:avLst/>
          </a:prstGeom>
          <a:noFill/>
        </p:spPr>
        <p:txBody>
          <a:bodyPr wrap="square">
            <a:spAutoFit/>
          </a:bodyPr>
          <a:lstStyle/>
          <a:p>
            <a:pPr algn="ctr">
              <a:lnSpc>
                <a:spcPct val="150000"/>
              </a:lnSpc>
            </a:pPr>
            <a:r>
              <a:rPr lang="en-US" dirty="0" err="1"/>
              <a:t>Chúng</a:t>
            </a:r>
            <a:r>
              <a:rPr lang="en-US" dirty="0"/>
              <a:t> ta </a:t>
            </a:r>
            <a:r>
              <a:rPr lang="en-US" dirty="0" err="1"/>
              <a:t>sẽ</a:t>
            </a:r>
            <a:r>
              <a:rPr lang="en-US" dirty="0"/>
              <a:t> </a:t>
            </a:r>
            <a:r>
              <a:rPr lang="vi-VN" dirty="0"/>
              <a:t>lựa chọn sản phẩm là bài trình bày về nội dung </a:t>
            </a:r>
            <a:r>
              <a:rPr lang="vi-VN" b="1" dirty="0"/>
              <a:t>Lược sử công cụ tính toán </a:t>
            </a:r>
            <a:r>
              <a:rPr lang="vi-VN" dirty="0"/>
              <a:t>để tham gia triển lãm</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8096571" y="2067491"/>
            <a:ext cx="3383266" cy="2909092"/>
          </a:xfrm>
          <a:prstGeom prst="cloudCallout">
            <a:avLst>
              <a:gd name="adj1" fmla="val -49047"/>
              <a:gd name="adj2" fmla="val 35028"/>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nSpc>
                <a:spcPct val="150000"/>
              </a:lnSpc>
            </a:pPr>
            <a:endParaRPr lang="en-US" b="1" dirty="0"/>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4776039" y="1636846"/>
            <a:ext cx="3266749" cy="2253343"/>
          </a:xfrm>
          <a:prstGeom prst="cloudCallout">
            <a:avLst>
              <a:gd name="adj1" fmla="val -11079"/>
              <a:gd name="adj2" fmla="val 35028"/>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5" name="TextBox 14">
            <a:extLst>
              <a:ext uri="{FF2B5EF4-FFF2-40B4-BE49-F238E27FC236}">
                <a16:creationId xmlns:a16="http://schemas.microsoft.com/office/drawing/2014/main" id="{87B7FF21-166B-476F-BC4C-4E45F976BCB4}"/>
              </a:ext>
            </a:extLst>
          </p:cNvPr>
          <p:cNvSpPr txBox="1"/>
          <p:nvPr/>
        </p:nvSpPr>
        <p:spPr>
          <a:xfrm>
            <a:off x="95129" y="62646"/>
            <a:ext cx="11958326" cy="1772793"/>
          </a:xfrm>
          <a:prstGeom prst="rect">
            <a:avLst/>
          </a:prstGeom>
          <a:noFill/>
        </p:spPr>
        <p:txBody>
          <a:bodyPr wrap="square">
            <a:spAutoFit/>
          </a:bodyPr>
          <a:lstStyle/>
          <a:p>
            <a:pPr>
              <a:lnSpc>
                <a:spcPct val="130000"/>
              </a:lnSpc>
            </a:pPr>
            <a:r>
              <a:rPr lang="vi-VN" sz="2800" dirty="0">
                <a:solidFill>
                  <a:srgbClr val="231F20"/>
                </a:solidFill>
                <a:effectLst/>
                <a:latin typeface="Arial" panose="020B0604020202020204" pitchFamily="34" charset="0"/>
              </a:rPr>
              <a:t>Dự án</a:t>
            </a:r>
            <a:r>
              <a:rPr lang="vi-VN" sz="2800" b="1" dirty="0">
                <a:solidFill>
                  <a:srgbClr val="231F20"/>
                </a:solidFill>
                <a:effectLst/>
                <a:latin typeface="Arial" panose="020B0604020202020204" pitchFamily="34" charset="0"/>
              </a:rPr>
              <a:t> Triển lãm tin học </a:t>
            </a:r>
            <a:endParaRPr lang="vi-VN" sz="2800" dirty="0"/>
          </a:p>
          <a:p>
            <a:pPr>
              <a:lnSpc>
                <a:spcPct val="130000"/>
              </a:lnSpc>
            </a:pPr>
            <a:r>
              <a:rPr lang="vi-VN" sz="2800" smtClean="0">
                <a:solidFill>
                  <a:srgbClr val="231F20"/>
                </a:solidFill>
                <a:effectLst/>
                <a:latin typeface="Arial" panose="020B0604020202020204" pitchFamily="34" charset="0"/>
              </a:rPr>
              <a:t>Trải </a:t>
            </a:r>
            <a:r>
              <a:rPr lang="vi-VN" sz="2800" dirty="0">
                <a:solidFill>
                  <a:srgbClr val="231F20"/>
                </a:solidFill>
                <a:effectLst/>
                <a:latin typeface="Arial" panose="020B0604020202020204" pitchFamily="34" charset="0"/>
              </a:rPr>
              <a:t>qua quá trình học tập môn Tin học, chúng ta đã có những hiểu biết gì và tạo được những sản phẩm </a:t>
            </a:r>
            <a:r>
              <a:rPr lang="vi-VN" sz="2800">
                <a:solidFill>
                  <a:srgbClr val="231F20"/>
                </a:solidFill>
                <a:effectLst/>
                <a:latin typeface="Arial" panose="020B0604020202020204" pitchFamily="34" charset="0"/>
              </a:rPr>
              <a:t>nào</a:t>
            </a:r>
            <a:r>
              <a:rPr lang="vi-VN" sz="2800" smtClean="0">
                <a:solidFill>
                  <a:srgbClr val="231F20"/>
                </a:solidFill>
                <a:effectLst/>
                <a:latin typeface="Arial" panose="020B0604020202020204" pitchFamily="34" charset="0"/>
              </a:rPr>
              <a:t>?</a:t>
            </a:r>
            <a:endParaRPr lang="en-US" sz="2800" dirty="0"/>
          </a:p>
        </p:txBody>
      </p:sp>
      <p:sp>
        <p:nvSpPr>
          <p:cNvPr id="16" name="TextBox 15">
            <a:extLst>
              <a:ext uri="{FF2B5EF4-FFF2-40B4-BE49-F238E27FC236}">
                <a16:creationId xmlns:a16="http://schemas.microsoft.com/office/drawing/2014/main" id="{1086663D-4A14-4394-AD83-6497F8A86A4D}"/>
              </a:ext>
            </a:extLst>
          </p:cNvPr>
          <p:cNvSpPr txBox="1"/>
          <p:nvPr/>
        </p:nvSpPr>
        <p:spPr>
          <a:xfrm>
            <a:off x="5182529" y="1912002"/>
            <a:ext cx="2453767" cy="1703030"/>
          </a:xfrm>
          <a:prstGeom prst="rect">
            <a:avLst/>
          </a:prstGeom>
          <a:noFill/>
        </p:spPr>
        <p:txBody>
          <a:bodyPr wrap="square">
            <a:spAutoFit/>
          </a:bodyPr>
          <a:lstStyle/>
          <a:p>
            <a:pPr algn="ctr">
              <a:lnSpc>
                <a:spcPct val="150000"/>
              </a:lnSpc>
            </a:pPr>
            <a:r>
              <a:rPr lang="en-US" dirty="0" err="1"/>
              <a:t>Chúng</a:t>
            </a:r>
            <a:r>
              <a:rPr lang="en-US" dirty="0"/>
              <a:t> </a:t>
            </a:r>
            <a:r>
              <a:rPr lang="en-US" dirty="0" err="1"/>
              <a:t>mình</a:t>
            </a:r>
            <a:r>
              <a:rPr lang="en-US" dirty="0"/>
              <a:t> </a:t>
            </a:r>
            <a:r>
              <a:rPr lang="en-US" dirty="0" err="1"/>
              <a:t>nên</a:t>
            </a:r>
            <a:r>
              <a:rPr lang="en-US" dirty="0"/>
              <a:t> </a:t>
            </a:r>
            <a:r>
              <a:rPr lang="en-US" dirty="0" err="1"/>
              <a:t>trao</a:t>
            </a:r>
            <a:r>
              <a:rPr lang="en-US" dirty="0"/>
              <a:t> </a:t>
            </a:r>
            <a:r>
              <a:rPr lang="en-US" dirty="0" err="1"/>
              <a:t>đổi</a:t>
            </a:r>
            <a:r>
              <a:rPr lang="en-US" dirty="0"/>
              <a:t> </a:t>
            </a:r>
            <a:r>
              <a:rPr lang="en-US" dirty="0" err="1"/>
              <a:t>và</a:t>
            </a:r>
            <a:r>
              <a:rPr lang="en-US" dirty="0"/>
              <a:t> </a:t>
            </a:r>
            <a:r>
              <a:rPr lang="en-US" dirty="0" err="1"/>
              <a:t>hợp</a:t>
            </a:r>
            <a:r>
              <a:rPr lang="en-US" dirty="0"/>
              <a:t> </a:t>
            </a:r>
            <a:r>
              <a:rPr lang="en-US" dirty="0" err="1"/>
              <a:t>tác</a:t>
            </a:r>
            <a:r>
              <a:rPr lang="en-US" dirty="0"/>
              <a:t> </a:t>
            </a:r>
            <a:r>
              <a:rPr lang="en-US" dirty="0" err="1"/>
              <a:t>với</a:t>
            </a:r>
            <a:r>
              <a:rPr lang="en-US" dirty="0"/>
              <a:t> </a:t>
            </a:r>
            <a:r>
              <a:rPr lang="en-US" dirty="0" err="1"/>
              <a:t>nhau</a:t>
            </a:r>
            <a:r>
              <a:rPr lang="en-US" dirty="0"/>
              <a:t> </a:t>
            </a:r>
            <a:r>
              <a:rPr lang="en-US" dirty="0" err="1"/>
              <a:t>để</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việc</a:t>
            </a:r>
            <a:r>
              <a:rPr lang="en-US" dirty="0"/>
              <a:t> </a:t>
            </a:r>
            <a:r>
              <a:rPr lang="en-US" dirty="0" err="1"/>
              <a:t>nhóm</a:t>
            </a:r>
            <a:r>
              <a:rPr lang="en-US" dirty="0"/>
              <a:t> </a:t>
            </a:r>
            <a:r>
              <a:rPr lang="en-US" dirty="0" err="1"/>
              <a:t>tốt</a:t>
            </a:r>
            <a:r>
              <a:rPr lang="en-US" dirty="0"/>
              <a:t> </a:t>
            </a:r>
            <a:r>
              <a:rPr lang="en-US" dirty="0" err="1"/>
              <a:t>hơn</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7" name="TextBox 16">
            <a:extLst>
              <a:ext uri="{FF2B5EF4-FFF2-40B4-BE49-F238E27FC236}">
                <a16:creationId xmlns:a16="http://schemas.microsoft.com/office/drawing/2014/main" id="{808A9AE3-4189-4483-9EA8-023AA1142D31}"/>
              </a:ext>
            </a:extLst>
          </p:cNvPr>
          <p:cNvSpPr txBox="1"/>
          <p:nvPr/>
        </p:nvSpPr>
        <p:spPr>
          <a:xfrm>
            <a:off x="8561320" y="2348018"/>
            <a:ext cx="2453767" cy="2534027"/>
          </a:xfrm>
          <a:prstGeom prst="rect">
            <a:avLst/>
          </a:prstGeom>
          <a:noFill/>
        </p:spPr>
        <p:txBody>
          <a:bodyPr wrap="square">
            <a:spAutoFit/>
          </a:bodyPr>
          <a:lstStyle/>
          <a:p>
            <a:pPr algn="ctr">
              <a:lnSpc>
                <a:spcPct val="150000"/>
              </a:lnSpc>
            </a:pPr>
            <a:r>
              <a:rPr lang="en-US" dirty="0"/>
              <a:t>Ta </a:t>
            </a:r>
            <a:r>
              <a:rPr lang="en-US" dirty="0" err="1"/>
              <a:t>có</a:t>
            </a:r>
            <a:r>
              <a:rPr lang="en-US" dirty="0"/>
              <a:t> </a:t>
            </a:r>
            <a:r>
              <a:rPr lang="en-US" dirty="0" err="1"/>
              <a:t>thể</a:t>
            </a:r>
            <a:r>
              <a:rPr lang="en-US" dirty="0"/>
              <a:t> </a:t>
            </a:r>
            <a:r>
              <a:rPr lang="en-US" dirty="0" err="1"/>
              <a:t>sử</a:t>
            </a:r>
            <a:r>
              <a:rPr lang="en-US" dirty="0"/>
              <a:t> </a:t>
            </a:r>
            <a:r>
              <a:rPr lang="en-US" dirty="0" err="1"/>
              <a:t>dụng</a:t>
            </a:r>
            <a:r>
              <a:rPr lang="en-US" dirty="0"/>
              <a:t> </a:t>
            </a:r>
            <a:r>
              <a:rPr lang="vi-VN" dirty="0"/>
              <a:t>công cụ hỗ trợ thực hiện hoạt động cộng tác, trong đó có sơ đồ tư duy và bài trình chiếu</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2" name="TextBox 11">
            <a:extLst>
              <a:ext uri="{FF2B5EF4-FFF2-40B4-BE49-F238E27FC236}">
                <a16:creationId xmlns:a16="http://schemas.microsoft.com/office/drawing/2014/main" id="{956C2A9F-89A8-4552-8AB3-3D405AD5E44F}"/>
              </a:ext>
            </a:extLst>
          </p:cNvPr>
          <p:cNvSpPr txBox="1"/>
          <p:nvPr/>
        </p:nvSpPr>
        <p:spPr>
          <a:xfrm>
            <a:off x="4005299" y="6367200"/>
            <a:ext cx="4037489" cy="674031"/>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2800" b="1">
                <a:solidFill>
                  <a:srgbClr val="FF0000"/>
                </a:solidFill>
                <a:latin typeface="UTM Avo" panose="02040603050506020204" pitchFamily="18" charset="0"/>
                <a:cs typeface="Times New Roman" panose="02020603050405020304" pitchFamily="18" charset="0"/>
              </a:rPr>
              <a:t>An      </a:t>
            </a:r>
            <a:r>
              <a:rPr lang="en-US" sz="2800" b="1" smtClean="0">
                <a:solidFill>
                  <a:srgbClr val="FF0000"/>
                </a:solidFill>
                <a:latin typeface="UTM Avo" panose="02040603050506020204" pitchFamily="18" charset="0"/>
                <a:cs typeface="Times New Roman" panose="02020603050405020304" pitchFamily="18" charset="0"/>
              </a:rPr>
              <a:t>      Minh         Khoa</a:t>
            </a:r>
            <a:endParaRPr kumimoji="0" lang="en-US" sz="2800" b="1" i="0" u="none" strike="noStrike" kern="120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171030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P spid="11" grpId="0" animBg="1"/>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7766" y="1447429"/>
            <a:ext cx="9227598" cy="2501115"/>
          </a:xfrm>
          <a:prstGeom prst="rect">
            <a:avLst/>
          </a:prstGeom>
        </p:spPr>
      </p:pic>
    </p:spTree>
    <p:extLst>
      <p:ext uri="{BB962C8B-B14F-4D97-AF65-F5344CB8AC3E}">
        <p14:creationId xmlns:p14="http://schemas.microsoft.com/office/powerpoint/2010/main" val="1380623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4146" y="1914344"/>
            <a:ext cx="6677891" cy="1323439"/>
          </a:xfrm>
          <a:prstGeom prst="rect">
            <a:avLst/>
          </a:prstGeom>
        </p:spPr>
        <p:txBody>
          <a:bodyPr wrap="square">
            <a:spAutoFit/>
          </a:bodyPr>
          <a:lstStyle/>
          <a:p>
            <a:pPr algn="ctr"/>
            <a:r>
              <a:rPr lang="en-US" sz="8000" b="1" smtClean="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VẬN DỤNG</a:t>
            </a:r>
            <a:endParaRPr lang="en-US" sz="8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175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263236" y="191132"/>
            <a:ext cx="11665528" cy="3664145"/>
          </a:xfrm>
          <a:prstGeom prst="rect">
            <a:avLst/>
          </a:prstGeom>
        </p:spPr>
        <p:txBody>
          <a:bodyPr wrap="square">
            <a:spAutoFit/>
          </a:bodyPr>
          <a:lstStyle/>
          <a:p>
            <a:pPr lvl="0" defTabSz="342900">
              <a:lnSpc>
                <a:spcPct val="120000"/>
              </a:lnSpc>
              <a:defRPr/>
            </a:pPr>
            <a:r>
              <a:rPr lang="vi-VN" sz="2800" dirty="0">
                <a:solidFill>
                  <a:schemeClr val="accent6">
                    <a:lumMod val="50000"/>
                  </a:schemeClr>
                </a:solidFill>
                <a:latin typeface="UTM Avo" panose="02040603050506020204" pitchFamily="18" charset="0"/>
                <a:cs typeface="Times New Roman" panose="02020603050405020304" pitchFamily="18" charset="0"/>
              </a:rPr>
              <a:t>Em hãy tạo bảng tính để quản lí tài chính cho dự án Triển lãm tin học. Nhập dữ liệu các khoản thu, chi của dự án. Trong đó, các khoản thu (ví dụ như: kinh phí tài trợ, quỹ lớp,…) được lưu ở một trang tính (Hình 9a.14), các khoản chi cho triển lãm (ví dụ như: mua văn phòng phẩm, in tài liệu,...) được lưu ở một trang tính khác (Hình 9a.15). Hãy sử dụng công cụ xác thực dữ liệu để việc nhập dữ liệu các khoản thu, chi được chính xác. Lưu tệp bảng tính với tên </a:t>
            </a:r>
            <a:r>
              <a:rPr lang="vi-VN" sz="2800" dirty="0">
                <a:solidFill>
                  <a:srgbClr val="C00000"/>
                </a:solidFill>
                <a:latin typeface="UTM Avo" panose="02040603050506020204" pitchFamily="18" charset="0"/>
                <a:cs typeface="Times New Roman" panose="02020603050405020304" pitchFamily="18" charset="0"/>
              </a:rPr>
              <a:t>KinhPhiTrienLam.xlsx.</a:t>
            </a:r>
          </a:p>
        </p:txBody>
      </p:sp>
    </p:spTree>
    <p:extLst>
      <p:ext uri="{BB962C8B-B14F-4D97-AF65-F5344CB8AC3E}">
        <p14:creationId xmlns:p14="http://schemas.microsoft.com/office/powerpoint/2010/main" val="219668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501A0-FBF4-4A71-A98D-7E4FBEAF36B2}"/>
              </a:ext>
            </a:extLst>
          </p:cNvPr>
          <p:cNvPicPr>
            <a:picLocks noChangeAspect="1"/>
          </p:cNvPicPr>
          <p:nvPr/>
        </p:nvPicPr>
        <p:blipFill>
          <a:blip r:embed="rId2"/>
          <a:stretch>
            <a:fillRect/>
          </a:stretch>
        </p:blipFill>
        <p:spPr>
          <a:xfrm>
            <a:off x="1506582" y="606515"/>
            <a:ext cx="9064435" cy="5918976"/>
          </a:xfrm>
          <a:prstGeom prst="rect">
            <a:avLst/>
          </a:prstGeom>
        </p:spPr>
      </p:pic>
    </p:spTree>
    <p:extLst>
      <p:ext uri="{BB962C8B-B14F-4D97-AF65-F5344CB8AC3E}">
        <p14:creationId xmlns:p14="http://schemas.microsoft.com/office/powerpoint/2010/main" val="1667612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D8241-F6BD-0259-33AE-DDD7D8FC4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3644"/>
          </a:xfrm>
          <a:prstGeom prst="rect">
            <a:avLst/>
          </a:prstGeom>
        </p:spPr>
      </p:pic>
      <p:grpSp>
        <p:nvGrpSpPr>
          <p:cNvPr id="31" name="组合 14">
            <a:extLst>
              <a:ext uri="{FF2B5EF4-FFF2-40B4-BE49-F238E27FC236}">
                <a16:creationId xmlns:a16="http://schemas.microsoft.com/office/drawing/2014/main" id="{B892DF70-9CC5-A08C-C064-9DDDDF1DF406}"/>
              </a:ext>
            </a:extLst>
          </p:cNvPr>
          <p:cNvGrpSpPr/>
          <p:nvPr/>
        </p:nvGrpSpPr>
        <p:grpSpPr>
          <a:xfrm>
            <a:off x="7959734" y="213366"/>
            <a:ext cx="2114999" cy="1723540"/>
            <a:chOff x="3910879" y="2268230"/>
            <a:chExt cx="1586249" cy="1292655"/>
          </a:xfrm>
        </p:grpSpPr>
        <p:sp>
          <p:nvSpPr>
            <p:cNvPr id="32" name="AutoShape 17">
              <a:extLst>
                <a:ext uri="{FF2B5EF4-FFF2-40B4-BE49-F238E27FC236}">
                  <a16:creationId xmlns:a16="http://schemas.microsoft.com/office/drawing/2014/main"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id="{1758F368-7586-678E-955B-BA01189EB7B8}"/>
                </a:ext>
              </a:extLst>
            </p:cNvPr>
            <p:cNvSpPr txBox="1"/>
            <p:nvPr/>
          </p:nvSpPr>
          <p:spPr>
            <a:xfrm>
              <a:off x="4204347" y="2438891"/>
              <a:ext cx="999312" cy="90024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Home</a:t>
              </a:r>
              <a:endParaRPr kumimoji="0" lang="zh-CN" altLang="en-US"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
        <p:nvSpPr>
          <p:cNvPr id="34" name="TextBox 33">
            <a:extLst>
              <a:ext uri="{FF2B5EF4-FFF2-40B4-BE49-F238E27FC236}">
                <a16:creationId xmlns:a16="http://schemas.microsoft.com/office/drawing/2014/main" id="{9737A6AD-2F8D-DB58-63F2-88040DA65089}"/>
              </a:ext>
            </a:extLst>
          </p:cNvPr>
          <p:cNvSpPr txBox="1"/>
          <p:nvPr/>
        </p:nvSpPr>
        <p:spPr>
          <a:xfrm>
            <a:off x="-55940" y="-3387757"/>
            <a:ext cx="1107996" cy="461665"/>
          </a:xfrm>
          <a:prstGeom prst="rect">
            <a:avLst/>
          </a:prstGeom>
          <a:noFill/>
        </p:spPr>
        <p:txBody>
          <a:bodyPr wrap="none" rtlCol="0">
            <a:spAutoFit/>
          </a:bodyPr>
          <a:lstStyle/>
          <a:p>
            <a:r>
              <a:rPr lang="zh-CN" altLang="en-US" sz="2400" dirty="0">
                <a:solidFill>
                  <a:srgbClr val="3F3F3F"/>
                </a:solidFill>
                <a:latin typeface="字魂59号-创粗黑" panose="00000500000000000000" pitchFamily="2" charset="-122"/>
                <a:ea typeface="字魂59号-创粗黑" panose="00000500000000000000" pitchFamily="2" charset="-122"/>
              </a:rPr>
              <a:t>延迟符</a:t>
            </a:r>
          </a:p>
        </p:txBody>
      </p:sp>
      <p:sp>
        <p:nvSpPr>
          <p:cNvPr id="5" name="Rectangle 4"/>
          <p:cNvSpPr/>
          <p:nvPr/>
        </p:nvSpPr>
        <p:spPr>
          <a:xfrm>
            <a:off x="2921232" y="2425334"/>
            <a:ext cx="6405647" cy="2593018"/>
          </a:xfrm>
          <a:prstGeom prst="rect">
            <a:avLst/>
          </a:prstGeom>
        </p:spPr>
        <p:txBody>
          <a:bodyPr wrap="square">
            <a:spAutoFit/>
          </a:bodyPr>
          <a:lstStyle/>
          <a:p>
            <a:pPr algn="just">
              <a:spcBef>
                <a:spcPts val="300"/>
              </a:spcBef>
              <a:spcAft>
                <a:spcPts val="300"/>
              </a:spcAft>
            </a:pPr>
            <a:r>
              <a:rPr lang="pt-BR" sz="3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Các </a:t>
            </a:r>
            <a:r>
              <a:rPr lang="pt-BR"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 hoàn thiện câu trả lời ở hoạt động vận dụng để tiết sau báo cáo trước lớp.</a:t>
            </a:r>
            <a:endParaRPr lang="en-US"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3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Xem trước nội dung của bài 10a : “</a:t>
            </a:r>
            <a:r>
              <a:rPr lang="pt-BR" sz="32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 dụng hàm COUNTIF”</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00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9120" y="555992"/>
            <a:ext cx="10988040" cy="4262705"/>
          </a:xfrm>
          <a:prstGeom prst="rect">
            <a:avLst/>
          </a:prstGeom>
        </p:spPr>
        <p:txBody>
          <a:bodyPr wrap="square">
            <a:spAutoFit/>
          </a:bodyPr>
          <a:lstStyle/>
          <a:p>
            <a:pPr algn="just">
              <a:spcBef>
                <a:spcPts val="300"/>
              </a:spcBef>
              <a:spcAft>
                <a:spcPts val="300"/>
              </a:spcAft>
            </a:pPr>
            <a:r>
              <a:rPr lang="en-US" sz="3200" dirty="0" err="1" smtClean="0">
                <a:latin typeface="Times New Roman" panose="02020603050405020304" pitchFamily="18" charset="0"/>
                <a:ea typeface="Times New Roman" panose="02020603050405020304" pitchFamily="18" charset="0"/>
              </a:rPr>
              <a:t>Trong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chủ</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đề</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này</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em</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sẽ</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tiếp</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tục</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tìm</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hiểu</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và</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sử</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dụng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các</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công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cụ</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nâng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cao</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của</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phần</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mềm</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bảng</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tính</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để</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giải</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quyết</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bài</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toán</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thực</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tế</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dự</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đình</a:t>
            </a:r>
            <a:r>
              <a:rPr lang="en-US" sz="3200" dirty="0" smtClean="0">
                <a:latin typeface="Times New Roman" panose="02020603050405020304" pitchFamily="18" charset="0"/>
                <a:ea typeface="Times New Roman" panose="02020603050405020304" pitchFamily="18" charset="0"/>
              </a:rPr>
              <a:t>)</a:t>
            </a:r>
          </a:p>
          <a:p>
            <a:pPr algn="just">
              <a:spcBef>
                <a:spcPts val="300"/>
              </a:spcBef>
              <a:spcAft>
                <a:spcPts val="300"/>
              </a:spcAft>
            </a:pPr>
            <a:r>
              <a:rPr lang="en-US" sz="3200" dirty="0" err="1" smtClean="0">
                <a:latin typeface="Times New Roman" panose="02020603050405020304" pitchFamily="18" charset="0"/>
                <a:ea typeface="Times New Roman" panose="02020603050405020304" pitchFamily="18" charset="0"/>
              </a:rPr>
              <a:t>Dự</a:t>
            </a:r>
            <a:r>
              <a:rPr lang="en-US" sz="3200" dirty="0" smtClean="0">
                <a:latin typeface="Times New Roman" panose="02020603050405020304" pitchFamily="18" charset="0"/>
                <a:ea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rPr>
              <a:t>án</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gồm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nội</a:t>
            </a:r>
            <a:r>
              <a:rPr lang="en-US" sz="3200" dirty="0">
                <a:latin typeface="Times New Roman" panose="02020603050405020304" pitchFamily="18" charset="0"/>
                <a:ea typeface="Times New Roman" panose="02020603050405020304" pitchFamily="18" charset="0"/>
              </a:rPr>
              <a:t> dung </a:t>
            </a:r>
            <a:r>
              <a:rPr lang="en-US" sz="3200" dirty="0" err="1">
                <a:latin typeface="Times New Roman" panose="02020603050405020304" pitchFamily="18" charset="0"/>
                <a:ea typeface="Times New Roman" panose="02020603050405020304" pitchFamily="18" charset="0"/>
              </a:rPr>
              <a:t>sau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đây</a:t>
            </a:r>
            <a:r>
              <a:rPr lang="en-US" sz="3200" dirty="0">
                <a:latin typeface="Times New Roman" panose="02020603050405020304" pitchFamily="18" charset="0"/>
                <a:ea typeface="Times New Roman" panose="02020603050405020304" pitchFamily="18" charset="0"/>
              </a:rPr>
              <a:t>:</a:t>
            </a:r>
          </a:p>
          <a:p>
            <a:pPr algn="just">
              <a:spcBef>
                <a:spcPts val="300"/>
              </a:spcBef>
              <a:spcAft>
                <a:spcPts val="30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Xây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dựng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cấu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trúc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toán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rPr>
              <a:t>.</a:t>
            </a:r>
          </a:p>
          <a:p>
            <a:pPr algn="just">
              <a:spcBef>
                <a:spcPts val="300"/>
              </a:spcBef>
              <a:spcAft>
                <a:spcPts val="30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dụng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cụ</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nâng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mềm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giải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quyết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toán</a:t>
            </a:r>
            <a:endParaRPr lang="en-US" sz="32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94151BC-F9A6-4CD0-B81F-9B2AD1C95FEA}"/>
              </a:ext>
            </a:extLst>
          </p:cNvPr>
          <p:cNvSpPr txBox="1"/>
          <p:nvPr/>
        </p:nvSpPr>
        <p:spPr>
          <a:xfrm>
            <a:off x="1933545" y="5271394"/>
            <a:ext cx="9427182" cy="67403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Em</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hãy</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khám</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phá</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kiến</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thức</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để</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thực</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hiện</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dự</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án</a:t>
            </a:r>
            <a:r>
              <a:rPr lang="en-US" sz="2800" b="1" dirty="0">
                <a:solidFill>
                  <a:schemeClr val="accent6">
                    <a:lumMod val="50000"/>
                  </a:schemeClr>
                </a:solidFill>
                <a:latin typeface="UTM Avo" panose="02040603050506020204" pitchFamily="18" charset="0"/>
                <a:cs typeface="Times New Roman" panose="02020603050405020304" pitchFamily="18" charset="0"/>
              </a:rPr>
              <a:t> </a:t>
            </a:r>
            <a:r>
              <a:rPr lang="en-US" sz="2800" b="1" dirty="0" err="1">
                <a:solidFill>
                  <a:schemeClr val="accent6">
                    <a:lumMod val="50000"/>
                  </a:schemeClr>
                </a:solidFill>
                <a:latin typeface="UTM Avo" panose="02040603050506020204" pitchFamily="18" charset="0"/>
                <a:cs typeface="Times New Roman" panose="02020603050405020304" pitchFamily="18" charset="0"/>
              </a:rPr>
              <a:t>nhé</a:t>
            </a:r>
            <a:endParaRPr kumimoji="0" lang="en-US" sz="2800" i="0" u="none" strike="noStrike" kern="1200" cap="none" spc="0" normalizeH="0" baseline="0" noProof="0" dirty="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238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1.71+K4lPs7H94VUqPe2XwIsfPRnrXQE//QTEXxb8/8N4CNc6FpgZahzpTjFhMzSA7T/nHJa11DE8Ng2TP3iAmRczFlmslSuUNOgUeb6yRvs0=">
            <a:extLst>
              <a:ext uri="{FF2B5EF4-FFF2-40B4-BE49-F238E27FC236}">
                <a16:creationId xmlns:a16="http://schemas.microsoft.com/office/drawing/2014/main" id="{17DB60FA-0A7D-B489-6029-FDA5CBA6289A}"/>
              </a:ext>
            </a:extLst>
          </p:cNvPr>
          <p:cNvSpPr txBox="1"/>
          <p:nvPr/>
        </p:nvSpPr>
        <p:spPr>
          <a:xfrm>
            <a:off x="1275644" y="164493"/>
            <a:ext cx="976489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THẢO </a:t>
            </a:r>
            <a:r>
              <a:rPr kumimoji="0" lang="en-US" sz="3200" b="1" i="0" u="none" strike="noStrike" kern="1200" cap="none" spc="0" normalizeH="0" baseline="0" noProof="0" dirty="0" err="1">
                <a:ln>
                  <a:noFill/>
                </a:ln>
                <a:solidFill>
                  <a:srgbClr val="FF0000"/>
                </a:solidFill>
                <a:effectLst/>
                <a:uLnTx/>
                <a:uFillTx/>
                <a:latin typeface="Calibri"/>
                <a:ea typeface="+mn-ea"/>
                <a:cs typeface="+mn-cs"/>
              </a:rPr>
              <a:t>LUẬN</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Calibri"/>
                <a:ea typeface="+mn-ea"/>
                <a:cs typeface="+mn-cs"/>
              </a:rPr>
              <a:t>NHÓM</a:t>
            </a:r>
            <a:r>
              <a:rPr kumimoji="0" lang="en-US" sz="3200" b="1" i="0" u="none" strike="noStrike" kern="1200" cap="none" spc="0" normalizeH="0" baseline="0" noProof="0" dirty="0" smtClean="0">
                <a:ln>
                  <a:noFill/>
                </a:ln>
                <a:solidFill>
                  <a:srgbClr val="FF0000"/>
                </a:solidFill>
                <a:effectLst/>
                <a:uLnTx/>
                <a:uFillTx/>
                <a:latin typeface="Calibri"/>
                <a:ea typeface="+mn-ea"/>
                <a:cs typeface="+mn-cs"/>
              </a:rPr>
              <a:t> </a:t>
            </a:r>
            <a:r>
              <a:rPr kumimoji="0" lang="en-US" sz="3200" b="1" i="0" u="none" strike="noStrike" kern="1200" cap="none" spc="0" normalizeH="0" baseline="0" noProof="0" smtClean="0">
                <a:ln>
                  <a:noFill/>
                </a:ln>
                <a:solidFill>
                  <a:srgbClr val="FF0000"/>
                </a:solidFill>
                <a:effectLst/>
                <a:uLnTx/>
                <a:uFillTx/>
                <a:latin typeface="Calibri"/>
                <a:ea typeface="+mn-ea"/>
                <a:cs typeface="+mn-cs"/>
              </a:rPr>
              <a:t>3</a:t>
            </a:r>
            <a:r>
              <a:rPr kumimoji="0" lang="en-US" sz="3200" b="1" i="0" u="none" strike="noStrike" kern="1200" cap="none" spc="0" normalizeH="0" noProof="0" smtClean="0">
                <a:ln>
                  <a:noFill/>
                </a:ln>
                <a:solidFill>
                  <a:srgbClr val="FF0000"/>
                </a:solidFill>
                <a:effectLst/>
                <a:uLnTx/>
                <a:uFillTx/>
                <a:latin typeface="Calibri"/>
                <a:ea typeface="+mn-ea"/>
                <a:cs typeface="+mn-cs"/>
              </a:rPr>
              <a:t> - </a:t>
            </a:r>
            <a:r>
              <a:rPr kumimoji="0" lang="en-US" sz="3200" b="1" i="0" u="none" strike="noStrike" kern="1200" cap="none" spc="0" normalizeH="0" noProof="0" dirty="0" smtClean="0">
                <a:ln>
                  <a:noFill/>
                </a:ln>
                <a:solidFill>
                  <a:srgbClr val="FF0000"/>
                </a:solidFill>
                <a:effectLst/>
                <a:uLnTx/>
                <a:uFillTx/>
                <a:latin typeface="Calibri"/>
                <a:ea typeface="+mn-ea"/>
                <a:cs typeface="+mn-cs"/>
              </a:rPr>
              <a:t>4 </a:t>
            </a:r>
            <a:r>
              <a:rPr kumimoji="0" lang="en-US" sz="3200" b="1" i="0" u="none" strike="noStrike" kern="1200" cap="none" spc="0" normalizeH="0" noProof="0" dirty="0" err="1" smtClean="0">
                <a:ln>
                  <a:noFill/>
                </a:ln>
                <a:solidFill>
                  <a:srgbClr val="FF0000"/>
                </a:solidFill>
                <a:effectLst/>
                <a:uLnTx/>
                <a:uFillTx/>
                <a:latin typeface="Calibri"/>
                <a:ea typeface="+mn-ea"/>
                <a:cs typeface="+mn-cs"/>
              </a:rPr>
              <a:t>THÀNH</a:t>
            </a:r>
            <a:r>
              <a:rPr kumimoji="0" lang="en-US" sz="3200" b="1" i="0" u="none" strike="noStrike" kern="1200" cap="none" spc="0" normalizeH="0" noProof="0" dirty="0" smtClean="0">
                <a:ln>
                  <a:noFill/>
                </a:ln>
                <a:solidFill>
                  <a:srgbClr val="FF0000"/>
                </a:solidFill>
                <a:effectLst/>
                <a:uLnTx/>
                <a:uFillTx/>
                <a:latin typeface="Calibri"/>
                <a:ea typeface="+mn-ea"/>
                <a:cs typeface="+mn-cs"/>
              </a:rPr>
              <a:t> </a:t>
            </a:r>
            <a:r>
              <a:rPr kumimoji="0" lang="en-US" sz="3200" b="1" i="0" u="none" strike="noStrike" kern="1200" cap="none" spc="0" normalizeH="0" noProof="0" dirty="0" err="1" smtClean="0">
                <a:ln>
                  <a:noFill/>
                </a:ln>
                <a:solidFill>
                  <a:srgbClr val="FF0000"/>
                </a:solidFill>
                <a:effectLst/>
                <a:uLnTx/>
                <a:uFillTx/>
                <a:latin typeface="Calibri"/>
                <a:ea typeface="+mn-ea"/>
                <a:cs typeface="+mn-cs"/>
              </a:rPr>
              <a:t>VIÊN</a:t>
            </a:r>
            <a:endParaRPr kumimoji="0" lang="en-US" sz="3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Rectangle 7"/>
          <p:cNvSpPr/>
          <p:nvPr/>
        </p:nvSpPr>
        <p:spPr>
          <a:xfrm>
            <a:off x="355459" y="1026359"/>
            <a:ext cx="11605260" cy="3447098"/>
          </a:xfrm>
          <a:prstGeom prst="rect">
            <a:avLst/>
          </a:prstGeom>
        </p:spPr>
        <p:txBody>
          <a:bodyPr wrap="square">
            <a:spAutoFit/>
          </a:bodyPr>
          <a:lstStyle/>
          <a:p>
            <a:pPr algn="just">
              <a:lnSpc>
                <a:spcPct val="130000"/>
              </a:lnSpc>
              <a:spcBef>
                <a:spcPts val="300"/>
              </a:spcBef>
              <a:spcAft>
                <a:spcPts val="300"/>
              </a:spcAft>
            </a:pPr>
            <a:r>
              <a:rPr lang="en-US" sz="3200" smtClean="0">
                <a:latin typeface="Times New Roman" panose="02020603050405020304" pitchFamily="18" charset="0"/>
                <a:ea typeface="Times New Roman" panose="02020603050405020304" pitchFamily="18" charset="0"/>
              </a:rPr>
              <a:t>Câu 1. </a:t>
            </a:r>
            <a:r>
              <a:rPr lang="en-US" sz="3200" dirty="0" err="1">
                <a:latin typeface="Times New Roman" panose="02020603050405020304" pitchFamily="18" charset="0"/>
                <a:ea typeface="Times New Roman" panose="02020603050405020304" pitchFamily="18" charset="0"/>
              </a:rPr>
              <a:t>Mục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rPr>
              <a:t>?</a:t>
            </a:r>
          </a:p>
          <a:p>
            <a:pPr algn="just">
              <a:lnSpc>
                <a:spcPct val="130000"/>
              </a:lnSpc>
              <a:spcBef>
                <a:spcPts val="300"/>
              </a:spcBef>
              <a:spcAft>
                <a:spcPts val="300"/>
              </a:spcAft>
            </a:pPr>
            <a:r>
              <a:rPr lang="en-US" sz="3200" smtClean="0">
                <a:latin typeface="Times New Roman" panose="02020603050405020304" pitchFamily="18" charset="0"/>
                <a:ea typeface="Times New Roman" panose="02020603050405020304" pitchFamily="18" charset="0"/>
              </a:rPr>
              <a:t>Câu 2.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việc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thực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rPr>
              <a:t>?</a:t>
            </a:r>
          </a:p>
          <a:p>
            <a:pPr algn="just">
              <a:lnSpc>
                <a:spcPct val="130000"/>
              </a:lnSpc>
              <a:spcBef>
                <a:spcPts val="300"/>
              </a:spcBef>
              <a:spcAft>
                <a:spcPts val="300"/>
              </a:spcAft>
            </a:pPr>
            <a:r>
              <a:rPr lang="en-US" sz="3200" smtClean="0">
                <a:latin typeface="Times New Roman" panose="02020603050405020304" pitchFamily="18" charset="0"/>
                <a:ea typeface="Times New Roman" panose="02020603050405020304" pitchFamily="18" charset="0"/>
              </a:rPr>
              <a:t>Câu 3. </a:t>
            </a:r>
            <a:r>
              <a:rPr lang="en-US" sz="3200" dirty="0" err="1">
                <a:latin typeface="Times New Roman" panose="02020603050405020304" pitchFamily="18" charset="0"/>
                <a:ea typeface="Times New Roman" panose="02020603050405020304" pitchFamily="18" charset="0"/>
              </a:rPr>
              <a:t>Cần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dụng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cụ</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mềm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giải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quyết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toán</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234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1.71+K4lPs7H94VUqPe2XwIsfPRnrXQE//QTEXxb8/8N4CNc6FpgZahzpTjFhMzSA7T/nHJa11DE8Ng2TP3iAmRczFlmslSuUNOgUeb6yRvs0=">
            <a:extLst>
              <a:ext uri="{FF2B5EF4-FFF2-40B4-BE49-F238E27FC236}">
                <a16:creationId xmlns:a16="http://schemas.microsoft.com/office/drawing/2014/main" id="{17DB60FA-0A7D-B489-6029-FDA5CBA6289A}"/>
              </a:ext>
            </a:extLst>
          </p:cNvPr>
          <p:cNvSpPr txBox="1"/>
          <p:nvPr/>
        </p:nvSpPr>
        <p:spPr>
          <a:xfrm>
            <a:off x="1275644" y="164493"/>
            <a:ext cx="976489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THẢO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3 – 4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VIÊN</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327660" y="687713"/>
            <a:ext cx="11605260" cy="4924425"/>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8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a:t>
            </a:r>
            <a:r>
              <a:rPr kumimoji="0" lang="en-US" sz="2800" b="0" i="0" u="none" strike="noStrike" kern="1200" cap="none" spc="0" normalizeH="0" baseline="0" noProof="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Mục</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4400" b="0"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8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a:t>
            </a:r>
            <a:r>
              <a:rPr kumimoji="0" lang="en-US" sz="2800" b="0" i="0" u="none" strike="noStrike" kern="1200" cap="none" spc="0" normalizeH="0" baseline="0" noProof="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4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endParaRPr kumimoji="0" lang="en-US" sz="2800" b="0"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8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a:t>
            </a:r>
            <a:r>
              <a:rPr kumimoji="0" lang="en-US" sz="2800" b="0" i="0" u="none" strike="noStrike" kern="1200" cap="none" spc="0" normalizeH="0" baseline="0" noProof="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mềm</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toán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Rectangle 4"/>
          <p:cNvSpPr/>
          <p:nvPr/>
        </p:nvSpPr>
        <p:spPr>
          <a:xfrm>
            <a:off x="327660" y="1318653"/>
            <a:ext cx="11605260" cy="954107"/>
          </a:xfrm>
          <a:prstGeom prst="rect">
            <a:avLst/>
          </a:prstGeom>
        </p:spPr>
        <p:txBody>
          <a:bodyPr wrap="square">
            <a:spAutoFit/>
          </a:bodyPr>
          <a:lstStyle/>
          <a:p>
            <a:pPr algn="just">
              <a:spcBef>
                <a:spcPts val="300"/>
              </a:spcBef>
              <a:spcAft>
                <a:spcPts val="30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407670" y="3360448"/>
            <a:ext cx="11445240" cy="954107"/>
          </a:xfrm>
          <a:prstGeom prst="rect">
            <a:avLst/>
          </a:prstGeom>
        </p:spPr>
        <p:txBody>
          <a:bodyPr wrap="square">
            <a:spAutoFit/>
          </a:bodyPr>
          <a:lstStyle/>
          <a:p>
            <a:pPr algn="just">
              <a:spcBef>
                <a:spcPts val="300"/>
              </a:spcBef>
              <a:spcAft>
                <a:spcPts val="30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407670" y="5718828"/>
            <a:ext cx="11605260" cy="523220"/>
          </a:xfrm>
          <a:prstGeom prst="rect">
            <a:avLst/>
          </a:prstGeom>
        </p:spPr>
        <p:txBody>
          <a:bodyPr wrap="square">
            <a:spAutoFit/>
          </a:bodyPr>
          <a:lstStyle/>
          <a:p>
            <a:pPr algn="just">
              <a:spcBef>
                <a:spcPts val="300"/>
              </a:spcBef>
              <a:spcAft>
                <a:spcPts val="300"/>
              </a:spcAft>
            </a:pP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hỗ</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3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17273" y="1595689"/>
            <a:ext cx="6677891" cy="2554545"/>
          </a:xfrm>
          <a:prstGeom prst="rect">
            <a:avLst/>
          </a:prstGeom>
        </p:spPr>
        <p:txBody>
          <a:bodyPr wrap="square">
            <a:spAutoFit/>
          </a:bodyPr>
          <a:lstStyle/>
          <a:p>
            <a:pPr algn="ctr"/>
            <a:r>
              <a:rPr lang="en-US" sz="8000" b="1">
                <a:ln w="18415" cmpd="sng">
                  <a:solidFill>
                    <a:srgbClr val="FFFFFF"/>
                  </a:solidFill>
                  <a:prstDash val="solid"/>
                </a:ln>
                <a:solidFill>
                  <a:srgbClr val="FF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HÌNH THÀNH </a:t>
            </a:r>
            <a:br>
              <a:rPr lang="en-US" sz="8000" b="1">
                <a:ln w="18415" cmpd="sng">
                  <a:solidFill>
                    <a:srgbClr val="FFFFFF"/>
                  </a:solidFill>
                  <a:prstDash val="solid"/>
                </a:ln>
                <a:solidFill>
                  <a:srgbClr val="FF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br>
            <a:r>
              <a:rPr lang="en-US" sz="8000" b="1">
                <a:ln w="18415" cmpd="sng">
                  <a:solidFill>
                    <a:srgbClr val="FFFFFF"/>
                  </a:solidFill>
                  <a:prstDash val="solid"/>
                </a:ln>
                <a:solidFill>
                  <a:srgbClr val="FF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KIẾN THỨC</a:t>
            </a:r>
            <a:endParaRPr lang="en-US" sz="8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706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8789" y="125050"/>
            <a:ext cx="10278251" cy="1154162"/>
          </a:xfrm>
          <a:prstGeom prst="rect">
            <a:avLst/>
          </a:prstGeom>
        </p:spPr>
        <p:txBody>
          <a:bodyPr wrap="square">
            <a:spAutoFit/>
          </a:bodyPr>
          <a:lstStyle/>
          <a:p>
            <a:pPr algn="just">
              <a:spcBef>
                <a:spcPts val="300"/>
              </a:spcBef>
              <a:spcAft>
                <a:spcPts val="30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en-US" sz="32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664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OPL20U25GSXzBJYl68kk8uQGfFKzs7yb1M4KJWUiLk6ZEvGF+qCIPSnY57AbBFCvTW2023.11.71+K4lPs7H94VUqPe2XwIsfPRnrXQE//QTEXxb8/8N4CNc6FpgZahzpTjFhMzSA7T/nHJa11DE8Ng2TP3iAmRczFlmslSuUNOgUeb6yRvs0=">
            <a:extLst>
              <a:ext uri="{FF2B5EF4-FFF2-40B4-BE49-F238E27FC236}">
                <a16:creationId xmlns:a16="http://schemas.microsoft.com/office/drawing/2014/main" id="{17DB60FA-0A7D-B489-6029-FDA5CBA6289A}"/>
              </a:ext>
            </a:extLst>
          </p:cNvPr>
          <p:cNvSpPr txBox="1"/>
          <p:nvPr/>
        </p:nvSpPr>
        <p:spPr>
          <a:xfrm>
            <a:off x="1132942" y="280871"/>
            <a:ext cx="976489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THẢO LUẬN NHÓM</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6" name="TextBox 5" descr="OPL20U25GSXzBJYl68kk8uQGfFKzs7yb1M4KJWUiLk6ZEvGF+qCIPSnY57AbBFCvTW2023.11.71+K4lPs7H94VUqPe2XwIsfPRnrXQE//QTEXxb8/8N4CNc6FpgZahzpTjFhMzSA7T/nHJa11DE8Ng2TP3iAmRczFlmslSuUNOgUeb6yRvs0=">
            <a:extLst>
              <a:ext uri="{FF2B5EF4-FFF2-40B4-BE49-F238E27FC236}">
                <a16:creationId xmlns:a16="http://schemas.microsoft.com/office/drawing/2014/main" id="{17DB60FA-0A7D-B489-6029-FDA5CBA6289A}"/>
              </a:ext>
            </a:extLst>
          </p:cNvPr>
          <p:cNvSpPr txBox="1"/>
          <p:nvPr/>
        </p:nvSpPr>
        <p:spPr>
          <a:xfrm>
            <a:off x="231807" y="738699"/>
            <a:ext cx="26852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sz="32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động </a:t>
            </a: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1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231807" y="1559986"/>
            <a:ext cx="11567160" cy="2708434"/>
          </a:xfrm>
          <a:prstGeom prst="rect">
            <a:avLst/>
          </a:prstGeom>
        </p:spPr>
        <p:txBody>
          <a:bodyPr wrap="square">
            <a:spAutoFit/>
          </a:bodyPr>
          <a:lstStyle/>
          <a:p>
            <a:pPr algn="just">
              <a:spcBef>
                <a:spcPts val="300"/>
              </a:spcBef>
              <a:spcAft>
                <a:spcPts val="300"/>
              </a:spcAft>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khoản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300"/>
              </a:spcBef>
              <a:spcAft>
                <a:spcPts val="30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Câu 1.</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khoản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300"/>
              </a:spcBef>
              <a:spcAft>
                <a:spcPts val="300"/>
              </a:spcAft>
            </a:pPr>
            <a:r>
              <a:rPr lang="en-US" sz="3200" smtClean="0">
                <a:latin typeface="Times New Roman" panose="02020603050405020304" pitchFamily="18" charset="0"/>
                <a:ea typeface="Times New Roman" panose="02020603050405020304" pitchFamily="18" charset="0"/>
                <a:cs typeface="Times New Roman" panose="02020603050405020304" pitchFamily="18" charset="0"/>
              </a:rPr>
              <a:t>Câu 2</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82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TotalTime>
  <Words>1972</Words>
  <Application>Microsoft Office PowerPoint</Application>
  <PresentationFormat>Widescreen</PresentationFormat>
  <Paragraphs>150</Paragraphs>
  <Slides>34</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34</vt:i4>
      </vt:variant>
    </vt:vector>
  </HeadingPairs>
  <TitlesOfParts>
    <vt:vector size="50" baseType="lpstr">
      <vt:lpstr>A3.OpenSansBold-San</vt:lpstr>
      <vt:lpstr>Arial</vt:lpstr>
      <vt:lpstr>Arial Unicode MS</vt:lpstr>
      <vt:lpstr>Arial-BoldMT</vt:lpstr>
      <vt:lpstr>Calibri</vt:lpstr>
      <vt:lpstr>Calibri Light</vt:lpstr>
      <vt:lpstr>等线</vt:lpstr>
      <vt:lpstr>Times New Roman</vt:lpstr>
      <vt:lpstr>UTM Avo</vt:lpstr>
      <vt:lpstr>字魂59号-创粗黑</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BTA</dc:creator>
  <cp:lastModifiedBy>DUNG</cp:lastModifiedBy>
  <cp:revision>56</cp:revision>
  <dcterms:created xsi:type="dcterms:W3CDTF">2024-03-07T08:53:31Z</dcterms:created>
  <dcterms:modified xsi:type="dcterms:W3CDTF">2025-02-10T03:22:58Z</dcterms:modified>
</cp:coreProperties>
</file>