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553275d4120943f6" Type="http://schemas.microsoft.com/office/2007/relationships/ui/extensibility" Target="customUI/customUI14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33"/>
  </p:notesMasterIdLst>
  <p:handoutMasterIdLst>
    <p:handoutMasterId r:id="rId34"/>
  </p:handoutMasterIdLst>
  <p:sldIdLst>
    <p:sldId id="393" r:id="rId2"/>
    <p:sldId id="316" r:id="rId3"/>
    <p:sldId id="380" r:id="rId4"/>
    <p:sldId id="386" r:id="rId5"/>
    <p:sldId id="387" r:id="rId6"/>
    <p:sldId id="314" r:id="rId7"/>
    <p:sldId id="409" r:id="rId8"/>
    <p:sldId id="388" r:id="rId9"/>
    <p:sldId id="398" r:id="rId10"/>
    <p:sldId id="399" r:id="rId11"/>
    <p:sldId id="400" r:id="rId12"/>
    <p:sldId id="402" r:id="rId13"/>
    <p:sldId id="392" r:id="rId14"/>
    <p:sldId id="403" r:id="rId15"/>
    <p:sldId id="404" r:id="rId16"/>
    <p:sldId id="374" r:id="rId17"/>
    <p:sldId id="378" r:id="rId18"/>
    <p:sldId id="341" r:id="rId19"/>
    <p:sldId id="370" r:id="rId20"/>
    <p:sldId id="362" r:id="rId21"/>
    <p:sldId id="363" r:id="rId22"/>
    <p:sldId id="367" r:id="rId23"/>
    <p:sldId id="366" r:id="rId24"/>
    <p:sldId id="365" r:id="rId25"/>
    <p:sldId id="364" r:id="rId26"/>
    <p:sldId id="368" r:id="rId27"/>
    <p:sldId id="369" r:id="rId28"/>
    <p:sldId id="405" r:id="rId29"/>
    <p:sldId id="406" r:id="rId30"/>
    <p:sldId id="407" r:id="rId31"/>
    <p:sldId id="311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00"/>
    <a:srgbClr val="FFFFCC"/>
    <a:srgbClr val="FF0066"/>
    <a:srgbClr val="FF66FF"/>
    <a:srgbClr val="3366FF"/>
    <a:srgbClr val="0099FF"/>
    <a:srgbClr val="FFFF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7" autoAdjust="0"/>
    <p:restoredTop sz="94558" autoAdjust="0"/>
  </p:normalViewPr>
  <p:slideViewPr>
    <p:cSldViewPr>
      <p:cViewPr varScale="1">
        <p:scale>
          <a:sx n="66" d="100"/>
          <a:sy n="66" d="100"/>
        </p:scale>
        <p:origin x="66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Giáo án Tin học 6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A8502A6-CD65-4267-92C3-E3AD8F435F37}" type="datetime1">
              <a:rPr lang="en-US"/>
              <a:pPr>
                <a:defRPr/>
              </a:pPr>
              <a:t>9/12/2025</a:t>
            </a:fld>
            <a:endParaRPr lang="en-US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17F578A-0864-4FC8-ABBC-5A0E0A0D9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66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Giáo án Tin học 6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31D71DE-41A3-4B9A-A6A8-28381E8E4022}" type="datetime1">
              <a:rPr lang="en-US"/>
              <a:pPr>
                <a:defRPr/>
              </a:pPr>
              <a:t>9/12/2025</a:t>
            </a:fld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39B4505-1A58-49D0-A250-2642BEAF1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8377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Giáo án Tin học 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31D71DE-41A3-4B9A-A6A8-28381E8E4022}" type="datetime1">
              <a:rPr lang="en-US" smtClean="0"/>
              <a:pPr>
                <a:defRPr/>
              </a:pPr>
              <a:t>9/12/2025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B4505-1A58-49D0-A250-2642BEAF13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2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B1A1-F149-43A6-823E-43395951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2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ABA5-F845-4C62-9BF6-7775862EA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6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F9AD-B9C5-404D-BA81-FCECED60E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3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CDD6-3B57-455F-939F-C0E171D1A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8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B49BD-B3C4-4F93-9EFD-878CEE8CB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9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B13A1-EF67-411D-ACB2-E1E92A331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EBCC2-4D6A-457D-9AE2-BF48E43E0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4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ACE17-9CFF-4243-8868-1D65640D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6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2C522-396A-49FE-8DDB-4F6921723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AC0B-87B7-4A18-84FE-4BC3EF2A6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0541-54FD-4699-A16A-FF207A85A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6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74C3FF-568A-44DF-ABF3-557017A6C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37.png"/><Relationship Id="rId18" Type="http://schemas.openxmlformats.org/officeDocument/2006/relationships/slide" Target="slide26.xml"/><Relationship Id="rId3" Type="http://schemas.openxmlformats.org/officeDocument/2006/relationships/image" Target="../media/image30.png"/><Relationship Id="rId21" Type="http://schemas.openxmlformats.org/officeDocument/2006/relationships/image" Target="../media/image40.png"/><Relationship Id="rId7" Type="http://schemas.openxmlformats.org/officeDocument/2006/relationships/image" Target="../media/image34.png"/><Relationship Id="rId12" Type="http://schemas.openxmlformats.org/officeDocument/2006/relationships/slide" Target="slide22.xml"/><Relationship Id="rId17" Type="http://schemas.openxmlformats.org/officeDocument/2006/relationships/slide" Target="slide25.xml"/><Relationship Id="rId2" Type="http://schemas.openxmlformats.org/officeDocument/2006/relationships/image" Target="../media/image29.gif"/><Relationship Id="rId16" Type="http://schemas.openxmlformats.org/officeDocument/2006/relationships/slide" Target="slide27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5" Type="http://schemas.openxmlformats.org/officeDocument/2006/relationships/image" Target="../media/image38.png"/><Relationship Id="rId23" Type="http://schemas.openxmlformats.org/officeDocument/2006/relationships/slide" Target="slide28.xml"/><Relationship Id="rId10" Type="http://schemas.openxmlformats.org/officeDocument/2006/relationships/slide" Target="slide21.xml"/><Relationship Id="rId19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slide" Target="slide23.xml"/><Relationship Id="rId2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slide" Target="slide19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45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46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47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48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49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50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49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2.ppt" TargetMode="External"/><Relationship Id="rId3" Type="http://schemas.openxmlformats.org/officeDocument/2006/relationships/audio" Target="../media/audio2.wav"/><Relationship Id="rId7" Type="http://schemas.openxmlformats.org/officeDocument/2006/relationships/hyperlink" Target="file:///G:\tin%208\TTDD1.pp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slide" Target="slide17.xml"/><Relationship Id="rId4" Type="http://schemas.openxmlformats.org/officeDocument/2006/relationships/slide" Target="slide6.xml"/><Relationship Id="rId9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2" descr="121951Barres_divers__7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7239000" y="3429000"/>
            <a:ext cx="662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Svalentin10"/>
          <p:cNvPicPr>
            <a:picLocks noChangeAspect="1" noChangeArrowheads="1"/>
          </p:cNvPicPr>
          <p:nvPr/>
        </p:nvPicPr>
        <p:blipFill rotWithShape="1">
          <a:blip r:embed="rId3"/>
          <a:srcRect l="10330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WordArt 26"/>
          <p:cNvSpPr>
            <a:spLocks noChangeArrowheads="1" noChangeShapeType="1" noTextEdit="1"/>
          </p:cNvSpPr>
          <p:nvPr/>
        </p:nvSpPr>
        <p:spPr bwMode="auto">
          <a:xfrm>
            <a:off x="3048000" y="165100"/>
            <a:ext cx="6858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</a:t>
            </a:r>
            <a:r>
              <a:rPr lang="vi-VN" sz="2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THCS </a:t>
            </a:r>
            <a:r>
              <a:rPr lang="en-US" sz="2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MINH ĐỨC</a:t>
            </a:r>
          </a:p>
        </p:txBody>
      </p:sp>
      <p:sp>
        <p:nvSpPr>
          <p:cNvPr id="8204" name="WordArt 26"/>
          <p:cNvSpPr>
            <a:spLocks noChangeArrowheads="1" noChangeShapeType="1" noTextEdit="1"/>
          </p:cNvSpPr>
          <p:nvPr/>
        </p:nvSpPr>
        <p:spPr bwMode="auto">
          <a:xfrm>
            <a:off x="4343400" y="1553369"/>
            <a:ext cx="397430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 TIN HỌC</a:t>
            </a:r>
          </a:p>
        </p:txBody>
      </p:sp>
      <p:sp>
        <p:nvSpPr>
          <p:cNvPr id="8208" name="WordArt 26"/>
          <p:cNvSpPr>
            <a:spLocks noChangeArrowheads="1" noChangeShapeType="1" noTextEdit="1"/>
          </p:cNvSpPr>
          <p:nvPr/>
        </p:nvSpPr>
        <p:spPr bwMode="auto">
          <a:xfrm>
            <a:off x="5105400" y="2678113"/>
            <a:ext cx="2260600" cy="5524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7D16D1-DC2F-9BD0-DEC4-BDE96D12E497}"/>
              </a:ext>
            </a:extLst>
          </p:cNvPr>
          <p:cNvCxnSpPr/>
          <p:nvPr/>
        </p:nvCxnSpPr>
        <p:spPr>
          <a:xfrm>
            <a:off x="4967837" y="937984"/>
            <a:ext cx="349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00466" y="1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THẢO LUẬN NHÓM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7560" y="686897"/>
            <a:ext cx="4302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ea typeface="Calibri" panose="020F0502020204030204" pitchFamily="34" charset="0"/>
              </a:rPr>
              <a:t>Câu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1: </a:t>
            </a:r>
            <a:r>
              <a:rPr lang="en-US" sz="2400" dirty="0" err="1">
                <a:ea typeface="Calibri" panose="020F0502020204030204" pitchFamily="34" charset="0"/>
              </a:rPr>
              <a:t>Mỗi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thiết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bị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vào</a:t>
            </a:r>
            <a:r>
              <a:rPr lang="en-US" sz="2400" dirty="0">
                <a:ea typeface="Calibri" panose="020F0502020204030204" pitchFamily="34" charset="0"/>
              </a:rPr>
              <a:t> - </a:t>
            </a:r>
            <a:r>
              <a:rPr lang="en-US" sz="2400" dirty="0" err="1">
                <a:ea typeface="Calibri" panose="020F0502020204030204" pitchFamily="34" charset="0"/>
              </a:rPr>
              <a:t>ra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trong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hình</a:t>
            </a:r>
            <a:r>
              <a:rPr lang="en-US" sz="2400" dirty="0">
                <a:ea typeface="Calibri" panose="020F0502020204030204" pitchFamily="34" charset="0"/>
              </a:rPr>
              <a:t> 1.2 </a:t>
            </a:r>
            <a:r>
              <a:rPr lang="en-US" sz="2400" dirty="0" err="1">
                <a:ea typeface="Calibri" panose="020F0502020204030204" pitchFamily="34" charset="0"/>
              </a:rPr>
              <a:t>sau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làm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việc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với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dạng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thông</a:t>
            </a:r>
            <a:r>
              <a:rPr lang="en-US" sz="2400" dirty="0">
                <a:ea typeface="Calibri" panose="020F0502020204030204" pitchFamily="34" charset="0"/>
              </a:rPr>
              <a:t> tin </a:t>
            </a:r>
            <a:r>
              <a:rPr lang="en-US" sz="2400" dirty="0" err="1">
                <a:ea typeface="Calibri" panose="020F0502020204030204" pitchFamily="34" charset="0"/>
              </a:rPr>
              <a:t>nào</a:t>
            </a:r>
            <a:r>
              <a:rPr lang="en-US" sz="2400" dirty="0">
                <a:ea typeface="Calibri" panose="020F0502020204030204" pitchFamily="34" charset="0"/>
              </a:rPr>
              <a:t>? </a:t>
            </a:r>
            <a:r>
              <a:rPr lang="en-US" sz="2400" dirty="0" err="1">
                <a:ea typeface="Calibri" panose="020F0502020204030204" pitchFamily="34" charset="0"/>
              </a:rPr>
              <a:t>Thiết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bị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nào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cả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hai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chức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năng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vào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và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ra</a:t>
            </a:r>
            <a:r>
              <a:rPr lang="en-US" sz="2400" dirty="0">
                <a:ea typeface="Calibri" panose="020F0502020204030204" pitchFamily="34" charset="0"/>
              </a:rPr>
              <a:t>? </a:t>
            </a:r>
            <a:endParaRPr lang="en-US" sz="2400" dirty="0"/>
          </a:p>
        </p:txBody>
      </p:sp>
      <p:pic>
        <p:nvPicPr>
          <p:cNvPr id="10" name="Picture 9" descr="Screenshot_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717560" y="2318113"/>
            <a:ext cx="3768840" cy="16001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24601" y="766350"/>
            <a:ext cx="4190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2: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image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081290" y="2148253"/>
            <a:ext cx="2705100" cy="16859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27736" y="3941314"/>
            <a:ext cx="4276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ea typeface="Calibri" panose="020F0502020204030204" pitchFamily="34" charset="0"/>
              </a:rPr>
              <a:t>Câu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3: </a:t>
            </a:r>
            <a:r>
              <a:rPr lang="en-US" sz="2400" dirty="0" err="1">
                <a:ea typeface="Calibri" panose="020F0502020204030204" pitchFamily="34" charset="0"/>
              </a:rPr>
              <a:t>Bộ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điều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khiển</a:t>
            </a:r>
            <a:r>
              <a:rPr lang="en-US" sz="2400" dirty="0">
                <a:ea typeface="Calibri" panose="020F0502020204030204" pitchFamily="34" charset="0"/>
              </a:rPr>
              <a:t> game (</a:t>
            </a:r>
            <a:r>
              <a:rPr lang="en-US" sz="2400" dirty="0" err="1">
                <a:ea typeface="Calibri" panose="020F0502020204030204" pitchFamily="34" charset="0"/>
              </a:rPr>
              <a:t>Hình</a:t>
            </a:r>
            <a:r>
              <a:rPr lang="en-US" sz="2400" dirty="0">
                <a:ea typeface="Calibri" panose="020F0502020204030204" pitchFamily="34" charset="0"/>
              </a:rPr>
              <a:t> 1.3.a)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thiết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bị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vào</a:t>
            </a:r>
            <a:r>
              <a:rPr lang="en-US" sz="2400" dirty="0">
                <a:ea typeface="Calibri" panose="020F0502020204030204" pitchFamily="34" charset="0"/>
              </a:rPr>
              <a:t> hay </a:t>
            </a:r>
            <a:r>
              <a:rPr lang="en-US" sz="2400" dirty="0" err="1">
                <a:ea typeface="Calibri" panose="020F0502020204030204" pitchFamily="34" charset="0"/>
              </a:rPr>
              <a:t>thiết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bị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ra</a:t>
            </a:r>
            <a:r>
              <a:rPr lang="en-US" sz="2400" dirty="0">
                <a:ea typeface="Calibri" panose="020F0502020204030204" pitchFamily="34" charset="0"/>
              </a:rPr>
              <a:t>?</a:t>
            </a:r>
            <a:endParaRPr lang="en-US" sz="2400" dirty="0"/>
          </a:p>
        </p:txBody>
      </p:sp>
      <p:pic>
        <p:nvPicPr>
          <p:cNvPr id="22" name="Picture 21" descr="Screenshot_1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147966" y="5460273"/>
            <a:ext cx="1905000" cy="136050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324601" y="3941314"/>
            <a:ext cx="4190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ea typeface="Calibri" panose="020F0502020204030204" pitchFamily="34" charset="0"/>
              </a:rPr>
              <a:t>Câu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4: </a:t>
            </a:r>
            <a:r>
              <a:rPr lang="en-US" sz="2400" dirty="0" err="1">
                <a:ea typeface="Calibri" panose="020F0502020204030204" pitchFamily="34" charset="0"/>
              </a:rPr>
              <a:t>Màn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hình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cảm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ứng</a:t>
            </a:r>
            <a:r>
              <a:rPr lang="en-US" sz="2400" dirty="0">
                <a:ea typeface="Calibri" panose="020F0502020204030204" pitchFamily="34" charset="0"/>
              </a:rPr>
              <a:t> (Hình1.3.b)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thiết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bị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vào</a:t>
            </a:r>
            <a:r>
              <a:rPr lang="en-US" sz="2400" dirty="0">
                <a:ea typeface="Calibri" panose="020F0502020204030204" pitchFamily="34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</a:rPr>
              <a:t>thiết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bị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ra</a:t>
            </a:r>
            <a:r>
              <a:rPr lang="en-US" sz="2400" dirty="0">
                <a:ea typeface="Calibri" panose="020F0502020204030204" pitchFamily="34" charset="0"/>
              </a:rPr>
              <a:t> hay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cả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hai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chức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năng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vào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và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ra</a:t>
            </a:r>
            <a:r>
              <a:rPr lang="en-US" sz="2400" dirty="0">
                <a:ea typeface="Calibri" panose="020F0502020204030204" pitchFamily="34" charset="0"/>
              </a:rPr>
              <a:t>? </a:t>
            </a:r>
            <a:endParaRPr lang="en-US" sz="2400" dirty="0"/>
          </a:p>
        </p:txBody>
      </p:sp>
      <p:pic>
        <p:nvPicPr>
          <p:cNvPr id="28" name="Picture 27" descr="Screenshot_2.png"/>
          <p:cNvPicPr/>
          <p:nvPr/>
        </p:nvPicPr>
        <p:blipFill rotWithShape="1">
          <a:blip r:embed="rId5"/>
          <a:srcRect l="593" t="1450" r="-593" b="12632"/>
          <a:stretch/>
        </p:blipFill>
        <p:spPr>
          <a:xfrm>
            <a:off x="7897629" y="5501243"/>
            <a:ext cx="1905000" cy="12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9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-8308"/>
            <a:ext cx="11125200" cy="640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 smtClean="0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ea typeface="VNI-Times" pitchFamily="2" charset="0"/>
                <a:cs typeface="Times New Roman" panose="02020603050405020304" pitchFamily="18" charset="0"/>
              </a:rPr>
              <a:t>1: </a:t>
            </a:r>
            <a:endParaRPr lang="en-US" sz="2600" b="1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7680" marR="3048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7680" marR="3048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+ Micro: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7680" marR="3048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+ Camera: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7680" marR="3048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7680" marR="3048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scanner: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7680" marR="3048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in: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7680" marR="3048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+ Tai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loa: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à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-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l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video, …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 smtClean="0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ea typeface="VNI-Times" pitchFamily="2" charset="0"/>
                <a:cs typeface="Times New Roman" panose="02020603050405020304" pitchFamily="18" charset="0"/>
              </a:rPr>
              <a:t>2: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chiếu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. </a:t>
            </a:r>
            <a:endParaRPr lang="en-US" sz="26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 smtClean="0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ea typeface="VNI-Times" pitchFamily="2" charset="0"/>
                <a:cs typeface="Times New Roman" panose="02020603050405020304" pitchFamily="18" charset="0"/>
              </a:rPr>
              <a:t>3: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khiển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game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 smtClean="0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ea typeface="VNI-Times" pitchFamily="2" charset="0"/>
                <a:cs typeface="Times New Roman" panose="02020603050405020304" pitchFamily="18" charset="0"/>
              </a:rPr>
              <a:t>4: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Màn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a typeface="VNI-Times" pitchFamily="2" charset="0"/>
                <a:cs typeface="Times New Roman" panose="02020603050405020304" pitchFamily="18" charset="0"/>
              </a:rPr>
              <a:t>ra.</a:t>
            </a:r>
            <a:r>
              <a:rPr lang="en-US" sz="26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endParaRPr lang="en-US" sz="26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286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Thiết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ra</a:t>
            </a:r>
            <a:endParaRPr lang="en-US" sz="36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1262" y="1020399"/>
            <a:ext cx="105097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ea typeface="Times New Roman" panose="02020603050405020304" pitchFamily="18" charset="0"/>
              </a:rPr>
              <a:t>- </a:t>
            </a:r>
            <a:r>
              <a:rPr lang="en-US" sz="3000" dirty="0" err="1">
                <a:ea typeface="Times New Roman" panose="02020603050405020304" pitchFamily="18" charset="0"/>
              </a:rPr>
              <a:t>Các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thiết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bị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vào</a:t>
            </a:r>
            <a:r>
              <a:rPr lang="en-US" sz="3000" dirty="0">
                <a:ea typeface="Times New Roman" panose="02020603050405020304" pitchFamily="18" charset="0"/>
              </a:rPr>
              <a:t> ra </a:t>
            </a:r>
            <a:r>
              <a:rPr lang="en-US" sz="3000" dirty="0" err="1">
                <a:ea typeface="Times New Roman" panose="02020603050405020304" pitchFamily="18" charset="0"/>
              </a:rPr>
              <a:t>có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rất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nhiều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loại</a:t>
            </a:r>
            <a:r>
              <a:rPr lang="en-US" sz="3000" dirty="0"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ea typeface="Times New Roman" panose="02020603050405020304" pitchFamily="18" charset="0"/>
              </a:rPr>
              <a:t>có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những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công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dụng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và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hình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dạng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khác</a:t>
            </a:r>
            <a:r>
              <a:rPr lang="en-US" sz="3000" dirty="0"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a typeface="Times New Roman" panose="02020603050405020304" pitchFamily="18" charset="0"/>
              </a:rPr>
              <a:t>nhau</a:t>
            </a:r>
            <a:r>
              <a:rPr lang="en-US" sz="3000" dirty="0">
                <a:ea typeface="Times New Roman" panose="02020603050405020304" pitchFamily="18" charset="0"/>
              </a:rPr>
              <a:t>.</a:t>
            </a:r>
            <a:endParaRPr lang="en-US" sz="3000" dirty="0"/>
          </a:p>
        </p:txBody>
      </p:sp>
      <p:sp>
        <p:nvSpPr>
          <p:cNvPr id="14" name="Rectangle 13"/>
          <p:cNvSpPr/>
          <p:nvPr/>
        </p:nvSpPr>
        <p:spPr>
          <a:xfrm>
            <a:off x="1257886" y="2404134"/>
            <a:ext cx="1036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rgbClr val="C0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633538" y="7364413"/>
            <a:ext cx="3429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latin typeface="Gulim"/>
                <a:ea typeface="Gulim"/>
                <a:cs typeface="Gulim"/>
              </a:rPr>
              <a:t>ÍT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" y="-3381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</a:rPr>
              <a:t>2. An </a:t>
            </a:r>
            <a:r>
              <a:rPr lang="en-US" sz="2800" b="1" dirty="0" err="1">
                <a:solidFill>
                  <a:srgbClr val="0000CC"/>
                </a:solidFill>
              </a:rPr>
              <a:t>toàn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thiết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bị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27" name="Picture 26" descr="Screenshot_4.png"/>
          <p:cNvPicPr/>
          <p:nvPr/>
        </p:nvPicPr>
        <p:blipFill rotWithShape="1">
          <a:blip r:embed="rId2"/>
          <a:srcRect l="2198" b="11895"/>
          <a:stretch/>
        </p:blipFill>
        <p:spPr>
          <a:xfrm>
            <a:off x="2743200" y="492130"/>
            <a:ext cx="6781801" cy="32350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7709" y="3727209"/>
            <a:ext cx="11874305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a typeface="VNI-Times" pitchFamily="2" charset="0"/>
                <a:cs typeface="Times New Roman" panose="02020603050405020304" pitchFamily="18" charset="0"/>
              </a:rPr>
              <a:t>1: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lắp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VNI-Times" pitchFamily="2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VNI-Times" pitchFamily="2" charset="0"/>
                <a:ea typeface="VNI-Times" pitchFamily="2" charset="0"/>
                <a:cs typeface="Times New Roman" panose="02020603050405020304" pitchFamily="18" charset="0"/>
              </a:rPr>
              <a:t>       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        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           b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    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              </a:t>
            </a:r>
            <a:r>
              <a:rPr lang="en-US" sz="2400" dirty="0" smtClean="0">
                <a:latin typeface="VNI-Times" pitchFamily="2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ea typeface="VNI-Times" pitchFamily="2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     </a:t>
            </a:r>
            <a:endParaRPr lang="en-US" sz="2400" dirty="0" smtClean="0"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     d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VNI-Times" pitchFamily="2" charset="0"/>
                <a:ea typeface="VNI-Times" pitchFamily="2" charset="0"/>
                <a:cs typeface="Times New Roman" panose="02020603050405020304" pitchFamily="18" charset="0"/>
              </a:rPr>
              <a:t>           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cắm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        f.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nguồn</a:t>
            </a:r>
            <a:endParaRPr lang="en-US" sz="2400" dirty="0" smtClean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nguồn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a typeface="VNI-Times" pitchFamily="2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8200" y="0"/>
            <a:ext cx="5835252" cy="596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ea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633538" y="7364413"/>
            <a:ext cx="3429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latin typeface="Gulim"/>
                <a:ea typeface="Gulim"/>
                <a:cs typeface="Gulim"/>
              </a:rPr>
              <a:t>ÍT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995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solidFill>
                  <a:srgbClr val="0000FF"/>
                </a:solidFill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a typeface="VNI-Times" pitchFamily="2" charset="0"/>
                <a:cs typeface="Times New Roman" panose="02020603050405020304" pitchFamily="18" charset="0"/>
              </a:rPr>
              <a:t>1:</a:t>
            </a:r>
            <a:endParaRPr lang="en-US" sz="2800" b="1" dirty="0">
              <a:solidFill>
                <a:srgbClr val="C0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2932" y="4592442"/>
            <a:ext cx="2081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solidFill>
                  <a:srgbClr val="0000FF"/>
                </a:solidFill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a typeface="VNI-Times" pitchFamily="2" charset="0"/>
                <a:cs typeface="Times New Roman" panose="02020603050405020304" pitchFamily="18" charset="0"/>
              </a:rPr>
              <a:t>2: </a:t>
            </a:r>
            <a:endParaRPr lang="en-US" sz="2800" b="1" dirty="0">
              <a:solidFill>
                <a:srgbClr val="C0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5221358"/>
            <a:ext cx="1051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a typeface="Calibri" panose="020F0502020204030204" pitchFamily="34" charset="0"/>
              </a:rPr>
              <a:t>Việc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cấp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nguồn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điện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cho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máy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tính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cần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được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thực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hiện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b="1" u="sng" dirty="0" err="1">
                <a:ea typeface="Calibri" panose="020F0502020204030204" pitchFamily="34" charset="0"/>
              </a:rPr>
              <a:t>sau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các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thiết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bị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đã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được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kết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nối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để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đảm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bảo</a:t>
            </a:r>
            <a:r>
              <a:rPr lang="en-US" sz="3200" dirty="0">
                <a:ea typeface="Calibri" panose="020F0502020204030204" pitchFamily="34" charset="0"/>
              </a:rPr>
              <a:t> an </a:t>
            </a:r>
            <a:r>
              <a:rPr lang="en-US" sz="3200" dirty="0" err="1">
                <a:ea typeface="Calibri" panose="020F0502020204030204" pitchFamily="34" charset="0"/>
              </a:rPr>
              <a:t>toàn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điện</a:t>
            </a:r>
            <a:r>
              <a:rPr lang="en-US" sz="3200" dirty="0"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810CE-9D37-218C-3DAF-EAF9DE72CF0C}"/>
              </a:ext>
            </a:extLst>
          </p:cNvPr>
          <p:cNvSpPr txBox="1"/>
          <p:nvPr/>
        </p:nvSpPr>
        <p:spPr>
          <a:xfrm>
            <a:off x="9296400" y="372567"/>
            <a:ext cx="2286000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2, 4, 5 + e</a:t>
            </a:r>
          </a:p>
          <a:p>
            <a:r>
              <a:rPr lang="en-US" sz="3200" dirty="0">
                <a:solidFill>
                  <a:srgbClr val="0000FF"/>
                </a:solidFill>
              </a:rPr>
              <a:t>3 + d</a:t>
            </a:r>
          </a:p>
          <a:p>
            <a:r>
              <a:rPr lang="en-US" sz="3200" dirty="0">
                <a:solidFill>
                  <a:srgbClr val="0000FF"/>
                </a:solidFill>
              </a:rPr>
              <a:t>6 + b</a:t>
            </a:r>
          </a:p>
          <a:p>
            <a:r>
              <a:rPr lang="en-US" sz="3200" dirty="0">
                <a:solidFill>
                  <a:srgbClr val="0000FF"/>
                </a:solidFill>
              </a:rPr>
              <a:t>7 + a, c</a:t>
            </a:r>
          </a:p>
          <a:p>
            <a:r>
              <a:rPr lang="en-US" sz="3200" dirty="0">
                <a:solidFill>
                  <a:srgbClr val="0000FF"/>
                </a:solidFill>
              </a:rPr>
              <a:t>8 + f</a:t>
            </a:r>
          </a:p>
        </p:txBody>
      </p:sp>
      <p:pic>
        <p:nvPicPr>
          <p:cNvPr id="6" name="Picture 5" descr="Screenshot_4.png">
            <a:extLst>
              <a:ext uri="{FF2B5EF4-FFF2-40B4-BE49-F238E27FC236}">
                <a16:creationId xmlns:a16="http://schemas.microsoft.com/office/drawing/2014/main" id="{71A1E503-F07E-ACA8-FC62-E3F06655052F}"/>
              </a:ext>
            </a:extLst>
          </p:cNvPr>
          <p:cNvPicPr/>
          <p:nvPr/>
        </p:nvPicPr>
        <p:blipFill rotWithShape="1">
          <a:blip r:embed="rId2"/>
          <a:srcRect l="2198" b="11895"/>
          <a:stretch/>
        </p:blipFill>
        <p:spPr>
          <a:xfrm>
            <a:off x="2133600" y="464369"/>
            <a:ext cx="6781801" cy="39508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84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46200" y="148247"/>
            <a:ext cx="353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CC"/>
                </a:solidFill>
              </a:rPr>
              <a:t>2. An </a:t>
            </a:r>
            <a:r>
              <a:rPr lang="en-US" sz="3200" b="1" dirty="0" err="1">
                <a:solidFill>
                  <a:srgbClr val="0000CC"/>
                </a:solidFill>
              </a:rPr>
              <a:t>toàn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thiết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bị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6200" y="796142"/>
            <a:ext cx="1054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Khi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sử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máy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tính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nên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lưu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ý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điều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gì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để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an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toàn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thiết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a typeface="Calibri" panose="020F0502020204030204" pitchFamily="34" charset="0"/>
              </a:rPr>
              <a:t>bị</a:t>
            </a:r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?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3800" y="706059"/>
            <a:ext cx="10693400" cy="2598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133600" y="2362200"/>
            <a:ext cx="7543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cs typeface="Times New Roman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6385560" cy="356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5">
            <a:hlinkClick r:id="rId3" action="ppaction://hlinksldjump"/>
          </p:cNvPr>
          <p:cNvSpPr/>
          <p:nvPr/>
        </p:nvSpPr>
        <p:spPr>
          <a:xfrm>
            <a:off x="8610601" y="6075364"/>
            <a:ext cx="1751013" cy="600075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4" tIns="34322" rIns="68644" bIns="34322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1042496">
            <a:off x="2311400" y="4503738"/>
            <a:ext cx="77724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4" tIns="34322" rIns="68644" bIns="3432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6800" dirty="0" err="1">
                <a:solidFill>
                  <a:srgbClr val="0000FF"/>
                </a:solidFill>
                <a:latin typeface="UTM Showcard" pitchFamily="18" charset="0"/>
              </a:rPr>
              <a:t>Cánh</a:t>
            </a:r>
            <a:r>
              <a:rPr lang="en-US" sz="6800" dirty="0">
                <a:solidFill>
                  <a:srgbClr val="0000FF"/>
                </a:solidFill>
                <a:latin typeface="UTM Showcard" pitchFamily="18" charset="0"/>
              </a:rPr>
              <a:t> </a:t>
            </a:r>
            <a:r>
              <a:rPr lang="en-US" sz="6800" dirty="0" err="1">
                <a:solidFill>
                  <a:srgbClr val="0000FF"/>
                </a:solidFill>
                <a:latin typeface="UTM Showcard" pitchFamily="18" charset="0"/>
              </a:rPr>
              <a:t>cụt</a:t>
            </a:r>
            <a:r>
              <a:rPr lang="en-US" sz="6800" dirty="0">
                <a:solidFill>
                  <a:srgbClr val="0000FF"/>
                </a:solidFill>
                <a:latin typeface="UTM Showcard" pitchFamily="18" charset="0"/>
              </a:rPr>
              <a:t> </a:t>
            </a:r>
            <a:r>
              <a:rPr lang="en-US" sz="6800" dirty="0" err="1">
                <a:solidFill>
                  <a:srgbClr val="0000FF"/>
                </a:solidFill>
                <a:latin typeface="UTM Showcard" pitchFamily="18" charset="0"/>
              </a:rPr>
              <a:t>về</a:t>
            </a:r>
            <a:r>
              <a:rPr lang="en-US" sz="6800" dirty="0">
                <a:solidFill>
                  <a:srgbClr val="0000FF"/>
                </a:solidFill>
                <a:latin typeface="UTM Showcard" pitchFamily="18" charset="0"/>
              </a:rPr>
              <a:t> </a:t>
            </a:r>
            <a:r>
              <a:rPr lang="en-US" sz="6800" dirty="0" err="1">
                <a:solidFill>
                  <a:srgbClr val="0000FF"/>
                </a:solidFill>
                <a:latin typeface="UTM Showcard" pitchFamily="18" charset="0"/>
              </a:rPr>
              <a:t>nhà</a:t>
            </a:r>
            <a:endParaRPr lang="en-US" sz="6800" dirty="0">
              <a:solidFill>
                <a:srgbClr val="0000FF"/>
              </a:solidFill>
              <a:latin typeface="UTM Showcard" pitchFamily="18" charset="0"/>
            </a:endParaRPr>
          </a:p>
        </p:txBody>
      </p:sp>
      <p:pic>
        <p:nvPicPr>
          <p:cNvPr id="8" name="Donkey Kong Theme song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513" y="58610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971801" y="228600"/>
            <a:ext cx="6627813" cy="93345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4A3EEC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3200" b="1">
                <a:solidFill>
                  <a:srgbClr val="4A3EEC"/>
                </a:solidFill>
                <a:cs typeface="Times New Roman" pitchFamily="18" charset="0"/>
              </a:rPr>
              <a:t>Ơ</a:t>
            </a:r>
            <a:r>
              <a:rPr lang="en-US" sz="3200" b="1">
                <a:solidFill>
                  <a:srgbClr val="4A3EEC"/>
                </a:solidFill>
                <a:latin typeface="Times New Roman" pitchFamily="18" charset="0"/>
                <a:cs typeface="Times New Roman" pitchFamily="18" charset="0"/>
              </a:rPr>
              <a:t>I: CÁNH CỤT VỀ NHÀ</a:t>
            </a:r>
            <a:endParaRPr lang="vi-VN" sz="3200" b="1">
              <a:solidFill>
                <a:srgbClr val="4A3EEC"/>
              </a:solidFill>
              <a:cs typeface="Times New Roman" pitchFamily="18" charset="0"/>
            </a:endParaRPr>
          </a:p>
        </p:txBody>
      </p:sp>
      <p:pic>
        <p:nvPicPr>
          <p:cNvPr id="22532" name="Picture 21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1589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3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6" y="1589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AAB5EE-78BE-2C2F-8B0A-117B5422A6FB}"/>
              </a:ext>
            </a:extLst>
          </p:cNvPr>
          <p:cNvSpPr txBox="1"/>
          <p:nvPr/>
        </p:nvSpPr>
        <p:spPr>
          <a:xfrm>
            <a:off x="646907" y="1371600"/>
            <a:ext cx="11277600" cy="3229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30000"/>
              </a:lnSpc>
              <a:buNone/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</a:p>
          <a:p>
            <a:pPr marL="0" indent="0" algn="just" eaLnBrk="1" hangingPunct="1">
              <a:lnSpc>
                <a:spcPct val="130000"/>
              </a:lnSpc>
              <a:buNone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30000"/>
              </a:lnSpc>
              <a:buFontTx/>
              <a:buChar char="-"/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122301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-400050"/>
            <a:ext cx="91440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0" y="-937420"/>
            <a:ext cx="12204290" cy="68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 descr="C:\Users\ADMIN\Desktop\Untitled (a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947863"/>
            <a:ext cx="658971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 descr="C:\Users\ADMIN\Desktop\Untitled (a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" y="1885950"/>
            <a:ext cx="324008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" descr="C:\Users\ADMIN\Desktop\Untitled (a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1984375"/>
            <a:ext cx="4724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C:\Users\ADMIN\Desktop\Untitlead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143001"/>
            <a:ext cx="146843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" descr="C:\Users\ADMIN\Desktop\Untitlead (6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1038226"/>
            <a:ext cx="11684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7" descr="C:\Users\ADMIN\Desktop\Untitlead (6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1022351"/>
            <a:ext cx="1243012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C:\Users\ADMIN\Desktop\Untitlead (5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9" y="1001714"/>
            <a:ext cx="167322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" descr="C:\Users\ADMIN\Desktop\Untitlead (6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9" y="2847975"/>
            <a:ext cx="12160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6" descr="C:\Users\ADMIN\Desktop\Untitlead (5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724151"/>
            <a:ext cx="1611312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8" descr="C:\Users\ADMIN\Desktop\Untitlead (7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2771776"/>
            <a:ext cx="18240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" descr="C:\Users\ADMIN\Desktop\Untitlead (7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17825"/>
            <a:ext cx="18542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hlinkClick r:id="rId8" action="ppaction://hlinksldjump"/>
          </p:cNvPr>
          <p:cNvSpPr/>
          <p:nvPr/>
        </p:nvSpPr>
        <p:spPr>
          <a:xfrm>
            <a:off x="1722438" y="558801"/>
            <a:ext cx="1389062" cy="35877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ounded Rectangle 96">
            <a:hlinkClick r:id="rId10" action="ppaction://hlinksldjump"/>
          </p:cNvPr>
          <p:cNvSpPr/>
          <p:nvPr/>
        </p:nvSpPr>
        <p:spPr>
          <a:xfrm>
            <a:off x="3775076" y="534989"/>
            <a:ext cx="1266825" cy="38258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anchor="ctr"/>
          <a:lstStyle/>
          <a:p>
            <a:pPr algn="ctr"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ái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ounded Rectangle 98">
            <a:hlinkClick r:id="rId12" action="ppaction://hlinksldjump"/>
          </p:cNvPr>
          <p:cNvSpPr/>
          <p:nvPr/>
        </p:nvSpPr>
        <p:spPr>
          <a:xfrm>
            <a:off x="6034089" y="534989"/>
            <a:ext cx="1444625" cy="40798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anchor="ctr"/>
          <a:lstStyle/>
          <a:p>
            <a:pPr algn="ctr"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chỉ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ounded Rectangle 100">
            <a:hlinkClick r:id="rId14" action="ppaction://hlinksldjump"/>
          </p:cNvPr>
          <p:cNvSpPr/>
          <p:nvPr/>
        </p:nvSpPr>
        <p:spPr>
          <a:xfrm>
            <a:off x="8272464" y="558801"/>
            <a:ext cx="1501775" cy="38893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ounded Rectangle 114">
            <a:hlinkClick r:id="rId17" action="ppaction://hlinksldjump"/>
          </p:cNvPr>
          <p:cNvSpPr/>
          <p:nvPr/>
        </p:nvSpPr>
        <p:spPr>
          <a:xfrm>
            <a:off x="2424113" y="4802189"/>
            <a:ext cx="1752600" cy="39052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anchor="ctr"/>
          <a:lstStyle/>
          <a:p>
            <a:pPr algn="ctr"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Trách nhiệm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ounded Rectangle 115">
            <a:hlinkClick r:id="rId18" action="ppaction://hlinksldjump"/>
          </p:cNvPr>
          <p:cNvSpPr/>
          <p:nvPr/>
        </p:nvSpPr>
        <p:spPr>
          <a:xfrm>
            <a:off x="9029700" y="4773614"/>
            <a:ext cx="1665288" cy="39052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ounded Rectangle 117">
            <a:hlinkClick r:id="rId20" action="ppaction://hlinksldjump"/>
          </p:cNvPr>
          <p:cNvSpPr/>
          <p:nvPr/>
        </p:nvSpPr>
        <p:spPr>
          <a:xfrm>
            <a:off x="4933950" y="4748214"/>
            <a:ext cx="1543050" cy="39052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anchor="ctr"/>
          <a:lstStyle/>
          <a:p>
            <a:pPr algn="ctr"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 tạo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ounded Rectangle 119">
            <a:hlinkClick r:id="rId16" action="ppaction://hlinksldjump"/>
          </p:cNvPr>
          <p:cNvSpPr/>
          <p:nvPr/>
        </p:nvSpPr>
        <p:spPr>
          <a:xfrm>
            <a:off x="7010401" y="4772026"/>
            <a:ext cx="1566863" cy="39052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" name="Picture 4" descr="C:\Users\ADMIN\Desktop\Untitlead (3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122363"/>
            <a:ext cx="1820863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4" descr="C:\Users\ADMIN\Desktop\Untitlead (3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1022351"/>
            <a:ext cx="182245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4" descr="C:\Users\ADMIN\Desktop\Untitlead (3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4" y="968375"/>
            <a:ext cx="19335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4" descr="C:\Users\ADMIN\Desktop\Untitlead (3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022351"/>
            <a:ext cx="20716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" descr="C:\Users\ADMIN\Desktop\Untitlead (3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4" y="2921000"/>
            <a:ext cx="19065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" descr="C:\Users\ADMIN\Desktop\Untitlead (3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1" y="2847975"/>
            <a:ext cx="19335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" descr="C:\Users\ADMIN\Desktop\Untitlead (3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9" y="2782888"/>
            <a:ext cx="2020887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4" descr="C:\Users\ADMIN\Desktop\Untitlead (3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2794000"/>
            <a:ext cx="198913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Donkey Kong Theme song.mp3">
            <a:hlinkClick r:id="" action="ppaction://media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513" y="58610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23" action="ppaction://hlinksldjump"/>
          </p:cNvPr>
          <p:cNvSpPr/>
          <p:nvPr/>
        </p:nvSpPr>
        <p:spPr>
          <a:xfrm>
            <a:off x="9958389" y="6483350"/>
            <a:ext cx="736599" cy="374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0938 0.9944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4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9736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868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00278 1.0550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5275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104 1.1861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0.05277 L -0.00746 0.8388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3.33333E-6 L 0.00833 0.827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4" grpId="0" animBg="1"/>
      <p:bldP spid="97" grpId="0" animBg="1"/>
      <p:bldP spid="99" grpId="0" animBg="1"/>
      <p:bldP spid="101" grpId="0" animBg="1"/>
      <p:bldP spid="115" grpId="0" animBg="1"/>
      <p:bldP spid="116" grpId="0" animBg="1"/>
      <p:bldP spid="118" grpId="0" animBg="1"/>
      <p:bldP spid="1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F97A7-A9B4-464E-9992-7590315CF70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362200" y="1108075"/>
            <a:ext cx="7543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cs typeface="Times New Roman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70426"/>
            <a:ext cx="1574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275"/>
            <a:ext cx="15748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52" y="152400"/>
            <a:ext cx="7568948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07" y="4937558"/>
            <a:ext cx="6489699" cy="1189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5830888"/>
            <a:ext cx="911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62389" y="5156201"/>
            <a:ext cx="5253037" cy="5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3" tIns="49232" rIns="98463" bIns="4923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Đáp án: C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1219200"/>
            <a:ext cx="57245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Câu 1: Em hãy cho biết máy ảnh nhập dữ liệu dạng nào vào máy tính?</a:t>
            </a:r>
            <a:endParaRPr lang="en-US" sz="280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514350" indent="-5143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Con số 		</a:t>
            </a:r>
          </a:p>
          <a:p>
            <a:pPr marL="514350" indent="-5143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Văn bản   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C. Hình ảnh 		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D. Âm thanh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4951414"/>
            <a:ext cx="17002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52400"/>
            <a:ext cx="17414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79" y="-27710"/>
            <a:ext cx="7568948" cy="5133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5499433"/>
            <a:ext cx="5271815" cy="872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2" descr="C:\Users\ADMIN\Desktop\Untitled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5830888"/>
            <a:ext cx="911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14926" y="5670551"/>
            <a:ext cx="3495675" cy="5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3" tIns="49232" rIns="98463" bIns="4923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Đáp án: A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1174582"/>
            <a:ext cx="5562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Câu 2: Thiết bị nào chuyển dữ liệu âm thanh từ máy tính ra bên ngoài?</a:t>
            </a:r>
            <a:endParaRPr lang="en-US" sz="280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Loa	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B. Micro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C. Màn hình  	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D. Máy ảnh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4951414"/>
            <a:ext cx="17002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414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52" y="152400"/>
            <a:ext cx="7568948" cy="4953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41" y="5335950"/>
            <a:ext cx="4852266" cy="1044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2" descr="C:\Users\ADMIN\Desktop\Untitled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5830888"/>
            <a:ext cx="911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25975" y="5592764"/>
            <a:ext cx="35004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3" tIns="49232" rIns="98463" bIns="4923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Đáp án: B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9341" y="990600"/>
            <a:ext cx="60328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Câu 3: Thao tác nào sau đây tắt máy tính một cách an toàn?</a:t>
            </a:r>
            <a:endParaRPr lang="en-US" sz="280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A. Sử dụng nút lệnh Restart của Windows.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B. Sử dụng nút lệnh Shut down của Windows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C. Nhấn giữ công tắc nguồn vài giây.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D. Rút dây nguồn khỏi ổ cắm.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4951414"/>
            <a:ext cx="17002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414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52" y="152400"/>
            <a:ext cx="7568948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497230"/>
            <a:ext cx="5185295" cy="845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2" descr="C:\Users\ADMIN\Desktop\Untitled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5830888"/>
            <a:ext cx="911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57764" y="5726114"/>
            <a:ext cx="3195637" cy="5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3" tIns="49232" rIns="98463" bIns="4923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Đáp án: D 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890523"/>
            <a:ext cx="56483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Câu 4: Tại sao không nên vừa ăn vừa sử dụng máy tính? </a:t>
            </a:r>
            <a:endParaRPr lang="en-US" sz="240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A. Gây đầy hơi, khó tiêu, không nhận ra mình ăn bao nhiêu.</a:t>
            </a:r>
            <a:endParaRPr lang="en-US" sz="24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B. Ăn quá nhanh, ít no và không thấy ngon miệng.</a:t>
            </a:r>
            <a:endParaRPr lang="en-US" sz="24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C. Say mê đồ ăn vặt</a:t>
            </a:r>
            <a:endParaRPr lang="en-US" sz="24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D. Cả A, B, C đều đúng</a:t>
            </a:r>
            <a:endParaRPr lang="en-US" sz="24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4951414"/>
            <a:ext cx="17002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414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52" y="152400"/>
            <a:ext cx="7568948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5466705"/>
            <a:ext cx="4575695" cy="83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2" descr="C:\Users\ADMIN\Desktop\Untitled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5830888"/>
            <a:ext cx="911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2214" y="5621339"/>
            <a:ext cx="33480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3" tIns="49232" rIns="98463" bIns="4923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Đáp án: C</a:t>
            </a:r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3956844" y="1072199"/>
            <a:ext cx="6019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micro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514350" indent="-5143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		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ra</a:t>
            </a:r>
            <a:endParaRPr lang="en-US" sz="28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ra.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82" y="5141131"/>
            <a:ext cx="17002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3724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246" y="152400"/>
            <a:ext cx="7906754" cy="55625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11" y="5910896"/>
            <a:ext cx="4651895" cy="762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2" descr="C:\Users\ADMIN\Desktop\Untitled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5830888"/>
            <a:ext cx="911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58642" y="6026806"/>
            <a:ext cx="31956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3" tIns="49232" rIns="98463" bIns="4923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Đáp án: B</a:t>
            </a:r>
            <a:endParaRPr lang="en-US" sz="2800"/>
          </a:p>
        </p:txBody>
      </p:sp>
      <p:sp>
        <p:nvSpPr>
          <p:cNvPr id="4" name="Rectangle 3"/>
          <p:cNvSpPr/>
          <p:nvPr/>
        </p:nvSpPr>
        <p:spPr>
          <a:xfrm>
            <a:off x="3581401" y="821818"/>
            <a:ext cx="64008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6: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Shut down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nhớ</a:t>
            </a:r>
            <a:endParaRPr lang="en-US" sz="24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“Safe To Remove Hardware”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ngắt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tệp</a:t>
            </a:r>
            <a:endParaRPr lang="en-US" sz="24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A. 1 - 2 - 3 - 4 		B. 4 - 2 - 3 - 1 </a:t>
            </a:r>
            <a:endParaRPr lang="en-US" sz="24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C. 4 - 3 - 2 - 1 		D. 4 - 3 - 2 - 1</a:t>
            </a:r>
            <a:endParaRPr lang="en-US" sz="24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4951414"/>
            <a:ext cx="17002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414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52" y="152400"/>
            <a:ext cx="7568948" cy="47990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56" y="5449866"/>
            <a:ext cx="3714079" cy="762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2" descr="C:\Users\ADMIN\Desktop\Untitled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5830888"/>
            <a:ext cx="911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83200" y="5634039"/>
            <a:ext cx="27765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3" tIns="49232" rIns="98463" bIns="4923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ĐÁP ÁN: D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4049" y="1143001"/>
            <a:ext cx="56671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7: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ra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, loa,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, micro</a:t>
            </a:r>
            <a:endParaRPr lang="en-US" sz="28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game,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, modern </a:t>
            </a:r>
            <a:r>
              <a:rPr lang="en-US" sz="2800" dirty="0" err="1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4951414"/>
            <a:ext cx="17002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414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52" y="152400"/>
            <a:ext cx="7568948" cy="47990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06" y="5449865"/>
            <a:ext cx="4651895" cy="762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2" descr="C:\Users\ADMIN\Desktop\Untitled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5830888"/>
            <a:ext cx="911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19664" y="5565776"/>
            <a:ext cx="31956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3" tIns="49232" rIns="98463" bIns="4923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Đáp án: A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990600"/>
            <a:ext cx="6172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ea typeface="VNI-Times" pitchFamily="2" charset="0"/>
                <a:cs typeface="Times New Roman" panose="02020603050405020304" pitchFamily="18" charset="0"/>
              </a:rPr>
              <a:t>Câu 8: Thiết bị nào sau đây là thiết bị vào: </a:t>
            </a:r>
            <a:endParaRPr lang="en-US" sz="280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A. Chuột, bàn phím, máy sceen, micro, camera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B. Chuột, bàn phím, loa, micro, camera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C. Máy in, màn hình, loa, micro, camera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ea typeface="VNI-Times" pitchFamily="2" charset="0"/>
                <a:cs typeface="Times New Roman" panose="02020603050405020304" pitchFamily="18" charset="0"/>
              </a:rPr>
              <a:t>D. Máy in, màn hình, loa, tai phone, máy sceen. </a:t>
            </a:r>
            <a:endParaRPr lang="en-US" sz="2800">
              <a:solidFill>
                <a:srgbClr val="0000CC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133600" y="2362200"/>
            <a:ext cx="7543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7256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1066800"/>
            <a:ext cx="10058400" cy="5159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camera an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do virus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virus ở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in hay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04801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44189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00774" y="-5096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QUAN SÁT CÁC HÌNH ẢNH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999" y="416027"/>
            <a:ext cx="553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</a:rPr>
              <a:t>Thiết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bị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là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thiết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bị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vào</a:t>
            </a:r>
            <a:r>
              <a:rPr lang="en-US" sz="2400" b="1" dirty="0" smtClean="0">
                <a:solidFill>
                  <a:srgbClr val="0000CC"/>
                </a:solidFill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</a:rPr>
              <a:t>thiết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bị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ra</a:t>
            </a:r>
            <a:r>
              <a:rPr lang="en-US" sz="2400" b="1" dirty="0" smtClean="0">
                <a:solidFill>
                  <a:srgbClr val="0000CC"/>
                </a:solidFill>
              </a:rPr>
              <a:t> ?</a:t>
            </a:r>
            <a:endParaRPr lang="en-US" sz="2400" b="1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42222"/>
          <a:stretch/>
        </p:blipFill>
        <p:spPr>
          <a:xfrm>
            <a:off x="7329529" y="4517291"/>
            <a:ext cx="969441" cy="1846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41" y="5168007"/>
            <a:ext cx="3200400" cy="10787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67" y="819037"/>
            <a:ext cx="985709" cy="17575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53" y="3177557"/>
            <a:ext cx="2259037" cy="13554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25" y="810912"/>
            <a:ext cx="2552700" cy="17907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222"/>
          <a:stretch/>
        </p:blipFill>
        <p:spPr>
          <a:xfrm>
            <a:off x="5302838" y="730139"/>
            <a:ext cx="2209800" cy="16696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11" y="2892304"/>
            <a:ext cx="2214562" cy="16587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5" b="15325"/>
          <a:stretch/>
        </p:blipFill>
        <p:spPr>
          <a:xfrm>
            <a:off x="8670905" y="2971801"/>
            <a:ext cx="2143125" cy="13716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615784" y="6378760"/>
            <a:ext cx="2022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THIẾT BỊ VÀO 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995822" y="6305126"/>
            <a:ext cx="2022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THIẾT BỊ VÀO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743574" y="2608976"/>
            <a:ext cx="2022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THIẾT BỊ VÀO 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907024" y="4566290"/>
            <a:ext cx="2022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THIẾT BỊ VÀO 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955698" y="2611605"/>
            <a:ext cx="1763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THIẾT BỊ RA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455901" y="2484031"/>
            <a:ext cx="1763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THIẾT BỊ RA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52880" y="4683135"/>
            <a:ext cx="1763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THIẾT BỊ RA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99A095-4D05-42B1-8949-A771966DF919}"/>
              </a:ext>
            </a:extLst>
          </p:cNvPr>
          <p:cNvSpPr/>
          <p:nvPr/>
        </p:nvSpPr>
        <p:spPr>
          <a:xfrm>
            <a:off x="8880766" y="4261207"/>
            <a:ext cx="1763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THIẾT BỊ 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  <p:bldP spid="37" grpId="0"/>
      <p:bldP spid="38" grpId="0"/>
      <p:bldP spid="38" grpId="1"/>
      <p:bldP spid="39" grpId="0"/>
      <p:bldP spid="40" grpId="0"/>
      <p:bldP spid="41" grpId="0"/>
      <p:bldP spid="42" grpId="0"/>
      <p:bldP spid="43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1222894"/>
            <a:ext cx="10439400" cy="513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camera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virus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marR="28575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86000" y="28731"/>
            <a:ext cx="7543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2823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A37E4-26BE-4DDE-9E38-AF2B40F6AC4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93984" name="WordArt 96"/>
          <p:cNvSpPr>
            <a:spLocks noChangeArrowheads="1" noChangeShapeType="1" noTextEdit="1"/>
          </p:cNvSpPr>
          <p:nvPr/>
        </p:nvSpPr>
        <p:spPr bwMode="auto">
          <a:xfrm>
            <a:off x="2209800" y="1143000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HƯỚNG DẪN VỀ NHÀ </a:t>
            </a:r>
          </a:p>
        </p:txBody>
      </p:sp>
      <p:sp>
        <p:nvSpPr>
          <p:cNvPr id="293985" name="Text Box 97"/>
          <p:cNvSpPr txBox="1">
            <a:spLocks noChangeArrowheads="1"/>
          </p:cNvSpPr>
          <p:nvPr/>
        </p:nvSpPr>
        <p:spPr bwMode="auto">
          <a:xfrm>
            <a:off x="1981200" y="2832319"/>
            <a:ext cx="8534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Về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nhà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xem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học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thuộc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vi-VN" sz="2800" dirty="0">
                <a:cs typeface="Times New Roman" pitchFamily="18" charset="0"/>
              </a:rPr>
              <a:t>toàn bộ nội dung bài đã học.</a:t>
            </a:r>
            <a:endParaRPr lang="en-US" sz="2800" dirty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Sưu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tầm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các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tranh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ảnh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về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các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thiết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bị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vào</a:t>
            </a:r>
            <a:r>
              <a:rPr lang="en-US" sz="2800" dirty="0">
                <a:cs typeface="Times New Roman" pitchFamily="18" charset="0"/>
              </a:rPr>
              <a:t> - </a:t>
            </a:r>
            <a:r>
              <a:rPr lang="en-US" sz="2800" dirty="0" err="1">
                <a:cs typeface="Times New Roman" pitchFamily="18" charset="0"/>
              </a:rPr>
              <a:t>ra.</a:t>
            </a:r>
            <a:endParaRPr lang="en-US" sz="2800" dirty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Xem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trước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bài</a:t>
            </a:r>
            <a:r>
              <a:rPr lang="en-US" sz="2800" dirty="0">
                <a:cs typeface="Times New Roman" pitchFamily="18" charset="0"/>
              </a:rPr>
              <a:t> 2. </a:t>
            </a:r>
            <a:r>
              <a:rPr lang="en-US" sz="2800" dirty="0" err="1">
                <a:cs typeface="Times New Roman" pitchFamily="18" charset="0"/>
              </a:rPr>
              <a:t>Phần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mềm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máy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tính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3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39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39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39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84" grpId="0" animBg="1"/>
      <p:bldP spid="2939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22124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QUAN SÁT CÁC HÌNH ẢNH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15510-2C2C-4463-8987-ED9C437CF588}"/>
              </a:ext>
            </a:extLst>
          </p:cNvPr>
          <p:cNvSpPr txBox="1"/>
          <p:nvPr/>
        </p:nvSpPr>
        <p:spPr>
          <a:xfrm>
            <a:off x="1524000" y="633818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CÁC BỘ NHỚ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61AC00-1104-4CF9-8D1F-62ADA52D8A06}"/>
              </a:ext>
            </a:extLst>
          </p:cNvPr>
          <p:cNvGrpSpPr/>
          <p:nvPr/>
        </p:nvGrpSpPr>
        <p:grpSpPr>
          <a:xfrm>
            <a:off x="1905000" y="1157038"/>
            <a:ext cx="9220200" cy="5319962"/>
            <a:chOff x="990600" y="1629885"/>
            <a:chExt cx="6273256" cy="4263450"/>
          </a:xfrm>
        </p:grpSpPr>
        <p:pic>
          <p:nvPicPr>
            <p:cNvPr id="5" name="Picture 4" descr="bo-nho-may-tinh-la-gi.jpg"/>
            <p:cNvPicPr>
              <a:picLocks noChangeAspect="1"/>
            </p:cNvPicPr>
            <p:nvPr/>
          </p:nvPicPr>
          <p:blipFill>
            <a:blip r:embed="rId2"/>
            <a:srcRect t="8756"/>
            <a:stretch>
              <a:fillRect/>
            </a:stretch>
          </p:blipFill>
          <p:spPr>
            <a:xfrm>
              <a:off x="990600" y="1629885"/>
              <a:ext cx="6273256" cy="426345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235B98-A193-4E23-8E72-86DD0EA18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3611085"/>
              <a:ext cx="1219200" cy="14383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18658" y="-3624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QUAN SÁT CÁC HÌNH ẢNH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0649" y="24856"/>
            <a:ext cx="524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THẢO LUẬN NHÓM 3 PHÚT: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0800" y="24384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8800" y="24384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34400" y="2362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62200" y="44558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62600" y="44958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58200" y="45720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49912" y="639633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23227" y="643186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9244" y="2448926"/>
            <a:ext cx="217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</a:rPr>
              <a:t>Bộ xử lý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11324" y="454574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</a:rPr>
              <a:t>Bộ nhớ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92339" y="239207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</a:rPr>
              <a:t>Thiết bị vào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79647" y="45772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</a:rPr>
              <a:t>Thiết bị ra</a:t>
            </a:r>
          </a:p>
        </p:txBody>
      </p:sp>
      <p:pic>
        <p:nvPicPr>
          <p:cNvPr id="31" name="Picture 30" descr="thiet-bi-ngoai-vi.jpeg"/>
          <p:cNvPicPr>
            <a:picLocks noChangeAspect="1"/>
          </p:cNvPicPr>
          <p:nvPr/>
        </p:nvPicPr>
        <p:blipFill>
          <a:blip r:embed="rId2"/>
          <a:srcRect t="8065" r="62945" b="59677"/>
          <a:stretch>
            <a:fillRect/>
          </a:stretch>
        </p:blipFill>
        <p:spPr>
          <a:xfrm>
            <a:off x="1524000" y="914400"/>
            <a:ext cx="3124200" cy="1524000"/>
          </a:xfrm>
          <a:prstGeom prst="rect">
            <a:avLst/>
          </a:prstGeom>
        </p:spPr>
      </p:pic>
      <p:pic>
        <p:nvPicPr>
          <p:cNvPr id="32" name="Picture 31" descr="thiet-bi-ngoai-vi.jpeg"/>
          <p:cNvPicPr>
            <a:picLocks noChangeAspect="1"/>
          </p:cNvPicPr>
          <p:nvPr/>
        </p:nvPicPr>
        <p:blipFill>
          <a:blip r:embed="rId2"/>
          <a:srcRect l="2711" t="43548" r="73790" b="6452"/>
          <a:stretch>
            <a:fillRect/>
          </a:stretch>
        </p:blipFill>
        <p:spPr>
          <a:xfrm>
            <a:off x="3657600" y="4953000"/>
            <a:ext cx="1219200" cy="145366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734455" y="635385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</a:rPr>
              <a:t>Thiết bị vào </a:t>
            </a:r>
          </a:p>
        </p:txBody>
      </p:sp>
      <p:pic>
        <p:nvPicPr>
          <p:cNvPr id="34" name="Picture 33" descr="34132_ma__n_hi__nh_dell_u2419h_23_8inch_ips_ultrasharp_1_2.jpg"/>
          <p:cNvPicPr>
            <a:picLocks noChangeAspect="1"/>
          </p:cNvPicPr>
          <p:nvPr/>
        </p:nvPicPr>
        <p:blipFill>
          <a:blip r:embed="rId3" cstate="print"/>
          <a:srcRect t="8667" b="15333"/>
          <a:stretch>
            <a:fillRect/>
          </a:stretch>
        </p:blipFill>
        <p:spPr>
          <a:xfrm>
            <a:off x="8001001" y="3048000"/>
            <a:ext cx="2005263" cy="1524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036510" y="644239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</a:rPr>
              <a:t>Thiết bị vào - ra</a:t>
            </a:r>
          </a:p>
        </p:txBody>
      </p:sp>
      <p:pic>
        <p:nvPicPr>
          <p:cNvPr id="37" name="Picture 36" descr="hinh-dang-cua-chiec-cp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838200"/>
            <a:ext cx="2133600" cy="1600200"/>
          </a:xfrm>
          <a:prstGeom prst="rect">
            <a:avLst/>
          </a:prstGeom>
        </p:spPr>
      </p:pic>
      <p:pic>
        <p:nvPicPr>
          <p:cNvPr id="41" name="Picture 40" descr="bo-nho-may-tinh-la-gi.jpg"/>
          <p:cNvPicPr>
            <a:picLocks noChangeAspect="1"/>
          </p:cNvPicPr>
          <p:nvPr/>
        </p:nvPicPr>
        <p:blipFill>
          <a:blip r:embed="rId5"/>
          <a:srcRect t="46698" r="45652"/>
          <a:stretch>
            <a:fillRect/>
          </a:stretch>
        </p:blipFill>
        <p:spPr>
          <a:xfrm>
            <a:off x="4909458" y="2866572"/>
            <a:ext cx="2286000" cy="1669938"/>
          </a:xfrm>
          <a:prstGeom prst="rect">
            <a:avLst/>
          </a:prstGeom>
        </p:spPr>
      </p:pic>
      <p:pic>
        <p:nvPicPr>
          <p:cNvPr id="38" name="Picture 37" descr="thiet-bi-ngoai-vi.jpeg"/>
          <p:cNvPicPr>
            <a:picLocks noChangeAspect="1"/>
          </p:cNvPicPr>
          <p:nvPr/>
        </p:nvPicPr>
        <p:blipFill>
          <a:blip r:embed="rId2"/>
          <a:srcRect l="26712" t="43494" r="47497" b="3904"/>
          <a:stretch>
            <a:fillRect/>
          </a:stretch>
        </p:blipFill>
        <p:spPr>
          <a:xfrm>
            <a:off x="2438400" y="3027067"/>
            <a:ext cx="1219200" cy="13933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058" y="861181"/>
            <a:ext cx="914400" cy="163043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175658" y="442043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</a:rPr>
              <a:t>Thiết bị ra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3963" r="11600" b="12162"/>
          <a:stretch/>
        </p:blipFill>
        <p:spPr>
          <a:xfrm>
            <a:off x="7673716" y="5195548"/>
            <a:ext cx="1952469" cy="12911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479647" y="246458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</a:rPr>
              <a:t>Thiết bị vào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11CB0-A8A6-858F-CBE2-100483BB7C49}"/>
              </a:ext>
            </a:extLst>
          </p:cNvPr>
          <p:cNvSpPr txBox="1"/>
          <p:nvPr/>
        </p:nvSpPr>
        <p:spPr>
          <a:xfrm>
            <a:off x="0" y="351060"/>
            <a:ext cx="1197011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00CC"/>
                </a:solidFill>
              </a:rPr>
              <a:t>Phân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biệt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các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hình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ảnh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về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thiết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bị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vào</a:t>
            </a:r>
            <a:r>
              <a:rPr lang="en-US" sz="2600" b="1" dirty="0">
                <a:solidFill>
                  <a:srgbClr val="0000CC"/>
                </a:solidFill>
              </a:rPr>
              <a:t>, </a:t>
            </a:r>
            <a:r>
              <a:rPr lang="en-US" sz="2600" b="1" dirty="0" err="1">
                <a:solidFill>
                  <a:srgbClr val="0000CC"/>
                </a:solidFill>
              </a:rPr>
              <a:t>thiết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bị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ra</a:t>
            </a:r>
            <a:r>
              <a:rPr lang="en-US" sz="2600" b="1" dirty="0">
                <a:solidFill>
                  <a:srgbClr val="0000CC"/>
                </a:solidFill>
              </a:rPr>
              <a:t>, </a:t>
            </a:r>
            <a:r>
              <a:rPr lang="en-US" sz="2600" b="1" dirty="0" err="1">
                <a:solidFill>
                  <a:srgbClr val="0000CC"/>
                </a:solidFill>
              </a:rPr>
              <a:t>bộ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xử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lý</a:t>
            </a:r>
            <a:r>
              <a:rPr lang="en-US" sz="2600" b="1" dirty="0">
                <a:solidFill>
                  <a:srgbClr val="0000CC"/>
                </a:solidFill>
              </a:rPr>
              <a:t>, </a:t>
            </a:r>
            <a:r>
              <a:rPr lang="en-US" sz="2600" b="1" dirty="0" err="1">
                <a:solidFill>
                  <a:srgbClr val="0000CC"/>
                </a:solidFill>
              </a:rPr>
              <a:t>bộ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nhớ</a:t>
            </a:r>
            <a:r>
              <a:rPr lang="en-US" sz="2600" b="1" dirty="0">
                <a:solidFill>
                  <a:srgbClr val="0000CC"/>
                </a:solidFill>
              </a:rPr>
              <a:t>, </a:t>
            </a:r>
            <a:r>
              <a:rPr lang="en-US" sz="2600" b="1" dirty="0" err="1">
                <a:solidFill>
                  <a:srgbClr val="0000CC"/>
                </a:solidFill>
              </a:rPr>
              <a:t>thiết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bị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vào</a:t>
            </a:r>
            <a:r>
              <a:rPr lang="en-US" sz="2600" b="1" dirty="0">
                <a:solidFill>
                  <a:srgbClr val="0000CC"/>
                </a:solidFill>
              </a:rPr>
              <a:t> - </a:t>
            </a:r>
            <a:r>
              <a:rPr lang="en-US" sz="2600" b="1" dirty="0" err="1">
                <a:solidFill>
                  <a:srgbClr val="0000CC"/>
                </a:solidFill>
              </a:rPr>
              <a:t>ra</a:t>
            </a:r>
            <a:endParaRPr lang="en-US" sz="2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7" grpId="0"/>
      <p:bldP spid="29" grpId="0"/>
      <p:bldP spid="30" grpId="0"/>
      <p:bldP spid="33" grpId="0"/>
      <p:bldP spid="35" grpId="0"/>
      <p:bldP spid="46" grpId="0"/>
      <p:bldP spid="4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7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4538663" y="2617776"/>
            <a:ext cx="5529262" cy="833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99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Thiết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bị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ra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AutoShape 43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4479925" y="4390292"/>
            <a:ext cx="5673725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99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</a:rPr>
              <a:t>An toàn thiết bị</a:t>
            </a:r>
          </a:p>
        </p:txBody>
      </p:sp>
      <p:sp>
        <p:nvSpPr>
          <p:cNvPr id="5126" name="AutoShape 17" descr="Pink tissue paper"/>
          <p:cNvSpPr>
            <a:spLocks noChangeArrowheads="1"/>
          </p:cNvSpPr>
          <p:nvPr/>
        </p:nvSpPr>
        <p:spPr bwMode="auto">
          <a:xfrm>
            <a:off x="2628900" y="708025"/>
            <a:ext cx="7524750" cy="971550"/>
          </a:xfrm>
          <a:prstGeom prst="roundRect">
            <a:avLst>
              <a:gd name="adj" fmla="val 50000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 eaLnBrk="1" hangingPunct="1"/>
            <a:endParaRPr lang="vi-VN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13014" y="2855913"/>
            <a:ext cx="1019175" cy="265112"/>
            <a:chOff x="0" y="1896"/>
            <a:chExt cx="5760" cy="120"/>
          </a:xfrm>
        </p:grpSpPr>
        <p:sp>
          <p:nvSpPr>
            <p:cNvPr id="518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8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655763" y="1828802"/>
            <a:ext cx="823912" cy="1624792"/>
            <a:chOff x="1474" y="2341"/>
            <a:chExt cx="454" cy="678"/>
          </a:xfrm>
        </p:grpSpPr>
        <p:grpSp>
          <p:nvGrpSpPr>
            <p:cNvPr id="5167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5178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5179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</p:grpSp>
        <p:grpSp>
          <p:nvGrpSpPr>
            <p:cNvPr id="5168" name="Group 14"/>
            <p:cNvGrpSpPr>
              <a:grpSpLocks/>
            </p:cNvGrpSpPr>
            <p:nvPr/>
          </p:nvGrpSpPr>
          <p:grpSpPr bwMode="auto">
            <a:xfrm rot="5400000">
              <a:off x="1473" y="2564"/>
              <a:ext cx="456" cy="454"/>
              <a:chOff x="1828" y="1824"/>
              <a:chExt cx="2031" cy="1825"/>
            </a:xfrm>
          </p:grpSpPr>
          <p:sp>
            <p:nvSpPr>
              <p:cNvPr id="6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75" y="2500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0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8" y="2515"/>
                <a:ext cx="309" cy="19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5171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3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72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5173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11" name="Oval 20"/>
              <p:cNvSpPr>
                <a:spLocks noChangeArrowheads="1"/>
              </p:cNvSpPr>
              <p:nvPr/>
            </p:nvSpPr>
            <p:spPr bwMode="gray">
              <a:xfrm>
                <a:off x="2209" y="2827"/>
                <a:ext cx="1287" cy="28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5" name="Oval 21"/>
              <p:cNvSpPr>
                <a:spLocks noChangeArrowheads="1"/>
              </p:cNvSpPr>
              <p:nvPr/>
            </p:nvSpPr>
            <p:spPr bwMode="gray">
              <a:xfrm>
                <a:off x="2246" y="2861"/>
                <a:ext cx="1287" cy="28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3" name="Oval 22"/>
              <p:cNvSpPr>
                <a:spLocks noChangeArrowheads="1"/>
              </p:cNvSpPr>
              <p:nvPr/>
            </p:nvSpPr>
            <p:spPr bwMode="gray">
              <a:xfrm>
                <a:off x="2209" y="2082"/>
                <a:ext cx="1287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77" name="Oval 23"/>
              <p:cNvSpPr>
                <a:spLocks noChangeArrowheads="1"/>
              </p:cNvSpPr>
              <p:nvPr/>
            </p:nvSpPr>
            <p:spPr bwMode="gray">
              <a:xfrm>
                <a:off x="2246" y="2085"/>
                <a:ext cx="1287" cy="109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 rot="5400000">
            <a:off x="3444082" y="3745707"/>
            <a:ext cx="1003300" cy="217487"/>
            <a:chOff x="0" y="1896"/>
            <a:chExt cx="5760" cy="120"/>
          </a:xfrm>
        </p:grpSpPr>
        <p:sp>
          <p:nvSpPr>
            <p:cNvPr id="5165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vi-VN"/>
            </a:p>
          </p:txBody>
        </p:sp>
        <p:sp>
          <p:nvSpPr>
            <p:cNvPr id="5166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vi-VN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3380628" y="2505077"/>
            <a:ext cx="1070472" cy="996951"/>
            <a:chOff x="3254" y="856"/>
            <a:chExt cx="583" cy="628"/>
          </a:xfrm>
        </p:grpSpPr>
        <p:grpSp>
          <p:nvGrpSpPr>
            <p:cNvPr id="5154" name="Group 29"/>
            <p:cNvGrpSpPr>
              <a:grpSpLocks/>
            </p:cNvGrpSpPr>
            <p:nvPr/>
          </p:nvGrpSpPr>
          <p:grpSpPr bwMode="auto">
            <a:xfrm rot="5400000">
              <a:off x="3232" y="878"/>
              <a:ext cx="628" cy="583"/>
              <a:chOff x="1855" y="1824"/>
              <a:chExt cx="2023" cy="1813"/>
            </a:xfrm>
          </p:grpSpPr>
          <p:sp>
            <p:nvSpPr>
              <p:cNvPr id="6174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02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7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4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5158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5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59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5160" name="Oval 34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15" name="Oval 35"/>
              <p:cNvSpPr>
                <a:spLocks noChangeArrowheads="1"/>
              </p:cNvSpPr>
              <p:nvPr/>
            </p:nvSpPr>
            <p:spPr bwMode="gray">
              <a:xfrm>
                <a:off x="2191" y="2916"/>
                <a:ext cx="1405" cy="2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2" name="Oval 36"/>
              <p:cNvSpPr>
                <a:spLocks noChangeArrowheads="1"/>
              </p:cNvSpPr>
              <p:nvPr/>
            </p:nvSpPr>
            <p:spPr bwMode="gray">
              <a:xfrm>
                <a:off x="2191" y="2916"/>
                <a:ext cx="1405" cy="22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7" name="Oval 37"/>
              <p:cNvSpPr>
                <a:spLocks noChangeArrowheads="1"/>
              </p:cNvSpPr>
              <p:nvPr/>
            </p:nvSpPr>
            <p:spPr bwMode="gray">
              <a:xfrm>
                <a:off x="2162" y="2066"/>
                <a:ext cx="1405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4" name="Oval 38"/>
              <p:cNvSpPr>
                <a:spLocks noChangeArrowheads="1"/>
              </p:cNvSpPr>
              <p:nvPr/>
            </p:nvSpPr>
            <p:spPr bwMode="gray">
              <a:xfrm>
                <a:off x="2183" y="2082"/>
                <a:ext cx="1405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5155" name="WordArt 39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3459163" y="4222751"/>
            <a:ext cx="908050" cy="989013"/>
            <a:chOff x="3260" y="1700"/>
            <a:chExt cx="581" cy="623"/>
          </a:xfrm>
        </p:grpSpPr>
        <p:grpSp>
          <p:nvGrpSpPr>
            <p:cNvPr id="5143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6190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6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4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5147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48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5149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vi-VN"/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gray">
              <a:xfrm>
                <a:off x="2185" y="2886"/>
                <a:ext cx="1405" cy="25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1" name="Oval 52">
                <a:hlinkClick r:id="rId8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85" y="2886"/>
                <a:ext cx="1405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gray">
              <a:xfrm>
                <a:off x="2178" y="2067"/>
                <a:ext cx="1405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3" name="Oval 54"/>
              <p:cNvSpPr>
                <a:spLocks noChangeArrowheads="1"/>
              </p:cNvSpPr>
              <p:nvPr/>
            </p:nvSpPr>
            <p:spPr bwMode="gray">
              <a:xfrm>
                <a:off x="2183" y="2082"/>
                <a:ext cx="1405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5144" name="WordArt 55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1552575" y="639763"/>
            <a:ext cx="1143000" cy="1219200"/>
            <a:chOff x="196" y="292"/>
            <a:chExt cx="616" cy="507"/>
          </a:xfrm>
        </p:grpSpPr>
        <p:grpSp>
          <p:nvGrpSpPr>
            <p:cNvPr id="5137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5141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vi-VN"/>
              </a:p>
            </p:txBody>
          </p:sp>
          <p:sp>
            <p:nvSpPr>
              <p:cNvPr id="5142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vi-VN"/>
              </a:p>
            </p:txBody>
          </p:sp>
        </p:grpSp>
        <p:grpSp>
          <p:nvGrpSpPr>
            <p:cNvPr id="5138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5139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vi-VN"/>
              </a:p>
            </p:txBody>
          </p:sp>
          <p:pic>
            <p:nvPicPr>
              <p:cNvPr id="5140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133" name="AutoShape 23"/>
          <p:cNvSpPr>
            <a:spLocks noChangeArrowheads="1"/>
          </p:cNvSpPr>
          <p:nvPr/>
        </p:nvSpPr>
        <p:spPr bwMode="gray">
          <a:xfrm>
            <a:off x="2628900" y="711200"/>
            <a:ext cx="7543800" cy="1017588"/>
          </a:xfrm>
          <a:prstGeom prst="roundRect">
            <a:avLst>
              <a:gd name="adj" fmla="val 50000"/>
            </a:avLst>
          </a:prstGeom>
          <a:solidFill>
            <a:schemeClr val="hlink">
              <a:alpha val="63921"/>
            </a:schemeClr>
          </a:solidFill>
          <a:ln w="38100" algn="ctr">
            <a:solidFill>
              <a:srgbClr val="FFCC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 eaLnBrk="1" hangingPunct="1"/>
            <a:endParaRPr lang="vi-VN">
              <a:solidFill>
                <a:schemeClr val="bg1"/>
              </a:solidFill>
            </a:endParaRPr>
          </a:p>
        </p:txBody>
      </p:sp>
      <p:sp>
        <p:nvSpPr>
          <p:cNvPr id="5134" name="WordArt 92"/>
          <p:cNvSpPr>
            <a:spLocks noChangeArrowheads="1" noChangeShapeType="1" noTextEdit="1"/>
          </p:cNvSpPr>
          <p:nvPr/>
        </p:nvSpPr>
        <p:spPr bwMode="auto">
          <a:xfrm>
            <a:off x="3276600" y="944564"/>
            <a:ext cx="647700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1. THIẾT BỊ VÀO - 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DC405B-0815-42FF-84A0-C1C549B0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B6486-6961-4E06-B5E4-0D9C2A3D86DD}"/>
              </a:ext>
            </a:extLst>
          </p:cNvPr>
          <p:cNvSpPr txBox="1"/>
          <p:nvPr/>
        </p:nvSpPr>
        <p:spPr>
          <a:xfrm>
            <a:off x="2667000" y="22124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QUAN SÁT HÌNH ẢNH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6DE39-1526-4677-A9D8-2EFEBF998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242" y="606899"/>
            <a:ext cx="3882958" cy="3278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352B6C-40EE-4829-9DEF-A21C18B6501F}"/>
              </a:ext>
            </a:extLst>
          </p:cNvPr>
          <p:cNvSpPr txBox="1"/>
          <p:nvPr/>
        </p:nvSpPr>
        <p:spPr>
          <a:xfrm>
            <a:off x="1512651" y="3808060"/>
            <a:ext cx="90029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32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?  </a:t>
            </a:r>
            <a:endParaRPr lang="en-US" sz="32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3 :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32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4BC6B4-D828-4884-8B86-535EB10B8C56}"/>
              </a:ext>
            </a:extLst>
          </p:cNvPr>
          <p:cNvSpPr/>
          <p:nvPr/>
        </p:nvSpPr>
        <p:spPr>
          <a:xfrm>
            <a:off x="1499602" y="4876800"/>
            <a:ext cx="9155349" cy="1981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Micro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2751E-D166-4CF1-985D-A2AE837A90DA}"/>
              </a:ext>
            </a:extLst>
          </p:cNvPr>
          <p:cNvSpPr txBox="1"/>
          <p:nvPr/>
        </p:nvSpPr>
        <p:spPr>
          <a:xfrm>
            <a:off x="1476719" y="3799582"/>
            <a:ext cx="90029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3 :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32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66B460-9E30-4F12-A484-C7267D5799D4}"/>
              </a:ext>
            </a:extLst>
          </p:cNvPr>
          <p:cNvSpPr txBox="1"/>
          <p:nvPr/>
        </p:nvSpPr>
        <p:spPr>
          <a:xfrm>
            <a:off x="1494685" y="3799582"/>
            <a:ext cx="90029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VNI-Times" pitchFamily="2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a typeface="VNI-Times" pitchFamily="2" charset="0"/>
                <a:cs typeface="Times New Roman" panose="02020603050405020304" pitchFamily="18" charset="0"/>
              </a:rPr>
              <a:t>?  </a:t>
            </a:r>
            <a:endParaRPr lang="en-US" sz="32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BB7C62-1A78-4F66-9435-2207C0AC414A}"/>
              </a:ext>
            </a:extLst>
          </p:cNvPr>
          <p:cNvSpPr/>
          <p:nvPr/>
        </p:nvSpPr>
        <p:spPr>
          <a:xfrm>
            <a:off x="1499602" y="4889781"/>
            <a:ext cx="9155349" cy="1981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B3C6CE-E273-47EF-996B-B1BD96AF164B}"/>
              </a:ext>
            </a:extLst>
          </p:cNvPr>
          <p:cNvSpPr/>
          <p:nvPr/>
        </p:nvSpPr>
        <p:spPr>
          <a:xfrm>
            <a:off x="1494686" y="4895640"/>
            <a:ext cx="9155349" cy="1981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Micro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8AAA91D-D0B9-4898-BAB0-96053CF3F2D7}"/>
              </a:ext>
            </a:extLst>
          </p:cNvPr>
          <p:cNvSpPr/>
          <p:nvPr/>
        </p:nvSpPr>
        <p:spPr>
          <a:xfrm>
            <a:off x="1489770" y="4901499"/>
            <a:ext cx="9155349" cy="1981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0AF437-6B3A-4026-A3D4-64EF7FCADACB}"/>
              </a:ext>
            </a:extLst>
          </p:cNvPr>
          <p:cNvSpPr/>
          <p:nvPr/>
        </p:nvSpPr>
        <p:spPr>
          <a:xfrm>
            <a:off x="1494686" y="4898570"/>
            <a:ext cx="9155349" cy="1981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LOA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0" grpId="1"/>
      <p:bldP spid="14" grpId="0" animBg="1"/>
      <p:bldP spid="11" grpId="0" animBg="1"/>
      <p:bldP spid="1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7963" y="1447800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cs typeface="Times New Roman" pitchFamily="18" charset="0"/>
              </a:rPr>
              <a:t>- </a:t>
            </a:r>
            <a:r>
              <a:rPr lang="en-US" sz="4000" dirty="0" err="1" smtClean="0">
                <a:cs typeface="Times New Roman" pitchFamily="18" charset="0"/>
              </a:rPr>
              <a:t>Câu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>
                <a:cs typeface="Times New Roman" pitchFamily="18" charset="0"/>
              </a:rPr>
              <a:t>1: </a:t>
            </a:r>
            <a:r>
              <a:rPr lang="en-US" sz="4000" dirty="0" err="1">
                <a:cs typeface="Times New Roman" pitchFamily="18" charset="0"/>
              </a:rPr>
              <a:t>Thiết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bị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vào</a:t>
            </a:r>
            <a:r>
              <a:rPr lang="en-US" sz="4000" dirty="0">
                <a:cs typeface="Times New Roman" pitchFamily="18" charset="0"/>
              </a:rPr>
              <a:t> - ra </a:t>
            </a:r>
            <a:r>
              <a:rPr lang="en-US" sz="4000" dirty="0" err="1">
                <a:cs typeface="Times New Roman" pitchFamily="18" charset="0"/>
              </a:rPr>
              <a:t>là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gì</a:t>
            </a:r>
            <a:r>
              <a:rPr lang="en-US" sz="4000" dirty="0">
                <a:cs typeface="Times New Roman" pitchFamily="18" charset="0"/>
              </a:rPr>
              <a:t>? </a:t>
            </a:r>
            <a:r>
              <a:rPr lang="en-US" sz="4000" dirty="0" err="1">
                <a:cs typeface="Times New Roman" pitchFamily="18" charset="0"/>
              </a:rPr>
              <a:t>Nêu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ví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dụ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minh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họa</a:t>
            </a:r>
            <a:r>
              <a:rPr lang="en-US" sz="4000" dirty="0"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cs typeface="Times New Roman" pitchFamily="18" charset="0"/>
              </a:rPr>
              <a:t>- </a:t>
            </a:r>
            <a:r>
              <a:rPr lang="en-US" sz="4000" dirty="0" err="1" smtClean="0">
                <a:cs typeface="Times New Roman" pitchFamily="18" charset="0"/>
              </a:rPr>
              <a:t>Câu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>
                <a:cs typeface="Times New Roman" pitchFamily="18" charset="0"/>
              </a:rPr>
              <a:t>2: </a:t>
            </a:r>
            <a:r>
              <a:rPr lang="en-US" sz="4000" dirty="0" err="1">
                <a:cs typeface="Times New Roman" pitchFamily="18" charset="0"/>
              </a:rPr>
              <a:t>Trình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bày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sơ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đồ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thiết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bị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vào</a:t>
            </a:r>
            <a:r>
              <a:rPr lang="en-US" sz="4000" dirty="0">
                <a:cs typeface="Times New Roman" pitchFamily="18" charset="0"/>
              </a:rPr>
              <a:t> - ra?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348837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THẢO </a:t>
            </a: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LUẬN</a:t>
            </a:r>
            <a:endParaRPr lang="en-US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C522-396A-49FE-8DDB-4F6921723C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1524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Thiết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ra</a:t>
            </a:r>
            <a:endParaRPr lang="en-US" sz="36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824522"/>
            <a:ext cx="10363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micro, …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in, loa, ….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0" name="Picture 9" descr="Screenshot_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3544308"/>
            <a:ext cx="6070599" cy="32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2653</TotalTime>
  <Words>1649</Words>
  <Application>Microsoft Office PowerPoint</Application>
  <PresentationFormat>Widescreen</PresentationFormat>
  <Paragraphs>200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Gulim</vt:lpstr>
      <vt:lpstr>Symbol</vt:lpstr>
      <vt:lpstr>Times New Roman</vt:lpstr>
      <vt:lpstr>UTM Showcard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CÁNH CỤT VỀ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homeFM9FY-TMF7Q-KCKCT-V9T29-TBBBG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thực hành số 3: CÁC THAO TÁC VỚI THƯ MỤC</dc:title>
  <dc:creator>may2</dc:creator>
  <cp:lastModifiedBy>DUNG</cp:lastModifiedBy>
  <cp:revision>225</cp:revision>
  <cp:lastPrinted>1601-01-01T00:00:00Z</cp:lastPrinted>
  <dcterms:created xsi:type="dcterms:W3CDTF">2003-01-06T03:09:29Z</dcterms:created>
  <dcterms:modified xsi:type="dcterms:W3CDTF">2025-09-12T08:33:13Z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