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f7cb7628a3e94933"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 id="2147483734" r:id="rId3"/>
  </p:sldMasterIdLst>
  <p:notesMasterIdLst>
    <p:notesMasterId r:id="rId38"/>
  </p:notesMasterIdLst>
  <p:sldIdLst>
    <p:sldId id="337" r:id="rId4"/>
    <p:sldId id="340" r:id="rId5"/>
    <p:sldId id="342" r:id="rId6"/>
    <p:sldId id="343" r:id="rId7"/>
    <p:sldId id="344" r:id="rId8"/>
    <p:sldId id="421" r:id="rId9"/>
    <p:sldId id="384" r:id="rId10"/>
    <p:sldId id="364" r:id="rId11"/>
    <p:sldId id="381" r:id="rId12"/>
    <p:sldId id="382" r:id="rId13"/>
    <p:sldId id="345" r:id="rId14"/>
    <p:sldId id="350" r:id="rId15"/>
    <p:sldId id="394" r:id="rId16"/>
    <p:sldId id="396" r:id="rId17"/>
    <p:sldId id="397" r:id="rId18"/>
    <p:sldId id="399" r:id="rId19"/>
    <p:sldId id="398" r:id="rId20"/>
    <p:sldId id="400" r:id="rId21"/>
    <p:sldId id="401" r:id="rId22"/>
    <p:sldId id="422" r:id="rId23"/>
    <p:sldId id="402" r:id="rId24"/>
    <p:sldId id="403" r:id="rId25"/>
    <p:sldId id="407" r:id="rId26"/>
    <p:sldId id="408" r:id="rId27"/>
    <p:sldId id="423" r:id="rId28"/>
    <p:sldId id="411" r:id="rId29"/>
    <p:sldId id="412" r:id="rId30"/>
    <p:sldId id="413" r:id="rId31"/>
    <p:sldId id="416" r:id="rId32"/>
    <p:sldId id="417" r:id="rId33"/>
    <p:sldId id="418" r:id="rId34"/>
    <p:sldId id="415" r:id="rId35"/>
    <p:sldId id="419" r:id="rId36"/>
    <p:sldId id="2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CSCL Binh Tan" initials="TBT" lastIdx="1" clrIdx="0">
    <p:extLst>
      <p:ext uri="{19B8F6BF-5375-455C-9EA6-DF929625EA0E}">
        <p15:presenceInfo xmlns:p15="http://schemas.microsoft.com/office/powerpoint/2012/main" userId="S::thcsbinhtan.btan@hcm.edu.vn::22639c60-635c-4df4-a6b1-2b0a343231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82F"/>
    <a:srgbClr val="FFFF99"/>
    <a:srgbClr val="AC0046"/>
    <a:srgbClr val="F20062"/>
    <a:srgbClr val="FF0066"/>
    <a:srgbClr val="0000FF"/>
    <a:srgbClr val="006C31"/>
    <a:srgbClr val="100E2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4920A-8A9B-4061-BFB4-1B5C8CBB9588}"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6A9A4-3F37-41FD-A5CF-7321C5E4B2A6}" type="slidenum">
              <a:rPr lang="en-US" smtClean="0"/>
              <a:t>‹#›</a:t>
            </a:fld>
            <a:endParaRPr lang="en-US"/>
          </a:p>
        </p:txBody>
      </p:sp>
    </p:spTree>
    <p:extLst>
      <p:ext uri="{BB962C8B-B14F-4D97-AF65-F5344CB8AC3E}">
        <p14:creationId xmlns:p14="http://schemas.microsoft.com/office/powerpoint/2010/main" val="167682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3" y="1380072"/>
            <a:ext cx="8574623"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9"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a:xfrm>
            <a:off x="5332414" y="5883279"/>
            <a:ext cx="4324044" cy="365125"/>
          </a:xfrm>
        </p:spPr>
        <p:txBody>
          <a:bodyPr/>
          <a:lstStyle/>
          <a:p>
            <a:endParaRPr lang="en-US" altLang="en-US" dirty="0"/>
          </a:p>
        </p:txBody>
      </p:sp>
      <p:sp>
        <p:nvSpPr>
          <p:cNvPr id="6" name="Slide Number Placeholder 5"/>
          <p:cNvSpPr>
            <a:spLocks noGrp="1"/>
          </p:cNvSpPr>
          <p:nvPr>
            <p:ph type="sldNum" sz="quarter" idx="12"/>
          </p:nvPr>
        </p:nvSpPr>
        <p:spPr/>
        <p:txBody>
          <a:bodyPr/>
          <a:lstStyle/>
          <a:p>
            <a:fld id="{53E6A9DF-377A-4F90-BB0B-25F1581AC435}" type="slidenum">
              <a:rPr lang="en-US" altLang="en-US" smtClean="0"/>
              <a:pPr/>
              <a:t>‹#›</a:t>
            </a:fld>
            <a:endParaRPr lang="en-US" altLang="en-US" dirty="0"/>
          </a:p>
        </p:txBody>
      </p:sp>
    </p:spTree>
    <p:extLst>
      <p:ext uri="{BB962C8B-B14F-4D97-AF65-F5344CB8AC3E}">
        <p14:creationId xmlns:p14="http://schemas.microsoft.com/office/powerpoint/2010/main" val="4205421872"/>
      </p:ext>
    </p:extLst>
  </p:cSld>
  <p:clrMapOvr>
    <a:masterClrMapping/>
  </p:clrMapOvr>
  <p:transition>
    <p:cover dir="d"/>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4"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6C819-A062-4CFE-AB34-20181F470728}"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280864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4"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6C819-A062-4CFE-AB34-20181F470728}"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36626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4" y="685801"/>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4"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4"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6C819-A062-4CFE-AB34-20181F470728}"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319684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4" y="4777381"/>
            <a:ext cx="1001871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6C819-A062-4CFE-AB34-20181F470728}"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2719305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4" y="685801"/>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5"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4" y="4775200"/>
            <a:ext cx="10018711"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6C819-A062-4CFE-AB34-20181F470728}"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2230338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4"/>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4"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4"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6C819-A062-4CFE-AB34-20181F470728}"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C1A13-F9CD-4BCE-99AC-E9D7F42D6569}" type="slidenum">
              <a:rPr lang="en-US" smtClean="0"/>
              <a:t>‹#›</a:t>
            </a:fld>
            <a:endParaRPr lang="en-US"/>
          </a:p>
        </p:txBody>
      </p:sp>
    </p:spTree>
    <p:extLst>
      <p:ext uri="{BB962C8B-B14F-4D97-AF65-F5344CB8AC3E}">
        <p14:creationId xmlns:p14="http://schemas.microsoft.com/office/powerpoint/2010/main" val="868037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5942AEA6-F5C2-4AFA-BFFD-84D369F2E225}" type="slidenum">
              <a:rPr lang="en-US" altLang="en-US" smtClean="0"/>
              <a:pPr/>
              <a:t>‹#›</a:t>
            </a:fld>
            <a:endParaRPr lang="en-US" altLang="en-US" dirty="0"/>
          </a:p>
        </p:txBody>
      </p:sp>
    </p:spTree>
    <p:extLst>
      <p:ext uri="{BB962C8B-B14F-4D97-AF65-F5344CB8AC3E}">
        <p14:creationId xmlns:p14="http://schemas.microsoft.com/office/powerpoint/2010/main" val="4143127970"/>
      </p:ext>
    </p:extLst>
  </p:cSld>
  <p:clrMapOvr>
    <a:masterClrMapping/>
  </p:clrMapOvr>
  <p:transition>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8"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4" y="685800"/>
            <a:ext cx="801974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C14CAA6F-1ABC-4D60-A15A-0C2A7862BDF4}" type="slidenum">
              <a:rPr lang="en-US" altLang="en-US" smtClean="0"/>
              <a:pPr/>
              <a:t>‹#›</a:t>
            </a:fld>
            <a:endParaRPr lang="en-US" altLang="en-US" dirty="0"/>
          </a:p>
        </p:txBody>
      </p:sp>
    </p:spTree>
    <p:extLst>
      <p:ext uri="{BB962C8B-B14F-4D97-AF65-F5344CB8AC3E}">
        <p14:creationId xmlns:p14="http://schemas.microsoft.com/office/powerpoint/2010/main" val="2009347607"/>
      </p:ext>
    </p:extLst>
  </p:cSld>
  <p:clrMapOvr>
    <a:masterClrMapping/>
  </p:clrMapOvr>
  <p:transition>
    <p:cover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cs typeface="Times New Roman" panose="02020603050405020304" pitchFamily="18" charset="0"/>
              </a:defRPr>
            </a:lvl1pPr>
          </a:lstStyle>
          <a:p>
            <a:pPr eaLnBrk="0" fontAlgn="base" hangingPunct="0">
              <a:spcBef>
                <a:spcPct val="0"/>
              </a:spcBef>
              <a:spcAft>
                <a:spcPct val="0"/>
              </a:spcAft>
            </a:pPr>
            <a:r>
              <a:rPr kumimoji="1" lang="en-US" altLang="en-US" sz="2400" b="1">
                <a:solidFill>
                  <a:srgbClr val="000000"/>
                </a:solidFill>
                <a:latin typeface="Times New Roman" panose="02020603050405020304" pitchFamily="18" charset="0"/>
              </a:rPr>
              <a:t>Võ Nhật Trường</a:t>
            </a:r>
          </a:p>
        </p:txBody>
      </p:sp>
    </p:spTree>
    <p:extLst>
      <p:ext uri="{BB962C8B-B14F-4D97-AF65-F5344CB8AC3E}">
        <p14:creationId xmlns:p14="http://schemas.microsoft.com/office/powerpoint/2010/main" val="214718996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54899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a:xfrm>
            <a:off x="10951859" y="5867135"/>
            <a:ext cx="551167" cy="365125"/>
          </a:xfrm>
        </p:spPr>
        <p:txBody>
          <a:bodyPr/>
          <a:lstStyle/>
          <a:p>
            <a:fld id="{1C13B312-D35A-491B-9AF0-E8E893EA53ED}" type="slidenum">
              <a:rPr lang="en-US" altLang="en-US" smtClean="0"/>
              <a:pPr/>
              <a:t>‹#›</a:t>
            </a:fld>
            <a:endParaRPr lang="en-US" altLang="en-US" dirty="0"/>
          </a:p>
        </p:txBody>
      </p:sp>
    </p:spTree>
    <p:extLst>
      <p:ext uri="{BB962C8B-B14F-4D97-AF65-F5344CB8AC3E}">
        <p14:creationId xmlns:p14="http://schemas.microsoft.com/office/powerpoint/2010/main" val="2362001716"/>
      </p:ext>
    </p:extLst>
  </p:cSld>
  <p:clrMapOvr>
    <a:masterClrMapping/>
  </p:clrMapOvr>
  <p:transition>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cs typeface="Times New Roman" panose="02020603050405020304" pitchFamily="18" charset="0"/>
              </a:defRPr>
            </a:lvl1pPr>
          </a:lstStyle>
          <a:p>
            <a:pPr eaLnBrk="0" fontAlgn="base" hangingPunct="0">
              <a:spcBef>
                <a:spcPct val="0"/>
              </a:spcBef>
              <a:spcAft>
                <a:spcPct val="0"/>
              </a:spcAft>
            </a:pPr>
            <a:r>
              <a:rPr kumimoji="1" lang="en-US" altLang="en-US" sz="2400" b="1">
                <a:solidFill>
                  <a:srgbClr val="000000"/>
                </a:solidFill>
                <a:latin typeface="Times New Roman" panose="02020603050405020304" pitchFamily="18" charset="0"/>
              </a:rPr>
              <a:t>Võ Nhật Trường</a:t>
            </a:r>
          </a:p>
        </p:txBody>
      </p:sp>
    </p:spTree>
    <p:extLst>
      <p:ext uri="{BB962C8B-B14F-4D97-AF65-F5344CB8AC3E}">
        <p14:creationId xmlns:p14="http://schemas.microsoft.com/office/powerpoint/2010/main" val="318957831"/>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1"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9B94E988-15E4-4C0C-BC42-5044FC332216}" type="slidenum">
              <a:rPr lang="en-US" altLang="en-US" smtClean="0"/>
              <a:pPr/>
              <a:t>‹#›</a:t>
            </a:fld>
            <a:endParaRPr lang="en-US" altLang="en-US" dirty="0"/>
          </a:p>
        </p:txBody>
      </p:sp>
    </p:spTree>
    <p:extLst>
      <p:ext uri="{BB962C8B-B14F-4D97-AF65-F5344CB8AC3E}">
        <p14:creationId xmlns:p14="http://schemas.microsoft.com/office/powerpoint/2010/main" val="3360251873"/>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4"/>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5" y="2667003"/>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4F4536A5-CF33-4D91-8C89-A53A89EA5404}" type="slidenum">
              <a:rPr lang="en-US" altLang="en-US" smtClean="0"/>
              <a:pPr/>
              <a:t>‹#›</a:t>
            </a:fld>
            <a:endParaRPr lang="en-US" altLang="en-US" dirty="0"/>
          </a:p>
        </p:txBody>
      </p:sp>
    </p:spTree>
    <p:extLst>
      <p:ext uri="{BB962C8B-B14F-4D97-AF65-F5344CB8AC3E}">
        <p14:creationId xmlns:p14="http://schemas.microsoft.com/office/powerpoint/2010/main" val="1690923792"/>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90"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B0D48CF2-F4C2-4E03-9498-BBFD6E9CEDC3}" type="slidenum">
              <a:rPr lang="en-US" altLang="en-US" smtClean="0"/>
              <a:pPr/>
              <a:t>‹#›</a:t>
            </a:fld>
            <a:endParaRPr lang="en-US" altLang="en-US" dirty="0"/>
          </a:p>
        </p:txBody>
      </p:sp>
    </p:spTree>
    <p:extLst>
      <p:ext uri="{BB962C8B-B14F-4D97-AF65-F5344CB8AC3E}">
        <p14:creationId xmlns:p14="http://schemas.microsoft.com/office/powerpoint/2010/main" val="1609878085"/>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2B0A983F-5FEC-4D5E-A079-C508F7C0338A}" type="slidenum">
              <a:rPr lang="en-US" altLang="en-US" smtClean="0"/>
              <a:pPr/>
              <a:t>‹#›</a:t>
            </a:fld>
            <a:endParaRPr lang="en-US" altLang="en-US" dirty="0"/>
          </a:p>
        </p:txBody>
      </p:sp>
    </p:spTree>
    <p:extLst>
      <p:ext uri="{BB962C8B-B14F-4D97-AF65-F5344CB8AC3E}">
        <p14:creationId xmlns:p14="http://schemas.microsoft.com/office/powerpoint/2010/main" val="828077561"/>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C43B2BFD-D154-4D8B-8732-199DB699542A}" type="slidenum">
              <a:rPr lang="en-US" altLang="en-US" smtClean="0"/>
              <a:pPr/>
              <a:t>‹#›</a:t>
            </a:fld>
            <a:endParaRPr lang="en-US" altLang="en-US" dirty="0"/>
          </a:p>
        </p:txBody>
      </p:sp>
    </p:spTree>
    <p:extLst>
      <p:ext uri="{BB962C8B-B14F-4D97-AF65-F5344CB8AC3E}">
        <p14:creationId xmlns:p14="http://schemas.microsoft.com/office/powerpoint/2010/main" val="3005193464"/>
      </p:ext>
    </p:extLst>
  </p:cSld>
  <p:clrMapOvr>
    <a:masterClrMapping/>
  </p:clrMapOvr>
  <p:transition>
    <p:cover dir="d"/>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5" y="685803"/>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4"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26782A59-A780-499B-BADA-0131F24C8531}" type="slidenum">
              <a:rPr lang="en-US" altLang="en-US" smtClean="0"/>
              <a:pPr/>
              <a:t>‹#›</a:t>
            </a:fld>
            <a:endParaRPr lang="en-US" altLang="en-US" dirty="0"/>
          </a:p>
        </p:txBody>
      </p:sp>
    </p:spTree>
    <p:extLst>
      <p:ext uri="{BB962C8B-B14F-4D97-AF65-F5344CB8AC3E}">
        <p14:creationId xmlns:p14="http://schemas.microsoft.com/office/powerpoint/2010/main" val="293999734"/>
      </p:ext>
    </p:extLst>
  </p:cSld>
  <p:clrMapOvr>
    <a:masterClrMapping/>
  </p:clrMapOvr>
  <p:transition>
    <p:cover dir="d"/>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6" y="1752599"/>
            <a:ext cx="542615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3"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6" y="3124199"/>
            <a:ext cx="542615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DAE3764F-CC71-402E-A670-E586A3F59526}" type="slidenum">
              <a:rPr lang="en-US" altLang="en-US" smtClean="0"/>
              <a:pPr/>
              <a:t>‹#›</a:t>
            </a:fld>
            <a:endParaRPr lang="en-US" altLang="en-US" dirty="0"/>
          </a:p>
        </p:txBody>
      </p:sp>
    </p:spTree>
    <p:extLst>
      <p:ext uri="{BB962C8B-B14F-4D97-AF65-F5344CB8AC3E}">
        <p14:creationId xmlns:p14="http://schemas.microsoft.com/office/powerpoint/2010/main" val="1641293189"/>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3"/>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4" y="685804"/>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3" y="2667003"/>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9"/>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66C819-A062-4CFE-AB34-20181F470728}" type="datetimeFigureOut">
              <a:rPr lang="en-US" smtClean="0"/>
              <a:t>9/12/2025</a:t>
            </a:fld>
            <a:endParaRPr lang="en-US"/>
          </a:p>
        </p:txBody>
      </p:sp>
      <p:sp>
        <p:nvSpPr>
          <p:cNvPr id="5" name="Footer Placeholder 4"/>
          <p:cNvSpPr>
            <a:spLocks noGrp="1"/>
          </p:cNvSpPr>
          <p:nvPr>
            <p:ph type="ftr" sz="quarter" idx="3"/>
          </p:nvPr>
        </p:nvSpPr>
        <p:spPr>
          <a:xfrm>
            <a:off x="2572282" y="5883279"/>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9" y="5883279"/>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7C1A13-F9CD-4BCE-99AC-E9D7F42D6569}" type="slidenum">
              <a:rPr lang="en-US" smtClean="0"/>
              <a:t>‹#›</a:t>
            </a:fld>
            <a:endParaRPr lang="en-US"/>
          </a:p>
        </p:txBody>
      </p:sp>
    </p:spTree>
    <p:extLst>
      <p:ext uri="{BB962C8B-B14F-4D97-AF65-F5344CB8AC3E}">
        <p14:creationId xmlns:p14="http://schemas.microsoft.com/office/powerpoint/2010/main" val="40586887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p:cover dir="d"/>
  </p:transition>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520111"/>
      </p:ext>
    </p:extLst>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2" y="2484439"/>
            <a:ext cx="687917"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43" name="WordArt 3"/>
          <p:cNvSpPr>
            <a:spLocks noChangeArrowheads="1" noChangeShapeType="1" noTextEdit="1"/>
          </p:cNvSpPr>
          <p:nvPr userDrawn="1"/>
        </p:nvSpPr>
        <p:spPr bwMode="auto">
          <a:xfrm>
            <a:off x="1206615" y="2544763"/>
            <a:ext cx="50588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kern="10" dirty="0">
                <a:ln w="9525">
                  <a:solidFill>
                    <a:srgbClr val="008000"/>
                  </a:solidFill>
                  <a:round/>
                  <a:headEnd/>
                  <a:tailEnd/>
                </a:ln>
                <a:solidFill>
                  <a:srgbClr val="0000FF"/>
                </a:solidFill>
                <a:latin typeface="Arial Black" panose="020B0A04020102020204" pitchFamily="34" charset="0"/>
                <a:cs typeface="Times New Roman" panose="02020603050405020304" pitchFamily="18" charset="0"/>
              </a:rPr>
              <a:t>A</a:t>
            </a:r>
          </a:p>
        </p:txBody>
      </p:sp>
      <p:sp>
        <p:nvSpPr>
          <p:cNvPr id="87044" name="WordArt 4"/>
          <p:cNvSpPr>
            <a:spLocks noChangeArrowheads="1" noChangeShapeType="1" noTextEdit="1"/>
          </p:cNvSpPr>
          <p:nvPr userDrawn="1"/>
        </p:nvSpPr>
        <p:spPr bwMode="auto">
          <a:xfrm>
            <a:off x="1221431" y="3646414"/>
            <a:ext cx="505884"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kern="10">
                <a:ln w="9525">
                  <a:solidFill>
                    <a:srgbClr val="008000"/>
                  </a:solidFill>
                  <a:round/>
                  <a:headEnd/>
                  <a:tailEnd/>
                </a:ln>
                <a:solidFill>
                  <a:srgbClr val="0000FF"/>
                </a:solidFill>
                <a:latin typeface="Arial Black" panose="020B0A04020102020204" pitchFamily="34" charset="0"/>
                <a:cs typeface="Times New Roman" panose="02020603050405020304" pitchFamily="18" charset="0"/>
              </a:rPr>
              <a:t>B</a:t>
            </a:r>
          </a:p>
        </p:txBody>
      </p:sp>
      <p:sp>
        <p:nvSpPr>
          <p:cNvPr id="87045" name="WordArt 5"/>
          <p:cNvSpPr>
            <a:spLocks noChangeArrowheads="1" noChangeShapeType="1" noTextEdit="1"/>
          </p:cNvSpPr>
          <p:nvPr userDrawn="1"/>
        </p:nvSpPr>
        <p:spPr bwMode="auto">
          <a:xfrm>
            <a:off x="1206615" y="4821160"/>
            <a:ext cx="50588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kern="10">
                <a:ln w="9525">
                  <a:solidFill>
                    <a:srgbClr val="008000"/>
                  </a:solidFill>
                  <a:round/>
                  <a:headEnd/>
                  <a:tailEnd/>
                </a:ln>
                <a:solidFill>
                  <a:srgbClr val="0000FF"/>
                </a:solidFill>
                <a:latin typeface="Arial Black" panose="020B0A04020102020204" pitchFamily="34" charset="0"/>
                <a:cs typeface="Times New Roman" panose="02020603050405020304" pitchFamily="18" charset="0"/>
              </a:rPr>
              <a:t>C</a:t>
            </a:r>
          </a:p>
        </p:txBody>
      </p:sp>
      <p:sp>
        <p:nvSpPr>
          <p:cNvPr id="87046" name="WordArt 6"/>
          <p:cNvSpPr>
            <a:spLocks noChangeArrowheads="1" noChangeShapeType="1" noTextEdit="1"/>
          </p:cNvSpPr>
          <p:nvPr userDrawn="1"/>
        </p:nvSpPr>
        <p:spPr bwMode="auto">
          <a:xfrm>
            <a:off x="1206615" y="5870495"/>
            <a:ext cx="50588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kern="10">
                <a:ln w="9525">
                  <a:solidFill>
                    <a:srgbClr val="008000"/>
                  </a:solidFill>
                  <a:round/>
                  <a:headEnd/>
                  <a:tailEnd/>
                </a:ln>
                <a:solidFill>
                  <a:srgbClr val="0000FF"/>
                </a:solidFill>
                <a:latin typeface="Arial Black" panose="020B0A04020102020204" pitchFamily="34" charset="0"/>
                <a:cs typeface="Times New Roman" panose="02020603050405020304" pitchFamily="18" charset="0"/>
              </a:rPr>
              <a:t>D</a:t>
            </a:r>
          </a:p>
        </p:txBody>
      </p:sp>
      <p:sp>
        <p:nvSpPr>
          <p:cNvPr id="87047" name="Oval 7"/>
          <p:cNvSpPr>
            <a:spLocks noChangeArrowheads="1"/>
          </p:cNvSpPr>
          <p:nvPr userDrawn="1"/>
        </p:nvSpPr>
        <p:spPr bwMode="auto">
          <a:xfrm>
            <a:off x="469919"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48" name="AutoShape 8"/>
          <p:cNvSpPr>
            <a:spLocks noChangeArrowheads="1"/>
          </p:cNvSpPr>
          <p:nvPr userDrawn="1"/>
        </p:nvSpPr>
        <p:spPr bwMode="auto">
          <a:xfrm>
            <a:off x="296352" y="3576565"/>
            <a:ext cx="687917"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49" name="Oval 9"/>
          <p:cNvSpPr>
            <a:spLocks noChangeArrowheads="1"/>
          </p:cNvSpPr>
          <p:nvPr userDrawn="1"/>
        </p:nvSpPr>
        <p:spPr bwMode="auto">
          <a:xfrm>
            <a:off x="469919"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0" name="AutoShape 10"/>
          <p:cNvSpPr>
            <a:spLocks noChangeArrowheads="1"/>
          </p:cNvSpPr>
          <p:nvPr userDrawn="1"/>
        </p:nvSpPr>
        <p:spPr bwMode="auto">
          <a:xfrm>
            <a:off x="296352" y="4710036"/>
            <a:ext cx="687917"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1" name="Oval 11"/>
          <p:cNvSpPr>
            <a:spLocks noChangeArrowheads="1"/>
          </p:cNvSpPr>
          <p:nvPr userDrawn="1"/>
        </p:nvSpPr>
        <p:spPr bwMode="auto">
          <a:xfrm>
            <a:off x="469919"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2" name="AutoShape 12"/>
          <p:cNvSpPr>
            <a:spLocks noChangeArrowheads="1"/>
          </p:cNvSpPr>
          <p:nvPr userDrawn="1"/>
        </p:nvSpPr>
        <p:spPr bwMode="auto">
          <a:xfrm>
            <a:off x="296352" y="5746670"/>
            <a:ext cx="687917"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3" name="Oval 13"/>
          <p:cNvSpPr>
            <a:spLocks noChangeArrowheads="1"/>
          </p:cNvSpPr>
          <p:nvPr userDrawn="1"/>
        </p:nvSpPr>
        <p:spPr bwMode="auto">
          <a:xfrm>
            <a:off x="469919"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5" name="AutoShape 15"/>
          <p:cNvSpPr>
            <a:spLocks noChangeArrowheads="1"/>
          </p:cNvSpPr>
          <p:nvPr userDrawn="1"/>
        </p:nvSpPr>
        <p:spPr bwMode="auto">
          <a:xfrm>
            <a:off x="1930509" y="2133634"/>
            <a:ext cx="9804291"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6" name="AutoShape 16"/>
          <p:cNvSpPr>
            <a:spLocks noChangeArrowheads="1"/>
          </p:cNvSpPr>
          <p:nvPr userDrawn="1"/>
        </p:nvSpPr>
        <p:spPr bwMode="auto">
          <a:xfrm>
            <a:off x="1930511" y="3284112"/>
            <a:ext cx="9804291"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7" name="AutoShape 17"/>
          <p:cNvSpPr>
            <a:spLocks noChangeArrowheads="1"/>
          </p:cNvSpPr>
          <p:nvPr userDrawn="1"/>
        </p:nvSpPr>
        <p:spPr bwMode="auto">
          <a:xfrm>
            <a:off x="1930511" y="4419574"/>
            <a:ext cx="9804291"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8" name="AutoShape 18"/>
          <p:cNvSpPr>
            <a:spLocks noChangeArrowheads="1"/>
          </p:cNvSpPr>
          <p:nvPr userDrawn="1"/>
        </p:nvSpPr>
        <p:spPr bwMode="auto">
          <a:xfrm>
            <a:off x="1930511" y="5575220"/>
            <a:ext cx="9804291"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59" name="Rectangle 19"/>
          <p:cNvSpPr>
            <a:spLocks noChangeArrowheads="1"/>
          </p:cNvSpPr>
          <p:nvPr userDrawn="1"/>
        </p:nvSpPr>
        <p:spPr bwMode="auto">
          <a:xfrm>
            <a:off x="1930509" y="622336"/>
            <a:ext cx="9804291"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kumimoji="1" lang="en-US" sz="2800" b="1">
              <a:solidFill>
                <a:srgbClr val="000000"/>
              </a:solidFill>
              <a:latin typeface="Times New Roman" panose="02020603050405020304" pitchFamily="18" charset="0"/>
              <a:cs typeface="Times New Roman" panose="02020603050405020304" pitchFamily="18" charset="0"/>
            </a:endParaRPr>
          </a:p>
        </p:txBody>
      </p:sp>
      <p:sp>
        <p:nvSpPr>
          <p:cNvPr id="87060" name="WordArt 20"/>
          <p:cNvSpPr>
            <a:spLocks noChangeArrowheads="1" noChangeShapeType="1" noTextEdit="1"/>
          </p:cNvSpPr>
          <p:nvPr userDrawn="1"/>
        </p:nvSpPr>
        <p:spPr bwMode="auto">
          <a:xfrm>
            <a:off x="268818" y="984250"/>
            <a:ext cx="1356900" cy="6477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Times New Roman" panose="02020603050405020304" pitchFamily="18" charset="0"/>
                <a:cs typeface="Times New Roman" panose="02020603050405020304" pitchFamily="18" charset="0"/>
              </a:rPr>
              <a:t>Câu</a:t>
            </a:r>
            <a:r>
              <a:rPr kumimoji="1"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Times New Roman" panose="02020603050405020304" pitchFamily="18" charset="0"/>
                <a:cs typeface="Times New Roman" panose="02020603050405020304" pitchFamily="18" charset="0"/>
              </a:rPr>
              <a:t> </a:t>
            </a:r>
            <a:r>
              <a:rPr kumimoji="1"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Times New Roman" panose="02020603050405020304" pitchFamily="18" charset="0"/>
                <a:cs typeface="Times New Roman" panose="02020603050405020304" pitchFamily="18" charset="0"/>
              </a:rPr>
              <a:t>hỏi</a:t>
            </a:r>
            <a:endParaRPr kumimoji="1"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Times New Roman" panose="02020603050405020304" pitchFamily="18" charset="0"/>
              <a:cs typeface="Times New Roman" panose="02020603050405020304" pitchFamily="18" charset="0"/>
            </a:endParaRPr>
          </a:p>
        </p:txBody>
      </p:sp>
      <p:sp>
        <p:nvSpPr>
          <p:cNvPr id="87062" name="WordArt 22"/>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Bài</a:t>
            </a:r>
            <a:r>
              <a:rPr kumimoji="1" lang="en-US" sz="3600" b="1"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kumimoji="1" lang="en-US" sz="3600" b="1"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a:t>
            </a:r>
            <a:endParaRPr kumimoji="1" lang="en-US" sz="3600" b="1"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577306"/>
      </p:ext>
    </p:extLst>
  </p:cSld>
  <p:clrMap bg1="lt1" tx1="dk1" bg2="lt2" tx2="dk2" accent1="accent1" accent2="accent2" accent3="accent3" accent4="accent4" accent5="accent5" accent6="accent6" hlink="hlink" folHlink="folHlink"/>
  <p:sldLayoutIdLst>
    <p:sldLayoutId id="2147483735" r:id="rId1"/>
    <p:sldLayoutId id="2147483736"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9FFE5C-AC57-40B9-B3BA-CB81BC57F943}"/>
              </a:ext>
            </a:extLst>
          </p:cNvPr>
          <p:cNvSpPr/>
          <p:nvPr/>
        </p:nvSpPr>
        <p:spPr>
          <a:xfrm>
            <a:off x="1760551" y="135287"/>
            <a:ext cx="8833172" cy="707886"/>
          </a:xfrm>
          <a:prstGeom prst="rect">
            <a:avLst/>
          </a:prstGeom>
          <a:noFill/>
        </p:spPr>
        <p:txBody>
          <a:bodyPr wrap="square" lIns="91440" tIns="45720" rIns="91440" bIns="45720">
            <a:spAutoFit/>
          </a:bodyPr>
          <a:lstStyle/>
          <a:p>
            <a:pPr algn="ctr"/>
            <a:r>
              <a:rPr lang="en-US" sz="4000" dirty="0" err="1">
                <a:ln w="0"/>
                <a:latin typeface="Times New Roman" panose="02020603050405020304" pitchFamily="18" charset="0"/>
                <a:cs typeface="Times New Roman" panose="02020603050405020304" pitchFamily="18" charset="0"/>
              </a:rPr>
              <a:t>Em</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hãy</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cho</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biết</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đây</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là</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biểu</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tượng</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gì</a:t>
            </a:r>
            <a:r>
              <a:rPr lang="en-US" sz="4000" dirty="0">
                <a:ln w="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323F810A-F4DC-49A9-8D4E-8EDDAC119FC8}"/>
              </a:ext>
            </a:extLst>
          </p:cNvPr>
          <p:cNvSpPr/>
          <p:nvPr/>
        </p:nvSpPr>
        <p:spPr>
          <a:xfrm>
            <a:off x="3578848" y="947131"/>
            <a:ext cx="4637809" cy="707886"/>
          </a:xfrm>
          <a:prstGeom prst="rect">
            <a:avLst/>
          </a:prstGeom>
          <a:noFill/>
        </p:spPr>
        <p:txBody>
          <a:bodyPr wrap="none" lIns="91440" tIns="45720" rIns="91440" bIns="45720">
            <a:spAutoFit/>
          </a:bodyPr>
          <a:lstStyle/>
          <a:p>
            <a:pPr algn="ctr"/>
            <a:r>
              <a:rPr lang="en-US" sz="4000" dirty="0">
                <a:ln w="0"/>
                <a:latin typeface="Times New Roman" panose="02020603050405020304" pitchFamily="18" charset="0"/>
                <a:cs typeface="Times New Roman" panose="02020603050405020304" pitchFamily="18" charset="0"/>
                <a:sym typeface="Symbol" panose="05050102010706020507" pitchFamily="18" charset="2"/>
              </a:rPr>
              <a:t> </a:t>
            </a:r>
            <a:r>
              <a:rPr lang="en-US" sz="4000" dirty="0">
                <a:ln w="0"/>
                <a:latin typeface="Times New Roman" panose="02020603050405020304" pitchFamily="18" charset="0"/>
                <a:cs typeface="Times New Roman" panose="02020603050405020304" pitchFamily="18" charset="0"/>
              </a:rPr>
              <a:t>HỆ ĐIỀU HÀNH</a:t>
            </a:r>
          </a:p>
        </p:txBody>
      </p:sp>
    </p:spTree>
    <p:extLst>
      <p:ext uri="{BB962C8B-B14F-4D97-AF65-F5344CB8AC3E}">
        <p14:creationId xmlns:p14="http://schemas.microsoft.com/office/powerpoint/2010/main" val="29819896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D:\giao an đa sua\hình nền pp\nền pp\2020_09_20______9b792f110e5cf7d8d5e25ce2409701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64" y="1080377"/>
            <a:ext cx="3306377" cy="1817267"/>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299180" y="1251901"/>
            <a:ext cx="6837528" cy="3534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39964" y="3184247"/>
            <a:ext cx="3306377" cy="2247562"/>
          </a:xfrm>
          <a:prstGeom prst="rect">
            <a:avLst/>
          </a:prstGeom>
        </p:spPr>
      </p:pic>
    </p:spTree>
    <p:extLst>
      <p:ext uri="{BB962C8B-B14F-4D97-AF65-F5344CB8AC3E}">
        <p14:creationId xmlns:p14="http://schemas.microsoft.com/office/powerpoint/2010/main" val="33104522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485016-056A-4376-B3DE-62E65E7D933E}"/>
              </a:ext>
            </a:extLst>
          </p:cNvPr>
          <p:cNvSpPr/>
          <p:nvPr/>
        </p:nvSpPr>
        <p:spPr>
          <a:xfrm>
            <a:off x="1829588" y="1026616"/>
            <a:ext cx="3533982" cy="954107"/>
          </a:xfrm>
          <a:prstGeom prst="rect">
            <a:avLst/>
          </a:prstGeom>
          <a:noFill/>
        </p:spPr>
        <p:txBody>
          <a:bodyPr wrap="square" lIns="91440" tIns="45720" rIns="91440" bIns="45720">
            <a:spAutoFit/>
          </a:bodyPr>
          <a:lstStyle/>
          <a:p>
            <a:pPr algn="ctr"/>
            <a:r>
              <a:rPr lang="en-US" sz="2800" b="1" dirty="0" err="1">
                <a:solidFill>
                  <a:srgbClr val="0033CC"/>
                </a:solidFill>
                <a:latin typeface="Times New Roman" panose="02020603050405020304" pitchFamily="18" charset="0"/>
                <a:cs typeface="Times New Roman" panose="02020603050405020304" pitchFamily="18" charset="0"/>
              </a:rPr>
              <a:t>Nhóm</a:t>
            </a:r>
            <a:r>
              <a:rPr lang="en-US" sz="2800" b="1" dirty="0">
                <a:solidFill>
                  <a:srgbClr val="0033CC"/>
                </a:solidFill>
                <a:latin typeface="Times New Roman" panose="02020603050405020304" pitchFamily="18" charset="0"/>
                <a:cs typeface="Times New Roman" panose="02020603050405020304" pitchFamily="18" charset="0"/>
              </a:rPr>
              <a:t> 1</a:t>
            </a:r>
            <a:br>
              <a:rPr lang="en-US" sz="2800" b="1" dirty="0">
                <a:solidFill>
                  <a:srgbClr val="0033CC"/>
                </a:solidFill>
                <a:latin typeface="Times New Roman" panose="02020603050405020304" pitchFamily="18" charset="0"/>
                <a:cs typeface="Times New Roman" panose="02020603050405020304" pitchFamily="18" charset="0"/>
              </a:rPr>
            </a:br>
            <a:r>
              <a:rPr lang="en-US" sz="2800" b="1" dirty="0" err="1">
                <a:solidFill>
                  <a:srgbClr val="0033CC"/>
                </a:solidFill>
                <a:latin typeface="Times New Roman" panose="02020603050405020304" pitchFamily="18" charset="0"/>
                <a:cs typeface="Times New Roman" panose="02020603050405020304" pitchFamily="18" charset="0"/>
              </a:rPr>
              <a:t>Thiết</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bị</a:t>
            </a:r>
            <a:r>
              <a:rPr lang="en-US" sz="2800" b="1" dirty="0">
                <a:solidFill>
                  <a:srgbClr val="0033CC"/>
                </a:solidFill>
                <a:latin typeface="Times New Roman" panose="02020603050405020304" pitchFamily="18" charset="0"/>
                <a:cs typeface="Times New Roman" panose="02020603050405020304" pitchFamily="18" charset="0"/>
              </a:rPr>
              <a:t> di </a:t>
            </a:r>
            <a:r>
              <a:rPr lang="en-US" sz="2800" b="1" dirty="0" err="1">
                <a:solidFill>
                  <a:srgbClr val="0033CC"/>
                </a:solidFill>
                <a:latin typeface="Times New Roman" panose="02020603050405020304" pitchFamily="18" charset="0"/>
                <a:cs typeface="Times New Roman" panose="02020603050405020304" pitchFamily="18" charset="0"/>
              </a:rPr>
              <a:t>động</a:t>
            </a:r>
            <a:endParaRPr lang="en-US" sz="2800" b="1" dirty="0">
              <a:solidFill>
                <a:srgbClr val="0033C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42746DF-E600-4FD7-8012-D6D45FB75D8B}"/>
              </a:ext>
            </a:extLst>
          </p:cNvPr>
          <p:cNvSpPr/>
          <p:nvPr/>
        </p:nvSpPr>
        <p:spPr>
          <a:xfrm>
            <a:off x="1569332" y="174432"/>
            <a:ext cx="10254346" cy="707886"/>
          </a:xfrm>
          <a:prstGeom prst="rect">
            <a:avLst/>
          </a:prstGeom>
          <a:noFill/>
        </p:spPr>
        <p:txBody>
          <a:bodyPr wrap="none" lIns="91440" tIns="45720" rIns="91440" bIns="45720">
            <a:spAutoFit/>
          </a:bodyPr>
          <a:lstStyle/>
          <a:p>
            <a:pPr algn="ctr"/>
            <a:r>
              <a:rPr lang="en-US" sz="4000" b="0" cap="none" spc="0" dirty="0" err="1">
                <a:ln w="0"/>
                <a:solidFill>
                  <a:schemeClr val="tx1"/>
                </a:solidFill>
                <a:latin typeface="Times New Roman" panose="02020603050405020304" pitchFamily="18" charset="0"/>
                <a:cs typeface="Times New Roman" panose="02020603050405020304" pitchFamily="18" charset="0"/>
              </a:rPr>
              <a:t>Em</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hãy</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kể</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tên</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một</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số</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hệ</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điều</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hành</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mà</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em</a:t>
            </a:r>
            <a:r>
              <a:rPr lang="en-US" sz="4000" b="0" cap="none" spc="0" dirty="0">
                <a:ln w="0"/>
                <a:solidFill>
                  <a:schemeClr val="tx1"/>
                </a:solidFill>
                <a:latin typeface="Times New Roman" panose="02020603050405020304" pitchFamily="18" charset="0"/>
                <a:cs typeface="Times New Roman" panose="02020603050405020304" pitchFamily="18" charset="0"/>
              </a:rPr>
              <a:t> </a:t>
            </a:r>
            <a:r>
              <a:rPr lang="en-US" sz="4000" b="0" cap="none" spc="0" dirty="0" err="1">
                <a:ln w="0"/>
                <a:solidFill>
                  <a:schemeClr val="tx1"/>
                </a:solidFill>
                <a:latin typeface="Times New Roman" panose="02020603050405020304" pitchFamily="18" charset="0"/>
                <a:cs typeface="Times New Roman" panose="02020603050405020304" pitchFamily="18" charset="0"/>
              </a:rPr>
              <a:t>biết</a:t>
            </a:r>
            <a:r>
              <a:rPr lang="en-US" sz="4000" b="0" cap="none" spc="0" dirty="0">
                <a:ln w="0"/>
                <a:solidFill>
                  <a:schemeClr val="tx1"/>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D6144DD0-9C82-4480-95EF-A9F016CACD84}"/>
              </a:ext>
            </a:extLst>
          </p:cNvPr>
          <p:cNvSpPr/>
          <p:nvPr/>
        </p:nvSpPr>
        <p:spPr>
          <a:xfrm>
            <a:off x="7652895" y="1027291"/>
            <a:ext cx="2890536" cy="954107"/>
          </a:xfrm>
          <a:prstGeom prst="rect">
            <a:avLst/>
          </a:prstGeom>
          <a:noFill/>
        </p:spPr>
        <p:txBody>
          <a:bodyPr wrap="none" lIns="91440" tIns="45720" rIns="91440" bIns="45720">
            <a:spAutoFit/>
          </a:bodyPr>
          <a:lstStyle/>
          <a:p>
            <a:pPr algn="ctr"/>
            <a:r>
              <a:rPr lang="en-US" sz="2800" b="1" dirty="0" err="1">
                <a:solidFill>
                  <a:srgbClr val="0033CC"/>
                </a:solidFill>
                <a:latin typeface="Times New Roman" panose="02020603050405020304" pitchFamily="18" charset="0"/>
                <a:cs typeface="Times New Roman" panose="02020603050405020304" pitchFamily="18" charset="0"/>
              </a:rPr>
              <a:t>Nhóm</a:t>
            </a:r>
            <a:r>
              <a:rPr lang="en-US" sz="2800" b="1" dirty="0">
                <a:solidFill>
                  <a:srgbClr val="0033CC"/>
                </a:solidFill>
                <a:latin typeface="Times New Roman" panose="02020603050405020304" pitchFamily="18" charset="0"/>
                <a:cs typeface="Times New Roman" panose="02020603050405020304" pitchFamily="18" charset="0"/>
              </a:rPr>
              <a:t> 2</a:t>
            </a:r>
            <a:br>
              <a:rPr lang="en-US" sz="2800" b="1" dirty="0">
                <a:solidFill>
                  <a:srgbClr val="0033CC"/>
                </a:solidFill>
                <a:latin typeface="Times New Roman" panose="02020603050405020304" pitchFamily="18" charset="0"/>
                <a:cs typeface="Times New Roman" panose="02020603050405020304" pitchFamily="18" charset="0"/>
              </a:rPr>
            </a:br>
            <a:r>
              <a:rPr lang="en-US" sz="2800" b="1" dirty="0" err="1">
                <a:solidFill>
                  <a:srgbClr val="0033CC"/>
                </a:solidFill>
                <a:latin typeface="Times New Roman" panose="02020603050405020304" pitchFamily="18" charset="0"/>
                <a:cs typeface="Times New Roman" panose="02020603050405020304" pitchFamily="18" charset="0"/>
              </a:rPr>
              <a:t>Máy</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tính</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cá</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nhân</a:t>
            </a:r>
            <a:endParaRPr lang="en-US" sz="2800" b="1" dirty="0">
              <a:solidFill>
                <a:srgbClr val="0033CC"/>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ACEFDF7-E0B4-4970-A60D-775C5E922A77}"/>
              </a:ext>
            </a:extLst>
          </p:cNvPr>
          <p:cNvSpPr/>
          <p:nvPr/>
        </p:nvSpPr>
        <p:spPr>
          <a:xfrm>
            <a:off x="2656128" y="2048252"/>
            <a:ext cx="1210588"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Android</a:t>
            </a:r>
          </a:p>
        </p:txBody>
      </p:sp>
      <p:sp>
        <p:nvSpPr>
          <p:cNvPr id="12" name="Rectangle 11">
            <a:extLst>
              <a:ext uri="{FF2B5EF4-FFF2-40B4-BE49-F238E27FC236}">
                <a16:creationId xmlns:a16="http://schemas.microsoft.com/office/drawing/2014/main" id="{58E20E70-B643-4DFE-99B0-99271C735243}"/>
              </a:ext>
            </a:extLst>
          </p:cNvPr>
          <p:cNvSpPr/>
          <p:nvPr/>
        </p:nvSpPr>
        <p:spPr>
          <a:xfrm>
            <a:off x="2920621" y="2910708"/>
            <a:ext cx="681597"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IOS</a:t>
            </a:r>
          </a:p>
        </p:txBody>
      </p:sp>
      <p:sp>
        <p:nvSpPr>
          <p:cNvPr id="13" name="Rectangle 12">
            <a:extLst>
              <a:ext uri="{FF2B5EF4-FFF2-40B4-BE49-F238E27FC236}">
                <a16:creationId xmlns:a16="http://schemas.microsoft.com/office/drawing/2014/main" id="{4E7F9481-57F2-4EA2-8382-53DD9257C255}"/>
              </a:ext>
            </a:extLst>
          </p:cNvPr>
          <p:cNvSpPr/>
          <p:nvPr/>
        </p:nvSpPr>
        <p:spPr>
          <a:xfrm>
            <a:off x="2634419" y="3552979"/>
            <a:ext cx="2073003"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BlackBerry OS</a:t>
            </a:r>
          </a:p>
        </p:txBody>
      </p:sp>
      <p:sp>
        <p:nvSpPr>
          <p:cNvPr id="14" name="Rectangle 13">
            <a:extLst>
              <a:ext uri="{FF2B5EF4-FFF2-40B4-BE49-F238E27FC236}">
                <a16:creationId xmlns:a16="http://schemas.microsoft.com/office/drawing/2014/main" id="{F2A6BDB9-0D91-4770-85FF-9AD5E4A5DB3D}"/>
              </a:ext>
            </a:extLst>
          </p:cNvPr>
          <p:cNvSpPr/>
          <p:nvPr/>
        </p:nvSpPr>
        <p:spPr>
          <a:xfrm>
            <a:off x="2565814" y="4292623"/>
            <a:ext cx="2193228"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Windows phone</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9141AAB-BE3D-469C-8C37-962E14BA159A}"/>
              </a:ext>
            </a:extLst>
          </p:cNvPr>
          <p:cNvSpPr/>
          <p:nvPr/>
        </p:nvSpPr>
        <p:spPr>
          <a:xfrm>
            <a:off x="2920621" y="5149805"/>
            <a:ext cx="1277914"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Symbian</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A95446A-0FD3-472F-9482-E1F42D1AAD7F}"/>
              </a:ext>
            </a:extLst>
          </p:cNvPr>
          <p:cNvSpPr/>
          <p:nvPr/>
        </p:nvSpPr>
        <p:spPr>
          <a:xfrm>
            <a:off x="3216155" y="5687988"/>
            <a:ext cx="816249"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Bada</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E0AFDE25-F499-4ABF-96C0-A4A38A7758B5}"/>
              </a:ext>
            </a:extLst>
          </p:cNvPr>
          <p:cNvSpPr/>
          <p:nvPr/>
        </p:nvSpPr>
        <p:spPr>
          <a:xfrm>
            <a:off x="8415923" y="2017030"/>
            <a:ext cx="1364476"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Windows</a:t>
            </a:r>
          </a:p>
        </p:txBody>
      </p:sp>
      <p:sp>
        <p:nvSpPr>
          <p:cNvPr id="18" name="Rectangle 17">
            <a:extLst>
              <a:ext uri="{FF2B5EF4-FFF2-40B4-BE49-F238E27FC236}">
                <a16:creationId xmlns:a16="http://schemas.microsoft.com/office/drawing/2014/main" id="{12A9FEB1-DB37-4B5E-B834-601C6FB8C781}"/>
              </a:ext>
            </a:extLst>
          </p:cNvPr>
          <p:cNvSpPr/>
          <p:nvPr/>
        </p:nvSpPr>
        <p:spPr>
          <a:xfrm>
            <a:off x="8496876" y="2823217"/>
            <a:ext cx="1202573"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Mac OS</a:t>
            </a:r>
          </a:p>
        </p:txBody>
      </p:sp>
      <p:sp>
        <p:nvSpPr>
          <p:cNvPr id="19" name="Rectangle 18">
            <a:extLst>
              <a:ext uri="{FF2B5EF4-FFF2-40B4-BE49-F238E27FC236}">
                <a16:creationId xmlns:a16="http://schemas.microsoft.com/office/drawing/2014/main" id="{74292807-D250-42B1-A762-155C0FAC8C3A}"/>
              </a:ext>
            </a:extLst>
          </p:cNvPr>
          <p:cNvSpPr/>
          <p:nvPr/>
        </p:nvSpPr>
        <p:spPr>
          <a:xfrm>
            <a:off x="8638740" y="3609667"/>
            <a:ext cx="918841"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Linux</a:t>
            </a:r>
          </a:p>
        </p:txBody>
      </p:sp>
      <p:sp>
        <p:nvSpPr>
          <p:cNvPr id="20" name="Rectangle 19">
            <a:extLst>
              <a:ext uri="{FF2B5EF4-FFF2-40B4-BE49-F238E27FC236}">
                <a16:creationId xmlns:a16="http://schemas.microsoft.com/office/drawing/2014/main" id="{C2528B3B-6D90-46E2-8142-5FEB15B106AD}"/>
              </a:ext>
            </a:extLst>
          </p:cNvPr>
          <p:cNvSpPr/>
          <p:nvPr/>
        </p:nvSpPr>
        <p:spPr>
          <a:xfrm>
            <a:off x="8698050" y="4424213"/>
            <a:ext cx="800219"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Unix</a:t>
            </a:r>
          </a:p>
        </p:txBody>
      </p:sp>
      <p:sp>
        <p:nvSpPr>
          <p:cNvPr id="21" name="Rectangle 20">
            <a:extLst>
              <a:ext uri="{FF2B5EF4-FFF2-40B4-BE49-F238E27FC236}">
                <a16:creationId xmlns:a16="http://schemas.microsoft.com/office/drawing/2014/main" id="{F0929104-13A1-47F3-973E-88F1C9BC1718}"/>
              </a:ext>
            </a:extLst>
          </p:cNvPr>
          <p:cNvSpPr/>
          <p:nvPr/>
        </p:nvSpPr>
        <p:spPr>
          <a:xfrm>
            <a:off x="1230837" y="2175231"/>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A</a:t>
            </a:r>
          </a:p>
        </p:txBody>
      </p:sp>
      <p:sp>
        <p:nvSpPr>
          <p:cNvPr id="22" name="Rectangle 21">
            <a:extLst>
              <a:ext uri="{FF2B5EF4-FFF2-40B4-BE49-F238E27FC236}">
                <a16:creationId xmlns:a16="http://schemas.microsoft.com/office/drawing/2014/main" id="{9A380B97-77BF-4412-80F4-82816ABE3C31}"/>
              </a:ext>
            </a:extLst>
          </p:cNvPr>
          <p:cNvSpPr/>
          <p:nvPr/>
        </p:nvSpPr>
        <p:spPr>
          <a:xfrm>
            <a:off x="1241726" y="2883269"/>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I</a:t>
            </a:r>
          </a:p>
        </p:txBody>
      </p:sp>
      <p:sp>
        <p:nvSpPr>
          <p:cNvPr id="23" name="Rectangle 22">
            <a:extLst>
              <a:ext uri="{FF2B5EF4-FFF2-40B4-BE49-F238E27FC236}">
                <a16:creationId xmlns:a16="http://schemas.microsoft.com/office/drawing/2014/main" id="{DEE56BA6-828C-40E8-85F4-8F938F33EF3F}"/>
              </a:ext>
            </a:extLst>
          </p:cNvPr>
          <p:cNvSpPr/>
          <p:nvPr/>
        </p:nvSpPr>
        <p:spPr>
          <a:xfrm>
            <a:off x="1230828" y="3609661"/>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B</a:t>
            </a:r>
          </a:p>
        </p:txBody>
      </p:sp>
      <p:sp>
        <p:nvSpPr>
          <p:cNvPr id="24" name="Rectangle 23">
            <a:extLst>
              <a:ext uri="{FF2B5EF4-FFF2-40B4-BE49-F238E27FC236}">
                <a16:creationId xmlns:a16="http://schemas.microsoft.com/office/drawing/2014/main" id="{22376276-08E7-48B3-9DDB-FA1BF2A97E44}"/>
              </a:ext>
            </a:extLst>
          </p:cNvPr>
          <p:cNvSpPr/>
          <p:nvPr/>
        </p:nvSpPr>
        <p:spPr>
          <a:xfrm>
            <a:off x="1230828" y="4326335"/>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W</a:t>
            </a:r>
          </a:p>
        </p:txBody>
      </p:sp>
      <p:sp>
        <p:nvSpPr>
          <p:cNvPr id="25" name="Rectangle 24">
            <a:extLst>
              <a:ext uri="{FF2B5EF4-FFF2-40B4-BE49-F238E27FC236}">
                <a16:creationId xmlns:a16="http://schemas.microsoft.com/office/drawing/2014/main" id="{49AC2BA0-DE36-4695-9647-79228D58770A}"/>
              </a:ext>
            </a:extLst>
          </p:cNvPr>
          <p:cNvSpPr/>
          <p:nvPr/>
        </p:nvSpPr>
        <p:spPr>
          <a:xfrm>
            <a:off x="1230828" y="5036492"/>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S</a:t>
            </a:r>
          </a:p>
        </p:txBody>
      </p:sp>
      <p:sp>
        <p:nvSpPr>
          <p:cNvPr id="26" name="Rectangle 25">
            <a:extLst>
              <a:ext uri="{FF2B5EF4-FFF2-40B4-BE49-F238E27FC236}">
                <a16:creationId xmlns:a16="http://schemas.microsoft.com/office/drawing/2014/main" id="{0E59C40E-EB6A-4944-8996-84E2BE294F7A}"/>
              </a:ext>
            </a:extLst>
          </p:cNvPr>
          <p:cNvSpPr/>
          <p:nvPr/>
        </p:nvSpPr>
        <p:spPr>
          <a:xfrm>
            <a:off x="1230832" y="5739564"/>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B</a:t>
            </a:r>
          </a:p>
        </p:txBody>
      </p:sp>
      <p:sp>
        <p:nvSpPr>
          <p:cNvPr id="27" name="Rectangle 26">
            <a:extLst>
              <a:ext uri="{FF2B5EF4-FFF2-40B4-BE49-F238E27FC236}">
                <a16:creationId xmlns:a16="http://schemas.microsoft.com/office/drawing/2014/main" id="{81AC5950-4B53-4D3A-9E5D-EA20C31D6514}"/>
              </a:ext>
            </a:extLst>
          </p:cNvPr>
          <p:cNvSpPr/>
          <p:nvPr/>
        </p:nvSpPr>
        <p:spPr>
          <a:xfrm>
            <a:off x="6662341" y="2148331"/>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W</a:t>
            </a:r>
          </a:p>
        </p:txBody>
      </p:sp>
      <p:sp>
        <p:nvSpPr>
          <p:cNvPr id="28" name="Rectangle 27">
            <a:extLst>
              <a:ext uri="{FF2B5EF4-FFF2-40B4-BE49-F238E27FC236}">
                <a16:creationId xmlns:a16="http://schemas.microsoft.com/office/drawing/2014/main" id="{7E504614-442B-466F-BE73-ECD6F2A82225}"/>
              </a:ext>
            </a:extLst>
          </p:cNvPr>
          <p:cNvSpPr/>
          <p:nvPr/>
        </p:nvSpPr>
        <p:spPr>
          <a:xfrm>
            <a:off x="6666193" y="2947235"/>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M</a:t>
            </a:r>
          </a:p>
        </p:txBody>
      </p:sp>
      <p:sp>
        <p:nvSpPr>
          <p:cNvPr id="29" name="Rectangle 28">
            <a:extLst>
              <a:ext uri="{FF2B5EF4-FFF2-40B4-BE49-F238E27FC236}">
                <a16:creationId xmlns:a16="http://schemas.microsoft.com/office/drawing/2014/main" id="{6F11048C-4926-4717-860C-A0BD98933593}"/>
              </a:ext>
            </a:extLst>
          </p:cNvPr>
          <p:cNvSpPr/>
          <p:nvPr/>
        </p:nvSpPr>
        <p:spPr>
          <a:xfrm>
            <a:off x="6679444" y="3715778"/>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L</a:t>
            </a:r>
          </a:p>
        </p:txBody>
      </p:sp>
      <p:sp>
        <p:nvSpPr>
          <p:cNvPr id="30" name="Rectangle 29">
            <a:extLst>
              <a:ext uri="{FF2B5EF4-FFF2-40B4-BE49-F238E27FC236}">
                <a16:creationId xmlns:a16="http://schemas.microsoft.com/office/drawing/2014/main" id="{9BBED093-B2AF-4A81-B259-95741D37961C}"/>
              </a:ext>
            </a:extLst>
          </p:cNvPr>
          <p:cNvSpPr/>
          <p:nvPr/>
        </p:nvSpPr>
        <p:spPr>
          <a:xfrm>
            <a:off x="6679445" y="4471458"/>
            <a:ext cx="4943443" cy="638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U</a:t>
            </a:r>
          </a:p>
        </p:txBody>
      </p:sp>
      <p:sp>
        <p:nvSpPr>
          <p:cNvPr id="31" name="Rectangle 30">
            <a:extLst>
              <a:ext uri="{FF2B5EF4-FFF2-40B4-BE49-F238E27FC236}">
                <a16:creationId xmlns:a16="http://schemas.microsoft.com/office/drawing/2014/main" id="{CFA2880F-C6E1-4DE5-97F5-6200365D4C23}"/>
              </a:ext>
            </a:extLst>
          </p:cNvPr>
          <p:cNvSpPr/>
          <p:nvPr/>
        </p:nvSpPr>
        <p:spPr>
          <a:xfrm>
            <a:off x="1190705" y="1117037"/>
            <a:ext cx="5023687" cy="8202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BBC78D2-ED93-4408-9390-5359CABAE2A6}"/>
              </a:ext>
            </a:extLst>
          </p:cNvPr>
          <p:cNvSpPr/>
          <p:nvPr/>
        </p:nvSpPr>
        <p:spPr>
          <a:xfrm>
            <a:off x="6626437" y="1117036"/>
            <a:ext cx="4943443" cy="8202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23C6B72-F8D0-4902-9876-7AAB630678E1}"/>
              </a:ext>
            </a:extLst>
          </p:cNvPr>
          <p:cNvSpPr/>
          <p:nvPr/>
        </p:nvSpPr>
        <p:spPr>
          <a:xfrm>
            <a:off x="1813557" y="6303571"/>
            <a:ext cx="4106317" cy="461665"/>
          </a:xfrm>
          <a:prstGeom prst="rect">
            <a:avLst/>
          </a:prstGeom>
          <a:noFill/>
        </p:spPr>
        <p:txBody>
          <a:bodyPr wrap="square" lIns="91440" tIns="45720" rIns="91440" bIns="45720">
            <a:spAutoFit/>
          </a:bodyPr>
          <a:lstStyle/>
          <a:p>
            <a:pPr algn="ctr"/>
            <a:r>
              <a:rPr lang="en-GB" sz="2400" dirty="0">
                <a:ln w="0"/>
                <a:latin typeface="Times New Roman" panose="02020603050405020304" pitchFamily="18" charset="0"/>
                <a:cs typeface="Times New Roman" panose="02020603050405020304" pitchFamily="18" charset="0"/>
              </a:rPr>
              <a:t>.</a:t>
            </a:r>
            <a:r>
              <a:rPr lang="en-US" sz="2400" dirty="0">
                <a:ln w="0"/>
                <a:latin typeface="Times New Roman" panose="02020603050405020304" pitchFamily="18" charset="0"/>
                <a:cs typeface="Times New Roman" panose="02020603050405020304" pitchFamily="18" charset="0"/>
              </a:rPr>
              <a:t> . .</a:t>
            </a:r>
            <a:endParaRPr lang="en-US" sz="2400" b="0" cap="none" spc="0" dirty="0">
              <a:ln w="0"/>
              <a:solidFill>
                <a:schemeClr val="tx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A048541B-0E9C-4185-A937-6F1256388234}"/>
              </a:ext>
            </a:extLst>
          </p:cNvPr>
          <p:cNvSpPr/>
          <p:nvPr/>
        </p:nvSpPr>
        <p:spPr>
          <a:xfrm>
            <a:off x="7098006" y="5171400"/>
            <a:ext cx="4106317" cy="461665"/>
          </a:xfrm>
          <a:prstGeom prst="rect">
            <a:avLst/>
          </a:prstGeom>
          <a:noFill/>
        </p:spPr>
        <p:txBody>
          <a:bodyPr wrap="square" lIns="91440" tIns="45720" rIns="91440" bIns="45720">
            <a:spAutoFit/>
          </a:bodyPr>
          <a:lstStyle/>
          <a:p>
            <a:pPr algn="ctr"/>
            <a:r>
              <a:rPr lang="en-GB"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7490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2" restart="whenNotActive" fill="hold" evtFilter="cancelBubble" nodeType="interactiveSeq">
                <p:stCondLst>
                  <p:cond evt="onClick" delay="0">
                    <p:tgtEl>
                      <p:spTgt spid="2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 restart="whenNotActive" fill="hold" evtFilter="cancelBubble" nodeType="interactiveSeq">
                <p:stCondLst>
                  <p:cond evt="onClick" delay="0">
                    <p:tgtEl>
                      <p:spTgt spid="2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5"/>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BE4E0-CD04-4F29-9C44-0E39D01B5F60}"/>
              </a:ext>
            </a:extLst>
          </p:cNvPr>
          <p:cNvSpPr/>
          <p:nvPr/>
        </p:nvSpPr>
        <p:spPr>
          <a:xfrm>
            <a:off x="3606800" y="432033"/>
            <a:ext cx="4607351"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Ai </a:t>
            </a:r>
            <a:r>
              <a:rPr lang="en-US" sz="54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nhanh</a:t>
            </a:r>
            <a:r>
              <a:rPr lang="en-U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h</a:t>
            </a:r>
            <a:r>
              <a:rPr lang="vi-VN"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ơ</a:t>
            </a:r>
            <a:r>
              <a:rPr lang="en-GB"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a:t>
            </a:r>
            <a:endParaRPr lang="en-U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B1BDAA2-E859-4305-8F04-11D04DBFED2D}"/>
              </a:ext>
            </a:extLst>
          </p:cNvPr>
          <p:cNvSpPr/>
          <p:nvPr/>
        </p:nvSpPr>
        <p:spPr>
          <a:xfrm>
            <a:off x="1059466" y="2247332"/>
            <a:ext cx="10618728" cy="1077218"/>
          </a:xfrm>
          <a:prstGeom prst="rect">
            <a:avLst/>
          </a:prstGeom>
          <a:noFill/>
        </p:spPr>
        <p:txBody>
          <a:bodyPr wrap="square" lIns="91440" tIns="45720" rIns="91440" bIns="45720">
            <a:spAutoFit/>
          </a:bodyPr>
          <a:lstStyle/>
          <a:p>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Windows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phiên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đầu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tiên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ời</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vào</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thời</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gian</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nào</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0" name="Rectangle 189">
            <a:extLst>
              <a:ext uri="{FF2B5EF4-FFF2-40B4-BE49-F238E27FC236}">
                <a16:creationId xmlns:a16="http://schemas.microsoft.com/office/drawing/2014/main" id="{C275F827-EC64-4A58-B130-1A4A80281854}"/>
              </a:ext>
            </a:extLst>
          </p:cNvPr>
          <p:cNvSpPr/>
          <p:nvPr/>
        </p:nvSpPr>
        <p:spPr>
          <a:xfrm>
            <a:off x="1059467" y="3739465"/>
            <a:ext cx="10945299" cy="584775"/>
          </a:xfrm>
          <a:prstGeom prst="rect">
            <a:avLst/>
          </a:prstGeom>
          <a:noFill/>
        </p:spPr>
        <p:txBody>
          <a:bodyPr wrap="square" lIns="91440" tIns="45720" rIns="91440" bIns="45720">
            <a:spAutoFit/>
          </a:bodyPr>
          <a:lstStyle/>
          <a:p>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Hãy</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tên</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phiên</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GB"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Windows</a:t>
            </a:r>
            <a:r>
              <a:rPr lang="en-GB"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1" name="Oval 190">
            <a:extLst>
              <a:ext uri="{FF2B5EF4-FFF2-40B4-BE49-F238E27FC236}">
                <a16:creationId xmlns:a16="http://schemas.microsoft.com/office/drawing/2014/main" id="{EA820D1C-64FD-4EA7-9E94-5CC5CB66BD63}"/>
              </a:ext>
            </a:extLst>
          </p:cNvPr>
          <p:cNvSpPr/>
          <p:nvPr/>
        </p:nvSpPr>
        <p:spPr>
          <a:xfrm>
            <a:off x="135625" y="37324"/>
            <a:ext cx="1395663" cy="1371600"/>
          </a:xfrm>
          <a:prstGeom prst="ellipse">
            <a:avLst/>
          </a:prstGeom>
          <a:ln w="76200">
            <a:solidFill>
              <a:srgbClr val="0070C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FF0000"/>
                </a:solidFill>
              </a:rPr>
              <a:t>03:00</a:t>
            </a:r>
          </a:p>
        </p:txBody>
      </p:sp>
    </p:spTree>
    <p:extLst>
      <p:ext uri="{BB962C8B-B14F-4D97-AF65-F5344CB8AC3E}">
        <p14:creationId xmlns:p14="http://schemas.microsoft.com/office/powerpoint/2010/main" val="5295202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barn(inVertical)">
                                      <p:cBhvr>
                                        <p:cTn id="12" dur="5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0" grpId="0"/>
      <p:bldP spid="19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BE4E0-CD04-4F29-9C44-0E39D01B5F60}"/>
              </a:ext>
            </a:extLst>
          </p:cNvPr>
          <p:cNvSpPr/>
          <p:nvPr/>
        </p:nvSpPr>
        <p:spPr>
          <a:xfrm>
            <a:off x="3606800" y="432033"/>
            <a:ext cx="4607351" cy="923330"/>
          </a:xfrm>
          <a:prstGeom prst="rect">
            <a:avLst/>
          </a:prstGeom>
          <a:noFill/>
        </p:spPr>
        <p:txBody>
          <a:bodyPr wrap="none" lIns="91440" tIns="45720" rIns="91440" bIns="45720">
            <a:spAutoFit/>
          </a:bodyPr>
          <a:lstStyle/>
          <a:p>
            <a:pPr algn="ctr"/>
            <a:r>
              <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Ai </a:t>
            </a:r>
            <a:r>
              <a:rPr lang="en-US" sz="5400" b="1" dirty="0" err="1">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nhanh</a:t>
            </a:r>
            <a:r>
              <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 h</a:t>
            </a:r>
            <a:r>
              <a:rPr lang="vi-VN"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ơ</a:t>
            </a:r>
            <a:r>
              <a:rPr lang="en-GB"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n?</a:t>
            </a:r>
            <a:endPar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B1BDAA2-E859-4305-8F04-11D04DBFED2D}"/>
              </a:ext>
            </a:extLst>
          </p:cNvPr>
          <p:cNvSpPr/>
          <p:nvPr/>
        </p:nvSpPr>
        <p:spPr>
          <a:xfrm>
            <a:off x="909265" y="2000810"/>
            <a:ext cx="11072262" cy="646331"/>
          </a:xfrm>
          <a:prstGeom prst="rect">
            <a:avLst/>
          </a:prstGeom>
          <a:noFill/>
        </p:spPr>
        <p:txBody>
          <a:bodyPr wrap="none" lIns="91440" tIns="45720" rIns="91440" bIns="45720">
            <a:spAutoFit/>
          </a:bodyPr>
          <a:lstStyle/>
          <a:p>
            <a:r>
              <a:rPr lang="en-US" sz="3600" dirty="0" err="1">
                <a:ln w="0"/>
                <a:latin typeface="Times New Roman" panose="02020603050405020304" pitchFamily="18" charset="0"/>
                <a:cs typeface="Times New Roman" panose="02020603050405020304" pitchFamily="18" charset="0"/>
              </a:rPr>
              <a:t>Câu</a:t>
            </a:r>
            <a:r>
              <a:rPr lang="en-US" sz="3600" dirty="0">
                <a:ln w="0"/>
                <a:latin typeface="Times New Roman" panose="02020603050405020304" pitchFamily="18" charset="0"/>
                <a:cs typeface="Times New Roman" panose="02020603050405020304" pitchFamily="18" charset="0"/>
              </a:rPr>
              <a:t> 3. </a:t>
            </a:r>
            <a:r>
              <a:rPr lang="en-US" sz="3600" dirty="0" err="1">
                <a:ln w="0"/>
                <a:latin typeface="Times New Roman" panose="02020603050405020304" pitchFamily="18" charset="0"/>
                <a:cs typeface="Times New Roman" panose="02020603050405020304" pitchFamily="18" charset="0"/>
              </a:rPr>
              <a:t>Phần</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mềm</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nào</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sau</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đây</a:t>
            </a:r>
            <a:r>
              <a:rPr lang="en-US" sz="3600" dirty="0">
                <a:ln w="0"/>
                <a:latin typeface="Times New Roman" panose="02020603050405020304" pitchFamily="18" charset="0"/>
                <a:cs typeface="Times New Roman" panose="02020603050405020304" pitchFamily="18" charset="0"/>
              </a:rPr>
              <a:t> </a:t>
            </a:r>
            <a:r>
              <a:rPr lang="en-US" sz="3600" b="1" u="sng" dirty="0" err="1">
                <a:ln w="0"/>
                <a:latin typeface="Times New Roman" panose="02020603050405020304" pitchFamily="18" charset="0"/>
                <a:cs typeface="Times New Roman" panose="02020603050405020304" pitchFamily="18" charset="0"/>
              </a:rPr>
              <a:t>không</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phải</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là</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hệ</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điều</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hành</a:t>
            </a:r>
            <a:r>
              <a:rPr lang="en-US" sz="3600" dirty="0">
                <a:ln w="0"/>
                <a:latin typeface="Times New Roman" panose="02020603050405020304" pitchFamily="18" charset="0"/>
                <a:cs typeface="Times New Roman" panose="02020603050405020304" pitchFamily="18" charset="0"/>
              </a:rPr>
              <a:t>?</a:t>
            </a:r>
          </a:p>
        </p:txBody>
      </p:sp>
      <p:sp>
        <p:nvSpPr>
          <p:cNvPr id="191" name="Oval 190">
            <a:extLst>
              <a:ext uri="{FF2B5EF4-FFF2-40B4-BE49-F238E27FC236}">
                <a16:creationId xmlns:a16="http://schemas.microsoft.com/office/drawing/2014/main" id="{EA820D1C-64FD-4EA7-9E94-5CC5CB66BD63}"/>
              </a:ext>
            </a:extLst>
          </p:cNvPr>
          <p:cNvSpPr/>
          <p:nvPr/>
        </p:nvSpPr>
        <p:spPr>
          <a:xfrm>
            <a:off x="135625" y="37324"/>
            <a:ext cx="1395663" cy="1371600"/>
          </a:xfrm>
          <a:prstGeom prst="ellipse">
            <a:avLst/>
          </a:prstGeom>
          <a:ln w="76200">
            <a:solidFill>
              <a:srgbClr val="0070C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FF0000"/>
                </a:solidFill>
              </a:rPr>
              <a:t>03:00</a:t>
            </a:r>
          </a:p>
        </p:txBody>
      </p:sp>
      <p:sp>
        <p:nvSpPr>
          <p:cNvPr id="2" name="TextBox 1"/>
          <p:cNvSpPr txBox="1"/>
          <p:nvPr/>
        </p:nvSpPr>
        <p:spPr>
          <a:xfrm>
            <a:off x="1631852" y="2841965"/>
            <a:ext cx="3252814" cy="2600199"/>
          </a:xfrm>
          <a:prstGeom prst="rect">
            <a:avLst/>
          </a:prstGeom>
          <a:noFill/>
        </p:spPr>
        <p:txBody>
          <a:bodyPr wrap="none" rtlCol="0">
            <a:spAutoFit/>
          </a:bodyPr>
          <a:lstStyle/>
          <a:p>
            <a:pPr marL="342900" indent="-342900">
              <a:lnSpc>
                <a:spcPct val="150000"/>
              </a:lnSpc>
              <a:buAutoNum type="alphaUcPeriod"/>
            </a:pPr>
            <a:r>
              <a:rPr lang="en-US" sz="2800" dirty="0">
                <a:latin typeface="Times New Roman" panose="02020603050405020304" pitchFamily="18" charset="0"/>
                <a:cs typeface="Times New Roman" panose="02020603050405020304" pitchFamily="18" charset="0"/>
              </a:rPr>
              <a:t>Windows 7 </a:t>
            </a:r>
          </a:p>
          <a:p>
            <a:pPr marL="342900" indent="-342900">
              <a:lnSpc>
                <a:spcPct val="150000"/>
              </a:lnSpc>
              <a:buAutoNum type="alphaUcPeriod"/>
            </a:pPr>
            <a:r>
              <a:rPr lang="en-US" sz="2800" dirty="0">
                <a:latin typeface="Times New Roman" panose="02020603050405020304" pitchFamily="18" charset="0"/>
                <a:cs typeface="Times New Roman" panose="02020603050405020304" pitchFamily="18" charset="0"/>
              </a:rPr>
              <a:t>Windows 10</a:t>
            </a:r>
          </a:p>
          <a:p>
            <a:pPr marL="342900" indent="-342900">
              <a:lnSpc>
                <a:spcPct val="150000"/>
              </a:lnSpc>
              <a:buAutoNum type="alphaUcPeriod"/>
            </a:pPr>
            <a:r>
              <a:rPr lang="en-US" sz="2800" dirty="0">
                <a:latin typeface="Times New Roman" panose="02020603050405020304" pitchFamily="18" charset="0"/>
                <a:cs typeface="Times New Roman" panose="02020603050405020304" pitchFamily="18" charset="0"/>
              </a:rPr>
              <a:t>Windows Explorer</a:t>
            </a:r>
          </a:p>
          <a:p>
            <a:pPr marL="342900" indent="-342900">
              <a:lnSpc>
                <a:spcPct val="150000"/>
              </a:lnSpc>
              <a:buAutoNum type="alphaUcPeriod"/>
            </a:pPr>
            <a:r>
              <a:rPr lang="en-US" sz="2800" dirty="0">
                <a:latin typeface="Times New Roman" panose="02020603050405020304" pitchFamily="18" charset="0"/>
                <a:cs typeface="Times New Roman" panose="02020603050405020304" pitchFamily="18" charset="0"/>
              </a:rPr>
              <a:t>Windows Phone</a:t>
            </a:r>
          </a:p>
        </p:txBody>
      </p:sp>
      <p:sp>
        <p:nvSpPr>
          <p:cNvPr id="6" name="Oval 5">
            <a:extLst>
              <a:ext uri="{FF2B5EF4-FFF2-40B4-BE49-F238E27FC236}">
                <a16:creationId xmlns:a16="http://schemas.microsoft.com/office/drawing/2014/main" id="{78A40EA6-43BB-9DF3-F48D-21BFF85DBDA2}"/>
              </a:ext>
            </a:extLst>
          </p:cNvPr>
          <p:cNvSpPr/>
          <p:nvPr/>
        </p:nvSpPr>
        <p:spPr>
          <a:xfrm>
            <a:off x="1531288" y="4267200"/>
            <a:ext cx="549303" cy="543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862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1" grpId="0" animBg="1"/>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BE4E0-CD04-4F29-9C44-0E39D01B5F60}"/>
              </a:ext>
            </a:extLst>
          </p:cNvPr>
          <p:cNvSpPr/>
          <p:nvPr/>
        </p:nvSpPr>
        <p:spPr>
          <a:xfrm>
            <a:off x="3606800" y="432033"/>
            <a:ext cx="4607351" cy="923330"/>
          </a:xfrm>
          <a:prstGeom prst="rect">
            <a:avLst/>
          </a:prstGeom>
          <a:noFill/>
        </p:spPr>
        <p:txBody>
          <a:bodyPr wrap="none" lIns="91440" tIns="45720" rIns="91440" bIns="45720">
            <a:spAutoFit/>
          </a:bodyPr>
          <a:lstStyle/>
          <a:p>
            <a:pPr algn="ctr"/>
            <a:r>
              <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Ai </a:t>
            </a:r>
            <a:r>
              <a:rPr lang="en-US" sz="5400" b="1" dirty="0" err="1">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nhanh</a:t>
            </a:r>
            <a:r>
              <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 h</a:t>
            </a:r>
            <a:r>
              <a:rPr lang="vi-VN"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ơ</a:t>
            </a:r>
            <a:r>
              <a:rPr lang="en-GB"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rPr>
              <a:t>n?</a:t>
            </a:r>
            <a:endParaRPr lang="en-US" sz="5400" b="1" dirty="0">
              <a:ln w="12700">
                <a:solidFill>
                  <a:srgbClr val="212121">
                    <a:lumMod val="75000"/>
                  </a:srgbClr>
                </a:solidFill>
                <a:prstDash val="solid"/>
              </a:ln>
              <a:solidFill>
                <a:srgbClr val="FF0000"/>
              </a:solidFill>
              <a:effectLst>
                <a:outerShdw dist="38100" dir="2640000" algn="bl" rotWithShape="0">
                  <a:srgbClr val="212121">
                    <a:lumMod val="75000"/>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B1BDAA2-E859-4305-8F04-11D04DBFED2D}"/>
              </a:ext>
            </a:extLst>
          </p:cNvPr>
          <p:cNvSpPr/>
          <p:nvPr/>
        </p:nvSpPr>
        <p:spPr>
          <a:xfrm>
            <a:off x="135625" y="2024085"/>
            <a:ext cx="10182596" cy="584775"/>
          </a:xfrm>
          <a:prstGeom prst="rect">
            <a:avLst/>
          </a:prstGeom>
          <a:noFill/>
        </p:spPr>
        <p:txBody>
          <a:bodyPr wrap="none" lIns="91440" tIns="45720" rIns="91440" bIns="45720">
            <a:spAutoFit/>
          </a:bodyPr>
          <a:lstStyle/>
          <a:p>
            <a:r>
              <a:rPr lang="en-US" sz="3200" dirty="0" err="1">
                <a:ln w="0"/>
                <a:latin typeface="Times New Roman" panose="02020603050405020304" pitchFamily="18" charset="0"/>
                <a:cs typeface="Times New Roman" panose="02020603050405020304" pitchFamily="18" charset="0"/>
              </a:rPr>
              <a:t>Câu</a:t>
            </a:r>
            <a:r>
              <a:rPr lang="en-US" sz="3200" dirty="0">
                <a:ln w="0"/>
                <a:latin typeface="Times New Roman" panose="02020603050405020304" pitchFamily="18" charset="0"/>
                <a:cs typeface="Times New Roman" panose="02020603050405020304" pitchFamily="18" charset="0"/>
              </a:rPr>
              <a:t> 4. </a:t>
            </a:r>
            <a:r>
              <a:rPr lang="en-US" sz="3200" dirty="0" err="1">
                <a:ln w="0"/>
                <a:latin typeface="Times New Roman" panose="02020603050405020304" pitchFamily="18" charset="0"/>
                <a:cs typeface="Times New Roman" panose="02020603050405020304" pitchFamily="18" charset="0"/>
              </a:rPr>
              <a:t>Chức</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năng</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nào</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sau</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đây</a:t>
            </a:r>
            <a:r>
              <a:rPr lang="en-US" sz="3200" dirty="0">
                <a:ln w="0"/>
                <a:latin typeface="Times New Roman" panose="02020603050405020304" pitchFamily="18" charset="0"/>
                <a:cs typeface="Times New Roman" panose="02020603050405020304" pitchFamily="18" charset="0"/>
              </a:rPr>
              <a:t> </a:t>
            </a:r>
            <a:r>
              <a:rPr lang="en-US" sz="3200" b="1" u="sng" dirty="0" err="1">
                <a:ln w="0"/>
                <a:latin typeface="Times New Roman" panose="02020603050405020304" pitchFamily="18" charset="0"/>
                <a:cs typeface="Times New Roman" panose="02020603050405020304" pitchFamily="18" charset="0"/>
              </a:rPr>
              <a:t>không</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phải</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của</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hệ</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điều</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hành</a:t>
            </a:r>
            <a:r>
              <a:rPr lang="en-US" sz="3200" dirty="0">
                <a:ln w="0"/>
                <a:latin typeface="Times New Roman" panose="02020603050405020304" pitchFamily="18" charset="0"/>
                <a:cs typeface="Times New Roman" panose="02020603050405020304" pitchFamily="18" charset="0"/>
              </a:rPr>
              <a:t>?</a:t>
            </a:r>
          </a:p>
        </p:txBody>
      </p:sp>
      <p:sp>
        <p:nvSpPr>
          <p:cNvPr id="191" name="Oval 190">
            <a:extLst>
              <a:ext uri="{FF2B5EF4-FFF2-40B4-BE49-F238E27FC236}">
                <a16:creationId xmlns:a16="http://schemas.microsoft.com/office/drawing/2014/main" id="{EA820D1C-64FD-4EA7-9E94-5CC5CB66BD63}"/>
              </a:ext>
            </a:extLst>
          </p:cNvPr>
          <p:cNvSpPr/>
          <p:nvPr/>
        </p:nvSpPr>
        <p:spPr>
          <a:xfrm>
            <a:off x="135625" y="37324"/>
            <a:ext cx="1395663" cy="1371600"/>
          </a:xfrm>
          <a:prstGeom prst="ellipse">
            <a:avLst/>
          </a:prstGeom>
          <a:ln w="76200">
            <a:solidFill>
              <a:srgbClr val="0070C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FF0000"/>
                </a:solidFill>
              </a:rPr>
              <a:t>03:00</a:t>
            </a:r>
          </a:p>
        </p:txBody>
      </p:sp>
      <p:sp>
        <p:nvSpPr>
          <p:cNvPr id="2" name="TextBox 1"/>
          <p:cNvSpPr txBox="1"/>
          <p:nvPr/>
        </p:nvSpPr>
        <p:spPr>
          <a:xfrm>
            <a:off x="1631852" y="2841965"/>
            <a:ext cx="7770076" cy="2600199"/>
          </a:xfrm>
          <a:prstGeom prst="rect">
            <a:avLst/>
          </a:prstGeom>
          <a:noFill/>
        </p:spPr>
        <p:txBody>
          <a:bodyPr wrap="none" rtlCol="0">
            <a:spAutoFit/>
          </a:bodyPr>
          <a:lstStyle/>
          <a:p>
            <a:pPr marL="342900" indent="-342900">
              <a:lnSpc>
                <a:spcPct val="150000"/>
              </a:lnSpc>
              <a:buFontTx/>
              <a:buAutoNum type="alphaUcPeriod"/>
            </a:pP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Quản</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lí</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các</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tệp</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dữ</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liệu</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trên</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đĩa</a:t>
            </a:r>
            <a:endParaRPr lang="en-US" sz="2800" dirty="0">
              <a:ln w="0"/>
              <a:latin typeface="Times New Roman" panose="02020603050405020304" pitchFamily="18" charset="0"/>
              <a:cs typeface="Times New Roman" panose="02020603050405020304" pitchFamily="18" charset="0"/>
            </a:endParaRPr>
          </a:p>
          <a:p>
            <a:pPr marL="342900" indent="-342900">
              <a:lnSpc>
                <a:spcPct val="150000"/>
              </a:lnSpc>
              <a:buFontTx/>
              <a:buAutoNum type="alphaUcPeriod"/>
            </a:pPr>
            <a:r>
              <a:rPr lang="en-US" sz="2800" dirty="0" err="1">
                <a:ln w="0"/>
                <a:latin typeface="Times New Roman" panose="02020603050405020304" pitchFamily="18" charset="0"/>
                <a:cs typeface="Times New Roman" panose="02020603050405020304" pitchFamily="18" charset="0"/>
              </a:rPr>
              <a:t>Tạo</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và</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chỉnh</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sửa</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nội</a:t>
            </a:r>
            <a:r>
              <a:rPr lang="en-US" sz="2800" dirty="0">
                <a:ln w="0"/>
                <a:latin typeface="Times New Roman" panose="02020603050405020304" pitchFamily="18" charset="0"/>
                <a:cs typeface="Times New Roman" panose="02020603050405020304" pitchFamily="18" charset="0"/>
              </a:rPr>
              <a:t> dung </a:t>
            </a:r>
            <a:r>
              <a:rPr lang="en-US" sz="2800" dirty="0" err="1">
                <a:ln w="0"/>
                <a:latin typeface="Times New Roman" panose="02020603050405020304" pitchFamily="18" charset="0"/>
                <a:cs typeface="Times New Roman" panose="02020603050405020304" pitchFamily="18" charset="0"/>
              </a:rPr>
              <a:t>một</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tệp</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hình</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ảnh</a:t>
            </a:r>
            <a:r>
              <a:rPr lang="en-US" sz="2800" dirty="0">
                <a:ln w="0"/>
                <a:latin typeface="Times New Roman" panose="02020603050405020304" pitchFamily="18" charset="0"/>
                <a:cs typeface="Times New Roman" panose="02020603050405020304" pitchFamily="18" charset="0"/>
              </a:rPr>
              <a:t>.</a:t>
            </a:r>
          </a:p>
          <a:p>
            <a:pPr marL="342900" indent="-342900">
              <a:lnSpc>
                <a:spcPct val="150000"/>
              </a:lnSpc>
              <a:buFontTx/>
              <a:buAutoNum type="alphaUcPeriod"/>
            </a:pP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Điều</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khiển</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các</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thiết</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bị</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ra</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vào</a:t>
            </a:r>
            <a:endParaRPr lang="en-US" sz="2800" dirty="0">
              <a:ln w="0"/>
              <a:latin typeface="Times New Roman" panose="02020603050405020304" pitchFamily="18" charset="0"/>
              <a:cs typeface="Times New Roman" panose="02020603050405020304" pitchFamily="18" charset="0"/>
            </a:endParaRPr>
          </a:p>
          <a:p>
            <a:pPr marL="342900" indent="-342900">
              <a:lnSpc>
                <a:spcPct val="150000"/>
              </a:lnSpc>
              <a:buFontTx/>
              <a:buAutoNum type="alphaUcPeriod"/>
            </a:pP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Quản</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lí</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giao</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diện</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giữa</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người</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sử</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dụng</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và</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máy</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tính</a:t>
            </a:r>
            <a:endParaRPr lang="en-US" sz="2800" dirty="0">
              <a:ln w="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FED9FACE-179B-5325-3F21-059F87FF59EA}"/>
              </a:ext>
            </a:extLst>
          </p:cNvPr>
          <p:cNvSpPr/>
          <p:nvPr/>
        </p:nvSpPr>
        <p:spPr>
          <a:xfrm>
            <a:off x="1511761" y="3598725"/>
            <a:ext cx="549303" cy="543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9471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1" grpId="0" animBg="1"/>
      <p:bldP spid="2"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sym typeface="Webdings" panose="05030102010509060703" pitchFamily="18" charset="2"/>
              </a:rPr>
              <a:t></a:t>
            </a:r>
            <a:endParaRPr lang="en-US"/>
          </a:p>
        </p:txBody>
      </p:sp>
      <p:sp>
        <p:nvSpPr>
          <p:cNvPr id="5" name="Rectangle 4">
            <a:extLst>
              <a:ext uri="{FF2B5EF4-FFF2-40B4-BE49-F238E27FC236}">
                <a16:creationId xmlns:a16="http://schemas.microsoft.com/office/drawing/2014/main" id="{BF05CACA-FC86-4A09-99C8-53DEEE45480F}"/>
              </a:ext>
            </a:extLst>
          </p:cNvPr>
          <p:cNvSpPr/>
          <p:nvPr/>
        </p:nvSpPr>
        <p:spPr>
          <a:xfrm>
            <a:off x="994630" y="119369"/>
            <a:ext cx="8211146" cy="707886"/>
          </a:xfrm>
          <a:prstGeom prst="rect">
            <a:avLst/>
          </a:prstGeom>
          <a:noFill/>
        </p:spPr>
        <p:txBody>
          <a:bodyPr wrap="square" lIns="91440" tIns="45720" rIns="91440" bIns="45720">
            <a:spAutoFit/>
          </a:bodyPr>
          <a:lstStyle/>
          <a:p>
            <a:r>
              <a:rPr lang="en-US" sz="40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2. </a:t>
            </a:r>
            <a:r>
              <a:rPr lang="en-US" sz="40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Phần</a:t>
            </a:r>
            <a:r>
              <a:rPr lang="en-US" sz="40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 </a:t>
            </a:r>
            <a:r>
              <a:rPr lang="en-US" sz="40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mềm</a:t>
            </a:r>
            <a:r>
              <a:rPr lang="en-US" sz="40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 </a:t>
            </a:r>
            <a:r>
              <a:rPr lang="en-US" sz="40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ứng</a:t>
            </a:r>
            <a:r>
              <a:rPr lang="en-US" sz="40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 </a:t>
            </a:r>
            <a:r>
              <a:rPr lang="en-US" sz="40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dụng</a:t>
            </a:r>
            <a:endParaRPr lang="vi-VN" sz="40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229FFE5C-AC57-40B9-B3BA-CB81BC57F943}"/>
              </a:ext>
            </a:extLst>
          </p:cNvPr>
          <p:cNvSpPr/>
          <p:nvPr/>
        </p:nvSpPr>
        <p:spPr>
          <a:xfrm>
            <a:off x="1203626" y="965590"/>
            <a:ext cx="10299400" cy="1323439"/>
          </a:xfrm>
          <a:prstGeom prst="rect">
            <a:avLst/>
          </a:prstGeom>
          <a:noFill/>
        </p:spPr>
        <p:txBody>
          <a:bodyPr wrap="square" lIns="91440" tIns="45720" rIns="91440" bIns="45720">
            <a:spAutoFit/>
          </a:bodyPr>
          <a:lstStyle/>
          <a:p>
            <a:r>
              <a:rPr lang="en-US" sz="4000" dirty="0" err="1">
                <a:ln w="0"/>
                <a:latin typeface="Times New Roman" panose="02020603050405020304" pitchFamily="18" charset="0"/>
                <a:cs typeface="Times New Roman" panose="02020603050405020304" pitchFamily="18" charset="0"/>
              </a:rPr>
              <a:t>Em</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hãy</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cho</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biết</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đâu</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là</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biểu</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tượng</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của</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phần</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mềm</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ứng</a:t>
            </a:r>
            <a:r>
              <a:rPr lang="en-US" sz="4000" dirty="0">
                <a:ln w="0"/>
                <a:latin typeface="Times New Roman" panose="02020603050405020304" pitchFamily="18" charset="0"/>
                <a:cs typeface="Times New Roman" panose="02020603050405020304" pitchFamily="18" charset="0"/>
              </a:rPr>
              <a:t> </a:t>
            </a:r>
            <a:r>
              <a:rPr lang="en-US" sz="4000" dirty="0" err="1">
                <a:ln w="0"/>
                <a:latin typeface="Times New Roman" panose="02020603050405020304" pitchFamily="18" charset="0"/>
                <a:cs typeface="Times New Roman" panose="02020603050405020304" pitchFamily="18" charset="0"/>
              </a:rPr>
              <a:t>dụng</a:t>
            </a:r>
            <a:r>
              <a:rPr lang="en-US" sz="4000" dirty="0">
                <a:ln w="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stretch>
            <a:fillRect/>
          </a:stretch>
        </p:blipFill>
        <p:spPr>
          <a:xfrm>
            <a:off x="9205776" y="3363444"/>
            <a:ext cx="2242700" cy="2179523"/>
          </a:xfrm>
          <a:prstGeom prst="rect">
            <a:avLst/>
          </a:prstGeom>
          <a:ln>
            <a:solidFill>
              <a:schemeClr val="accent3">
                <a:lumMod val="60000"/>
                <a:lumOff val="40000"/>
              </a:schemeClr>
            </a:solidFill>
          </a:ln>
        </p:spPr>
      </p:pic>
      <p:pic>
        <p:nvPicPr>
          <p:cNvPr id="9" name="Picture 8"/>
          <p:cNvPicPr>
            <a:picLocks noChangeAspect="1"/>
          </p:cNvPicPr>
          <p:nvPr/>
        </p:nvPicPr>
        <p:blipFill>
          <a:blip r:embed="rId3"/>
          <a:stretch>
            <a:fillRect/>
          </a:stretch>
        </p:blipFill>
        <p:spPr>
          <a:xfrm>
            <a:off x="4296700" y="3335013"/>
            <a:ext cx="2266509" cy="2179522"/>
          </a:xfrm>
          <a:prstGeom prst="rect">
            <a:avLst/>
          </a:prstGeom>
        </p:spPr>
      </p:pic>
      <p:pic>
        <p:nvPicPr>
          <p:cNvPr id="10" name="Picture 9"/>
          <p:cNvPicPr>
            <a:picLocks noChangeAspect="1"/>
          </p:cNvPicPr>
          <p:nvPr/>
        </p:nvPicPr>
        <p:blipFill>
          <a:blip r:embed="rId4"/>
          <a:stretch>
            <a:fillRect/>
          </a:stretch>
        </p:blipFill>
        <p:spPr>
          <a:xfrm>
            <a:off x="1484312" y="3363443"/>
            <a:ext cx="2440573" cy="2151089"/>
          </a:xfrm>
          <a:prstGeom prst="rect">
            <a:avLst/>
          </a:prstGeom>
        </p:spPr>
      </p:pic>
      <p:pic>
        <p:nvPicPr>
          <p:cNvPr id="11" name="Picture 10"/>
          <p:cNvPicPr>
            <a:picLocks noChangeAspect="1"/>
          </p:cNvPicPr>
          <p:nvPr/>
        </p:nvPicPr>
        <p:blipFill>
          <a:blip r:embed="rId5"/>
          <a:stretch>
            <a:fillRect/>
          </a:stretch>
        </p:blipFill>
        <p:spPr>
          <a:xfrm>
            <a:off x="6822481" y="3335010"/>
            <a:ext cx="2180841" cy="2179523"/>
          </a:xfrm>
          <a:prstGeom prst="rect">
            <a:avLst/>
          </a:prstGeom>
        </p:spPr>
      </p:pic>
      <p:sp>
        <p:nvSpPr>
          <p:cNvPr id="2" name="TextBox 1">
            <a:extLst>
              <a:ext uri="{FF2B5EF4-FFF2-40B4-BE49-F238E27FC236}">
                <a16:creationId xmlns:a16="http://schemas.microsoft.com/office/drawing/2014/main" id="{266576F2-DC83-2A03-8232-7BEA4C01691C}"/>
              </a:ext>
            </a:extLst>
          </p:cNvPr>
          <p:cNvSpPr txBox="1"/>
          <p:nvPr/>
        </p:nvSpPr>
        <p:spPr>
          <a:xfrm>
            <a:off x="2374007" y="5542967"/>
            <a:ext cx="49202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C44FCE8A-88A8-D0BB-B045-F85763E55F4B}"/>
              </a:ext>
            </a:extLst>
          </p:cNvPr>
          <p:cNvSpPr txBox="1"/>
          <p:nvPr/>
        </p:nvSpPr>
        <p:spPr>
          <a:xfrm>
            <a:off x="5262585" y="5542967"/>
            <a:ext cx="49202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7507AA36-761B-731E-D3EA-01DE36850A10}"/>
              </a:ext>
            </a:extLst>
          </p:cNvPr>
          <p:cNvSpPr txBox="1"/>
          <p:nvPr/>
        </p:nvSpPr>
        <p:spPr>
          <a:xfrm>
            <a:off x="7638481" y="5514532"/>
            <a:ext cx="49202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a:t>
            </a:r>
          </a:p>
        </p:txBody>
      </p:sp>
      <p:sp>
        <p:nvSpPr>
          <p:cNvPr id="12" name="TextBox 11">
            <a:extLst>
              <a:ext uri="{FF2B5EF4-FFF2-40B4-BE49-F238E27FC236}">
                <a16:creationId xmlns:a16="http://schemas.microsoft.com/office/drawing/2014/main" id="{6A122660-8852-0750-40B0-F9DEE93167EA}"/>
              </a:ext>
            </a:extLst>
          </p:cNvPr>
          <p:cNvSpPr txBox="1"/>
          <p:nvPr/>
        </p:nvSpPr>
        <p:spPr>
          <a:xfrm>
            <a:off x="10110139" y="5497055"/>
            <a:ext cx="49202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4</a:t>
            </a:r>
          </a:p>
        </p:txBody>
      </p:sp>
      <p:sp>
        <p:nvSpPr>
          <p:cNvPr id="15" name="Oval 14">
            <a:extLst>
              <a:ext uri="{FF2B5EF4-FFF2-40B4-BE49-F238E27FC236}">
                <a16:creationId xmlns:a16="http://schemas.microsoft.com/office/drawing/2014/main" id="{673BF01F-0A54-9B5F-7FC9-8967CA21F998}"/>
              </a:ext>
            </a:extLst>
          </p:cNvPr>
          <p:cNvSpPr/>
          <p:nvPr/>
        </p:nvSpPr>
        <p:spPr>
          <a:xfrm>
            <a:off x="2275178" y="5612838"/>
            <a:ext cx="549303" cy="543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20D19B5-EF4F-DE73-F2D5-C7AE111F574D}"/>
              </a:ext>
            </a:extLst>
          </p:cNvPr>
          <p:cNvSpPr/>
          <p:nvPr/>
        </p:nvSpPr>
        <p:spPr>
          <a:xfrm>
            <a:off x="7538409" y="5542967"/>
            <a:ext cx="549303" cy="543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67498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7" presetClass="emph" presetSubtype="0" repeatCount="indefinite" fill="remove" grpId="1" nodeType="afterEffect">
                                  <p:stCondLst>
                                    <p:cond delay="1000"/>
                                  </p:stCondLst>
                                  <p:endCondLst>
                                    <p:cond evt="onNext" delay="0">
                                      <p:tgtEl>
                                        <p:sldTgt/>
                                      </p:tgtEl>
                                    </p:cond>
                                  </p:endCondLst>
                                  <p:childTnLst>
                                    <p:animClr clrSpc="rgb" dir="cw">
                                      <p:cBhvr override="childStyle">
                                        <p:cTn id="21" dur="1000" autoRev="1" fill="remove"/>
                                        <p:tgtEl>
                                          <p:spTgt spid="6"/>
                                        </p:tgtEl>
                                        <p:attrNameLst>
                                          <p:attrName>style.color</p:attrName>
                                        </p:attrNameLst>
                                      </p:cBhvr>
                                      <p:to>
                                        <a:schemeClr val="bg1"/>
                                      </p:to>
                                    </p:animClr>
                                    <p:animClr clrSpc="rgb" dir="cw">
                                      <p:cBhvr>
                                        <p:cTn id="22" dur="1000" autoRev="1" fill="remove"/>
                                        <p:tgtEl>
                                          <p:spTgt spid="6"/>
                                        </p:tgtEl>
                                        <p:attrNameLst>
                                          <p:attrName>fillcolor</p:attrName>
                                        </p:attrNameLst>
                                      </p:cBhvr>
                                      <p:to>
                                        <a:schemeClr val="bg1"/>
                                      </p:to>
                                    </p:animClr>
                                    <p:set>
                                      <p:cBhvr>
                                        <p:cTn id="23" dur="1000" autoRev="1" fill="remove"/>
                                        <p:tgtEl>
                                          <p:spTgt spid="6"/>
                                        </p:tgtEl>
                                        <p:attrNameLst>
                                          <p:attrName>fill.type</p:attrName>
                                        </p:attrNameLst>
                                      </p:cBhvr>
                                      <p:to>
                                        <p:strVal val="solid"/>
                                      </p:to>
                                    </p:set>
                                    <p:set>
                                      <p:cBhvr>
                                        <p:cTn id="24" dur="1000" autoRev="1" fill="remove"/>
                                        <p:tgtEl>
                                          <p:spTgt spid="6"/>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2" nodeType="clickEffect">
                                  <p:stCondLst>
                                    <p:cond delay="0"/>
                                  </p:stCondLst>
                                  <p:childTnLst>
                                    <p:animEffect transition="out" filter="barn(inVertic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6" grpId="1" animBg="1"/>
      <p:bldP spid="6" grpId="2"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a:grpSpLocks/>
          </p:cNvGrpSpPr>
          <p:nvPr/>
        </p:nvGrpSpPr>
        <p:grpSpPr bwMode="auto">
          <a:xfrm>
            <a:off x="778442" y="128289"/>
            <a:ext cx="6269472" cy="4920607"/>
            <a:chOff x="-1829" y="337"/>
            <a:chExt cx="4124" cy="3450"/>
          </a:xfrm>
        </p:grpSpPr>
        <p:pic>
          <p:nvPicPr>
            <p:cNvPr id="5" name="Picture 4" descr="m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 y="2593"/>
              <a:ext cx="1176" cy="119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1"/>
            <p:cNvSpPr>
              <a:spLocks noChangeArrowheads="1"/>
            </p:cNvSpPr>
            <p:nvPr/>
          </p:nvSpPr>
          <p:spPr bwMode="auto">
            <a:xfrm>
              <a:off x="-1121" y="337"/>
              <a:ext cx="3416" cy="2256"/>
            </a:xfrm>
            <a:prstGeom prst="cloudCallout">
              <a:avLst>
                <a:gd name="adj1" fmla="val -54583"/>
                <a:gd name="adj2" fmla="val 74931"/>
              </a:avLst>
            </a:prstGeom>
            <a:gradFill rotWithShape="1">
              <a:gsLst>
                <a:gs pos="0">
                  <a:schemeClr val="tx2"/>
                </a:gs>
                <a:gs pos="100000">
                  <a:srgbClr val="FF66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0" hangingPunct="0"/>
              <a:r>
                <a:rPr lang="vi-VN" sz="3200" dirty="0">
                  <a:solidFill>
                    <a:srgbClr val="FFFF00"/>
                  </a:solidFill>
                  <a:latin typeface="Times New Roman" panose="02020603050405020304" pitchFamily="18" charset="0"/>
                  <a:cs typeface="Times New Roman" panose="02020603050405020304" pitchFamily="18" charset="0"/>
                </a:rPr>
                <a:t>Phần mềm ứng dụng giúp </a:t>
              </a:r>
              <a:r>
                <a:rPr lang="en-US" sz="3200" dirty="0" err="1">
                  <a:solidFill>
                    <a:srgbClr val="FFFF00"/>
                  </a:solidFill>
                  <a:latin typeface="Times New Roman" panose="02020603050405020304" pitchFamily="18" charset="0"/>
                  <a:cs typeface="Times New Roman" panose="02020603050405020304" pitchFamily="18" charset="0"/>
                </a:rPr>
                <a:t>em</a:t>
              </a:r>
              <a:r>
                <a:rPr lang="vi-VN" sz="3200" dirty="0">
                  <a:solidFill>
                    <a:srgbClr val="FFFF00"/>
                  </a:solidFill>
                  <a:latin typeface="Times New Roman" panose="02020603050405020304" pitchFamily="18" charset="0"/>
                  <a:cs typeface="Times New Roman" panose="02020603050405020304" pitchFamily="18" charset="0"/>
                </a:rPr>
                <a:t> thực hiện những công việc cụ thể</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a:t>
              </a:r>
            </a:p>
          </p:txBody>
        </p:sp>
      </p:grpSp>
      <p:sp>
        <p:nvSpPr>
          <p:cNvPr id="7" name="TextBox 6">
            <a:extLst>
              <a:ext uri="{FF2B5EF4-FFF2-40B4-BE49-F238E27FC236}">
                <a16:creationId xmlns:a16="http://schemas.microsoft.com/office/drawing/2014/main" id="{C2A11693-4F67-26EE-A31A-877B957E633C}"/>
              </a:ext>
            </a:extLst>
          </p:cNvPr>
          <p:cNvSpPr txBox="1"/>
          <p:nvPr/>
        </p:nvSpPr>
        <p:spPr>
          <a:xfrm>
            <a:off x="4616355" y="3848567"/>
            <a:ext cx="6093724" cy="2308324"/>
          </a:xfrm>
          <a:prstGeom prst="rect">
            <a:avLst/>
          </a:prstGeom>
          <a:noFill/>
        </p:spPr>
        <p:txBody>
          <a:bodyPr wrap="square">
            <a:spAutoFit/>
          </a:bodyPr>
          <a:lstStyle/>
          <a:p>
            <a:r>
              <a:rPr lang="en-US" altLang="en-US" sz="3600" dirty="0">
                <a:latin typeface="Times New Roman" panose="02020603050405020304" pitchFamily="18" charset="0"/>
                <a:cs typeface="Times New Roman" panose="02020603050405020304" pitchFamily="18" charset="0"/>
              </a:rPr>
              <a:t>- Word (</a:t>
            </a:r>
            <a:r>
              <a:rPr lang="en-US" altLang="en-US" sz="3600" dirty="0" err="1">
                <a:latin typeface="Times New Roman" panose="02020603050405020304" pitchFamily="18" charset="0"/>
                <a:cs typeface="Times New Roman" panose="02020603050405020304" pitchFamily="18" charset="0"/>
              </a:rPr>
              <a:t>soạn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thảo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bản</a:t>
            </a:r>
            <a:r>
              <a:rPr lang="en-US" altLang="en-US" sz="3600" dirty="0">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 Windows Media (</a:t>
            </a:r>
            <a:r>
              <a:rPr lang="en-US" altLang="en-US" sz="3600" dirty="0" err="1">
                <a:latin typeface="Times New Roman" panose="02020603050405020304" pitchFamily="18" charset="0"/>
                <a:cs typeface="Times New Roman" panose="02020603050405020304" pitchFamily="18" charset="0"/>
              </a:rPr>
              <a:t>nghe</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nhạc</a:t>
            </a:r>
            <a:r>
              <a:rPr lang="en-US" altLang="en-US" sz="3600" dirty="0">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 Paint (</a:t>
            </a:r>
            <a:r>
              <a:rPr lang="en-US" altLang="en-US" sz="3600" dirty="0" err="1">
                <a:latin typeface="Times New Roman" panose="02020603050405020304" pitchFamily="18" charset="0"/>
                <a:cs typeface="Times New Roman" panose="02020603050405020304" pitchFamily="18" charset="0"/>
              </a:rPr>
              <a:t>vẽ</a:t>
            </a:r>
            <a:r>
              <a:rPr lang="en-US" altLang="en-US" sz="3600" dirty="0">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FireFox</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xem</a:t>
            </a:r>
            <a:r>
              <a:rPr lang="en-US" altLang="en-US" sz="3600" dirty="0">
                <a:latin typeface="Times New Roman" panose="02020603050405020304" pitchFamily="18" charset="0"/>
                <a:cs typeface="Times New Roman" panose="02020603050405020304" pitchFamily="18" charset="0"/>
              </a:rPr>
              <a:t> web), Excel,… </a:t>
            </a:r>
          </a:p>
        </p:txBody>
      </p:sp>
    </p:spTree>
    <p:extLst>
      <p:ext uri="{BB962C8B-B14F-4D97-AF65-F5344CB8AC3E}">
        <p14:creationId xmlns:p14="http://schemas.microsoft.com/office/powerpoint/2010/main" val="240371616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175657" y="902852"/>
            <a:ext cx="10816046" cy="11887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3200" dirty="0">
                <a:ln w="0"/>
                <a:solidFill>
                  <a:schemeClr val="tx1"/>
                </a:solidFill>
                <a:latin typeface="Times New Roman" panose="02020603050405020304" pitchFamily="18" charset="0"/>
                <a:cs typeface="Times New Roman" panose="02020603050405020304" pitchFamily="18" charset="0"/>
              </a:rPr>
              <a:t> </a:t>
            </a:r>
            <a:r>
              <a:rPr lang="vi-VN" sz="3200" dirty="0">
                <a:ln w="0"/>
                <a:solidFill>
                  <a:schemeClr val="tx1"/>
                </a:solidFill>
                <a:latin typeface="Times New Roman" panose="02020603050405020304" pitchFamily="18" charset="0"/>
                <a:cs typeface="Times New Roman" panose="02020603050405020304" pitchFamily="18" charset="0"/>
              </a:rPr>
              <a:t>Phần mềm ứng dụng giúp con người thực hiện những công việc cụ thể</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như</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nghe</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nhạc</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soạn</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văn</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bản</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tính</a:t>
            </a:r>
            <a:r>
              <a:rPr lang="en-US" sz="3200" dirty="0">
                <a:ln w="0"/>
                <a:solidFill>
                  <a:schemeClr val="tx1"/>
                </a:solidFill>
                <a:latin typeface="Times New Roman" panose="02020603050405020304" pitchFamily="18" charset="0"/>
                <a:cs typeface="Times New Roman" panose="02020603050405020304" pitchFamily="18" charset="0"/>
              </a:rPr>
              <a:t> </a:t>
            </a:r>
            <a:r>
              <a:rPr lang="en-US" sz="3200" dirty="0" err="1">
                <a:ln w="0"/>
                <a:solidFill>
                  <a:schemeClr val="tx1"/>
                </a:solidFill>
                <a:latin typeface="Times New Roman" panose="02020603050405020304" pitchFamily="18" charset="0"/>
                <a:cs typeface="Times New Roman" panose="02020603050405020304" pitchFamily="18" charset="0"/>
              </a:rPr>
              <a:t>toán</a:t>
            </a:r>
            <a:r>
              <a:rPr lang="en-US" sz="3200" dirty="0">
                <a:ln w="0"/>
                <a:solidFill>
                  <a:schemeClr val="tx1"/>
                </a:solidFill>
                <a:latin typeface="Times New Roman" panose="02020603050405020304" pitchFamily="18" charset="0"/>
                <a:cs typeface="Times New Roman" panose="02020603050405020304" pitchFamily="18" charset="0"/>
              </a:rPr>
              <a:t>, …..</a:t>
            </a:r>
          </a:p>
        </p:txBody>
      </p:sp>
      <p:sp>
        <p:nvSpPr>
          <p:cNvPr id="5" name="Rounded Rectangle 4"/>
          <p:cNvSpPr/>
          <p:nvPr/>
        </p:nvSpPr>
        <p:spPr>
          <a:xfrm>
            <a:off x="1175657" y="2476918"/>
            <a:ext cx="10829108" cy="1554480"/>
          </a:xfrm>
          <a:prstGeom prst="roundRect">
            <a:avLst/>
          </a:prstGeom>
          <a:noFill/>
          <a:ln>
            <a:noFill/>
          </a:ln>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Wingdings" panose="05000000000000000000" pitchFamily="2" charset="2"/>
              <a:buChar char="ü"/>
            </a:pPr>
            <a:r>
              <a:rPr lang="en-US" sz="3200" dirty="0">
                <a:ln w="0"/>
                <a:solidFill>
                  <a:schemeClr val="tx1"/>
                </a:solidFill>
                <a:latin typeface="Times New Roman" panose="02020603050405020304" pitchFamily="18" charset="0"/>
                <a:cs typeface="Times New Roman" panose="02020603050405020304" pitchFamily="18" charset="0"/>
              </a:rPr>
              <a:t>  </a:t>
            </a:r>
            <a:r>
              <a:rPr lang="vi-VN" sz="3200" dirty="0">
                <a:ln w="0"/>
                <a:solidFill>
                  <a:schemeClr val="tx1"/>
                </a:solidFill>
                <a:latin typeface="Times New Roman" panose="02020603050405020304" pitchFamily="18" charset="0"/>
                <a:cs typeface="Times New Roman" panose="02020603050405020304" pitchFamily="18" charset="0"/>
              </a:rPr>
              <a:t>Có những phần </a:t>
            </a:r>
            <a:r>
              <a:rPr lang="en-US" sz="3200" dirty="0" err="1">
                <a:ln w="0"/>
                <a:solidFill>
                  <a:schemeClr val="tx1"/>
                </a:solidFill>
                <a:latin typeface="Times New Roman" panose="02020603050405020304" pitchFamily="18" charset="0"/>
                <a:cs typeface="Times New Roman" panose="02020603050405020304" pitchFamily="18" charset="0"/>
              </a:rPr>
              <a:t>mềm</a:t>
            </a:r>
            <a:r>
              <a:rPr lang="en-US" sz="3200" dirty="0">
                <a:ln w="0"/>
                <a:solidFill>
                  <a:schemeClr val="tx1"/>
                </a:solidFill>
                <a:latin typeface="Times New Roman" panose="02020603050405020304" pitchFamily="18" charset="0"/>
                <a:cs typeface="Times New Roman" panose="02020603050405020304" pitchFamily="18" charset="0"/>
              </a:rPr>
              <a:t> </a:t>
            </a:r>
            <a:r>
              <a:rPr lang="vi-VN" sz="3200" dirty="0">
                <a:ln w="0"/>
                <a:solidFill>
                  <a:schemeClr val="tx1"/>
                </a:solidFill>
                <a:latin typeface="Times New Roman" panose="02020603050405020304" pitchFamily="18" charset="0"/>
                <a:cs typeface="Times New Roman" panose="02020603050405020304" pitchFamily="18" charset="0"/>
              </a:rPr>
              <a:t>được chạy trực tuyến từ Internet nhưng cũng có phần mềm cần phải cài đặt lên đĩa cứng mới có thể dùng được. </a:t>
            </a:r>
            <a:endParaRPr lang="en-US" sz="3200"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67665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89165" y="1547886"/>
            <a:ext cx="10422793" cy="2587386"/>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defRPr/>
            </a:pPr>
            <a:r>
              <a:rPr lang="vi-VN" sz="2800" dirty="0">
                <a:solidFill>
                  <a:schemeClr val="tx1"/>
                </a:solidFill>
                <a:latin typeface="Times New Roman" panose="02020603050405020304" pitchFamily="18" charset="0"/>
                <a:cs typeface="Times New Roman" panose="02020603050405020304" pitchFamily="18" charset="0"/>
              </a:rPr>
              <a:t>Mỗi phần mềm ứng dụng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định dạng tệp riêng, được nhận ra nhờ phần mở rộng. Phần mở rộng gồm những kí tự sau dấu chấm cuối cùng trong tên tệp.</a:t>
            </a:r>
            <a:endParaRPr lang="en-US" sz="2800" dirty="0">
              <a:solidFill>
                <a:schemeClr val="tx1"/>
              </a:solidFill>
              <a:latin typeface="Times New Roman" panose="02020603050405020304" pitchFamily="18" charset="0"/>
              <a:cs typeface="Times New Roman" panose="02020603050405020304" pitchFamily="18" charset="0"/>
            </a:endParaRPr>
          </a:p>
          <a:p>
            <a:pPr marL="2633663" indent="0">
              <a:buNone/>
              <a:defRPr/>
            </a:pP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bài</a:t>
            </a:r>
            <a:r>
              <a:rPr kumimoji="0" lang="en-US" sz="280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1</a:t>
            </a:r>
            <a:r>
              <a:rPr kumimoji="0" lang="en-US" sz="280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.docx</a:t>
            </a:r>
          </a:p>
          <a:p>
            <a:pPr marL="2633663" indent="0">
              <a:buNone/>
              <a:tabLst>
                <a:tab pos="1433513" algn="l"/>
              </a:tabLst>
              <a:defRPr/>
            </a:pPr>
            <a:r>
              <a:rPr lang="en-US" sz="2800" dirty="0" err="1">
                <a:solidFill>
                  <a:schemeClr val="tx1"/>
                </a:solidFill>
                <a:latin typeface="Times New Roman" panose="02020603050405020304" pitchFamily="18" charset="0"/>
                <a:cs typeface="Times New Roman" panose="02020603050405020304" pitchFamily="18" charset="0"/>
              </a:rPr>
              <a:t>b</a:t>
            </a:r>
            <a:r>
              <a:rPr lang="en-US" sz="2800" baseline="0" dirty="0" err="1">
                <a:solidFill>
                  <a:schemeClr val="tx1"/>
                </a:solidFill>
                <a:latin typeface="Times New Roman" panose="02020603050405020304" pitchFamily="18" charset="0"/>
                <a:cs typeface="Times New Roman" panose="02020603050405020304" pitchFamily="18" charset="0"/>
              </a:rPr>
              <a:t>ài</a:t>
            </a:r>
            <a:r>
              <a:rPr lang="en-US" sz="2800" dirty="0">
                <a:solidFill>
                  <a:schemeClr val="tx1"/>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.xls</a:t>
            </a:r>
            <a:endParaRPr kumimoji="0" lang="en-US" sz="280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7" name="Rectangle 6"/>
          <p:cNvSpPr/>
          <p:nvPr/>
        </p:nvSpPr>
        <p:spPr>
          <a:xfrm>
            <a:off x="889165" y="4332029"/>
            <a:ext cx="10422793" cy="2177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Ví dụ: Một tệp có tên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TapLamVan</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với phần mở rộng là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.doc</a:t>
            </a:r>
            <a:r>
              <a:rPr lang="en-US" sz="2800" dirty="0">
                <a:solidFill>
                  <a:schemeClr val="tx1"/>
                </a:solidFill>
                <a:latin typeface="Times New Roman" panose="02020603050405020304" pitchFamily="18" charset="0"/>
                <a:cs typeface="Times New Roman" panose="02020603050405020304" pitchFamily="18" charset="0"/>
              </a:rPr>
              <a:t>x”</a:t>
            </a:r>
          </a:p>
          <a:p>
            <a:r>
              <a:rPr lang="en-US" sz="2800" dirty="0">
                <a:solidFill>
                  <a:schemeClr val="tx1"/>
                </a:solidFill>
                <a:latin typeface="Times New Roman" panose="02020603050405020304" pitchFamily="18" charset="0"/>
                <a:cs typeface="Times New Roman" panose="02020603050405020304" pitchFamily="18" charset="0"/>
              </a:rPr>
              <a:t>Đ</a:t>
            </a:r>
            <a:r>
              <a:rPr lang="vi-VN" sz="2800" dirty="0">
                <a:solidFill>
                  <a:schemeClr val="tx1"/>
                </a:solidFill>
                <a:latin typeface="Times New Roman" panose="02020603050405020304" pitchFamily="18" charset="0"/>
                <a:cs typeface="Times New Roman" panose="02020603050405020304" pitchFamily="18" charset="0"/>
              </a:rPr>
              <a:t>ược hiển thị dưới dạng </a:t>
            </a:r>
            <a:r>
              <a:rPr lang="en-US" sz="2800" dirty="0">
                <a:solidFill>
                  <a:srgbClr val="FF0000"/>
                </a:solidFill>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TapLamVan.doc</a:t>
            </a:r>
            <a:r>
              <a:rPr lang="en-US" sz="2800" dirty="0">
                <a:solidFill>
                  <a:srgbClr val="FF0000"/>
                </a:solidFill>
                <a:latin typeface="Times New Roman" panose="02020603050405020304" pitchFamily="18" charset="0"/>
                <a:cs typeface="Times New Roman" panose="02020603050405020304" pitchFamily="18" charset="0"/>
              </a:rPr>
              <a:t>x”</a:t>
            </a:r>
          </a:p>
          <a:p>
            <a:r>
              <a:rPr lang="vi-VN" sz="2800" dirty="0">
                <a:solidFill>
                  <a:schemeClr val="tx1"/>
                </a:solidFill>
                <a:latin typeface="Times New Roman" panose="02020603050405020304" pitchFamily="18" charset="0"/>
                <a:cs typeface="Times New Roman" panose="02020603050405020304" pitchFamily="18" charset="0"/>
              </a:rPr>
              <a:t>. Loại tệp </a:t>
            </a:r>
            <a:r>
              <a:rPr lang="vi-VN" sz="2800" dirty="0">
                <a:solidFill>
                  <a:srgbClr val="FF0000"/>
                </a:solidFill>
                <a:latin typeface="Times New Roman" panose="02020603050405020304" pitchFamily="18" charset="0"/>
                <a:cs typeface="Times New Roman" panose="02020603050405020304" pitchFamily="18" charset="0"/>
              </a:rPr>
              <a:t>“.doc</a:t>
            </a:r>
            <a:r>
              <a:rPr lang="en-US" sz="2800" dirty="0">
                <a:solidFill>
                  <a:srgbClr val="FF0000"/>
                </a:solidFill>
                <a:latin typeface="Times New Roman" panose="02020603050405020304" pitchFamily="18" charset="0"/>
                <a:cs typeface="Times New Roman" panose="02020603050405020304" pitchFamily="18" charset="0"/>
              </a:rPr>
              <a:t>x</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đó là tệp văn bản trong phần mềm soạn thảo văn bản Microsoft Word.</a:t>
            </a:r>
          </a:p>
        </p:txBody>
      </p:sp>
      <p:sp>
        <p:nvSpPr>
          <p:cNvPr id="8" name="Right Brace 7"/>
          <p:cNvSpPr/>
          <p:nvPr/>
        </p:nvSpPr>
        <p:spPr>
          <a:xfrm>
            <a:off x="5868376" y="3098042"/>
            <a:ext cx="647489" cy="1037230"/>
          </a:xfrm>
          <a:prstGeom prst="rightBrace">
            <a:avLst>
              <a:gd name="adj1" fmla="val 8333"/>
              <a:gd name="adj2" fmla="val 50541"/>
            </a:avLst>
          </a:prstGeom>
          <a:no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endParaRPr>
          </a:p>
        </p:txBody>
      </p:sp>
      <p:sp>
        <p:nvSpPr>
          <p:cNvPr id="9" name="Rectangle 8"/>
          <p:cNvSpPr/>
          <p:nvPr/>
        </p:nvSpPr>
        <p:spPr>
          <a:xfrm>
            <a:off x="6700032" y="3098042"/>
            <a:ext cx="4390963" cy="914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.doc, </a:t>
            </a: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x</a:t>
            </a:r>
            <a:r>
              <a:rPr lang="en-US" sz="2800" dirty="0" err="1" smtClean="0">
                <a:solidFill>
                  <a:srgbClr val="FF0000"/>
                </a:solidFill>
                <a:latin typeface="Times New Roman" panose="02020603050405020304" pitchFamily="18" charset="0"/>
                <a:cs typeface="Times New Roman" panose="02020603050405020304" pitchFamily="18" charset="0"/>
              </a:rPr>
              <a:t>ls</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mở</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rộng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72FF0DA-377A-585D-6254-2EF25704C9A1}"/>
              </a:ext>
            </a:extLst>
          </p:cNvPr>
          <p:cNvSpPr txBox="1"/>
          <p:nvPr/>
        </p:nvSpPr>
        <p:spPr>
          <a:xfrm>
            <a:off x="1669773" y="403476"/>
            <a:ext cx="8481391" cy="584775"/>
          </a:xfrm>
          <a:prstGeom prst="rect">
            <a:avLst/>
          </a:prstGeom>
          <a:noFill/>
        </p:spPr>
        <p:txBody>
          <a:bodyPr wrap="square">
            <a:spAutoFit/>
          </a:bodyPr>
          <a:lstStyle/>
          <a:p>
            <a:pPr lvl="0">
              <a:defRPr/>
            </a:pPr>
            <a:r>
              <a:rPr kumimoji="0" lang="en-US" sz="3200" i="0" u="none" strike="noStrike" kern="1200" cap="none" spc="0" normalizeH="0" baseline="0" noProof="0" dirty="0" err="1">
                <a:ln>
                  <a:noFill/>
                </a:ln>
                <a:solidFill>
                  <a:srgbClr val="0033CC"/>
                </a:solidFill>
                <a:effectLst/>
                <a:uLnTx/>
                <a:uFillTx/>
                <a:latin typeface="Times New Roman" pitchFamily="18" charset="0"/>
                <a:cs typeface="Times New Roman" pitchFamily="18" charset="0"/>
              </a:rPr>
              <a:t>Phần</a:t>
            </a:r>
            <a:r>
              <a:rPr kumimoji="0" lang="en-US" sz="3200"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baseline="0" noProof="0" dirty="0" err="1">
                <a:ln>
                  <a:noFill/>
                </a:ln>
                <a:solidFill>
                  <a:srgbClr val="0033CC"/>
                </a:solidFill>
                <a:effectLst/>
                <a:uLnTx/>
                <a:uFillTx/>
                <a:latin typeface="Times New Roman" pitchFamily="18" charset="0"/>
                <a:cs typeface="Times New Roman" pitchFamily="18" charset="0"/>
              </a:rPr>
              <a:t>mở</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rộng</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của</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phần</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mềm</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là</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như</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thế</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kumimoji="0" lang="en-US" sz="3200" i="0" u="none" strike="noStrike" kern="1200" cap="none" spc="0" normalizeH="0" noProof="0" dirty="0" err="1">
                <a:ln>
                  <a:noFill/>
                </a:ln>
                <a:solidFill>
                  <a:srgbClr val="0033CC"/>
                </a:solidFill>
                <a:effectLst/>
                <a:uLnTx/>
                <a:uFillTx/>
                <a:latin typeface="Times New Roman" pitchFamily="18" charset="0"/>
                <a:cs typeface="Times New Roman" pitchFamily="18" charset="0"/>
              </a:rPr>
              <a:t>nào</a:t>
            </a:r>
            <a:r>
              <a:rPr kumimoji="0" lang="en-US" sz="3200" i="0" u="none" strike="noStrike" kern="1200" cap="none" spc="0" normalizeH="0" noProof="0" dirty="0">
                <a:ln>
                  <a:noFill/>
                </a:ln>
                <a:solidFill>
                  <a:srgbClr val="0033CC"/>
                </a:solidFill>
                <a:effectLst/>
                <a:uLnTx/>
                <a:uFillTx/>
                <a:latin typeface="Times New Roman" pitchFamily="18" charset="0"/>
                <a:cs typeface="Times New Roman" pitchFamily="18" charset="0"/>
              </a:rPr>
              <a:t>?</a:t>
            </a:r>
            <a:endParaRPr kumimoji="0" lang="en-US" sz="3200" i="0" u="none" strike="noStrike" kern="1200" cap="none" spc="0" normalizeH="0" baseline="0" noProof="0" dirty="0">
              <a:ln>
                <a:noFill/>
              </a:ln>
              <a:solidFill>
                <a:srgbClr val="0033CC"/>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776236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a:grpSpLocks/>
          </p:cNvGrpSpPr>
          <p:nvPr/>
        </p:nvGrpSpPr>
        <p:grpSpPr bwMode="auto">
          <a:xfrm>
            <a:off x="752739" y="62957"/>
            <a:ext cx="6973536" cy="3641970"/>
            <a:chOff x="-1829" y="337"/>
            <a:chExt cx="8044" cy="3450"/>
          </a:xfrm>
        </p:grpSpPr>
        <p:pic>
          <p:nvPicPr>
            <p:cNvPr id="5" name="Picture 4" descr="m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 y="2593"/>
              <a:ext cx="1176" cy="119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1"/>
            <p:cNvSpPr>
              <a:spLocks noChangeArrowheads="1"/>
            </p:cNvSpPr>
            <p:nvPr/>
          </p:nvSpPr>
          <p:spPr bwMode="auto">
            <a:xfrm>
              <a:off x="-1121" y="337"/>
              <a:ext cx="7336" cy="1860"/>
            </a:xfrm>
            <a:prstGeom prst="cloudCallout">
              <a:avLst>
                <a:gd name="adj1" fmla="val -54583"/>
                <a:gd name="adj2" fmla="val 74931"/>
              </a:avLst>
            </a:prstGeom>
            <a:gradFill rotWithShape="1">
              <a:gsLst>
                <a:gs pos="0">
                  <a:schemeClr val="tx2"/>
                </a:gs>
                <a:gs pos="100000">
                  <a:srgbClr val="FF66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defTabSz="342900">
                <a:lnSpc>
                  <a:spcPct val="135000"/>
                </a:lnSpc>
              </a:pPr>
              <a:r>
                <a:rPr lang="vi-VN" sz="2400" dirty="0">
                  <a:solidFill>
                    <a:srgbClr val="FFFF00"/>
                  </a:solidFill>
                  <a:latin typeface="Times New Roman" panose="02020603050405020304" pitchFamily="18" charset="0"/>
                  <a:cs typeface="Times New Roman" panose="02020603050405020304" pitchFamily="18" charset="0"/>
                </a:rPr>
                <a:t>Em hãy ghép mỗi loại tệp ở cột bên trái với một phần mở rộng tệp phù hợp ở cột bên phải. </a:t>
              </a:r>
            </a:p>
          </p:txBody>
        </p:sp>
      </p:grpSp>
      <p:graphicFrame>
        <p:nvGraphicFramePr>
          <p:cNvPr id="3" name="Table 2"/>
          <p:cNvGraphicFramePr>
            <a:graphicFrameLocks noGrp="1"/>
          </p:cNvGraphicFramePr>
          <p:nvPr>
            <p:extLst>
              <p:ext uri="{D42A27DB-BD31-4B8C-83A1-F6EECF244321}">
                <p14:modId xmlns:p14="http://schemas.microsoft.com/office/powerpoint/2010/main" val="3617707023"/>
              </p:ext>
            </p:extLst>
          </p:nvPr>
        </p:nvGraphicFramePr>
        <p:xfrm>
          <a:off x="1484313" y="2170197"/>
          <a:ext cx="10296208" cy="4130035"/>
        </p:xfrm>
        <a:graphic>
          <a:graphicData uri="http://schemas.openxmlformats.org/drawingml/2006/table">
            <a:tbl>
              <a:tblPr firstRow="1" bandRow="1">
                <a:tableStyleId>{5940675A-B579-460E-94D1-54222C63F5DA}</a:tableStyleId>
              </a:tblPr>
              <a:tblGrid>
                <a:gridCol w="5148104">
                  <a:extLst>
                    <a:ext uri="{9D8B030D-6E8A-4147-A177-3AD203B41FA5}">
                      <a16:colId xmlns:a16="http://schemas.microsoft.com/office/drawing/2014/main" val="20000"/>
                    </a:ext>
                  </a:extLst>
                </a:gridCol>
                <a:gridCol w="5148104">
                  <a:extLst>
                    <a:ext uri="{9D8B030D-6E8A-4147-A177-3AD203B41FA5}">
                      <a16:colId xmlns:a16="http://schemas.microsoft.com/office/drawing/2014/main" val="20001"/>
                    </a:ext>
                  </a:extLst>
                </a:gridCol>
              </a:tblGrid>
              <a:tr h="590005">
                <a:tc>
                  <a:txBody>
                    <a:bodyPr/>
                    <a:lstStyle/>
                    <a:p>
                      <a:pPr algn="ctr"/>
                      <a:r>
                        <a:rPr lang="en-US" sz="2800" b="1">
                          <a:solidFill>
                            <a:srgbClr val="AC0046"/>
                          </a:solidFill>
                          <a:latin typeface="Times New Roman" panose="02020603050405020304" pitchFamily="18" charset="0"/>
                          <a:cs typeface="Times New Roman" panose="02020603050405020304" pitchFamily="18" charset="0"/>
                        </a:rPr>
                        <a:t>Loại</a:t>
                      </a:r>
                      <a:r>
                        <a:rPr lang="en-US" sz="2800" b="1" baseline="0">
                          <a:solidFill>
                            <a:srgbClr val="AC0046"/>
                          </a:solidFill>
                          <a:latin typeface="Times New Roman" panose="02020603050405020304" pitchFamily="18" charset="0"/>
                          <a:cs typeface="Times New Roman" panose="02020603050405020304" pitchFamily="18" charset="0"/>
                        </a:rPr>
                        <a:t> tệp</a:t>
                      </a:r>
                      <a:endParaRPr lang="en-US" sz="2800" b="1">
                        <a:solidFill>
                          <a:srgbClr val="AC0046"/>
                        </a:solidFill>
                        <a:latin typeface="Times New Roman" panose="02020603050405020304" pitchFamily="18" charset="0"/>
                        <a:cs typeface="Times New Roman" panose="02020603050405020304" pitchFamily="18" charset="0"/>
                      </a:endParaRPr>
                    </a:p>
                  </a:txBody>
                  <a:tcPr>
                    <a:solidFill>
                      <a:srgbClr val="00B050"/>
                    </a:solidFill>
                  </a:tcPr>
                </a:tc>
                <a:tc>
                  <a:txBody>
                    <a:bodyPr/>
                    <a:lstStyle/>
                    <a:p>
                      <a:pPr algn="ctr"/>
                      <a:r>
                        <a:rPr lang="en-US" sz="2800" b="1">
                          <a:solidFill>
                            <a:srgbClr val="AC0046"/>
                          </a:solidFill>
                          <a:latin typeface="Times New Roman" panose="02020603050405020304" pitchFamily="18" charset="0"/>
                          <a:cs typeface="Times New Roman" panose="02020603050405020304" pitchFamily="18" charset="0"/>
                        </a:rPr>
                        <a:t>Phần</a:t>
                      </a:r>
                      <a:r>
                        <a:rPr lang="en-US" sz="2800" b="1" baseline="0">
                          <a:solidFill>
                            <a:srgbClr val="AC0046"/>
                          </a:solidFill>
                          <a:latin typeface="Times New Roman" panose="02020603050405020304" pitchFamily="18" charset="0"/>
                          <a:cs typeface="Times New Roman" panose="02020603050405020304" pitchFamily="18" charset="0"/>
                        </a:rPr>
                        <a:t> mở rộng</a:t>
                      </a:r>
                      <a:endParaRPr lang="en-US" sz="2800" b="1">
                        <a:solidFill>
                          <a:srgbClr val="AC0046"/>
                        </a:solidFill>
                        <a:latin typeface="Times New Roman" panose="02020603050405020304" pitchFamily="18" charset="0"/>
                        <a:cs typeface="Times New Roman" panose="02020603050405020304" pitchFamily="18" charset="0"/>
                      </a:endParaRPr>
                    </a:p>
                  </a:txBody>
                  <a:tcPr>
                    <a:solidFill>
                      <a:srgbClr val="00B050"/>
                    </a:solidFill>
                  </a:tcPr>
                </a:tc>
                <a:extLst>
                  <a:ext uri="{0D108BD9-81ED-4DB2-BD59-A6C34878D82A}">
                    <a16:rowId xmlns:a16="http://schemas.microsoft.com/office/drawing/2014/main" val="10000"/>
                  </a:ext>
                </a:extLst>
              </a:tr>
              <a:tr h="590005">
                <a:tc>
                  <a:txBody>
                    <a:bodyPr/>
                    <a:lstStyle/>
                    <a:p>
                      <a:r>
                        <a:rPr lang="en-US" sz="2800" b="0" dirty="0">
                          <a:latin typeface="Times New Roman" panose="02020603050405020304" pitchFamily="18" charset="0"/>
                          <a:cs typeface="Times New Roman" panose="02020603050405020304" pitchFamily="18" charset="0"/>
                        </a:rPr>
                        <a:t>1. </a:t>
                      </a:r>
                      <a:r>
                        <a:rPr lang="en-US" sz="2800" b="0" dirty="0" err="1">
                          <a:latin typeface="Times New Roman" panose="02020603050405020304" pitchFamily="18" charset="0"/>
                          <a:cs typeface="Times New Roman" panose="02020603050405020304" pitchFamily="18" charset="0"/>
                        </a:rPr>
                        <a:t>Tài</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liệu</a:t>
                      </a:r>
                      <a:r>
                        <a:rPr lang="en-US" sz="2800" b="0" baseline="0" dirty="0">
                          <a:latin typeface="Times New Roman" panose="02020603050405020304" pitchFamily="18" charset="0"/>
                          <a:cs typeface="Times New Roman" panose="02020603050405020304" pitchFamily="18" charset="0"/>
                        </a:rPr>
                        <a:t> Word</a:t>
                      </a:r>
                      <a:endParaRPr lang="en-US" sz="2800" b="0" dirty="0">
                        <a:latin typeface="Times New Roman" panose="02020603050405020304" pitchFamily="18" charset="0"/>
                        <a:cs typeface="Times New Roman" panose="02020603050405020304" pitchFamily="18" charset="0"/>
                      </a:endParaRPr>
                    </a:p>
                  </a:txBody>
                  <a:tcPr>
                    <a:solidFill>
                      <a:srgbClr val="FFFF99"/>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a) .jpg .</a:t>
                      </a:r>
                      <a:r>
                        <a:rPr lang="en-US" sz="2800" b="0" dirty="0" err="1">
                          <a:latin typeface="Times New Roman" panose="02020603050405020304" pitchFamily="18" charset="0"/>
                          <a:cs typeface="Times New Roman" panose="02020603050405020304" pitchFamily="18" charset="0"/>
                        </a:rPr>
                        <a:t>pnf</a:t>
                      </a:r>
                      <a:r>
                        <a:rPr lang="en-US" sz="2800" b="0" dirty="0">
                          <a:latin typeface="Times New Roman" panose="02020603050405020304" pitchFamily="18" charset="0"/>
                          <a:cs typeface="Times New Roman" panose="02020603050405020304" pitchFamily="18" charset="0"/>
                        </a:rPr>
                        <a:t> .bmp</a:t>
                      </a:r>
                    </a:p>
                  </a:txBody>
                  <a:tcPr>
                    <a:solidFill>
                      <a:srgbClr val="FFFF99"/>
                    </a:solidFill>
                  </a:tcPr>
                </a:tc>
                <a:extLst>
                  <a:ext uri="{0D108BD9-81ED-4DB2-BD59-A6C34878D82A}">
                    <a16:rowId xmlns:a16="http://schemas.microsoft.com/office/drawing/2014/main" val="10001"/>
                  </a:ext>
                </a:extLst>
              </a:tr>
              <a:tr h="590005">
                <a:tc>
                  <a:txBody>
                    <a:bodyPr/>
                    <a:lstStyle/>
                    <a:p>
                      <a:r>
                        <a:rPr lang="en-US" sz="2800" b="0" dirty="0">
                          <a:latin typeface="Times New Roman" panose="02020603050405020304" pitchFamily="18" charset="0"/>
                          <a:cs typeface="Times New Roman" panose="02020603050405020304" pitchFamily="18" charset="0"/>
                        </a:rPr>
                        <a:t>2. </a:t>
                      </a:r>
                      <a:r>
                        <a:rPr lang="en-US" sz="2800" b="0" dirty="0" err="1">
                          <a:latin typeface="Times New Roman" panose="02020603050405020304" pitchFamily="18" charset="0"/>
                          <a:cs typeface="Times New Roman" panose="02020603050405020304" pitchFamily="18" charset="0"/>
                        </a:rPr>
                        <a:t>Chương</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trình</a:t>
                      </a:r>
                      <a:r>
                        <a:rPr lang="en-US" sz="2800" b="0" baseline="0" dirty="0">
                          <a:latin typeface="Times New Roman" panose="02020603050405020304" pitchFamily="18" charset="0"/>
                          <a:cs typeface="Times New Roman" panose="02020603050405020304" pitchFamily="18" charset="0"/>
                        </a:rPr>
                        <a:t> Scratch</a:t>
                      </a:r>
                      <a:endParaRPr lang="en-US" sz="2800" b="0" dirty="0">
                        <a:latin typeface="Times New Roman" panose="02020603050405020304" pitchFamily="18" charset="0"/>
                        <a:cs typeface="Times New Roman" panose="02020603050405020304" pitchFamily="18" charset="0"/>
                      </a:endParaRPr>
                    </a:p>
                  </a:txBody>
                  <a:tcPr>
                    <a:solidFill>
                      <a:srgbClr val="00B0F0"/>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b) .exe</a:t>
                      </a:r>
                      <a:r>
                        <a:rPr lang="en-US" sz="2800" b="0" baseline="0" dirty="0">
                          <a:latin typeface="Times New Roman" panose="02020603050405020304" pitchFamily="18" charset="0"/>
                          <a:cs typeface="Times New Roman" panose="02020603050405020304" pitchFamily="18" charset="0"/>
                        </a:rPr>
                        <a:t> .com .bat .</a:t>
                      </a:r>
                      <a:r>
                        <a:rPr lang="en-US" sz="2800" b="0" baseline="0" dirty="0" err="1">
                          <a:latin typeface="Times New Roman" panose="02020603050405020304" pitchFamily="18" charset="0"/>
                          <a:cs typeface="Times New Roman" panose="02020603050405020304" pitchFamily="18" charset="0"/>
                        </a:rPr>
                        <a:t>msi</a:t>
                      </a:r>
                      <a:endParaRPr lang="en-US" sz="2800" b="0" dirty="0">
                        <a:latin typeface="Times New Roman" panose="02020603050405020304" pitchFamily="18" charset="0"/>
                        <a:cs typeface="Times New Roman" panose="02020603050405020304" pitchFamily="18" charset="0"/>
                      </a:endParaRPr>
                    </a:p>
                  </a:txBody>
                  <a:tcPr>
                    <a:solidFill>
                      <a:srgbClr val="00B0F0"/>
                    </a:solidFill>
                  </a:tcPr>
                </a:tc>
                <a:extLst>
                  <a:ext uri="{0D108BD9-81ED-4DB2-BD59-A6C34878D82A}">
                    <a16:rowId xmlns:a16="http://schemas.microsoft.com/office/drawing/2014/main" val="10002"/>
                  </a:ext>
                </a:extLst>
              </a:tr>
              <a:tr h="590005">
                <a:tc>
                  <a:txBody>
                    <a:bodyPr/>
                    <a:lstStyle/>
                    <a:p>
                      <a:r>
                        <a:rPr lang="en-US" sz="2800" b="0" dirty="0">
                          <a:latin typeface="Times New Roman" panose="02020603050405020304" pitchFamily="18" charset="0"/>
                          <a:cs typeface="Times New Roman" panose="02020603050405020304" pitchFamily="18" charset="0"/>
                        </a:rPr>
                        <a:t>3. </a:t>
                      </a:r>
                      <a:r>
                        <a:rPr lang="en-US" sz="2800" b="0" dirty="0" err="1">
                          <a:latin typeface="Times New Roman" panose="02020603050405020304" pitchFamily="18" charset="0"/>
                          <a:cs typeface="Times New Roman" panose="02020603050405020304" pitchFamily="18" charset="0"/>
                        </a:rPr>
                        <a:t>Hình</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ảnh</a:t>
                      </a:r>
                      <a:endParaRPr lang="en-US" sz="2800" b="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c) .sb .sb2 .sb3</a:t>
                      </a:r>
                    </a:p>
                  </a:txBody>
                  <a:tcPr>
                    <a:solidFill>
                      <a:schemeClr val="accent6">
                        <a:lumMod val="60000"/>
                        <a:lumOff val="40000"/>
                      </a:schemeClr>
                    </a:solidFill>
                  </a:tcPr>
                </a:tc>
                <a:extLst>
                  <a:ext uri="{0D108BD9-81ED-4DB2-BD59-A6C34878D82A}">
                    <a16:rowId xmlns:a16="http://schemas.microsoft.com/office/drawing/2014/main" val="10003"/>
                  </a:ext>
                </a:extLst>
              </a:tr>
              <a:tr h="5900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a:latin typeface="Times New Roman" panose="02020603050405020304" pitchFamily="18" charset="0"/>
                          <a:cs typeface="Times New Roman" panose="02020603050405020304" pitchFamily="18" charset="0"/>
                        </a:rPr>
                        <a:t>4. </a:t>
                      </a:r>
                      <a:r>
                        <a:rPr lang="en-US" sz="2800" b="0" dirty="0" err="1">
                          <a:latin typeface="Times New Roman" panose="02020603050405020304" pitchFamily="18" charset="0"/>
                          <a:cs typeface="Times New Roman" panose="02020603050405020304" pitchFamily="18" charset="0"/>
                        </a:rPr>
                        <a:t>Ứng</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dụng</a:t>
                      </a:r>
                      <a:endParaRPr lang="en-US" sz="2800" b="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d) .ppt .pptx</a:t>
                      </a:r>
                    </a:p>
                  </a:txBody>
                  <a:tcPr>
                    <a:solidFill>
                      <a:schemeClr val="accent2">
                        <a:lumMod val="40000"/>
                        <a:lumOff val="60000"/>
                      </a:schemeClr>
                    </a:solidFill>
                  </a:tcPr>
                </a:tc>
                <a:extLst>
                  <a:ext uri="{0D108BD9-81ED-4DB2-BD59-A6C34878D82A}">
                    <a16:rowId xmlns:a16="http://schemas.microsoft.com/office/drawing/2014/main" val="10004"/>
                  </a:ext>
                </a:extLst>
              </a:tr>
              <a:tr h="590005">
                <a:tc>
                  <a:txBody>
                    <a:bodyPr/>
                    <a:lstStyle/>
                    <a:p>
                      <a:r>
                        <a:rPr lang="en-US" sz="2800" b="0" dirty="0">
                          <a:latin typeface="Times New Roman" panose="02020603050405020304" pitchFamily="18" charset="0"/>
                          <a:cs typeface="Times New Roman" panose="02020603050405020304" pitchFamily="18" charset="0"/>
                        </a:rPr>
                        <a:t>5. Trang web</a:t>
                      </a:r>
                    </a:p>
                  </a:txBody>
                  <a:tcPr>
                    <a:solidFill>
                      <a:schemeClr val="accent5">
                        <a:lumMod val="40000"/>
                        <a:lumOff val="60000"/>
                      </a:schemeClr>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e) .</a:t>
                      </a:r>
                      <a:r>
                        <a:rPr lang="en-US" sz="2800" b="0" dirty="0" err="1">
                          <a:latin typeface="Times New Roman" panose="02020603050405020304" pitchFamily="18" charset="0"/>
                          <a:cs typeface="Times New Roman" panose="02020603050405020304" pitchFamily="18" charset="0"/>
                        </a:rPr>
                        <a:t>htm</a:t>
                      </a:r>
                      <a:r>
                        <a:rPr lang="en-US" sz="2800" b="0" dirty="0">
                          <a:latin typeface="Times New Roman" panose="02020603050405020304" pitchFamily="18" charset="0"/>
                          <a:cs typeface="Times New Roman" panose="02020603050405020304" pitchFamily="18" charset="0"/>
                        </a:rPr>
                        <a:t> .html</a:t>
                      </a:r>
                    </a:p>
                  </a:txBody>
                  <a:tcPr>
                    <a:solidFill>
                      <a:schemeClr val="accent5">
                        <a:lumMod val="40000"/>
                        <a:lumOff val="60000"/>
                      </a:schemeClr>
                    </a:solidFill>
                  </a:tcPr>
                </a:tc>
                <a:extLst>
                  <a:ext uri="{0D108BD9-81ED-4DB2-BD59-A6C34878D82A}">
                    <a16:rowId xmlns:a16="http://schemas.microsoft.com/office/drawing/2014/main" val="10005"/>
                  </a:ext>
                </a:extLst>
              </a:tr>
              <a:tr h="590005">
                <a:tc>
                  <a:txBody>
                    <a:bodyPr/>
                    <a:lstStyle/>
                    <a:p>
                      <a:r>
                        <a:rPr lang="en-US" sz="2800" b="0" dirty="0">
                          <a:latin typeface="Times New Roman" panose="02020603050405020304" pitchFamily="18" charset="0"/>
                          <a:cs typeface="Times New Roman" panose="02020603050405020304" pitchFamily="18" charset="0"/>
                        </a:rPr>
                        <a:t>6. </a:t>
                      </a:r>
                      <a:r>
                        <a:rPr lang="en-US" sz="2800" b="0" dirty="0" err="1">
                          <a:latin typeface="Times New Roman" panose="02020603050405020304" pitchFamily="18" charset="0"/>
                          <a:cs typeface="Times New Roman" panose="02020603050405020304" pitchFamily="18" charset="0"/>
                        </a:rPr>
                        <a:t>Bài</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trình</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bày</a:t>
                      </a:r>
                      <a:r>
                        <a:rPr lang="en-US" sz="2800" b="0" baseline="0" dirty="0">
                          <a:latin typeface="Times New Roman" panose="02020603050405020304" pitchFamily="18" charset="0"/>
                          <a:cs typeface="Times New Roman" panose="02020603050405020304" pitchFamily="18" charset="0"/>
                        </a:rPr>
                        <a:t>  PowerPoint</a:t>
                      </a:r>
                      <a:endParaRPr lang="en-US" sz="2800" b="0" dirty="0">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pPr marL="854075" indent="0" algn="l"/>
                      <a:r>
                        <a:rPr lang="en-US" sz="2800" b="0" dirty="0">
                          <a:latin typeface="Times New Roman" panose="02020603050405020304" pitchFamily="18" charset="0"/>
                          <a:cs typeface="Times New Roman" panose="02020603050405020304" pitchFamily="18" charset="0"/>
                        </a:rPr>
                        <a:t>f) .doc .docx</a:t>
                      </a:r>
                    </a:p>
                  </a:txBody>
                  <a:tcP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cxnSp>
        <p:nvCxnSpPr>
          <p:cNvPr id="18" name="Straight Arrow Connector 17"/>
          <p:cNvCxnSpPr/>
          <p:nvPr/>
        </p:nvCxnSpPr>
        <p:spPr>
          <a:xfrm>
            <a:off x="5593080" y="2987040"/>
            <a:ext cx="1916430" cy="3117784"/>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97830" y="3611880"/>
            <a:ext cx="2076450" cy="62484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562600" y="2987040"/>
            <a:ext cx="2011680" cy="124968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22620" y="5270636"/>
            <a:ext cx="1722120" cy="18047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852160" y="4785360"/>
            <a:ext cx="1722120" cy="1243264"/>
          </a:xfrm>
          <a:prstGeom prst="straightConnector1">
            <a:avLst/>
          </a:prstGeom>
          <a:ln w="38100">
            <a:solidFill>
              <a:srgbClr val="00682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722620" y="3683435"/>
            <a:ext cx="1722120" cy="124326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42963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A02BEE-6553-4701-ABCE-C5B5B275AF2F}"/>
              </a:ext>
            </a:extLst>
          </p:cNvPr>
          <p:cNvSpPr/>
          <p:nvPr/>
        </p:nvSpPr>
        <p:spPr>
          <a:xfrm>
            <a:off x="594360" y="1356945"/>
            <a:ext cx="3765605" cy="584775"/>
          </a:xfrm>
          <a:prstGeom prst="rect">
            <a:avLst/>
          </a:prstGeom>
          <a:noFill/>
        </p:spPr>
        <p:txBody>
          <a:bodyPr wrap="square" lIns="91440" tIns="45720" rIns="91440" bIns="45720">
            <a:spAutoFit/>
          </a:bodyPr>
          <a:lstStyle/>
          <a:p>
            <a:r>
              <a:rPr lang="en-US" sz="32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1. </a:t>
            </a:r>
            <a:r>
              <a:rPr lang="en-US" sz="32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Hệ</a:t>
            </a:r>
            <a:r>
              <a:rPr lang="en-US" sz="32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 </a:t>
            </a:r>
            <a:r>
              <a:rPr lang="en-US" sz="32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điều</a:t>
            </a:r>
            <a:r>
              <a:rPr lang="en-US" sz="3200" b="1"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 </a:t>
            </a:r>
            <a:r>
              <a:rPr lang="en-US" sz="3200" b="1" dirty="0" err="1">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rPr>
              <a:t>hành</a:t>
            </a:r>
            <a:endParaRPr lang="en-US" sz="3200" b="1" cap="none" spc="0" dirty="0">
              <a:ln w="12700">
                <a:solidFill>
                  <a:schemeClr val="accent3">
                    <a:lumMod val="50000"/>
                  </a:schemeClr>
                </a:solidFill>
                <a:prstDash val="solid"/>
              </a:ln>
              <a:solidFill>
                <a:srgbClr val="0033CC"/>
              </a:solidFill>
              <a:effectLst>
                <a:innerShdw blurRad="177800">
                  <a:schemeClr val="accent3">
                    <a:lumMod val="50000"/>
                  </a:schemeClr>
                </a:innerShdw>
              </a:effectLst>
              <a:latin typeface="Times New Roman" pitchFamily="18" charset="0"/>
              <a:cs typeface="Times New Roman" pitchFamily="18" charset="0"/>
            </a:endParaRPr>
          </a:p>
        </p:txBody>
      </p:sp>
      <p:sp>
        <p:nvSpPr>
          <p:cNvPr id="7" name="Flowchart: Alternate Process 6"/>
          <p:cNvSpPr/>
          <p:nvPr/>
        </p:nvSpPr>
        <p:spPr>
          <a:xfrm>
            <a:off x="2689721" y="158819"/>
            <a:ext cx="6540924" cy="726137"/>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BÀI 2: </a:t>
            </a:r>
            <a:r>
              <a:rPr lang="en-US" sz="3000" b="1" dirty="0">
                <a:solidFill>
                  <a:srgbClr val="FFFF00"/>
                </a:solidFill>
                <a:latin typeface="Times New Roman" panose="02020603050405020304" pitchFamily="18" charset="0"/>
                <a:cs typeface="Times New Roman" panose="02020603050405020304" pitchFamily="18" charset="0"/>
              </a:rPr>
              <a:t>PHẦN MỀM MÁY TÍNH</a:t>
            </a:r>
          </a:p>
        </p:txBody>
      </p:sp>
      <p:sp>
        <p:nvSpPr>
          <p:cNvPr id="2" name="TextBox 1">
            <a:extLst>
              <a:ext uri="{FF2B5EF4-FFF2-40B4-BE49-F238E27FC236}">
                <a16:creationId xmlns:a16="http://schemas.microsoft.com/office/drawing/2014/main" id="{DABCA206-134D-2AC3-1EB6-8F13544B9B9D}"/>
              </a:ext>
            </a:extLst>
          </p:cNvPr>
          <p:cNvSpPr txBox="1"/>
          <p:nvPr/>
        </p:nvSpPr>
        <p:spPr>
          <a:xfrm>
            <a:off x="1378224" y="2252870"/>
            <a:ext cx="838862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video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3297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804A55-5569-F9C9-B69B-A7DBCD0CE4F8}"/>
              </a:ext>
            </a:extLst>
          </p:cNvPr>
          <p:cNvSpPr txBox="1"/>
          <p:nvPr/>
        </p:nvSpPr>
        <p:spPr>
          <a:xfrm>
            <a:off x="1053548" y="269889"/>
            <a:ext cx="10084904" cy="584775"/>
          </a:xfrm>
          <a:prstGeom prst="rect">
            <a:avLst/>
          </a:prstGeom>
          <a:noFill/>
        </p:spPr>
        <p:txBody>
          <a:bodyPr wrap="square">
            <a:spAutoFit/>
          </a:bodyPr>
          <a:lstStyle/>
          <a:p>
            <a:pPr eaLnBrk="0" hangingPunct="0"/>
            <a:r>
              <a:rPr lang="en-US" sz="3200" dirty="0" err="1">
                <a:solidFill>
                  <a:srgbClr val="0033CC"/>
                </a:solidFill>
                <a:latin typeface="Times New Roman" panose="02020603050405020304" pitchFamily="18" charset="0"/>
                <a:cs typeface="Times New Roman" panose="02020603050405020304" pitchFamily="18" charset="0"/>
              </a:rPr>
              <a:t>Phần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mềm</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ứng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dụng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là</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gì</a:t>
            </a:r>
            <a:r>
              <a:rPr lang="en-US" sz="3200" dirty="0">
                <a:solidFill>
                  <a:srgbClr val="0033CC"/>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0213EB1-E602-4E6A-6BDC-82E57B4B57F5}"/>
              </a:ext>
            </a:extLst>
          </p:cNvPr>
          <p:cNvSpPr txBox="1"/>
          <p:nvPr/>
        </p:nvSpPr>
        <p:spPr>
          <a:xfrm>
            <a:off x="954156" y="982822"/>
            <a:ext cx="10800522" cy="1569660"/>
          </a:xfrm>
          <a:prstGeom prst="rect">
            <a:avLst/>
          </a:prstGeom>
          <a:noFill/>
        </p:spPr>
        <p:txBody>
          <a:bodyPr wrap="square">
            <a:spAutoFit/>
          </a:bodyPr>
          <a:lstStyle/>
          <a:p>
            <a:pPr>
              <a:spcBef>
                <a:spcPts val="600"/>
              </a:spcBef>
              <a:spcAft>
                <a:spcPts val="600"/>
              </a:spcAft>
            </a:pP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Phần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mềm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ứng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dụng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các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chương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trình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máy</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tính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phép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người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sử</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dụng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thực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hiện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những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công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việc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cụ</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thường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xử</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lí</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những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loại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dữ</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liệu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cụ</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thể</a:t>
            </a:r>
            <a:r>
              <a:rPr lang="en-US" sz="3200" dirty="0">
                <a:solidFill>
                  <a:srgbClr val="000000"/>
                </a:solidFill>
                <a:effectLst/>
                <a:latin typeface="Times New Roman" panose="02020603050405020304" pitchFamily="18" charset="0"/>
                <a:ea typeface="Calibri" panose="020F0502020204030204" pitchFamily="34" charset="0"/>
              </a:rPr>
              <a:t>.</a:t>
            </a:r>
          </a:p>
        </p:txBody>
      </p:sp>
      <p:sp>
        <p:nvSpPr>
          <p:cNvPr id="9" name="TextBox 8">
            <a:extLst>
              <a:ext uri="{FF2B5EF4-FFF2-40B4-BE49-F238E27FC236}">
                <a16:creationId xmlns:a16="http://schemas.microsoft.com/office/drawing/2014/main" id="{37C1CF45-40E7-F3AE-BD7F-67BB0DE59ADF}"/>
              </a:ext>
            </a:extLst>
          </p:cNvPr>
          <p:cNvSpPr txBox="1"/>
          <p:nvPr/>
        </p:nvSpPr>
        <p:spPr>
          <a:xfrm>
            <a:off x="1053548" y="3739274"/>
            <a:ext cx="10396330" cy="1569660"/>
          </a:xfrm>
          <a:prstGeom prst="rect">
            <a:avLst/>
          </a:prstGeom>
          <a:noFill/>
        </p:spPr>
        <p:txBody>
          <a:bodyPr wrap="square">
            <a:spAutoFit/>
          </a:bodyPr>
          <a:lstStyle/>
          <a:p>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Loại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tệp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được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nhận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nhờ</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mở</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rộng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gồm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những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kí</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tự</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sau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dấu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chấm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cuối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cùng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tệp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Loại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tệp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cũng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mềm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ứng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dụng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nào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thể</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được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dùng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nó</a:t>
            </a:r>
            <a:r>
              <a:rPr lang="en-US" sz="3200" dirty="0">
                <a:effectLst/>
                <a:latin typeface="Times New Roman" panose="02020603050405020304" pitchFamily="18" charset="0"/>
                <a:ea typeface="Calibri" panose="020F0502020204030204" pitchFamily="34" charset="0"/>
              </a:rPr>
              <a:t>.</a:t>
            </a:r>
            <a:endParaRPr lang="en-US" sz="3200" dirty="0"/>
          </a:p>
        </p:txBody>
      </p:sp>
      <p:sp>
        <p:nvSpPr>
          <p:cNvPr id="10" name="TextBox 9">
            <a:extLst>
              <a:ext uri="{FF2B5EF4-FFF2-40B4-BE49-F238E27FC236}">
                <a16:creationId xmlns:a16="http://schemas.microsoft.com/office/drawing/2014/main" id="{8048D0D0-C1B9-2117-D504-BF9D270191BC}"/>
              </a:ext>
            </a:extLst>
          </p:cNvPr>
          <p:cNvSpPr txBox="1"/>
          <p:nvPr/>
        </p:nvSpPr>
        <p:spPr>
          <a:xfrm>
            <a:off x="1053548" y="2900355"/>
            <a:ext cx="10084904" cy="584775"/>
          </a:xfrm>
          <a:prstGeom prst="rect">
            <a:avLst/>
          </a:prstGeom>
          <a:noFill/>
        </p:spPr>
        <p:txBody>
          <a:bodyPr wrap="square">
            <a:spAutoFit/>
          </a:bodyPr>
          <a:lstStyle/>
          <a:p>
            <a:pPr eaLnBrk="0" hangingPunct="0"/>
            <a:r>
              <a:rPr lang="en-US" sz="3200" dirty="0" err="1">
                <a:solidFill>
                  <a:srgbClr val="0033CC"/>
                </a:solidFill>
                <a:latin typeface="Times New Roman" panose="02020603050405020304" pitchFamily="18" charset="0"/>
                <a:cs typeface="Times New Roman" panose="02020603050405020304" pitchFamily="18" charset="0"/>
              </a:rPr>
              <a:t>Dựa</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vào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đâu</a:t>
            </a:r>
            <a:r>
              <a:rPr lang="en-US" sz="3200" dirty="0">
                <a:solidFill>
                  <a:srgbClr val="0033CC"/>
                </a:solidFill>
                <a:latin typeface="Times New Roman" panose="02020603050405020304" pitchFamily="18" charset="0"/>
                <a:cs typeface="Times New Roman" panose="02020603050405020304" pitchFamily="18" charset="0"/>
              </a:rPr>
              <a:t> ta </a:t>
            </a:r>
            <a:r>
              <a:rPr lang="en-US" sz="3200" dirty="0" err="1">
                <a:solidFill>
                  <a:srgbClr val="0033CC"/>
                </a:solidFill>
                <a:latin typeface="Times New Roman" panose="02020603050405020304" pitchFamily="18" charset="0"/>
                <a:cs typeface="Times New Roman" panose="02020603050405020304" pitchFamily="18" charset="0"/>
              </a:rPr>
              <a:t>có</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thể</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nhận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biết</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được</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các</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loại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tệp</a:t>
            </a:r>
            <a:r>
              <a:rPr lang="en-US" sz="3200"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3987246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7507" y="1760419"/>
            <a:ext cx="4619022" cy="3337160"/>
          </a:xfrm>
          <a:prstGeom prst="rect">
            <a:avLst/>
          </a:prstGeom>
        </p:spPr>
      </p:pic>
      <p:sp>
        <p:nvSpPr>
          <p:cNvPr id="10" name="Left-Right Arrow 9"/>
          <p:cNvSpPr/>
          <p:nvPr/>
        </p:nvSpPr>
        <p:spPr>
          <a:xfrm>
            <a:off x="5774892" y="3135000"/>
            <a:ext cx="1132147" cy="587999"/>
          </a:xfrm>
          <a:prstGeom prst="lef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6907039" y="1760420"/>
            <a:ext cx="3981450" cy="3337160"/>
          </a:xfrm>
          <a:prstGeom prst="rect">
            <a:avLst/>
          </a:prstGeom>
          <a:ln>
            <a:solidFill>
              <a:schemeClr val="accent3">
                <a:lumMod val="60000"/>
                <a:lumOff val="40000"/>
              </a:schemeClr>
            </a:solidFill>
          </a:ln>
        </p:spPr>
      </p:pic>
      <p:sp>
        <p:nvSpPr>
          <p:cNvPr id="8" name="TextBox 7">
            <a:extLst>
              <a:ext uri="{FF2B5EF4-FFF2-40B4-BE49-F238E27FC236}">
                <a16:creationId xmlns:a16="http://schemas.microsoft.com/office/drawing/2014/main" id="{F4376316-17C8-3E25-5997-D68E878AD047}"/>
              </a:ext>
            </a:extLst>
          </p:cNvPr>
          <p:cNvSpPr txBox="1"/>
          <p:nvPr/>
        </p:nvSpPr>
        <p:spPr>
          <a:xfrm>
            <a:off x="1603512" y="283141"/>
            <a:ext cx="9051235" cy="1077218"/>
          </a:xfrm>
          <a:prstGeom prst="rect">
            <a:avLst/>
          </a:prstGeom>
          <a:noFill/>
        </p:spPr>
        <p:txBody>
          <a:bodyPr wrap="square">
            <a:spAutoFit/>
          </a:bodyPr>
          <a:lstStyle/>
          <a:p>
            <a:pPr eaLnBrk="0" hangingPunct="0"/>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548112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9848" y="126245"/>
            <a:ext cx="10018713" cy="1197587"/>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dirty="0" err="1">
                <a:solidFill>
                  <a:schemeClr val="tx1"/>
                </a:solidFill>
                <a:latin typeface="Times New Roman" panose="02020603050405020304" pitchFamily="18" charset="0"/>
                <a:cs typeface="Times New Roman" panose="02020603050405020304" pitchFamily="18" charset="0"/>
              </a:rPr>
              <a:t>Phân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biệt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hệ</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điều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hành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mềm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dụng</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437634" y="3275464"/>
            <a:ext cx="4703858" cy="30025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0033CC"/>
                </a:solidFill>
                <a:latin typeface="Times New Roman" panose="02020603050405020304" pitchFamily="18" charset="0"/>
                <a:cs typeface="Times New Roman" panose="02020603050405020304" pitchFamily="18" charset="0"/>
              </a:rPr>
              <a:t>Trực</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tiếp</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quản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lý</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và</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vận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phần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cứng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như</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chuột</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bàn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phím</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máy</a:t>
            </a:r>
            <a:r>
              <a:rPr lang="en-US" sz="3200" dirty="0">
                <a:solidFill>
                  <a:srgbClr val="0033CC"/>
                </a:solidFill>
                <a:latin typeface="Times New Roman" panose="02020603050405020304" pitchFamily="18" charset="0"/>
                <a:cs typeface="Times New Roman" panose="02020603050405020304" pitchFamily="18" charset="0"/>
              </a:rPr>
              <a:t> in,…</a:t>
            </a:r>
          </a:p>
        </p:txBody>
      </p:sp>
      <p:sp>
        <p:nvSpPr>
          <p:cNvPr id="5" name="Rounded Rectangle 4"/>
          <p:cNvSpPr/>
          <p:nvPr/>
        </p:nvSpPr>
        <p:spPr>
          <a:xfrm>
            <a:off x="6755641" y="3316407"/>
            <a:ext cx="5063320" cy="29615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a:solidFill>
                  <a:srgbClr val="0000FF"/>
                </a:solidFill>
                <a:latin typeface="Times New Roman" panose="02020603050405020304" pitchFamily="18" charset="0"/>
                <a:cs typeface="Times New Roman" panose="02020603050405020304" pitchFamily="18" charset="0"/>
              </a:rPr>
              <a:t>- Tương tác với phần cứng thông qua hệ điều hành</a:t>
            </a:r>
          </a:p>
        </p:txBody>
      </p:sp>
      <p:sp>
        <p:nvSpPr>
          <p:cNvPr id="6" name="Oval 5"/>
          <p:cNvSpPr/>
          <p:nvPr/>
        </p:nvSpPr>
        <p:spPr>
          <a:xfrm>
            <a:off x="2308781" y="3370999"/>
            <a:ext cx="2961564" cy="54591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anose="02020603050405020304" pitchFamily="18" charset="0"/>
                <a:cs typeface="Times New Roman" panose="02020603050405020304" pitchFamily="18" charset="0"/>
              </a:rPr>
              <a:t>Hệ</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điều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hành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Oval 6"/>
          <p:cNvSpPr/>
          <p:nvPr/>
        </p:nvSpPr>
        <p:spPr>
          <a:xfrm>
            <a:off x="7649569" y="3415504"/>
            <a:ext cx="3429248" cy="545910"/>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solidFill>
                  <a:srgbClr val="FF0000"/>
                </a:solidFill>
                <a:latin typeface="Times New Roman" panose="02020603050405020304" pitchFamily="18" charset="0"/>
                <a:cs typeface="Times New Roman" panose="02020603050405020304" pitchFamily="18" charset="0"/>
              </a:rPr>
              <a:t>Phần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mền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ứng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4469642" y="1842448"/>
            <a:ext cx="4537880" cy="887104"/>
          </a:xfrm>
          <a:prstGeom prst="flowChartTermina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Tương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cứng</a:t>
            </a:r>
            <a:endParaRPr lang="en-US" sz="2400" b="1" dirty="0">
              <a:latin typeface="Times New Roman" panose="02020603050405020304" pitchFamily="18" charset="0"/>
              <a:cs typeface="Times New Roman" panose="02020603050405020304" pitchFamily="18" charset="0"/>
            </a:endParaRPr>
          </a:p>
        </p:txBody>
      </p:sp>
      <p:sp>
        <p:nvSpPr>
          <p:cNvPr id="9" name="Freeform 8"/>
          <p:cNvSpPr/>
          <p:nvPr/>
        </p:nvSpPr>
        <p:spPr>
          <a:xfrm>
            <a:off x="3916907" y="2743200"/>
            <a:ext cx="1228299" cy="518615"/>
          </a:xfrm>
          <a:custGeom>
            <a:avLst/>
            <a:gdLst>
              <a:gd name="connsiteX0" fmla="*/ 1228299 w 1228299"/>
              <a:gd name="connsiteY0" fmla="*/ 0 h 518615"/>
              <a:gd name="connsiteX1" fmla="*/ 491320 w 1228299"/>
              <a:gd name="connsiteY1" fmla="*/ 191069 h 518615"/>
              <a:gd name="connsiteX2" fmla="*/ 0 w 1228299"/>
              <a:gd name="connsiteY2" fmla="*/ 518615 h 518615"/>
            </a:gdLst>
            <a:ahLst/>
            <a:cxnLst>
              <a:cxn ang="0">
                <a:pos x="connsiteX0" y="connsiteY0"/>
              </a:cxn>
              <a:cxn ang="0">
                <a:pos x="connsiteX1" y="connsiteY1"/>
              </a:cxn>
              <a:cxn ang="0">
                <a:pos x="connsiteX2" y="connsiteY2"/>
              </a:cxn>
            </a:cxnLst>
            <a:rect l="l" t="t" r="r" b="b"/>
            <a:pathLst>
              <a:path w="1228299" h="518615">
                <a:moveTo>
                  <a:pt x="1228299" y="0"/>
                </a:moveTo>
                <a:cubicBezTo>
                  <a:pt x="962167" y="52316"/>
                  <a:pt x="696036" y="104633"/>
                  <a:pt x="491320" y="191069"/>
                </a:cubicBezTo>
                <a:cubicBezTo>
                  <a:pt x="286604" y="277505"/>
                  <a:pt x="106907" y="484496"/>
                  <a:pt x="0" y="518615"/>
                </a:cubicBezTo>
              </a:path>
            </a:pathLst>
          </a:cu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0" name="Freeform 9"/>
          <p:cNvSpPr/>
          <p:nvPr/>
        </p:nvSpPr>
        <p:spPr>
          <a:xfrm>
            <a:off x="7649569" y="2565781"/>
            <a:ext cx="2040341" cy="696034"/>
          </a:xfrm>
          <a:custGeom>
            <a:avLst/>
            <a:gdLst>
              <a:gd name="connsiteX0" fmla="*/ 0 w 1951629"/>
              <a:gd name="connsiteY0" fmla="*/ 0 h 573206"/>
              <a:gd name="connsiteX1" fmla="*/ 1105468 w 1951629"/>
              <a:gd name="connsiteY1" fmla="*/ 245660 h 573206"/>
              <a:gd name="connsiteX2" fmla="*/ 1951629 w 1951629"/>
              <a:gd name="connsiteY2" fmla="*/ 573206 h 573206"/>
            </a:gdLst>
            <a:ahLst/>
            <a:cxnLst>
              <a:cxn ang="0">
                <a:pos x="connsiteX0" y="connsiteY0"/>
              </a:cxn>
              <a:cxn ang="0">
                <a:pos x="connsiteX1" y="connsiteY1"/>
              </a:cxn>
              <a:cxn ang="0">
                <a:pos x="connsiteX2" y="connsiteY2"/>
              </a:cxn>
            </a:cxnLst>
            <a:rect l="l" t="t" r="r" b="b"/>
            <a:pathLst>
              <a:path w="1951629" h="573206">
                <a:moveTo>
                  <a:pt x="0" y="0"/>
                </a:moveTo>
                <a:cubicBezTo>
                  <a:pt x="390098" y="75063"/>
                  <a:pt x="780197" y="150126"/>
                  <a:pt x="1105468" y="245660"/>
                </a:cubicBezTo>
                <a:cubicBezTo>
                  <a:pt x="1430739" y="341194"/>
                  <a:pt x="1691184" y="457200"/>
                  <a:pt x="1951629" y="573206"/>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030883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9848" y="126245"/>
            <a:ext cx="10018713" cy="1197587"/>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200">
                <a:solidFill>
                  <a:schemeClr val="tx1"/>
                </a:solidFill>
                <a:latin typeface="Times New Roman" panose="02020603050405020304" pitchFamily="18" charset="0"/>
                <a:cs typeface="Times New Roman" panose="02020603050405020304" pitchFamily="18" charset="0"/>
              </a:rPr>
              <a:t>Phân biệt hệ điều hành và phần mềm ứng dụng</a:t>
            </a:r>
          </a:p>
        </p:txBody>
      </p:sp>
      <p:sp>
        <p:nvSpPr>
          <p:cNvPr id="4" name="Rounded Rectangle 3"/>
          <p:cNvSpPr/>
          <p:nvPr/>
        </p:nvSpPr>
        <p:spPr>
          <a:xfrm>
            <a:off x="1437634" y="3275463"/>
            <a:ext cx="4703858" cy="30025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0033CC"/>
                </a:solidFill>
                <a:latin typeface="Times New Roman" panose="02020603050405020304" pitchFamily="18" charset="0"/>
                <a:cs typeface="Times New Roman" panose="02020603050405020304" pitchFamily="18" charset="0"/>
              </a:rPr>
              <a:t>Phải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cài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đặt</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đầu</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tiên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để</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máy</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tính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mới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hoạt</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động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được</a:t>
            </a:r>
            <a:r>
              <a:rPr lang="en-US" sz="3200" dirty="0">
                <a:solidFill>
                  <a:srgbClr val="0033CC"/>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6755641" y="3316407"/>
            <a:ext cx="5063320" cy="29615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457200" indent="-457200" algn="ctr">
              <a:buFontTx/>
              <a:buChar char="-"/>
            </a:pPr>
            <a:endParaRPr lang="en-US" sz="3200">
              <a:solidFill>
                <a:srgbClr val="0000FF"/>
              </a:solidFill>
              <a:latin typeface="Times New Roman" panose="02020603050405020304" pitchFamily="18" charset="0"/>
              <a:cs typeface="Times New Roman" panose="02020603050405020304" pitchFamily="18" charset="0"/>
            </a:endParaRPr>
          </a:p>
          <a:p>
            <a:pPr marL="457200" indent="-457200" algn="ctr">
              <a:buFontTx/>
              <a:buChar char="-"/>
            </a:pPr>
            <a:endParaRPr lang="en-US" sz="3200">
              <a:solidFill>
                <a:srgbClr val="0000FF"/>
              </a:solidFill>
              <a:latin typeface="Times New Roman" panose="02020603050405020304" pitchFamily="18" charset="0"/>
              <a:cs typeface="Times New Roman" panose="02020603050405020304" pitchFamily="18" charset="0"/>
            </a:endParaRPr>
          </a:p>
          <a:p>
            <a:pPr algn="ctr"/>
            <a:r>
              <a:rPr lang="en-US" sz="3200">
                <a:solidFill>
                  <a:srgbClr val="0000FF"/>
                </a:solidFill>
                <a:latin typeface="Times New Roman" panose="02020603050405020304" pitchFamily="18" charset="0"/>
                <a:cs typeface="Times New Roman" panose="02020603050405020304" pitchFamily="18" charset="0"/>
              </a:rPr>
              <a:t>Có thể cài đặt hoặc không tùy theo yêu cầu của người sử dụng</a:t>
            </a:r>
          </a:p>
          <a:p>
            <a:pPr algn="ctr"/>
            <a:endParaRPr lang="en-US" sz="3200">
              <a:solidFill>
                <a:srgbClr val="0000FF"/>
              </a:solidFill>
              <a:latin typeface="Times New Roman" panose="02020603050405020304" pitchFamily="18" charset="0"/>
              <a:cs typeface="Times New Roman" panose="02020603050405020304" pitchFamily="18" charset="0"/>
            </a:endParaRPr>
          </a:p>
        </p:txBody>
      </p:sp>
      <p:sp>
        <p:nvSpPr>
          <p:cNvPr id="6" name="Oval 5"/>
          <p:cNvSpPr/>
          <p:nvPr/>
        </p:nvSpPr>
        <p:spPr>
          <a:xfrm>
            <a:off x="2308781" y="3370999"/>
            <a:ext cx="2961564" cy="54591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Hệ điều hành</a:t>
            </a:r>
          </a:p>
        </p:txBody>
      </p:sp>
      <p:sp>
        <p:nvSpPr>
          <p:cNvPr id="7" name="Oval 6"/>
          <p:cNvSpPr/>
          <p:nvPr/>
        </p:nvSpPr>
        <p:spPr>
          <a:xfrm>
            <a:off x="7649569" y="3415504"/>
            <a:ext cx="3455753" cy="545910"/>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Phần mền ứng dụng</a:t>
            </a:r>
          </a:p>
        </p:txBody>
      </p:sp>
      <p:sp>
        <p:nvSpPr>
          <p:cNvPr id="8" name="Flowchart: Terminator 7"/>
          <p:cNvSpPr/>
          <p:nvPr/>
        </p:nvSpPr>
        <p:spPr>
          <a:xfrm>
            <a:off x="4131859" y="1917511"/>
            <a:ext cx="4537880" cy="887104"/>
          </a:xfrm>
          <a:prstGeom prst="flowChartTerminator">
            <a:avLst/>
          </a:prstGeom>
          <a:ln/>
          <a:scene3d>
            <a:camera prst="orthographicFront"/>
            <a:lightRig rig="threePt" dir="t"/>
          </a:scene3d>
          <a:sp3d>
            <a:bevelT prst="convex"/>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thiết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3916907" y="2743200"/>
            <a:ext cx="1228299" cy="518615"/>
          </a:xfrm>
          <a:custGeom>
            <a:avLst/>
            <a:gdLst>
              <a:gd name="connsiteX0" fmla="*/ 1228299 w 1228299"/>
              <a:gd name="connsiteY0" fmla="*/ 0 h 518615"/>
              <a:gd name="connsiteX1" fmla="*/ 491320 w 1228299"/>
              <a:gd name="connsiteY1" fmla="*/ 191069 h 518615"/>
              <a:gd name="connsiteX2" fmla="*/ 0 w 1228299"/>
              <a:gd name="connsiteY2" fmla="*/ 518615 h 518615"/>
            </a:gdLst>
            <a:ahLst/>
            <a:cxnLst>
              <a:cxn ang="0">
                <a:pos x="connsiteX0" y="connsiteY0"/>
              </a:cxn>
              <a:cxn ang="0">
                <a:pos x="connsiteX1" y="connsiteY1"/>
              </a:cxn>
              <a:cxn ang="0">
                <a:pos x="connsiteX2" y="connsiteY2"/>
              </a:cxn>
            </a:cxnLst>
            <a:rect l="l" t="t" r="r" b="b"/>
            <a:pathLst>
              <a:path w="1228299" h="518615">
                <a:moveTo>
                  <a:pt x="1228299" y="0"/>
                </a:moveTo>
                <a:cubicBezTo>
                  <a:pt x="962167" y="52316"/>
                  <a:pt x="696036" y="104633"/>
                  <a:pt x="491320" y="191069"/>
                </a:cubicBezTo>
                <a:cubicBezTo>
                  <a:pt x="286604" y="277505"/>
                  <a:pt x="106907" y="484496"/>
                  <a:pt x="0" y="518615"/>
                </a:cubicBezTo>
              </a:path>
            </a:pathLst>
          </a:cu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Freeform 9"/>
          <p:cNvSpPr/>
          <p:nvPr/>
        </p:nvSpPr>
        <p:spPr>
          <a:xfrm>
            <a:off x="7649569" y="2565781"/>
            <a:ext cx="2040341" cy="696034"/>
          </a:xfrm>
          <a:custGeom>
            <a:avLst/>
            <a:gdLst>
              <a:gd name="connsiteX0" fmla="*/ 0 w 1951629"/>
              <a:gd name="connsiteY0" fmla="*/ 0 h 573206"/>
              <a:gd name="connsiteX1" fmla="*/ 1105468 w 1951629"/>
              <a:gd name="connsiteY1" fmla="*/ 245660 h 573206"/>
              <a:gd name="connsiteX2" fmla="*/ 1951629 w 1951629"/>
              <a:gd name="connsiteY2" fmla="*/ 573206 h 573206"/>
            </a:gdLst>
            <a:ahLst/>
            <a:cxnLst>
              <a:cxn ang="0">
                <a:pos x="connsiteX0" y="connsiteY0"/>
              </a:cxn>
              <a:cxn ang="0">
                <a:pos x="connsiteX1" y="connsiteY1"/>
              </a:cxn>
              <a:cxn ang="0">
                <a:pos x="connsiteX2" y="connsiteY2"/>
              </a:cxn>
            </a:cxnLst>
            <a:rect l="l" t="t" r="r" b="b"/>
            <a:pathLst>
              <a:path w="1951629" h="573206">
                <a:moveTo>
                  <a:pt x="0" y="0"/>
                </a:moveTo>
                <a:cubicBezTo>
                  <a:pt x="390098" y="75063"/>
                  <a:pt x="780197" y="150126"/>
                  <a:pt x="1105468" y="245660"/>
                </a:cubicBezTo>
                <a:cubicBezTo>
                  <a:pt x="1430739" y="341194"/>
                  <a:pt x="1691184" y="457200"/>
                  <a:pt x="1951629" y="573206"/>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9208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9848" y="126245"/>
            <a:ext cx="10018713" cy="1197587"/>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Phân biệt hệ điều hành và phần mềm ứng dụng</a:t>
            </a:r>
          </a:p>
        </p:txBody>
      </p:sp>
      <p:sp>
        <p:nvSpPr>
          <p:cNvPr id="4" name="Rounded Rectangle 3"/>
          <p:cNvSpPr/>
          <p:nvPr/>
        </p:nvSpPr>
        <p:spPr>
          <a:xfrm>
            <a:off x="1437634" y="3275463"/>
            <a:ext cx="4703858" cy="30025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0033CC"/>
                </a:solidFill>
                <a:latin typeface="Times New Roman" panose="02020603050405020304" pitchFamily="18" charset="0"/>
                <a:cs typeface="Times New Roman" panose="02020603050405020304" pitchFamily="18" charset="0"/>
              </a:rPr>
              <a:t>Tạo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môi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trường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để</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cài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đặt</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và</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chạy</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phần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mềm</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ứng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dụng</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755641" y="3316407"/>
            <a:ext cx="5063320" cy="29615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457200" indent="-457200" algn="ctr">
              <a:buFontTx/>
              <a:buChar char="-"/>
            </a:pPr>
            <a:endParaRPr lang="en-US" sz="3200" dirty="0">
              <a:solidFill>
                <a:srgbClr val="0000FF"/>
              </a:solidFill>
              <a:latin typeface="Times New Roman" panose="02020603050405020304" pitchFamily="18" charset="0"/>
              <a:cs typeface="Times New Roman" panose="02020603050405020304" pitchFamily="18" charset="0"/>
            </a:endParaRPr>
          </a:p>
          <a:p>
            <a:pPr algn="ctr"/>
            <a:endParaRPr lang="en-US" sz="3200" dirty="0">
              <a:solidFill>
                <a:srgbClr val="0000FF"/>
              </a:solidFill>
              <a:latin typeface="Times New Roman" panose="02020603050405020304" pitchFamily="18" charset="0"/>
              <a:cs typeface="Times New Roman" panose="02020603050405020304" pitchFamily="18" charset="0"/>
            </a:endParaRPr>
          </a:p>
          <a:p>
            <a:pPr algn="ct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Chạy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môi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hệ</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điều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hành</a:t>
            </a:r>
            <a:endParaRPr lang="en-US" sz="3200" dirty="0">
              <a:solidFill>
                <a:srgbClr val="0000FF"/>
              </a:solidFill>
              <a:latin typeface="Times New Roman" panose="02020603050405020304" pitchFamily="18" charset="0"/>
              <a:cs typeface="Times New Roman" panose="02020603050405020304" pitchFamily="18" charset="0"/>
            </a:endParaRPr>
          </a:p>
          <a:p>
            <a:pPr algn="ct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lựa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chọn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hệ</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điều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hành</a:t>
            </a:r>
            <a:r>
              <a:rPr lang="en-US" sz="3200" dirty="0">
                <a:solidFill>
                  <a:srgbClr val="0000FF"/>
                </a:solidFill>
                <a:latin typeface="Times New Roman" panose="02020603050405020304" pitchFamily="18" charset="0"/>
                <a:cs typeface="Times New Roman" panose="02020603050405020304" pitchFamily="18" charset="0"/>
              </a:rPr>
              <a:t>.</a:t>
            </a:r>
          </a:p>
          <a:p>
            <a:pPr algn="ct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6" name="Oval 5"/>
          <p:cNvSpPr/>
          <p:nvPr/>
        </p:nvSpPr>
        <p:spPr>
          <a:xfrm>
            <a:off x="2308781" y="3370999"/>
            <a:ext cx="2961564" cy="54591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Hệ điều hành</a:t>
            </a:r>
          </a:p>
        </p:txBody>
      </p:sp>
      <p:sp>
        <p:nvSpPr>
          <p:cNvPr id="7" name="Oval 6"/>
          <p:cNvSpPr/>
          <p:nvPr/>
        </p:nvSpPr>
        <p:spPr>
          <a:xfrm>
            <a:off x="7649569" y="3389000"/>
            <a:ext cx="3614779" cy="545910"/>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solidFill>
                  <a:srgbClr val="FF0000"/>
                </a:solidFill>
                <a:latin typeface="Times New Roman" panose="02020603050405020304" pitchFamily="18" charset="0"/>
                <a:cs typeface="Times New Roman" panose="02020603050405020304" pitchFamily="18" charset="0"/>
              </a:rPr>
              <a:t>Phần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mền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ứng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4131859" y="1917511"/>
            <a:ext cx="4537880" cy="887104"/>
          </a:xfrm>
          <a:prstGeom prst="flowChartTerminator">
            <a:avLst/>
          </a:prstGeom>
          <a:ln/>
          <a:scene3d>
            <a:camera prst="orthographicFront"/>
            <a:lightRig rig="threePt" dir="t"/>
          </a:scene3d>
          <a:sp3d>
            <a:bevelT prst="convex"/>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FF0066"/>
                </a:solidFill>
                <a:latin typeface="Times New Roman" panose="02020603050405020304" pitchFamily="18" charset="0"/>
                <a:cs typeface="Times New Roman" panose="02020603050405020304" pitchFamily="18" charset="0"/>
              </a:rPr>
              <a:t>3. </a:t>
            </a:r>
            <a:r>
              <a:rPr lang="en-US" sz="2800" b="1" dirty="0" err="1">
                <a:solidFill>
                  <a:srgbClr val="FF0066"/>
                </a:solidFill>
                <a:latin typeface="Times New Roman" panose="02020603050405020304" pitchFamily="18" charset="0"/>
                <a:cs typeface="Times New Roman" panose="02020603050405020304" pitchFamily="18" charset="0"/>
              </a:rPr>
              <a:t>Sự</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phụ</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thuộc</a:t>
            </a:r>
            <a:endParaRPr lang="en-US" sz="2800" b="1" dirty="0">
              <a:solidFill>
                <a:srgbClr val="FF0066"/>
              </a:solidFill>
              <a:latin typeface="Times New Roman" panose="02020603050405020304" pitchFamily="18" charset="0"/>
              <a:cs typeface="Times New Roman" panose="02020603050405020304" pitchFamily="18" charset="0"/>
            </a:endParaRPr>
          </a:p>
        </p:txBody>
      </p:sp>
      <p:sp>
        <p:nvSpPr>
          <p:cNvPr id="9" name="Freeform 8"/>
          <p:cNvSpPr/>
          <p:nvPr/>
        </p:nvSpPr>
        <p:spPr>
          <a:xfrm>
            <a:off x="3916907" y="2743200"/>
            <a:ext cx="1228299" cy="518615"/>
          </a:xfrm>
          <a:custGeom>
            <a:avLst/>
            <a:gdLst>
              <a:gd name="connsiteX0" fmla="*/ 1228299 w 1228299"/>
              <a:gd name="connsiteY0" fmla="*/ 0 h 518615"/>
              <a:gd name="connsiteX1" fmla="*/ 491320 w 1228299"/>
              <a:gd name="connsiteY1" fmla="*/ 191069 h 518615"/>
              <a:gd name="connsiteX2" fmla="*/ 0 w 1228299"/>
              <a:gd name="connsiteY2" fmla="*/ 518615 h 518615"/>
            </a:gdLst>
            <a:ahLst/>
            <a:cxnLst>
              <a:cxn ang="0">
                <a:pos x="connsiteX0" y="connsiteY0"/>
              </a:cxn>
              <a:cxn ang="0">
                <a:pos x="connsiteX1" y="connsiteY1"/>
              </a:cxn>
              <a:cxn ang="0">
                <a:pos x="connsiteX2" y="connsiteY2"/>
              </a:cxn>
            </a:cxnLst>
            <a:rect l="l" t="t" r="r" b="b"/>
            <a:pathLst>
              <a:path w="1228299" h="518615">
                <a:moveTo>
                  <a:pt x="1228299" y="0"/>
                </a:moveTo>
                <a:cubicBezTo>
                  <a:pt x="962167" y="52316"/>
                  <a:pt x="696036" y="104633"/>
                  <a:pt x="491320" y="191069"/>
                </a:cubicBezTo>
                <a:cubicBezTo>
                  <a:pt x="286604" y="277505"/>
                  <a:pt x="106907" y="484496"/>
                  <a:pt x="0" y="518615"/>
                </a:cubicBezTo>
              </a:path>
            </a:pathLst>
          </a:cu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Freeform 9"/>
          <p:cNvSpPr/>
          <p:nvPr/>
        </p:nvSpPr>
        <p:spPr>
          <a:xfrm>
            <a:off x="7649569" y="2565781"/>
            <a:ext cx="2040341" cy="696034"/>
          </a:xfrm>
          <a:custGeom>
            <a:avLst/>
            <a:gdLst>
              <a:gd name="connsiteX0" fmla="*/ 0 w 1951629"/>
              <a:gd name="connsiteY0" fmla="*/ 0 h 573206"/>
              <a:gd name="connsiteX1" fmla="*/ 1105468 w 1951629"/>
              <a:gd name="connsiteY1" fmla="*/ 245660 h 573206"/>
              <a:gd name="connsiteX2" fmla="*/ 1951629 w 1951629"/>
              <a:gd name="connsiteY2" fmla="*/ 573206 h 573206"/>
            </a:gdLst>
            <a:ahLst/>
            <a:cxnLst>
              <a:cxn ang="0">
                <a:pos x="connsiteX0" y="connsiteY0"/>
              </a:cxn>
              <a:cxn ang="0">
                <a:pos x="connsiteX1" y="connsiteY1"/>
              </a:cxn>
              <a:cxn ang="0">
                <a:pos x="connsiteX2" y="connsiteY2"/>
              </a:cxn>
            </a:cxnLst>
            <a:rect l="l" t="t" r="r" b="b"/>
            <a:pathLst>
              <a:path w="1951629" h="573206">
                <a:moveTo>
                  <a:pt x="0" y="0"/>
                </a:moveTo>
                <a:cubicBezTo>
                  <a:pt x="390098" y="75063"/>
                  <a:pt x="780197" y="150126"/>
                  <a:pt x="1105468" y="245660"/>
                </a:cubicBezTo>
                <a:cubicBezTo>
                  <a:pt x="1430739" y="341194"/>
                  <a:pt x="1691184" y="457200"/>
                  <a:pt x="1951629" y="573206"/>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36045424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848" y="126245"/>
            <a:ext cx="10018713" cy="1197587"/>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Phân biệt hệ điều hành và phần mềm ứng dụng</a:t>
            </a:r>
          </a:p>
        </p:txBody>
      </p:sp>
      <p:sp>
        <p:nvSpPr>
          <p:cNvPr id="4" name="Rounded Rectangle 3"/>
          <p:cNvSpPr/>
          <p:nvPr/>
        </p:nvSpPr>
        <p:spPr>
          <a:xfrm>
            <a:off x="1437634" y="3275463"/>
            <a:ext cx="4703858" cy="30025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2800" dirty="0">
                <a:solidFill>
                  <a:srgbClr val="0033CC"/>
                </a:solidFill>
                <a:latin typeface="Times New Roman" panose="02020603050405020304" pitchFamily="18" charset="0"/>
                <a:cs typeface="Times New Roman" panose="02020603050405020304" pitchFamily="18" charset="0"/>
              </a:rPr>
              <a:t>Windows, Linux, MacOS, … (</a:t>
            </a:r>
            <a:r>
              <a:rPr lang="en-US" sz="2800" dirty="0" err="1">
                <a:solidFill>
                  <a:srgbClr val="0033CC"/>
                </a:solidFill>
                <a:latin typeface="Times New Roman" panose="02020603050405020304" pitchFamily="18" charset="0"/>
                <a:cs typeface="Times New Roman" panose="02020603050405020304" pitchFamily="18" charset="0"/>
              </a:rPr>
              <a:t>cho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máy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tính</a:t>
            </a:r>
            <a:r>
              <a:rPr lang="en-US" sz="2800" dirty="0">
                <a:solidFill>
                  <a:srgbClr val="0033CC"/>
                </a:solidFill>
                <a:latin typeface="Times New Roman" panose="02020603050405020304" pitchFamily="18" charset="0"/>
                <a:cs typeface="Times New Roman" panose="02020603050405020304" pitchFamily="18" charset="0"/>
              </a:rPr>
              <a:t>), Android, IOS, … (</a:t>
            </a:r>
            <a:r>
              <a:rPr lang="en-US" sz="2800" dirty="0" err="1">
                <a:solidFill>
                  <a:srgbClr val="0033CC"/>
                </a:solidFill>
                <a:latin typeface="Times New Roman" panose="02020603050405020304" pitchFamily="18" charset="0"/>
                <a:cs typeface="Times New Roman" panose="02020603050405020304" pitchFamily="18" charset="0"/>
              </a:rPr>
              <a:t>cho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điện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thoại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thông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minh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hoặc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máy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tính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bảng</a:t>
            </a:r>
            <a:r>
              <a:rPr lang="en-US" sz="2800" dirty="0">
                <a:solidFill>
                  <a:srgbClr val="0033CC"/>
                </a:solidFill>
                <a:latin typeface="Times New Roman" panose="02020603050405020304" pitchFamily="18" charset="0"/>
                <a:cs typeface="Times New Roman" panose="02020603050405020304" pitchFamily="18" charset="0"/>
              </a:rPr>
              <a:t>)</a:t>
            </a:r>
            <a:endParaRPr lang="en-US" sz="4400" dirty="0">
              <a:solidFill>
                <a:srgbClr val="0033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755641" y="3316407"/>
            <a:ext cx="5063320" cy="29615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457200" indent="-457200" algn="ctr">
              <a:buFontTx/>
              <a:buChar char="-"/>
            </a:pPr>
            <a:endParaRPr lang="en-US" sz="3200" dirty="0">
              <a:solidFill>
                <a:srgbClr val="0000FF"/>
              </a:solidFill>
              <a:latin typeface="Times New Roman" panose="02020603050405020304" pitchFamily="18" charset="0"/>
              <a:cs typeface="Times New Roman" panose="02020603050405020304" pitchFamily="18" charset="0"/>
            </a:endParaRPr>
          </a:p>
          <a:p>
            <a:pPr algn="ctr"/>
            <a:endParaRPr lang="en-US" sz="900" dirty="0">
              <a:solidFill>
                <a:srgbClr val="0000FF"/>
              </a:solidFill>
              <a:latin typeface="Times New Roman" panose="02020603050405020304" pitchFamily="18" charset="0"/>
              <a:cs typeface="Times New Roman" panose="02020603050405020304" pitchFamily="18" charset="0"/>
            </a:endParaRPr>
          </a:p>
          <a:p>
            <a:pPr algn="ctr"/>
            <a:r>
              <a:rPr lang="en-US" sz="2600" dirty="0">
                <a:solidFill>
                  <a:srgbClr val="0033CC"/>
                </a:solidFill>
                <a:latin typeface="Times New Roman" panose="02020603050405020304" pitchFamily="18" charset="0"/>
                <a:cs typeface="Times New Roman" panose="02020603050405020304" pitchFamily="18" charset="0"/>
              </a:rPr>
              <a:t>Mind Maple, Mind Manager,… (</a:t>
            </a:r>
            <a:r>
              <a:rPr lang="en-US" sz="2600" dirty="0" err="1">
                <a:solidFill>
                  <a:srgbClr val="0033CC"/>
                </a:solidFill>
                <a:latin typeface="Times New Roman" panose="02020603050405020304" pitchFamily="18" charset="0"/>
                <a:cs typeface="Times New Roman" panose="02020603050405020304" pitchFamily="18" charset="0"/>
              </a:rPr>
              <a:t>phần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mềm</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sơ</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đồ</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tư</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duy</a:t>
            </a:r>
            <a:r>
              <a:rPr lang="en-US" sz="2600" dirty="0">
                <a:solidFill>
                  <a:srgbClr val="0033CC"/>
                </a:solidFill>
                <a:latin typeface="Times New Roman" panose="02020603050405020304" pitchFamily="18" charset="0"/>
                <a:cs typeface="Times New Roman" panose="02020603050405020304" pitchFamily="18" charset="0"/>
              </a:rPr>
              <a:t>), MS Word, Writer,… (</a:t>
            </a:r>
            <a:r>
              <a:rPr lang="en-US" sz="2600" dirty="0" err="1">
                <a:solidFill>
                  <a:srgbClr val="0033CC"/>
                </a:solidFill>
                <a:latin typeface="Times New Roman" panose="02020603050405020304" pitchFamily="18" charset="0"/>
                <a:cs typeface="Times New Roman" panose="02020603050405020304" pitchFamily="18" charset="0"/>
              </a:rPr>
              <a:t>phần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mềm</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soạn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thảo</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văn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bản</a:t>
            </a:r>
            <a:r>
              <a:rPr lang="en-US" sz="2600" dirty="0">
                <a:solidFill>
                  <a:srgbClr val="0033CC"/>
                </a:solidFill>
                <a:latin typeface="Times New Roman" panose="02020603050405020304" pitchFamily="18" charset="0"/>
                <a:cs typeface="Times New Roman" panose="02020603050405020304" pitchFamily="18" charset="0"/>
              </a:rPr>
              <a:t>), MS Paint, Draw, Photoshop (</a:t>
            </a:r>
            <a:r>
              <a:rPr lang="en-US" sz="2600" dirty="0" err="1">
                <a:solidFill>
                  <a:srgbClr val="0033CC"/>
                </a:solidFill>
                <a:latin typeface="Times New Roman" panose="02020603050405020304" pitchFamily="18" charset="0"/>
                <a:cs typeface="Times New Roman" panose="02020603050405020304" pitchFamily="18" charset="0"/>
              </a:rPr>
              <a:t>phần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mềm</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xử</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lí</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ảnh</a:t>
            </a:r>
            <a:r>
              <a:rPr lang="en-US" sz="2600" dirty="0">
                <a:solidFill>
                  <a:srgbClr val="0033CC"/>
                </a:solidFill>
                <a:latin typeface="Times New Roman" panose="02020603050405020304" pitchFamily="18" charset="0"/>
                <a:cs typeface="Times New Roman" panose="02020603050405020304" pitchFamily="18" charset="0"/>
              </a:rPr>
              <a:t>),…</a:t>
            </a:r>
          </a:p>
        </p:txBody>
      </p:sp>
      <p:sp>
        <p:nvSpPr>
          <p:cNvPr id="6" name="Oval 5"/>
          <p:cNvSpPr/>
          <p:nvPr/>
        </p:nvSpPr>
        <p:spPr>
          <a:xfrm>
            <a:off x="2308781" y="3370999"/>
            <a:ext cx="2961564" cy="54591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Hệ điều hành</a:t>
            </a:r>
          </a:p>
        </p:txBody>
      </p:sp>
      <p:sp>
        <p:nvSpPr>
          <p:cNvPr id="7" name="Oval 6"/>
          <p:cNvSpPr/>
          <p:nvPr/>
        </p:nvSpPr>
        <p:spPr>
          <a:xfrm>
            <a:off x="7649569" y="3402252"/>
            <a:ext cx="3614779" cy="545910"/>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Phần mền ứng dụng</a:t>
            </a:r>
          </a:p>
        </p:txBody>
      </p:sp>
      <p:sp>
        <p:nvSpPr>
          <p:cNvPr id="8" name="Flowchart: Terminator 7"/>
          <p:cNvSpPr/>
          <p:nvPr/>
        </p:nvSpPr>
        <p:spPr>
          <a:xfrm>
            <a:off x="4131859" y="1917511"/>
            <a:ext cx="4537880" cy="887104"/>
          </a:xfrm>
          <a:prstGeom prst="flowChartTerminator">
            <a:avLst/>
          </a:prstGeom>
          <a:ln/>
          <a:scene3d>
            <a:camera prst="orthographicFront"/>
            <a:lightRig rig="threePt" dir="t"/>
          </a:scene3d>
          <a:sp3d>
            <a:bevelT prst="convex"/>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4. </a:t>
            </a:r>
            <a:r>
              <a:rPr lang="en-US" sz="2800" b="1" dirty="0" err="1">
                <a:solidFill>
                  <a:srgbClr val="FF0000"/>
                </a:solidFill>
                <a:latin typeface="Times New Roman" panose="02020603050405020304" pitchFamily="18" charset="0"/>
                <a:cs typeface="Times New Roman" panose="02020603050405020304" pitchFamily="18" charset="0"/>
              </a:rPr>
              <a:t>Ví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3916907" y="2743200"/>
            <a:ext cx="1228299" cy="518615"/>
          </a:xfrm>
          <a:custGeom>
            <a:avLst/>
            <a:gdLst>
              <a:gd name="connsiteX0" fmla="*/ 1228299 w 1228299"/>
              <a:gd name="connsiteY0" fmla="*/ 0 h 518615"/>
              <a:gd name="connsiteX1" fmla="*/ 491320 w 1228299"/>
              <a:gd name="connsiteY1" fmla="*/ 191069 h 518615"/>
              <a:gd name="connsiteX2" fmla="*/ 0 w 1228299"/>
              <a:gd name="connsiteY2" fmla="*/ 518615 h 518615"/>
            </a:gdLst>
            <a:ahLst/>
            <a:cxnLst>
              <a:cxn ang="0">
                <a:pos x="connsiteX0" y="connsiteY0"/>
              </a:cxn>
              <a:cxn ang="0">
                <a:pos x="connsiteX1" y="connsiteY1"/>
              </a:cxn>
              <a:cxn ang="0">
                <a:pos x="connsiteX2" y="connsiteY2"/>
              </a:cxn>
            </a:cxnLst>
            <a:rect l="l" t="t" r="r" b="b"/>
            <a:pathLst>
              <a:path w="1228299" h="518615">
                <a:moveTo>
                  <a:pt x="1228299" y="0"/>
                </a:moveTo>
                <a:cubicBezTo>
                  <a:pt x="962167" y="52316"/>
                  <a:pt x="696036" y="104633"/>
                  <a:pt x="491320" y="191069"/>
                </a:cubicBezTo>
                <a:cubicBezTo>
                  <a:pt x="286604" y="277505"/>
                  <a:pt x="106907" y="484496"/>
                  <a:pt x="0" y="518615"/>
                </a:cubicBezTo>
              </a:path>
            </a:pathLst>
          </a:cu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Freeform 9"/>
          <p:cNvSpPr/>
          <p:nvPr/>
        </p:nvSpPr>
        <p:spPr>
          <a:xfrm>
            <a:off x="7649569" y="2565781"/>
            <a:ext cx="2040341" cy="696034"/>
          </a:xfrm>
          <a:custGeom>
            <a:avLst/>
            <a:gdLst>
              <a:gd name="connsiteX0" fmla="*/ 0 w 1951629"/>
              <a:gd name="connsiteY0" fmla="*/ 0 h 573206"/>
              <a:gd name="connsiteX1" fmla="*/ 1105468 w 1951629"/>
              <a:gd name="connsiteY1" fmla="*/ 245660 h 573206"/>
              <a:gd name="connsiteX2" fmla="*/ 1951629 w 1951629"/>
              <a:gd name="connsiteY2" fmla="*/ 573206 h 573206"/>
            </a:gdLst>
            <a:ahLst/>
            <a:cxnLst>
              <a:cxn ang="0">
                <a:pos x="connsiteX0" y="connsiteY0"/>
              </a:cxn>
              <a:cxn ang="0">
                <a:pos x="connsiteX1" y="connsiteY1"/>
              </a:cxn>
              <a:cxn ang="0">
                <a:pos x="connsiteX2" y="connsiteY2"/>
              </a:cxn>
            </a:cxnLst>
            <a:rect l="l" t="t" r="r" b="b"/>
            <a:pathLst>
              <a:path w="1951629" h="573206">
                <a:moveTo>
                  <a:pt x="0" y="0"/>
                </a:moveTo>
                <a:cubicBezTo>
                  <a:pt x="390098" y="75063"/>
                  <a:pt x="780197" y="150126"/>
                  <a:pt x="1105468" y="245660"/>
                </a:cubicBezTo>
                <a:cubicBezTo>
                  <a:pt x="1430739" y="341194"/>
                  <a:pt x="1691184" y="457200"/>
                  <a:pt x="1951629" y="573206"/>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06239998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1818373" y="1746110"/>
            <a:ext cx="92774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dirty="0">
                <a:solidFill>
                  <a:srgbClr val="000000"/>
                </a:solidFill>
                <a:cs typeface="Times New Roman" panose="02020603050405020304" pitchFamily="18" charset="0"/>
              </a:rPr>
              <a:t>A. Linux</a:t>
            </a:r>
          </a:p>
        </p:txBody>
      </p:sp>
      <p:sp>
        <p:nvSpPr>
          <p:cNvPr id="71683" name="Rectangle 10"/>
          <p:cNvSpPr>
            <a:spLocks noChangeArrowheads="1"/>
          </p:cNvSpPr>
          <p:nvPr/>
        </p:nvSpPr>
        <p:spPr bwMode="auto">
          <a:xfrm>
            <a:off x="861391" y="979757"/>
            <a:ext cx="11087407" cy="585418"/>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lIns="92075" tIns="46038" rIns="92075" bIns="46038" anchor="b">
            <a:spAutoFit/>
          </a:bodyPr>
          <a:lstStyle>
            <a:lvl1pPr>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20000"/>
              </a:spcBef>
              <a:spcAft>
                <a:spcPct val="0"/>
              </a:spcAft>
              <a:buClr>
                <a:srgbClr val="3366CC"/>
              </a:buClr>
            </a:pPr>
            <a:r>
              <a:rPr lang="en-US" altLang="en-US" sz="3200" b="0" dirty="0" err="1">
                <a:ln w="0"/>
                <a:cs typeface="Times New Roman" panose="02020603050405020304" pitchFamily="18" charset="0"/>
              </a:rPr>
              <a:t>Câu</a:t>
            </a:r>
            <a:r>
              <a:rPr lang="en-US" altLang="en-US" sz="3200" b="0" dirty="0">
                <a:ln w="0"/>
                <a:cs typeface="Times New Roman" panose="02020603050405020304" pitchFamily="18" charset="0"/>
              </a:rPr>
              <a:t> 1. </a:t>
            </a:r>
            <a:r>
              <a:rPr lang="en-US" altLang="en-US" sz="3200" b="0" dirty="0" err="1">
                <a:ln w="0"/>
                <a:cs typeface="Times New Roman" panose="02020603050405020304" pitchFamily="18" charset="0"/>
              </a:rPr>
              <a:t>Hãy</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chỉ</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ra</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phần</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mềm</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ứng</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dụng</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trong</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các</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phần</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mềm</a:t>
            </a:r>
            <a:r>
              <a:rPr lang="en-US" altLang="en-US" sz="3200" b="0" dirty="0">
                <a:ln w="0"/>
                <a:cs typeface="Times New Roman" panose="02020603050405020304" pitchFamily="18" charset="0"/>
              </a:rPr>
              <a:t> </a:t>
            </a:r>
            <a:r>
              <a:rPr lang="en-US" altLang="en-US" sz="3200" b="0" dirty="0" err="1">
                <a:ln w="0"/>
                <a:cs typeface="Times New Roman" panose="02020603050405020304" pitchFamily="18" charset="0"/>
              </a:rPr>
              <a:t>sau</a:t>
            </a:r>
            <a:r>
              <a:rPr lang="en-US" altLang="en-US" sz="3200" b="0" dirty="0">
                <a:ln w="0"/>
                <a:cs typeface="Times New Roman" panose="02020603050405020304" pitchFamily="18" charset="0"/>
              </a:rPr>
              <a:t>?</a:t>
            </a:r>
          </a:p>
        </p:txBody>
      </p:sp>
      <p:sp>
        <p:nvSpPr>
          <p:cNvPr id="71684" name="Rectangle 4"/>
          <p:cNvSpPr>
            <a:spLocks noChangeArrowheads="1"/>
          </p:cNvSpPr>
          <p:nvPr/>
        </p:nvSpPr>
        <p:spPr bwMode="auto">
          <a:xfrm>
            <a:off x="1812277" y="2836504"/>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dirty="0">
                <a:solidFill>
                  <a:srgbClr val="000000"/>
                </a:solidFill>
                <a:cs typeface="Times New Roman" panose="02020603050405020304" pitchFamily="18" charset="0"/>
              </a:rPr>
              <a:t>B. Gmail</a:t>
            </a:r>
          </a:p>
        </p:txBody>
      </p:sp>
      <p:sp>
        <p:nvSpPr>
          <p:cNvPr id="71685" name="Rectangle 4"/>
          <p:cNvSpPr>
            <a:spLocks noChangeArrowheads="1"/>
          </p:cNvSpPr>
          <p:nvPr/>
        </p:nvSpPr>
        <p:spPr bwMode="auto">
          <a:xfrm>
            <a:off x="1809229" y="3942138"/>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dirty="0">
                <a:solidFill>
                  <a:srgbClr val="000000"/>
                </a:solidFill>
                <a:cs typeface="Times New Roman" panose="02020603050405020304" pitchFamily="18" charset="0"/>
              </a:rPr>
              <a:t>C. Windows 8</a:t>
            </a:r>
          </a:p>
        </p:txBody>
      </p:sp>
      <p:sp>
        <p:nvSpPr>
          <p:cNvPr id="71686" name="Rectangle 4"/>
          <p:cNvSpPr>
            <a:spLocks noChangeArrowheads="1"/>
          </p:cNvSpPr>
          <p:nvPr/>
        </p:nvSpPr>
        <p:spPr bwMode="auto">
          <a:xfrm>
            <a:off x="1809229" y="5069108"/>
            <a:ext cx="9128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dirty="0">
                <a:solidFill>
                  <a:srgbClr val="000000"/>
                </a:solidFill>
                <a:cs typeface="Times New Roman" panose="02020603050405020304" pitchFamily="18" charset="0"/>
              </a:rPr>
              <a:t>D. </a:t>
            </a:r>
            <a:r>
              <a:rPr lang="en-US" altLang="en-US" sz="3600" dirty="0" err="1">
                <a:solidFill>
                  <a:srgbClr val="000000"/>
                </a:solidFill>
                <a:cs typeface="Times New Roman" panose="02020603050405020304" pitchFamily="18" charset="0"/>
              </a:rPr>
              <a:t>UnikeyNT</a:t>
            </a:r>
            <a:endParaRPr lang="en-US" altLang="en-US" sz="3600" dirty="0">
              <a:solidFill>
                <a:srgbClr val="000000"/>
              </a:solidFill>
              <a:cs typeface="Times New Roman" panose="02020603050405020304" pitchFamily="18" charset="0"/>
            </a:endParaRPr>
          </a:p>
        </p:txBody>
      </p:sp>
      <p:sp>
        <p:nvSpPr>
          <p:cNvPr id="3" name="Rounded Rectangle 2"/>
          <p:cNvSpPr/>
          <p:nvPr/>
        </p:nvSpPr>
        <p:spPr>
          <a:xfrm>
            <a:off x="0" y="-45102"/>
            <a:ext cx="12192000" cy="873505"/>
          </a:xfrm>
          <a:prstGeom prst="roundRec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AC0046"/>
              </a:solidFill>
              <a:latin typeface="Times New Roman" panose="02020603050405020304" pitchFamily="18" charset="0"/>
              <a:cs typeface="Times New Roman" panose="02020603050405020304" pitchFamily="18" charset="0"/>
            </a:endParaRPr>
          </a:p>
        </p:txBody>
      </p:sp>
      <p:sp>
        <p:nvSpPr>
          <p:cNvPr id="4" name="Rectangle 3"/>
          <p:cNvSpPr/>
          <p:nvPr/>
        </p:nvSpPr>
        <p:spPr>
          <a:xfrm>
            <a:off x="4285452" y="55801"/>
            <a:ext cx="3073277" cy="830997"/>
          </a:xfrm>
          <a:prstGeom prst="rect">
            <a:avLst/>
          </a:prstGeom>
          <a:noFill/>
        </p:spPr>
        <p:txBody>
          <a:bodyPr wrap="none" lIns="91440" tIns="45720" rIns="91440" bIns="45720">
            <a:spAutoFit/>
          </a:bodyPr>
          <a:lstStyle/>
          <a:p>
            <a:pPr algn="ctr"/>
            <a:r>
              <a:rPr lang="en-US" sz="4800" b="1" cap="none" spc="0" dirty="0">
                <a:ln w="22225">
                  <a:solidFill>
                    <a:srgbClr val="FF0066"/>
                  </a:solidFill>
                  <a:prstDash val="solid"/>
                </a:ln>
                <a:solidFill>
                  <a:srgbClr val="F20062"/>
                </a:solidFill>
                <a:effectLst/>
                <a:latin typeface="Times New Roman" panose="02020603050405020304" pitchFamily="18" charset="0"/>
                <a:cs typeface="Times New Roman" panose="02020603050405020304" pitchFamily="18" charset="0"/>
              </a:rPr>
              <a:t>CỦNG CỐ</a:t>
            </a:r>
          </a:p>
        </p:txBody>
      </p:sp>
      <p:sp>
        <p:nvSpPr>
          <p:cNvPr id="5" name="Oval 4">
            <a:extLst>
              <a:ext uri="{FF2B5EF4-FFF2-40B4-BE49-F238E27FC236}">
                <a16:creationId xmlns:a16="http://schemas.microsoft.com/office/drawing/2014/main" id="{0C7994C6-4766-6A68-B35F-3C374E60752B}"/>
              </a:ext>
            </a:extLst>
          </p:cNvPr>
          <p:cNvSpPr/>
          <p:nvPr/>
        </p:nvSpPr>
        <p:spPr>
          <a:xfrm>
            <a:off x="1778617" y="2891392"/>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BDE9D5-3E04-5F3D-3C13-0C4F7EFB054D}"/>
              </a:ext>
            </a:extLst>
          </p:cNvPr>
          <p:cNvSpPr/>
          <p:nvPr/>
        </p:nvSpPr>
        <p:spPr>
          <a:xfrm>
            <a:off x="1745486" y="5189128"/>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550ED13-816E-8C2B-B6AD-F924D30DA0CA}"/>
              </a:ext>
            </a:extLst>
          </p:cNvPr>
          <p:cNvSpPr/>
          <p:nvPr/>
        </p:nvSpPr>
        <p:spPr>
          <a:xfrm>
            <a:off x="3669877" y="7497428"/>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89562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wipe(down)">
                                      <p:cBhvr>
                                        <p:cTn id="7" dur="5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682"/>
                                        </p:tgtEl>
                                        <p:attrNameLst>
                                          <p:attrName>style.visibility</p:attrName>
                                        </p:attrNameLst>
                                      </p:cBhvr>
                                      <p:to>
                                        <p:strVal val="visible"/>
                                      </p:to>
                                    </p:set>
                                    <p:animEffect transition="in" filter="barn(inVertical)">
                                      <p:cBhvr>
                                        <p:cTn id="12" dur="500"/>
                                        <p:tgtEl>
                                          <p:spTgt spid="716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wipe(down)">
                                      <p:cBhvr>
                                        <p:cTn id="17" dur="500"/>
                                        <p:tgtEl>
                                          <p:spTgt spid="716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685"/>
                                        </p:tgtEl>
                                        <p:attrNameLst>
                                          <p:attrName>style.visibility</p:attrName>
                                        </p:attrNameLst>
                                      </p:cBhvr>
                                      <p:to>
                                        <p:strVal val="visible"/>
                                      </p:to>
                                    </p:set>
                                    <p:animEffect transition="in" filter="wipe(down)">
                                      <p:cBhvr>
                                        <p:cTn id="22" dur="500"/>
                                        <p:tgtEl>
                                          <p:spTgt spid="716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1686"/>
                                        </p:tgtEl>
                                        <p:attrNameLst>
                                          <p:attrName>style.visibility</p:attrName>
                                        </p:attrNameLst>
                                      </p:cBhvr>
                                      <p:to>
                                        <p:strVal val="visible"/>
                                      </p:to>
                                    </p:set>
                                    <p:animEffect transition="in" filter="wipe(down)">
                                      <p:cBhvr>
                                        <p:cTn id="27" dur="500"/>
                                        <p:tgtEl>
                                          <p:spTgt spid="7168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animBg="1"/>
      <p:bldP spid="71684" grpId="0"/>
      <p:bldP spid="71685" grpId="0"/>
      <p:bldP spid="71686" grpId="0"/>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1875182" y="1830390"/>
            <a:ext cx="922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solidFill>
                  <a:srgbClr val="000000"/>
                </a:solidFill>
                <a:cs typeface="Times New Roman" panose="02020603050405020304" pitchFamily="18" charset="0"/>
              </a:rPr>
              <a:t>A. </a:t>
            </a:r>
            <a:r>
              <a:rPr lang="en-US" altLang="en-US" sz="3600" b="0" dirty="0" err="1">
                <a:solidFill>
                  <a:srgbClr val="000000"/>
                </a:solidFill>
                <a:cs typeface="Times New Roman" panose="02020603050405020304" pitchFamily="18" charset="0"/>
              </a:rPr>
              <a:t>Hệ</a:t>
            </a:r>
            <a:r>
              <a:rPr lang="en-US" altLang="en-US" sz="3600" b="0" dirty="0">
                <a:solidFill>
                  <a:srgbClr val="000000"/>
                </a:solidFill>
                <a:cs typeface="Times New Roman" panose="02020603050405020304" pitchFamily="18" charset="0"/>
              </a:rPr>
              <a:t> </a:t>
            </a:r>
            <a:r>
              <a:rPr lang="en-US" altLang="en-US" sz="3600" b="0" dirty="0" err="1">
                <a:solidFill>
                  <a:srgbClr val="000000"/>
                </a:solidFill>
                <a:cs typeface="Times New Roman" panose="02020603050405020304" pitchFamily="18" charset="0"/>
              </a:rPr>
              <a:t>điều</a:t>
            </a:r>
            <a:r>
              <a:rPr lang="en-US" altLang="en-US" sz="3600" b="0" dirty="0">
                <a:solidFill>
                  <a:srgbClr val="000000"/>
                </a:solidFill>
                <a:cs typeface="Times New Roman" panose="02020603050405020304" pitchFamily="18" charset="0"/>
              </a:rPr>
              <a:t> </a:t>
            </a:r>
            <a:r>
              <a:rPr lang="en-US" altLang="en-US" sz="3600" b="0" dirty="0" err="1">
                <a:solidFill>
                  <a:srgbClr val="000000"/>
                </a:solidFill>
                <a:cs typeface="Times New Roman" panose="02020603050405020304" pitchFamily="18" charset="0"/>
              </a:rPr>
              <a:t>hành</a:t>
            </a:r>
            <a:r>
              <a:rPr lang="en-US" altLang="en-US" sz="3600" b="0" dirty="0">
                <a:solidFill>
                  <a:srgbClr val="000000"/>
                </a:solidFill>
                <a:cs typeface="Times New Roman" panose="02020603050405020304" pitchFamily="18" charset="0"/>
              </a:rPr>
              <a:t> Windows 98</a:t>
            </a:r>
          </a:p>
        </p:txBody>
      </p:sp>
      <p:sp>
        <p:nvSpPr>
          <p:cNvPr id="72707" name="Rectangle 10"/>
          <p:cNvSpPr>
            <a:spLocks noChangeArrowheads="1"/>
          </p:cNvSpPr>
          <p:nvPr/>
        </p:nvSpPr>
        <p:spPr bwMode="auto">
          <a:xfrm>
            <a:off x="2133600" y="1075465"/>
            <a:ext cx="6215270" cy="646973"/>
          </a:xfrm>
          <a:prstGeom prst="rect">
            <a:avLst/>
          </a:prstGeom>
          <a:noFill/>
          <a:ln>
            <a:noFill/>
          </a:ln>
        </p:spPr>
        <p:txBody>
          <a:bodyPr wrap="square" lIns="92075" tIns="46038" rIns="92075" bIns="46038" anchor="b">
            <a:spAutoFit/>
          </a:bodyPr>
          <a:lstStyle>
            <a:lvl1pPr>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dirty="0" err="1">
                <a:solidFill>
                  <a:srgbClr val="000000"/>
                </a:solidFill>
                <a:cs typeface="Times New Roman" panose="02020603050405020304" pitchFamily="18" charset="0"/>
              </a:rPr>
              <a:t>Câu</a:t>
            </a:r>
            <a:r>
              <a:rPr lang="en-US" altLang="en-US" sz="3600" dirty="0">
                <a:solidFill>
                  <a:srgbClr val="000000"/>
                </a:solidFill>
                <a:cs typeface="Times New Roman" panose="02020603050405020304" pitchFamily="18" charset="0"/>
              </a:rPr>
              <a:t> 2. </a:t>
            </a:r>
            <a:r>
              <a:rPr lang="en-US" altLang="en-US" sz="3600" dirty="0" err="1">
                <a:solidFill>
                  <a:srgbClr val="000000"/>
                </a:solidFill>
                <a:cs typeface="Times New Roman" panose="02020603050405020304" pitchFamily="18" charset="0"/>
              </a:rPr>
              <a:t>Phần</a:t>
            </a:r>
            <a:r>
              <a:rPr lang="en-US" altLang="en-US" sz="3600" dirty="0">
                <a:solidFill>
                  <a:srgbClr val="000000"/>
                </a:solidFill>
                <a:cs typeface="Times New Roman" panose="02020603050405020304" pitchFamily="18" charset="0"/>
              </a:rPr>
              <a:t> </a:t>
            </a:r>
            <a:r>
              <a:rPr lang="en-US" altLang="en-US" sz="3600" dirty="0" err="1">
                <a:solidFill>
                  <a:srgbClr val="000000"/>
                </a:solidFill>
                <a:cs typeface="Times New Roman" panose="02020603050405020304" pitchFamily="18" charset="0"/>
              </a:rPr>
              <a:t>mềm</a:t>
            </a:r>
            <a:r>
              <a:rPr lang="en-US" altLang="en-US" sz="3600" dirty="0">
                <a:solidFill>
                  <a:srgbClr val="000000"/>
                </a:solidFill>
                <a:cs typeface="Times New Roman" panose="02020603050405020304" pitchFamily="18" charset="0"/>
              </a:rPr>
              <a:t> </a:t>
            </a:r>
            <a:r>
              <a:rPr lang="en-US" altLang="en-US" sz="3600" dirty="0" err="1">
                <a:solidFill>
                  <a:srgbClr val="000000"/>
                </a:solidFill>
                <a:cs typeface="Times New Roman" panose="02020603050405020304" pitchFamily="18" charset="0"/>
              </a:rPr>
              <a:t>hệ</a:t>
            </a:r>
            <a:r>
              <a:rPr lang="en-US" altLang="en-US" sz="3600" dirty="0">
                <a:solidFill>
                  <a:srgbClr val="000000"/>
                </a:solidFill>
                <a:cs typeface="Times New Roman" panose="02020603050405020304" pitchFamily="18" charset="0"/>
              </a:rPr>
              <a:t> </a:t>
            </a:r>
            <a:r>
              <a:rPr lang="en-US" altLang="en-US" sz="3600" dirty="0" err="1">
                <a:solidFill>
                  <a:srgbClr val="000000"/>
                </a:solidFill>
                <a:cs typeface="Times New Roman" panose="02020603050405020304" pitchFamily="18" charset="0"/>
              </a:rPr>
              <a:t>thống</a:t>
            </a:r>
            <a:r>
              <a:rPr lang="en-US" altLang="en-US" sz="3600" dirty="0">
                <a:solidFill>
                  <a:srgbClr val="000000"/>
                </a:solidFill>
                <a:cs typeface="Times New Roman" panose="02020603050405020304" pitchFamily="18" charset="0"/>
              </a:rPr>
              <a:t> </a:t>
            </a:r>
            <a:r>
              <a:rPr lang="en-US" altLang="en-US" sz="3600" dirty="0" err="1">
                <a:solidFill>
                  <a:srgbClr val="000000"/>
                </a:solidFill>
                <a:cs typeface="Times New Roman" panose="02020603050405020304" pitchFamily="18" charset="0"/>
              </a:rPr>
              <a:t>là</a:t>
            </a:r>
            <a:r>
              <a:rPr lang="en-US" altLang="en-US" sz="3600" dirty="0">
                <a:solidFill>
                  <a:srgbClr val="000000"/>
                </a:solidFill>
                <a:cs typeface="Times New Roman" panose="02020603050405020304" pitchFamily="18" charset="0"/>
              </a:rPr>
              <a:t>:</a:t>
            </a:r>
          </a:p>
        </p:txBody>
      </p:sp>
      <p:sp>
        <p:nvSpPr>
          <p:cNvPr id="72708" name="Rectangle 3"/>
          <p:cNvSpPr>
            <a:spLocks noChangeArrowheads="1"/>
          </p:cNvSpPr>
          <p:nvPr/>
        </p:nvSpPr>
        <p:spPr bwMode="auto">
          <a:xfrm>
            <a:off x="1875182" y="2871106"/>
            <a:ext cx="922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solidFill>
                  <a:srgbClr val="000000"/>
                </a:solidFill>
                <a:cs typeface="Times New Roman" panose="02020603050405020304" pitchFamily="18" charset="0"/>
              </a:rPr>
              <a:t>B. Windows Media Player</a:t>
            </a:r>
          </a:p>
        </p:txBody>
      </p:sp>
      <p:sp>
        <p:nvSpPr>
          <p:cNvPr id="72709" name="Rectangle 3"/>
          <p:cNvSpPr>
            <a:spLocks noChangeArrowheads="1"/>
          </p:cNvSpPr>
          <p:nvPr/>
        </p:nvSpPr>
        <p:spPr bwMode="auto">
          <a:xfrm>
            <a:off x="1875182" y="3911822"/>
            <a:ext cx="922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solidFill>
                  <a:srgbClr val="000000"/>
                </a:solidFill>
                <a:cs typeface="Times New Roman" panose="02020603050405020304" pitchFamily="18" charset="0"/>
              </a:rPr>
              <a:t>C. </a:t>
            </a:r>
            <a:r>
              <a:rPr lang="en-US" altLang="en-US" sz="3600" b="0" dirty="0" err="1">
                <a:solidFill>
                  <a:srgbClr val="000000"/>
                </a:solidFill>
                <a:cs typeface="Times New Roman" panose="02020603050405020304" pitchFamily="18" charset="0"/>
              </a:rPr>
              <a:t>Hệ</a:t>
            </a:r>
            <a:r>
              <a:rPr lang="en-US" altLang="en-US" sz="3600" b="0" dirty="0">
                <a:solidFill>
                  <a:srgbClr val="000000"/>
                </a:solidFill>
                <a:cs typeface="Times New Roman" panose="02020603050405020304" pitchFamily="18" charset="0"/>
              </a:rPr>
              <a:t> </a:t>
            </a:r>
            <a:r>
              <a:rPr lang="en-US" altLang="en-US" sz="3600" b="0" dirty="0" err="1">
                <a:solidFill>
                  <a:srgbClr val="000000"/>
                </a:solidFill>
                <a:cs typeface="Times New Roman" panose="02020603050405020304" pitchFamily="18" charset="0"/>
              </a:rPr>
              <a:t>điều</a:t>
            </a:r>
            <a:r>
              <a:rPr lang="en-US" altLang="en-US" sz="3600" b="0" dirty="0">
                <a:solidFill>
                  <a:srgbClr val="000000"/>
                </a:solidFill>
                <a:cs typeface="Times New Roman" panose="02020603050405020304" pitchFamily="18" charset="0"/>
              </a:rPr>
              <a:t> </a:t>
            </a:r>
            <a:r>
              <a:rPr lang="en-US" altLang="en-US" sz="3600" b="0" dirty="0" err="1">
                <a:solidFill>
                  <a:srgbClr val="000000"/>
                </a:solidFill>
                <a:cs typeface="Times New Roman" panose="02020603050405020304" pitchFamily="18" charset="0"/>
              </a:rPr>
              <a:t>hành</a:t>
            </a:r>
            <a:r>
              <a:rPr lang="en-US" altLang="en-US" sz="3600" b="0" dirty="0">
                <a:solidFill>
                  <a:srgbClr val="000000"/>
                </a:solidFill>
                <a:cs typeface="Times New Roman" panose="02020603050405020304" pitchFamily="18" charset="0"/>
              </a:rPr>
              <a:t> Windows XP</a:t>
            </a:r>
          </a:p>
        </p:txBody>
      </p:sp>
      <p:sp>
        <p:nvSpPr>
          <p:cNvPr id="72710" name="Rectangle 3"/>
          <p:cNvSpPr>
            <a:spLocks noChangeArrowheads="1"/>
          </p:cNvSpPr>
          <p:nvPr/>
        </p:nvSpPr>
        <p:spPr bwMode="auto">
          <a:xfrm>
            <a:off x="1875182" y="5020918"/>
            <a:ext cx="922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solidFill>
                  <a:srgbClr val="000000"/>
                </a:solidFill>
                <a:cs typeface="Times New Roman" panose="02020603050405020304" pitchFamily="18" charset="0"/>
              </a:rPr>
              <a:t>D. </a:t>
            </a:r>
            <a:r>
              <a:rPr lang="en-US" altLang="en-US" sz="3600" b="0" dirty="0" err="1">
                <a:solidFill>
                  <a:srgbClr val="000000"/>
                </a:solidFill>
                <a:cs typeface="Times New Roman" panose="02020603050405020304" pitchFamily="18" charset="0"/>
              </a:rPr>
              <a:t>Cả</a:t>
            </a:r>
            <a:r>
              <a:rPr lang="en-US" altLang="en-US" sz="3600" b="0" dirty="0">
                <a:solidFill>
                  <a:srgbClr val="000000"/>
                </a:solidFill>
                <a:cs typeface="Times New Roman" panose="02020603050405020304" pitchFamily="18" charset="0"/>
              </a:rPr>
              <a:t> A </a:t>
            </a:r>
            <a:r>
              <a:rPr lang="en-US" altLang="en-US" sz="3600" b="0" dirty="0" err="1">
                <a:solidFill>
                  <a:srgbClr val="000000"/>
                </a:solidFill>
                <a:cs typeface="Times New Roman" panose="02020603050405020304" pitchFamily="18" charset="0"/>
              </a:rPr>
              <a:t>và</a:t>
            </a:r>
            <a:r>
              <a:rPr lang="en-US" altLang="en-US" sz="3600" b="0" dirty="0">
                <a:solidFill>
                  <a:srgbClr val="000000"/>
                </a:solidFill>
                <a:cs typeface="Times New Roman" panose="02020603050405020304" pitchFamily="18" charset="0"/>
              </a:rPr>
              <a:t> C </a:t>
            </a:r>
            <a:r>
              <a:rPr lang="en-US" altLang="en-US" sz="3600" b="0" dirty="0" err="1">
                <a:solidFill>
                  <a:srgbClr val="000000"/>
                </a:solidFill>
                <a:cs typeface="Times New Roman" panose="02020603050405020304" pitchFamily="18" charset="0"/>
              </a:rPr>
              <a:t>đúng</a:t>
            </a:r>
            <a:endParaRPr lang="en-US" altLang="en-US" sz="3600" b="0" dirty="0">
              <a:solidFill>
                <a:srgbClr val="000000"/>
              </a:solidFill>
              <a:cs typeface="Times New Roman" panose="02020603050405020304" pitchFamily="18" charset="0"/>
            </a:endParaRPr>
          </a:p>
        </p:txBody>
      </p:sp>
      <p:sp>
        <p:nvSpPr>
          <p:cNvPr id="9" name="Rounded Rectangle 8"/>
          <p:cNvSpPr/>
          <p:nvPr/>
        </p:nvSpPr>
        <p:spPr>
          <a:xfrm>
            <a:off x="0" y="-45102"/>
            <a:ext cx="12192000" cy="873505"/>
          </a:xfrm>
          <a:prstGeom prst="roundRec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AC0046"/>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0D2E8E33-E96C-96B7-2D77-AF460B0517B6}"/>
              </a:ext>
            </a:extLst>
          </p:cNvPr>
          <p:cNvSpPr/>
          <p:nvPr/>
        </p:nvSpPr>
        <p:spPr>
          <a:xfrm>
            <a:off x="1838250" y="5083116"/>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98358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7"/>
          <p:cNvSpPr>
            <a:spLocks noChangeArrowheads="1"/>
          </p:cNvSpPr>
          <p:nvPr/>
        </p:nvSpPr>
        <p:spPr bwMode="auto">
          <a:xfrm>
            <a:off x="2176959" y="3486329"/>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1143000" algn="l"/>
              </a:tabLst>
              <a:defRPr kumimoji="1" sz="2400" b="1">
                <a:solidFill>
                  <a:schemeClr val="tx1"/>
                </a:solidFill>
                <a:latin typeface="Times New Roman" panose="02020603050405020304" pitchFamily="18" charset="0"/>
                <a:cs typeface="Arial" panose="020B0604020202020204" pitchFamily="34" charset="0"/>
              </a:defRPr>
            </a:lvl1pPr>
            <a:lvl2pPr marL="742950" indent="-285750">
              <a:tabLst>
                <a:tab pos="1143000" algn="l"/>
              </a:tabLst>
              <a:defRPr kumimoji="1" sz="2400" b="1">
                <a:solidFill>
                  <a:schemeClr val="tx1"/>
                </a:solidFill>
                <a:latin typeface="Times New Roman" panose="02020603050405020304" pitchFamily="18" charset="0"/>
                <a:cs typeface="Arial" panose="020B0604020202020204" pitchFamily="34" charset="0"/>
              </a:defRPr>
            </a:lvl2pPr>
            <a:lvl3pPr marL="11430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3pPr>
            <a:lvl4pPr marL="16002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4pPr>
            <a:lvl5pPr marL="20574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ea typeface="Arial" panose="020B0604020202020204" pitchFamily="34" charset="0"/>
                <a:cs typeface="Times New Roman" panose="02020603050405020304" pitchFamily="18" charset="0"/>
              </a:rPr>
              <a:t>B. .jpg</a:t>
            </a:r>
            <a:endParaRPr lang="vi-VN" altLang="en-US" sz="3600" b="0" dirty="0">
              <a:ea typeface="Arial" panose="020B0604020202020204" pitchFamily="34" charset="0"/>
              <a:cs typeface="Times New Roman" panose="02020603050405020304" pitchFamily="18" charset="0"/>
            </a:endParaRPr>
          </a:p>
        </p:txBody>
      </p:sp>
      <p:sp>
        <p:nvSpPr>
          <p:cNvPr id="73731" name="Rectangle 10"/>
          <p:cNvSpPr>
            <a:spLocks noChangeArrowheads="1"/>
          </p:cNvSpPr>
          <p:nvPr/>
        </p:nvSpPr>
        <p:spPr bwMode="auto">
          <a:xfrm>
            <a:off x="1794855" y="522907"/>
            <a:ext cx="9449904" cy="1077860"/>
          </a:xfrm>
          <a:prstGeom prst="rect">
            <a:avLst/>
          </a:prstGeom>
          <a:noFill/>
          <a:ln w="9525">
            <a:noFill/>
            <a:miter lim="800000"/>
            <a:headEnd/>
            <a:tailEnd/>
          </a:ln>
        </p:spPr>
        <p:txBody>
          <a:bodyPr wrap="square" lIns="92075" tIns="46038" rIns="92075" bIns="46038" anchor="b">
            <a:spAutoFit/>
          </a:bodyPr>
          <a:lstStyle>
            <a:lvl1pPr marL="342900" indent="-342900">
              <a:defRPr kumimoji="1" sz="2400" b="1">
                <a:solidFill>
                  <a:schemeClr val="tx1"/>
                </a:solidFill>
                <a:latin typeface="Times New Roman" panose="02020603050405020304" pitchFamily="18" charset="0"/>
                <a:cs typeface="Arial" panose="020B0604020202020204" pitchFamily="34" charset="0"/>
              </a:defRPr>
            </a:lvl1pPr>
            <a:lvl2pPr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marL="0" lvl="1" eaLnBrk="0" fontAlgn="base" hangingPunct="0">
              <a:spcBef>
                <a:spcPct val="20000"/>
              </a:spcBef>
              <a:spcAft>
                <a:spcPct val="0"/>
              </a:spcAft>
              <a:buClr>
                <a:srgbClr val="3366CC"/>
              </a:buClr>
            </a:pPr>
            <a:r>
              <a:rPr lang="en-US" altLang="en-US" sz="3200" b="0" dirty="0" err="1">
                <a:solidFill>
                  <a:srgbClr val="002060"/>
                </a:solidFill>
                <a:ea typeface="Arial" panose="020B0604020202020204" pitchFamily="34" charset="0"/>
                <a:cs typeface="Times New Roman" panose="02020603050405020304" pitchFamily="18" charset="0"/>
              </a:rPr>
              <a:t>Câu</a:t>
            </a:r>
            <a:r>
              <a:rPr lang="en-US" altLang="en-US" sz="3200" b="0" dirty="0">
                <a:solidFill>
                  <a:srgbClr val="002060"/>
                </a:solidFill>
                <a:ea typeface="Arial" panose="020B0604020202020204" pitchFamily="34" charset="0"/>
                <a:cs typeface="Times New Roman" panose="02020603050405020304" pitchFamily="18" charset="0"/>
              </a:rPr>
              <a:t> 3. </a:t>
            </a:r>
            <a:r>
              <a:rPr lang="en-US" altLang="en-US" sz="3200" b="0" dirty="0" err="1">
                <a:solidFill>
                  <a:srgbClr val="002060"/>
                </a:solidFill>
                <a:ea typeface="Arial" panose="020B0604020202020204" pitchFamily="34" charset="0"/>
                <a:cs typeface="Times New Roman" panose="02020603050405020304" pitchFamily="18" charset="0"/>
              </a:rPr>
              <a:t>Em</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hãy</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chỉ</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ra</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các</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loại</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tệp</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có</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thể</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sử</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dụng</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được</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với</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phần</a:t>
            </a:r>
            <a:r>
              <a:rPr lang="en-US" altLang="en-US" sz="3200" b="0" dirty="0">
                <a:solidFill>
                  <a:srgbClr val="002060"/>
                </a:solidFill>
                <a:ea typeface="Arial" panose="020B0604020202020204" pitchFamily="34" charset="0"/>
                <a:cs typeface="Times New Roman" panose="02020603050405020304" pitchFamily="18" charset="0"/>
              </a:rPr>
              <a:t> </a:t>
            </a:r>
            <a:r>
              <a:rPr lang="en-US" altLang="en-US" sz="3200" b="0" dirty="0" err="1">
                <a:solidFill>
                  <a:srgbClr val="002060"/>
                </a:solidFill>
                <a:ea typeface="Arial" panose="020B0604020202020204" pitchFamily="34" charset="0"/>
                <a:cs typeface="Times New Roman" panose="02020603050405020304" pitchFamily="18" charset="0"/>
              </a:rPr>
              <a:t>mềm</a:t>
            </a:r>
            <a:r>
              <a:rPr lang="en-US" altLang="en-US" sz="3200" b="0" dirty="0">
                <a:solidFill>
                  <a:srgbClr val="002060"/>
                </a:solidFill>
                <a:ea typeface="Arial" panose="020B0604020202020204" pitchFamily="34" charset="0"/>
                <a:cs typeface="Times New Roman" panose="02020603050405020304" pitchFamily="18" charset="0"/>
              </a:rPr>
              <a:t> Windows media player?</a:t>
            </a:r>
            <a:endParaRPr lang="vi-VN" altLang="en-US" sz="3200" b="0" dirty="0">
              <a:solidFill>
                <a:srgbClr val="002060"/>
              </a:solidFill>
              <a:ea typeface="Arial" panose="020B0604020202020204" pitchFamily="34" charset="0"/>
              <a:cs typeface="Times New Roman" panose="02020603050405020304" pitchFamily="18" charset="0"/>
            </a:endParaRPr>
          </a:p>
        </p:txBody>
      </p:sp>
      <p:sp>
        <p:nvSpPr>
          <p:cNvPr id="73732" name="Rectangle 7"/>
          <p:cNvSpPr>
            <a:spLocks noChangeArrowheads="1"/>
          </p:cNvSpPr>
          <p:nvPr/>
        </p:nvSpPr>
        <p:spPr bwMode="auto">
          <a:xfrm>
            <a:off x="2154094" y="2386588"/>
            <a:ext cx="9026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1143000" algn="l"/>
              </a:tabLst>
              <a:defRPr kumimoji="1" sz="2400" b="1">
                <a:solidFill>
                  <a:schemeClr val="tx1"/>
                </a:solidFill>
                <a:latin typeface="Times New Roman" panose="02020603050405020304" pitchFamily="18" charset="0"/>
                <a:cs typeface="Arial" panose="020B0604020202020204" pitchFamily="34" charset="0"/>
              </a:defRPr>
            </a:lvl1pPr>
            <a:lvl2pPr marL="742950" indent="-285750">
              <a:tabLst>
                <a:tab pos="1143000" algn="l"/>
              </a:tabLst>
              <a:defRPr kumimoji="1" sz="2400" b="1">
                <a:solidFill>
                  <a:schemeClr val="tx1"/>
                </a:solidFill>
                <a:latin typeface="Times New Roman" panose="02020603050405020304" pitchFamily="18" charset="0"/>
                <a:cs typeface="Arial" panose="020B0604020202020204" pitchFamily="34" charset="0"/>
              </a:defRPr>
            </a:lvl2pPr>
            <a:lvl3pPr marL="11430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3pPr>
            <a:lvl4pPr marL="16002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4pPr>
            <a:lvl5pPr marL="20574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ea typeface="Arial" panose="020B0604020202020204" pitchFamily="34" charset="0"/>
                <a:cs typeface="Times New Roman" panose="02020603050405020304" pitchFamily="18" charset="0"/>
              </a:rPr>
              <a:t>A. .mp3</a:t>
            </a:r>
            <a:endParaRPr lang="vi-VN" altLang="en-US" sz="3600" b="0" dirty="0">
              <a:ea typeface="Arial" panose="020B0604020202020204" pitchFamily="34" charset="0"/>
              <a:cs typeface="Times New Roman" panose="02020603050405020304" pitchFamily="18" charset="0"/>
            </a:endParaRPr>
          </a:p>
        </p:txBody>
      </p:sp>
      <p:sp>
        <p:nvSpPr>
          <p:cNvPr id="73733" name="Rectangle 7"/>
          <p:cNvSpPr>
            <a:spLocks noChangeArrowheads="1"/>
          </p:cNvSpPr>
          <p:nvPr/>
        </p:nvSpPr>
        <p:spPr bwMode="auto">
          <a:xfrm>
            <a:off x="2176959" y="4626442"/>
            <a:ext cx="94270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1143000" algn="l"/>
              </a:tabLst>
              <a:defRPr kumimoji="1" sz="2400" b="1">
                <a:solidFill>
                  <a:schemeClr val="tx1"/>
                </a:solidFill>
                <a:latin typeface="Times New Roman" panose="02020603050405020304" pitchFamily="18" charset="0"/>
                <a:cs typeface="Arial" panose="020B0604020202020204" pitchFamily="34" charset="0"/>
              </a:defRPr>
            </a:lvl1pPr>
            <a:lvl2pPr marL="742950" indent="-285750">
              <a:tabLst>
                <a:tab pos="1143000" algn="l"/>
              </a:tabLst>
              <a:defRPr kumimoji="1" sz="2400" b="1">
                <a:solidFill>
                  <a:schemeClr val="tx1"/>
                </a:solidFill>
                <a:latin typeface="Times New Roman" panose="02020603050405020304" pitchFamily="18" charset="0"/>
                <a:cs typeface="Arial" panose="020B0604020202020204" pitchFamily="34" charset="0"/>
              </a:defRPr>
            </a:lvl2pPr>
            <a:lvl3pPr marL="11430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3pPr>
            <a:lvl4pPr marL="16002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4pPr>
            <a:lvl5pPr marL="20574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ea typeface="Arial" panose="020B0604020202020204" pitchFamily="34" charset="0"/>
                <a:cs typeface="Times New Roman" panose="02020603050405020304" pitchFamily="18" charset="0"/>
              </a:rPr>
              <a:t>C. .</a:t>
            </a:r>
            <a:r>
              <a:rPr lang="en-US" altLang="en-US" sz="3600" b="0" dirty="0" err="1">
                <a:ea typeface="Arial" panose="020B0604020202020204" pitchFamily="34" charset="0"/>
                <a:cs typeface="Times New Roman" panose="02020603050405020304" pitchFamily="18" charset="0"/>
              </a:rPr>
              <a:t>avi</a:t>
            </a:r>
            <a:endParaRPr lang="vi-VN" altLang="en-US" sz="3600" b="0" dirty="0">
              <a:ea typeface="Arial" panose="020B0604020202020204" pitchFamily="34" charset="0"/>
              <a:cs typeface="Times New Roman" panose="02020603050405020304" pitchFamily="18" charset="0"/>
            </a:endParaRPr>
          </a:p>
        </p:txBody>
      </p:sp>
      <p:sp>
        <p:nvSpPr>
          <p:cNvPr id="73734" name="Rectangle 7"/>
          <p:cNvSpPr>
            <a:spLocks noChangeArrowheads="1"/>
          </p:cNvSpPr>
          <p:nvPr/>
        </p:nvSpPr>
        <p:spPr bwMode="auto">
          <a:xfrm>
            <a:off x="2184574" y="5638800"/>
            <a:ext cx="90099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1143000" algn="l"/>
              </a:tabLst>
              <a:defRPr kumimoji="1" sz="2400" b="1">
                <a:solidFill>
                  <a:schemeClr val="tx1"/>
                </a:solidFill>
                <a:latin typeface="Times New Roman" panose="02020603050405020304" pitchFamily="18" charset="0"/>
                <a:cs typeface="Arial" panose="020B0604020202020204" pitchFamily="34" charset="0"/>
              </a:defRPr>
            </a:lvl1pPr>
            <a:lvl2pPr marL="742950" indent="-285750">
              <a:tabLst>
                <a:tab pos="1143000" algn="l"/>
              </a:tabLst>
              <a:defRPr kumimoji="1" sz="2400" b="1">
                <a:solidFill>
                  <a:schemeClr val="tx1"/>
                </a:solidFill>
                <a:latin typeface="Times New Roman" panose="02020603050405020304" pitchFamily="18" charset="0"/>
                <a:cs typeface="Arial" panose="020B0604020202020204" pitchFamily="34" charset="0"/>
              </a:defRPr>
            </a:lvl2pPr>
            <a:lvl3pPr marL="11430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3pPr>
            <a:lvl4pPr marL="16002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4pPr>
            <a:lvl5pPr marL="2057400" indent="-228600">
              <a:tabLst>
                <a:tab pos="1143000" algn="l"/>
              </a:tabLst>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143000" algn="l"/>
              </a:tabLs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20000"/>
              </a:spcBef>
              <a:spcAft>
                <a:spcPct val="0"/>
              </a:spcAft>
              <a:buClr>
                <a:srgbClr val="3366CC"/>
              </a:buClr>
            </a:pPr>
            <a:r>
              <a:rPr lang="en-US" altLang="en-US" sz="3600" b="0" dirty="0">
                <a:ea typeface="Arial" panose="020B0604020202020204" pitchFamily="34" charset="0"/>
                <a:cs typeface="Times New Roman" panose="02020603050405020304" pitchFamily="18" charset="0"/>
              </a:rPr>
              <a:t>D. .txt</a:t>
            </a:r>
          </a:p>
        </p:txBody>
      </p:sp>
      <p:sp>
        <p:nvSpPr>
          <p:cNvPr id="2" name="Oval 1">
            <a:extLst>
              <a:ext uri="{FF2B5EF4-FFF2-40B4-BE49-F238E27FC236}">
                <a16:creationId xmlns:a16="http://schemas.microsoft.com/office/drawing/2014/main" id="{8EB9CA23-BB2C-F33B-D11A-00AD62DEA257}"/>
              </a:ext>
            </a:extLst>
          </p:cNvPr>
          <p:cNvSpPr/>
          <p:nvPr/>
        </p:nvSpPr>
        <p:spPr>
          <a:xfrm>
            <a:off x="2154094" y="2434607"/>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D2F173DC-F1FE-E866-E78E-6EFDFB6452A0}"/>
              </a:ext>
            </a:extLst>
          </p:cNvPr>
          <p:cNvSpPr/>
          <p:nvPr/>
        </p:nvSpPr>
        <p:spPr>
          <a:xfrm>
            <a:off x="2154093" y="4719323"/>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659025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375723" y="760372"/>
            <a:ext cx="6675341" cy="800213"/>
          </a:xfrm>
          <a:prstGeom prst="rect">
            <a:avLst/>
          </a:prstGeom>
          <a:noFill/>
        </p:spPr>
        <p:txBody>
          <a:bodyPr wrap="square" lIns="121914" tIns="60957" rIns="121914" bIns="60957" rtlCol="0">
            <a:spAutoFit/>
          </a:bodyPr>
          <a:lstStyle/>
          <a:p>
            <a:pPr defTabSz="1219140"/>
            <a:r>
              <a:rPr lang="en-US" sz="4400" dirty="0" err="1">
                <a:solidFill>
                  <a:srgbClr val="AC0046"/>
                </a:solidFill>
                <a:latin typeface="Times New Roman"/>
                <a:cs typeface="Times New Roman" panose="02020603050405020304" pitchFamily="18" charset="0"/>
              </a:rPr>
              <a:t>Câu</a:t>
            </a:r>
            <a:r>
              <a:rPr lang="en-US" sz="4400" dirty="0">
                <a:solidFill>
                  <a:srgbClr val="AC0046"/>
                </a:solidFill>
                <a:latin typeface="Times New Roman"/>
                <a:cs typeface="Times New Roman" panose="02020603050405020304" pitchFamily="18" charset="0"/>
              </a:rPr>
              <a:t> 4. </a:t>
            </a:r>
            <a:r>
              <a:rPr lang="vi-VN" sz="4400" dirty="0">
                <a:solidFill>
                  <a:srgbClr val="AC0046"/>
                </a:solidFill>
                <a:latin typeface="Times New Roman"/>
                <a:cs typeface="Times New Roman" panose="02020603050405020304" pitchFamily="18" charset="0"/>
              </a:rPr>
              <a:t>Hệ điều hành là:</a:t>
            </a:r>
            <a:endParaRPr lang="en-US" sz="4400" dirty="0">
              <a:solidFill>
                <a:srgbClr val="AC0046"/>
              </a:solidFill>
              <a:latin typeface="Times New Roman" panose="02020603050405020304" pitchFamily="18" charset="0"/>
              <a:cs typeface="Times New Roman" panose="02020603050405020304" pitchFamily="18" charset="0"/>
            </a:endParaRPr>
          </a:p>
        </p:txBody>
      </p:sp>
      <p:sp>
        <p:nvSpPr>
          <p:cNvPr id="7" name="Rectangle 6"/>
          <p:cNvSpPr/>
          <p:nvPr/>
        </p:nvSpPr>
        <p:spPr>
          <a:xfrm>
            <a:off x="2209012" y="1960857"/>
            <a:ext cx="4198585"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mềm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ích</a:t>
            </a:r>
            <a:endParaRPr lang="en-US" sz="3600" dirty="0">
              <a:latin typeface="Times New Roman" pitchFamily="18" charset="0"/>
              <a:cs typeface="Times New Roman" pitchFamily="18" charset="0"/>
            </a:endParaRPr>
          </a:p>
        </p:txBody>
      </p:sp>
      <p:sp>
        <p:nvSpPr>
          <p:cNvPr id="8" name="Rounded Rectangle 7"/>
          <p:cNvSpPr/>
          <p:nvPr/>
        </p:nvSpPr>
        <p:spPr>
          <a:xfrm>
            <a:off x="2142751" y="2973154"/>
            <a:ext cx="6207760" cy="91440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1219140"/>
            <a:r>
              <a:rPr lang="en-US" sz="3600" dirty="0">
                <a:solidFill>
                  <a:schemeClr val="tx1"/>
                </a:solidFill>
                <a:latin typeface="Times New Roman" pitchFamily="18" charset="0"/>
                <a:cs typeface="Times New Roman" pitchFamily="18" charset="0"/>
              </a:rPr>
              <a:t>B. </a:t>
            </a:r>
            <a:r>
              <a:rPr lang="en-US" sz="3600" dirty="0" err="1">
                <a:solidFill>
                  <a:schemeClr val="tx1"/>
                </a:solidFill>
                <a:latin typeface="Times New Roman" pitchFamily="18" charset="0"/>
                <a:cs typeface="Times New Roman" pitchFamily="18" charset="0"/>
              </a:rPr>
              <a:t>Phần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mềm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hệ</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thống</a:t>
            </a:r>
            <a:endParaRPr lang="en-US" sz="2800" dirty="0">
              <a:solidFill>
                <a:schemeClr val="tx1"/>
              </a:solidFill>
              <a:latin typeface="Times New Roman" pitchFamily="18" charset="0"/>
              <a:cs typeface="Times New Roman" pitchFamily="18" charset="0"/>
            </a:endParaRPr>
          </a:p>
        </p:txBody>
      </p:sp>
      <p:sp>
        <p:nvSpPr>
          <p:cNvPr id="9" name="Rectangle 8"/>
          <p:cNvSpPr/>
          <p:nvPr/>
        </p:nvSpPr>
        <p:spPr>
          <a:xfrm>
            <a:off x="2225955" y="4253520"/>
            <a:ext cx="4551246"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C.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mềm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endParaRPr lang="en-US" sz="3600" dirty="0">
              <a:latin typeface="Times New Roman" pitchFamily="18" charset="0"/>
              <a:cs typeface="Times New Roman" pitchFamily="18" charset="0"/>
            </a:endParaRPr>
          </a:p>
        </p:txBody>
      </p:sp>
      <p:sp>
        <p:nvSpPr>
          <p:cNvPr id="10" name="Rectangle 9"/>
          <p:cNvSpPr/>
          <p:nvPr/>
        </p:nvSpPr>
        <p:spPr>
          <a:xfrm>
            <a:off x="2196187" y="5265817"/>
            <a:ext cx="4275529"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D.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mềm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endParaRPr lang="en-US" sz="3600" dirty="0">
              <a:latin typeface="Times New Roman" pitchFamily="18" charset="0"/>
              <a:cs typeface="Times New Roman" pitchFamily="18" charset="0"/>
            </a:endParaRPr>
          </a:p>
        </p:txBody>
      </p:sp>
      <p:sp>
        <p:nvSpPr>
          <p:cNvPr id="4" name="Oval 3">
            <a:extLst>
              <a:ext uri="{FF2B5EF4-FFF2-40B4-BE49-F238E27FC236}">
                <a16:creationId xmlns:a16="http://schemas.microsoft.com/office/drawing/2014/main" id="{7C2E4140-3A3D-B798-EC47-73F842A4588C}"/>
              </a:ext>
            </a:extLst>
          </p:cNvPr>
          <p:cNvSpPr/>
          <p:nvPr/>
        </p:nvSpPr>
        <p:spPr>
          <a:xfrm>
            <a:off x="2196187" y="3160723"/>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1636834"/>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BE4E0-CD04-4F29-9C44-0E39D01B5F60}"/>
              </a:ext>
            </a:extLst>
          </p:cNvPr>
          <p:cNvSpPr/>
          <p:nvPr/>
        </p:nvSpPr>
        <p:spPr>
          <a:xfrm>
            <a:off x="4654360" y="103597"/>
            <a:ext cx="2512227" cy="923330"/>
          </a:xfrm>
          <a:prstGeom prst="rect">
            <a:avLst/>
          </a:prstGeom>
          <a:noFill/>
        </p:spPr>
        <p:txBody>
          <a:bodyPr wrap="none" lIns="91440" tIns="45720" rIns="91440" bIns="45720">
            <a:spAutoFit/>
          </a:bodyPr>
          <a:lstStyle/>
          <a:p>
            <a:pPr algn="ctr"/>
            <a:r>
              <a:rPr lang="en-US" sz="5400" b="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Câu hỏi</a:t>
            </a:r>
            <a:endParaRPr lang="en-US" sz="54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B1BDAA2-E859-4305-8F04-11D04DBFED2D}"/>
              </a:ext>
            </a:extLst>
          </p:cNvPr>
          <p:cNvSpPr/>
          <p:nvPr/>
        </p:nvSpPr>
        <p:spPr>
          <a:xfrm>
            <a:off x="289560" y="2610934"/>
            <a:ext cx="10739080" cy="646331"/>
          </a:xfrm>
          <a:prstGeom prst="rect">
            <a:avLst/>
          </a:prstGeom>
          <a:noFill/>
        </p:spPr>
        <p:txBody>
          <a:bodyPr wrap="square" lIns="91440" tIns="45720" rIns="91440" bIns="45720">
            <a:spAutoFit/>
          </a:bodyPr>
          <a:lstStyle/>
          <a:p>
            <a:pPr algn="ctr"/>
            <a:r>
              <a:rPr lang="en-US" sz="3600" b="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endParaRPr lang="en-US" sz="36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892C493-1A0A-47D0-A5DE-53FACD9298CE}"/>
              </a:ext>
            </a:extLst>
          </p:cNvPr>
          <p:cNvSpPr/>
          <p:nvPr/>
        </p:nvSpPr>
        <p:spPr>
          <a:xfrm>
            <a:off x="4532883" y="3452419"/>
            <a:ext cx="184730" cy="646331"/>
          </a:xfrm>
          <a:prstGeom prst="rect">
            <a:avLst/>
          </a:prstGeom>
          <a:noFill/>
        </p:spPr>
        <p:txBody>
          <a:bodyPr wrap="none" lIns="91440" tIns="45720" rIns="91440" bIns="45720">
            <a:spAutoFit/>
          </a:bodyPr>
          <a:lstStyle/>
          <a:p>
            <a:pPr algn="ctr"/>
            <a:endParaRPr lang="en-US" sz="36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644BDE-C72B-484F-95CE-EFE0C9339EB3}"/>
              </a:ext>
            </a:extLst>
          </p:cNvPr>
          <p:cNvSpPr/>
          <p:nvPr/>
        </p:nvSpPr>
        <p:spPr>
          <a:xfrm>
            <a:off x="515790" y="4262011"/>
            <a:ext cx="9923611" cy="646331"/>
          </a:xfrm>
          <a:prstGeom prst="rect">
            <a:avLst/>
          </a:prstGeom>
          <a:noFill/>
        </p:spPr>
        <p:txBody>
          <a:bodyPr wrap="square" lIns="91440" tIns="45720" rIns="91440" bIns="45720">
            <a:spAutoFit/>
          </a:bodyPr>
          <a:lstStyle/>
          <a:p>
            <a:endParaRPr lang="en-US" sz="36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DF33E2B-F4E2-4E58-B697-EA229BB347A1}"/>
              </a:ext>
            </a:extLst>
          </p:cNvPr>
          <p:cNvSpPr/>
          <p:nvPr/>
        </p:nvSpPr>
        <p:spPr>
          <a:xfrm>
            <a:off x="833456" y="1408924"/>
            <a:ext cx="10404387" cy="4435830"/>
          </a:xfrm>
          <a:prstGeom prst="rect">
            <a:avLst/>
          </a:prstGeom>
          <a:noFill/>
          <a:ln>
            <a:noFill/>
          </a:ln>
        </p:spPr>
        <p:txBody>
          <a:bodyPr wrap="square" lIns="91440" tIns="45720" rIns="91440" bIns="45720">
            <a:spAutoFit/>
          </a:bodyPr>
          <a:lstStyle/>
          <a:p>
            <a:pPr>
              <a:lnSpc>
                <a:spcPct val="150000"/>
              </a:lnSpc>
            </a:pP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thiết</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bị</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gắn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vào</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tính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nSpc>
                <a:spcPct val="150000"/>
              </a:lnSpc>
            </a:pP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phần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cứng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hay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phần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mềm</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nSpc>
                <a:spcPct val="150000"/>
              </a:lnSpc>
            </a:pP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a:t>
            </a:r>
            <a:r>
              <a:rPr lang="vi-VN"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ợc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cài</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nào</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nSpc>
                <a:spcPct val="150000"/>
              </a:lnSpc>
            </a:pP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phần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mềm</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a:t>
            </a:r>
            <a:r>
              <a:rPr lang="vi-VN"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ợc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190" name="Oval 189">
            <a:extLst>
              <a:ext uri="{FF2B5EF4-FFF2-40B4-BE49-F238E27FC236}">
                <a16:creationId xmlns:a16="http://schemas.microsoft.com/office/drawing/2014/main" id="{B8A66FED-18B5-4790-AF6B-4DCA919373B5}"/>
              </a:ext>
            </a:extLst>
          </p:cNvPr>
          <p:cNvSpPr/>
          <p:nvPr/>
        </p:nvSpPr>
        <p:spPr>
          <a:xfrm>
            <a:off x="135625" y="37324"/>
            <a:ext cx="1395663" cy="1371600"/>
          </a:xfrm>
          <a:prstGeom prst="ellipse">
            <a:avLst/>
          </a:prstGeom>
          <a:ln w="76200">
            <a:solidFill>
              <a:srgbClr val="0070C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FF0000"/>
                </a:solidFill>
              </a:rPr>
              <a:t>03:00</a:t>
            </a:r>
          </a:p>
        </p:txBody>
      </p:sp>
    </p:spTree>
    <p:extLst>
      <p:ext uri="{BB962C8B-B14F-4D97-AF65-F5344CB8AC3E}">
        <p14:creationId xmlns:p14="http://schemas.microsoft.com/office/powerpoint/2010/main" val="39301012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nodePh="1">
                                  <p:stCondLst>
                                    <p:cond delay="0"/>
                                  </p:stCondLst>
                                  <p:endCondLst>
                                    <p:cond evt="begin" delay="0">
                                      <p:tn val="40"/>
                                    </p:cond>
                                  </p:end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nodePh="1">
                                  <p:stCondLst>
                                    <p:cond delay="0"/>
                                  </p:stCondLst>
                                  <p:endCondLst>
                                    <p:cond evt="begin" delay="0">
                                      <p:tn val="47"/>
                                    </p:cond>
                                  </p:end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build="p"/>
      <p:bldP spid="19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309017" y="548947"/>
            <a:ext cx="9703540" cy="1200329"/>
          </a:xfrm>
          <a:prstGeom prst="rect">
            <a:avLst/>
          </a:prstGeom>
        </p:spPr>
        <p:txBody>
          <a:bodyPr wrap="square">
            <a:spAutoFit/>
          </a:bodyPr>
          <a:lstStyle/>
          <a:p>
            <a:pPr defTabSz="1219140"/>
            <a:r>
              <a:rPr lang="en-US" sz="3600" dirty="0" err="1">
                <a:latin typeface="Times New Roman"/>
              </a:rPr>
              <a:t>Câu</a:t>
            </a:r>
            <a:r>
              <a:rPr lang="en-US" sz="3600" dirty="0">
                <a:latin typeface="Times New Roman"/>
              </a:rPr>
              <a:t> 5. </a:t>
            </a:r>
            <a:r>
              <a:rPr lang="vi-VN" sz="3600" dirty="0">
                <a:latin typeface="Times New Roman"/>
              </a:rPr>
              <a:t>Máy tính chỉ hoạt động sau khi</a:t>
            </a:r>
            <a:r>
              <a:rPr lang="en-US" sz="3600" dirty="0">
                <a:latin typeface="Times New Roman"/>
              </a:rPr>
              <a:t> </a:t>
            </a:r>
            <a:r>
              <a:rPr lang="vi-VN" sz="3600" dirty="0">
                <a:latin typeface="Times New Roman"/>
              </a:rPr>
              <a:t>cài tối thiểu </a:t>
            </a:r>
            <a:r>
              <a:rPr lang="en-US" sz="3600" dirty="0">
                <a:latin typeface="Times New Roman"/>
              </a:rPr>
              <a:t/>
            </a:r>
            <a:br>
              <a:rPr lang="en-US" sz="3600" dirty="0">
                <a:latin typeface="Times New Roman"/>
              </a:rPr>
            </a:br>
            <a:r>
              <a:rPr lang="vi-VN" sz="3600" dirty="0">
                <a:latin typeface="Times New Roman"/>
              </a:rPr>
              <a:t>mấy hệ điều hành?</a:t>
            </a:r>
            <a:endParaRPr lang="en-US" sz="3600" dirty="0"/>
          </a:p>
        </p:txBody>
      </p:sp>
      <p:sp>
        <p:nvSpPr>
          <p:cNvPr id="5" name="Rectangle 4"/>
          <p:cNvSpPr/>
          <p:nvPr/>
        </p:nvSpPr>
        <p:spPr>
          <a:xfrm>
            <a:off x="1959947" y="1938332"/>
            <a:ext cx="3557384"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A. 3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endParaRPr lang="en-US" sz="3600" dirty="0">
              <a:latin typeface="Times New Roman" pitchFamily="18" charset="0"/>
              <a:cs typeface="Times New Roman" pitchFamily="18" charset="0"/>
            </a:endParaRPr>
          </a:p>
        </p:txBody>
      </p:sp>
      <p:sp>
        <p:nvSpPr>
          <p:cNvPr id="6" name="Rectangle 5"/>
          <p:cNvSpPr/>
          <p:nvPr/>
        </p:nvSpPr>
        <p:spPr>
          <a:xfrm>
            <a:off x="1972771" y="3081332"/>
            <a:ext cx="3531736"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B. 1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endParaRPr lang="en-US" sz="3600" dirty="0">
              <a:latin typeface="Times New Roman" pitchFamily="18" charset="0"/>
              <a:cs typeface="Times New Roman" pitchFamily="18" charset="0"/>
            </a:endParaRPr>
          </a:p>
        </p:txBody>
      </p:sp>
      <p:sp>
        <p:nvSpPr>
          <p:cNvPr id="7" name="Rectangle 6"/>
          <p:cNvSpPr/>
          <p:nvPr/>
        </p:nvSpPr>
        <p:spPr>
          <a:xfrm>
            <a:off x="1952850" y="4207306"/>
            <a:ext cx="3531736"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C. 2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endParaRPr lang="en-US" sz="3600" dirty="0">
              <a:latin typeface="Times New Roman" pitchFamily="18" charset="0"/>
              <a:cs typeface="Times New Roman" pitchFamily="18" charset="0"/>
            </a:endParaRPr>
          </a:p>
        </p:txBody>
      </p:sp>
      <p:sp>
        <p:nvSpPr>
          <p:cNvPr id="8" name="Rectangle 7"/>
          <p:cNvSpPr/>
          <p:nvPr/>
        </p:nvSpPr>
        <p:spPr>
          <a:xfrm>
            <a:off x="2049714" y="5350306"/>
            <a:ext cx="4480715" cy="646331"/>
          </a:xfrm>
          <a:prstGeom prst="rect">
            <a:avLst/>
          </a:prstGeom>
        </p:spPr>
        <p:txBody>
          <a:bodyPr wrap="none">
            <a:spAutoFit/>
          </a:bodyPr>
          <a:lstStyle/>
          <a:p>
            <a:pPr algn="ctr" defTabSz="1219140"/>
            <a:r>
              <a:rPr lang="en-US" sz="3600" dirty="0">
                <a:latin typeface="Times New Roman" pitchFamily="18" charset="0"/>
                <a:cs typeface="Times New Roman" pitchFamily="18" charset="0"/>
              </a:rPr>
              <a:t>D.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endParaRPr lang="en-US" sz="3600" dirty="0">
              <a:latin typeface="Times New Roman" pitchFamily="18" charset="0"/>
              <a:cs typeface="Times New Roman" pitchFamily="18" charset="0"/>
            </a:endParaRPr>
          </a:p>
        </p:txBody>
      </p:sp>
      <p:sp>
        <p:nvSpPr>
          <p:cNvPr id="10" name="Oval 9">
            <a:extLst>
              <a:ext uri="{FF2B5EF4-FFF2-40B4-BE49-F238E27FC236}">
                <a16:creationId xmlns:a16="http://schemas.microsoft.com/office/drawing/2014/main" id="{54AD781A-9CF6-0E5A-F54D-65BB2A336194}"/>
              </a:ext>
            </a:extLst>
          </p:cNvPr>
          <p:cNvSpPr/>
          <p:nvPr/>
        </p:nvSpPr>
        <p:spPr>
          <a:xfrm>
            <a:off x="1972771" y="3171167"/>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84110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026921" y="906388"/>
            <a:ext cx="9921240" cy="984879"/>
          </a:xfrm>
          <a:prstGeom prst="rect">
            <a:avLst/>
          </a:prstGeom>
          <a:noFill/>
        </p:spPr>
        <p:txBody>
          <a:bodyPr wrap="square" lIns="121914" tIns="60957" rIns="121914" bIns="60957" rtlCol="0">
            <a:spAutoFit/>
          </a:bodyPr>
          <a:lstStyle/>
          <a:p>
            <a:pPr defTabSz="1219140"/>
            <a:r>
              <a:rPr lang="en-US" sz="2800" dirty="0" err="1">
                <a:latin typeface="Times New Roman"/>
              </a:rPr>
              <a:t>Câu</a:t>
            </a:r>
            <a:r>
              <a:rPr lang="en-US" sz="2800" dirty="0">
                <a:latin typeface="Times New Roman"/>
              </a:rPr>
              <a:t> 6. </a:t>
            </a:r>
            <a:r>
              <a:rPr lang="vi-VN" sz="2800" dirty="0">
                <a:latin typeface="Times New Roman"/>
              </a:rPr>
              <a:t>Môi trường giao tiếp cho phép con người trao đổi thông tin với máy tính trong quá trình làm việc được gọi là:</a:t>
            </a:r>
            <a:endParaRPr lang="en-US" sz="2800" dirty="0"/>
          </a:p>
        </p:txBody>
      </p:sp>
      <p:sp>
        <p:nvSpPr>
          <p:cNvPr id="5" name="Rectangle 4"/>
          <p:cNvSpPr/>
          <p:nvPr/>
        </p:nvSpPr>
        <p:spPr>
          <a:xfrm>
            <a:off x="2322561" y="2082118"/>
            <a:ext cx="2271777" cy="584775"/>
          </a:xfrm>
          <a:prstGeom prst="rect">
            <a:avLst/>
          </a:prstGeom>
        </p:spPr>
        <p:txBody>
          <a:bodyPr wrap="none">
            <a:spAutoFit/>
          </a:bodyPr>
          <a:lstStyle/>
          <a:p>
            <a:pPr algn="ctr" defTabSz="1219140"/>
            <a:r>
              <a:rPr lang="en-US" sz="3200" dirty="0">
                <a:latin typeface="Times New Roman" pitchFamily="18" charset="0"/>
                <a:cs typeface="Times New Roman" pitchFamily="18" charset="0"/>
              </a:rPr>
              <a:t>A. </a:t>
            </a:r>
            <a:r>
              <a:rPr lang="vi-VN" sz="3200" dirty="0">
                <a:latin typeface="Times New Roman" pitchFamily="18" charset="0"/>
                <a:cs typeface="Times New Roman" pitchFamily="18" charset="0"/>
              </a:rPr>
              <a:t>Màn hình</a:t>
            </a:r>
            <a:endParaRPr lang="en-US" sz="3200" dirty="0">
              <a:latin typeface="Times New Roman" pitchFamily="18" charset="0"/>
              <a:cs typeface="Times New Roman" pitchFamily="18" charset="0"/>
            </a:endParaRPr>
          </a:p>
        </p:txBody>
      </p:sp>
      <p:sp>
        <p:nvSpPr>
          <p:cNvPr id="6" name="Rectangle 5"/>
          <p:cNvSpPr/>
          <p:nvPr/>
        </p:nvSpPr>
        <p:spPr>
          <a:xfrm>
            <a:off x="2333780" y="2935170"/>
            <a:ext cx="2363147" cy="584775"/>
          </a:xfrm>
          <a:prstGeom prst="rect">
            <a:avLst/>
          </a:prstGeom>
        </p:spPr>
        <p:txBody>
          <a:bodyPr wrap="none">
            <a:spAutoFit/>
          </a:bodyPr>
          <a:lstStyle/>
          <a:p>
            <a:r>
              <a:rPr lang="en-US" sz="3200" dirty="0">
                <a:latin typeface="Times New Roman" pitchFamily="18" charset="0"/>
                <a:cs typeface="Times New Roman" pitchFamily="18" charset="0"/>
              </a:rPr>
              <a:t>B. </a:t>
            </a:r>
            <a:r>
              <a:rPr lang="vi-VN" sz="3200" dirty="0">
                <a:latin typeface="Times New Roman" pitchFamily="18" charset="0"/>
                <a:cs typeface="Times New Roman" pitchFamily="18" charset="0"/>
              </a:rPr>
              <a:t>Giao nhau</a:t>
            </a:r>
            <a:endParaRPr lang="en-US" sz="3200" dirty="0"/>
          </a:p>
        </p:txBody>
      </p:sp>
      <p:sp>
        <p:nvSpPr>
          <p:cNvPr id="7" name="Rectangle 6"/>
          <p:cNvSpPr/>
          <p:nvPr/>
        </p:nvSpPr>
        <p:spPr>
          <a:xfrm>
            <a:off x="2322561" y="3710796"/>
            <a:ext cx="2271776" cy="584775"/>
          </a:xfrm>
          <a:prstGeom prst="rect">
            <a:avLst/>
          </a:prstGeom>
        </p:spPr>
        <p:txBody>
          <a:bodyPr wrap="none">
            <a:spAutoFit/>
          </a:bodyPr>
          <a:lstStyle/>
          <a:p>
            <a:r>
              <a:rPr lang="en-US" sz="3200" dirty="0">
                <a:latin typeface="Times New Roman" pitchFamily="18" charset="0"/>
                <a:cs typeface="Times New Roman" pitchFamily="18" charset="0"/>
              </a:rPr>
              <a:t>C. </a:t>
            </a:r>
            <a:r>
              <a:rPr lang="vi-VN" sz="3200" dirty="0">
                <a:latin typeface="Times New Roman" pitchFamily="18" charset="0"/>
                <a:cs typeface="Times New Roman" pitchFamily="18" charset="0"/>
              </a:rPr>
              <a:t>Giao diện</a:t>
            </a:r>
            <a:endParaRPr lang="en-US" sz="3200" dirty="0"/>
          </a:p>
        </p:txBody>
      </p:sp>
      <p:sp>
        <p:nvSpPr>
          <p:cNvPr id="8" name="Rectangle 7"/>
          <p:cNvSpPr/>
          <p:nvPr/>
        </p:nvSpPr>
        <p:spPr>
          <a:xfrm>
            <a:off x="2322561" y="4674346"/>
            <a:ext cx="2948821" cy="584775"/>
          </a:xfrm>
          <a:prstGeom prst="rect">
            <a:avLst/>
          </a:prstGeom>
        </p:spPr>
        <p:txBody>
          <a:bodyPr wrap="none">
            <a:spAutoFit/>
          </a:bodyPr>
          <a:lstStyle/>
          <a:p>
            <a:pPr algn="ctr" defTabSz="1219140"/>
            <a:r>
              <a:rPr lang="en-US" sz="3200" dirty="0">
                <a:latin typeface="Times New Roman" pitchFamily="18" charset="0"/>
                <a:cs typeface="Times New Roman" pitchFamily="18" charset="0"/>
              </a:rPr>
              <a:t>D. </a:t>
            </a:r>
            <a:r>
              <a:rPr lang="vi-VN" sz="3200" dirty="0">
                <a:latin typeface="Times New Roman" pitchFamily="18" charset="0"/>
                <a:cs typeface="Times New Roman" pitchFamily="18" charset="0"/>
              </a:rPr>
              <a:t>Tất cả đều sai</a:t>
            </a:r>
            <a:endParaRPr lang="en-US" sz="3200" dirty="0">
              <a:latin typeface="Times New Roman" pitchFamily="18" charset="0"/>
              <a:cs typeface="Times New Roman" pitchFamily="18" charset="0"/>
            </a:endParaRPr>
          </a:p>
        </p:txBody>
      </p:sp>
      <p:sp>
        <p:nvSpPr>
          <p:cNvPr id="10" name="Oval 9">
            <a:extLst>
              <a:ext uri="{FF2B5EF4-FFF2-40B4-BE49-F238E27FC236}">
                <a16:creationId xmlns:a16="http://schemas.microsoft.com/office/drawing/2014/main" id="{A51F530A-E3D2-24D8-B1DD-B01F0B2E408E}"/>
              </a:ext>
            </a:extLst>
          </p:cNvPr>
          <p:cNvSpPr/>
          <p:nvPr/>
        </p:nvSpPr>
        <p:spPr>
          <a:xfrm>
            <a:off x="2322561" y="3715011"/>
            <a:ext cx="569843" cy="5365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223193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416903" y="798668"/>
            <a:ext cx="11358194" cy="831639"/>
          </a:xfrm>
          <a:prstGeom prst="rect">
            <a:avLst/>
          </a:prstGeom>
          <a:noFill/>
          <a:ln w="9525">
            <a:noFill/>
            <a:miter lim="800000"/>
            <a:headEnd/>
            <a:tailEnd/>
          </a:ln>
        </p:spPr>
        <p:txBody>
          <a:bodyPr wrap="square" lIns="92075" tIns="46038" rIns="92075" bIns="46038" anchor="b">
            <a:spAutoFit/>
          </a:bodyPr>
          <a:lstStyle>
            <a:lvl1pPr marL="342900" indent="-342900">
              <a:defRPr kumimoji="1" sz="2400" b="1">
                <a:solidFill>
                  <a:schemeClr val="tx1"/>
                </a:solidFill>
                <a:latin typeface="Times New Roman" panose="02020603050405020304" pitchFamily="18" charset="0"/>
                <a:cs typeface="Arial" panose="020B0604020202020204" pitchFamily="34" charset="0"/>
              </a:defRPr>
            </a:lvl1pPr>
            <a:lvl2pPr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indent="-1588"/>
            <a:r>
              <a:rPr lang="en-US" dirty="0" err="1"/>
              <a:t>Bài</a:t>
            </a:r>
            <a:r>
              <a:rPr lang="en-US" dirty="0"/>
              <a:t> 1.</a:t>
            </a:r>
            <a:r>
              <a:rPr lang="en-US" b="0" dirty="0"/>
              <a:t> </a:t>
            </a:r>
            <a:r>
              <a:rPr lang="en-US" b="0" dirty="0" err="1"/>
              <a:t>Tìm</a:t>
            </a:r>
            <a:r>
              <a:rPr lang="en-US" b="0" dirty="0"/>
              <a:t> </a:t>
            </a:r>
            <a:r>
              <a:rPr lang="en-US" b="0" dirty="0" err="1"/>
              <a:t>hiểu</a:t>
            </a:r>
            <a:r>
              <a:rPr lang="en-US" b="0" dirty="0"/>
              <a:t> </a:t>
            </a:r>
            <a:r>
              <a:rPr lang="en-US" b="0" dirty="0" err="1"/>
              <a:t>và</a:t>
            </a:r>
            <a:r>
              <a:rPr lang="en-US" b="0" dirty="0"/>
              <a:t> </a:t>
            </a:r>
            <a:r>
              <a:rPr lang="en-US" b="0" dirty="0" err="1"/>
              <a:t>cho</a:t>
            </a:r>
            <a:r>
              <a:rPr lang="en-US" b="0" dirty="0"/>
              <a:t> </a:t>
            </a:r>
            <a:r>
              <a:rPr lang="en-US" b="0" dirty="0" err="1"/>
              <a:t>biết</a:t>
            </a:r>
            <a:r>
              <a:rPr lang="en-US" b="0" dirty="0"/>
              <a:t> </a:t>
            </a:r>
            <a:r>
              <a:rPr lang="en-US" b="0" dirty="0" err="1"/>
              <a:t>những</a:t>
            </a:r>
            <a:r>
              <a:rPr lang="en-US" b="0" dirty="0"/>
              <a:t> </a:t>
            </a:r>
            <a:r>
              <a:rPr lang="en-US" b="0" dirty="0" err="1"/>
              <a:t>bộ</a:t>
            </a:r>
            <a:r>
              <a:rPr lang="en-US" b="0" dirty="0"/>
              <a:t> </a:t>
            </a:r>
            <a:r>
              <a:rPr lang="en-US" b="0" dirty="0" err="1"/>
              <a:t>phận</a:t>
            </a:r>
            <a:r>
              <a:rPr lang="en-US" b="0" dirty="0"/>
              <a:t> </a:t>
            </a:r>
            <a:r>
              <a:rPr lang="en-US" b="0" dirty="0" err="1"/>
              <a:t>nào</a:t>
            </a:r>
            <a:r>
              <a:rPr lang="en-US" b="0" dirty="0"/>
              <a:t> </a:t>
            </a:r>
            <a:r>
              <a:rPr lang="en-US" b="0" dirty="0" err="1"/>
              <a:t>của</a:t>
            </a:r>
            <a:r>
              <a:rPr lang="en-US" b="0" dirty="0"/>
              <a:t> </a:t>
            </a:r>
            <a:r>
              <a:rPr lang="en-US" b="0" dirty="0" err="1"/>
              <a:t>máy</a:t>
            </a:r>
            <a:r>
              <a:rPr lang="en-US" b="0" dirty="0"/>
              <a:t> </a:t>
            </a:r>
            <a:r>
              <a:rPr lang="en-US" b="0" dirty="0" err="1"/>
              <a:t>tính</a:t>
            </a:r>
            <a:r>
              <a:rPr lang="en-US" b="0" dirty="0"/>
              <a:t> </a:t>
            </a:r>
            <a:r>
              <a:rPr lang="en-US" b="0" dirty="0" err="1"/>
              <a:t>trong</a:t>
            </a:r>
            <a:r>
              <a:rPr lang="en-US" b="0" dirty="0"/>
              <a:t> </a:t>
            </a:r>
            <a:r>
              <a:rPr lang="en-US" b="0" dirty="0" err="1"/>
              <a:t>phòng</a:t>
            </a:r>
            <a:r>
              <a:rPr lang="en-US" b="0" dirty="0"/>
              <a:t> </a:t>
            </a:r>
            <a:r>
              <a:rPr lang="en-US" b="0" dirty="0" err="1"/>
              <a:t>Thực</a:t>
            </a:r>
            <a:r>
              <a:rPr lang="en-US" b="0" dirty="0"/>
              <a:t> </a:t>
            </a:r>
            <a:r>
              <a:rPr lang="en-US" b="0" dirty="0" err="1"/>
              <a:t>hành</a:t>
            </a:r>
            <a:r>
              <a:rPr lang="en-US" b="0" dirty="0"/>
              <a:t> Tin </a:t>
            </a:r>
            <a:r>
              <a:rPr lang="en-US" b="0" dirty="0" err="1"/>
              <a:t>học</a:t>
            </a:r>
            <a:r>
              <a:rPr lang="en-US" b="0" dirty="0"/>
              <a:t> hay </a:t>
            </a:r>
            <a:r>
              <a:rPr lang="en-US" b="0" dirty="0" err="1"/>
              <a:t>bị</a:t>
            </a:r>
            <a:r>
              <a:rPr lang="en-US" b="0" dirty="0"/>
              <a:t> </a:t>
            </a:r>
            <a:r>
              <a:rPr lang="en-US" b="0" dirty="0" err="1"/>
              <a:t>hư</a:t>
            </a:r>
            <a:r>
              <a:rPr lang="en-US" b="0" dirty="0"/>
              <a:t> </a:t>
            </a:r>
            <a:r>
              <a:rPr lang="en-US" b="0" dirty="0" err="1"/>
              <a:t>hỏng</a:t>
            </a:r>
            <a:r>
              <a:rPr lang="en-US" b="0" dirty="0"/>
              <a:t>. Theo </a:t>
            </a:r>
            <a:r>
              <a:rPr lang="en-US" b="0" dirty="0" err="1"/>
              <a:t>em</a:t>
            </a:r>
            <a:r>
              <a:rPr lang="en-US" b="0" dirty="0"/>
              <a:t> </a:t>
            </a:r>
            <a:r>
              <a:rPr lang="en-US" b="0" dirty="0" err="1"/>
              <a:t>nguyên</a:t>
            </a:r>
            <a:r>
              <a:rPr lang="en-US" b="0" dirty="0"/>
              <a:t> </a:t>
            </a:r>
            <a:r>
              <a:rPr lang="en-US" b="0" dirty="0" err="1"/>
              <a:t>nhân</a:t>
            </a:r>
            <a:r>
              <a:rPr lang="en-US" b="0" dirty="0"/>
              <a:t> </a:t>
            </a:r>
            <a:r>
              <a:rPr lang="en-US" b="0" dirty="0" err="1"/>
              <a:t>các</a:t>
            </a:r>
            <a:r>
              <a:rPr lang="en-US" b="0" dirty="0"/>
              <a:t> </a:t>
            </a:r>
            <a:r>
              <a:rPr lang="en-US" b="0" dirty="0" err="1"/>
              <a:t>thiết</a:t>
            </a:r>
            <a:r>
              <a:rPr lang="en-US" b="0" dirty="0"/>
              <a:t> </a:t>
            </a:r>
            <a:r>
              <a:rPr lang="en-US" b="0" dirty="0" err="1"/>
              <a:t>bị</a:t>
            </a:r>
            <a:r>
              <a:rPr lang="en-US" b="0" dirty="0"/>
              <a:t> </a:t>
            </a:r>
            <a:r>
              <a:rPr lang="en-US" b="0" dirty="0" err="1"/>
              <a:t>đó</a:t>
            </a:r>
            <a:r>
              <a:rPr lang="en-US" b="0" dirty="0"/>
              <a:t> hay </a:t>
            </a:r>
            <a:r>
              <a:rPr lang="en-US" b="0" dirty="0" err="1"/>
              <a:t>bị</a:t>
            </a:r>
            <a:r>
              <a:rPr lang="en-US" b="0" dirty="0"/>
              <a:t> </a:t>
            </a:r>
            <a:r>
              <a:rPr lang="en-US" b="0" dirty="0" err="1"/>
              <a:t>hư</a:t>
            </a:r>
            <a:r>
              <a:rPr lang="en-US" b="0" dirty="0"/>
              <a:t> </a:t>
            </a:r>
            <a:r>
              <a:rPr lang="en-US" b="0" dirty="0" err="1"/>
              <a:t>hỏng</a:t>
            </a:r>
            <a:r>
              <a:rPr lang="en-US" b="0" dirty="0"/>
              <a:t> </a:t>
            </a:r>
            <a:r>
              <a:rPr lang="en-US" b="0" dirty="0" err="1"/>
              <a:t>là</a:t>
            </a:r>
            <a:r>
              <a:rPr lang="en-US" b="0" dirty="0"/>
              <a:t> </a:t>
            </a:r>
            <a:r>
              <a:rPr lang="en-US" b="0" dirty="0" err="1"/>
              <a:t>gì</a:t>
            </a:r>
            <a:r>
              <a:rPr lang="en-US" b="0" dirty="0"/>
              <a:t>? </a:t>
            </a:r>
            <a:r>
              <a:rPr lang="en-US" b="0" dirty="0" err="1"/>
              <a:t>Tại</a:t>
            </a:r>
            <a:r>
              <a:rPr lang="en-US" b="0" dirty="0"/>
              <a:t> </a:t>
            </a:r>
            <a:r>
              <a:rPr lang="en-US" b="0" dirty="0" err="1"/>
              <a:t>sao</a:t>
            </a:r>
            <a:r>
              <a:rPr lang="en-US" b="0" dirty="0"/>
              <a:t>? </a:t>
            </a:r>
          </a:p>
        </p:txBody>
      </p:sp>
      <p:sp>
        <p:nvSpPr>
          <p:cNvPr id="6" name="Rectangle 5"/>
          <p:cNvSpPr/>
          <p:nvPr/>
        </p:nvSpPr>
        <p:spPr>
          <a:xfrm>
            <a:off x="4476518" y="-58463"/>
            <a:ext cx="3238964" cy="830997"/>
          </a:xfrm>
          <a:prstGeom prst="rect">
            <a:avLst/>
          </a:prstGeom>
          <a:noFill/>
        </p:spPr>
        <p:txBody>
          <a:bodyPr wrap="none" lIns="91440" tIns="45720" rIns="91440" bIns="45720">
            <a:spAutoFit/>
          </a:bodyPr>
          <a:lstStyle/>
          <a:p>
            <a:pPr algn="ctr"/>
            <a:r>
              <a:rPr lang="en-US" sz="4800" b="1" dirty="0">
                <a:ln w="22225">
                  <a:solidFill>
                    <a:srgbClr val="FF0066"/>
                  </a:solidFill>
                  <a:prstDash val="solid"/>
                </a:ln>
                <a:solidFill>
                  <a:srgbClr val="F20062"/>
                </a:solidFill>
              </a:rPr>
              <a:t>VẬN DỤNG</a:t>
            </a:r>
            <a:endParaRPr lang="en-US" sz="4800" b="1" cap="none" spc="0" dirty="0">
              <a:ln w="22225">
                <a:solidFill>
                  <a:srgbClr val="FF0066"/>
                </a:solidFill>
                <a:prstDash val="solid"/>
              </a:ln>
              <a:solidFill>
                <a:srgbClr val="F20062"/>
              </a:solidFill>
              <a:effectLst/>
            </a:endParaRPr>
          </a:p>
        </p:txBody>
      </p:sp>
      <p:sp>
        <p:nvSpPr>
          <p:cNvPr id="7" name="TextBox 6">
            <a:extLst>
              <a:ext uri="{FF2B5EF4-FFF2-40B4-BE49-F238E27FC236}">
                <a16:creationId xmlns:a16="http://schemas.microsoft.com/office/drawing/2014/main" id="{CD36E3F9-3B59-EC0B-DFD4-9CE11FFC8339}"/>
              </a:ext>
            </a:extLst>
          </p:cNvPr>
          <p:cNvSpPr txBox="1"/>
          <p:nvPr/>
        </p:nvSpPr>
        <p:spPr>
          <a:xfrm>
            <a:off x="513520" y="1771531"/>
            <a:ext cx="11506201" cy="4893647"/>
          </a:xfrm>
          <a:prstGeom prst="rect">
            <a:avLst/>
          </a:prstGeom>
          <a:noFill/>
        </p:spPr>
        <p:txBody>
          <a:bodyPr wrap="square">
            <a:spAutoFit/>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Trả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lời</a:t>
            </a:r>
            <a:endParaRPr lang="en-US" sz="2400" b="1" dirty="0">
              <a:solidFill>
                <a:schemeClr val="tx1"/>
              </a:solidFill>
              <a:latin typeface="Times New Roman" panose="02020603050405020304" pitchFamily="18" charset="0"/>
              <a:cs typeface="Times New Roman" panose="02020603050405020304" pitchFamily="18" charset="0"/>
            </a:endParaRPr>
          </a:p>
          <a:p>
            <a:pPr lvl="1"/>
            <a:r>
              <a:rPr lang="vi-VN" sz="2400" dirty="0">
                <a:solidFill>
                  <a:schemeClr val="tx1"/>
                </a:solidFill>
                <a:latin typeface="Times New Roman" panose="02020603050405020304" pitchFamily="18" charset="0"/>
                <a:cs typeface="Times New Roman" panose="02020603050405020304" pitchFamily="18" charset="0"/>
              </a:rPr>
              <a:t>Các bộ phận máy tính hay bị hư hỏng trong phòng tin là:</a:t>
            </a:r>
          </a:p>
          <a:p>
            <a:r>
              <a:rPr lang="vi-VN" sz="2400" dirty="0">
                <a:solidFill>
                  <a:schemeClr val="tx1"/>
                </a:solidFill>
                <a:latin typeface="Times New Roman" panose="02020603050405020304" pitchFamily="18" charset="0"/>
                <a:cs typeface="Times New Roman" panose="02020603050405020304" pitchFamily="18" charset="0"/>
              </a:rPr>
              <a:t>- Bàn phím: Bị bong, kẹp phím trên bàn phím, hoặc đứt dây bàn phím</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Do các học sinh </a:t>
            </a:r>
            <a:r>
              <a:rPr lang="en-US" sz="2400" dirty="0" err="1">
                <a:latin typeface="Times New Roman" panose="02020603050405020304" pitchFamily="18" charset="0"/>
                <a:cs typeface="Times New Roman" panose="02020603050405020304" pitchFamily="18" charset="0"/>
              </a:rPr>
              <a:t>dùng</a:t>
            </a:r>
            <a:r>
              <a:rPr lang="vi-VN" sz="2400" dirty="0">
                <a:solidFill>
                  <a:schemeClr val="tx1"/>
                </a:solidFill>
                <a:latin typeface="Times New Roman" panose="02020603050405020304" pitchFamily="18" charset="0"/>
                <a:cs typeface="Times New Roman" panose="02020603050405020304" pitchFamily="18" charset="0"/>
              </a:rPr>
              <a:t> nhiều, và một số bạn không giữ chuột cẩn thận, sử dụng lực quá mạnh khi gõ bàn phím</a:t>
            </a:r>
          </a:p>
          <a:p>
            <a:r>
              <a:rPr lang="vi-VN" sz="2400" dirty="0">
                <a:solidFill>
                  <a:schemeClr val="tx1"/>
                </a:solidFill>
                <a:latin typeface="Times New Roman" panose="02020603050405020304" pitchFamily="18" charset="0"/>
                <a:cs typeface="Times New Roman" panose="02020603050405020304" pitchFamily="18" charset="0"/>
              </a:rPr>
              <a:t>- Chuột: bị liệt bên chuột trái </a:t>
            </a:r>
            <a:r>
              <a:rPr lang="en-US" sz="2400" dirty="0" err="1">
                <a:latin typeface="Times New Roman" panose="02020603050405020304" pitchFamily="18" charset="0"/>
                <a:cs typeface="Times New Roman" panose="02020603050405020304" pitchFamily="18" charset="0"/>
              </a:rPr>
              <a:t>hoặc</a:t>
            </a:r>
            <a:r>
              <a:rPr lang="vi-VN" sz="2400" dirty="0">
                <a:solidFill>
                  <a:schemeClr val="tx1"/>
                </a:solidFill>
                <a:latin typeface="Times New Roman" panose="02020603050405020304" pitchFamily="18" charset="0"/>
                <a:cs typeface="Times New Roman" panose="02020603050405020304" pitchFamily="18" charset="0"/>
              </a:rPr>
              <a:t> đứt dây chuột. Do các học sinh </a:t>
            </a:r>
            <a:r>
              <a:rPr lang="en-US" sz="2400" dirty="0" err="1">
                <a:latin typeface="Times New Roman" panose="02020603050405020304" pitchFamily="18" charset="0"/>
                <a:cs typeface="Times New Roman" panose="02020603050405020304" pitchFamily="18" charset="0"/>
              </a:rPr>
              <a:t>dùng</a:t>
            </a:r>
            <a:r>
              <a:rPr lang="vi-VN" sz="2400" dirty="0">
                <a:solidFill>
                  <a:schemeClr val="tx1"/>
                </a:solidFill>
                <a:latin typeface="Times New Roman" panose="02020603050405020304" pitchFamily="18" charset="0"/>
                <a:cs typeface="Times New Roman" panose="02020603050405020304" pitchFamily="18" charset="0"/>
              </a:rPr>
              <a:t> nhiều, và một số bạn không giữ chuột cẩn thận làm va đập, rơi xuống nền gạch</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Ram: Do các bạn hay tắt mở máy tính liên tục, phíc</a:t>
            </a:r>
            <a:r>
              <a:rPr lang="en-US" sz="2400" dirty="0">
                <a:solidFill>
                  <a:schemeClr val="tx1"/>
                </a:solidFill>
                <a:latin typeface="Times New Roman" panose="02020603050405020304" pitchFamily="18" charset="0"/>
                <a:cs typeface="Times New Roman" panose="02020603050405020304" pitchFamily="18" charset="0"/>
              </a:rPr>
              <a:t>h</a:t>
            </a:r>
            <a:r>
              <a:rPr lang="vi-VN" sz="2400" dirty="0">
                <a:solidFill>
                  <a:schemeClr val="tx1"/>
                </a:solidFill>
                <a:latin typeface="Times New Roman" panose="02020603050405020304" pitchFamily="18" charset="0"/>
                <a:cs typeface="Times New Roman" panose="02020603050405020304" pitchFamily="18" charset="0"/>
              </a:rPr>
              <a:t> điện lỏng máy tính hay bị khởi động lại, thời gian máy tính đã cũ </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Ổ cứng: Do các bạn hay tắt mở máy tính liên tục, phíc</a:t>
            </a:r>
            <a:r>
              <a:rPr lang="en-US" sz="2400" dirty="0">
                <a:solidFill>
                  <a:schemeClr val="tx1"/>
                </a:solidFill>
                <a:latin typeface="Times New Roman" panose="02020603050405020304" pitchFamily="18" charset="0"/>
                <a:cs typeface="Times New Roman" panose="02020603050405020304" pitchFamily="18" charset="0"/>
              </a:rPr>
              <a:t>h</a:t>
            </a:r>
            <a:r>
              <a:rPr lang="vi-VN" sz="2400" dirty="0">
                <a:solidFill>
                  <a:schemeClr val="tx1"/>
                </a:solidFill>
                <a:latin typeface="Times New Roman" panose="02020603050405020304" pitchFamily="18" charset="0"/>
                <a:cs typeface="Times New Roman" panose="02020603050405020304" pitchFamily="18" charset="0"/>
              </a:rPr>
              <a:t> điện lỏng máy tính hay bị khởi động lại, thời gian máy tính đã cũ</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Nguồn: Ổ cắm điện không còn chắc chắn nữa nên phích cắm điện bị lỏng mà như vậy nguồn điện cung cấp sẽ không liên tục và không ổn định nên có những va chạm nhỏ sẽ sảy ra vấn đề mất nguồn điện nhiều lần vậy sẽ hỏng nguồn máy tính. </a:t>
            </a:r>
          </a:p>
        </p:txBody>
      </p:sp>
    </p:spTree>
    <p:extLst>
      <p:ext uri="{BB962C8B-B14F-4D97-AF65-F5344CB8AC3E}">
        <p14:creationId xmlns:p14="http://schemas.microsoft.com/office/powerpoint/2010/main" val="339543716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598560" y="419603"/>
            <a:ext cx="11315144" cy="954750"/>
          </a:xfrm>
          <a:prstGeom prst="rect">
            <a:avLst/>
          </a:prstGeom>
          <a:noFill/>
          <a:ln w="9525">
            <a:noFill/>
            <a:miter lim="800000"/>
            <a:headEnd/>
            <a:tailEnd/>
          </a:ln>
        </p:spPr>
        <p:txBody>
          <a:bodyPr wrap="square" lIns="92075" tIns="46038" rIns="92075" bIns="46038" anchor="b">
            <a:spAutoFit/>
          </a:bodyPr>
          <a:lstStyle>
            <a:lvl1pPr marL="342900" indent="-342900">
              <a:defRPr kumimoji="1" sz="2400" b="1">
                <a:solidFill>
                  <a:schemeClr val="tx1"/>
                </a:solidFill>
                <a:latin typeface="Times New Roman" panose="02020603050405020304" pitchFamily="18" charset="0"/>
                <a:cs typeface="Arial" panose="020B0604020202020204" pitchFamily="34" charset="0"/>
              </a:defRPr>
            </a:lvl1pPr>
            <a:lvl2pPr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defTabSz="342900"/>
            <a:r>
              <a:rPr lang="en-US" sz="2800" dirty="0" err="1">
                <a:cs typeface="Times New Roman" panose="02020603050405020304" pitchFamily="18" charset="0"/>
              </a:rPr>
              <a:t>Bài</a:t>
            </a:r>
            <a:r>
              <a:rPr lang="en-US" sz="2800" dirty="0">
                <a:cs typeface="Times New Roman" panose="02020603050405020304" pitchFamily="18" charset="0"/>
              </a:rPr>
              <a:t> 2.</a:t>
            </a:r>
            <a:r>
              <a:rPr lang="en-US" sz="2800" b="0" dirty="0">
                <a:cs typeface="Times New Roman" panose="02020603050405020304" pitchFamily="18" charset="0"/>
              </a:rPr>
              <a:t> </a:t>
            </a:r>
            <a:r>
              <a:rPr lang="vi-VN" sz="2800" b="0" dirty="0">
                <a:cs typeface="Times New Roman" panose="02020603050405020304" pitchFamily="18" charset="0"/>
              </a:rPr>
              <a:t>Khi tải Scratch để cài đặt lên máy tính, tại sao cần phải chọn phiên bản phù hợp với</a:t>
            </a:r>
            <a:r>
              <a:rPr lang="en-US" sz="2800" b="0" dirty="0">
                <a:cs typeface="Times New Roman" panose="02020603050405020304" pitchFamily="18" charset="0"/>
              </a:rPr>
              <a:t> </a:t>
            </a:r>
            <a:r>
              <a:rPr lang="vi-VN" sz="2800" b="0" dirty="0">
                <a:cs typeface="Times New Roman" panose="02020603050405020304" pitchFamily="18" charset="0"/>
              </a:rPr>
              <a:t>hệ điều hành trên máy tính của em?</a:t>
            </a:r>
          </a:p>
        </p:txBody>
      </p:sp>
      <p:sp>
        <p:nvSpPr>
          <p:cNvPr id="7" name="TextBox 6">
            <a:extLst>
              <a:ext uri="{FF2B5EF4-FFF2-40B4-BE49-F238E27FC236}">
                <a16:creationId xmlns:a16="http://schemas.microsoft.com/office/drawing/2014/main" id="{1B27304A-A57B-0749-3D32-4428E47517C8}"/>
              </a:ext>
            </a:extLst>
          </p:cNvPr>
          <p:cNvSpPr txBox="1"/>
          <p:nvPr/>
        </p:nvSpPr>
        <p:spPr>
          <a:xfrm>
            <a:off x="598559" y="1793798"/>
            <a:ext cx="11315143" cy="3397340"/>
          </a:xfrm>
          <a:prstGeom prst="rect">
            <a:avLst/>
          </a:prstGeom>
          <a:noFill/>
        </p:spPr>
        <p:txBody>
          <a:bodyPr wrap="square">
            <a:spAutoFit/>
          </a:bodyPr>
          <a:lstStyle/>
          <a:p>
            <a:pPr algn="ctr">
              <a:lnSpc>
                <a:spcPct val="130000"/>
              </a:lnSpc>
            </a:pPr>
            <a:r>
              <a:rPr lang="en-US" sz="2800" b="1" dirty="0" err="1">
                <a:solidFill>
                  <a:schemeClr val="tx1"/>
                </a:solidFill>
                <a:latin typeface="Times New Roman" panose="02020603050405020304" pitchFamily="18" charset="0"/>
                <a:cs typeface="Times New Roman" panose="02020603050405020304" pitchFamily="18" charset="0"/>
              </a:rPr>
              <a:t>Trả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lời</a:t>
            </a:r>
            <a:endParaRPr lang="en-US" sz="2800" b="1" dirty="0">
              <a:solidFill>
                <a:schemeClr val="tx1"/>
              </a:solidFill>
              <a:latin typeface="Times New Roman" panose="02020603050405020304" pitchFamily="18" charset="0"/>
              <a:cs typeface="Times New Roman" panose="02020603050405020304" pitchFamily="18" charset="0"/>
            </a:endParaRPr>
          </a:p>
          <a:p>
            <a:pPr>
              <a:lnSpc>
                <a:spcPct val="130000"/>
              </a:lnSpc>
            </a:pPr>
            <a:r>
              <a:rPr lang="vi-VN" sz="2800" dirty="0">
                <a:solidFill>
                  <a:schemeClr val="tx1"/>
                </a:solidFill>
                <a:latin typeface="Times New Roman" panose="02020603050405020304" pitchFamily="18" charset="0"/>
                <a:cs typeface="Times New Roman" panose="02020603050405020304" pitchFamily="18" charset="0"/>
              </a:rPr>
              <a:t>Khi tải Scratch để cài đặt lên máy tính, cần phải chọn phiên bản phù hợp với hệ điều hành trên máy tính của em để phần mềm có thể hoạt động trơn tru và tương thích với máy tính. Nếu tải Scratch không phù hộ với hệ điều hành của máy tính thì sẽ không thể hoạt động được, thậm chí có thể làm ảnh hưởng đến máy tính của em.</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41955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1" name="Picture 2" descr="40"/>
          <p:cNvPicPr>
            <a:picLocks noChangeAspect="1" noChangeArrowheads="1"/>
          </p:cNvPicPr>
          <p:nvPr/>
        </p:nvPicPr>
        <p:blipFill>
          <a:blip r:embed="rId2">
            <a:extLst>
              <a:ext uri="{28A0092B-C50C-407E-A947-70E740481C1C}">
                <a14:useLocalDpi xmlns:a14="http://schemas.microsoft.com/office/drawing/2010/main" val="0"/>
              </a:ext>
            </a:extLst>
          </a:blip>
          <a:srcRect l="55357" t="-39131"/>
          <a:stretch>
            <a:fillRect/>
          </a:stretch>
        </p:blipFill>
        <p:spPr bwMode="auto">
          <a:xfrm>
            <a:off x="1703388" y="8493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2133600" y="228601"/>
            <a:ext cx="8991600" cy="646331"/>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vi-VN" sz="3600" b="1" dirty="0">
                <a:solidFill>
                  <a:srgbClr val="FF0000"/>
                </a:solidFill>
                <a:effectLst>
                  <a:outerShdw blurRad="38100" dist="38100" dir="2700000" algn="tl">
                    <a:srgbClr val="C0C0C0"/>
                  </a:outerShdw>
                </a:effectLst>
                <a:latin typeface="Times New Roman" panose="02020603050405020304" pitchFamily="18" charset="0"/>
              </a:rPr>
              <a:t>HƯỚNG DẪN HỌC Ở NHÀ</a:t>
            </a:r>
            <a:endParaRPr lang="en-US" altLang="vi-VN" sz="3600" b="1" dirty="0">
              <a:solidFill>
                <a:srgbClr val="FF3300"/>
              </a:solidFill>
              <a:effectLst>
                <a:outerShdw blurRad="38100" dist="38100" dir="2700000" algn="tl">
                  <a:srgbClr val="C0C0C0"/>
                </a:outerShdw>
              </a:effectLst>
              <a:latin typeface="Times New Roman" panose="02020603050405020304" pitchFamily="18" charset="0"/>
            </a:endParaRPr>
          </a:p>
        </p:txBody>
      </p:sp>
      <p:sp>
        <p:nvSpPr>
          <p:cNvPr id="26628" name="Text Box 4"/>
          <p:cNvSpPr txBox="1">
            <a:spLocks noChangeArrowheads="1"/>
          </p:cNvSpPr>
          <p:nvPr/>
        </p:nvSpPr>
        <p:spPr bwMode="auto">
          <a:xfrm>
            <a:off x="3390902" y="1792397"/>
            <a:ext cx="53555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714500" indent="-342900">
              <a:defRPr>
                <a:solidFill>
                  <a:schemeClr val="tx1"/>
                </a:solidFill>
                <a:latin typeface="Calibri" panose="020F0502020204030204" pitchFamily="34" charset="0"/>
              </a:defRPr>
            </a:lvl4pPr>
            <a:lvl5pPr marL="2171700" indent="-342900">
              <a:defRPr>
                <a:solidFill>
                  <a:schemeClr val="tx1"/>
                </a:solidFill>
                <a:latin typeface="Calibri" panose="020F0502020204030204" pitchFamily="34" charset="0"/>
              </a:defRPr>
            </a:lvl5pPr>
            <a:lvl6pPr marL="2628900" indent="-342900" eaLnBrk="0" fontAlgn="base" hangingPunct="0">
              <a:spcBef>
                <a:spcPct val="0"/>
              </a:spcBef>
              <a:spcAft>
                <a:spcPct val="0"/>
              </a:spcAft>
              <a:defRPr>
                <a:solidFill>
                  <a:schemeClr val="tx1"/>
                </a:solidFill>
                <a:latin typeface="Calibri" panose="020F0502020204030204" pitchFamily="34" charset="0"/>
              </a:defRPr>
            </a:lvl6pPr>
            <a:lvl7pPr marL="3086100" indent="-342900" eaLnBrk="0" fontAlgn="base" hangingPunct="0">
              <a:spcBef>
                <a:spcPct val="0"/>
              </a:spcBef>
              <a:spcAft>
                <a:spcPct val="0"/>
              </a:spcAft>
              <a:defRPr>
                <a:solidFill>
                  <a:schemeClr val="tx1"/>
                </a:solidFill>
                <a:latin typeface="Calibri" panose="020F0502020204030204" pitchFamily="34" charset="0"/>
              </a:defRPr>
            </a:lvl7pPr>
            <a:lvl8pPr marL="3543300" indent="-342900" eaLnBrk="0" fontAlgn="base" hangingPunct="0">
              <a:spcBef>
                <a:spcPct val="0"/>
              </a:spcBef>
              <a:spcAft>
                <a:spcPct val="0"/>
              </a:spcAft>
              <a:defRPr>
                <a:solidFill>
                  <a:schemeClr val="tx1"/>
                </a:solidFill>
                <a:latin typeface="Calibri" panose="020F0502020204030204" pitchFamily="34" charset="0"/>
              </a:defRPr>
            </a:lvl8pPr>
            <a:lvl9pPr marL="4000500" indent="-3429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AutoNum type="arabicPeriod"/>
            </a:pPr>
            <a:r>
              <a:rPr lang="en-US" altLang="vi-VN" sz="2800" dirty="0" err="1">
                <a:latin typeface="Times New Roman" panose="02020603050405020304" pitchFamily="18" charset="0"/>
              </a:rPr>
              <a:t>Về</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nhà</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học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thuộc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bài</a:t>
            </a:r>
            <a:r>
              <a:rPr lang="en-US" altLang="vi-VN" sz="2800" dirty="0">
                <a:latin typeface="Times New Roman" panose="02020603050405020304" pitchFamily="18" charset="0"/>
              </a:rPr>
              <a:t> 2.</a:t>
            </a:r>
          </a:p>
        </p:txBody>
      </p:sp>
      <p:sp>
        <p:nvSpPr>
          <p:cNvPr id="26629" name="Text Box 5"/>
          <p:cNvSpPr txBox="1">
            <a:spLocks noChangeArrowheads="1"/>
          </p:cNvSpPr>
          <p:nvPr/>
        </p:nvSpPr>
        <p:spPr bwMode="auto">
          <a:xfrm>
            <a:off x="3378200" y="2440101"/>
            <a:ext cx="7747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dirty="0">
                <a:latin typeface="Times New Roman" panose="02020603050405020304" pitchFamily="18" charset="0"/>
              </a:rPr>
              <a:t>2. Tìm hiểu nội dung </a:t>
            </a:r>
            <a:r>
              <a:rPr lang="en-US" altLang="vi-VN" sz="2800" dirty="0" err="1">
                <a:latin typeface="Times New Roman" panose="02020603050405020304" pitchFamily="18" charset="0"/>
              </a:rPr>
              <a:t>bài</a:t>
            </a:r>
            <a:r>
              <a:rPr lang="en-US" altLang="vi-VN" sz="2800" dirty="0">
                <a:latin typeface="Times New Roman" panose="02020603050405020304" pitchFamily="18" charset="0"/>
              </a:rPr>
              <a:t> 3: </a:t>
            </a:r>
          </a:p>
          <a:p>
            <a:pPr eaLnBrk="1" hangingPunct="1">
              <a:spcBef>
                <a:spcPct val="50000"/>
              </a:spcBef>
              <a:buFontTx/>
              <a:buNone/>
            </a:pPr>
            <a:r>
              <a:rPr lang="en-US" altLang="vi-VN" sz="2800" dirty="0">
                <a:latin typeface="Times New Roman" panose="02020603050405020304" pitchFamily="18" charset="0"/>
              </a:rPr>
              <a:t>- </a:t>
            </a:r>
            <a:r>
              <a:rPr lang="en-US" altLang="vi-VN" sz="2800" dirty="0" err="1">
                <a:latin typeface="Times New Roman" panose="02020603050405020304" pitchFamily="18" charset="0"/>
              </a:rPr>
              <a:t>Quản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lí</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dữ</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liệu</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trong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máy</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tính</a:t>
            </a:r>
            <a:endParaRPr lang="en-US" altLang="vi-VN" sz="2800" dirty="0">
              <a:latin typeface="Times New Roman" panose="02020603050405020304" pitchFamily="18" charset="0"/>
            </a:endParaRPr>
          </a:p>
          <a:p>
            <a:pPr eaLnBrk="1" hangingPunct="1">
              <a:spcBef>
                <a:spcPct val="50000"/>
              </a:spcBef>
              <a:buFontTx/>
              <a:buNone/>
            </a:pPr>
            <a:r>
              <a:rPr lang="en-US" altLang="vi-VN" sz="2800" dirty="0">
                <a:latin typeface="Times New Roman" panose="02020603050405020304" pitchFamily="18" charset="0"/>
              </a:rPr>
              <a:t>- </a:t>
            </a:r>
            <a:r>
              <a:rPr lang="en-US" altLang="vi-VN" sz="2800" dirty="0" err="1">
                <a:latin typeface="Times New Roman" panose="02020603050405020304" pitchFamily="18" charset="0"/>
              </a:rPr>
              <a:t>Làm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bài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tập</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sách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giáo</a:t>
            </a:r>
            <a:r>
              <a:rPr lang="en-US" altLang="vi-VN" sz="2800" dirty="0">
                <a:latin typeface="Times New Roman" panose="02020603050405020304" pitchFamily="18" charset="0"/>
              </a:rPr>
              <a:t> khoa </a:t>
            </a:r>
            <a:r>
              <a:rPr lang="en-US" altLang="vi-VN" sz="2800" dirty="0" err="1">
                <a:latin typeface="Times New Roman" panose="02020603050405020304" pitchFamily="18" charset="0"/>
              </a:rPr>
              <a:t>trang</a:t>
            </a:r>
            <a:r>
              <a:rPr lang="en-US" altLang="vi-VN" sz="2800" dirty="0">
                <a:latin typeface="Times New Roman" panose="02020603050405020304" pitchFamily="18" charset="0"/>
              </a:rPr>
              <a:t> 12 </a:t>
            </a:r>
            <a:r>
              <a:rPr lang="en-US" altLang="vi-VN" sz="2800" dirty="0" err="1">
                <a:latin typeface="Times New Roman" panose="02020603050405020304" pitchFamily="18" charset="0"/>
              </a:rPr>
              <a:t>và</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sách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bài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tập</a:t>
            </a:r>
            <a:endParaRPr lang="en-US" altLang="vi-VN" sz="2800" dirty="0">
              <a:latin typeface="Times New Roman" panose="02020603050405020304" pitchFamily="18" charset="0"/>
            </a:endParaRPr>
          </a:p>
        </p:txBody>
      </p:sp>
      <p:pic>
        <p:nvPicPr>
          <p:cNvPr id="53256" name="Picture 7" descr="40"/>
          <p:cNvPicPr>
            <a:picLocks noChangeAspect="1" noChangeArrowheads="1"/>
          </p:cNvPicPr>
          <p:nvPr/>
        </p:nvPicPr>
        <p:blipFill>
          <a:blip r:embed="rId3">
            <a:extLst>
              <a:ext uri="{28A0092B-C50C-407E-A947-70E740481C1C}">
                <a14:useLocalDpi xmlns:a14="http://schemas.microsoft.com/office/drawing/2010/main" val="0"/>
              </a:ext>
            </a:extLst>
          </a:blip>
          <a:srcRect l="-39131" b="55357"/>
          <a:stretch>
            <a:fillRect/>
          </a:stretch>
        </p:blipFill>
        <p:spPr bwMode="auto">
          <a:xfrm>
            <a:off x="1543051" y="1136650"/>
            <a:ext cx="30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40"/>
          <p:cNvPicPr>
            <a:picLocks noChangeAspect="1" noChangeArrowheads="1"/>
          </p:cNvPicPr>
          <p:nvPr/>
        </p:nvPicPr>
        <p:blipFill>
          <a:blip r:embed="rId3">
            <a:extLst>
              <a:ext uri="{28A0092B-C50C-407E-A947-70E740481C1C}">
                <a14:useLocalDpi xmlns:a14="http://schemas.microsoft.com/office/drawing/2010/main" val="0"/>
              </a:ext>
            </a:extLst>
          </a:blip>
          <a:srcRect l="-39131" b="55357"/>
          <a:stretch>
            <a:fillRect/>
          </a:stretch>
        </p:blipFill>
        <p:spPr bwMode="auto">
          <a:xfrm>
            <a:off x="1703388" y="2419459"/>
            <a:ext cx="33460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9" descr="40"/>
          <p:cNvPicPr>
            <a:picLocks noChangeAspect="1" noChangeArrowheads="1"/>
          </p:cNvPicPr>
          <p:nvPr/>
        </p:nvPicPr>
        <p:blipFill>
          <a:blip r:embed="rId4">
            <a:extLst>
              <a:ext uri="{28A0092B-C50C-407E-A947-70E740481C1C}">
                <a14:useLocalDpi xmlns:a14="http://schemas.microsoft.com/office/drawing/2010/main" val="0"/>
              </a:ext>
            </a:extLst>
          </a:blip>
          <a:srcRect t="55357" r="-39131"/>
          <a:stretch>
            <a:fillRect/>
          </a:stretch>
        </p:blipFill>
        <p:spPr bwMode="auto">
          <a:xfrm>
            <a:off x="1992313" y="1208088"/>
            <a:ext cx="30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40"/>
          <p:cNvPicPr>
            <a:picLocks noChangeAspect="1" noChangeArrowheads="1"/>
          </p:cNvPicPr>
          <p:nvPr/>
        </p:nvPicPr>
        <p:blipFill>
          <a:blip r:embed="rId3">
            <a:extLst>
              <a:ext uri="{28A0092B-C50C-407E-A947-70E740481C1C}">
                <a14:useLocalDpi xmlns:a14="http://schemas.microsoft.com/office/drawing/2010/main" val="0"/>
              </a:ext>
            </a:extLst>
          </a:blip>
          <a:srcRect l="-39131" b="55357"/>
          <a:stretch>
            <a:fillRect/>
          </a:stretch>
        </p:blipFill>
        <p:spPr bwMode="auto">
          <a:xfrm>
            <a:off x="10183812" y="4324350"/>
            <a:ext cx="30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1" descr="40"/>
          <p:cNvPicPr>
            <a:picLocks noChangeAspect="1" noChangeArrowheads="1"/>
          </p:cNvPicPr>
          <p:nvPr/>
        </p:nvPicPr>
        <p:blipFill>
          <a:blip r:embed="rId5">
            <a:extLst>
              <a:ext uri="{28A0092B-C50C-407E-A947-70E740481C1C}">
                <a14:useLocalDpi xmlns:a14="http://schemas.microsoft.com/office/drawing/2010/main" val="0"/>
              </a:ext>
            </a:extLst>
          </a:blip>
          <a:srcRect r="55357" b="-39131"/>
          <a:stretch>
            <a:fillRect/>
          </a:stretch>
        </p:blipFill>
        <p:spPr bwMode="auto">
          <a:xfrm>
            <a:off x="8294688" y="607695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2" descr="40"/>
          <p:cNvPicPr>
            <a:picLocks noChangeAspect="1" noChangeArrowheads="1"/>
          </p:cNvPicPr>
          <p:nvPr/>
        </p:nvPicPr>
        <p:blipFill>
          <a:blip r:embed="rId5">
            <a:extLst>
              <a:ext uri="{28A0092B-C50C-407E-A947-70E740481C1C}">
                <a14:useLocalDpi xmlns:a14="http://schemas.microsoft.com/office/drawing/2010/main" val="0"/>
              </a:ext>
            </a:extLst>
          </a:blip>
          <a:srcRect r="55357" b="-39131"/>
          <a:stretch>
            <a:fillRect/>
          </a:stretch>
        </p:blipFill>
        <p:spPr bwMode="auto">
          <a:xfrm>
            <a:off x="8510588" y="638175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13" descr="40"/>
          <p:cNvPicPr>
            <a:picLocks noChangeAspect="1" noChangeArrowheads="1"/>
          </p:cNvPicPr>
          <p:nvPr/>
        </p:nvPicPr>
        <p:blipFill>
          <a:blip r:embed="rId5">
            <a:extLst>
              <a:ext uri="{28A0092B-C50C-407E-A947-70E740481C1C}">
                <a14:useLocalDpi xmlns:a14="http://schemas.microsoft.com/office/drawing/2010/main" val="0"/>
              </a:ext>
            </a:extLst>
          </a:blip>
          <a:srcRect r="55357" b="-39131"/>
          <a:stretch>
            <a:fillRect/>
          </a:stretch>
        </p:blipFill>
        <p:spPr bwMode="auto">
          <a:xfrm>
            <a:off x="6600825" y="638175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8077200" y="6524625"/>
            <a:ext cx="2133600" cy="476250"/>
          </a:xfrm>
        </p:spPr>
        <p:txBody>
          <a:bodyPr/>
          <a:lstStyle/>
          <a:p>
            <a:pPr>
              <a:defRPr/>
            </a:pPr>
            <a:fld id="{0C01B831-BA14-4F05-8146-B6F2161431DC}" type="slidenum">
              <a:rPr lang="en-US" altLang="vi-VN" smtClean="0"/>
              <a:pPr>
                <a:defRPr/>
              </a:pPr>
              <a:t>34</a:t>
            </a:fld>
            <a:endParaRPr lang="en-US" altLang="vi-VN" dirty="0"/>
          </a:p>
        </p:txBody>
      </p:sp>
    </p:spTree>
    <p:extLst>
      <p:ext uri="{BB962C8B-B14F-4D97-AF65-F5344CB8AC3E}">
        <p14:creationId xmlns:p14="http://schemas.microsoft.com/office/powerpoint/2010/main" val="40614340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blinds(horizontal)">
                                      <p:cBhvr>
                                        <p:cTn id="12"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BE4E0-CD04-4F29-9C44-0E39D01B5F60}"/>
              </a:ext>
            </a:extLst>
          </p:cNvPr>
          <p:cNvSpPr/>
          <p:nvPr/>
        </p:nvSpPr>
        <p:spPr>
          <a:xfrm>
            <a:off x="4574795" y="-112675"/>
            <a:ext cx="1819536" cy="769441"/>
          </a:xfrm>
          <a:prstGeom prst="rect">
            <a:avLst/>
          </a:prstGeom>
          <a:noFill/>
        </p:spPr>
        <p:txBody>
          <a:bodyPr wrap="none" lIns="91440" tIns="45720" rIns="91440" bIns="45720">
            <a:spAutoFit/>
          </a:bodyPr>
          <a:lstStyle/>
          <a:p>
            <a:pPr algn="ctr"/>
            <a:r>
              <a:rPr lang="en-US" sz="4400" b="1" dirty="0" err="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Trả</a:t>
            </a:r>
            <a:r>
              <a:rPr lang="en-US" sz="44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lời</a:t>
            </a:r>
            <a:endParaRPr lang="en-US" sz="44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B1BDAA2-E859-4305-8F04-11D04DBFED2D}"/>
              </a:ext>
            </a:extLst>
          </p:cNvPr>
          <p:cNvSpPr/>
          <p:nvPr/>
        </p:nvSpPr>
        <p:spPr>
          <a:xfrm>
            <a:off x="438459" y="1622061"/>
            <a:ext cx="8470589" cy="584775"/>
          </a:xfrm>
          <a:prstGeom prst="rect">
            <a:avLst/>
          </a:prstGeom>
          <a:noFill/>
        </p:spPr>
        <p:txBody>
          <a:bodyPr wrap="none" lIns="91440" tIns="45720" rIns="91440" bIns="45720">
            <a:spAutoFit/>
          </a:bodyPr>
          <a:lstStyle/>
          <a:p>
            <a:r>
              <a:rPr lang="en-US" sz="3200" dirty="0" err="1">
                <a:ln w="0"/>
                <a:latin typeface="Times New Roman" pitchFamily="18" charset="0"/>
                <a:cs typeface="Times New Roman" pitchFamily="18" charset="0"/>
              </a:rPr>
              <a:t>Câu</a:t>
            </a:r>
            <a:r>
              <a:rPr lang="en-US" sz="3200" dirty="0">
                <a:ln w="0"/>
                <a:latin typeface="Times New Roman" pitchFamily="18" charset="0"/>
                <a:cs typeface="Times New Roman" pitchFamily="18" charset="0"/>
              </a:rPr>
              <a:t> 2. </a:t>
            </a:r>
            <a:r>
              <a:rPr lang="en-US" sz="3200" dirty="0" err="1">
                <a:ln w="0"/>
                <a:latin typeface="Times New Roman" pitchFamily="18" charset="0"/>
                <a:cs typeface="Times New Roman" pitchFamily="18" charset="0"/>
              </a:rPr>
              <a:t>Hệ</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điều</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hành</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là</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phần</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cứng</a:t>
            </a:r>
            <a:r>
              <a:rPr lang="en-US" sz="3200" dirty="0">
                <a:ln w="0"/>
                <a:latin typeface="Times New Roman" pitchFamily="18" charset="0"/>
                <a:cs typeface="Times New Roman" pitchFamily="18" charset="0"/>
              </a:rPr>
              <a:t> hay </a:t>
            </a:r>
            <a:r>
              <a:rPr lang="en-US" sz="3200" dirty="0" err="1">
                <a:ln w="0"/>
                <a:latin typeface="Times New Roman" pitchFamily="18" charset="0"/>
                <a:cs typeface="Times New Roman" pitchFamily="18" charset="0"/>
              </a:rPr>
              <a:t>phần</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mềm</a:t>
            </a:r>
            <a:r>
              <a:rPr lang="en-US" sz="3200" dirty="0">
                <a:ln w="0"/>
                <a:latin typeface="Times New Roman" pitchFamily="18" charset="0"/>
                <a:cs typeface="Times New Roman" pitchFamily="18" charset="0"/>
              </a:rPr>
              <a:t>?</a:t>
            </a:r>
          </a:p>
        </p:txBody>
      </p:sp>
      <p:sp>
        <p:nvSpPr>
          <p:cNvPr id="6" name="Rectangle 5">
            <a:extLst>
              <a:ext uri="{FF2B5EF4-FFF2-40B4-BE49-F238E27FC236}">
                <a16:creationId xmlns:a16="http://schemas.microsoft.com/office/drawing/2014/main" id="{A892C493-1A0A-47D0-A5DE-53FACD9298CE}"/>
              </a:ext>
            </a:extLst>
          </p:cNvPr>
          <p:cNvSpPr/>
          <p:nvPr/>
        </p:nvSpPr>
        <p:spPr>
          <a:xfrm>
            <a:off x="438459" y="2692953"/>
            <a:ext cx="6566221" cy="584775"/>
          </a:xfrm>
          <a:prstGeom prst="rect">
            <a:avLst/>
          </a:prstGeom>
          <a:noFill/>
        </p:spPr>
        <p:txBody>
          <a:bodyPr wrap="none" lIns="91440" tIns="45720" rIns="91440" bIns="45720">
            <a:spAutoFit/>
          </a:bodyPr>
          <a:lstStyle/>
          <a:p>
            <a:r>
              <a:rPr lang="en-US" sz="3200" dirty="0" err="1">
                <a:ln w="0"/>
                <a:latin typeface="Times New Roman" pitchFamily="18" charset="0"/>
                <a:cs typeface="Times New Roman" pitchFamily="18" charset="0"/>
              </a:rPr>
              <a:t>Câu</a:t>
            </a:r>
            <a:r>
              <a:rPr lang="en-US" sz="3200" dirty="0">
                <a:ln w="0"/>
                <a:latin typeface="Times New Roman" pitchFamily="18" charset="0"/>
                <a:cs typeface="Times New Roman" pitchFamily="18" charset="0"/>
              </a:rPr>
              <a:t> 3. </a:t>
            </a:r>
            <a:r>
              <a:rPr lang="en-US" sz="3200" dirty="0" err="1">
                <a:ln w="0"/>
                <a:latin typeface="Times New Roman" pitchFamily="18" charset="0"/>
                <a:cs typeface="Times New Roman" pitchFamily="18" charset="0"/>
              </a:rPr>
              <a:t>Hệ</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điều</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hành</a:t>
            </a:r>
            <a:r>
              <a:rPr lang="en-US" sz="3200" dirty="0">
                <a:ln w="0"/>
                <a:latin typeface="Times New Roman" pitchFamily="18" charset="0"/>
                <a:cs typeface="Times New Roman" pitchFamily="18" charset="0"/>
              </a:rPr>
              <a:t> đ</a:t>
            </a:r>
            <a:r>
              <a:rPr lang="vi-VN" sz="3200" dirty="0">
                <a:ln w="0"/>
                <a:latin typeface="Times New Roman" pitchFamily="18" charset="0"/>
                <a:cs typeface="Times New Roman" pitchFamily="18" charset="0"/>
              </a:rPr>
              <a:t>ư</a:t>
            </a:r>
            <a:r>
              <a:rPr lang="en-US" sz="3200" dirty="0" err="1">
                <a:ln w="0"/>
                <a:latin typeface="Times New Roman" pitchFamily="18" charset="0"/>
                <a:cs typeface="Times New Roman" pitchFamily="18" charset="0"/>
              </a:rPr>
              <a:t>ợc</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cài</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khi</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nào</a:t>
            </a:r>
            <a:r>
              <a:rPr lang="en-US" sz="3200" dirty="0">
                <a:ln w="0"/>
                <a:latin typeface="Times New Roman" pitchFamily="18" charset="0"/>
                <a:cs typeface="Times New Roman" pitchFamily="18" charset="0"/>
              </a:rPr>
              <a:t>?</a:t>
            </a:r>
          </a:p>
        </p:txBody>
      </p:sp>
      <p:sp>
        <p:nvSpPr>
          <p:cNvPr id="7" name="Rectangle 6">
            <a:extLst>
              <a:ext uri="{FF2B5EF4-FFF2-40B4-BE49-F238E27FC236}">
                <a16:creationId xmlns:a16="http://schemas.microsoft.com/office/drawing/2014/main" id="{67644BDE-C72B-484F-95CE-EFE0C9339EB3}"/>
              </a:ext>
            </a:extLst>
          </p:cNvPr>
          <p:cNvSpPr/>
          <p:nvPr/>
        </p:nvSpPr>
        <p:spPr>
          <a:xfrm>
            <a:off x="419543" y="3806861"/>
            <a:ext cx="10778544" cy="1077218"/>
          </a:xfrm>
          <a:prstGeom prst="rect">
            <a:avLst/>
          </a:prstGeom>
          <a:noFill/>
        </p:spPr>
        <p:txBody>
          <a:bodyPr wrap="square" lIns="91440" tIns="45720" rIns="91440" bIns="45720">
            <a:spAutoFit/>
          </a:bodyPr>
          <a:lstStyle/>
          <a:p>
            <a:r>
              <a:rPr lang="en-US" sz="3200" dirty="0" err="1">
                <a:ln w="0"/>
                <a:latin typeface="Times New Roman" pitchFamily="18" charset="0"/>
                <a:cs typeface="Times New Roman" pitchFamily="18" charset="0"/>
              </a:rPr>
              <a:t>Câu</a:t>
            </a:r>
            <a:r>
              <a:rPr lang="en-US" sz="3200" dirty="0">
                <a:ln w="0"/>
                <a:latin typeface="Times New Roman" pitchFamily="18" charset="0"/>
                <a:cs typeface="Times New Roman" pitchFamily="18" charset="0"/>
              </a:rPr>
              <a:t> 4. </a:t>
            </a:r>
            <a:r>
              <a:rPr lang="en-US" sz="3200" dirty="0" err="1">
                <a:ln w="0"/>
                <a:latin typeface="Times New Roman" pitchFamily="18" charset="0"/>
                <a:cs typeface="Times New Roman" pitchFamily="18" charset="0"/>
              </a:rPr>
              <a:t>Không</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có</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hệ</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điều</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hành</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các</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phần</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mềm</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khác</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có</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hoạt</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động</a:t>
            </a:r>
            <a:r>
              <a:rPr lang="en-US" sz="3200" dirty="0">
                <a:ln w="0"/>
                <a:latin typeface="Times New Roman" pitchFamily="18" charset="0"/>
                <a:cs typeface="Times New Roman" pitchFamily="18" charset="0"/>
              </a:rPr>
              <a:t> đ</a:t>
            </a:r>
            <a:r>
              <a:rPr lang="vi-VN" sz="3200" dirty="0">
                <a:ln w="0"/>
                <a:latin typeface="Times New Roman" pitchFamily="18" charset="0"/>
                <a:cs typeface="Times New Roman" pitchFamily="18" charset="0"/>
              </a:rPr>
              <a:t>ư</a:t>
            </a:r>
            <a:r>
              <a:rPr lang="en-US" sz="3200" dirty="0" err="1">
                <a:ln w="0"/>
                <a:latin typeface="Times New Roman" pitchFamily="18" charset="0"/>
                <a:cs typeface="Times New Roman" pitchFamily="18" charset="0"/>
              </a:rPr>
              <a:t>ợc</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không</a:t>
            </a:r>
            <a:r>
              <a:rPr lang="en-US" sz="3200" dirty="0">
                <a:ln w="0"/>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id="{972F59F9-54BF-4F0B-BE9C-2977FEFE590D}"/>
              </a:ext>
            </a:extLst>
          </p:cNvPr>
          <p:cNvSpPr/>
          <p:nvPr/>
        </p:nvSpPr>
        <p:spPr>
          <a:xfrm>
            <a:off x="790643" y="2219429"/>
            <a:ext cx="4645824" cy="553998"/>
          </a:xfrm>
          <a:prstGeom prst="rect">
            <a:avLst/>
          </a:prstGeom>
          <a:noFill/>
        </p:spPr>
        <p:txBody>
          <a:bodyPr wrap="none" lIns="91440" tIns="45720" rIns="91440" bIns="45720">
            <a:spAutoFit/>
          </a:bodyPr>
          <a:lstStyle/>
          <a:p>
            <a:pPr algn="ct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Hệ</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điều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hành</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là</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phần</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mềm</a:t>
            </a:r>
            <a:r>
              <a:rPr lang="en-US" sz="3000" dirty="0">
                <a:ln w="0"/>
                <a:solidFill>
                  <a:srgbClr val="0033CC"/>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A0CADE51-ADAF-4E00-99F0-E759D37EA560}"/>
              </a:ext>
            </a:extLst>
          </p:cNvPr>
          <p:cNvSpPr/>
          <p:nvPr/>
        </p:nvSpPr>
        <p:spPr>
          <a:xfrm>
            <a:off x="811644" y="3282285"/>
            <a:ext cx="9542997" cy="553998"/>
          </a:xfrm>
          <a:prstGeom prst="rect">
            <a:avLst/>
          </a:prstGeom>
          <a:noFill/>
        </p:spPr>
        <p:txBody>
          <a:bodyPr wrap="none" lIns="91440" tIns="45720" rIns="91440" bIns="45720">
            <a:spAutoFit/>
          </a:bodyPr>
          <a:lstStyle/>
          <a:p>
            <a:pPr algn="ct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Hệ</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điều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hành</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là</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phần</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mềm</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đầu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tiên</a:t>
            </a:r>
            <a:r>
              <a:rPr lang="en-US" sz="3000" dirty="0">
                <a:ln w="0"/>
                <a:solidFill>
                  <a:srgbClr val="0033CC"/>
                </a:solidFill>
                <a:latin typeface="Times New Roman" panose="02020603050405020304" pitchFamily="18" charset="0"/>
                <a:cs typeface="Times New Roman" panose="02020603050405020304" pitchFamily="18" charset="0"/>
              </a:rPr>
              <a:t> đ</a:t>
            </a:r>
            <a:r>
              <a:rPr lang="vi-VN" sz="3000" dirty="0">
                <a:ln w="0"/>
                <a:solidFill>
                  <a:srgbClr val="0033CC"/>
                </a:solidFill>
                <a:latin typeface="Times New Roman" panose="02020603050405020304" pitchFamily="18" charset="0"/>
                <a:cs typeface="Times New Roman" panose="02020603050405020304" pitchFamily="18" charset="0"/>
              </a:rPr>
              <a:t>ư</a:t>
            </a:r>
            <a:r>
              <a:rPr lang="en-US" sz="3000" dirty="0" err="1">
                <a:ln w="0"/>
                <a:solidFill>
                  <a:srgbClr val="0033CC"/>
                </a:solidFill>
                <a:latin typeface="Times New Roman" panose="02020603050405020304" pitchFamily="18" charset="0"/>
                <a:cs typeface="Times New Roman" panose="02020603050405020304" pitchFamily="18" charset="0"/>
              </a:rPr>
              <a:t>ợc</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cài</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trên</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máy</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tính</a:t>
            </a:r>
            <a:r>
              <a:rPr lang="en-US" sz="3000" dirty="0">
                <a:ln w="0"/>
                <a:solidFill>
                  <a:srgbClr val="0033CC"/>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70FE9408-945F-416F-9A50-031E3C639D38}"/>
              </a:ext>
            </a:extLst>
          </p:cNvPr>
          <p:cNvSpPr/>
          <p:nvPr/>
        </p:nvSpPr>
        <p:spPr>
          <a:xfrm>
            <a:off x="591518" y="4832891"/>
            <a:ext cx="10262012" cy="1015663"/>
          </a:xfrm>
          <a:prstGeom prst="rect">
            <a:avLst/>
          </a:prstGeom>
          <a:noFill/>
        </p:spPr>
        <p:txBody>
          <a:bodyPr wrap="square" lIns="91440" tIns="45720" rIns="91440" bIns="45720">
            <a:spAutoFit/>
          </a:bodyPr>
          <a:lstStyle/>
          <a:p>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Không</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Tất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cả</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các</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phần</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mềm</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khác</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chỉ</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có</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thể</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hoạt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động</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sau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khi</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máy</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tính</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đã</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được</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cài</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đặt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ít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nhất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một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hệ</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điều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hành</a:t>
            </a:r>
            <a:r>
              <a:rPr lang="en-US" sz="3000" dirty="0">
                <a:ln w="0"/>
                <a:solidFill>
                  <a:srgbClr val="0033CC"/>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C7C8FBD2-C455-44B8-B181-C79A0B851FD7}"/>
              </a:ext>
            </a:extLst>
          </p:cNvPr>
          <p:cNvSpPr/>
          <p:nvPr/>
        </p:nvSpPr>
        <p:spPr>
          <a:xfrm>
            <a:off x="438459" y="540424"/>
            <a:ext cx="10001456" cy="584775"/>
          </a:xfrm>
          <a:prstGeom prst="rect">
            <a:avLst/>
          </a:prstGeom>
          <a:noFill/>
        </p:spPr>
        <p:txBody>
          <a:bodyPr wrap="none" lIns="91440" tIns="45720" rIns="91440" bIns="45720">
            <a:spAutoFit/>
          </a:bodyPr>
          <a:lstStyle/>
          <a:p>
            <a:r>
              <a:rPr lang="en-US" sz="3200" dirty="0" err="1">
                <a:ln w="0"/>
                <a:latin typeface="Times New Roman" pitchFamily="18" charset="0"/>
                <a:cs typeface="Times New Roman" pitchFamily="18" charset="0"/>
              </a:rPr>
              <a:t>Câu</a:t>
            </a:r>
            <a:r>
              <a:rPr lang="en-US" sz="3200" dirty="0">
                <a:ln w="0"/>
                <a:latin typeface="Times New Roman" pitchFamily="18" charset="0"/>
                <a:cs typeface="Times New Roman" pitchFamily="18" charset="0"/>
              </a:rPr>
              <a:t> 1. </a:t>
            </a:r>
            <a:r>
              <a:rPr lang="en-US" sz="3200" dirty="0" err="1">
                <a:ln w="0"/>
                <a:latin typeface="Times New Roman" pitchFamily="18" charset="0"/>
                <a:cs typeface="Times New Roman" pitchFamily="18" charset="0"/>
              </a:rPr>
              <a:t>Hệ</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điều</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hành</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có</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phải</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là</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thiết</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bị</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gắn</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trong</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máy</a:t>
            </a:r>
            <a:r>
              <a:rPr lang="en-US" sz="3200" dirty="0">
                <a:ln w="0"/>
                <a:latin typeface="Times New Roman" pitchFamily="18" charset="0"/>
                <a:cs typeface="Times New Roman" pitchFamily="18" charset="0"/>
              </a:rPr>
              <a:t> </a:t>
            </a:r>
            <a:r>
              <a:rPr lang="en-US" sz="3200" dirty="0" err="1">
                <a:ln w="0"/>
                <a:latin typeface="Times New Roman" pitchFamily="18" charset="0"/>
                <a:cs typeface="Times New Roman" pitchFamily="18" charset="0"/>
              </a:rPr>
              <a:t>tính</a:t>
            </a:r>
            <a:r>
              <a:rPr lang="en-US" sz="3200" dirty="0">
                <a:ln w="0"/>
                <a:latin typeface="Times New Roman" pitchFamily="18" charset="0"/>
                <a:cs typeface="Times New Roman" pitchFamily="18" charset="0"/>
              </a:rPr>
              <a:t> ?</a:t>
            </a:r>
          </a:p>
        </p:txBody>
      </p:sp>
      <p:sp>
        <p:nvSpPr>
          <p:cNvPr id="13" name="Rectangle 12">
            <a:extLst>
              <a:ext uri="{FF2B5EF4-FFF2-40B4-BE49-F238E27FC236}">
                <a16:creationId xmlns:a16="http://schemas.microsoft.com/office/drawing/2014/main" id="{493250F4-A194-4ADE-B0BF-21BF92CAEFA5}"/>
              </a:ext>
            </a:extLst>
          </p:cNvPr>
          <p:cNvSpPr/>
          <p:nvPr/>
        </p:nvSpPr>
        <p:spPr>
          <a:xfrm>
            <a:off x="719850" y="1102603"/>
            <a:ext cx="8946680" cy="553998"/>
          </a:xfrm>
          <a:prstGeom prst="rect">
            <a:avLst/>
          </a:prstGeom>
          <a:noFill/>
        </p:spPr>
        <p:txBody>
          <a:bodyPr wrap="none" lIns="91440" tIns="45720" rIns="91440" bIns="45720">
            <a:spAutoFit/>
          </a:bodyPr>
          <a:lstStyle/>
          <a:p>
            <a:pPr algn="ct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Hệ</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điều</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hành</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không</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phải</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là</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thiết</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bị</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gắn</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trong</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máy</a:t>
            </a:r>
            <a:r>
              <a:rPr lang="en-US" sz="3000" dirty="0">
                <a:ln w="0"/>
                <a:solidFill>
                  <a:srgbClr val="0033CC"/>
                </a:solidFill>
                <a:latin typeface="Times New Roman" panose="02020603050405020304" pitchFamily="18" charset="0"/>
                <a:cs typeface="Times New Roman" panose="02020603050405020304" pitchFamily="18" charset="0"/>
              </a:rPr>
              <a:t> </a:t>
            </a:r>
            <a:r>
              <a:rPr lang="en-US" sz="3000" dirty="0" err="1">
                <a:ln w="0"/>
                <a:solidFill>
                  <a:srgbClr val="0033CC"/>
                </a:solidFill>
                <a:latin typeface="Times New Roman" panose="02020603050405020304" pitchFamily="18" charset="0"/>
                <a:cs typeface="Times New Roman" panose="02020603050405020304" pitchFamily="18" charset="0"/>
              </a:rPr>
              <a:t>tính</a:t>
            </a:r>
            <a:r>
              <a:rPr lang="en-US" sz="3000" dirty="0">
                <a:ln w="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93058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Pictures\New folder\u_101673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504" y="684197"/>
            <a:ext cx="2590137" cy="23817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Pictures\New folder\dbc3aceb41aba8f5f1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651" y="716568"/>
            <a:ext cx="3148510" cy="23493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giao an đa sua\hình nền pp\ảnh động pp\1-mau_slide_powerpoint_dep_ctu.vn_(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4011" y="12403"/>
            <a:ext cx="1000125"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C99A14-687B-986B-9118-2DA62D97C833}"/>
              </a:ext>
            </a:extLst>
          </p:cNvPr>
          <p:cNvSpPr txBox="1"/>
          <p:nvPr/>
        </p:nvSpPr>
        <p:spPr>
          <a:xfrm>
            <a:off x="2687541" y="70237"/>
            <a:ext cx="6235148" cy="584775"/>
          </a:xfrm>
          <a:prstGeom prst="rect">
            <a:avLst/>
          </a:prstGeom>
          <a:noFill/>
        </p:spPr>
        <p:txBody>
          <a:bodyPr wrap="square">
            <a:spAutoFit/>
          </a:bodyPr>
          <a:lstStyle/>
          <a:p>
            <a:pPr eaLnBrk="0" hangingPunct="0"/>
            <a:r>
              <a:rPr lang="en-US" sz="3200" dirty="0">
                <a:solidFill>
                  <a:srgbClr val="0033CC"/>
                </a:solidFill>
                <a:latin typeface="Times New Roman" panose="02020603050405020304" pitchFamily="18" charset="0"/>
                <a:cs typeface="Times New Roman" panose="02020603050405020304" pitchFamily="18" charset="0"/>
              </a:rPr>
              <a:t>Theo </a:t>
            </a:r>
            <a:r>
              <a:rPr lang="en-US" sz="3200" dirty="0" err="1">
                <a:solidFill>
                  <a:srgbClr val="0033CC"/>
                </a:solidFill>
                <a:latin typeface="Times New Roman" panose="02020603050405020304" pitchFamily="18" charset="0"/>
                <a:cs typeface="Times New Roman" panose="02020603050405020304" pitchFamily="18" charset="0"/>
              </a:rPr>
              <a:t>em</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hệ</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điều</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là</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gì</a:t>
            </a:r>
            <a:r>
              <a:rPr lang="en-US" sz="3200" dirty="0">
                <a:solidFill>
                  <a:srgbClr val="0033CC"/>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BA0E26CF-0B24-F291-2EB9-FAB7BA3D0BC1}"/>
              </a:ext>
            </a:extLst>
          </p:cNvPr>
          <p:cNvSpPr txBox="1"/>
          <p:nvPr/>
        </p:nvSpPr>
        <p:spPr>
          <a:xfrm>
            <a:off x="593697" y="3389125"/>
            <a:ext cx="11399520" cy="1569660"/>
          </a:xfrm>
          <a:prstGeom prst="rect">
            <a:avLst/>
          </a:prstGeom>
          <a:noFill/>
        </p:spPr>
        <p:txBody>
          <a:bodyPr wrap="square">
            <a:spAutoFit/>
          </a:bodyPr>
          <a:lstStyle/>
          <a:p>
            <a:pPr eaLnBrk="0" hangingPunct="0"/>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75805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45B35C-16C1-0EE5-1E51-6D055BA0C8CE}"/>
              </a:ext>
            </a:extLst>
          </p:cNvPr>
          <p:cNvSpPr txBox="1"/>
          <p:nvPr/>
        </p:nvSpPr>
        <p:spPr>
          <a:xfrm>
            <a:off x="487680" y="109994"/>
            <a:ext cx="10922442" cy="584775"/>
          </a:xfrm>
          <a:prstGeom prst="rect">
            <a:avLst/>
          </a:prstGeom>
          <a:noFill/>
        </p:spPr>
        <p:txBody>
          <a:bodyPr wrap="square">
            <a:spAutoFit/>
          </a:bodyPr>
          <a:lstStyle/>
          <a:p>
            <a:pPr eaLnBrk="0" hangingPunct="0"/>
            <a:r>
              <a:rPr lang="en-US" sz="3200" dirty="0" err="1">
                <a:solidFill>
                  <a:srgbClr val="0033CC"/>
                </a:solidFill>
                <a:latin typeface="Times New Roman" panose="02020603050405020304" pitchFamily="18" charset="0"/>
                <a:cs typeface="Times New Roman" panose="02020603050405020304" pitchFamily="18" charset="0"/>
              </a:rPr>
              <a:t>Có</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những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hệ</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điều</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nào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dành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cho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máy</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tính</a:t>
            </a:r>
            <a:r>
              <a:rPr lang="en-US" sz="3200" dirty="0">
                <a:solidFill>
                  <a:srgbClr val="0033CC"/>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162B5DD-C3BB-775E-7BEC-1EFAFCBB12EB}"/>
              </a:ext>
            </a:extLst>
          </p:cNvPr>
          <p:cNvSpPr txBox="1"/>
          <p:nvPr/>
        </p:nvSpPr>
        <p:spPr>
          <a:xfrm>
            <a:off x="487680" y="906527"/>
            <a:ext cx="11426024" cy="1077218"/>
          </a:xfrm>
          <a:prstGeom prst="rect">
            <a:avLst/>
          </a:prstGeom>
          <a:noFill/>
        </p:spPr>
        <p:txBody>
          <a:bodyPr wrap="square">
            <a:spAutoFit/>
          </a:bodyPr>
          <a:lstStyle/>
          <a:p>
            <a:r>
              <a:rPr lang="en-US" sz="3200" dirty="0" err="1">
                <a:latin typeface="Times New Roman" panose="02020603050405020304" pitchFamily="18" charset="0"/>
                <a:ea typeface="Calibri" panose="020F0502020204030204" pitchFamily="34" charset="0"/>
              </a:rPr>
              <a:t>N</a:t>
            </a:r>
            <a:r>
              <a:rPr lang="en-US" sz="3200" dirty="0" err="1" smtClean="0">
                <a:effectLst/>
                <a:latin typeface="Times New Roman" panose="02020603050405020304" pitchFamily="18" charset="0"/>
                <a:ea typeface="Calibri" panose="020F0502020204030204" pitchFamily="34" charset="0"/>
              </a:rPr>
              <a:t>hững</a:t>
            </a:r>
            <a:r>
              <a:rPr lang="en-US" sz="3200" dirty="0" smtClean="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hệ</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hành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dành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máy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a:t>
            </a:r>
            <a:r>
              <a:rPr lang="en-US" sz="3200" dirty="0">
                <a:effectLst/>
                <a:latin typeface="Times New Roman" panose="02020603050405020304" pitchFamily="18" charset="0"/>
                <a:ea typeface="Calibri" panose="020F0502020204030204" pitchFamily="34" charset="0"/>
              </a:rPr>
              <a:t> Windows, Mac OS, Linux</a:t>
            </a:r>
            <a:r>
              <a:rPr lang="en-US" sz="3200" dirty="0" smtClean="0">
                <a:effectLst/>
                <a:latin typeface="Times New Roman" panose="02020603050405020304" pitchFamily="18" charset="0"/>
                <a:ea typeface="Calibri" panose="020F0502020204030204" pitchFamily="34" charset="0"/>
              </a:rPr>
              <a:t>,…</a:t>
            </a:r>
            <a:endParaRPr lang="en-US" sz="3200" dirty="0"/>
          </a:p>
        </p:txBody>
      </p:sp>
      <p:sp>
        <p:nvSpPr>
          <p:cNvPr id="5" name="TextBox 4">
            <a:extLst>
              <a:ext uri="{FF2B5EF4-FFF2-40B4-BE49-F238E27FC236}">
                <a16:creationId xmlns:a16="http://schemas.microsoft.com/office/drawing/2014/main" id="{E045B35C-16C1-0EE5-1E51-6D055BA0C8CE}"/>
              </a:ext>
            </a:extLst>
          </p:cNvPr>
          <p:cNvSpPr txBox="1"/>
          <p:nvPr/>
        </p:nvSpPr>
        <p:spPr>
          <a:xfrm>
            <a:off x="487680" y="2296406"/>
            <a:ext cx="10922442" cy="1077218"/>
          </a:xfrm>
          <a:prstGeom prst="rect">
            <a:avLst/>
          </a:prstGeom>
          <a:noFill/>
        </p:spPr>
        <p:txBody>
          <a:bodyPr wrap="square">
            <a:spAutoFit/>
          </a:bodyPr>
          <a:lstStyle/>
          <a:p>
            <a:pPr eaLnBrk="0" hangingPunct="0"/>
            <a:r>
              <a:rPr lang="en-US" sz="3200" dirty="0" err="1">
                <a:solidFill>
                  <a:srgbClr val="0033CC"/>
                </a:solidFill>
                <a:latin typeface="Times New Roman" panose="02020603050405020304" pitchFamily="18" charset="0"/>
                <a:cs typeface="Times New Roman" panose="02020603050405020304" pitchFamily="18" charset="0"/>
              </a:rPr>
              <a:t>Có</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những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hệ</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điều</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hành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nào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dành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cho</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điện</a:t>
            </a:r>
            <a:r>
              <a:rPr lang="en-US" sz="3200" dirty="0" smtClean="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thoại</a:t>
            </a:r>
            <a:r>
              <a:rPr lang="en-US" sz="3200" dirty="0" smtClean="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thông</a:t>
            </a:r>
            <a:r>
              <a:rPr lang="en-US" sz="3200" dirty="0" smtClean="0">
                <a:solidFill>
                  <a:srgbClr val="0033CC"/>
                </a:solidFill>
                <a:latin typeface="Times New Roman" panose="02020603050405020304" pitchFamily="18" charset="0"/>
                <a:cs typeface="Times New Roman" panose="02020603050405020304" pitchFamily="18" charset="0"/>
              </a:rPr>
              <a:t> minh </a:t>
            </a:r>
            <a:r>
              <a:rPr lang="en-US" sz="3200" dirty="0" err="1" smtClean="0">
                <a:solidFill>
                  <a:srgbClr val="0033CC"/>
                </a:solidFill>
                <a:latin typeface="Times New Roman" panose="02020603050405020304" pitchFamily="18" charset="0"/>
                <a:cs typeface="Times New Roman" panose="02020603050405020304" pitchFamily="18" charset="0"/>
              </a:rPr>
              <a:t>và</a:t>
            </a:r>
            <a:r>
              <a:rPr lang="en-US" sz="3200" dirty="0" smtClean="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máy</a:t>
            </a:r>
            <a:r>
              <a:rPr lang="en-US" sz="3200" dirty="0" smtClean="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tính</a:t>
            </a:r>
            <a:r>
              <a:rPr lang="en-US" sz="3200" dirty="0" smtClean="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bảng</a:t>
            </a:r>
            <a:r>
              <a:rPr lang="en-US" sz="3200" dirty="0" smtClean="0">
                <a:solidFill>
                  <a:srgbClr val="0033CC"/>
                </a:solidFill>
                <a:latin typeface="Times New Roman" panose="02020603050405020304" pitchFamily="18" charset="0"/>
                <a:cs typeface="Times New Roman" panose="02020603050405020304" pitchFamily="18" charset="0"/>
              </a:rPr>
              <a:t>?</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7679" y="3686285"/>
            <a:ext cx="11046823" cy="1077218"/>
          </a:xfrm>
          <a:prstGeom prst="rect">
            <a:avLst/>
          </a:prstGeom>
        </p:spPr>
        <p:txBody>
          <a:bodyPr wrap="square">
            <a:spAutoFit/>
          </a:bodyPr>
          <a:lstStyle/>
          <a:p>
            <a:r>
              <a:rPr lang="en-US" sz="3200" dirty="0" err="1">
                <a:latin typeface="Times New Roman" panose="02020603050405020304" pitchFamily="18" charset="0"/>
                <a:ea typeface="Calibri" panose="020F0502020204030204" pitchFamily="34" charset="0"/>
              </a:rPr>
              <a:t>Những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hệ</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điều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điện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thoại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thông</a:t>
            </a:r>
            <a:r>
              <a:rPr lang="en-US" sz="3200" dirty="0">
                <a:latin typeface="Times New Roman" panose="02020603050405020304" pitchFamily="18" charset="0"/>
                <a:ea typeface="Calibri" panose="020F0502020204030204" pitchFamily="34" charset="0"/>
              </a:rPr>
              <a:t> minh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máy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bảng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a:t>
            </a:r>
            <a:r>
              <a:rPr lang="en-US" sz="3200" dirty="0">
                <a:latin typeface="Times New Roman" panose="02020603050405020304" pitchFamily="18" charset="0"/>
                <a:ea typeface="Calibri" panose="020F0502020204030204" pitchFamily="34" charset="0"/>
              </a:rPr>
              <a:t> IOS, Android,…</a:t>
            </a:r>
          </a:p>
        </p:txBody>
      </p:sp>
    </p:spTree>
    <p:extLst>
      <p:ext uri="{BB962C8B-B14F-4D97-AF65-F5344CB8AC3E}">
        <p14:creationId xmlns:p14="http://schemas.microsoft.com/office/powerpoint/2010/main" val="390854204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Administrator\Pictures\New folder\1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7709"/>
            <a:ext cx="3840480" cy="2154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2488831" y="101097"/>
            <a:ext cx="6615979" cy="584775"/>
          </a:xfrm>
          <a:prstGeom prst="rect">
            <a:avLst/>
          </a:prstGeom>
          <a:noFill/>
          <a:ln w="28575">
            <a:noFill/>
          </a:ln>
        </p:spPr>
        <p:txBody>
          <a:bodyPr wrap="square" rtlCol="0">
            <a:spAutoFit/>
          </a:bodyPr>
          <a:lstStyle/>
          <a:p>
            <a:pPr algn="ctr"/>
            <a:r>
              <a:rPr lang="en-US" sz="3200" dirty="0" err="1">
                <a:solidFill>
                  <a:schemeClr val="accent5">
                    <a:lumMod val="50000"/>
                  </a:schemeClr>
                </a:solidFill>
                <a:latin typeface="Comic Sans MS" pitchFamily="66" charset="0"/>
              </a:rPr>
              <a:t>Một</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vài</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nét</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về</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lịch</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sử</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máy</a:t>
            </a:r>
            <a:r>
              <a:rPr lang="en-US" sz="3200" dirty="0">
                <a:solidFill>
                  <a:schemeClr val="accent5">
                    <a:lumMod val="50000"/>
                  </a:schemeClr>
                </a:solidFill>
                <a:latin typeface="Comic Sans MS" pitchFamily="66" charset="0"/>
              </a:rPr>
              <a:t> </a:t>
            </a:r>
            <a:r>
              <a:rPr lang="en-US" sz="3200" dirty="0" err="1">
                <a:solidFill>
                  <a:schemeClr val="accent5">
                    <a:lumMod val="50000"/>
                  </a:schemeClr>
                </a:solidFill>
                <a:latin typeface="Comic Sans MS" pitchFamily="66" charset="0"/>
              </a:rPr>
              <a:t>tính</a:t>
            </a:r>
            <a:endParaRPr lang="vi-VN" sz="3200" dirty="0">
              <a:solidFill>
                <a:schemeClr val="accent5">
                  <a:lumMod val="50000"/>
                </a:schemeClr>
              </a:solidFill>
              <a:latin typeface="Times New Roman" panose="02020603050405020304" pitchFamily="18" charset="0"/>
            </a:endParaRPr>
          </a:p>
        </p:txBody>
      </p:sp>
      <p:sp>
        <p:nvSpPr>
          <p:cNvPr id="5" name="Rectangle 4"/>
          <p:cNvSpPr/>
          <p:nvPr/>
        </p:nvSpPr>
        <p:spPr>
          <a:xfrm>
            <a:off x="4122420" y="685872"/>
            <a:ext cx="3916679" cy="1828799"/>
          </a:xfrm>
          <a:prstGeom prst="rect">
            <a:avLst/>
          </a:prstGeom>
          <a:no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a:solidFill>
                  <a:schemeClr val="tx1"/>
                </a:solidFill>
                <a:latin typeface="Times New Roman" pitchFamily="18" charset="0"/>
                <a:cs typeface="Times New Roman" pitchFamily="18" charset="0"/>
              </a:rPr>
              <a:t>Mỗi khi cần máy tính thực hiện một lệnh nào đó, con người phải tự mình thực hiện việc đóng mở thủ công các rơ-le đó để tạo ra các mạch điện thích hợp</a:t>
            </a:r>
            <a:r>
              <a:rPr lang="vi-VN" sz="2200">
                <a:solidFill>
                  <a:schemeClr val="tx1"/>
                </a:solidFill>
                <a:latin typeface="Times New Roman" panose="02020603050405020304" pitchFamily="18" charset="0"/>
              </a:rPr>
              <a:t>. </a:t>
            </a:r>
          </a:p>
        </p:txBody>
      </p:sp>
      <p:sp>
        <p:nvSpPr>
          <p:cNvPr id="6" name="Rectangle 5"/>
          <p:cNvSpPr/>
          <p:nvPr/>
        </p:nvSpPr>
        <p:spPr>
          <a:xfrm>
            <a:off x="8176259" y="685872"/>
            <a:ext cx="3855720" cy="1828799"/>
          </a:xfrm>
          <a:prstGeom prst="rect">
            <a:avLst/>
          </a:prstGeom>
          <a:no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Times New Roman" pitchFamily="18" charset="0"/>
                <a:cs typeface="Times New Roman" pitchFamily="18" charset="0"/>
              </a:rPr>
              <a:t>Khi đó chính con người đóng vai trò của một hệ điều hành (và người điều khiển máy tính như thế được gọi là operator, “người điều hành”).</a:t>
            </a:r>
          </a:p>
        </p:txBody>
      </p:sp>
      <p:sp>
        <p:nvSpPr>
          <p:cNvPr id="7" name="TextBox 6"/>
          <p:cNvSpPr txBox="1"/>
          <p:nvPr/>
        </p:nvSpPr>
        <p:spPr>
          <a:xfrm>
            <a:off x="152400" y="2981092"/>
            <a:ext cx="5440678" cy="769441"/>
          </a:xfrm>
          <a:prstGeom prst="rect">
            <a:avLst/>
          </a:prstGeom>
          <a:no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vi-VN" sz="2200" dirty="0">
                <a:solidFill>
                  <a:schemeClr val="tx1"/>
                </a:solidFill>
                <a:latin typeface="Times New Roman" pitchFamily="18" charset="0"/>
                <a:cs typeface="Times New Roman" pitchFamily="18" charset="0"/>
              </a:rPr>
              <a:t>Các máy tính sơ khai đầu tiên bao gồm một tổ hợp rất nhiều các rơ-le quang học và rơ-le điện</a:t>
            </a:r>
          </a:p>
        </p:txBody>
      </p:sp>
      <p:sp>
        <p:nvSpPr>
          <p:cNvPr id="8" name="Rectangle 7"/>
          <p:cNvSpPr/>
          <p:nvPr/>
        </p:nvSpPr>
        <p:spPr>
          <a:xfrm>
            <a:off x="186690" y="3933613"/>
            <a:ext cx="5372098" cy="2726268"/>
          </a:xfrm>
          <a:prstGeom prst="rect">
            <a:avLst/>
          </a:prstGeom>
          <a:no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latin typeface="Times New Roman" pitchFamily="18" charset="0"/>
                <a:cs typeface="Times New Roman" pitchFamily="18" charset="0"/>
              </a:rPr>
              <a:t>Trong quá trình phát triển về sau của máy tính, một số hoạt động đơn điệu của “người điều hành” được thay thế bởi lệnh được “đốt cháy” trong các mạch điện, và các mạch điện này được gắn cứng vào máy tính, hay ít nhất mỗi họ máy tính có một “mạch điều hành” riêng</a:t>
            </a:r>
            <a:r>
              <a:rPr lang="vi-VN" sz="2200" dirty="0">
                <a:solidFill>
                  <a:schemeClr val="tx1"/>
                </a:solidFill>
                <a:latin typeface="Times New Roman" panose="02020603050405020304" pitchFamily="18" charset="0"/>
              </a:rPr>
              <a:t>.</a:t>
            </a:r>
          </a:p>
        </p:txBody>
      </p:sp>
      <p:sp>
        <p:nvSpPr>
          <p:cNvPr id="9" name="Rectangle 8"/>
          <p:cNvSpPr/>
          <p:nvPr/>
        </p:nvSpPr>
        <p:spPr>
          <a:xfrm>
            <a:off x="5676899" y="2623931"/>
            <a:ext cx="2362200" cy="4035950"/>
          </a:xfrm>
          <a:prstGeom prst="rect">
            <a:avLst/>
          </a:prstGeom>
          <a:no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latin typeface="Times New Roman" pitchFamily="18" charset="0"/>
                <a:cs typeface="Times New Roman" pitchFamily="18" charset="0"/>
              </a:rPr>
              <a:t>Vì vậy, với một số máy tính thuộc những thế hệ đầu tiên, có thể xem các mạch điện - các thiết bị </a:t>
            </a:r>
            <a:r>
              <a:rPr lang="en-US" sz="2200" dirty="0">
                <a:solidFill>
                  <a:schemeClr val="tx1"/>
                </a:solidFill>
                <a:latin typeface="Times New Roman" pitchFamily="18" charset="0"/>
                <a:cs typeface="Times New Roman" pitchFamily="18" charset="0"/>
              </a:rPr>
              <a:t>-</a:t>
            </a:r>
            <a:r>
              <a:rPr lang="vi-VN" sz="2200" dirty="0">
                <a:solidFill>
                  <a:schemeClr val="tx1"/>
                </a:solidFill>
                <a:latin typeface="Times New Roman" pitchFamily="18" charset="0"/>
                <a:cs typeface="Times New Roman" pitchFamily="18" charset="0"/>
              </a:rPr>
              <a:t> là hệ điều hành, mặc dù nó chỉ thay thế con người trong một số hoạt động chính yếu nhất</a:t>
            </a:r>
            <a:r>
              <a:rPr lang="vi-VN" sz="2300" dirty="0">
                <a:solidFill>
                  <a:schemeClr val="tx1"/>
                </a:solidFill>
                <a:latin typeface="Times New Roman" panose="02020603050405020304" pitchFamily="18" charset="0"/>
              </a:rPr>
              <a:t>.</a:t>
            </a:r>
          </a:p>
        </p:txBody>
      </p:sp>
      <p:sp>
        <p:nvSpPr>
          <p:cNvPr id="10" name="Rectangle 9"/>
          <p:cNvSpPr/>
          <p:nvPr/>
        </p:nvSpPr>
        <p:spPr>
          <a:xfrm>
            <a:off x="8122920" y="2623931"/>
            <a:ext cx="3909059" cy="4035950"/>
          </a:xfrm>
          <a:prstGeom prst="rect">
            <a:avLst/>
          </a:prstGeom>
          <a:no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Times New Roman" pitchFamily="18" charset="0"/>
                <a:cs typeface="Times New Roman" pitchFamily="18" charset="0"/>
              </a:rPr>
              <a:t>Về sau này, để có thể sử dụng linh hoạt các lệnh đó trên các dòng máy tính khác nhau và cũng tăng sự tự do lựa chọn sản phẩm cho người sử dụng máy tính, hệ điều hành mới được phát triển và phổ biến dưới dạng </a:t>
            </a:r>
            <a:r>
              <a:rPr lang="vi-VN" sz="2200" i="1" dirty="0">
                <a:solidFill>
                  <a:schemeClr val="tx1"/>
                </a:solidFill>
                <a:latin typeface="Times New Roman" pitchFamily="18" charset="0"/>
                <a:cs typeface="Times New Roman" pitchFamily="18" charset="0"/>
              </a:rPr>
              <a:t>phần mềm </a:t>
            </a:r>
            <a:r>
              <a:rPr lang="vi-VN" sz="2200" dirty="0">
                <a:solidFill>
                  <a:schemeClr val="tx1"/>
                </a:solidFill>
                <a:latin typeface="Times New Roman" pitchFamily="18" charset="0"/>
                <a:cs typeface="Times New Roman" pitchFamily="18" charset="0"/>
              </a:rPr>
              <a:t>như chúng ta quen thuộc ngày nay.</a:t>
            </a:r>
          </a:p>
        </p:txBody>
      </p:sp>
    </p:spTree>
    <p:extLst>
      <p:ext uri="{BB962C8B-B14F-4D97-AF65-F5344CB8AC3E}">
        <p14:creationId xmlns:p14="http://schemas.microsoft.com/office/powerpoint/2010/main" val="1093028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7696624" y="3256721"/>
            <a:ext cx="4309846"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pPr>
            <a:r>
              <a:rPr lang="en-US" sz="3000" dirty="0">
                <a:solidFill>
                  <a:srgbClr val="0000FF"/>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Quản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lý</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các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thiết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bị</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phần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cứng</a:t>
            </a:r>
            <a:r>
              <a:rPr lang="en-US" sz="3000" dirty="0">
                <a:solidFill>
                  <a:srgbClr val="FF0000"/>
                </a:solidFill>
                <a:latin typeface="Times New Roman" panose="02020603050405020304" pitchFamily="18" charset="0"/>
                <a:cs typeface="Times New Roman" panose="02020603050405020304" pitchFamily="18" charset="0"/>
              </a:rPr>
              <a:t>.</a:t>
            </a:r>
          </a:p>
          <a:p>
            <a:pPr>
              <a:lnSpc>
                <a:spcPct val="90000"/>
              </a:lnSpc>
              <a:spcBef>
                <a:spcPct val="50000"/>
              </a:spcBef>
            </a:pPr>
            <a:r>
              <a:rPr lang="en-US" sz="3000" dirty="0">
                <a:solidFill>
                  <a:srgbClr val="FF0000"/>
                </a:solidFill>
                <a:latin typeface="Times New Roman" panose="02020603050405020304" pitchFamily="18" charset="0"/>
                <a:cs typeface="Times New Roman" panose="02020603050405020304" pitchFamily="18" charset="0"/>
              </a:rPr>
              <a:t> - </a:t>
            </a:r>
            <a:r>
              <a:rPr lang="en-US" sz="3000" dirty="0" err="1">
                <a:solidFill>
                  <a:srgbClr val="FF0000"/>
                </a:solidFill>
                <a:latin typeface="Times New Roman" panose="02020603050405020304" pitchFamily="18" charset="0"/>
                <a:cs typeface="Times New Roman" panose="02020603050405020304" pitchFamily="18" charset="0"/>
              </a:rPr>
              <a:t>Tổ</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chức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thực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hiện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các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chương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trình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máy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tính</a:t>
            </a:r>
            <a:r>
              <a:rPr lang="en-US" sz="3000" dirty="0">
                <a:solidFill>
                  <a:srgbClr val="FF0000"/>
                </a:solidFill>
                <a:latin typeface="Times New Roman" panose="02020603050405020304" pitchFamily="18" charset="0"/>
                <a:cs typeface="Times New Roman" panose="02020603050405020304" pitchFamily="18" charset="0"/>
              </a:rPr>
              <a:t>.</a:t>
            </a:r>
          </a:p>
        </p:txBody>
      </p:sp>
      <p:sp>
        <p:nvSpPr>
          <p:cNvPr id="2" name="AutoShape 2" descr="Nên cài hệ điều hành Windows nào tốt nhất cho lapt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Times New Roman" panose="02020603050405020304"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070" y="2130906"/>
            <a:ext cx="3076575" cy="160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20" y="391287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040" y="3912869"/>
            <a:ext cx="263652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6851014" y="2484119"/>
            <a:ext cx="647489" cy="2819400"/>
          </a:xfrm>
          <a:prstGeom prst="rightBrace">
            <a:avLst>
              <a:gd name="adj1" fmla="val 8333"/>
              <a:gd name="adj2" fmla="val 5054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endParaRPr>
          </a:p>
        </p:txBody>
      </p:sp>
      <p:sp>
        <p:nvSpPr>
          <p:cNvPr id="5" name="Cloud Callout 4"/>
          <p:cNvSpPr/>
          <p:nvPr/>
        </p:nvSpPr>
        <p:spPr>
          <a:xfrm>
            <a:off x="7374367" y="577935"/>
            <a:ext cx="3797216" cy="2111348"/>
          </a:xfrm>
          <a:prstGeom prst="cloudCallout">
            <a:avLst>
              <a:gd name="adj1" fmla="val -42691"/>
              <a:gd name="adj2" fmla="val 97401"/>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FF"/>
                </a:solidFill>
                <a:latin typeface="Times New Roman" panose="02020603050405020304" pitchFamily="18" charset="0"/>
                <a:cs typeface="Times New Roman" panose="02020603050405020304" pitchFamily="18" charset="0"/>
              </a:rPr>
              <a:t>Vậy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năng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của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hệ</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cs typeface="Times New Roman" panose="02020603050405020304" pitchFamily="18" charset="0"/>
              </a:rPr>
              <a:t>?</a:t>
            </a:r>
            <a:endParaRPr lang="vi-VN" sz="2800" dirty="0">
              <a:solidFill>
                <a:srgbClr val="0000FF"/>
              </a:solidFill>
              <a:latin typeface="Times New Roman" panose="02020603050405020304" pitchFamily="18" charset="0"/>
              <a:cs typeface="Times New Roman" pitchFamily="18" charset="0"/>
            </a:endParaRPr>
          </a:p>
        </p:txBody>
      </p:sp>
      <p:sp>
        <p:nvSpPr>
          <p:cNvPr id="13" name="Text Box 9"/>
          <p:cNvSpPr txBox="1">
            <a:spLocks noChangeArrowheads="1"/>
          </p:cNvSpPr>
          <p:nvPr/>
        </p:nvSpPr>
        <p:spPr bwMode="auto">
          <a:xfrm>
            <a:off x="155575" y="100880"/>
            <a:ext cx="461520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Chức</a:t>
            </a: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năng</a:t>
            </a: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của</a:t>
            </a: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hệ</a:t>
            </a: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điều</a:t>
            </a:r>
            <a:r>
              <a:rPr lang="en-US" sz="2500" b="1" dirty="0">
                <a:solidFill>
                  <a:srgbClr val="0000FF"/>
                </a:solidFill>
                <a:latin typeface="Times New Roman" pitchFamily="18" charset="0"/>
              </a:rPr>
              <a:t> </a:t>
            </a:r>
            <a:r>
              <a:rPr lang="en-US" sz="2500" b="1" dirty="0" err="1">
                <a:solidFill>
                  <a:srgbClr val="0000FF"/>
                </a:solidFill>
                <a:latin typeface="Times New Roman" pitchFamily="18" charset="0"/>
              </a:rPr>
              <a:t>hành</a:t>
            </a:r>
            <a:endParaRPr lang="en-US" sz="2500" b="1" dirty="0">
              <a:solidFill>
                <a:srgbClr val="0000FF"/>
              </a:solidFill>
              <a:latin typeface="Times New Roman" pitchFamily="18" charset="0"/>
            </a:endParaRPr>
          </a:p>
        </p:txBody>
      </p:sp>
    </p:spTree>
    <p:extLst>
      <p:ext uri="{BB962C8B-B14F-4D97-AF65-F5344CB8AC3E}">
        <p14:creationId xmlns:p14="http://schemas.microsoft.com/office/powerpoint/2010/main" val="18763755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ircle(in)">
                                      <p:cBhvr>
                                        <p:cTn id="7" dur="20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7892">
                                            <p:txEl>
                                              <p:pRg st="0" end="0"/>
                                            </p:txEl>
                                          </p:spTgt>
                                        </p:tgtEl>
                                        <p:attrNameLst>
                                          <p:attrName>style.visibility</p:attrName>
                                        </p:attrNameLst>
                                      </p:cBhvr>
                                      <p:to>
                                        <p:strVal val="visible"/>
                                      </p:to>
                                    </p:set>
                                    <p:animEffect transition="in" filter="wheel(1)">
                                      <p:cBhvr>
                                        <p:cTn id="22" dur="2000"/>
                                        <p:tgtEl>
                                          <p:spTgt spid="3789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7892">
                                            <p:txEl>
                                              <p:pRg st="1" end="1"/>
                                            </p:txEl>
                                          </p:spTgt>
                                        </p:tgtEl>
                                        <p:attrNameLst>
                                          <p:attrName>style.visibility</p:attrName>
                                        </p:attrNameLst>
                                      </p:cBhvr>
                                      <p:to>
                                        <p:strVal val="visible"/>
                                      </p:to>
                                    </p:set>
                                    <p:animEffect transition="in" filter="wheel(1)">
                                      <p:cBhvr>
                                        <p:cTn id="27" dur="2000"/>
                                        <p:tgtEl>
                                          <p:spTgt spid="378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09" y="504518"/>
            <a:ext cx="3076575" cy="160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76" y="3807066"/>
            <a:ext cx="303900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76" y="1919537"/>
            <a:ext cx="3039008"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Callout 5"/>
          <p:cNvSpPr/>
          <p:nvPr/>
        </p:nvSpPr>
        <p:spPr>
          <a:xfrm>
            <a:off x="5349239" y="369739"/>
            <a:ext cx="4934448" cy="2332077"/>
          </a:xfrm>
          <a:prstGeom prst="cloudCallout">
            <a:avLst>
              <a:gd name="adj1" fmla="val -85860"/>
              <a:gd name="adj2" fmla="val 41588"/>
            </a:avLst>
          </a:prstGeom>
          <a:solidFill>
            <a:srgbClr val="F20062"/>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latin typeface="Times New Roman" panose="02020603050405020304" pitchFamily="18" charset="0"/>
                <a:cs typeface="Times New Roman" panose="02020603050405020304" pitchFamily="18" charset="0"/>
              </a:rPr>
              <a:t>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p:txBody>
      </p:sp>
      <p:sp>
        <p:nvSpPr>
          <p:cNvPr id="2" name="Rectangle 1"/>
          <p:cNvSpPr/>
          <p:nvPr/>
        </p:nvSpPr>
        <p:spPr>
          <a:xfrm>
            <a:off x="4083686" y="2701816"/>
            <a:ext cx="7710600" cy="3471848"/>
          </a:xfrm>
          <a:prstGeom prst="rect">
            <a:avLst/>
          </a:prstGeom>
        </p:spPr>
        <p:txBody>
          <a:bodyPr wrap="square">
            <a:spAutoFit/>
          </a:bodyPr>
          <a:lstStyle/>
          <a:p>
            <a:pPr defTabSz="342900">
              <a:lnSpc>
                <a:spcPct val="150000"/>
              </a:lnSpc>
            </a:pP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Cung cấp và quản lí môi trường trao đổi thông tin giao diện giữa người sử dụng</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và máy tính. </a:t>
            </a:r>
            <a:endParaRPr lang="en-US" sz="3000" dirty="0">
              <a:latin typeface="Times New Roman" panose="02020603050405020304" pitchFamily="18" charset="0"/>
              <a:cs typeface="Times New Roman" panose="02020603050405020304" pitchFamily="18" charset="0"/>
            </a:endParaRPr>
          </a:p>
          <a:p>
            <a:pPr defTabSz="342900">
              <a:lnSpc>
                <a:spcPct val="150000"/>
              </a:lnSpc>
            </a:pP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Cung cấp, quản lý môi trường cho phép</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người sử dụng chạy các phần mềm ứng</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dụng trên máy tính.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8313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12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
</file>

<file path=docProps/app.xml><?xml version="1.0" encoding="utf-8"?>
<Properties xmlns="http://schemas.openxmlformats.org/officeDocument/2006/extended-properties" xmlns:vt="http://schemas.openxmlformats.org/officeDocument/2006/docPropsVTypes">
  <Template/>
  <TotalTime>3984</TotalTime>
  <Words>2276</Words>
  <Application>Microsoft Office PowerPoint</Application>
  <PresentationFormat>Widescreen</PresentationFormat>
  <Paragraphs>211</Paragraphs>
  <Slides>34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Arial</vt:lpstr>
      <vt:lpstr>Arial Black</vt:lpstr>
      <vt:lpstr>Calibri</vt:lpstr>
      <vt:lpstr>Comic Sans MS</vt:lpstr>
      <vt:lpstr>Corbel</vt:lpstr>
      <vt:lpstr>Symbol</vt:lpstr>
      <vt:lpstr>Times New Roman</vt:lpstr>
      <vt:lpstr>Webdings</vt:lpstr>
      <vt:lpstr>Wingdings</vt:lpstr>
      <vt:lpstr>Parallax</vt:lpstr>
      <vt:lpstr>12_Custom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Phân biệt hệ điều hành và phần mềm ứng dụng</vt:lpstr>
      <vt:lpstr>Phân biệt hệ điều hành và phần mềm ứng dụng</vt:lpstr>
      <vt:lpstr>Phân biệt hệ điều hành và phần mềm ứng dụng</vt:lpstr>
      <vt:lpstr>Phân biệt hệ điều hành và phần mềm ứng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Inspiron</dc:creator>
  <cp:lastModifiedBy>DUNG</cp:lastModifiedBy>
  <cp:revision>312</cp:revision>
  <dcterms:created xsi:type="dcterms:W3CDTF">2018-12-05T01:23:45Z</dcterms:created>
  <dcterms:modified xsi:type="dcterms:W3CDTF">2025-09-12T14:35:33Z</dcterms:modified>
</cp:coreProperties>
</file>