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304" r:id="rId2"/>
    <p:sldId id="302" r:id="rId3"/>
    <p:sldId id="315" r:id="rId4"/>
    <p:sldId id="316" r:id="rId5"/>
    <p:sldId id="318" r:id="rId6"/>
    <p:sldId id="256" r:id="rId7"/>
    <p:sldId id="257" r:id="rId8"/>
    <p:sldId id="350" r:id="rId9"/>
    <p:sldId id="263" r:id="rId10"/>
    <p:sldId id="260" r:id="rId11"/>
    <p:sldId id="536" r:id="rId12"/>
    <p:sldId id="273" r:id="rId13"/>
    <p:sldId id="537" r:id="rId14"/>
    <p:sldId id="538" r:id="rId15"/>
    <p:sldId id="539" r:id="rId16"/>
    <p:sldId id="540" r:id="rId17"/>
    <p:sldId id="541" r:id="rId18"/>
    <p:sldId id="542" r:id="rId19"/>
    <p:sldId id="262" r:id="rId20"/>
    <p:sldId id="543" r:id="rId21"/>
    <p:sldId id="544" r:id="rId22"/>
    <p:sldId id="545" r:id="rId23"/>
    <p:sldId id="301" r:id="rId24"/>
  </p:sldIdLst>
  <p:sldSz cx="12190413" cy="6859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XZPUkQBsKByaPGmWu4oq8ilq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DDDDD"/>
    <a:srgbClr val="CCFFFF"/>
    <a:srgbClr val="FFCCFF"/>
    <a:srgbClr val="CC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6627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13</a:t>
            </a:fld>
            <a:endParaRPr/>
          </a:p>
        </p:txBody>
      </p:sp>
    </p:spTree>
    <p:extLst>
      <p:ext uri="{BB962C8B-B14F-4D97-AF65-F5344CB8AC3E}">
        <p14:creationId xmlns:p14="http://schemas.microsoft.com/office/powerpoint/2010/main" val="415898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14</a:t>
            </a:fld>
            <a:endParaRPr/>
          </a:p>
        </p:txBody>
      </p:sp>
    </p:spTree>
    <p:extLst>
      <p:ext uri="{BB962C8B-B14F-4D97-AF65-F5344CB8AC3E}">
        <p14:creationId xmlns:p14="http://schemas.microsoft.com/office/powerpoint/2010/main" val="28647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15</a:t>
            </a:fld>
            <a:endParaRPr/>
          </a:p>
        </p:txBody>
      </p:sp>
    </p:spTree>
    <p:extLst>
      <p:ext uri="{BB962C8B-B14F-4D97-AF65-F5344CB8AC3E}">
        <p14:creationId xmlns:p14="http://schemas.microsoft.com/office/powerpoint/2010/main" val="10960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16</a:t>
            </a:fld>
            <a:endParaRPr/>
          </a:p>
        </p:txBody>
      </p:sp>
    </p:spTree>
    <p:extLst>
      <p:ext uri="{BB962C8B-B14F-4D97-AF65-F5344CB8AC3E}">
        <p14:creationId xmlns:p14="http://schemas.microsoft.com/office/powerpoint/2010/main" val="406202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17</a:t>
            </a:fld>
            <a:endParaRPr/>
          </a:p>
        </p:txBody>
      </p:sp>
    </p:spTree>
    <p:extLst>
      <p:ext uri="{BB962C8B-B14F-4D97-AF65-F5344CB8AC3E}">
        <p14:creationId xmlns:p14="http://schemas.microsoft.com/office/powerpoint/2010/main" val="185457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18</a:t>
            </a:fld>
            <a:endParaRPr lang="zh-CN" altLang="en-US"/>
          </a:p>
        </p:txBody>
      </p:sp>
    </p:spTree>
    <p:extLst>
      <p:ext uri="{BB962C8B-B14F-4D97-AF65-F5344CB8AC3E}">
        <p14:creationId xmlns:p14="http://schemas.microsoft.com/office/powerpoint/2010/main" val="201564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19</a:t>
            </a:fld>
            <a:endParaRPr/>
          </a:p>
        </p:txBody>
      </p:sp>
    </p:spTree>
    <p:extLst>
      <p:ext uri="{BB962C8B-B14F-4D97-AF65-F5344CB8AC3E}">
        <p14:creationId xmlns:p14="http://schemas.microsoft.com/office/powerpoint/2010/main" val="960421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20</a:t>
            </a:fld>
            <a:endParaRPr/>
          </a:p>
        </p:txBody>
      </p:sp>
    </p:spTree>
    <p:extLst>
      <p:ext uri="{BB962C8B-B14F-4D97-AF65-F5344CB8AC3E}">
        <p14:creationId xmlns:p14="http://schemas.microsoft.com/office/powerpoint/2010/main" val="1414626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21</a:t>
            </a:fld>
            <a:endParaRPr lang="zh-CN" altLang="en-US"/>
          </a:p>
        </p:txBody>
      </p:sp>
    </p:spTree>
    <p:extLst>
      <p:ext uri="{BB962C8B-B14F-4D97-AF65-F5344CB8AC3E}">
        <p14:creationId xmlns:p14="http://schemas.microsoft.com/office/powerpoint/2010/main" val="355788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a:t>
            </a:fld>
            <a:endParaRPr lang="zh-CN" altLang="en-US"/>
          </a:p>
        </p:txBody>
      </p:sp>
    </p:spTree>
    <p:extLst>
      <p:ext uri="{BB962C8B-B14F-4D97-AF65-F5344CB8AC3E}">
        <p14:creationId xmlns:p14="http://schemas.microsoft.com/office/powerpoint/2010/main" val="270400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5</a:t>
            </a:fld>
            <a:endParaRPr lang="zh-CN" altLang="en-US"/>
          </a:p>
        </p:txBody>
      </p:sp>
    </p:spTree>
    <p:extLst>
      <p:ext uri="{BB962C8B-B14F-4D97-AF65-F5344CB8AC3E}">
        <p14:creationId xmlns:p14="http://schemas.microsoft.com/office/powerpoint/2010/main" val="270400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266234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7</a:t>
            </a:fld>
            <a:endParaRPr/>
          </a:p>
        </p:txBody>
      </p:sp>
    </p:spTree>
    <p:extLst>
      <p:ext uri="{BB962C8B-B14F-4D97-AF65-F5344CB8AC3E}">
        <p14:creationId xmlns:p14="http://schemas.microsoft.com/office/powerpoint/2010/main" val="95384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8</a:t>
            </a:fld>
            <a:endParaRPr/>
          </a:p>
        </p:txBody>
      </p:sp>
    </p:spTree>
    <p:extLst>
      <p:ext uri="{BB962C8B-B14F-4D97-AF65-F5344CB8AC3E}">
        <p14:creationId xmlns:p14="http://schemas.microsoft.com/office/powerpoint/2010/main" val="378270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9</a:t>
            </a:fld>
            <a:endParaRPr/>
          </a:p>
        </p:txBody>
      </p:sp>
    </p:spTree>
    <p:extLst>
      <p:ext uri="{BB962C8B-B14F-4D97-AF65-F5344CB8AC3E}">
        <p14:creationId xmlns:p14="http://schemas.microsoft.com/office/powerpoint/2010/main" val="75095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10</a:t>
            </a:fld>
            <a:endParaRPr/>
          </a:p>
        </p:txBody>
      </p:sp>
    </p:spTree>
    <p:extLst>
      <p:ext uri="{BB962C8B-B14F-4D97-AF65-F5344CB8AC3E}">
        <p14:creationId xmlns:p14="http://schemas.microsoft.com/office/powerpoint/2010/main" val="385315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12</a:t>
            </a:fld>
            <a:endParaRPr/>
          </a:p>
        </p:txBody>
      </p:sp>
    </p:spTree>
    <p:extLst>
      <p:ext uri="{BB962C8B-B14F-4D97-AF65-F5344CB8AC3E}">
        <p14:creationId xmlns:p14="http://schemas.microsoft.com/office/powerpoint/2010/main" val="183303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1798147"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230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1743" y="1710135"/>
            <a:ext cx="10514231" cy="28533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831743" y="4590527"/>
            <a:ext cx="10514231" cy="15005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9"/>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8091"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2"/>
          </p:nvPr>
        </p:nvSpPr>
        <p:spPr>
          <a:xfrm>
            <a:off x="6171396"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9680"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9679" y="1681553"/>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1"/>
          <p:cNvSpPr txBox="1">
            <a:spLocks noGrp="1"/>
          </p:cNvSpPr>
          <p:nvPr>
            <p:ph type="body" idx="2"/>
          </p:nvPr>
        </p:nvSpPr>
        <p:spPr>
          <a:xfrm>
            <a:off x="839679" y="2505656"/>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1"/>
          <p:cNvSpPr txBox="1">
            <a:spLocks noGrp="1"/>
          </p:cNvSpPr>
          <p:nvPr>
            <p:ph type="body" idx="3"/>
          </p:nvPr>
        </p:nvSpPr>
        <p:spPr>
          <a:xfrm>
            <a:off x="6171398" y="1681553"/>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1"/>
          <p:cNvSpPr txBox="1">
            <a:spLocks noGrp="1"/>
          </p:cNvSpPr>
          <p:nvPr>
            <p:ph type="body" idx="4"/>
          </p:nvPr>
        </p:nvSpPr>
        <p:spPr>
          <a:xfrm>
            <a:off x="6171398" y="2505656"/>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50" name="Google Shape;50;p31"/>
          <p:cNvSpPr/>
          <p:nvPr/>
        </p:nvSpPr>
        <p:spPr>
          <a:xfrm>
            <a:off x="8712796" y="6430009"/>
            <a:ext cx="77513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100">
                <a:solidFill>
                  <a:srgbClr val="FFFFFF"/>
                </a:solidFill>
                <a:latin typeface="Arial"/>
                <a:ea typeface="Arial"/>
                <a:cs typeface="Arial"/>
                <a:sym typeface="Arial"/>
              </a:rPr>
              <a:t>PPT模板下载：www.1ppt.com/moban/          行业PPT模板：www.1ppt.com/hangye/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节日PPT模板：www.1ppt.com/jieri/          PPT素材：www.1ppt.com/sucai/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PPT背景图片：www.1ppt.com/beijing/        PPT图表：www.1ppt.com/tubiao/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精美PPT下载：www.1ppt.com/xiazai/         PPT教程： www.1ppt.com/powerpoint/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PPT课件：www.1ppt.com/kejian/             字体下载：www.1ppt.com/ziti/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工作总结PPT：www.1ppt.com/xiazai/zongjie/ 工作计划：www.1ppt.com/xiazai/jihua/</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商务PPT模板：www.1ppt.com/moban/shangwu/  个人简历PPT：www.1ppt.com/xiazai/jianli/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毕业答辩PPT：www.1ppt.com/xiazai/dabian/  工作汇报PPT：www.1ppt.com/xiazai/huibao/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
        <p:cNvGrpSpPr/>
        <p:nvPr/>
      </p:nvGrpSpPr>
      <p:grpSpPr>
        <a:xfrm>
          <a:off x="0" y="0"/>
          <a:ext cx="0" cy="0"/>
          <a:chOff x="0" y="0"/>
          <a:chExt cx="0" cy="0"/>
        </a:xfrm>
      </p:grpSpPr>
      <p:sp>
        <p:nvSpPr>
          <p:cNvPr id="57" name="Google Shape;57;p33"/>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4"/>
          <p:cNvSpPr txBox="1">
            <a:spLocks noGrp="1"/>
          </p:cNvSpPr>
          <p:nvPr>
            <p:ph type="body" idx="2"/>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4"/>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a:spLocks noGrp="1"/>
          </p:cNvSpPr>
          <p:nvPr>
            <p:ph type="pic" idx="2"/>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35"/>
          <p:cNvSpPr txBox="1">
            <a:spLocks noGrp="1"/>
          </p:cNvSpPr>
          <p:nvPr>
            <p:ph type="body" idx="1"/>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8">
            <a:extLst>
              <a:ext uri="{FF2B5EF4-FFF2-40B4-BE49-F238E27FC236}">
                <a16:creationId xmlns:a16="http://schemas.microsoft.com/office/drawing/2014/main" id="{24BDCB22-0369-40F5-AECC-34886F39ACD2}"/>
              </a:ext>
            </a:extLst>
          </p:cNvPr>
          <p:cNvSpPr>
            <a:spLocks noChangeArrowheads="1"/>
          </p:cNvSpPr>
          <p:nvPr>
            <p:custDataLst>
              <p:tags r:id="rId1"/>
            </p:custDataLst>
          </p:nvPr>
        </p:nvSpPr>
        <p:spPr bwMode="auto">
          <a:xfrm>
            <a:off x="3276885" y="2451823"/>
            <a:ext cx="6046322" cy="12313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000" b="1" dirty="0">
                <a:solidFill>
                  <a:srgbClr val="FF0000"/>
                </a:solidFill>
                <a:latin typeface="Times New Roman" pitchFamily="18" charset="0"/>
                <a:ea typeface="微软雅黑" panose="020B0503020204020204" pitchFamily="34" charset="-122"/>
                <a:cs typeface="Times New Roman" pitchFamily="18" charset="0"/>
              </a:rPr>
              <a:t>Tin </a:t>
            </a:r>
            <a:r>
              <a:rPr lang="en-US" altLang="zh-CN" sz="8000" b="1" err="1">
                <a:solidFill>
                  <a:srgbClr val="FF0000"/>
                </a:solidFill>
                <a:latin typeface="Times New Roman" pitchFamily="18" charset="0"/>
                <a:ea typeface="微软雅黑" panose="020B0503020204020204" pitchFamily="34" charset="-122"/>
                <a:cs typeface="Times New Roman" pitchFamily="18" charset="0"/>
              </a:rPr>
              <a:t>học</a:t>
            </a:r>
            <a:r>
              <a:rPr lang="en-US" altLang="zh-CN" sz="8000" b="1">
                <a:solidFill>
                  <a:srgbClr val="FF0000"/>
                </a:solidFill>
                <a:latin typeface="Times New Roman" pitchFamily="18" charset="0"/>
                <a:ea typeface="微软雅黑" panose="020B0503020204020204" pitchFamily="34" charset="-122"/>
                <a:cs typeface="Times New Roman" pitchFamily="18" charset="0"/>
              </a:rPr>
              <a:t> 9</a:t>
            </a:r>
            <a:endParaRPr lang="en-US" altLang="zh-CN" sz="8000" b="1" dirty="0">
              <a:solidFill>
                <a:srgbClr val="FF000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3992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1" name="Google Shape;171;p4"/>
          <p:cNvSpPr txBox="1"/>
          <p:nvPr/>
        </p:nvSpPr>
        <p:spPr>
          <a:xfrm>
            <a:off x="741722" y="274391"/>
            <a:ext cx="11781199" cy="492443"/>
          </a:xfrm>
          <a:prstGeom prst="rect">
            <a:avLst/>
          </a:prstGeom>
          <a:noFill/>
          <a:ln>
            <a:noFill/>
          </a:ln>
        </p:spPr>
        <p:txBody>
          <a:bodyPr spcFirstLastPara="1" wrap="square" lIns="0" tIns="0" rIns="0" bIns="0" anchor="t" anchorCtr="0">
            <a:spAutoFit/>
          </a:bodyPr>
          <a:lstStyle/>
          <a:p>
            <a:pPr lvl="0"/>
            <a:r>
              <a:rPr lang="en-US" altLang="zh-CN" sz="3200" b="1">
                <a:solidFill>
                  <a:srgbClr val="6DC1B5"/>
                </a:solidFill>
                <a:latin typeface="Times New Roman" pitchFamily="18" charset="0"/>
                <a:ea typeface="Microsoft Yahei"/>
                <a:cs typeface="Times New Roman" pitchFamily="18" charset="0"/>
                <a:sym typeface="Microsoft Yahei"/>
              </a:rPr>
              <a:t> </a:t>
            </a:r>
            <a:r>
              <a:rPr lang="en-US" altLang="zh-CN" sz="3200" b="1">
                <a:solidFill>
                  <a:schemeClr val="accent5">
                    <a:lumMod val="75000"/>
                  </a:schemeClr>
                </a:solidFill>
                <a:latin typeface="Times New Roman" pitchFamily="18" charset="0"/>
                <a:ea typeface="Microsoft Yahei"/>
                <a:cs typeface="Times New Roman" pitchFamily="18" charset="0"/>
                <a:sym typeface="Microsoft Yahei"/>
              </a:rPr>
              <a:t>1. </a:t>
            </a:r>
            <a:r>
              <a:rPr lang="vi-VN" sz="3200" b="1">
                <a:solidFill>
                  <a:schemeClr val="accent5">
                    <a:lumMod val="75000"/>
                  </a:schemeClr>
                </a:solidFill>
                <a:effectLst/>
                <a:latin typeface="Times New Roman" panose="02020603050405020304" pitchFamily="18" charset="0"/>
                <a:ea typeface="Times New Roman" panose="02020603050405020304" pitchFamily="18" charset="0"/>
              </a:rPr>
              <a:t>Vai trò của chất lượng thông tin trong giải quyết vấn đề</a:t>
            </a:r>
            <a:endParaRPr lang="vi-VN" sz="3200" b="1" dirty="0">
              <a:solidFill>
                <a:srgbClr val="6DC1B5"/>
              </a:solidFill>
              <a:latin typeface="Times New Roman" pitchFamily="18" charset="0"/>
              <a:ea typeface="Microsoft Yahei"/>
              <a:cs typeface="Times New Roman" pitchFamily="18" charset="0"/>
              <a:sym typeface="Microsoft Yahei"/>
            </a:endParaRPr>
          </a:p>
        </p:txBody>
      </p:sp>
      <p:sp>
        <p:nvSpPr>
          <p:cNvPr id="2" name="Rectangle 1"/>
          <p:cNvSpPr/>
          <p:nvPr/>
        </p:nvSpPr>
        <p:spPr>
          <a:xfrm>
            <a:off x="932470" y="1906168"/>
            <a:ext cx="10517407" cy="1953868"/>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2800">
                <a:latin typeface="Times New Roman" panose="02020603050405020304" pitchFamily="18" charset="0"/>
                <a:cs typeface="Times New Roman" panose="02020603050405020304" pitchFamily="18" charset="0"/>
              </a:rPr>
              <a:t>Thông tin là cơ sở để đưa ra các quyết định</a:t>
            </a:r>
            <a:r>
              <a:rPr lang="vi-VN" sz="2800">
                <a:latin typeface="Times New Roman" panose="02020603050405020304" pitchFamily="18" charset="0"/>
                <a:cs typeface="Times New Roman" panose="02020603050405020304" pitchFamily="18" charset="0"/>
              </a:rPr>
              <a:t>.</a:t>
            </a:r>
            <a:r>
              <a:rPr lang="fr-FR" sz="2800">
                <a:latin typeface="Times New Roman" panose="02020603050405020304" pitchFamily="18" charset="0"/>
                <a:cs typeface="Times New Roman" panose="02020603050405020304" pitchFamily="18" charset="0"/>
              </a:rPr>
              <a:t> </a:t>
            </a:r>
          </a:p>
          <a:p>
            <a:pPr algn="just">
              <a:lnSpc>
                <a:spcPct val="150000"/>
              </a:lnSpc>
            </a:pPr>
            <a:r>
              <a:rPr lang="fr-FR" sz="2800">
                <a:latin typeface="Times New Roman" panose="02020603050405020304" pitchFamily="18" charset="0"/>
                <a:cs typeface="Times New Roman" panose="02020603050405020304" pitchFamily="18" charset="0"/>
              </a:rPr>
              <a:t>Cần phải quan tâm đến chất lượng thông tin khi tìm kiếm, tiếp nhận, trao đổi và sử dụng thông tin để có thể đưa ra các quyết định đúng đắn.</a:t>
            </a:r>
            <a:endParaRPr lang="en-US" sz="2800">
              <a:latin typeface="Times New Roman" panose="02020603050405020304" pitchFamily="18" charset="0"/>
              <a:cs typeface="Times New Roman" panose="02020603050405020304" pitchFamily="18" charset="0"/>
            </a:endParaRPr>
          </a:p>
        </p:txBody>
      </p:sp>
      <p:pic>
        <p:nvPicPr>
          <p:cNvPr id="26"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6637"/>
            <a:ext cx="10541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Point Star 11">
            <a:hlinkClick r:id="rId4" action="ppaction://hlinksldjump"/>
          </p:cNvPr>
          <p:cNvSpPr/>
          <p:nvPr/>
        </p:nvSpPr>
        <p:spPr>
          <a:xfrm>
            <a:off x="11144387" y="6124546"/>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513FC814-F3D5-AA08-384E-F3DB97CEDF09}"/>
              </a:ext>
            </a:extLst>
          </p:cNvPr>
          <p:cNvSpPr/>
          <p:nvPr/>
        </p:nvSpPr>
        <p:spPr>
          <a:xfrm>
            <a:off x="1198261" y="5867875"/>
            <a:ext cx="9793889" cy="99047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8" name="Arrow: Pentagon 77">
            <a:extLst>
              <a:ext uri="{FF2B5EF4-FFF2-40B4-BE49-F238E27FC236}">
                <a16:creationId xmlns:a16="http://schemas.microsoft.com/office/drawing/2014/main" id="{E1E82A5F-4132-B169-8FF8-53563BC8C3BF}"/>
              </a:ext>
            </a:extLst>
          </p:cNvPr>
          <p:cNvSpPr/>
          <p:nvPr/>
        </p:nvSpPr>
        <p:spPr>
          <a:xfrm>
            <a:off x="1205188" y="5887892"/>
            <a:ext cx="4260549" cy="970452"/>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innerShdw blurRad="63500" dist="508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err="1">
                <a:solidFill>
                  <a:srgbClr val="0000CC"/>
                </a:solidFill>
                <a:latin typeface="Times New Roman" panose="02020603050405020304" pitchFamily="18" charset="0"/>
                <a:cs typeface="Times New Roman" panose="02020603050405020304" pitchFamily="18" charset="0"/>
              </a:rPr>
              <a:t>Đáp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án</a:t>
            </a:r>
            <a:endParaRPr lang="en-US" sz="4800" b="1" dirty="0">
              <a:solidFill>
                <a:srgbClr val="0000CC"/>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FC82402B-3270-84A2-92AA-F45A9108DEFB}"/>
              </a:ext>
            </a:extLst>
          </p:cNvPr>
          <p:cNvSpPr/>
          <p:nvPr/>
        </p:nvSpPr>
        <p:spPr>
          <a:xfrm>
            <a:off x="6799524" y="5623925"/>
            <a:ext cx="1142412" cy="1446362"/>
          </a:xfrm>
          <a:prstGeom prst="rect">
            <a:avLst/>
          </a:prstGeom>
          <a:noFill/>
          <a:scene3d>
            <a:camera prst="orthographicFront"/>
            <a:lightRig rig="threePt" dir="t"/>
          </a:scene3d>
          <a:sp3d>
            <a:bevelT w="139700" h="139700" prst="divot"/>
          </a:sp3d>
        </p:spPr>
        <p:txBody>
          <a:bodyPr wrap="square" lIns="91428" tIns="45714" rIns="91428" bIns="45714">
            <a:spAutoFit/>
          </a:bodyPr>
          <a:lstStyle/>
          <a:p>
            <a:r>
              <a:rPr lang="en-US" altLang="vi-VN" sz="8799" b="1" dirty="0">
                <a:solidFill>
                  <a:srgbClr val="FF0000"/>
                </a:solidFill>
                <a:latin typeface="Rockwell Extra Bold" panose="02060903040505020403" pitchFamily="18" charset="0"/>
                <a:cs typeface="Times New Roman" panose="02020603050405020304" pitchFamily="18" charset="0"/>
              </a:rPr>
              <a:t>C</a:t>
            </a:r>
            <a:endParaRPr lang="en-US" altLang="vi-VN" sz="8799" dirty="0">
              <a:solidFill>
                <a:srgbClr val="FF0000"/>
              </a:solidFill>
              <a:latin typeface="Rockwell Extra Bold" panose="02060903040505020403"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B570AADB-418D-71AF-021A-57D996BA9B42}"/>
              </a:ext>
            </a:extLst>
          </p:cNvPr>
          <p:cNvSpPr>
            <a:spLocks noChangeArrowheads="1"/>
          </p:cNvSpPr>
          <p:nvPr/>
        </p:nvSpPr>
        <p:spPr bwMode="auto">
          <a:xfrm>
            <a:off x="1108804" y="206508"/>
            <a:ext cx="8061638"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solidFill>
                  <a:srgbClr val="0033CC"/>
                </a:solidFill>
                <a:effectLst/>
                <a:latin typeface="Times New Roman" panose="02020603050405020304" pitchFamily="18" charset="0"/>
                <a:ea typeface="Times New Roman" panose="02020603050405020304" pitchFamily="18" charset="0"/>
              </a:rPr>
              <a:t>KOL là thuật ngữ viết tắt của </a:t>
            </a:r>
            <a:r>
              <a:rPr lang="en-US">
                <a:solidFill>
                  <a:srgbClr val="0033CC"/>
                </a:solidFill>
                <a:effectLst/>
                <a:latin typeface="Times New Roman" panose="02020603050405020304" pitchFamily="18" charset="0"/>
                <a:ea typeface="Times New Roman" panose="02020603050405020304" pitchFamily="18" charset="0"/>
              </a:rPr>
              <a:t>Key Opinion Leader </a:t>
            </a:r>
            <a:r>
              <a:rPr lang="vi-VN">
                <a:solidFill>
                  <a:srgbClr val="0033CC"/>
                </a:solidFill>
                <a:effectLst/>
                <a:latin typeface="Times New Roman" panose="02020603050405020304" pitchFamily="18" charset="0"/>
                <a:ea typeface="Times New Roman" panose="02020603050405020304" pitchFamily="18" charset="0"/>
              </a:rPr>
              <a:t>có nghĩa là </a:t>
            </a:r>
            <a:r>
              <a:rPr lang="vi-VN" i="1">
                <a:solidFill>
                  <a:srgbClr val="0033CC"/>
                </a:solidFill>
                <a:effectLst/>
                <a:latin typeface="Times New Roman" panose="02020603050405020304" pitchFamily="18" charset="0"/>
                <a:ea typeface="Times New Roman" panose="02020603050405020304" pitchFamily="18" charset="0"/>
              </a:rPr>
              <a:t>người dẫn dắt dư luận chủ chốt</a:t>
            </a:r>
            <a:r>
              <a:rPr lang="vi-VN">
                <a:solidFill>
                  <a:srgbClr val="0033CC"/>
                </a:solidFill>
                <a:effectLst/>
                <a:latin typeface="Times New Roman" panose="02020603050405020304" pitchFamily="18" charset="0"/>
                <a:ea typeface="Times New Roman" panose="02020603050405020304" pitchFamily="18" charset="0"/>
              </a:rPr>
              <a:t> hay </a:t>
            </a:r>
            <a:r>
              <a:rPr lang="vi-VN" i="1">
                <a:solidFill>
                  <a:srgbClr val="0033CC"/>
                </a:solidFill>
                <a:effectLst/>
                <a:latin typeface="Times New Roman" panose="02020603050405020304" pitchFamily="18" charset="0"/>
                <a:ea typeface="Times New Roman" panose="02020603050405020304" pitchFamily="18" charset="0"/>
              </a:rPr>
              <a:t>người có ảnh hưởng.</a:t>
            </a:r>
            <a:r>
              <a:rPr lang="vi-VN">
                <a:solidFill>
                  <a:srgbClr val="0033CC"/>
                </a:solidFill>
                <a:effectLst/>
                <a:latin typeface="Times New Roman" panose="02020603050405020304" pitchFamily="18" charset="0"/>
                <a:ea typeface="Times New Roman" panose="02020603050405020304" pitchFamily="18" charset="0"/>
              </a:rPr>
              <a:t> Khi em thấy một KOL quảng cáo sản phẩm trên mạng, em sẽ ứng xử thế nào?</a:t>
            </a:r>
            <a:endParaRPr lang="en-US">
              <a:solidFill>
                <a:srgbClr val="0033CC"/>
              </a:solidFill>
              <a:effectLst/>
              <a:latin typeface="Times New Roman" panose="02020603050405020304" pitchFamily="18" charset="0"/>
              <a:ea typeface="Times New Roman" panose="0202060305040502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E28BF157-F331-06F4-70B0-B0E62248B87A}"/>
              </a:ext>
            </a:extLst>
          </p:cNvPr>
          <p:cNvSpPr/>
          <p:nvPr/>
        </p:nvSpPr>
        <p:spPr>
          <a:xfrm>
            <a:off x="9874424" y="5887892"/>
            <a:ext cx="954974" cy="802537"/>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30D0CE3F-B30B-145D-AEDD-69BDACBF4F24}"/>
              </a:ext>
            </a:extLst>
          </p:cNvPr>
          <p:cNvSpPr/>
          <p:nvPr/>
        </p:nvSpPr>
        <p:spPr>
          <a:xfrm>
            <a:off x="9295189" y="1241"/>
            <a:ext cx="2895223" cy="457140"/>
          </a:xfrm>
          <a:prstGeom prst="rect">
            <a:avLst/>
          </a:prstGeom>
          <a:solidFill>
            <a:sysClr val="window" lastClr="FFFFFF"/>
          </a:solidFill>
          <a:ln w="25400" cap="flat" cmpd="sng" algn="ctr">
            <a:solidFill>
              <a:srgbClr val="C0504D"/>
            </a:solidFill>
            <a:prstDash val="solid"/>
          </a:ln>
          <a:effectLst/>
        </p:spPr>
        <p:txBody>
          <a:bodyPr anchor="ctr"/>
          <a:lstStyle/>
          <a:p>
            <a:pPr algn="ctr" defTabSz="914309">
              <a:buClrTx/>
              <a:defRPr/>
            </a:pPr>
            <a:r>
              <a:rPr lang="en-US" sz="2400">
                <a:latin typeface="Tahoma" pitchFamily="34" charset="0"/>
                <a:ea typeface="+mn-ea"/>
                <a:cs typeface="Tahoma" pitchFamily="34" charset="0"/>
              </a:rPr>
              <a:t>Hết giờ</a:t>
            </a:r>
          </a:p>
        </p:txBody>
      </p:sp>
      <p:sp>
        <p:nvSpPr>
          <p:cNvPr id="8" name="Rectangle 7">
            <a:extLst>
              <a:ext uri="{FF2B5EF4-FFF2-40B4-BE49-F238E27FC236}">
                <a16:creationId xmlns:a16="http://schemas.microsoft.com/office/drawing/2014/main" id="{0D186F42-6CEE-4FDD-793C-64FC99E6778E}"/>
              </a:ext>
            </a:extLst>
          </p:cNvPr>
          <p:cNvSpPr/>
          <p:nvPr/>
        </p:nvSpPr>
        <p:spPr>
          <a:xfrm>
            <a:off x="9295189" y="534571"/>
            <a:ext cx="2895223" cy="990471"/>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309">
              <a:buClrTx/>
              <a:defRPr/>
            </a:pPr>
            <a:endParaRPr lang="en-US" sz="1800">
              <a:solidFill>
                <a:prstClr val="white"/>
              </a:solidFill>
              <a:latin typeface="Calibri"/>
              <a:ea typeface="+mn-ea"/>
              <a:cs typeface="+mn-cs"/>
            </a:endParaRPr>
          </a:p>
        </p:txBody>
      </p:sp>
      <p:sp>
        <p:nvSpPr>
          <p:cNvPr id="12" name="TextBox 7">
            <a:extLst>
              <a:ext uri="{FF2B5EF4-FFF2-40B4-BE49-F238E27FC236}">
                <a16:creationId xmlns:a16="http://schemas.microsoft.com/office/drawing/2014/main" id="{D2D6C769-D78C-33CC-911B-A5AF0480F6A2}"/>
              </a:ext>
            </a:extLst>
          </p:cNvPr>
          <p:cNvSpPr txBox="1">
            <a:spLocks noChangeArrowheads="1"/>
          </p:cNvSpPr>
          <p:nvPr/>
        </p:nvSpPr>
        <p:spPr bwMode="auto">
          <a:xfrm>
            <a:off x="10382486" y="493302"/>
            <a:ext cx="304760" cy="92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399">
                <a:solidFill>
                  <a:prstClr val="white"/>
                </a:solidFill>
                <a:latin typeface="Calibri" panose="020F0502020204030204" pitchFamily="34" charset="0"/>
              </a:rPr>
              <a:t>:</a:t>
            </a:r>
          </a:p>
        </p:txBody>
      </p:sp>
      <p:sp>
        <p:nvSpPr>
          <p:cNvPr id="83" name="Rounded Rectangle 192">
            <a:extLst>
              <a:ext uri="{FF2B5EF4-FFF2-40B4-BE49-F238E27FC236}">
                <a16:creationId xmlns:a16="http://schemas.microsoft.com/office/drawing/2014/main" id="{8AFEDF8E-079A-AF95-18BA-5A405CA46BD4}"/>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a:t>
            </a:r>
          </a:p>
        </p:txBody>
      </p:sp>
      <p:sp>
        <p:nvSpPr>
          <p:cNvPr id="84" name="Rectangle 83">
            <a:extLst>
              <a:ext uri="{FF2B5EF4-FFF2-40B4-BE49-F238E27FC236}">
                <a16:creationId xmlns:a16="http://schemas.microsoft.com/office/drawing/2014/main" id="{7449692D-3FF4-82EE-48EA-16C185C588A1}"/>
              </a:ext>
            </a:extLst>
          </p:cNvPr>
          <p:cNvSpPr/>
          <p:nvPr/>
        </p:nvSpPr>
        <p:spPr>
          <a:xfrm>
            <a:off x="9295189" y="1241"/>
            <a:ext cx="2895223" cy="457140"/>
          </a:xfrm>
          <a:prstGeom prst="rect">
            <a:avLst/>
          </a:prstGeom>
          <a:solidFill>
            <a:sysClr val="window" lastClr="FFFFFF"/>
          </a:solidFill>
          <a:ln w="25400" cap="flat" cmpd="sng" algn="ctr">
            <a:solidFill>
              <a:srgbClr val="C0504D"/>
            </a:solidFill>
            <a:prstDash val="solid"/>
          </a:ln>
          <a:effectLst/>
        </p:spPr>
        <p:txBody>
          <a:bodyPr anchor="ctr"/>
          <a:lstStyle/>
          <a:p>
            <a:pPr algn="ctr" defTabSz="914309">
              <a:buClrTx/>
              <a:defRPr/>
            </a:pPr>
            <a:r>
              <a:rPr lang="en-US" sz="2200">
                <a:solidFill>
                  <a:srgbClr val="FF0000"/>
                </a:solidFill>
                <a:latin typeface="Tahoma" pitchFamily="34" charset="0"/>
                <a:ea typeface="+mn-ea"/>
                <a:cs typeface="Tahoma" pitchFamily="34" charset="0"/>
              </a:rPr>
              <a:t>Thời gian còn lại ...</a:t>
            </a:r>
          </a:p>
        </p:txBody>
      </p:sp>
      <p:sp>
        <p:nvSpPr>
          <p:cNvPr id="85" name="Rectangle 84">
            <a:extLst>
              <a:ext uri="{FF2B5EF4-FFF2-40B4-BE49-F238E27FC236}">
                <a16:creationId xmlns:a16="http://schemas.microsoft.com/office/drawing/2014/main" id="{74277ADB-1D72-039E-1920-8730297E6016}"/>
              </a:ext>
            </a:extLst>
          </p:cNvPr>
          <p:cNvSpPr/>
          <p:nvPr/>
        </p:nvSpPr>
        <p:spPr>
          <a:xfrm>
            <a:off x="9295189" y="1241"/>
            <a:ext cx="2895223" cy="457140"/>
          </a:xfrm>
          <a:prstGeom prst="rect">
            <a:avLst/>
          </a:prstGeom>
          <a:solidFill>
            <a:srgbClr val="F79646"/>
          </a:solidFill>
          <a:ln w="25400" cap="flat" cmpd="sng" algn="ctr">
            <a:solidFill>
              <a:srgbClr val="F79646">
                <a:shade val="50000"/>
              </a:srgbClr>
            </a:solidFill>
            <a:prstDash val="solid"/>
          </a:ln>
          <a:effectLst/>
        </p:spPr>
        <p:txBody>
          <a:bodyPr anchor="ctr"/>
          <a:lstStyle/>
          <a:p>
            <a:pPr algn="ctr" defTabSz="914309">
              <a:buClrTx/>
              <a:defRPr/>
            </a:pPr>
            <a:r>
              <a:rPr lang="en-US" sz="2400">
                <a:solidFill>
                  <a:srgbClr val="FFFFFF"/>
                </a:solidFill>
                <a:latin typeface="Tahoma" pitchFamily="34" charset="0"/>
                <a:ea typeface="+mn-ea"/>
                <a:cs typeface="Tahoma" pitchFamily="34" charset="0"/>
              </a:rPr>
              <a:t>Bắt đầu tính giờ</a:t>
            </a:r>
          </a:p>
        </p:txBody>
      </p:sp>
      <p:sp>
        <p:nvSpPr>
          <p:cNvPr id="86" name="Rounded Rectangle 196">
            <a:extLst>
              <a:ext uri="{FF2B5EF4-FFF2-40B4-BE49-F238E27FC236}">
                <a16:creationId xmlns:a16="http://schemas.microsoft.com/office/drawing/2014/main" id="{5A5C9E0B-4957-A27A-E75F-B625BFD7512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00</a:t>
            </a:r>
          </a:p>
        </p:txBody>
      </p:sp>
      <p:sp>
        <p:nvSpPr>
          <p:cNvPr id="87" name="Rounded Rectangle 197">
            <a:extLst>
              <a:ext uri="{FF2B5EF4-FFF2-40B4-BE49-F238E27FC236}">
                <a16:creationId xmlns:a16="http://schemas.microsoft.com/office/drawing/2014/main" id="{F585E7A6-96E5-E970-4C5B-8EEBB07F2F5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59</a:t>
            </a:r>
          </a:p>
        </p:txBody>
      </p:sp>
      <p:sp>
        <p:nvSpPr>
          <p:cNvPr id="88" name="Rounded Rectangle 198">
            <a:extLst>
              <a:ext uri="{FF2B5EF4-FFF2-40B4-BE49-F238E27FC236}">
                <a16:creationId xmlns:a16="http://schemas.microsoft.com/office/drawing/2014/main" id="{A4DEAC9D-D879-6386-BBB1-7CBC8DF8481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58</a:t>
            </a:r>
          </a:p>
        </p:txBody>
      </p:sp>
      <p:sp>
        <p:nvSpPr>
          <p:cNvPr id="89" name="Rounded Rectangle 199">
            <a:extLst>
              <a:ext uri="{FF2B5EF4-FFF2-40B4-BE49-F238E27FC236}">
                <a16:creationId xmlns:a16="http://schemas.microsoft.com/office/drawing/2014/main" id="{9B6308AC-9645-8923-1355-187EFC804F7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57</a:t>
            </a:r>
          </a:p>
        </p:txBody>
      </p:sp>
      <p:sp>
        <p:nvSpPr>
          <p:cNvPr id="90" name="Rounded Rectangle 200">
            <a:extLst>
              <a:ext uri="{FF2B5EF4-FFF2-40B4-BE49-F238E27FC236}">
                <a16:creationId xmlns:a16="http://schemas.microsoft.com/office/drawing/2014/main" id="{74210B6D-19AD-7D11-DD20-4560D63799D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56</a:t>
            </a:r>
          </a:p>
        </p:txBody>
      </p:sp>
      <p:sp>
        <p:nvSpPr>
          <p:cNvPr id="91" name="Rounded Rectangle 201">
            <a:extLst>
              <a:ext uri="{FF2B5EF4-FFF2-40B4-BE49-F238E27FC236}">
                <a16:creationId xmlns:a16="http://schemas.microsoft.com/office/drawing/2014/main" id="{B3CCC6BF-BA02-22E9-A446-4A61CA7CE9C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55</a:t>
            </a:r>
          </a:p>
        </p:txBody>
      </p:sp>
      <p:sp>
        <p:nvSpPr>
          <p:cNvPr id="92" name="Rounded Rectangle 202">
            <a:extLst>
              <a:ext uri="{FF2B5EF4-FFF2-40B4-BE49-F238E27FC236}">
                <a16:creationId xmlns:a16="http://schemas.microsoft.com/office/drawing/2014/main" id="{696E20E8-6F5B-EEE4-EC3F-32431C1E3ED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54</a:t>
            </a:r>
          </a:p>
        </p:txBody>
      </p:sp>
      <p:sp>
        <p:nvSpPr>
          <p:cNvPr id="93" name="Rounded Rectangle 203">
            <a:extLst>
              <a:ext uri="{FF2B5EF4-FFF2-40B4-BE49-F238E27FC236}">
                <a16:creationId xmlns:a16="http://schemas.microsoft.com/office/drawing/2014/main" id="{30A0FA43-CB9A-1618-1B5D-F1485C15062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53</a:t>
            </a:r>
          </a:p>
        </p:txBody>
      </p:sp>
      <p:sp>
        <p:nvSpPr>
          <p:cNvPr id="94" name="Rounded Rectangle 204">
            <a:extLst>
              <a:ext uri="{FF2B5EF4-FFF2-40B4-BE49-F238E27FC236}">
                <a16:creationId xmlns:a16="http://schemas.microsoft.com/office/drawing/2014/main" id="{A9C75DE2-4479-E84C-588B-DD370355A7D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52</a:t>
            </a:r>
          </a:p>
        </p:txBody>
      </p:sp>
      <p:sp>
        <p:nvSpPr>
          <p:cNvPr id="95" name="Rounded Rectangle 205">
            <a:extLst>
              <a:ext uri="{FF2B5EF4-FFF2-40B4-BE49-F238E27FC236}">
                <a16:creationId xmlns:a16="http://schemas.microsoft.com/office/drawing/2014/main" id="{8D4C3F21-C16D-2A1B-A04F-0EE96D5974C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51</a:t>
            </a:r>
          </a:p>
        </p:txBody>
      </p:sp>
      <p:sp>
        <p:nvSpPr>
          <p:cNvPr id="96" name="Rounded Rectangle 206">
            <a:extLst>
              <a:ext uri="{FF2B5EF4-FFF2-40B4-BE49-F238E27FC236}">
                <a16:creationId xmlns:a16="http://schemas.microsoft.com/office/drawing/2014/main" id="{4C84B8E5-871F-659E-2BA2-67DDAE22297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50</a:t>
            </a:r>
          </a:p>
        </p:txBody>
      </p:sp>
      <p:sp>
        <p:nvSpPr>
          <p:cNvPr id="97" name="Rounded Rectangle 207">
            <a:extLst>
              <a:ext uri="{FF2B5EF4-FFF2-40B4-BE49-F238E27FC236}">
                <a16:creationId xmlns:a16="http://schemas.microsoft.com/office/drawing/2014/main" id="{4D01A1CE-C087-4F00-B9C1-73778471920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49</a:t>
            </a:r>
          </a:p>
        </p:txBody>
      </p:sp>
      <p:sp>
        <p:nvSpPr>
          <p:cNvPr id="98" name="Rounded Rectangle 209">
            <a:extLst>
              <a:ext uri="{FF2B5EF4-FFF2-40B4-BE49-F238E27FC236}">
                <a16:creationId xmlns:a16="http://schemas.microsoft.com/office/drawing/2014/main" id="{9D43C9E4-0E38-A883-89B5-70D1B9CE26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48</a:t>
            </a:r>
          </a:p>
        </p:txBody>
      </p:sp>
      <p:sp>
        <p:nvSpPr>
          <p:cNvPr id="99" name="Rounded Rectangle 210">
            <a:extLst>
              <a:ext uri="{FF2B5EF4-FFF2-40B4-BE49-F238E27FC236}">
                <a16:creationId xmlns:a16="http://schemas.microsoft.com/office/drawing/2014/main" id="{FA2E5C17-D951-5EF7-3490-1C2B2217603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47</a:t>
            </a:r>
          </a:p>
        </p:txBody>
      </p:sp>
      <p:sp>
        <p:nvSpPr>
          <p:cNvPr id="100" name="Rounded Rectangle 211">
            <a:extLst>
              <a:ext uri="{FF2B5EF4-FFF2-40B4-BE49-F238E27FC236}">
                <a16:creationId xmlns:a16="http://schemas.microsoft.com/office/drawing/2014/main" id="{C7F414F2-4A66-E56D-D09E-8DA39346E81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46</a:t>
            </a:r>
          </a:p>
        </p:txBody>
      </p:sp>
      <p:sp>
        <p:nvSpPr>
          <p:cNvPr id="101" name="Rounded Rectangle 212">
            <a:extLst>
              <a:ext uri="{FF2B5EF4-FFF2-40B4-BE49-F238E27FC236}">
                <a16:creationId xmlns:a16="http://schemas.microsoft.com/office/drawing/2014/main" id="{9B3DC4DB-7004-2C05-0A14-2095E10BD6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45</a:t>
            </a:r>
          </a:p>
        </p:txBody>
      </p:sp>
      <p:sp>
        <p:nvSpPr>
          <p:cNvPr id="102" name="Rounded Rectangle 213">
            <a:extLst>
              <a:ext uri="{FF2B5EF4-FFF2-40B4-BE49-F238E27FC236}">
                <a16:creationId xmlns:a16="http://schemas.microsoft.com/office/drawing/2014/main" id="{97F66222-D866-B95D-F255-570A73F6D34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44</a:t>
            </a:r>
          </a:p>
        </p:txBody>
      </p:sp>
      <p:sp>
        <p:nvSpPr>
          <p:cNvPr id="103" name="Rounded Rectangle 214">
            <a:extLst>
              <a:ext uri="{FF2B5EF4-FFF2-40B4-BE49-F238E27FC236}">
                <a16:creationId xmlns:a16="http://schemas.microsoft.com/office/drawing/2014/main" id="{6704E310-966C-1B55-95E6-0429C800FD8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43</a:t>
            </a:r>
          </a:p>
        </p:txBody>
      </p:sp>
      <p:sp>
        <p:nvSpPr>
          <p:cNvPr id="104" name="Rounded Rectangle 215">
            <a:extLst>
              <a:ext uri="{FF2B5EF4-FFF2-40B4-BE49-F238E27FC236}">
                <a16:creationId xmlns:a16="http://schemas.microsoft.com/office/drawing/2014/main" id="{8F91B652-5F0D-8099-225F-F2F312DEDD4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42</a:t>
            </a:r>
          </a:p>
        </p:txBody>
      </p:sp>
      <p:sp>
        <p:nvSpPr>
          <p:cNvPr id="105" name="Rounded Rectangle 216">
            <a:extLst>
              <a:ext uri="{FF2B5EF4-FFF2-40B4-BE49-F238E27FC236}">
                <a16:creationId xmlns:a16="http://schemas.microsoft.com/office/drawing/2014/main" id="{1D7F75F8-1877-B56E-C28F-90F3FCC3F8E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41</a:t>
            </a:r>
          </a:p>
        </p:txBody>
      </p:sp>
      <p:sp>
        <p:nvSpPr>
          <p:cNvPr id="106" name="Rounded Rectangle 217">
            <a:extLst>
              <a:ext uri="{FF2B5EF4-FFF2-40B4-BE49-F238E27FC236}">
                <a16:creationId xmlns:a16="http://schemas.microsoft.com/office/drawing/2014/main" id="{06701A4E-7B37-58D8-9A3D-B6672828ED6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40</a:t>
            </a:r>
          </a:p>
        </p:txBody>
      </p:sp>
      <p:sp>
        <p:nvSpPr>
          <p:cNvPr id="107" name="Rounded Rectangle 218">
            <a:extLst>
              <a:ext uri="{FF2B5EF4-FFF2-40B4-BE49-F238E27FC236}">
                <a16:creationId xmlns:a16="http://schemas.microsoft.com/office/drawing/2014/main" id="{A74FCF2F-20FB-8976-B02A-09AC47CA1B4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39</a:t>
            </a:r>
          </a:p>
        </p:txBody>
      </p:sp>
      <p:sp>
        <p:nvSpPr>
          <p:cNvPr id="108" name="Rounded Rectangle 219">
            <a:extLst>
              <a:ext uri="{FF2B5EF4-FFF2-40B4-BE49-F238E27FC236}">
                <a16:creationId xmlns:a16="http://schemas.microsoft.com/office/drawing/2014/main" id="{F5083466-2AE6-8069-5AF4-DB000F5CAEE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38</a:t>
            </a:r>
          </a:p>
        </p:txBody>
      </p:sp>
      <p:sp>
        <p:nvSpPr>
          <p:cNvPr id="109" name="Rounded Rectangle 220">
            <a:extLst>
              <a:ext uri="{FF2B5EF4-FFF2-40B4-BE49-F238E27FC236}">
                <a16:creationId xmlns:a16="http://schemas.microsoft.com/office/drawing/2014/main" id="{45BB97A3-ABB0-6EA7-1459-5D3E57AC284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37</a:t>
            </a:r>
          </a:p>
        </p:txBody>
      </p:sp>
      <p:sp>
        <p:nvSpPr>
          <p:cNvPr id="110" name="Rounded Rectangle 221">
            <a:extLst>
              <a:ext uri="{FF2B5EF4-FFF2-40B4-BE49-F238E27FC236}">
                <a16:creationId xmlns:a16="http://schemas.microsoft.com/office/drawing/2014/main" id="{7C9BB5F7-C0FB-4D7C-3676-2467FD35BC3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36</a:t>
            </a:r>
          </a:p>
        </p:txBody>
      </p:sp>
      <p:sp>
        <p:nvSpPr>
          <p:cNvPr id="111" name="Rounded Rectangle 222">
            <a:extLst>
              <a:ext uri="{FF2B5EF4-FFF2-40B4-BE49-F238E27FC236}">
                <a16:creationId xmlns:a16="http://schemas.microsoft.com/office/drawing/2014/main" id="{2678A10A-1B4F-8E0E-2DBB-06D39E62681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35</a:t>
            </a:r>
          </a:p>
        </p:txBody>
      </p:sp>
      <p:sp>
        <p:nvSpPr>
          <p:cNvPr id="112" name="Rounded Rectangle 223">
            <a:extLst>
              <a:ext uri="{FF2B5EF4-FFF2-40B4-BE49-F238E27FC236}">
                <a16:creationId xmlns:a16="http://schemas.microsoft.com/office/drawing/2014/main" id="{E6BA80D8-77DF-73DF-5D22-2A93400480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34</a:t>
            </a:r>
          </a:p>
        </p:txBody>
      </p:sp>
      <p:sp>
        <p:nvSpPr>
          <p:cNvPr id="113" name="Rounded Rectangle 224">
            <a:extLst>
              <a:ext uri="{FF2B5EF4-FFF2-40B4-BE49-F238E27FC236}">
                <a16:creationId xmlns:a16="http://schemas.microsoft.com/office/drawing/2014/main" id="{4191CC18-350A-6EA2-CBF2-0A0CCB8E723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33</a:t>
            </a:r>
          </a:p>
        </p:txBody>
      </p:sp>
      <p:sp>
        <p:nvSpPr>
          <p:cNvPr id="114" name="Rounded Rectangle 225">
            <a:extLst>
              <a:ext uri="{FF2B5EF4-FFF2-40B4-BE49-F238E27FC236}">
                <a16:creationId xmlns:a16="http://schemas.microsoft.com/office/drawing/2014/main" id="{CF797373-642B-F25A-6A1A-289FE134083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32</a:t>
            </a:r>
          </a:p>
        </p:txBody>
      </p:sp>
      <p:sp>
        <p:nvSpPr>
          <p:cNvPr id="115" name="Rounded Rectangle 226">
            <a:extLst>
              <a:ext uri="{FF2B5EF4-FFF2-40B4-BE49-F238E27FC236}">
                <a16:creationId xmlns:a16="http://schemas.microsoft.com/office/drawing/2014/main" id="{49BD126D-065D-7787-426A-022A998D6A7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31</a:t>
            </a:r>
          </a:p>
        </p:txBody>
      </p:sp>
      <p:sp>
        <p:nvSpPr>
          <p:cNvPr id="116" name="Rounded Rectangle 227">
            <a:extLst>
              <a:ext uri="{FF2B5EF4-FFF2-40B4-BE49-F238E27FC236}">
                <a16:creationId xmlns:a16="http://schemas.microsoft.com/office/drawing/2014/main" id="{881F0002-93FB-2FCB-56C6-C151062F8B0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30</a:t>
            </a:r>
          </a:p>
        </p:txBody>
      </p:sp>
      <p:sp>
        <p:nvSpPr>
          <p:cNvPr id="117" name="Rounded Rectangle 228">
            <a:extLst>
              <a:ext uri="{FF2B5EF4-FFF2-40B4-BE49-F238E27FC236}">
                <a16:creationId xmlns:a16="http://schemas.microsoft.com/office/drawing/2014/main" id="{7E22AA83-DC27-0B17-BD18-3F7504B9EC6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29</a:t>
            </a:r>
          </a:p>
        </p:txBody>
      </p:sp>
      <p:sp>
        <p:nvSpPr>
          <p:cNvPr id="118" name="Rounded Rectangle 229">
            <a:extLst>
              <a:ext uri="{FF2B5EF4-FFF2-40B4-BE49-F238E27FC236}">
                <a16:creationId xmlns:a16="http://schemas.microsoft.com/office/drawing/2014/main" id="{7F946F6D-A777-4A0B-308F-B99AE023271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28</a:t>
            </a:r>
          </a:p>
        </p:txBody>
      </p:sp>
      <p:sp>
        <p:nvSpPr>
          <p:cNvPr id="119" name="Rounded Rectangle 230">
            <a:extLst>
              <a:ext uri="{FF2B5EF4-FFF2-40B4-BE49-F238E27FC236}">
                <a16:creationId xmlns:a16="http://schemas.microsoft.com/office/drawing/2014/main" id="{230E6060-9718-05E9-95DE-25FC44C44F0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27</a:t>
            </a:r>
          </a:p>
        </p:txBody>
      </p:sp>
      <p:sp>
        <p:nvSpPr>
          <p:cNvPr id="120" name="Rounded Rectangle 231">
            <a:extLst>
              <a:ext uri="{FF2B5EF4-FFF2-40B4-BE49-F238E27FC236}">
                <a16:creationId xmlns:a16="http://schemas.microsoft.com/office/drawing/2014/main" id="{7DAFE701-F36E-632E-75B5-F31169087FD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26</a:t>
            </a:r>
          </a:p>
        </p:txBody>
      </p:sp>
      <p:sp>
        <p:nvSpPr>
          <p:cNvPr id="121" name="Rounded Rectangle 232">
            <a:extLst>
              <a:ext uri="{FF2B5EF4-FFF2-40B4-BE49-F238E27FC236}">
                <a16:creationId xmlns:a16="http://schemas.microsoft.com/office/drawing/2014/main" id="{13BAE25C-E645-9BE8-B1E4-FD17F95C6E9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25</a:t>
            </a:r>
          </a:p>
        </p:txBody>
      </p:sp>
      <p:sp>
        <p:nvSpPr>
          <p:cNvPr id="122" name="Rounded Rectangle 233">
            <a:extLst>
              <a:ext uri="{FF2B5EF4-FFF2-40B4-BE49-F238E27FC236}">
                <a16:creationId xmlns:a16="http://schemas.microsoft.com/office/drawing/2014/main" id="{A2D135EF-3D75-EF33-68BE-89788AD7E4F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24</a:t>
            </a:r>
          </a:p>
        </p:txBody>
      </p:sp>
      <p:sp>
        <p:nvSpPr>
          <p:cNvPr id="123" name="Rounded Rectangle 234">
            <a:extLst>
              <a:ext uri="{FF2B5EF4-FFF2-40B4-BE49-F238E27FC236}">
                <a16:creationId xmlns:a16="http://schemas.microsoft.com/office/drawing/2014/main" id="{EE6F21FB-51E7-76B1-CE35-4DFFDC719A0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23</a:t>
            </a:r>
          </a:p>
        </p:txBody>
      </p:sp>
      <p:sp>
        <p:nvSpPr>
          <p:cNvPr id="124" name="Rounded Rectangle 235">
            <a:extLst>
              <a:ext uri="{FF2B5EF4-FFF2-40B4-BE49-F238E27FC236}">
                <a16:creationId xmlns:a16="http://schemas.microsoft.com/office/drawing/2014/main" id="{AAB85EEE-A2B0-3DA3-6F43-36CD251D00C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22</a:t>
            </a:r>
          </a:p>
        </p:txBody>
      </p:sp>
      <p:sp>
        <p:nvSpPr>
          <p:cNvPr id="125" name="Rounded Rectangle 236">
            <a:extLst>
              <a:ext uri="{FF2B5EF4-FFF2-40B4-BE49-F238E27FC236}">
                <a16:creationId xmlns:a16="http://schemas.microsoft.com/office/drawing/2014/main" id="{E76F1AFC-157C-4A9E-B209-0F8FE48D1B6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21</a:t>
            </a:r>
          </a:p>
        </p:txBody>
      </p:sp>
      <p:sp>
        <p:nvSpPr>
          <p:cNvPr id="126" name="Rounded Rectangle 237">
            <a:extLst>
              <a:ext uri="{FF2B5EF4-FFF2-40B4-BE49-F238E27FC236}">
                <a16:creationId xmlns:a16="http://schemas.microsoft.com/office/drawing/2014/main" id="{E426ABF8-1ACC-B60A-B03D-362E8E62F1AD}"/>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20</a:t>
            </a:r>
          </a:p>
        </p:txBody>
      </p:sp>
      <p:sp>
        <p:nvSpPr>
          <p:cNvPr id="127" name="Rounded Rectangle 238">
            <a:extLst>
              <a:ext uri="{FF2B5EF4-FFF2-40B4-BE49-F238E27FC236}">
                <a16:creationId xmlns:a16="http://schemas.microsoft.com/office/drawing/2014/main" id="{CB3E4032-19AE-854B-5D37-8B9932B7974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19</a:t>
            </a:r>
          </a:p>
        </p:txBody>
      </p:sp>
      <p:sp>
        <p:nvSpPr>
          <p:cNvPr id="128" name="Rounded Rectangle 239">
            <a:extLst>
              <a:ext uri="{FF2B5EF4-FFF2-40B4-BE49-F238E27FC236}">
                <a16:creationId xmlns:a16="http://schemas.microsoft.com/office/drawing/2014/main" id="{DB4948C9-A4A7-E737-5493-196F7E87650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18</a:t>
            </a:r>
          </a:p>
        </p:txBody>
      </p:sp>
      <p:sp>
        <p:nvSpPr>
          <p:cNvPr id="129" name="Rounded Rectangle 240">
            <a:extLst>
              <a:ext uri="{FF2B5EF4-FFF2-40B4-BE49-F238E27FC236}">
                <a16:creationId xmlns:a16="http://schemas.microsoft.com/office/drawing/2014/main" id="{55F29524-CA0B-32CE-ED9C-08C9157E916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17</a:t>
            </a:r>
          </a:p>
        </p:txBody>
      </p:sp>
      <p:sp>
        <p:nvSpPr>
          <p:cNvPr id="130" name="Rounded Rectangle 241">
            <a:extLst>
              <a:ext uri="{FF2B5EF4-FFF2-40B4-BE49-F238E27FC236}">
                <a16:creationId xmlns:a16="http://schemas.microsoft.com/office/drawing/2014/main" id="{FF1EBAB2-CFEF-B21E-B90A-38CB848CE73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16</a:t>
            </a:r>
          </a:p>
        </p:txBody>
      </p:sp>
      <p:sp>
        <p:nvSpPr>
          <p:cNvPr id="131" name="Rounded Rectangle 242">
            <a:extLst>
              <a:ext uri="{FF2B5EF4-FFF2-40B4-BE49-F238E27FC236}">
                <a16:creationId xmlns:a16="http://schemas.microsoft.com/office/drawing/2014/main" id="{C580F31C-3B3A-930F-739F-303BB90B543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15</a:t>
            </a:r>
          </a:p>
        </p:txBody>
      </p:sp>
      <p:sp>
        <p:nvSpPr>
          <p:cNvPr id="132" name="Rounded Rectangle 243">
            <a:extLst>
              <a:ext uri="{FF2B5EF4-FFF2-40B4-BE49-F238E27FC236}">
                <a16:creationId xmlns:a16="http://schemas.microsoft.com/office/drawing/2014/main" id="{1EFA0D80-5F59-8268-6CDC-032F360FC09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14</a:t>
            </a:r>
          </a:p>
        </p:txBody>
      </p:sp>
      <p:sp>
        <p:nvSpPr>
          <p:cNvPr id="133" name="Rounded Rectangle 244">
            <a:extLst>
              <a:ext uri="{FF2B5EF4-FFF2-40B4-BE49-F238E27FC236}">
                <a16:creationId xmlns:a16="http://schemas.microsoft.com/office/drawing/2014/main" id="{7637FE12-1735-0F07-5BE8-7274BB3A1DA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13</a:t>
            </a:r>
          </a:p>
        </p:txBody>
      </p:sp>
      <p:sp>
        <p:nvSpPr>
          <p:cNvPr id="134" name="Rounded Rectangle 245">
            <a:extLst>
              <a:ext uri="{FF2B5EF4-FFF2-40B4-BE49-F238E27FC236}">
                <a16:creationId xmlns:a16="http://schemas.microsoft.com/office/drawing/2014/main" id="{C62C351D-8538-2230-B09F-661FC4E0053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12</a:t>
            </a:r>
          </a:p>
        </p:txBody>
      </p:sp>
      <p:sp>
        <p:nvSpPr>
          <p:cNvPr id="135" name="Rounded Rectangle 246">
            <a:extLst>
              <a:ext uri="{FF2B5EF4-FFF2-40B4-BE49-F238E27FC236}">
                <a16:creationId xmlns:a16="http://schemas.microsoft.com/office/drawing/2014/main" id="{A4FBB8EE-E280-3548-35D1-D54D28682362}"/>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11</a:t>
            </a:r>
          </a:p>
        </p:txBody>
      </p:sp>
      <p:sp>
        <p:nvSpPr>
          <p:cNvPr id="136" name="Rounded Rectangle 247">
            <a:extLst>
              <a:ext uri="{FF2B5EF4-FFF2-40B4-BE49-F238E27FC236}">
                <a16:creationId xmlns:a16="http://schemas.microsoft.com/office/drawing/2014/main" id="{4F672AE2-5B6E-0C4A-929C-D602B039CF9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10</a:t>
            </a:r>
          </a:p>
        </p:txBody>
      </p:sp>
      <p:sp>
        <p:nvSpPr>
          <p:cNvPr id="137" name="Rounded Rectangle 248">
            <a:extLst>
              <a:ext uri="{FF2B5EF4-FFF2-40B4-BE49-F238E27FC236}">
                <a16:creationId xmlns:a16="http://schemas.microsoft.com/office/drawing/2014/main" id="{1CE23ED3-7A0A-EE7F-FC11-5B894C16786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09</a:t>
            </a:r>
          </a:p>
        </p:txBody>
      </p:sp>
      <p:sp>
        <p:nvSpPr>
          <p:cNvPr id="138" name="Rounded Rectangle 249">
            <a:extLst>
              <a:ext uri="{FF2B5EF4-FFF2-40B4-BE49-F238E27FC236}">
                <a16:creationId xmlns:a16="http://schemas.microsoft.com/office/drawing/2014/main" id="{F21ED8E9-8999-368A-D1CB-D0A118EE7CF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08</a:t>
            </a:r>
          </a:p>
        </p:txBody>
      </p:sp>
      <p:sp>
        <p:nvSpPr>
          <p:cNvPr id="139" name="Rounded Rectangle 250">
            <a:extLst>
              <a:ext uri="{FF2B5EF4-FFF2-40B4-BE49-F238E27FC236}">
                <a16:creationId xmlns:a16="http://schemas.microsoft.com/office/drawing/2014/main" id="{2C861361-C55C-09DC-0FDC-ED766335738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07</a:t>
            </a:r>
          </a:p>
        </p:txBody>
      </p:sp>
      <p:sp>
        <p:nvSpPr>
          <p:cNvPr id="140" name="Rounded Rectangle 251">
            <a:extLst>
              <a:ext uri="{FF2B5EF4-FFF2-40B4-BE49-F238E27FC236}">
                <a16:creationId xmlns:a16="http://schemas.microsoft.com/office/drawing/2014/main" id="{80026F94-7911-6754-B647-94854DCBA1E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06</a:t>
            </a:r>
          </a:p>
        </p:txBody>
      </p:sp>
      <p:sp>
        <p:nvSpPr>
          <p:cNvPr id="141" name="Rounded Rectangle 252">
            <a:extLst>
              <a:ext uri="{FF2B5EF4-FFF2-40B4-BE49-F238E27FC236}">
                <a16:creationId xmlns:a16="http://schemas.microsoft.com/office/drawing/2014/main" id="{631C87A9-0465-FEB3-D352-8FE488D73D5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05</a:t>
            </a:r>
          </a:p>
        </p:txBody>
      </p:sp>
      <p:sp>
        <p:nvSpPr>
          <p:cNvPr id="142" name="Rounded Rectangle 253">
            <a:extLst>
              <a:ext uri="{FF2B5EF4-FFF2-40B4-BE49-F238E27FC236}">
                <a16:creationId xmlns:a16="http://schemas.microsoft.com/office/drawing/2014/main" id="{40E3FD76-5FC8-DEBC-EC51-9DBA8F4D8CD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04</a:t>
            </a:r>
          </a:p>
        </p:txBody>
      </p:sp>
      <p:sp>
        <p:nvSpPr>
          <p:cNvPr id="143" name="Rounded Rectangle 254">
            <a:extLst>
              <a:ext uri="{FF2B5EF4-FFF2-40B4-BE49-F238E27FC236}">
                <a16:creationId xmlns:a16="http://schemas.microsoft.com/office/drawing/2014/main" id="{18AD90CE-B6CD-841E-FC55-E280834964A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03</a:t>
            </a:r>
          </a:p>
        </p:txBody>
      </p:sp>
      <p:sp>
        <p:nvSpPr>
          <p:cNvPr id="144" name="Rounded Rectangle 255">
            <a:extLst>
              <a:ext uri="{FF2B5EF4-FFF2-40B4-BE49-F238E27FC236}">
                <a16:creationId xmlns:a16="http://schemas.microsoft.com/office/drawing/2014/main" id="{10C0331E-FA58-ED93-4BB0-673B384A235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02</a:t>
            </a:r>
          </a:p>
        </p:txBody>
      </p:sp>
      <p:sp>
        <p:nvSpPr>
          <p:cNvPr id="145" name="Rounded Rectangle 256">
            <a:extLst>
              <a:ext uri="{FF2B5EF4-FFF2-40B4-BE49-F238E27FC236}">
                <a16:creationId xmlns:a16="http://schemas.microsoft.com/office/drawing/2014/main" id="{559F65FC-F9EE-8927-722C-56327C5FEC22}"/>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01</a:t>
            </a:r>
          </a:p>
        </p:txBody>
      </p:sp>
      <p:sp>
        <p:nvSpPr>
          <p:cNvPr id="146" name="Rounded Rectangle 257">
            <a:extLst>
              <a:ext uri="{FF2B5EF4-FFF2-40B4-BE49-F238E27FC236}">
                <a16:creationId xmlns:a16="http://schemas.microsoft.com/office/drawing/2014/main" id="{35B306B8-4F88-363F-2CAD-552EE3CA6E3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00</a:t>
            </a:r>
          </a:p>
        </p:txBody>
      </p:sp>
      <p:sp>
        <p:nvSpPr>
          <p:cNvPr id="147" name="Rounded Rectangle 258">
            <a:extLst>
              <a:ext uri="{FF2B5EF4-FFF2-40B4-BE49-F238E27FC236}">
                <a16:creationId xmlns:a16="http://schemas.microsoft.com/office/drawing/2014/main" id="{335EAE4C-5EE8-EC1E-2AC1-C31F5F0E1616}"/>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a:t>
            </a:r>
          </a:p>
        </p:txBody>
      </p:sp>
      <p:sp>
        <p:nvSpPr>
          <p:cNvPr id="148" name="Rounded Rectangle 71">
            <a:extLst>
              <a:ext uri="{FF2B5EF4-FFF2-40B4-BE49-F238E27FC236}">
                <a16:creationId xmlns:a16="http://schemas.microsoft.com/office/drawing/2014/main" id="{02E6BA1F-14D6-A994-823A-C9CD188B6679}"/>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a:t>
            </a:r>
          </a:p>
        </p:txBody>
      </p:sp>
      <p:sp>
        <p:nvSpPr>
          <p:cNvPr id="5" name="TextBox 4">
            <a:extLst>
              <a:ext uri="{FF2B5EF4-FFF2-40B4-BE49-F238E27FC236}">
                <a16:creationId xmlns:a16="http://schemas.microsoft.com/office/drawing/2014/main" id="{2D662B3C-94A8-838E-D1EC-F230AAC76FB0}"/>
              </a:ext>
            </a:extLst>
          </p:cNvPr>
          <p:cNvSpPr txBox="1"/>
          <p:nvPr/>
        </p:nvSpPr>
        <p:spPr>
          <a:xfrm>
            <a:off x="853890" y="3019533"/>
            <a:ext cx="10334866" cy="2241960"/>
          </a:xfrm>
          <a:prstGeom prst="rect">
            <a:avLst/>
          </a:prstGeom>
          <a:noFill/>
        </p:spPr>
        <p:txBody>
          <a:bodyPr wrap="square">
            <a:spAutoFit/>
          </a:bodyPr>
          <a:lstStyle/>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Chia sẻ thông tin với người thân vì KOL là một nguồn tin đáng tin cậy.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 dụng sản phẩm vì KOL là một đảm bảo cho sản phẩm đã qua ki</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định.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Cân nhắc, đánh giá chất lượng thông tin trước khi sử dụng sản phẩm.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 sử dụng và cảnh báo người thân về nguồn tin kém chất lượng.</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7D35721-21B3-F420-F921-50B6C267B501}"/>
              </a:ext>
            </a:extLst>
          </p:cNvPr>
          <p:cNvSpPr txBox="1"/>
          <p:nvPr/>
        </p:nvSpPr>
        <p:spPr>
          <a:xfrm>
            <a:off x="228571" y="550795"/>
            <a:ext cx="852543" cy="1569660"/>
          </a:xfrm>
          <a:prstGeom prst="rect">
            <a:avLst/>
          </a:prstGeom>
          <a:noFill/>
        </p:spPr>
        <p:txBody>
          <a:bodyPr wrap="square">
            <a:spAutoFit/>
          </a:bodyPr>
          <a:lstStyle/>
          <a:p>
            <a:r>
              <a:rPr lang="en-US" sz="9600" b="1">
                <a:solidFill>
                  <a:schemeClr val="accent6"/>
                </a:solidFill>
                <a:effectLst/>
                <a:latin typeface="Times New Roman" panose="02020603050405020304" pitchFamily="18" charset="0"/>
                <a:ea typeface="Times New Roman" panose="02020603050405020304" pitchFamily="18" charset="0"/>
              </a:rPr>
              <a:t>?</a:t>
            </a:r>
            <a:endParaRPr lang="en-US" sz="9600">
              <a:solidFill>
                <a:schemeClr val="accent6"/>
              </a:solidFill>
            </a:endParaRPr>
          </a:p>
        </p:txBody>
      </p:sp>
    </p:spTree>
    <p:extLst>
      <p:ext uri="{BB962C8B-B14F-4D97-AF65-F5344CB8AC3E}">
        <p14:creationId xmlns:p14="http://schemas.microsoft.com/office/powerpoint/2010/main" val="177472059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childTnLst>
              </p:cTn>
              <p:nextCondLst>
                <p:cond evt="onClick" delay="0">
                  <p:tgtEl>
                    <p:spTgt spid="78"/>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100"/>
                                        <p:tgtEl>
                                          <p:spTgt spid="85"/>
                                        </p:tgtEl>
                                      </p:cBhvr>
                                    </p:animEffect>
                                    <p:set>
                                      <p:cBhvr>
                                        <p:cTn id="13" dur="1" fill="hold">
                                          <p:stCondLst>
                                            <p:cond delay="99"/>
                                          </p:stCondLst>
                                        </p:cTn>
                                        <p:tgtEl>
                                          <p:spTgt spid="85"/>
                                        </p:tgtEl>
                                        <p:attrNameLst>
                                          <p:attrName>style.visibility</p:attrName>
                                        </p:attrNameLst>
                                      </p:cBhvr>
                                      <p:to>
                                        <p:strVal val="hidden"/>
                                      </p:to>
                                    </p:set>
                                  </p:childTnLst>
                                </p:cTn>
                              </p:par>
                              <p:par>
                                <p:cTn id="14" presetID="4" presetClass="entr" presetSubtype="16"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ox(in)">
                                      <p:cBhvr>
                                        <p:cTn id="16" dur="500"/>
                                        <p:tgtEl>
                                          <p:spTgt spid="83"/>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box(out)">
                                      <p:cBhvr>
                                        <p:cTn id="20" dur="1000"/>
                                        <p:tgtEl>
                                          <p:spTgt spid="132"/>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1500"/>
                            </p:stCondLst>
                            <p:childTnLst>
                              <p:par>
                                <p:cTn id="22" presetID="4" presetClass="entr" presetSubtype="32"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box(out)">
                                      <p:cBhvr>
                                        <p:cTn id="24" dur="1000"/>
                                        <p:tgtEl>
                                          <p:spTgt spid="133"/>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2500"/>
                            </p:stCondLst>
                            <p:childTnLst>
                              <p:par>
                                <p:cTn id="26" presetID="4" presetClass="entr" presetSubtype="32"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box(out)">
                                      <p:cBhvr>
                                        <p:cTn id="28" dur="1000"/>
                                        <p:tgtEl>
                                          <p:spTgt spid="134"/>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3500"/>
                            </p:stCondLst>
                            <p:childTnLst>
                              <p:par>
                                <p:cTn id="30" presetID="4" presetClass="entr" presetSubtype="32" fill="hold"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box(out)">
                                      <p:cBhvr>
                                        <p:cTn id="32" dur="1000"/>
                                        <p:tgtEl>
                                          <p:spTgt spid="135"/>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4500"/>
                            </p:stCondLst>
                            <p:childTnLst>
                              <p:par>
                                <p:cTn id="34" presetID="4" presetClass="entr" presetSubtype="32" fill="hold"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box(out)">
                                      <p:cBhvr>
                                        <p:cTn id="36" dur="1000"/>
                                        <p:tgtEl>
                                          <p:spTgt spid="13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5500"/>
                            </p:stCondLst>
                            <p:childTnLst>
                              <p:par>
                                <p:cTn id="38" presetID="4" presetClass="entr" presetSubtype="32" fill="hold" nodeType="after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box(out)">
                                      <p:cBhvr>
                                        <p:cTn id="40" dur="1000"/>
                                        <p:tgtEl>
                                          <p:spTgt spid="137"/>
                                        </p:tgtEl>
                                      </p:cBhvr>
                                    </p:animEffec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childTnLst>
                          </p:cTn>
                        </p:par>
                        <p:par>
                          <p:cTn id="41" fill="hold">
                            <p:stCondLst>
                              <p:cond delay="6500"/>
                            </p:stCondLst>
                            <p:childTnLst>
                              <p:par>
                                <p:cTn id="42" presetID="4" presetClass="entr" presetSubtype="32" fill="hold" nodeType="after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box(out)">
                                      <p:cBhvr>
                                        <p:cTn id="44" dur="1000"/>
                                        <p:tgtEl>
                                          <p:spTgt spid="138"/>
                                        </p:tgtEl>
                                      </p:cBhvr>
                                    </p:animEffec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5" fill="hold">
                            <p:stCondLst>
                              <p:cond delay="7500"/>
                            </p:stCondLst>
                            <p:childTnLst>
                              <p:par>
                                <p:cTn id="46" presetID="4" presetClass="entr" presetSubtype="32" fill="hold"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box(out)">
                                      <p:cBhvr>
                                        <p:cTn id="48" dur="1000"/>
                                        <p:tgtEl>
                                          <p:spTgt spid="139"/>
                                        </p:tgtEl>
                                      </p:cBhvr>
                                    </p:animEffec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par>
                          <p:cTn id="49" fill="hold">
                            <p:stCondLst>
                              <p:cond delay="8500"/>
                            </p:stCondLst>
                            <p:childTnLst>
                              <p:par>
                                <p:cTn id="50" presetID="4" presetClass="entr" presetSubtype="32"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box(out)">
                                      <p:cBhvr>
                                        <p:cTn id="52" dur="1000"/>
                                        <p:tgtEl>
                                          <p:spTgt spid="140"/>
                                        </p:tgtEl>
                                      </p:cBhvr>
                                    </p:animEffec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childTnLst>
                          </p:cTn>
                        </p:par>
                        <p:par>
                          <p:cTn id="53" fill="hold">
                            <p:stCondLst>
                              <p:cond delay="9500"/>
                            </p:stCondLst>
                            <p:childTnLst>
                              <p:par>
                                <p:cTn id="54" presetID="4" presetClass="entr" presetSubtype="32"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animEffect transition="in" filter="box(out)">
                                      <p:cBhvr>
                                        <p:cTn id="56" dur="1000"/>
                                        <p:tgtEl>
                                          <p:spTgt spid="141"/>
                                        </p:tgtEl>
                                      </p:cBhvr>
                                    </p:animEffec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par>
                          <p:cTn id="57" fill="hold">
                            <p:stCondLst>
                              <p:cond delay="10500"/>
                            </p:stCondLst>
                            <p:childTnLst>
                              <p:par>
                                <p:cTn id="58" presetID="4" presetClass="entr" presetSubtype="32" fill="hold"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box(out)">
                                      <p:cBhvr>
                                        <p:cTn id="60" dur="1000"/>
                                        <p:tgtEl>
                                          <p:spTgt spid="142"/>
                                        </p:tgtEl>
                                      </p:cBhvr>
                                    </p:animEffec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childTnLst>
                          </p:cTn>
                        </p:par>
                        <p:par>
                          <p:cTn id="61" fill="hold">
                            <p:stCondLst>
                              <p:cond delay="11500"/>
                            </p:stCondLst>
                            <p:childTnLst>
                              <p:par>
                                <p:cTn id="62" presetID="4" presetClass="entr" presetSubtype="32"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box(out)">
                                      <p:cBhvr>
                                        <p:cTn id="64" dur="1000"/>
                                        <p:tgtEl>
                                          <p:spTgt spid="143"/>
                                        </p:tgtEl>
                                      </p:cBhvr>
                                    </p:animEffect>
                                  </p:childTnLst>
                                  <p:subTnLst>
                                    <p:audio>
                                      <p:cMediaNode>
                                        <p:cTn display="0" masterRel="sameClick">
                                          <p:stCondLst>
                                            <p:cond evt="begin" delay="0">
                                              <p:tn val="62"/>
                                            </p:cond>
                                          </p:stCondLst>
                                          <p:endCondLst>
                                            <p:cond evt="onStopAudio" delay="0">
                                              <p:tgtEl>
                                                <p:sldTgt/>
                                              </p:tgtEl>
                                            </p:cond>
                                          </p:endCondLst>
                                        </p:cTn>
                                        <p:tgtEl>
                                          <p:sndTgt r:embed="rId3" name="hammer.wav"/>
                                        </p:tgtEl>
                                      </p:cMediaNode>
                                    </p:audio>
                                  </p:subTnLst>
                                </p:cTn>
                              </p:par>
                            </p:childTnLst>
                          </p:cTn>
                        </p:par>
                        <p:par>
                          <p:cTn id="65" fill="hold">
                            <p:stCondLst>
                              <p:cond delay="12500"/>
                            </p:stCondLst>
                            <p:childTnLst>
                              <p:par>
                                <p:cTn id="66" presetID="4" presetClass="entr" presetSubtype="32"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box(out)">
                                      <p:cBhvr>
                                        <p:cTn id="68" dur="1000"/>
                                        <p:tgtEl>
                                          <p:spTgt spid="144"/>
                                        </p:tgtEl>
                                      </p:cBhvr>
                                    </p:animEffect>
                                  </p:childTnLst>
                                  <p:subTnLst>
                                    <p:audio>
                                      <p:cMediaNode>
                                        <p:cTn display="0" masterRel="sameClick">
                                          <p:stCondLst>
                                            <p:cond evt="begin" delay="0">
                                              <p:tn val="66"/>
                                            </p:cond>
                                          </p:stCondLst>
                                          <p:endCondLst>
                                            <p:cond evt="onStopAudio" delay="0">
                                              <p:tgtEl>
                                                <p:sldTgt/>
                                              </p:tgtEl>
                                            </p:cond>
                                          </p:endCondLst>
                                        </p:cTn>
                                        <p:tgtEl>
                                          <p:sndTgt r:embed="rId3" name="hammer.wav"/>
                                        </p:tgtEl>
                                      </p:cMediaNode>
                                    </p:audio>
                                  </p:subTnLst>
                                </p:cTn>
                              </p:par>
                            </p:childTnLst>
                          </p:cTn>
                        </p:par>
                        <p:par>
                          <p:cTn id="69" fill="hold">
                            <p:stCondLst>
                              <p:cond delay="13500"/>
                            </p:stCondLst>
                            <p:childTnLst>
                              <p:par>
                                <p:cTn id="70" presetID="4" presetClass="entr" presetSubtype="32" fill="hold" nodeType="afterEffect">
                                  <p:stCondLst>
                                    <p:cond delay="0"/>
                                  </p:stCondLst>
                                  <p:childTnLst>
                                    <p:set>
                                      <p:cBhvr>
                                        <p:cTn id="71" dur="1" fill="hold">
                                          <p:stCondLst>
                                            <p:cond delay="0"/>
                                          </p:stCondLst>
                                        </p:cTn>
                                        <p:tgtEl>
                                          <p:spTgt spid="145"/>
                                        </p:tgtEl>
                                        <p:attrNameLst>
                                          <p:attrName>style.visibility</p:attrName>
                                        </p:attrNameLst>
                                      </p:cBhvr>
                                      <p:to>
                                        <p:strVal val="visible"/>
                                      </p:to>
                                    </p:set>
                                    <p:animEffect transition="in" filter="box(out)">
                                      <p:cBhvr>
                                        <p:cTn id="72" dur="1000"/>
                                        <p:tgtEl>
                                          <p:spTgt spid="145"/>
                                        </p:tgtEl>
                                      </p:cBhvr>
                                    </p:animEffect>
                                  </p:childTnLst>
                                  <p:subTnLst>
                                    <p:audio>
                                      <p:cMediaNode>
                                        <p:cTn display="0" masterRel="sameClick">
                                          <p:stCondLst>
                                            <p:cond evt="begin" delay="0">
                                              <p:tn val="70"/>
                                            </p:cond>
                                          </p:stCondLst>
                                          <p:endCondLst>
                                            <p:cond evt="onStopAudio" delay="0">
                                              <p:tgtEl>
                                                <p:sldTgt/>
                                              </p:tgtEl>
                                            </p:cond>
                                          </p:endCondLst>
                                        </p:cTn>
                                        <p:tgtEl>
                                          <p:sndTgt r:embed="rId3" name="hammer.wav"/>
                                        </p:tgtEl>
                                      </p:cMediaNode>
                                    </p:audio>
                                  </p:subTnLst>
                                </p:cTn>
                              </p:par>
                            </p:childTnLst>
                          </p:cTn>
                        </p:par>
                        <p:par>
                          <p:cTn id="73" fill="hold">
                            <p:stCondLst>
                              <p:cond delay="14500"/>
                            </p:stCondLst>
                            <p:childTnLst>
                              <p:par>
                                <p:cTn id="74" presetID="4" presetClass="entr" presetSubtype="32" fill="hold"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box(out)">
                                      <p:cBhvr>
                                        <p:cTn id="76" dur="1000"/>
                                        <p:tgtEl>
                                          <p:spTgt spid="146"/>
                                        </p:tgtEl>
                                      </p:cBhvr>
                                    </p:animEffect>
                                  </p:childTnLst>
                                  <p:subTnLst>
                                    <p:audio>
                                      <p:cMediaNode>
                                        <p:cTn display="0" masterRel="sameClick">
                                          <p:stCondLst>
                                            <p:cond evt="begin" delay="0">
                                              <p:tn val="74"/>
                                            </p:cond>
                                          </p:stCondLst>
                                          <p:endCondLst>
                                            <p:cond evt="onStopAudio" delay="0">
                                              <p:tgtEl>
                                                <p:sldTgt/>
                                              </p:tgtEl>
                                            </p:cond>
                                          </p:endCondLst>
                                        </p:cTn>
                                        <p:tgtEl>
                                          <p:sndTgt r:embed="rId4" name="drumroll.wav"/>
                                        </p:tgtEl>
                                      </p:cMediaNode>
                                    </p:audio>
                                  </p:subTnLst>
                                </p:cTn>
                              </p:par>
                              <p:par>
                                <p:cTn id="77" presetID="4" presetClass="entr" presetSubtype="32"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box(out)">
                                      <p:cBhvr>
                                        <p:cTn id="79" dur="1000"/>
                                        <p:tgtEl>
                                          <p:spTgt spid="147"/>
                                        </p:tgtEl>
                                      </p:cBhvr>
                                    </p:animEffect>
                                  </p:childTnLst>
                                  <p:subTnLst>
                                    <p:audio>
                                      <p:cMediaNode>
                                        <p:cTn display="0" masterRel="sameClick">
                                          <p:stCondLst>
                                            <p:cond evt="begin" delay="0">
                                              <p:tn val="77"/>
                                            </p:cond>
                                          </p:stCondLst>
                                          <p:endCondLst>
                                            <p:cond evt="onStopAudio" delay="0">
                                              <p:tgtEl>
                                                <p:sldTgt/>
                                              </p:tgtEl>
                                            </p:cond>
                                          </p:endCondLst>
                                        </p:cTn>
                                        <p:tgtEl>
                                          <p:sndTgt r:embed="rId4" name="drumroll.wav"/>
                                        </p:tgtEl>
                                      </p:cMediaNode>
                                    </p:audio>
                                  </p:subTnLst>
                                </p:cTn>
                              </p:par>
                              <p:par>
                                <p:cTn id="80" presetID="4" presetClass="exit" presetSubtype="16" fill="hold" nodeType="withEffect">
                                  <p:stCondLst>
                                    <p:cond delay="0"/>
                                  </p:stCondLst>
                                  <p:childTnLst>
                                    <p:animEffect transition="out" filter="box(in)">
                                      <p:cBhvr>
                                        <p:cTn id="81" dur="500"/>
                                        <p:tgtEl>
                                          <p:spTgt spid="84"/>
                                        </p:tgtEl>
                                      </p:cBhvr>
                                    </p:animEffect>
                                    <p:set>
                                      <p:cBhvr>
                                        <p:cTn id="82" dur="1" fill="hold">
                                          <p:stCondLst>
                                            <p:cond delay="499"/>
                                          </p:stCondLst>
                                        </p:cTn>
                                        <p:tgtEl>
                                          <p:spTgt spid="84"/>
                                        </p:tgtEl>
                                        <p:attrNameLst>
                                          <p:attrName>style.visibility</p:attrName>
                                        </p:attrNameLst>
                                      </p:cBhvr>
                                      <p:to>
                                        <p:strVal val="hidden"/>
                                      </p:to>
                                    </p:set>
                                  </p:childTnLst>
                                </p:cTn>
                              </p:par>
                            </p:childTnLst>
                          </p:cTn>
                        </p:par>
                        <p:par>
                          <p:cTn id="83" fill="hold">
                            <p:stCondLst>
                              <p:cond delay="15500"/>
                            </p:stCondLst>
                            <p:childTnLst>
                              <p:par>
                                <p:cTn id="84" presetID="3" presetClass="emph" presetSubtype="2" repeatCount="3000" fill="hold" nodeType="afterEffect">
                                  <p:stCondLst>
                                    <p:cond delay="0"/>
                                  </p:stCondLst>
                                  <p:childTnLst>
                                    <p:animClr clrSpc="rgb" dir="cw">
                                      <p:cBhvr override="childStyle">
                                        <p:cTn id="85" dur="2000" fill="hold"/>
                                        <p:tgtEl>
                                          <p:spTgt spid="7">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85"/>
                  </p:tgtEl>
                </p:cond>
              </p:nextCondLst>
            </p:seq>
          </p:childTnLst>
        </p:cTn>
      </p:par>
    </p:tnLst>
    <p:bldLst>
      <p:bldP spid="79" grpId="0"/>
      <p:bldP spid="83" grpId="0" animBg="1"/>
      <p:bldP spid="84" grpId="0" animBg="1"/>
      <p:bldP spid="85"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5" name="Google Shape;575;p17"/>
          <p:cNvSpPr/>
          <p:nvPr/>
        </p:nvSpPr>
        <p:spPr>
          <a:xfrm rot="10800000" flipH="1">
            <a:off x="1225010" y="3054928"/>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577" name="Google Shape;577;p17"/>
          <p:cNvSpPr/>
          <p:nvPr/>
        </p:nvSpPr>
        <p:spPr>
          <a:xfrm>
            <a:off x="1219739" y="1779401"/>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578" name="Google Shape;578;p17"/>
          <p:cNvSpPr/>
          <p:nvPr/>
        </p:nvSpPr>
        <p:spPr>
          <a:xfrm>
            <a:off x="2498464" y="1428226"/>
            <a:ext cx="9163050" cy="119111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a:solidFill>
                  <a:schemeClr val="bg1"/>
                </a:solidFill>
                <a:latin typeface="Times New Roman" pitchFamily="18" charset="0"/>
                <a:cs typeface="Times New Roman" pitchFamily="18" charset="0"/>
              </a:rPr>
              <a:t>?1. </a:t>
            </a:r>
            <a:r>
              <a:rPr lang="vi-VN" sz="2800">
                <a:solidFill>
                  <a:schemeClr val="bg1"/>
                </a:solidFill>
                <a:latin typeface="Times New Roman" panose="02020603050405020304" pitchFamily="18" charset="0"/>
                <a:cs typeface="Times New Roman" panose="02020603050405020304" pitchFamily="18" charset="0"/>
              </a:rPr>
              <a:t>Hãy tìm kiếm và lựa chọn thông tin mà theo em là hữu ích giúp em chọn trường THPT.</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579" name="Google Shape;579;p17"/>
          <p:cNvSpPr/>
          <p:nvPr/>
        </p:nvSpPr>
        <p:spPr>
          <a:xfrm>
            <a:off x="2442387" y="3921091"/>
            <a:ext cx="9163048" cy="118717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lnSpc>
                <a:spcPct val="120000"/>
              </a:lnSpc>
            </a:pPr>
            <a:r>
              <a:rPr lang="en-US" sz="2800">
                <a:solidFill>
                  <a:schemeClr val="bg1"/>
                </a:solidFill>
                <a:latin typeface="Times New Roman" pitchFamily="18" charset="0"/>
                <a:cs typeface="Times New Roman" pitchFamily="18" charset="0"/>
              </a:rPr>
              <a:t>?2. </a:t>
            </a:r>
            <a:r>
              <a:rPr lang="vi-VN" sz="2800">
                <a:solidFill>
                  <a:schemeClr val="bg1"/>
                </a:solidFill>
                <a:latin typeface="Times New Roman" panose="02020603050405020304" pitchFamily="18" charset="0"/>
                <a:cs typeface="Times New Roman" panose="02020603050405020304" pitchFamily="18" charset="0"/>
              </a:rPr>
              <a:t>Tại sao thông tin đó là hữu ích? Đối với việc giải quyết vấn đề chọn trường của em?</a:t>
            </a:r>
            <a:endParaRPr sz="2800" dirty="0">
              <a:solidFill>
                <a:schemeClr val="bg1"/>
              </a:solidFill>
              <a:latin typeface="Times New Roman" pitchFamily="18" charset="0"/>
              <a:ea typeface="Microsoft Yahei"/>
              <a:cs typeface="Times New Roman" pitchFamily="18" charset="0"/>
              <a:sym typeface="Microsoft Yahei"/>
            </a:endParaRPr>
          </a:p>
        </p:txBody>
      </p:sp>
      <p:sp>
        <p:nvSpPr>
          <p:cNvPr id="581" name="Google Shape;581;p17"/>
          <p:cNvSpPr/>
          <p:nvPr/>
        </p:nvSpPr>
        <p:spPr>
          <a:xfrm>
            <a:off x="228600" y="2489847"/>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grpSp>
        <p:nvGrpSpPr>
          <p:cNvPr id="582" name="Google Shape;582;p17"/>
          <p:cNvGrpSpPr/>
          <p:nvPr/>
        </p:nvGrpSpPr>
        <p:grpSpPr>
          <a:xfrm>
            <a:off x="332828" y="2675245"/>
            <a:ext cx="1284470" cy="954067"/>
            <a:chOff x="8931338" y="2368535"/>
            <a:chExt cx="1032138" cy="957975"/>
          </a:xfrm>
        </p:grpSpPr>
        <p:sp>
          <p:nvSpPr>
            <p:cNvPr id="583" name="Google Shape;583;p17"/>
            <p:cNvSpPr txBox="1"/>
            <p:nvPr/>
          </p:nvSpPr>
          <p:spPr>
            <a:xfrm>
              <a:off x="8931338" y="2437732"/>
              <a:ext cx="1010653" cy="5253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595959"/>
                </a:solidFill>
                <a:latin typeface="Microsoft Yahei"/>
                <a:ea typeface="Microsoft Yahei"/>
                <a:cs typeface="Microsoft Yahei"/>
                <a:sym typeface="Microsoft Yahei"/>
              </a:endParaRPr>
            </a:p>
          </p:txBody>
        </p:sp>
        <p:sp>
          <p:nvSpPr>
            <p:cNvPr id="584" name="Google Shape;584;p17"/>
            <p:cNvSpPr txBox="1"/>
            <p:nvPr/>
          </p:nvSpPr>
          <p:spPr>
            <a:xfrm>
              <a:off x="8952823" y="2368535"/>
              <a:ext cx="1010653" cy="957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zh-CN" sz="2800" b="1" dirty="0">
                  <a:solidFill>
                    <a:srgbClr val="FFFF00"/>
                  </a:solidFill>
                  <a:latin typeface="Times New Roman" pitchFamily="18" charset="0"/>
                  <a:ea typeface="Microsoft Yahei"/>
                  <a:cs typeface="Times New Roman" pitchFamily="18" charset="0"/>
                  <a:sym typeface="Microsoft Yahei"/>
                </a:rPr>
                <a:t>THẢO LUẬN</a:t>
              </a:r>
              <a:endParaRPr sz="2800" dirty="0">
                <a:solidFill>
                  <a:srgbClr val="FFFF00"/>
                </a:solidFill>
                <a:latin typeface="Times New Roman" pitchFamily="18" charset="0"/>
                <a:cs typeface="Times New Roman" pitchFamily="18" charset="0"/>
              </a:endParaRPr>
            </a:p>
          </p:txBody>
        </p:sp>
      </p:grpSp>
      <p:sp>
        <p:nvSpPr>
          <p:cNvPr id="31" name="5-Point Star 30">
            <a:hlinkClick r:id="rId3"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1"/>
                                        </p:tgtEl>
                                        <p:attrNameLst>
                                          <p:attrName>style.visibility</p:attrName>
                                        </p:attrNameLst>
                                      </p:cBhvr>
                                      <p:to>
                                        <p:strVal val="visible"/>
                                      </p:to>
                                    </p:set>
                                    <p:anim calcmode="lin" valueType="num">
                                      <p:cBhvr additive="base">
                                        <p:cTn id="12" dur="500" fill="hold"/>
                                        <p:tgtEl>
                                          <p:spTgt spid="581"/>
                                        </p:tgtEl>
                                        <p:attrNameLst>
                                          <p:attrName>ppt_x</p:attrName>
                                        </p:attrNameLst>
                                      </p:cBhvr>
                                      <p:tavLst>
                                        <p:tav tm="0">
                                          <p:val>
                                            <p:strVal val="0-#ppt_w/2"/>
                                          </p:val>
                                        </p:tav>
                                        <p:tav tm="100000">
                                          <p:val>
                                            <p:strVal val="#ppt_x"/>
                                          </p:val>
                                        </p:tav>
                                      </p:tavLst>
                                    </p:anim>
                                    <p:anim calcmode="lin" valueType="num">
                                      <p:cBhvr additive="base">
                                        <p:cTn id="13" dur="500" fill="hold"/>
                                        <p:tgtEl>
                                          <p:spTgt spid="58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82"/>
                                        </p:tgtEl>
                                        <p:attrNameLst>
                                          <p:attrName>style.visibility</p:attrName>
                                        </p:attrNameLst>
                                      </p:cBhvr>
                                      <p:to>
                                        <p:strVal val="visible"/>
                                      </p:to>
                                    </p:set>
                                    <p:anim calcmode="lin" valueType="num">
                                      <p:cBhvr additive="base">
                                        <p:cTn id="16" dur="500" fill="hold"/>
                                        <p:tgtEl>
                                          <p:spTgt spid="582"/>
                                        </p:tgtEl>
                                        <p:attrNameLst>
                                          <p:attrName>ppt_x</p:attrName>
                                        </p:attrNameLst>
                                      </p:cBhvr>
                                      <p:tavLst>
                                        <p:tav tm="0">
                                          <p:val>
                                            <p:strVal val="0-#ppt_w/2"/>
                                          </p:val>
                                        </p:tav>
                                        <p:tav tm="100000">
                                          <p:val>
                                            <p:strVal val="#ppt_x"/>
                                          </p:val>
                                        </p:tav>
                                      </p:tavLst>
                                    </p:anim>
                                    <p:anim calcmode="lin" valueType="num">
                                      <p:cBhvr additive="base">
                                        <p:cTn id="17" dur="500" fill="hold"/>
                                        <p:tgtEl>
                                          <p:spTgt spid="58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77"/>
                                        </p:tgtEl>
                                        <p:attrNameLst>
                                          <p:attrName>style.visibility</p:attrName>
                                        </p:attrNameLst>
                                      </p:cBhvr>
                                      <p:to>
                                        <p:strVal val="visible"/>
                                      </p:to>
                                    </p:set>
                                    <p:anim calcmode="lin" valueType="num">
                                      <p:cBhvr additive="base">
                                        <p:cTn id="20" dur="500" fill="hold"/>
                                        <p:tgtEl>
                                          <p:spTgt spid="577"/>
                                        </p:tgtEl>
                                        <p:attrNameLst>
                                          <p:attrName>ppt_x</p:attrName>
                                        </p:attrNameLst>
                                      </p:cBhvr>
                                      <p:tavLst>
                                        <p:tav tm="0">
                                          <p:val>
                                            <p:strVal val="0-#ppt_w/2"/>
                                          </p:val>
                                        </p:tav>
                                        <p:tav tm="100000">
                                          <p:val>
                                            <p:strVal val="#ppt_x"/>
                                          </p:val>
                                        </p:tav>
                                      </p:tavLst>
                                    </p:anim>
                                    <p:anim calcmode="lin" valueType="num">
                                      <p:cBhvr additive="base">
                                        <p:cTn id="21" dur="500" fill="hold"/>
                                        <p:tgtEl>
                                          <p:spTgt spid="57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75"/>
                                        </p:tgtEl>
                                        <p:attrNameLst>
                                          <p:attrName>style.visibility</p:attrName>
                                        </p:attrNameLst>
                                      </p:cBhvr>
                                      <p:to>
                                        <p:strVal val="visible"/>
                                      </p:to>
                                    </p:set>
                                    <p:anim calcmode="lin" valueType="num">
                                      <p:cBhvr additive="base">
                                        <p:cTn id="24" dur="500" fill="hold"/>
                                        <p:tgtEl>
                                          <p:spTgt spid="575"/>
                                        </p:tgtEl>
                                        <p:attrNameLst>
                                          <p:attrName>ppt_x</p:attrName>
                                        </p:attrNameLst>
                                      </p:cBhvr>
                                      <p:tavLst>
                                        <p:tav tm="0">
                                          <p:val>
                                            <p:strVal val="0-#ppt_w/2"/>
                                          </p:val>
                                        </p:tav>
                                        <p:tav tm="100000">
                                          <p:val>
                                            <p:strVal val="#ppt_x"/>
                                          </p:val>
                                        </p:tav>
                                      </p:tavLst>
                                    </p:anim>
                                    <p:anim calcmode="lin" valueType="num">
                                      <p:cBhvr additive="base">
                                        <p:cTn id="25"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78"/>
                                        </p:tgtEl>
                                        <p:attrNameLst>
                                          <p:attrName>style.visibility</p:attrName>
                                        </p:attrNameLst>
                                      </p:cBhvr>
                                      <p:to>
                                        <p:strVal val="visible"/>
                                      </p:to>
                                    </p:set>
                                    <p:anim calcmode="lin" valueType="num">
                                      <p:cBhvr additive="base">
                                        <p:cTn id="30" dur="500" fill="hold"/>
                                        <p:tgtEl>
                                          <p:spTgt spid="578"/>
                                        </p:tgtEl>
                                        <p:attrNameLst>
                                          <p:attrName>ppt_x</p:attrName>
                                        </p:attrNameLst>
                                      </p:cBhvr>
                                      <p:tavLst>
                                        <p:tav tm="0">
                                          <p:val>
                                            <p:strVal val="1+#ppt_w/2"/>
                                          </p:val>
                                        </p:tav>
                                        <p:tav tm="100000">
                                          <p:val>
                                            <p:strVal val="#ppt_x"/>
                                          </p:val>
                                        </p:tav>
                                      </p:tavLst>
                                    </p:anim>
                                    <p:anim calcmode="lin" valueType="num">
                                      <p:cBhvr additive="base">
                                        <p:cTn id="31" dur="500" fill="hold"/>
                                        <p:tgtEl>
                                          <p:spTgt spid="5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579"/>
                                        </p:tgtEl>
                                        <p:attrNameLst>
                                          <p:attrName>style.visibility</p:attrName>
                                        </p:attrNameLst>
                                      </p:cBhvr>
                                      <p:to>
                                        <p:strVal val="visible"/>
                                      </p:to>
                                    </p:set>
                                    <p:anim calcmode="lin" valueType="num">
                                      <p:cBhvr additive="base">
                                        <p:cTn id="34" dur="500" fill="hold"/>
                                        <p:tgtEl>
                                          <p:spTgt spid="579"/>
                                        </p:tgtEl>
                                        <p:attrNameLst>
                                          <p:attrName>ppt_x</p:attrName>
                                        </p:attrNameLst>
                                      </p:cBhvr>
                                      <p:tavLst>
                                        <p:tav tm="0">
                                          <p:val>
                                            <p:strVal val="1+#ppt_w/2"/>
                                          </p:val>
                                        </p:tav>
                                        <p:tav tm="100000">
                                          <p:val>
                                            <p:strVal val="#ppt_x"/>
                                          </p:val>
                                        </p:tav>
                                      </p:tavLst>
                                    </p:anim>
                                    <p:anim calcmode="lin" valueType="num">
                                      <p:cBhvr additive="base">
                                        <p:cTn id="35" dur="500" fill="hold"/>
                                        <p:tgtEl>
                                          <p:spTgt spid="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p:bldP spid="577" grpId="0" animBg="1"/>
      <p:bldP spid="578" grpId="0" animBg="1"/>
      <p:bldP spid="579" grpId="0" animBg="1"/>
      <p:bldP spid="58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8" name="Google Shape;578;p17"/>
          <p:cNvSpPr/>
          <p:nvPr/>
        </p:nvSpPr>
        <p:spPr>
          <a:xfrm>
            <a:off x="548654" y="1295215"/>
            <a:ext cx="10891285" cy="486464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b="1">
                <a:solidFill>
                  <a:schemeClr val="tx1"/>
                </a:solidFill>
                <a:latin typeface="Times New Roman" panose="02020603050405020304" pitchFamily="18" charset="0"/>
                <a:cs typeface="Times New Roman" panose="02020603050405020304" pitchFamily="18" charset="0"/>
              </a:rPr>
              <a:t>Các thông tin em cho là hữu ích với việc chọn trường THPT:</a:t>
            </a:r>
          </a:p>
          <a:p>
            <a:pPr algn="just"/>
            <a:endParaRPr lang="en-US" sz="1200" b="1">
              <a:solidFill>
                <a:schemeClr val="tx1"/>
              </a:solidFill>
              <a:latin typeface="Times New Roman" panose="02020603050405020304" pitchFamily="18" charset="0"/>
              <a:cs typeface="Times New Roman" panose="02020603050405020304" pitchFamily="18" charset="0"/>
            </a:endParaRPr>
          </a:p>
          <a:p>
            <a:pPr algn="just"/>
            <a:r>
              <a:rPr lang="en-US" sz="2800">
                <a:solidFill>
                  <a:schemeClr val="tx1"/>
                </a:solidFill>
                <a:latin typeface="Times New Roman" panose="02020603050405020304" pitchFamily="18" charset="0"/>
                <a:cs typeface="Times New Roman" panose="02020603050405020304" pitchFamily="18" charset="0"/>
              </a:rPr>
              <a:t>- Vị trí trường: gần nhà hay xa nhà, đi lại thuận tiện hay không</a:t>
            </a:r>
          </a:p>
          <a:p>
            <a:pPr algn="just"/>
            <a:r>
              <a:rPr lang="en-US" sz="2800">
                <a:solidFill>
                  <a:schemeClr val="tx1"/>
                </a:solidFill>
                <a:latin typeface="Times New Roman" panose="02020603050405020304" pitchFamily="18" charset="0"/>
                <a:cs typeface="Times New Roman" panose="02020603050405020304" pitchFamily="18" charset="0"/>
              </a:rPr>
              <a:t>- Chất lượng giáo dục: xem xếp hạng trường, đánh giá từ các bên thứ ba, thành tích học tập và kết quả đầu ra của học sinh.</a:t>
            </a:r>
          </a:p>
          <a:p>
            <a:pPr algn="just"/>
            <a:r>
              <a:rPr lang="en-US" sz="2800">
                <a:solidFill>
                  <a:schemeClr val="tx1"/>
                </a:solidFill>
                <a:latin typeface="Times New Roman" panose="02020603050405020304" pitchFamily="18" charset="0"/>
                <a:cs typeface="Times New Roman" panose="02020603050405020304" pitchFamily="18" charset="0"/>
              </a:rPr>
              <a:t>- Ngành học và chương trình giảng dạy: xem xét các ngành học mà trường cung cấp có phù hợp với sở thích và mục tiêu của em hay không.</a:t>
            </a:r>
          </a:p>
          <a:p>
            <a:pPr algn="just"/>
            <a:r>
              <a:rPr lang="en-US" sz="2800">
                <a:solidFill>
                  <a:schemeClr val="tx1"/>
                </a:solidFill>
                <a:latin typeface="Times New Roman" panose="02020603050405020304" pitchFamily="18" charset="0"/>
                <a:cs typeface="Times New Roman" panose="02020603050405020304" pitchFamily="18" charset="0"/>
              </a:rPr>
              <a:t>- Cơ sở vật chất: đánh giá các phòng học, phòng thực hành, thư viện, phòng thể dục, công nghệ thông tin và các tiện ích khác ở trường</a:t>
            </a:r>
          </a:p>
          <a:p>
            <a:pPr algn="just"/>
            <a:r>
              <a:rPr lang="en-US" sz="2800">
                <a:solidFill>
                  <a:schemeClr val="tx1"/>
                </a:solidFill>
                <a:latin typeface="Times New Roman" panose="02020603050405020304" pitchFamily="18" charset="0"/>
                <a:cs typeface="Times New Roman" panose="02020603050405020304" pitchFamily="18" charset="0"/>
              </a:rPr>
              <a:t>- Các hoạt động ngoại khóa</a:t>
            </a:r>
          </a:p>
          <a:p>
            <a:pPr algn="just"/>
            <a:r>
              <a:rPr lang="en-US" sz="2800">
                <a:solidFill>
                  <a:schemeClr val="tx1"/>
                </a:solidFill>
                <a:latin typeface="Times New Roman" panose="02020603050405020304" pitchFamily="18" charset="0"/>
                <a:cs typeface="Times New Roman" panose="02020603050405020304" pitchFamily="18" charset="0"/>
              </a:rPr>
              <a:t>- Học phí: phù hợp với túi tiền của gia đình</a:t>
            </a:r>
          </a:p>
        </p:txBody>
      </p:sp>
      <p:sp>
        <p:nvSpPr>
          <p:cNvPr id="31" name="5-Point Star 30">
            <a:hlinkClick r:id="rId3"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10" name="Google Shape;171;p4">
            <a:extLst>
              <a:ext uri="{FF2B5EF4-FFF2-40B4-BE49-F238E27FC236}">
                <a16:creationId xmlns:a16="http://schemas.microsoft.com/office/drawing/2014/main"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302024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fill="hold"/>
                                        <p:tgtEl>
                                          <p:spTgt spid="578"/>
                                        </p:tgtEl>
                                        <p:attrNameLst>
                                          <p:attrName>ppt_x</p:attrName>
                                        </p:attrNameLst>
                                      </p:cBhvr>
                                      <p:tavLst>
                                        <p:tav tm="0">
                                          <p:val>
                                            <p:strVal val="1+#ppt_w/2"/>
                                          </p:val>
                                        </p:tav>
                                        <p:tav tm="100000">
                                          <p:val>
                                            <p:strVal val="#ppt_x"/>
                                          </p:val>
                                        </p:tav>
                                      </p:tavLst>
                                    </p:anim>
                                    <p:anim calcmode="lin" valueType="num">
                                      <p:cBhvr additive="base">
                                        <p:cTn id="8"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78">
                                            <p:txEl>
                                              <p:pRg st="0" end="0"/>
                                            </p:txEl>
                                          </p:spTgt>
                                        </p:tgtEl>
                                        <p:attrNameLst>
                                          <p:attrName>style.visibility</p:attrName>
                                        </p:attrNameLst>
                                      </p:cBhvr>
                                      <p:to>
                                        <p:strVal val="visible"/>
                                      </p:to>
                                    </p:set>
                                    <p:animEffect transition="in" filter="barn(inVertical)">
                                      <p:cBhvr>
                                        <p:cTn id="13" dur="500"/>
                                        <p:tgtEl>
                                          <p:spTgt spid="5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78">
                                            <p:txEl>
                                              <p:pRg st="2" end="2"/>
                                            </p:txEl>
                                          </p:spTgt>
                                        </p:tgtEl>
                                        <p:attrNameLst>
                                          <p:attrName>style.visibility</p:attrName>
                                        </p:attrNameLst>
                                      </p:cBhvr>
                                      <p:to>
                                        <p:strVal val="visible"/>
                                      </p:to>
                                    </p:set>
                                    <p:animEffect transition="in" filter="barn(inVertical)">
                                      <p:cBhvr>
                                        <p:cTn id="18" dur="500"/>
                                        <p:tgtEl>
                                          <p:spTgt spid="57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78">
                                            <p:txEl>
                                              <p:pRg st="3" end="3"/>
                                            </p:txEl>
                                          </p:spTgt>
                                        </p:tgtEl>
                                        <p:attrNameLst>
                                          <p:attrName>style.visibility</p:attrName>
                                        </p:attrNameLst>
                                      </p:cBhvr>
                                      <p:to>
                                        <p:strVal val="visible"/>
                                      </p:to>
                                    </p:set>
                                    <p:animEffect transition="in" filter="barn(inVertical)">
                                      <p:cBhvr>
                                        <p:cTn id="23" dur="500"/>
                                        <p:tgtEl>
                                          <p:spTgt spid="57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78">
                                            <p:txEl>
                                              <p:pRg st="4" end="4"/>
                                            </p:txEl>
                                          </p:spTgt>
                                        </p:tgtEl>
                                        <p:attrNameLst>
                                          <p:attrName>style.visibility</p:attrName>
                                        </p:attrNameLst>
                                      </p:cBhvr>
                                      <p:to>
                                        <p:strVal val="visible"/>
                                      </p:to>
                                    </p:set>
                                    <p:animEffect transition="in" filter="barn(inVertical)">
                                      <p:cBhvr>
                                        <p:cTn id="28" dur="500"/>
                                        <p:tgtEl>
                                          <p:spTgt spid="57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8">
                                            <p:txEl>
                                              <p:pRg st="5" end="5"/>
                                            </p:txEl>
                                          </p:spTgt>
                                        </p:tgtEl>
                                        <p:attrNameLst>
                                          <p:attrName>style.visibility</p:attrName>
                                        </p:attrNameLst>
                                      </p:cBhvr>
                                      <p:to>
                                        <p:strVal val="visible"/>
                                      </p:to>
                                    </p:set>
                                    <p:animEffect transition="in" filter="barn(inVertical)">
                                      <p:cBhvr>
                                        <p:cTn id="33" dur="500"/>
                                        <p:tgtEl>
                                          <p:spTgt spid="57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78">
                                            <p:txEl>
                                              <p:pRg st="6" end="6"/>
                                            </p:txEl>
                                          </p:spTgt>
                                        </p:tgtEl>
                                        <p:attrNameLst>
                                          <p:attrName>style.visibility</p:attrName>
                                        </p:attrNameLst>
                                      </p:cBhvr>
                                      <p:to>
                                        <p:strVal val="visible"/>
                                      </p:to>
                                    </p:set>
                                    <p:animEffect transition="in" filter="barn(inVertical)">
                                      <p:cBhvr>
                                        <p:cTn id="38" dur="500"/>
                                        <p:tgtEl>
                                          <p:spTgt spid="57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78">
                                            <p:txEl>
                                              <p:pRg st="7" end="7"/>
                                            </p:txEl>
                                          </p:spTgt>
                                        </p:tgtEl>
                                        <p:attrNameLst>
                                          <p:attrName>style.visibility</p:attrName>
                                        </p:attrNameLst>
                                      </p:cBhvr>
                                      <p:to>
                                        <p:strVal val="visible"/>
                                      </p:to>
                                    </p:set>
                                    <p:animEffect transition="in" filter="barn(inVertical)">
                                      <p:cBhvr>
                                        <p:cTn id="43" dur="500"/>
                                        <p:tgtEl>
                                          <p:spTgt spid="57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8" name="Google Shape;578;p17"/>
          <p:cNvSpPr/>
          <p:nvPr/>
        </p:nvSpPr>
        <p:spPr>
          <a:xfrm>
            <a:off x="548654" y="1387283"/>
            <a:ext cx="10891285" cy="4330996"/>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b="1">
                <a:solidFill>
                  <a:schemeClr val="tx1"/>
                </a:solidFill>
                <a:latin typeface="Times New Roman" panose="02020603050405020304" pitchFamily="18" charset="0"/>
                <a:cs typeface="Times New Roman" panose="02020603050405020304" pitchFamily="18" charset="0"/>
              </a:rPr>
              <a:t>Thông tin trên sẽ hữu ích với việc chọn trường của em vì:</a:t>
            </a:r>
          </a:p>
          <a:p>
            <a:pPr algn="just"/>
            <a:endParaRPr lang="en-US" sz="1600" b="1">
              <a:solidFill>
                <a:schemeClr val="tx1"/>
              </a:solidFill>
              <a:latin typeface="Times New Roman" panose="02020603050405020304" pitchFamily="18" charset="0"/>
              <a:cs typeface="Times New Roman" panose="02020603050405020304" pitchFamily="18" charset="0"/>
            </a:endParaRPr>
          </a:p>
          <a:p>
            <a:pPr algn="just"/>
            <a:r>
              <a:rPr lang="en-US" sz="2800">
                <a:solidFill>
                  <a:schemeClr val="tx1"/>
                </a:solidFill>
                <a:latin typeface="Times New Roman" panose="02020603050405020304" pitchFamily="18" charset="0"/>
                <a:cs typeface="Times New Roman" panose="02020603050405020304" pitchFamily="18" charset="0"/>
              </a:rPr>
              <a:t>- Nó giúp em tìm hiểu và đánh giá giá xem trường có đáp ứng mục tiêu và mong muốn của em không</a:t>
            </a:r>
          </a:p>
          <a:p>
            <a:pPr algn="just"/>
            <a:r>
              <a:rPr lang="en-US" sz="2800">
                <a:solidFill>
                  <a:schemeClr val="tx1"/>
                </a:solidFill>
                <a:latin typeface="Times New Roman" panose="02020603050405020304" pitchFamily="18" charset="0"/>
                <a:cs typeface="Times New Roman" panose="02020603050405020304" pitchFamily="18" charset="0"/>
              </a:rPr>
              <a:t>- Em có thể chọn trường phù hợp với mục tiêu nghề nghiệp và sở thích của mình</a:t>
            </a:r>
          </a:p>
          <a:p>
            <a:pPr algn="just"/>
            <a:r>
              <a:rPr lang="en-US" sz="2800">
                <a:solidFill>
                  <a:schemeClr val="tx1"/>
                </a:solidFill>
                <a:latin typeface="Times New Roman" panose="02020603050405020304" pitchFamily="18" charset="0"/>
                <a:cs typeface="Times New Roman" panose="02020603050405020304" pitchFamily="18" charset="0"/>
              </a:rPr>
              <a:t>- Các tiêu chí trên giúp em đảm bảo rằng môi trường học tập và phát triển của trường phù hợp với nhu cầu và khả năng của cá nhân em.</a:t>
            </a:r>
          </a:p>
          <a:p>
            <a:pPr algn="just"/>
            <a:r>
              <a:rPr lang="en-US" sz="2800">
                <a:solidFill>
                  <a:schemeClr val="tx1"/>
                </a:solidFill>
                <a:latin typeface="Times New Roman" panose="02020603050405020304" pitchFamily="18" charset="0"/>
                <a:cs typeface="Times New Roman" panose="02020603050405020304" pitchFamily="18" charset="0"/>
              </a:rPr>
              <a:t>- Em có thể tìm hiểu các hoạt động ngoại khóa để đảm bảo rằng em có cơ hội tham gia vào các hoạt động phát triển bản thân ngoài giờ học.</a:t>
            </a:r>
          </a:p>
        </p:txBody>
      </p:sp>
      <p:sp>
        <p:nvSpPr>
          <p:cNvPr id="31" name="5-Point Star 30">
            <a:hlinkClick r:id="rId3"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27854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fill="hold"/>
                                        <p:tgtEl>
                                          <p:spTgt spid="578"/>
                                        </p:tgtEl>
                                        <p:attrNameLst>
                                          <p:attrName>ppt_x</p:attrName>
                                        </p:attrNameLst>
                                      </p:cBhvr>
                                      <p:tavLst>
                                        <p:tav tm="0">
                                          <p:val>
                                            <p:strVal val="1+#ppt_w/2"/>
                                          </p:val>
                                        </p:tav>
                                        <p:tav tm="100000">
                                          <p:val>
                                            <p:strVal val="#ppt_x"/>
                                          </p:val>
                                        </p:tav>
                                      </p:tavLst>
                                    </p:anim>
                                    <p:anim calcmode="lin" valueType="num">
                                      <p:cBhvr additive="base">
                                        <p:cTn id="8"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8">
                                            <p:txEl>
                                              <p:pRg st="0" end="0"/>
                                            </p:txEl>
                                          </p:spTgt>
                                        </p:tgtEl>
                                        <p:attrNameLst>
                                          <p:attrName>style.visibility</p:attrName>
                                        </p:attrNameLst>
                                      </p:cBhvr>
                                      <p:to>
                                        <p:strVal val="visible"/>
                                      </p:to>
                                    </p:set>
                                    <p:animEffect transition="in" filter="fade">
                                      <p:cBhvr>
                                        <p:cTn id="13" dur="500"/>
                                        <p:tgtEl>
                                          <p:spTgt spid="5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78">
                                            <p:txEl>
                                              <p:pRg st="2" end="2"/>
                                            </p:txEl>
                                          </p:spTgt>
                                        </p:tgtEl>
                                        <p:attrNameLst>
                                          <p:attrName>style.visibility</p:attrName>
                                        </p:attrNameLst>
                                      </p:cBhvr>
                                      <p:to>
                                        <p:strVal val="visible"/>
                                      </p:to>
                                    </p:set>
                                    <p:animEffect transition="in" filter="barn(inVertical)">
                                      <p:cBhvr>
                                        <p:cTn id="18" dur="500"/>
                                        <p:tgtEl>
                                          <p:spTgt spid="57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78">
                                            <p:txEl>
                                              <p:pRg st="3" end="3"/>
                                            </p:txEl>
                                          </p:spTgt>
                                        </p:tgtEl>
                                        <p:attrNameLst>
                                          <p:attrName>style.visibility</p:attrName>
                                        </p:attrNameLst>
                                      </p:cBhvr>
                                      <p:to>
                                        <p:strVal val="visible"/>
                                      </p:to>
                                    </p:set>
                                    <p:animEffect transition="in" filter="barn(inVertical)">
                                      <p:cBhvr>
                                        <p:cTn id="23" dur="500"/>
                                        <p:tgtEl>
                                          <p:spTgt spid="57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78">
                                            <p:txEl>
                                              <p:pRg st="4" end="4"/>
                                            </p:txEl>
                                          </p:spTgt>
                                        </p:tgtEl>
                                        <p:attrNameLst>
                                          <p:attrName>style.visibility</p:attrName>
                                        </p:attrNameLst>
                                      </p:cBhvr>
                                      <p:to>
                                        <p:strVal val="visible"/>
                                      </p:to>
                                    </p:set>
                                    <p:animEffect transition="in" filter="barn(inVertical)">
                                      <p:cBhvr>
                                        <p:cTn id="28" dur="500"/>
                                        <p:tgtEl>
                                          <p:spTgt spid="57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8">
                                            <p:txEl>
                                              <p:pRg st="5" end="5"/>
                                            </p:txEl>
                                          </p:spTgt>
                                        </p:tgtEl>
                                        <p:attrNameLst>
                                          <p:attrName>style.visibility</p:attrName>
                                        </p:attrNameLst>
                                      </p:cBhvr>
                                      <p:to>
                                        <p:strVal val="visible"/>
                                      </p:to>
                                    </p:set>
                                    <p:animEffect transition="in" filter="barn(inVertical)">
                                      <p:cBhvr>
                                        <p:cTn id="33" dur="500"/>
                                        <p:tgtEl>
                                          <p:spTgt spid="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8" name="Google Shape;578;p17"/>
          <p:cNvSpPr/>
          <p:nvPr/>
        </p:nvSpPr>
        <p:spPr>
          <a:xfrm>
            <a:off x="1890790" y="1500961"/>
            <a:ext cx="9713777" cy="400493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vi-VN" sz="3200">
                <a:solidFill>
                  <a:schemeClr val="tx1"/>
                </a:solidFill>
                <a:latin typeface="+mj-lt"/>
              </a:rPr>
              <a:t>Trong khi tìm thông tin về các trường THPT, bạn An đã không để ý đến thời gian đăng kí nguyện vọng dự thi và xét tuyển vào lớp 10 các trường THPT công lập. Theo em: </a:t>
            </a:r>
            <a:endParaRPr lang="en-US" sz="3200">
              <a:solidFill>
                <a:schemeClr val="tx1"/>
              </a:solidFill>
              <a:latin typeface="+mj-lt"/>
            </a:endParaRPr>
          </a:p>
          <a:p>
            <a:pPr algn="just"/>
            <a:r>
              <a:rPr lang="vi-VN" sz="3200">
                <a:solidFill>
                  <a:schemeClr val="tx1"/>
                </a:solidFill>
                <a:latin typeface="+mj-lt"/>
              </a:rPr>
              <a:t>a) Sơ suất này vi phạm tiêu chí nào về chất lượng thông tin?</a:t>
            </a:r>
            <a:endParaRPr lang="en-US" sz="3200">
              <a:solidFill>
                <a:schemeClr val="tx1"/>
              </a:solidFill>
              <a:latin typeface="+mj-lt"/>
            </a:endParaRPr>
          </a:p>
          <a:p>
            <a:pPr algn="just"/>
            <a:r>
              <a:rPr lang="vi-VN" sz="3200">
                <a:solidFill>
                  <a:schemeClr val="tx1"/>
                </a:solidFill>
                <a:latin typeface="+mj-lt"/>
              </a:rPr>
              <a:t>b) Điều đó có thể dẫn đến khó khăn gì cho bạn An?</a:t>
            </a:r>
            <a:endParaRPr lang="en-US" sz="3200">
              <a:solidFill>
                <a:schemeClr val="tx1"/>
              </a:solidFill>
              <a:latin typeface="+mj-lt"/>
            </a:endParaRPr>
          </a:p>
        </p:txBody>
      </p:sp>
      <p:sp>
        <p:nvSpPr>
          <p:cNvPr id="581" name="Google Shape;581;p17"/>
          <p:cNvSpPr/>
          <p:nvPr/>
        </p:nvSpPr>
        <p:spPr>
          <a:xfrm>
            <a:off x="228600" y="2489847"/>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grpSp>
        <p:nvGrpSpPr>
          <p:cNvPr id="582" name="Google Shape;582;p17"/>
          <p:cNvGrpSpPr/>
          <p:nvPr/>
        </p:nvGrpSpPr>
        <p:grpSpPr>
          <a:xfrm>
            <a:off x="332828" y="2675245"/>
            <a:ext cx="1284470" cy="954067"/>
            <a:chOff x="8931338" y="2368535"/>
            <a:chExt cx="1032138" cy="957975"/>
          </a:xfrm>
        </p:grpSpPr>
        <p:sp>
          <p:nvSpPr>
            <p:cNvPr id="583" name="Google Shape;583;p17"/>
            <p:cNvSpPr txBox="1"/>
            <p:nvPr/>
          </p:nvSpPr>
          <p:spPr>
            <a:xfrm>
              <a:off x="8931338" y="2437732"/>
              <a:ext cx="1010653" cy="5253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595959"/>
                </a:solidFill>
                <a:latin typeface="Microsoft Yahei"/>
                <a:ea typeface="Microsoft Yahei"/>
                <a:cs typeface="Microsoft Yahei"/>
                <a:sym typeface="Microsoft Yahei"/>
              </a:endParaRPr>
            </a:p>
          </p:txBody>
        </p:sp>
        <p:sp>
          <p:nvSpPr>
            <p:cNvPr id="584" name="Google Shape;584;p17"/>
            <p:cNvSpPr txBox="1"/>
            <p:nvPr/>
          </p:nvSpPr>
          <p:spPr>
            <a:xfrm>
              <a:off x="8952823" y="2368535"/>
              <a:ext cx="1010653" cy="957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zh-CN" sz="2800" b="1" dirty="0">
                  <a:solidFill>
                    <a:srgbClr val="FFFF00"/>
                  </a:solidFill>
                  <a:latin typeface="Times New Roman" pitchFamily="18" charset="0"/>
                  <a:ea typeface="Microsoft Yahei"/>
                  <a:cs typeface="Times New Roman" pitchFamily="18" charset="0"/>
                  <a:sym typeface="Microsoft Yahei"/>
                </a:rPr>
                <a:t>THẢO LUẬN</a:t>
              </a:r>
              <a:endParaRPr sz="2800" dirty="0">
                <a:solidFill>
                  <a:srgbClr val="FFFF00"/>
                </a:solidFill>
                <a:latin typeface="Times New Roman" pitchFamily="18" charset="0"/>
                <a:cs typeface="Times New Roman" pitchFamily="18" charset="0"/>
              </a:endParaRPr>
            </a:p>
          </p:txBody>
        </p:sp>
      </p:grpSp>
      <p:sp>
        <p:nvSpPr>
          <p:cNvPr id="31" name="5-Point Star 30">
            <a:hlinkClick r:id="rId3"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966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1"/>
                                        </p:tgtEl>
                                        <p:attrNameLst>
                                          <p:attrName>style.visibility</p:attrName>
                                        </p:attrNameLst>
                                      </p:cBhvr>
                                      <p:to>
                                        <p:strVal val="visible"/>
                                      </p:to>
                                    </p:set>
                                    <p:anim calcmode="lin" valueType="num">
                                      <p:cBhvr additive="base">
                                        <p:cTn id="7" dur="500" fill="hold"/>
                                        <p:tgtEl>
                                          <p:spTgt spid="581"/>
                                        </p:tgtEl>
                                        <p:attrNameLst>
                                          <p:attrName>ppt_x</p:attrName>
                                        </p:attrNameLst>
                                      </p:cBhvr>
                                      <p:tavLst>
                                        <p:tav tm="0">
                                          <p:val>
                                            <p:strVal val="0-#ppt_w/2"/>
                                          </p:val>
                                        </p:tav>
                                        <p:tav tm="100000">
                                          <p:val>
                                            <p:strVal val="#ppt_x"/>
                                          </p:val>
                                        </p:tav>
                                      </p:tavLst>
                                    </p:anim>
                                    <p:anim calcmode="lin" valueType="num">
                                      <p:cBhvr additive="base">
                                        <p:cTn id="8" dur="500" fill="hold"/>
                                        <p:tgtEl>
                                          <p:spTgt spid="58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82"/>
                                        </p:tgtEl>
                                        <p:attrNameLst>
                                          <p:attrName>style.visibility</p:attrName>
                                        </p:attrNameLst>
                                      </p:cBhvr>
                                      <p:to>
                                        <p:strVal val="visible"/>
                                      </p:to>
                                    </p:set>
                                    <p:anim calcmode="lin" valueType="num">
                                      <p:cBhvr additive="base">
                                        <p:cTn id="11" dur="500" fill="hold"/>
                                        <p:tgtEl>
                                          <p:spTgt spid="582"/>
                                        </p:tgtEl>
                                        <p:attrNameLst>
                                          <p:attrName>ppt_x</p:attrName>
                                        </p:attrNameLst>
                                      </p:cBhvr>
                                      <p:tavLst>
                                        <p:tav tm="0">
                                          <p:val>
                                            <p:strVal val="0-#ppt_w/2"/>
                                          </p:val>
                                        </p:tav>
                                        <p:tav tm="100000">
                                          <p:val>
                                            <p:strVal val="#ppt_x"/>
                                          </p:val>
                                        </p:tav>
                                      </p:tavLst>
                                    </p:anim>
                                    <p:anim calcmode="lin" valueType="num">
                                      <p:cBhvr additive="base">
                                        <p:cTn id="12" dur="500" fill="hold"/>
                                        <p:tgtEl>
                                          <p:spTgt spid="5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78"/>
                                        </p:tgtEl>
                                        <p:attrNameLst>
                                          <p:attrName>style.visibility</p:attrName>
                                        </p:attrNameLst>
                                      </p:cBhvr>
                                      <p:to>
                                        <p:strVal val="visible"/>
                                      </p:to>
                                    </p:set>
                                    <p:anim calcmode="lin" valueType="num">
                                      <p:cBhvr additive="base">
                                        <p:cTn id="17" dur="500" fill="hold"/>
                                        <p:tgtEl>
                                          <p:spTgt spid="578"/>
                                        </p:tgtEl>
                                        <p:attrNameLst>
                                          <p:attrName>ppt_x</p:attrName>
                                        </p:attrNameLst>
                                      </p:cBhvr>
                                      <p:tavLst>
                                        <p:tav tm="0">
                                          <p:val>
                                            <p:strVal val="1+#ppt_w/2"/>
                                          </p:val>
                                        </p:tav>
                                        <p:tav tm="100000">
                                          <p:val>
                                            <p:strVal val="#ppt_x"/>
                                          </p:val>
                                        </p:tav>
                                      </p:tavLst>
                                    </p:anim>
                                    <p:anim calcmode="lin" valueType="num">
                                      <p:cBhvr additive="base">
                                        <p:cTn id="18" dur="500" fill="hold"/>
                                        <p:tgtEl>
                                          <p:spTgt spid="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78" name="Google Shape;578;p17"/>
          <p:cNvSpPr/>
          <p:nvPr/>
        </p:nvSpPr>
        <p:spPr>
          <a:xfrm>
            <a:off x="548654" y="1387283"/>
            <a:ext cx="10595733" cy="4330996"/>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a:solidFill>
                  <a:schemeClr val="tx1"/>
                </a:solidFill>
                <a:latin typeface="Times New Roman" panose="02020603050405020304" pitchFamily="18" charset="0"/>
                <a:cs typeface="Times New Roman" panose="02020603050405020304" pitchFamily="18" charset="0"/>
              </a:rPr>
              <a:t>a. Bạn An đã vi phạm tiêu chí tính đầy đủ</a:t>
            </a:r>
          </a:p>
          <a:p>
            <a:r>
              <a:rPr lang="en-US" sz="2800">
                <a:solidFill>
                  <a:schemeClr val="tx1"/>
                </a:solidFill>
                <a:latin typeface="Times New Roman" panose="02020603050405020304" pitchFamily="18" charset="0"/>
                <a:cs typeface="Times New Roman" panose="02020603050405020304" pitchFamily="18" charset="0"/>
              </a:rPr>
              <a:t>b. Điều đó dẫn đến khó khăn cho bạn An</a:t>
            </a:r>
          </a:p>
          <a:p>
            <a:r>
              <a:rPr lang="en-US" sz="2800">
                <a:solidFill>
                  <a:schemeClr val="tx1"/>
                </a:solidFill>
                <a:latin typeface="Times New Roman" panose="02020603050405020304" pitchFamily="18" charset="0"/>
                <a:cs typeface="Times New Roman" panose="02020603050405020304" pitchFamily="18" charset="0"/>
              </a:rPr>
              <a:t>- Lỡ hạn đăng ký và không có cơ hội tham gia vào quá trình xét tuyển của trường mà bạn ấy mong muốn.</a:t>
            </a:r>
          </a:p>
          <a:p>
            <a:r>
              <a:rPr lang="en-US" sz="2800">
                <a:solidFill>
                  <a:schemeClr val="tx1"/>
                </a:solidFill>
                <a:latin typeface="Times New Roman" panose="02020603050405020304" pitchFamily="18" charset="0"/>
                <a:cs typeface="Times New Roman" panose="02020603050405020304" pitchFamily="18" charset="0"/>
              </a:rPr>
              <a:t>- Bạn ấy có thể phải tìm kiếm các trường khác hoặc phải chờ đến kỳ xét tuyển tiếp theo, gây mất thời gian và ảnh hưởng đến quyết định học tập của bạn An</a:t>
            </a:r>
          </a:p>
          <a:p>
            <a:r>
              <a:rPr lang="en-US" sz="2800">
                <a:solidFill>
                  <a:schemeClr val="tx1"/>
                </a:solidFill>
                <a:latin typeface="Times New Roman" panose="02020603050405020304" pitchFamily="18" charset="0"/>
                <a:cs typeface="Times New Roman" panose="02020603050405020304" pitchFamily="18" charset="0"/>
              </a:rPr>
              <a:t>- Ngoài ra, điều này gây áp lực không cần thiết cho bạn An trong quá trình chọn trường THPT phù hợp</a:t>
            </a:r>
          </a:p>
        </p:txBody>
      </p:sp>
      <p:sp>
        <p:nvSpPr>
          <p:cNvPr id="31" name="5-Point Star 30">
            <a:hlinkClick r:id="rId3"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116835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8"/>
                                        </p:tgtEl>
                                        <p:attrNameLst>
                                          <p:attrName>style.visibility</p:attrName>
                                        </p:attrNameLst>
                                      </p:cBhvr>
                                      <p:to>
                                        <p:strVal val="visible"/>
                                      </p:to>
                                    </p:set>
                                    <p:anim calcmode="lin" valueType="num">
                                      <p:cBhvr additive="base">
                                        <p:cTn id="7" dur="500" fill="hold"/>
                                        <p:tgtEl>
                                          <p:spTgt spid="578"/>
                                        </p:tgtEl>
                                        <p:attrNameLst>
                                          <p:attrName>ppt_x</p:attrName>
                                        </p:attrNameLst>
                                      </p:cBhvr>
                                      <p:tavLst>
                                        <p:tav tm="0">
                                          <p:val>
                                            <p:strVal val="1+#ppt_w/2"/>
                                          </p:val>
                                        </p:tav>
                                        <p:tav tm="100000">
                                          <p:val>
                                            <p:strVal val="#ppt_x"/>
                                          </p:val>
                                        </p:tav>
                                      </p:tavLst>
                                    </p:anim>
                                    <p:anim calcmode="lin" valueType="num">
                                      <p:cBhvr additive="base">
                                        <p:cTn id="8"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78">
                                            <p:txEl>
                                              <p:pRg st="0" end="0"/>
                                            </p:txEl>
                                          </p:spTgt>
                                        </p:tgtEl>
                                        <p:attrNameLst>
                                          <p:attrName>style.visibility</p:attrName>
                                        </p:attrNameLst>
                                      </p:cBhvr>
                                      <p:to>
                                        <p:strVal val="visible"/>
                                      </p:to>
                                    </p:set>
                                    <p:animEffect transition="in" filter="wipe(down)">
                                      <p:cBhvr>
                                        <p:cTn id="13" dur="500"/>
                                        <p:tgtEl>
                                          <p:spTgt spid="5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78">
                                            <p:txEl>
                                              <p:pRg st="1" end="1"/>
                                            </p:txEl>
                                          </p:spTgt>
                                        </p:tgtEl>
                                        <p:attrNameLst>
                                          <p:attrName>style.visibility</p:attrName>
                                        </p:attrNameLst>
                                      </p:cBhvr>
                                      <p:to>
                                        <p:strVal val="visible"/>
                                      </p:to>
                                    </p:set>
                                    <p:animEffect transition="in" filter="wipe(down)">
                                      <p:cBhvr>
                                        <p:cTn id="18" dur="500"/>
                                        <p:tgtEl>
                                          <p:spTgt spid="57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78">
                                            <p:txEl>
                                              <p:pRg st="2" end="2"/>
                                            </p:txEl>
                                          </p:spTgt>
                                        </p:tgtEl>
                                        <p:attrNameLst>
                                          <p:attrName>style.visibility</p:attrName>
                                        </p:attrNameLst>
                                      </p:cBhvr>
                                      <p:to>
                                        <p:strVal val="visible"/>
                                      </p:to>
                                    </p:set>
                                    <p:animEffect transition="in" filter="wipe(down)">
                                      <p:cBhvr>
                                        <p:cTn id="23" dur="500"/>
                                        <p:tgtEl>
                                          <p:spTgt spid="57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78">
                                            <p:txEl>
                                              <p:pRg st="3" end="3"/>
                                            </p:txEl>
                                          </p:spTgt>
                                        </p:tgtEl>
                                        <p:attrNameLst>
                                          <p:attrName>style.visibility</p:attrName>
                                        </p:attrNameLst>
                                      </p:cBhvr>
                                      <p:to>
                                        <p:strVal val="visible"/>
                                      </p:to>
                                    </p:set>
                                    <p:animEffect transition="in" filter="wipe(down)">
                                      <p:cBhvr>
                                        <p:cTn id="28" dur="500"/>
                                        <p:tgtEl>
                                          <p:spTgt spid="57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8">
                                            <p:txEl>
                                              <p:pRg st="4" end="4"/>
                                            </p:txEl>
                                          </p:spTgt>
                                        </p:tgtEl>
                                        <p:attrNameLst>
                                          <p:attrName>style.visibility</p:attrName>
                                        </p:attrNameLst>
                                      </p:cBhvr>
                                      <p:to>
                                        <p:strVal val="visible"/>
                                      </p:to>
                                    </p:set>
                                    <p:animEffect transition="in" filter="wipe(down)">
                                      <p:cBhvr>
                                        <p:cTn id="33" dur="500"/>
                                        <p:tgtEl>
                                          <p:spTgt spid="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Rectangle 1"/>
          <p:cNvSpPr/>
          <p:nvPr/>
        </p:nvSpPr>
        <p:spPr>
          <a:xfrm>
            <a:off x="5205785" y="1768016"/>
            <a:ext cx="6604663" cy="3539430"/>
          </a:xfrm>
          <a:prstGeom prst="rect">
            <a:avLst/>
          </a:prstGeom>
          <a:solidFill>
            <a:srgbClr val="DDDDDD">
              <a:alpha val="67059"/>
            </a:srgbClr>
          </a:solidFill>
          <a:ln>
            <a:solidFill>
              <a:srgbClr val="C00000"/>
            </a:solidFill>
          </a:ln>
        </p:spPr>
        <p:txBody>
          <a:bodyPr wrap="square">
            <a:spAutoFit/>
          </a:bodyPr>
          <a:lstStyle/>
          <a:p>
            <a:pPr algn="just"/>
            <a:r>
              <a:rPr lang="fr-FR" sz="3200">
                <a:latin typeface="Times New Roman" panose="02020603050405020304" pitchFamily="18" charset="0"/>
                <a:cs typeface="Times New Roman" panose="02020603050405020304" pitchFamily="18" charset="0"/>
              </a:rPr>
              <a:t>Chất lượng thông tin là yếu tố quan trọng quyết định hiệu quả của việc giải quyết vấn đề.</a:t>
            </a:r>
          </a:p>
          <a:p>
            <a:pPr algn="just"/>
            <a:endParaRPr lang="en-US" sz="320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Chất lượng thông tin được đánh giá thông qua tính mới, tính chính xác, tính đầy đủ tính sử dụng được.</a:t>
            </a:r>
            <a:endParaRPr lang="en-US" sz="3200">
              <a:latin typeface="Times New Roman" panose="02020603050405020304" pitchFamily="18" charset="0"/>
              <a:cs typeface="Times New Roman" panose="02020603050405020304" pitchFamily="18" charset="0"/>
            </a:endParaRPr>
          </a:p>
        </p:txBody>
      </p:sp>
      <p:pic>
        <p:nvPicPr>
          <p:cNvPr id="26"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26637"/>
            <a:ext cx="10541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Point Star 11">
            <a:hlinkClick r:id="rId4" action="ppaction://hlinksldjump"/>
          </p:cNvPr>
          <p:cNvSpPr/>
          <p:nvPr/>
        </p:nvSpPr>
        <p:spPr>
          <a:xfrm>
            <a:off x="11144387" y="6124546"/>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5"/>
          <a:stretch>
            <a:fillRect/>
          </a:stretch>
        </p:blipFill>
        <p:spPr>
          <a:xfrm>
            <a:off x="584978" y="1768016"/>
            <a:ext cx="4264429" cy="4264017"/>
          </a:xfrm>
          <a:prstGeom prst="rect">
            <a:avLst/>
          </a:prstGeom>
        </p:spPr>
        <p:style>
          <a:lnRef idx="2">
            <a:schemeClr val="accent6"/>
          </a:lnRef>
          <a:fillRef idx="1">
            <a:schemeClr val="lt1"/>
          </a:fillRef>
          <a:effectRef idx="0">
            <a:schemeClr val="accent6"/>
          </a:effectRef>
          <a:fontRef idx="minor">
            <a:schemeClr val="dk1"/>
          </a:fontRef>
        </p:style>
      </p:pic>
      <p:sp>
        <p:nvSpPr>
          <p:cNvPr id="13" name="Google Shape;171;p4">
            <a:extLst>
              <a:ext uri="{FF2B5EF4-FFF2-40B4-BE49-F238E27FC236}">
                <a16:creationId xmlns:a16="http://schemas.microsoft.com/office/drawing/2014/main" id="{4EFD419C-4183-CCB5-D1FF-57747BBCD22A}"/>
              </a:ext>
            </a:extLst>
          </p:cNvPr>
          <p:cNvSpPr txBox="1"/>
          <p:nvPr/>
        </p:nvSpPr>
        <p:spPr>
          <a:xfrm>
            <a:off x="228600" y="209537"/>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23250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A_图片 8" descr="C:\Users\Thinkpad\Desktop\学校\1_0007_图层-9.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D70C5431-9CD3-4BE8-B4C7-6531AB1835DE}"/>
              </a:ext>
            </a:extLst>
          </p:cNvPr>
          <p:cNvSpPr/>
          <p:nvPr/>
        </p:nvSpPr>
        <p:spPr>
          <a:xfrm>
            <a:off x="355554" y="2255200"/>
            <a:ext cx="11398296" cy="1107996"/>
          </a:xfrm>
          <a:prstGeom prst="rect">
            <a:avLst/>
          </a:prstGeom>
          <a:noFill/>
        </p:spPr>
        <p:txBody>
          <a:bodyPr wrap="square" lIns="91440" tIns="45720" rIns="91440" bIns="45720">
            <a:spAutoFit/>
          </a:bodyPr>
          <a:lstStyle/>
          <a:p>
            <a:pPr algn="ctr"/>
            <a:r>
              <a:rPr lang="en-US" sz="6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6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7448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5" name="Google Shape;171;p4"/>
          <p:cNvSpPr txBox="1"/>
          <p:nvPr/>
        </p:nvSpPr>
        <p:spPr>
          <a:xfrm>
            <a:off x="676272" y="704618"/>
            <a:ext cx="6971437" cy="5170646"/>
          </a:xfrm>
          <a:prstGeom prst="rect">
            <a:avLst/>
          </a:prstGeom>
          <a:noFill/>
          <a:ln>
            <a:noFill/>
          </a:ln>
        </p:spPr>
        <p:txBody>
          <a:bodyPr spcFirstLastPara="1" wrap="square" lIns="0" tIns="0" rIns="0" bIns="0" anchor="t" anchorCtr="0">
            <a:spAutoFit/>
          </a:bodyPr>
          <a:lstStyle/>
          <a:p>
            <a:r>
              <a:rPr lang="vi-VN" sz="2800" b="1">
                <a:solidFill>
                  <a:schemeClr val="tx1"/>
                </a:solidFill>
                <a:effectLst/>
                <a:latin typeface="Times New Roman" panose="02020603050405020304" pitchFamily="18" charset="0"/>
                <a:ea typeface="Times New Roman" panose="02020603050405020304" pitchFamily="18" charset="0"/>
              </a:rPr>
              <a:t>Bài tập: </a:t>
            </a:r>
            <a:endParaRPr lang="en-US" sz="2800" b="1">
              <a:solidFill>
                <a:schemeClr val="tx1"/>
              </a:solidFill>
              <a:effectLst/>
              <a:latin typeface="Times New Roman" panose="02020603050405020304" pitchFamily="18" charset="0"/>
              <a:ea typeface="Times New Roman" panose="02020603050405020304" pitchFamily="18" charset="0"/>
            </a:endParaRPr>
          </a:p>
          <a:p>
            <a:pPr algn="just"/>
            <a:r>
              <a:rPr lang="vi-VN" sz="2800">
                <a:solidFill>
                  <a:schemeClr val="tx1"/>
                </a:solidFill>
                <a:effectLst/>
                <a:latin typeface="Times New Roman" panose="02020603050405020304" pitchFamily="18" charset="0"/>
                <a:ea typeface="Times New Roman" panose="02020603050405020304" pitchFamily="18" charset="0"/>
              </a:rPr>
              <a:t>Để chuẩn bị cho chuyến tham quan một nông trại, An gọi đến số điện thoại liên lạc được cung cấp trên trang </a:t>
            </a:r>
            <a:r>
              <a:rPr lang="en-US" sz="2800">
                <a:solidFill>
                  <a:schemeClr val="tx1"/>
                </a:solidFill>
                <a:effectLst/>
                <a:latin typeface="Times New Roman" panose="02020603050405020304" pitchFamily="18" charset="0"/>
                <a:ea typeface="Times New Roman" panose="02020603050405020304" pitchFamily="18" charset="0"/>
              </a:rPr>
              <a:t>web </a:t>
            </a:r>
            <a:r>
              <a:rPr lang="vi-VN" sz="2800">
                <a:solidFill>
                  <a:schemeClr val="tx1"/>
                </a:solidFill>
                <a:effectLst/>
                <a:latin typeface="Times New Roman" panose="02020603050405020304" pitchFamily="18" charset="0"/>
                <a:ea typeface="Times New Roman" panose="02020603050405020304" pitchFamily="18" charset="0"/>
              </a:rPr>
              <a:t>của </a:t>
            </a:r>
            <a:r>
              <a:rPr lang="en-US" sz="2800">
                <a:solidFill>
                  <a:schemeClr val="tx1"/>
                </a:solidFill>
                <a:effectLst/>
                <a:latin typeface="Times New Roman" panose="02020603050405020304" pitchFamily="18" charset="0"/>
                <a:ea typeface="Times New Roman" panose="02020603050405020304" pitchFamily="18" charset="0"/>
              </a:rPr>
              <a:t>nô</a:t>
            </a:r>
            <a:r>
              <a:rPr lang="vi-VN" sz="2800">
                <a:solidFill>
                  <a:schemeClr val="tx1"/>
                </a:solidFill>
                <a:effectLst/>
                <a:latin typeface="Times New Roman" panose="02020603050405020304" pitchFamily="18" charset="0"/>
                <a:ea typeface="Times New Roman" panose="02020603050405020304" pitchFamily="18" charset="0"/>
              </a:rPr>
              <a:t>ng trại nhưng không được. Minh cho rằng có thể đầu số điện thoại đã thay đổi nhưng n</a:t>
            </a:r>
            <a:r>
              <a:rPr lang="en-US" sz="2800">
                <a:solidFill>
                  <a:schemeClr val="tx1"/>
                </a:solidFill>
                <a:effectLst/>
                <a:latin typeface="Times New Roman" panose="02020603050405020304" pitchFamily="18" charset="0"/>
                <a:ea typeface="Times New Roman" panose="02020603050405020304" pitchFamily="18" charset="0"/>
              </a:rPr>
              <a:t>ô</a:t>
            </a:r>
            <a:r>
              <a:rPr lang="vi-VN" sz="2800">
                <a:solidFill>
                  <a:schemeClr val="tx1"/>
                </a:solidFill>
                <a:effectLst/>
                <a:latin typeface="Times New Roman" panose="02020603050405020304" pitchFamily="18" charset="0"/>
                <a:ea typeface="Times New Roman" panose="02020603050405020304" pitchFamily="18" charset="0"/>
              </a:rPr>
              <a:t>ng trại chưa kịp cập nhật lên trang </a:t>
            </a:r>
            <a:r>
              <a:rPr lang="en-US" sz="2800">
                <a:solidFill>
                  <a:schemeClr val="tx1"/>
                </a:solidFill>
                <a:effectLst/>
                <a:latin typeface="Times New Roman" panose="02020603050405020304" pitchFamily="18" charset="0"/>
                <a:ea typeface="Times New Roman" panose="02020603050405020304" pitchFamily="18" charset="0"/>
              </a:rPr>
              <a:t>web </a:t>
            </a:r>
            <a:r>
              <a:rPr lang="vi-VN" sz="2800">
                <a:solidFill>
                  <a:schemeClr val="tx1"/>
                </a:solidFill>
                <a:effectLst/>
                <a:latin typeface="Times New Roman" panose="02020603050405020304" pitchFamily="18" charset="0"/>
                <a:ea typeface="Times New Roman" panose="02020603050405020304" pitchFamily="18" charset="0"/>
              </a:rPr>
              <a:t>nên đã tìm kiếm thông tin trên </a:t>
            </a:r>
            <a:r>
              <a:rPr lang="en-US" sz="2800">
                <a:solidFill>
                  <a:schemeClr val="tx1"/>
                </a:solidFill>
                <a:effectLst/>
                <a:latin typeface="Times New Roman" panose="02020603050405020304" pitchFamily="18" charset="0"/>
                <a:ea typeface="Times New Roman" panose="02020603050405020304" pitchFamily="18" charset="0"/>
              </a:rPr>
              <a:t>website </a:t>
            </a:r>
            <a:r>
              <a:rPr lang="vi-VN" sz="2800">
                <a:solidFill>
                  <a:schemeClr val="tx1"/>
                </a:solidFill>
                <a:effectLst/>
                <a:latin typeface="Times New Roman" panose="02020603050405020304" pitchFamily="18" charset="0"/>
                <a:ea typeface="Times New Roman" panose="02020603050405020304" pitchFamily="18" charset="0"/>
              </a:rPr>
              <a:t>của các nhà cung cấp dịch vụ viễn thông. Nhờ đó, Minh đã liên hệ thành c</a:t>
            </a:r>
            <a:r>
              <a:rPr lang="en-US" sz="2800">
                <a:solidFill>
                  <a:schemeClr val="tx1"/>
                </a:solidFill>
                <a:effectLst/>
                <a:latin typeface="Times New Roman" panose="02020603050405020304" pitchFamily="18" charset="0"/>
                <a:ea typeface="Times New Roman" panose="02020603050405020304" pitchFamily="18" charset="0"/>
              </a:rPr>
              <a:t>ô</a:t>
            </a:r>
            <a:r>
              <a:rPr lang="vi-VN" sz="2800">
                <a:solidFill>
                  <a:schemeClr val="tx1"/>
                </a:solidFill>
                <a:effectLst/>
                <a:latin typeface="Times New Roman" panose="02020603050405020304" pitchFamily="18" charset="0"/>
                <a:ea typeface="Times New Roman" panose="02020603050405020304" pitchFamily="18" charset="0"/>
              </a:rPr>
              <a:t>ng với n</a:t>
            </a:r>
            <a:r>
              <a:rPr lang="en-US" sz="2800">
                <a:solidFill>
                  <a:schemeClr val="tx1"/>
                </a:solidFill>
                <a:effectLst/>
                <a:latin typeface="Times New Roman" panose="02020603050405020304" pitchFamily="18" charset="0"/>
                <a:ea typeface="Times New Roman" panose="02020603050405020304" pitchFamily="18" charset="0"/>
              </a:rPr>
              <a:t>ô</a:t>
            </a:r>
            <a:r>
              <a:rPr lang="vi-VN" sz="2800">
                <a:solidFill>
                  <a:schemeClr val="tx1"/>
                </a:solidFill>
                <a:effectLst/>
                <a:latin typeface="Times New Roman" panose="02020603050405020304" pitchFamily="18" charset="0"/>
                <a:ea typeface="Times New Roman" panose="02020603050405020304" pitchFamily="18" charset="0"/>
              </a:rPr>
              <a:t>ng trại. Em hãy nhận xét về chất lượng của th</a:t>
            </a:r>
            <a:r>
              <a:rPr lang="en-US" sz="2800">
                <a:solidFill>
                  <a:schemeClr val="tx1"/>
                </a:solidFill>
                <a:effectLst/>
                <a:latin typeface="Times New Roman" panose="02020603050405020304" pitchFamily="18" charset="0"/>
                <a:ea typeface="Times New Roman" panose="02020603050405020304" pitchFamily="18" charset="0"/>
              </a:rPr>
              <a:t>ô</a:t>
            </a:r>
            <a:r>
              <a:rPr lang="vi-VN" sz="2800">
                <a:solidFill>
                  <a:schemeClr val="tx1"/>
                </a:solidFill>
                <a:effectLst/>
                <a:latin typeface="Times New Roman" panose="02020603050405020304" pitchFamily="18" charset="0"/>
                <a:ea typeface="Times New Roman" panose="02020603050405020304" pitchFamily="18" charset="0"/>
              </a:rPr>
              <a:t>ng tin (theo 4 tính chất ở Hình 2.2) mà mỗi bạn thu nhận được.</a:t>
            </a:r>
            <a:endParaRPr lang="vi-VN" sz="2800" b="1" dirty="0">
              <a:solidFill>
                <a:schemeClr val="tx1"/>
              </a:solidFill>
              <a:latin typeface="Times New Roman" pitchFamily="18" charset="0"/>
              <a:ea typeface="Microsoft Yahei"/>
              <a:cs typeface="Times New Roman" pitchFamily="18" charset="0"/>
              <a:sym typeface="Microsoft Yahei"/>
            </a:endParaRPr>
          </a:p>
        </p:txBody>
      </p:sp>
      <p:pic>
        <p:nvPicPr>
          <p:cNvPr id="2" name="Picture 1">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8040337" y="1221022"/>
            <a:ext cx="3757447" cy="44303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A_图片 8" descr="C:\Users\Thinkpad\Desktop\学校\1_0007_图层-9.pn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135225" y="-699621"/>
            <a:ext cx="1237574" cy="4653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253751" y="-568566"/>
            <a:ext cx="1228701" cy="4472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D70C5431-9CD3-4BE8-B4C7-6531AB1835DE}"/>
              </a:ext>
            </a:extLst>
          </p:cNvPr>
          <p:cNvSpPr/>
          <p:nvPr/>
        </p:nvSpPr>
        <p:spPr>
          <a:xfrm>
            <a:off x="355554" y="2255200"/>
            <a:ext cx="11398296" cy="1200329"/>
          </a:xfrm>
          <a:prstGeom prst="rect">
            <a:avLst/>
          </a:prstGeom>
          <a:noFill/>
        </p:spPr>
        <p:txBody>
          <a:bodyPr wrap="square" lIns="91440" tIns="45720" rIns="91440" bIns="45720">
            <a:spAutoFit/>
          </a:bodyPr>
          <a:lstStyle/>
          <a:p>
            <a:pPr algn="ct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 KHỞI ĐỘNG</a:t>
            </a:r>
          </a:p>
        </p:txBody>
      </p:sp>
    </p:spTree>
    <p:extLst>
      <p:ext uri="{BB962C8B-B14F-4D97-AF65-F5344CB8AC3E}">
        <p14:creationId xmlns:p14="http://schemas.microsoft.com/office/powerpoint/2010/main" val="2158441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17" dur="6000" spd="-100000" fill="hold"/>
                                        <p:tgtEl>
                                          <p:spTgt spid="54"/>
                                        </p:tgtEl>
                                        <p:attrNameLst>
                                          <p:attrName>ppt_x</p:attrName>
                                          <p:attrName>ppt_y</p:attrName>
                                        </p:attrNameLst>
                                      </p:cBhvr>
                                      <p:rCtr x="10069" y="-48148"/>
                                    </p:animMotion>
                                  </p:childTnLst>
                                </p:cTn>
                              </p:par>
                              <p:par>
                                <p:cTn id="18" presetID="0" presetClass="path" presetSubtype="0" accel="50000" decel="50000" fill="hold" nodeType="withEffect">
                                  <p:stCondLst>
                                    <p:cond delay="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19"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5" name="Google Shape;171;p4"/>
          <p:cNvSpPr txBox="1"/>
          <p:nvPr/>
        </p:nvSpPr>
        <p:spPr>
          <a:xfrm>
            <a:off x="674140" y="267571"/>
            <a:ext cx="10624287" cy="566309"/>
          </a:xfrm>
          <a:prstGeom prst="rect">
            <a:avLst/>
          </a:prstGeom>
          <a:noFill/>
          <a:ln>
            <a:noFill/>
          </a:ln>
        </p:spPr>
        <p:txBody>
          <a:bodyPr spcFirstLastPara="1" wrap="square" lIns="0" tIns="0" rIns="0" bIns="0" anchor="t" anchorCtr="0">
            <a:spAutoFit/>
          </a:bodyPr>
          <a:lstStyle/>
          <a:p>
            <a:pPr algn="just">
              <a:lnSpc>
                <a:spcPct val="115000"/>
              </a:lnSpc>
            </a:pPr>
            <a:r>
              <a:rPr lang="en-US" sz="3200" b="1">
                <a:solidFill>
                  <a:srgbClr val="00B0F0"/>
                </a:solidFill>
                <a:effectLst/>
                <a:latin typeface="Times New Roman" panose="02020603050405020304" pitchFamily="18" charset="0"/>
                <a:ea typeface="Times New Roman" panose="02020603050405020304" pitchFamily="18" charset="0"/>
              </a:rPr>
              <a:t>Chất lượng thông tin mà các bạn An, Minh thu nhận được:</a:t>
            </a:r>
          </a:p>
        </p:txBody>
      </p:sp>
      <p:sp>
        <p:nvSpPr>
          <p:cNvPr id="4" name="TextBox 3">
            <a:extLst>
              <a:ext uri="{FF2B5EF4-FFF2-40B4-BE49-F238E27FC236}">
                <a16:creationId xmlns:a16="http://schemas.microsoft.com/office/drawing/2014/main" id="{30BDCE08-4C8D-B6EF-BAEF-6FAE795D0136}"/>
              </a:ext>
            </a:extLst>
          </p:cNvPr>
          <p:cNvSpPr txBox="1"/>
          <p:nvPr/>
        </p:nvSpPr>
        <p:spPr>
          <a:xfrm>
            <a:off x="817931" y="862908"/>
            <a:ext cx="10938596" cy="1938992"/>
          </a:xfrm>
          <a:prstGeom prst="rect">
            <a:avLst/>
          </a:prstGeom>
          <a:noFill/>
        </p:spPr>
        <p:txBody>
          <a:bodyPr wrap="square">
            <a:spAutoFit/>
          </a:bodyPr>
          <a:lstStyle/>
          <a:p>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mới:</a:t>
            </a:r>
            <a:endParaRPr lang="en-US" sz="2400" b="1">
              <a:effectLst/>
              <a:highlight>
                <a:srgbClr val="FFFFFF"/>
              </a:highlight>
              <a:latin typeface="Times New Roman" panose="02020603050405020304" pitchFamily="18" charset="0"/>
              <a:ea typeface="Times New Roman" panose="02020603050405020304" pitchFamily="18" charset="0"/>
            </a:endParaRPr>
          </a:p>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thông tin An tìm được trên trang web trang trại chưa được cập nhật nên không đảm bảo tính mới.</a:t>
            </a:r>
            <a:endParaRPr lang="en-US" sz="2400">
              <a:effectLst/>
              <a:highlight>
                <a:srgbClr val="FFFFFF"/>
              </a:highlight>
              <a:latin typeface="Times New Roman" panose="02020603050405020304" pitchFamily="18" charset="0"/>
              <a:ea typeface="Times New Roman" panose="02020603050405020304" pitchFamily="18" charset="0"/>
            </a:endParaRPr>
          </a:p>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thông tin Minh tìm được trên trang web của các nhà cung cấp dịch vụ viễn thông đã cập nhật nên đảm bảo tính mới.</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35E2EE4-B118-9098-B6B0-2AB643A54650}"/>
              </a:ext>
            </a:extLst>
          </p:cNvPr>
          <p:cNvSpPr txBox="1"/>
          <p:nvPr/>
        </p:nvSpPr>
        <p:spPr>
          <a:xfrm>
            <a:off x="817931" y="2736707"/>
            <a:ext cx="11157257"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chính xác:</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không đảm bảo tính chính xác do số đó không liên lạc được.</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đảm bảo tính chính xác đo số đó liên lạc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0FE6025-5CAE-E7E5-959C-622916190B40}"/>
              </a:ext>
            </a:extLst>
          </p:cNvPr>
          <p:cNvSpPr txBox="1"/>
          <p:nvPr/>
        </p:nvSpPr>
        <p:spPr>
          <a:xfrm>
            <a:off x="817931" y="3992248"/>
            <a:ext cx="10336706"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đầy đủ:</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thiếu tính đầy đủ.</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có tính đầy đủ.</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D4997D1-B1CD-ED5C-5C97-F722FFD512B5}"/>
              </a:ext>
            </a:extLst>
          </p:cNvPr>
          <p:cNvSpPr txBox="1"/>
          <p:nvPr/>
        </p:nvSpPr>
        <p:spPr>
          <a:xfrm>
            <a:off x="817931" y="5259536"/>
            <a:ext cx="6157290"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sử dụng được:</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không có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có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3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A_图片 8" descr="C:\Users\Thinkpad\Desktop\学校\1_0007_图层-9.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D70C5431-9CD3-4BE8-B4C7-6531AB1835DE}"/>
              </a:ext>
            </a:extLst>
          </p:cNvPr>
          <p:cNvSpPr/>
          <p:nvPr/>
        </p:nvSpPr>
        <p:spPr>
          <a:xfrm>
            <a:off x="355554" y="2255200"/>
            <a:ext cx="11398296" cy="1107996"/>
          </a:xfrm>
          <a:prstGeom prst="rect">
            <a:avLst/>
          </a:prstGeom>
          <a:noFill/>
        </p:spPr>
        <p:txBody>
          <a:bodyPr wrap="square" lIns="91440" tIns="45720" rIns="91440" bIns="45720">
            <a:spAutoFit/>
          </a:bodyPr>
          <a:lstStyle/>
          <a:p>
            <a:pPr algn="ctr"/>
            <a:r>
              <a:rPr lang="en-US" sz="6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endParaRPr lang="en-US" sz="6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8280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865;p23"/>
          <p:cNvSpPr txBox="1"/>
          <p:nvPr/>
        </p:nvSpPr>
        <p:spPr>
          <a:xfrm>
            <a:off x="441057" y="209046"/>
            <a:ext cx="10796477" cy="991041"/>
          </a:xfrm>
          <a:prstGeom prst="rect">
            <a:avLst/>
          </a:prstGeom>
          <a:noFill/>
          <a:ln>
            <a:noFill/>
          </a:ln>
        </p:spPr>
        <p:txBody>
          <a:bodyPr spcFirstLastPara="1" wrap="square" lIns="0" tIns="0" rIns="0" bIns="0" anchor="t" anchorCtr="0">
            <a:spAutoFit/>
          </a:bodyPr>
          <a:lstStyle/>
          <a:p>
            <a:pPr algn="just">
              <a:lnSpc>
                <a:spcPct val="115000"/>
              </a:lnSpc>
            </a:pPr>
            <a:r>
              <a:rPr lang="en-US" sz="2800" b="1">
                <a:solidFill>
                  <a:srgbClr val="004E9A"/>
                </a:solidFill>
                <a:effectLst/>
                <a:highlight>
                  <a:srgbClr val="FFFFFF"/>
                </a:highlight>
                <a:latin typeface="Times New Roman" panose="02020603050405020304" pitchFamily="18" charset="0"/>
                <a:ea typeface="Times New Roman" panose="02020603050405020304" pitchFamily="18" charset="0"/>
              </a:rPr>
              <a:t>Bài tập: Em hãy tìm trên Internet thông tin về chiếc máy điện tử kỹ thuật số đầu tiên trên thế giới</a:t>
            </a:r>
            <a:r>
              <a:rPr lang="vi-VN" sz="2800" b="1">
                <a:solidFill>
                  <a:srgbClr val="004E9A"/>
                </a:solidFill>
                <a:effectLst/>
                <a:highlight>
                  <a:srgbClr val="FFFFFF"/>
                </a:highlight>
                <a:latin typeface="Times New Roman" panose="02020603050405020304" pitchFamily="18" charset="0"/>
                <a:ea typeface="Times New Roman" panose="02020603050405020304" pitchFamily="18" charset="0"/>
              </a:rPr>
              <a:t>. Đ</a:t>
            </a:r>
            <a:r>
              <a:rPr lang="en-US" sz="2800" b="1">
                <a:solidFill>
                  <a:srgbClr val="004E9A"/>
                </a:solidFill>
                <a:effectLst/>
                <a:highlight>
                  <a:srgbClr val="FFFFFF"/>
                </a:highlight>
                <a:latin typeface="Times New Roman" panose="02020603050405020304" pitchFamily="18" charset="0"/>
                <a:ea typeface="Times New Roman" panose="02020603050405020304" pitchFamily="18" charset="0"/>
              </a:rPr>
              <a:t>ánh giá chất lượng thông tin tìm được.</a:t>
            </a:r>
            <a:endParaRPr lang="en-US" sz="2800" b="1">
              <a:effectLst/>
              <a:highlight>
                <a:srgbClr val="FFFFFF"/>
              </a:highligh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A0D94C6-B606-73FC-FD92-69E3805C8B25}"/>
              </a:ext>
            </a:extLst>
          </p:cNvPr>
          <p:cNvSpPr txBox="1"/>
          <p:nvPr/>
        </p:nvSpPr>
        <p:spPr>
          <a:xfrm>
            <a:off x="841245" y="3253651"/>
            <a:ext cx="10527165" cy="1569660"/>
          </a:xfrm>
          <a:prstGeom prst="rect">
            <a:avLst/>
          </a:prstGeom>
          <a:noFill/>
        </p:spPr>
        <p:txBody>
          <a:bodyPr wrap="square">
            <a:spAutoFit/>
          </a:bodyPr>
          <a:lstStyle/>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Thông tin chiếc máy tính điện tử kỹ thuật số đầu tiên trên thế giới: </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Ngày 15 tháng 2 năm 1946, ENIAC được giới thiệu tại trường đại học Pennsylvania, </a:t>
            </a: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Hoa kỳ</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 như là chiếc máy tính điện tử đầu tiên </a:t>
            </a: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có thể được tái lập trình để thực hiện các nhiệm vụ khác nhau trong nhiều lĩnh vực.</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DA026D11-395F-8DBC-4E39-2F85B76AD77C}"/>
              </a:ext>
            </a:extLst>
          </p:cNvPr>
          <p:cNvSpPr txBox="1"/>
          <p:nvPr/>
        </p:nvSpPr>
        <p:spPr>
          <a:xfrm>
            <a:off x="841245" y="5016198"/>
            <a:ext cx="10527165" cy="907749"/>
          </a:xfrm>
          <a:prstGeom prst="rect">
            <a:avLst/>
          </a:prstGeom>
          <a:noFill/>
        </p:spPr>
        <p:txBody>
          <a:bodyPr wrap="square">
            <a:spAutoFit/>
          </a:bodyPr>
          <a:lstStyle/>
          <a:p>
            <a:pPr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Đánh giá thông tin tìm được: đảm bảo chất lượng thông tin (tính mới, tính chính, tính đầy đủ,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CEA22728-1731-2591-353A-B4106AAD17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451" y="1296531"/>
            <a:ext cx="4343696" cy="1957117"/>
          </a:xfrm>
          <a:prstGeom prst="rect">
            <a:avLst/>
          </a:prstGeom>
          <a:noFill/>
        </p:spPr>
      </p:pic>
      <p:pic>
        <p:nvPicPr>
          <p:cNvPr id="14" name="Picture 13">
            <a:extLst>
              <a:ext uri="{FF2B5EF4-FFF2-40B4-BE49-F238E27FC236}">
                <a16:creationId xmlns:a16="http://schemas.microsoft.com/office/drawing/2014/main" id="{6E1A3DE5-1702-CE19-E18A-9C86CBF2F5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618" y="1296533"/>
            <a:ext cx="3995530" cy="1957118"/>
          </a:xfrm>
          <a:prstGeom prst="rect">
            <a:avLst/>
          </a:prstGeom>
          <a:noFill/>
        </p:spPr>
      </p:pic>
    </p:spTree>
    <p:extLst>
      <p:ext uri="{BB962C8B-B14F-4D97-AF65-F5344CB8AC3E}">
        <p14:creationId xmlns:p14="http://schemas.microsoft.com/office/powerpoint/2010/main" val="31471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922194" y="1964107"/>
            <a:ext cx="10683241" cy="18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pPr algn="just">
              <a:lnSpc>
                <a:spcPct val="150000"/>
              </a:lnSpc>
            </a:pPr>
            <a:r>
              <a:rPr lang="en-US" altLang="en-US" sz="4000" dirty="0" err="1">
                <a:latin typeface="Times New Roman" pitchFamily="18" charset="0"/>
                <a:cs typeface="Times New Roman" pitchFamily="18" charset="0"/>
              </a:rPr>
              <a:t>Học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xem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nội</a:t>
            </a:r>
            <a:r>
              <a:rPr lang="en-US" altLang="en-US" sz="4000" dirty="0">
                <a:latin typeface="Times New Roman" pitchFamily="18" charset="0"/>
                <a:cs typeface="Times New Roman" pitchFamily="18" charset="0"/>
              </a:rPr>
              <a:t> dung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đã</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học</a:t>
            </a:r>
            <a:r>
              <a:rPr lang="en-US" altLang="en-US" sz="4000">
                <a:latin typeface="Times New Roman" pitchFamily="18" charset="0"/>
                <a:cs typeface="Times New Roman" pitchFamily="18" charset="0"/>
              </a:rPr>
              <a:t> và </a:t>
            </a:r>
            <a:r>
              <a:rPr lang="en-US" altLang="en-US" sz="4000" dirty="0" err="1">
                <a:latin typeface="Times New Roman" pitchFamily="18" charset="0"/>
                <a:cs typeface="Times New Roman" pitchFamily="18" charset="0"/>
              </a:rPr>
              <a:t>chuẩn</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bị</a:t>
            </a:r>
            <a:r>
              <a:rPr lang="en-US" altLang="en-US" sz="4000">
                <a:latin typeface="Times New Roman" pitchFamily="18" charset="0"/>
                <a:cs typeface="Times New Roman" pitchFamily="18" charset="0"/>
              </a:rPr>
              <a:t> Bài 3. Thực hành – Đánh giá chất lượng thông tin.</a:t>
            </a:r>
            <a:endParaRPr lang="en-US" altLang="en-US" sz="4000" dirty="0">
              <a:latin typeface="Times New Roman" pitchFamily="18" charset="0"/>
              <a:cs typeface="Times New Roman" pitchFamily="18" charset="0"/>
            </a:endParaRPr>
          </a:p>
        </p:txBody>
      </p:sp>
      <p:sp>
        <p:nvSpPr>
          <p:cNvPr id="16" name="Google Shape;865;p23"/>
          <p:cNvSpPr txBox="1"/>
          <p:nvPr/>
        </p:nvSpPr>
        <p:spPr>
          <a:xfrm>
            <a:off x="2623083" y="607431"/>
            <a:ext cx="7281461" cy="730367"/>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000" b="1" i="0" u="none" strike="noStrike" cap="none" dirty="0">
                <a:solidFill>
                  <a:srgbClr val="6DC1B5"/>
                </a:solidFill>
                <a:latin typeface="Times New Roman" pitchFamily="18" charset="0"/>
                <a:ea typeface="Microsoft Yahei"/>
                <a:cs typeface="Times New Roman" pitchFamily="18" charset="0"/>
                <a:sym typeface="Microsoft Yahei"/>
              </a:rPr>
              <a:t>HƯỚNG DẪN VỀ NHÀ</a:t>
            </a:r>
            <a:endParaRPr sz="4000" dirty="0">
              <a:latin typeface="Times New Roman" pitchFamily="18" charset="0"/>
              <a:cs typeface="Times New Roman" pitchFamily="18" charset="0"/>
            </a:endParaRPr>
          </a:p>
        </p:txBody>
      </p:sp>
    </p:spTree>
    <p:extLst>
      <p:ext uri="{BB962C8B-B14F-4D97-AF65-F5344CB8AC3E}">
        <p14:creationId xmlns:p14="http://schemas.microsoft.com/office/powerpoint/2010/main" val="59286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0" y="1"/>
            <a:ext cx="12190415" cy="6859589"/>
          </a:xfrm>
          <a:prstGeom prst="rect">
            <a:avLst/>
          </a:prstGeom>
        </p:spPr>
      </p:pic>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168993" y="337930"/>
            <a:ext cx="12021420" cy="6270775"/>
          </a:xfrm>
          <a:prstGeom prst="rect">
            <a:avLst/>
          </a:prstGeom>
        </p:spPr>
      </p:pic>
      <p:sp>
        <p:nvSpPr>
          <p:cNvPr id="50" name="椭圆 49">
            <a:extLst>
              <a:ext uri="{FF2B5EF4-FFF2-40B4-BE49-F238E27FC236}">
                <a16:creationId xmlns:a16="http://schemas.microsoft.com/office/drawing/2014/main" id="{D48F0D18-2A22-B349-A68B-23DB20E69F4F}"/>
              </a:ext>
            </a:extLst>
          </p:cNvPr>
          <p:cNvSpPr/>
          <p:nvPr/>
        </p:nvSpPr>
        <p:spPr>
          <a:xfrm>
            <a:off x="3176590" y="6306458"/>
            <a:ext cx="302138" cy="30224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Rectangle 3"/>
          <p:cNvSpPr/>
          <p:nvPr/>
        </p:nvSpPr>
        <p:spPr>
          <a:xfrm>
            <a:off x="822498" y="801029"/>
            <a:ext cx="10545416" cy="4730334"/>
          </a:xfrm>
          <a:prstGeom prst="rect">
            <a:avLst/>
          </a:prstGeom>
        </p:spPr>
        <p:txBody>
          <a:bodyPr wrap="square">
            <a:spAutoFit/>
          </a:bodyPr>
          <a:lstStyle/>
          <a:p>
            <a:pPr algn="just">
              <a:lnSpc>
                <a:spcPct val="115000"/>
              </a:lnSpc>
            </a:pPr>
            <a:r>
              <a:rPr lang="en-US" sz="2400" b="1">
                <a:solidFill>
                  <a:schemeClr val="bg1"/>
                </a:solidFill>
                <a:effectLst/>
                <a:latin typeface="Times New Roman" panose="02020603050405020304" pitchFamily="18" charset="0"/>
                <a:ea typeface="Times New Roman" panose="02020603050405020304" pitchFamily="18" charset="0"/>
              </a:rPr>
              <a:t>Minh</a:t>
            </a:r>
            <a:r>
              <a:rPr lang="en-US" sz="2400">
                <a:solidFill>
                  <a:schemeClr val="bg1"/>
                </a:solidFill>
                <a:effectLst/>
                <a:latin typeface="Times New Roman" panose="02020603050405020304" pitchFamily="18" charset="0"/>
                <a:ea typeface="Times New Roman" panose="02020603050405020304" pitchFamily="18" charset="0"/>
              </a:rPr>
              <a:t>: Chào An, bạn đã quyết định chọn trường nào sau khi tốt nghiệp THCS chưa? </a:t>
            </a:r>
            <a:r>
              <a:rPr lang="en-US" sz="2400" b="1">
                <a:solidFill>
                  <a:schemeClr val="bg1"/>
                </a:solidFill>
                <a:effectLst/>
                <a:latin typeface="Times New Roman" panose="02020603050405020304" pitchFamily="18" charset="0"/>
                <a:ea typeface="Times New Roman" panose="02020603050405020304" pitchFamily="18" charset="0"/>
              </a:rPr>
              <a:t>An</a:t>
            </a:r>
            <a:r>
              <a:rPr lang="en-US" sz="2400">
                <a:solidFill>
                  <a:schemeClr val="bg1"/>
                </a:solidFill>
                <a:effectLst/>
                <a:latin typeface="Times New Roman" panose="02020603050405020304" pitchFamily="18" charset="0"/>
                <a:ea typeface="Times New Roman" panose="02020603050405020304" pitchFamily="18" charset="0"/>
              </a:rPr>
              <a:t>: Chưa, tớ đang phân vân giữa hai lựa chọn: trường cóng lập hay trường dân lập. </a:t>
            </a:r>
            <a:r>
              <a:rPr lang="en-US" sz="2400" b="1">
                <a:solidFill>
                  <a:schemeClr val="bg1"/>
                </a:solidFill>
                <a:effectLst/>
                <a:latin typeface="Times New Roman" panose="02020603050405020304" pitchFamily="18" charset="0"/>
                <a:ea typeface="Times New Roman" panose="02020603050405020304" pitchFamily="18" charset="0"/>
              </a:rPr>
              <a:t>Minh</a:t>
            </a:r>
            <a:r>
              <a:rPr lang="en-US" sz="2400">
                <a:solidFill>
                  <a:schemeClr val="bg1"/>
                </a:solidFill>
                <a:effectLst/>
                <a:latin typeface="Times New Roman" panose="02020603050405020304" pitchFamily="18" charset="0"/>
                <a:ea typeface="Times New Roman" panose="02020603050405020304" pitchFamily="18" charset="0"/>
              </a:rPr>
              <a:t>: Trường công lập thì học phí thấp, trang thiết bị được Nhà nước đầu tư chắc là phải hơn chứ, bạn còn băn khoăn gì nữa?</a:t>
            </a:r>
          </a:p>
          <a:p>
            <a:pPr algn="just">
              <a:lnSpc>
                <a:spcPct val="115000"/>
              </a:lnSpc>
            </a:pPr>
            <a:r>
              <a:rPr lang="en-US" sz="2400" b="1">
                <a:solidFill>
                  <a:schemeClr val="bg1"/>
                </a:solidFill>
                <a:effectLst/>
                <a:latin typeface="Times New Roman" panose="02020603050405020304" pitchFamily="18" charset="0"/>
                <a:ea typeface="Times New Roman" panose="02020603050405020304" pitchFamily="18" charset="0"/>
              </a:rPr>
              <a:t>An</a:t>
            </a:r>
            <a:r>
              <a:rPr lang="en-US" sz="2400">
                <a:solidFill>
                  <a:schemeClr val="bg1"/>
                </a:solidFill>
                <a:effectLst/>
                <a:latin typeface="Times New Roman" panose="02020603050405020304" pitchFamily="18" charset="0"/>
                <a:ea typeface="Times New Roman" panose="02020603050405020304" pitchFamily="18" charset="0"/>
              </a:rPr>
              <a:t>: Nhưng trường dân lập cũng có ưu điểm: kế hoạch giáo dục linh hoạt hơn, lại có nhiều cơ hội hoạt động, tiếp xúc với các tổ chức, doanh nghiệp nữa.</a:t>
            </a:r>
          </a:p>
          <a:p>
            <a:pPr algn="just">
              <a:lnSpc>
                <a:spcPct val="115000"/>
              </a:lnSpc>
            </a:pPr>
            <a:r>
              <a:rPr lang="en-US" sz="2400" b="1">
                <a:solidFill>
                  <a:schemeClr val="bg1"/>
                </a:solidFill>
                <a:effectLst/>
                <a:latin typeface="Times New Roman" panose="02020603050405020304" pitchFamily="18" charset="0"/>
                <a:ea typeface="Times New Roman" panose="02020603050405020304" pitchFamily="18" charset="0"/>
              </a:rPr>
              <a:t>Minh</a:t>
            </a:r>
            <a:r>
              <a:rPr lang="en-US" sz="2400">
                <a:solidFill>
                  <a:schemeClr val="bg1"/>
                </a:solidFill>
                <a:effectLst/>
                <a:latin typeface="Times New Roman" panose="02020603050405020304" pitchFamily="18" charset="0"/>
                <a:ea typeface="Times New Roman" panose="02020603050405020304" pitchFamily="18" charset="0"/>
              </a:rPr>
              <a:t>: ừ nhỉ, thế thì phải tìm hiểu thêm thông tin. Nhưng thông tin trên Intemetthì mỗi người một ý kiến khác nhau, không phải ý kiến nào cũng đúng hoặc phù hợp với mình. Biết làm sao nhì?</a:t>
            </a:r>
          </a:p>
          <a:p>
            <a:pPr algn="just">
              <a:lnSpc>
                <a:spcPct val="115000"/>
              </a:lnSpc>
            </a:pPr>
            <a:r>
              <a:rPr lang="en-US" sz="2400" b="1">
                <a:solidFill>
                  <a:schemeClr val="bg1"/>
                </a:solidFill>
                <a:effectLst/>
                <a:latin typeface="Times New Roman" panose="02020603050405020304" pitchFamily="18" charset="0"/>
                <a:ea typeface="Times New Roman" panose="02020603050405020304" pitchFamily="18" charset="0"/>
              </a:rPr>
              <a:t>An</a:t>
            </a:r>
            <a:r>
              <a:rPr lang="en-US" sz="2400">
                <a:solidFill>
                  <a:schemeClr val="bg1"/>
                </a:solidFill>
                <a:effectLst/>
                <a:latin typeface="Times New Roman" panose="02020603050405020304" pitchFamily="18" charset="0"/>
                <a:ea typeface="Times New Roman" panose="02020603050405020304" pitchFamily="18" charset="0"/>
              </a:rPr>
              <a:t>: Vậy tớ sẽ cân nhắc thêm để chọn trường phù hợp với sở thích và khả năng của mình.</a:t>
            </a:r>
          </a:p>
        </p:txBody>
      </p:sp>
    </p:spTree>
    <p:extLst>
      <p:ext uri="{BB962C8B-B14F-4D97-AF65-F5344CB8AC3E}">
        <p14:creationId xmlns:p14="http://schemas.microsoft.com/office/powerpoint/2010/main" val="413525086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1B9C213-0979-0F40-BDF6-EBC4D35828E7}"/>
              </a:ext>
            </a:extLst>
          </p:cNvPr>
          <p:cNvSpPr/>
          <p:nvPr/>
        </p:nvSpPr>
        <p:spPr>
          <a:xfrm>
            <a:off x="516665" y="469403"/>
            <a:ext cx="11157085" cy="5920783"/>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Rectangle 1"/>
          <p:cNvSpPr/>
          <p:nvPr/>
        </p:nvSpPr>
        <p:spPr>
          <a:xfrm>
            <a:off x="845128" y="1672070"/>
            <a:ext cx="10626436" cy="1754326"/>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Chúng ta hãy cùng hai bạn tìm hiểu về vai trò của thông tin và chất lượng thông tin trong việc giải quyết những vấn đề được đặt ra trong cuộc sống nhé!</a:t>
            </a:r>
          </a:p>
        </p:txBody>
      </p:sp>
      <p:sp>
        <p:nvSpPr>
          <p:cNvPr id="27" name="5-Point Star 26">
            <a:hlinkClick r:id="rId2" action="ppaction://hlinksldjump"/>
          </p:cNvPr>
          <p:cNvSpPr/>
          <p:nvPr/>
        </p:nvSpPr>
        <p:spPr>
          <a:xfrm>
            <a:off x="9652781" y="5604535"/>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Tree>
    <p:extLst>
      <p:ext uri="{BB962C8B-B14F-4D97-AF65-F5344CB8AC3E}">
        <p14:creationId xmlns:p14="http://schemas.microsoft.com/office/powerpoint/2010/main" val="2517338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A_图片 8" descr="C:\Users\Thinkpad\Desktop\学校\1_0007_图层-9.pn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D70C5431-9CD3-4BE8-B4C7-6531AB1835DE}"/>
              </a:ext>
            </a:extLst>
          </p:cNvPr>
          <p:cNvSpPr/>
          <p:nvPr/>
        </p:nvSpPr>
        <p:spPr>
          <a:xfrm>
            <a:off x="842963" y="2212184"/>
            <a:ext cx="10844213" cy="1092607"/>
          </a:xfrm>
          <a:prstGeom prst="rect">
            <a:avLst/>
          </a:prstGeom>
          <a:noFill/>
        </p:spPr>
        <p:txBody>
          <a:bodyPr wrap="square" lIns="91440" tIns="45720" rIns="91440" bIns="45720">
            <a:spAutoFit/>
          </a:bodyPr>
          <a:lstStyle/>
          <a:p>
            <a:pPr algn="ctr"/>
            <a:r>
              <a:rPr lang="en-US" sz="6500" b="1"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6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6038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9" name="Google Shape;99;p1"/>
          <p:cNvSpPr txBox="1"/>
          <p:nvPr/>
        </p:nvSpPr>
        <p:spPr>
          <a:xfrm>
            <a:off x="1060311" y="2268162"/>
            <a:ext cx="100584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FF4D67"/>
                </a:solidFill>
                <a:latin typeface="Times New Roman" pitchFamily="18" charset="0"/>
                <a:cs typeface="Times New Roman" pitchFamily="18" charset="0"/>
              </a:rPr>
              <a:t>THÔNG TIN TRONG GIẢI QUYẾT VẤN ĐỀ</a:t>
            </a:r>
            <a:endParaRPr sz="4800" b="1" i="0" u="none" strike="noStrike" cap="none" dirty="0">
              <a:solidFill>
                <a:srgbClr val="FF4D67"/>
              </a:solidFill>
              <a:latin typeface="Times New Roman" pitchFamily="18" charset="0"/>
              <a:cs typeface="Times New Roman" pitchFamily="18" charset="0"/>
              <a:sym typeface="Arial"/>
            </a:endParaRPr>
          </a:p>
        </p:txBody>
      </p:sp>
      <p:sp>
        <p:nvSpPr>
          <p:cNvPr id="102" name="Google Shape;102;p1"/>
          <p:cNvSpPr txBox="1"/>
          <p:nvPr/>
        </p:nvSpPr>
        <p:spPr>
          <a:xfrm>
            <a:off x="3170218" y="1270979"/>
            <a:ext cx="545362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smtClean="0">
                <a:solidFill>
                  <a:srgbClr val="FF4D67"/>
                </a:solidFill>
                <a:latin typeface="Times New Roman" pitchFamily="18" charset="0"/>
                <a:cs typeface="Times New Roman" pitchFamily="18" charset="0"/>
              </a:rPr>
              <a:t>BÀI </a:t>
            </a:r>
            <a:r>
              <a:rPr lang="en-US" sz="3600" b="1">
                <a:solidFill>
                  <a:srgbClr val="FF4D67"/>
                </a:solidFill>
                <a:latin typeface="Times New Roman" pitchFamily="18" charset="0"/>
                <a:cs typeface="Times New Roman" pitchFamily="18" charset="0"/>
              </a:rPr>
              <a:t>2</a:t>
            </a:r>
            <a:endParaRPr sz="3600" b="1" i="0" u="none" strike="noStrike" cap="none" dirty="0">
              <a:solidFill>
                <a:srgbClr val="FF4D67"/>
              </a:solidFill>
              <a:latin typeface="Times New Roman" pitchFamily="18" charset="0"/>
              <a:cs typeface="Times New Roman"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1000" fill="hold"/>
                                        <p:tgtEl>
                                          <p:spTgt spid="102"/>
                                        </p:tgtEl>
                                        <p:attrNameLst>
                                          <p:attrName>ppt_w</p:attrName>
                                        </p:attrNameLst>
                                      </p:cBhvr>
                                      <p:tavLst>
                                        <p:tav tm="0">
                                          <p:val>
                                            <p:strVal val="#ppt_w*0.70"/>
                                          </p:val>
                                        </p:tav>
                                        <p:tav tm="100000">
                                          <p:val>
                                            <p:strVal val="#ppt_w"/>
                                          </p:val>
                                        </p:tav>
                                      </p:tavLst>
                                    </p:anim>
                                    <p:anim calcmode="lin" valueType="num">
                                      <p:cBhvr>
                                        <p:cTn id="8" dur="1000" fill="hold"/>
                                        <p:tgtEl>
                                          <p:spTgt spid="102"/>
                                        </p:tgtEl>
                                        <p:attrNameLst>
                                          <p:attrName>ppt_h</p:attrName>
                                        </p:attrNameLst>
                                      </p:cBhvr>
                                      <p:tavLst>
                                        <p:tav tm="0">
                                          <p:val>
                                            <p:strVal val="#ppt_h"/>
                                          </p:val>
                                        </p:tav>
                                        <p:tav tm="100000">
                                          <p:val>
                                            <p:strVal val="#ppt_h"/>
                                          </p:val>
                                        </p:tav>
                                      </p:tavLst>
                                    </p:anim>
                                    <p:animEffect transition="in" filter="fade">
                                      <p:cBhvr>
                                        <p:cTn id="9" dur="1000"/>
                                        <p:tgtEl>
                                          <p:spTgt spid="10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1000" fill="hold"/>
                                        <p:tgtEl>
                                          <p:spTgt spid="99"/>
                                        </p:tgtEl>
                                        <p:attrNameLst>
                                          <p:attrName>ppt_w</p:attrName>
                                        </p:attrNameLst>
                                      </p:cBhvr>
                                      <p:tavLst>
                                        <p:tav tm="0">
                                          <p:val>
                                            <p:strVal val="#ppt_w*0.70"/>
                                          </p:val>
                                        </p:tav>
                                        <p:tav tm="100000">
                                          <p:val>
                                            <p:strVal val="#ppt_w"/>
                                          </p:val>
                                        </p:tav>
                                      </p:tavLst>
                                    </p:anim>
                                    <p:anim calcmode="lin" valueType="num">
                                      <p:cBhvr>
                                        <p:cTn id="14" dur="1000" fill="hold"/>
                                        <p:tgtEl>
                                          <p:spTgt spid="99"/>
                                        </p:tgtEl>
                                        <p:attrNameLst>
                                          <p:attrName>ppt_h</p:attrName>
                                        </p:attrNameLst>
                                      </p:cBhvr>
                                      <p:tavLst>
                                        <p:tav tm="0">
                                          <p:val>
                                            <p:strVal val="#ppt_h"/>
                                          </p:val>
                                        </p:tav>
                                        <p:tav tm="100000">
                                          <p:val>
                                            <p:strVal val="#ppt_h"/>
                                          </p:val>
                                        </p:tav>
                                      </p:tavLst>
                                    </p:anim>
                                    <p:animEffect transition="in" filter="fade">
                                      <p:cBhvr>
                                        <p:cTn id="15"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14" name="Google Shape;114;p2"/>
          <p:cNvGrpSpPr/>
          <p:nvPr/>
        </p:nvGrpSpPr>
        <p:grpSpPr>
          <a:xfrm>
            <a:off x="3685310" y="1912826"/>
            <a:ext cx="6886196" cy="2140952"/>
            <a:chOff x="6109541" y="2016607"/>
            <a:chExt cx="2603155" cy="1768791"/>
          </a:xfrm>
        </p:grpSpPr>
        <p:sp>
          <p:nvSpPr>
            <p:cNvPr id="115" name="Google Shape;115;p2">
              <a:hlinkClick r:id="rId3" action="ppaction://hlinksldjump"/>
            </p:cNvPr>
            <p:cNvSpPr/>
            <p:nvPr/>
          </p:nvSpPr>
          <p:spPr>
            <a:xfrm>
              <a:off x="6109541" y="2016607"/>
              <a:ext cx="2603155" cy="915393"/>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marL="0" marR="0" lvl="0" indent="0" algn="just" rtl="0">
                <a:spcBef>
                  <a:spcPts val="0"/>
                </a:spcBef>
                <a:spcAft>
                  <a:spcPts val="0"/>
                </a:spcAft>
                <a:buNone/>
              </a:pPr>
              <a:r>
                <a:rPr lang="en-US" sz="3600" b="1" smtClean="0">
                  <a:effectLst/>
                  <a:latin typeface="Times New Roman" panose="02020603050405020304" pitchFamily="18" charset="0"/>
                  <a:ea typeface="Times New Roman" panose="02020603050405020304" pitchFamily="18" charset="0"/>
                </a:rPr>
                <a:t>1. Vai</a:t>
              </a:r>
              <a:r>
                <a:rPr lang="vi-VN" sz="3600" b="1" smtClean="0">
                  <a:effectLst/>
                  <a:latin typeface="Times New Roman" panose="02020603050405020304" pitchFamily="18" charset="0"/>
                  <a:ea typeface="Times New Roman" panose="02020603050405020304" pitchFamily="18" charset="0"/>
                </a:rPr>
                <a:t> </a:t>
              </a:r>
              <a:r>
                <a:rPr lang="vi-VN" sz="3600" b="1">
                  <a:effectLst/>
                  <a:latin typeface="Times New Roman" panose="02020603050405020304" pitchFamily="18" charset="0"/>
                  <a:ea typeface="Times New Roman" panose="02020603050405020304" pitchFamily="18" charset="0"/>
                </a:rPr>
                <a:t>trò của chất lượng t</a:t>
              </a:r>
              <a:r>
                <a:rPr lang="en-US" sz="3600" b="1">
                  <a:effectLst/>
                  <a:latin typeface="Times New Roman" panose="02020603050405020304" pitchFamily="18" charset="0"/>
                  <a:ea typeface="Times New Roman" panose="02020603050405020304" pitchFamily="18" charset="0"/>
                </a:rPr>
                <a:t>hông tin trong giải quyết vấn đề</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sp>
          <p:nvSpPr>
            <p:cNvPr id="116" name="Google Shape;116;p2">
              <a:hlinkClick r:id="rId4" action="ppaction://hlinksldjump"/>
            </p:cNvPr>
            <p:cNvSpPr/>
            <p:nvPr/>
          </p:nvSpPr>
          <p:spPr>
            <a:xfrm>
              <a:off x="6109541" y="3327701"/>
              <a:ext cx="2466975" cy="457697"/>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3600" b="1" smtClean="0">
                  <a:effectLst/>
                  <a:latin typeface="Times New Roman" panose="02020603050405020304" pitchFamily="18" charset="0"/>
                  <a:ea typeface="Times New Roman" panose="02020603050405020304" pitchFamily="18" charset="0"/>
                </a:rPr>
                <a:t>2. Chất </a:t>
              </a:r>
              <a:r>
                <a:rPr lang="en-US" sz="3600" b="1">
                  <a:effectLst/>
                  <a:latin typeface="Times New Roman" panose="02020603050405020304" pitchFamily="18" charset="0"/>
                  <a:ea typeface="Times New Roman" panose="02020603050405020304" pitchFamily="18" charset="0"/>
                </a:rPr>
                <a:t>lượng thông tin</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grpSp>
      <p:sp>
        <p:nvSpPr>
          <p:cNvPr id="123" name="Google Shape;123;p2"/>
          <p:cNvSpPr/>
          <p:nvPr/>
        </p:nvSpPr>
        <p:spPr>
          <a:xfrm>
            <a:off x="920634" y="2019758"/>
            <a:ext cx="2478918" cy="2034018"/>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altLang="zh-CN" sz="3200" b="1" i="0" u="none" strike="noStrike" cap="none" dirty="0">
                <a:solidFill>
                  <a:schemeClr val="lt1"/>
                </a:solidFill>
                <a:latin typeface="Times New Roman" pitchFamily="18" charset="0"/>
                <a:cs typeface="Times New Roman" pitchFamily="18" charset="0"/>
                <a:sym typeface="Arial"/>
              </a:rPr>
              <a:t>NỘI DUNG</a:t>
            </a:r>
            <a:endParaRP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ppt_w</p:attrName>
                                        </p:attrNameLst>
                                      </p:cBhvr>
                                      <p:tavLst>
                                        <p:tav tm="0">
                                          <p:val>
                                            <p:strVal val="0"/>
                                          </p:val>
                                        </p:tav>
                                        <p:tav tm="100000">
                                          <p:val>
                                            <p:strVal val="#ppt_w"/>
                                          </p:val>
                                        </p:tav>
                                      </p:tavLst>
                                    </p:anim>
                                    <p:anim calcmode="lin" valueType="num">
                                      <p:cBhvr additive="base">
                                        <p:cTn id="8" dur="500"/>
                                        <p:tgtEl>
                                          <p:spTgt spid="12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9" name="Google Shape;289;p7"/>
          <p:cNvSpPr txBox="1"/>
          <p:nvPr/>
        </p:nvSpPr>
        <p:spPr>
          <a:xfrm>
            <a:off x="5687565" y="1048622"/>
            <a:ext cx="5805848" cy="157840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gn="just">
              <a:buClr>
                <a:srgbClr val="7F7F7F"/>
              </a:buClr>
              <a:buSzPct val="100000"/>
            </a:pPr>
            <a:r>
              <a:rPr lang="en-US" sz="2400" i="1">
                <a:latin typeface="Times New Roman" panose="02020603050405020304" pitchFamily="18" charset="0"/>
                <a:cs typeface="Times New Roman" panose="02020603050405020304" pitchFamily="18" charset="0"/>
              </a:rPr>
              <a:t>Em hãy cho biết việc Minh chia sẻ thông tin với An và An đã tin tưởng, sử dụng thông tin để chọn trường mà chưa tìm hiểu kĩ sẽ có thể xảy ra vấn đề gì?</a:t>
            </a:r>
            <a:endParaRPr sz="2400" dirty="0">
              <a:solidFill>
                <a:schemeClr val="tx1"/>
              </a:solidFill>
              <a:latin typeface="Times New Roman" pitchFamily="18" charset="0"/>
              <a:ea typeface="Microsoft Yahei"/>
              <a:cs typeface="Times New Roman" pitchFamily="18" charset="0"/>
              <a:sym typeface="Microsoft Yahei"/>
            </a:endParaRPr>
          </a:p>
        </p:txBody>
      </p:sp>
      <p:sp>
        <p:nvSpPr>
          <p:cNvPr id="42" name="Google Shape;171;p4"/>
          <p:cNvSpPr txBox="1"/>
          <p:nvPr/>
        </p:nvSpPr>
        <p:spPr>
          <a:xfrm>
            <a:off x="409214" y="282909"/>
            <a:ext cx="10611244" cy="523220"/>
          </a:xfrm>
          <a:prstGeom prst="rect">
            <a:avLst/>
          </a:prstGeom>
          <a:noFill/>
          <a:ln>
            <a:noFill/>
          </a:ln>
        </p:spPr>
        <p:txBody>
          <a:bodyPr spcFirstLastPara="1" wrap="square" lIns="0" tIns="0" rIns="0" bIns="0" anchor="t" anchorCtr="0">
            <a:spAutoFit/>
          </a:bodyPr>
          <a:lstStyle/>
          <a:p>
            <a:r>
              <a:rPr lang="en-US" altLang="zh-CN" sz="3400" b="1" dirty="0">
                <a:solidFill>
                  <a:schemeClr val="accent5">
                    <a:lumMod val="75000"/>
                  </a:schemeClr>
                </a:solidFill>
                <a:latin typeface="Times New Roman" pitchFamily="18" charset="0"/>
                <a:ea typeface="Microsoft Yahei"/>
                <a:cs typeface="Times New Roman" pitchFamily="18" charset="0"/>
                <a:sym typeface="Microsoft Yahei"/>
              </a:rPr>
              <a:t>   1</a:t>
            </a:r>
            <a:r>
              <a:rPr lang="en-US" altLang="zh-CN" sz="3400" b="1">
                <a:solidFill>
                  <a:schemeClr val="accent5">
                    <a:lumMod val="75000"/>
                  </a:schemeClr>
                </a:solidFill>
                <a:latin typeface="Times New Roman" pitchFamily="18" charset="0"/>
                <a:ea typeface="Microsoft Yahei"/>
                <a:cs typeface="Times New Roman" pitchFamily="18" charset="0"/>
                <a:sym typeface="Microsoft Yahei"/>
              </a:rPr>
              <a:t>. </a:t>
            </a:r>
            <a:r>
              <a:rPr lang="vi-VN" sz="3200" b="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Vai trò của chất lượng thông tin trong giải quyết vấn đề</a:t>
            </a:r>
            <a:endParaRPr lang="vi-VN" sz="3400" b="1" dirty="0">
              <a:solidFill>
                <a:schemeClr val="accent5">
                  <a:lumMod val="75000"/>
                </a:schemeClr>
              </a:solidFill>
              <a:latin typeface="Times New Roman" pitchFamily="18" charset="0"/>
              <a:ea typeface="Microsoft Yahei"/>
              <a:cs typeface="Times New Roman" pitchFamily="18" charset="0"/>
              <a:sym typeface="Microsoft Yahei"/>
            </a:endParaRPr>
          </a:p>
        </p:txBody>
      </p:sp>
      <p:sp>
        <p:nvSpPr>
          <p:cNvPr id="50" name="Google Shape;606;p18"/>
          <p:cNvSpPr/>
          <p:nvPr/>
        </p:nvSpPr>
        <p:spPr>
          <a:xfrm>
            <a:off x="1575435" y="1195582"/>
            <a:ext cx="2609850" cy="854793"/>
          </a:xfrm>
          <a:prstGeom prst="hexagon">
            <a:avLst>
              <a:gd name="adj" fmla="val 25000"/>
              <a:gd name="vf" fmla="val 115470"/>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3200" b="1" dirty="0" err="1">
                <a:solidFill>
                  <a:schemeClr val="lt1"/>
                </a:solidFill>
                <a:latin typeface="Times New Roman" pitchFamily="18" charset="0"/>
                <a:cs typeface="Times New Roman" pitchFamily="18" charset="0"/>
                <a:sym typeface="Arial"/>
              </a:rPr>
              <a:t>Thảo</a:t>
            </a:r>
            <a:r>
              <a:rPr lang="en-US" altLang="zh-CN" sz="3200" b="1" dirty="0">
                <a:solidFill>
                  <a:schemeClr val="lt1"/>
                </a:solidFill>
                <a:latin typeface="Times New Roman" pitchFamily="18" charset="0"/>
                <a:cs typeface="Times New Roman" pitchFamily="18" charset="0"/>
                <a:sym typeface="Arial"/>
              </a:rPr>
              <a:t> </a:t>
            </a:r>
            <a:r>
              <a:rPr lang="en-US" altLang="zh-CN" sz="3200" b="1" dirty="0" err="1">
                <a:solidFill>
                  <a:schemeClr val="lt1"/>
                </a:solidFill>
                <a:latin typeface="Times New Roman" pitchFamily="18" charset="0"/>
                <a:cs typeface="Times New Roman" pitchFamily="18" charset="0"/>
                <a:sym typeface="Arial"/>
              </a:rPr>
              <a:t>luận</a:t>
            </a:r>
            <a:endParaRPr sz="3200" b="1" dirty="0">
              <a:solidFill>
                <a:schemeClr val="lt1"/>
              </a:solidFill>
              <a:latin typeface="Times New Roman" pitchFamily="18" charset="0"/>
              <a:cs typeface="Times New Roman" pitchFamily="18" charset="0"/>
              <a:sym typeface="Arial"/>
            </a:endParaRPr>
          </a:p>
        </p:txBody>
      </p:sp>
      <p:sp>
        <p:nvSpPr>
          <p:cNvPr id="72" name="5-Point Star 71">
            <a:hlinkClick r:id="rId3" action="ppaction://hlinksldjump"/>
          </p:cNvPr>
          <p:cNvSpPr/>
          <p:nvPr/>
        </p:nvSpPr>
        <p:spPr>
          <a:xfrm>
            <a:off x="9882612" y="6116112"/>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E5CD71-8F4A-E815-5648-1359C1AF9320}"/>
              </a:ext>
            </a:extLst>
          </p:cNvPr>
          <p:cNvPicPr>
            <a:picLocks noChangeAspect="1"/>
          </p:cNvPicPr>
          <p:nvPr/>
        </p:nvPicPr>
        <p:blipFill>
          <a:blip r:embed="rId4"/>
          <a:stretch>
            <a:fillRect/>
          </a:stretch>
        </p:blipFill>
        <p:spPr>
          <a:xfrm>
            <a:off x="795130" y="2266442"/>
            <a:ext cx="4114110" cy="3849665"/>
          </a:xfrm>
          <a:prstGeom prst="rect">
            <a:avLst/>
          </a:prstGeom>
        </p:spPr>
      </p:pic>
      <p:sp>
        <p:nvSpPr>
          <p:cNvPr id="3" name="TextBox 2">
            <a:extLst>
              <a:ext uri="{FF2B5EF4-FFF2-40B4-BE49-F238E27FC236}">
                <a16:creationId xmlns:a16="http://schemas.microsoft.com/office/drawing/2014/main" id="{1E984C9D-40DD-F048-27A3-061DE6BB6B84}"/>
              </a:ext>
            </a:extLst>
          </p:cNvPr>
          <p:cNvSpPr txBox="1"/>
          <p:nvPr/>
        </p:nvSpPr>
        <p:spPr>
          <a:xfrm>
            <a:off x="5562320" y="3087842"/>
            <a:ext cx="5975903" cy="3416320"/>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Một số vấn đề có thể xảy ra:</a:t>
            </a:r>
          </a:p>
          <a:p>
            <a:pPr algn="just"/>
            <a:r>
              <a:rPr lang="en-US" sz="2400">
                <a:latin typeface="Times New Roman" panose="02020603050405020304" pitchFamily="18" charset="0"/>
                <a:cs typeface="Times New Roman" panose="02020603050405020304" pitchFamily="18" charset="0"/>
              </a:rPr>
              <a:t>- Thông tin An thu thập được từ Minh chưa đủ cho việc chọn trưòng: còn cần nhiều thông tin như học phí, giáo viên, cơ sở vật chất, điểm đầu vào,…</a:t>
            </a:r>
          </a:p>
          <a:p>
            <a:pPr algn="just"/>
            <a:r>
              <a:rPr lang="en-US" sz="2400">
                <a:latin typeface="Times New Roman" panose="02020603050405020304" pitchFamily="18" charset="0"/>
                <a:cs typeface="Times New Roman" panose="02020603050405020304" pitchFamily="18" charset="0"/>
              </a:rPr>
              <a:t>- Bạn An chỉ để 1 nguyện vọng duy nhất là không an toàn, bạn không có sự lựa chọn, nếu trượt nguyện vọng này là bạn sẽ không có trường để học.</a:t>
            </a:r>
          </a:p>
        </p:txBody>
      </p:sp>
    </p:spTree>
    <p:extLst>
      <p:ext uri="{BB962C8B-B14F-4D97-AF65-F5344CB8AC3E}">
        <p14:creationId xmlns:p14="http://schemas.microsoft.com/office/powerpoint/2010/main" val="17291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9"/>
                                        </p:tgtEl>
                                        <p:attrNameLst>
                                          <p:attrName>style.visibility</p:attrName>
                                        </p:attrNameLst>
                                      </p:cBhvr>
                                      <p:to>
                                        <p:strVal val="visible"/>
                                      </p:to>
                                    </p:set>
                                    <p:anim calcmode="lin" valueType="num">
                                      <p:cBhvr additive="base">
                                        <p:cTn id="22" dur="500" fill="hold"/>
                                        <p:tgtEl>
                                          <p:spTgt spid="289"/>
                                        </p:tgtEl>
                                        <p:attrNameLst>
                                          <p:attrName>ppt_x</p:attrName>
                                        </p:attrNameLst>
                                      </p:cBhvr>
                                      <p:tavLst>
                                        <p:tav tm="0">
                                          <p:val>
                                            <p:strVal val="#ppt_x"/>
                                          </p:val>
                                        </p:tav>
                                        <p:tav tm="100000">
                                          <p:val>
                                            <p:strVal val="#ppt_x"/>
                                          </p:val>
                                        </p:tav>
                                      </p:tavLst>
                                    </p:anim>
                                    <p:anim calcmode="lin" valueType="num">
                                      <p:cBhvr additive="base">
                                        <p:cTn id="23"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42" grpId="0"/>
      <p:bldP spid="50"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9" name="Google Shape;289;p7"/>
          <p:cNvSpPr txBox="1"/>
          <p:nvPr/>
        </p:nvSpPr>
        <p:spPr>
          <a:xfrm>
            <a:off x="5714836" y="1183345"/>
            <a:ext cx="5805848" cy="137889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gn="just"/>
            <a:r>
              <a:rPr lang="vi-VN" sz="2800" i="1">
                <a:latin typeface="Times New Roman" panose="02020603050405020304" pitchFamily="18" charset="0"/>
                <a:cs typeface="Times New Roman" panose="02020603050405020304" pitchFamily="18" charset="0"/>
              </a:rPr>
              <a:t>Để đưa ra quyết định đúng, bạn </a:t>
            </a:r>
            <a:r>
              <a:rPr lang="en-US" sz="2800" i="1">
                <a:latin typeface="Times New Roman" panose="02020603050405020304" pitchFamily="18" charset="0"/>
                <a:cs typeface="Times New Roman" panose="02020603050405020304" pitchFamily="18" charset="0"/>
              </a:rPr>
              <a:t>A</a:t>
            </a:r>
            <a:r>
              <a:rPr lang="vi-VN" sz="2800" i="1">
                <a:latin typeface="Times New Roman" panose="02020603050405020304" pitchFamily="18" charset="0"/>
                <a:cs typeface="Times New Roman" panose="02020603050405020304" pitchFamily="18" charset="0"/>
              </a:rPr>
              <a:t>n có thể sử dụng thông tin từ những nguồn nào?</a:t>
            </a:r>
            <a:endParaRPr lang="en-US" sz="2800">
              <a:latin typeface="Times New Roman" panose="02020603050405020304" pitchFamily="18" charset="0"/>
              <a:cs typeface="Times New Roman" panose="02020603050405020304" pitchFamily="18" charset="0"/>
            </a:endParaRPr>
          </a:p>
        </p:txBody>
      </p:sp>
      <p:sp>
        <p:nvSpPr>
          <p:cNvPr id="42" name="Google Shape;171;p4"/>
          <p:cNvSpPr txBox="1"/>
          <p:nvPr/>
        </p:nvSpPr>
        <p:spPr>
          <a:xfrm>
            <a:off x="409214" y="362019"/>
            <a:ext cx="10611244" cy="523220"/>
          </a:xfrm>
          <a:prstGeom prst="rect">
            <a:avLst/>
          </a:prstGeom>
          <a:noFill/>
          <a:ln>
            <a:noFill/>
          </a:ln>
        </p:spPr>
        <p:txBody>
          <a:bodyPr spcFirstLastPara="1" wrap="square" lIns="0" tIns="0" rIns="0" bIns="0" anchor="t" anchorCtr="0">
            <a:spAutoFit/>
          </a:bodyPr>
          <a:lstStyle/>
          <a:p>
            <a:r>
              <a:rPr lang="en-US" altLang="zh-CN" sz="3400" b="1" dirty="0">
                <a:solidFill>
                  <a:schemeClr val="accent5">
                    <a:lumMod val="75000"/>
                  </a:schemeClr>
                </a:solidFill>
                <a:latin typeface="Times New Roman" pitchFamily="18" charset="0"/>
                <a:ea typeface="Microsoft Yahei"/>
                <a:cs typeface="Times New Roman" pitchFamily="18" charset="0"/>
                <a:sym typeface="Microsoft Yahei"/>
              </a:rPr>
              <a:t>   1</a:t>
            </a:r>
            <a:r>
              <a:rPr lang="en-US" altLang="zh-CN" sz="3400" b="1">
                <a:solidFill>
                  <a:schemeClr val="accent5">
                    <a:lumMod val="75000"/>
                  </a:schemeClr>
                </a:solidFill>
                <a:latin typeface="Times New Roman" pitchFamily="18" charset="0"/>
                <a:ea typeface="Microsoft Yahei"/>
                <a:cs typeface="Times New Roman" pitchFamily="18" charset="0"/>
                <a:sym typeface="Microsoft Yahei"/>
              </a:rPr>
              <a:t>. </a:t>
            </a:r>
            <a:r>
              <a:rPr lang="vi-VN" sz="3200" b="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Vai trò của chất lượng thông tin trong giải quyết vấn đề</a:t>
            </a:r>
            <a:endParaRPr lang="vi-VN" sz="3400" b="1" dirty="0">
              <a:solidFill>
                <a:schemeClr val="accent5">
                  <a:lumMod val="75000"/>
                </a:schemeClr>
              </a:solidFill>
              <a:latin typeface="Times New Roman" pitchFamily="18" charset="0"/>
              <a:ea typeface="Microsoft Yahei"/>
              <a:cs typeface="Times New Roman" pitchFamily="18" charset="0"/>
              <a:sym typeface="Microsoft Yahei"/>
            </a:endParaRPr>
          </a:p>
        </p:txBody>
      </p:sp>
      <p:sp>
        <p:nvSpPr>
          <p:cNvPr id="50" name="Google Shape;606;p18"/>
          <p:cNvSpPr/>
          <p:nvPr/>
        </p:nvSpPr>
        <p:spPr>
          <a:xfrm>
            <a:off x="1575435" y="1195582"/>
            <a:ext cx="2609850" cy="854793"/>
          </a:xfrm>
          <a:prstGeom prst="hexagon">
            <a:avLst>
              <a:gd name="adj" fmla="val 25000"/>
              <a:gd name="vf" fmla="val 115470"/>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3200" b="1" dirty="0" err="1">
                <a:solidFill>
                  <a:schemeClr val="lt1"/>
                </a:solidFill>
                <a:latin typeface="Times New Roman" pitchFamily="18" charset="0"/>
                <a:cs typeface="Times New Roman" pitchFamily="18" charset="0"/>
                <a:sym typeface="Arial"/>
              </a:rPr>
              <a:t>Thảo</a:t>
            </a:r>
            <a:r>
              <a:rPr lang="en-US" altLang="zh-CN" sz="3200" b="1" dirty="0">
                <a:solidFill>
                  <a:schemeClr val="lt1"/>
                </a:solidFill>
                <a:latin typeface="Times New Roman" pitchFamily="18" charset="0"/>
                <a:cs typeface="Times New Roman" pitchFamily="18" charset="0"/>
                <a:sym typeface="Arial"/>
              </a:rPr>
              <a:t> </a:t>
            </a:r>
            <a:r>
              <a:rPr lang="en-US" altLang="zh-CN" sz="3200" b="1" dirty="0" err="1">
                <a:solidFill>
                  <a:schemeClr val="lt1"/>
                </a:solidFill>
                <a:latin typeface="Times New Roman" pitchFamily="18" charset="0"/>
                <a:cs typeface="Times New Roman" pitchFamily="18" charset="0"/>
                <a:sym typeface="Arial"/>
              </a:rPr>
              <a:t>luận</a:t>
            </a:r>
            <a:endParaRPr sz="3200" b="1" dirty="0">
              <a:solidFill>
                <a:schemeClr val="lt1"/>
              </a:solidFill>
              <a:latin typeface="Times New Roman" pitchFamily="18" charset="0"/>
              <a:cs typeface="Times New Roman" pitchFamily="18" charset="0"/>
              <a:sym typeface="Arial"/>
            </a:endParaRPr>
          </a:p>
        </p:txBody>
      </p:sp>
      <p:sp>
        <p:nvSpPr>
          <p:cNvPr id="72" name="5-Point Star 71">
            <a:hlinkClick r:id="rId3" action="ppaction://hlinksldjump"/>
          </p:cNvPr>
          <p:cNvSpPr/>
          <p:nvPr/>
        </p:nvSpPr>
        <p:spPr>
          <a:xfrm>
            <a:off x="9882612" y="6116112"/>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E5CD71-8F4A-E815-5648-1359C1AF9320}"/>
              </a:ext>
            </a:extLst>
          </p:cNvPr>
          <p:cNvPicPr>
            <a:picLocks noChangeAspect="1"/>
          </p:cNvPicPr>
          <p:nvPr/>
        </p:nvPicPr>
        <p:blipFill>
          <a:blip r:embed="rId4"/>
          <a:stretch>
            <a:fillRect/>
          </a:stretch>
        </p:blipFill>
        <p:spPr>
          <a:xfrm>
            <a:off x="457200" y="2266442"/>
            <a:ext cx="4846320" cy="3849665"/>
          </a:xfrm>
          <a:prstGeom prst="rect">
            <a:avLst/>
          </a:prstGeom>
        </p:spPr>
      </p:pic>
      <p:sp>
        <p:nvSpPr>
          <p:cNvPr id="6" name="Google Shape;289;p7">
            <a:extLst>
              <a:ext uri="{FF2B5EF4-FFF2-40B4-BE49-F238E27FC236}">
                <a16:creationId xmlns:a16="http://schemas.microsoft.com/office/drawing/2014/main" id="{F266E81D-583B-7786-83EF-581209D23955}"/>
              </a:ext>
            </a:extLst>
          </p:cNvPr>
          <p:cNvSpPr txBox="1"/>
          <p:nvPr/>
        </p:nvSpPr>
        <p:spPr>
          <a:xfrm>
            <a:off x="5675079" y="2993867"/>
            <a:ext cx="5805848" cy="2811302"/>
          </a:xfrm>
          <a:prstGeom prst="rect">
            <a:avLst/>
          </a:prstGeom>
          <a:noFill/>
          <a:ln>
            <a:noFill/>
          </a:ln>
        </p:spPr>
        <p:txBody>
          <a:bodyPr spcFirstLastPara="1" wrap="square" lIns="91425" tIns="45700" rIns="91425" bIns="45700" anchor="t" anchorCtr="0">
            <a:noAutofit/>
          </a:bodyPr>
          <a:lstStyle/>
          <a:p>
            <a:pPr algn="just"/>
            <a:r>
              <a:rPr lang="vi-VN" sz="2800">
                <a:latin typeface="Times New Roman" panose="02020603050405020304" pitchFamily="18" charset="0"/>
                <a:cs typeface="Times New Roman" panose="02020603050405020304" pitchFamily="18" charset="0"/>
              </a:rPr>
              <a:t>Bạn An có thể sử dụng thông tin có chất lượng từ những nguồn đáng tin cậy như trang web của </a:t>
            </a:r>
            <a:r>
              <a:rPr lang="en-US" sz="2800">
                <a:latin typeface="Times New Roman" panose="02020603050405020304" pitchFamily="18" charset="0"/>
                <a:cs typeface="Times New Roman" panose="02020603050405020304" pitchFamily="18" charset="0"/>
              </a:rPr>
              <a:t>S</a:t>
            </a:r>
            <a:r>
              <a:rPr lang="vi-VN" sz="2800">
                <a:latin typeface="Times New Roman" panose="02020603050405020304" pitchFamily="18" charset="0"/>
                <a:cs typeface="Times New Roman" panose="02020603050405020304" pitchFamily="18" charset="0"/>
              </a:rPr>
              <a:t>ở giáo dục và đào tạo, ý kiến của giáo viên chủ nhiệm hay của người thân có kinh nghiệm.</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fill="hold"/>
                                        <p:tgtEl>
                                          <p:spTgt spid="289"/>
                                        </p:tgtEl>
                                        <p:attrNameLst>
                                          <p:attrName>ppt_x</p:attrName>
                                        </p:attrNameLst>
                                      </p:cBhvr>
                                      <p:tavLst>
                                        <p:tav tm="0">
                                          <p:val>
                                            <p:strVal val="#ppt_x"/>
                                          </p:val>
                                        </p:tav>
                                        <p:tav tm="100000">
                                          <p:val>
                                            <p:strVal val="#ppt_x"/>
                                          </p:val>
                                        </p:tav>
                                      </p:tavLst>
                                    </p:anim>
                                    <p:anim calcmode="lin" valueType="num">
                                      <p:cBhvr additive="base">
                                        <p:cTn id="8"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1666</Words>
  <Application>Microsoft Office PowerPoint</Application>
  <PresentationFormat>Custom</PresentationFormat>
  <Paragraphs>177</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Microsoft Yahei</vt:lpstr>
      <vt:lpstr>Microsoft Yahei</vt:lpstr>
      <vt:lpstr>宋体</vt:lpstr>
      <vt:lpstr>Arial</vt:lpstr>
      <vt:lpstr>Calibri</vt:lpstr>
      <vt:lpstr>Rockwell Extra Bold</vt:lpstr>
      <vt:lpstr>Tahoma</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www.jpppt.com</dc:creator>
  <cp:lastModifiedBy>DUNG</cp:lastModifiedBy>
  <cp:revision>109</cp:revision>
  <dcterms:created xsi:type="dcterms:W3CDTF">2015-12-01T09:06:39Z</dcterms:created>
  <dcterms:modified xsi:type="dcterms:W3CDTF">2025-01-13T14:31:31Z</dcterms:modified>
</cp:coreProperties>
</file>