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7" r:id="rId2"/>
    <p:sldId id="286" r:id="rId3"/>
    <p:sldId id="276" r:id="rId4"/>
    <p:sldId id="277" r:id="rId5"/>
    <p:sldId id="278" r:id="rId6"/>
    <p:sldId id="289" r:id="rId7"/>
    <p:sldId id="281" r:id="rId8"/>
    <p:sldId id="288" r:id="rId9"/>
    <p:sldId id="259" r:id="rId10"/>
    <p:sldId id="260" r:id="rId11"/>
    <p:sldId id="261" r:id="rId12"/>
    <p:sldId id="264" r:id="rId13"/>
    <p:sldId id="273" r:id="rId14"/>
    <p:sldId id="263" r:id="rId15"/>
    <p:sldId id="285" r:id="rId16"/>
    <p:sldId id="290" r:id="rId17"/>
    <p:sldId id="291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FA3"/>
    <a:srgbClr val="0FB7BD"/>
    <a:srgbClr val="048DA4"/>
    <a:srgbClr val="008000"/>
    <a:srgbClr val="3333CC"/>
    <a:srgbClr val="0066FF"/>
    <a:srgbClr val="10CDD2"/>
    <a:srgbClr val="A6A6A6"/>
    <a:srgbClr val="C0E6EA"/>
    <a:srgbClr val="05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381000"/>
            <a:ext cx="7968010" cy="718673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WELCOME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TO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OUR </a:t>
            </a:r>
            <a:r>
              <a:rPr lang="en-US" sz="6600" b="1" dirty="0">
                <a:ln w="38100">
                  <a:solidFill>
                    <a:srgbClr val="00B050"/>
                  </a:solidFill>
                </a:ln>
                <a:solidFill>
                  <a:srgbClr val="FFFF00"/>
                </a:solidFill>
                <a:latin typeface="+mn-lt"/>
                <a:cs typeface="Arial" charset="0"/>
                <a:sym typeface="Wingdings"/>
              </a:rPr>
              <a:t></a:t>
            </a: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CLASS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7045" y="4291232"/>
            <a:ext cx="405149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Unit </a:t>
            </a:r>
            <a:r>
              <a:rPr lang="en-US" sz="5400" b="1" dirty="0" smtClean="0">
                <a:ln w="38100">
                  <a:solidFill>
                    <a:srgbClr val="FA00AD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1:</a:t>
            </a:r>
            <a:endParaRPr lang="en-US" sz="5400" b="1" dirty="0">
              <a:ln w="38100">
                <a:solidFill>
                  <a:srgbClr val="FA00AD"/>
                </a:solidFill>
              </a:ln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976" y="4352522"/>
            <a:ext cx="671874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latin typeface="+mn-lt"/>
                <a:cs typeface="Arial" charset="0"/>
              </a:rPr>
              <a:t>MY </a:t>
            </a:r>
            <a:r>
              <a:rPr lang="en-US" sz="4400" b="1" dirty="0" smtClean="0">
                <a:ln w="38100">
                  <a:solidFill>
                    <a:srgbClr val="FF0000"/>
                  </a:solidFill>
                </a:ln>
                <a:solidFill>
                  <a:srgbClr val="00FF00"/>
                </a:solidFill>
                <a:cs typeface="Arial" charset="0"/>
              </a:rPr>
              <a:t>NEW SCHOOL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FF00"/>
              </a:solidFill>
              <a:latin typeface="+mn-lt"/>
              <a:cs typeface="Arial" charset="0"/>
            </a:endParaRP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18938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6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0054" y="94"/>
            <a:ext cx="7808997" cy="830997"/>
          </a:xfrm>
          <a:prstGeom prst="rect">
            <a:avLst/>
          </a:prstGeom>
          <a:solidFill>
            <a:srgbClr val="0FB7B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 and tick (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88001"/>
              </p:ext>
            </p:extLst>
          </p:nvPr>
        </p:nvGraphicFramePr>
        <p:xfrm>
          <a:off x="827313" y="1292152"/>
          <a:ext cx="7048072" cy="4815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883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0FB7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Vy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, and </a:t>
                      </a:r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go to the same school.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is </a:t>
                      </a:r>
                      <a:r>
                        <a:rPr lang="en-US" sz="2800" dirty="0" err="1"/>
                        <a:t>Phong’s</a:t>
                      </a:r>
                      <a:r>
                        <a:rPr lang="en-US" sz="2800" dirty="0"/>
                        <a:t>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 says </a:t>
                      </a:r>
                      <a:r>
                        <a:rPr lang="en-US" sz="2800" dirty="0" err="1"/>
                        <a:t>Duy</a:t>
                      </a:r>
                      <a:r>
                        <a:rPr lang="en-US" sz="2800" dirty="0"/>
                        <a:t> looks smart in his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/>
                        <a:t>They have new subjects to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/>
                        <a:t>Phong</a:t>
                      </a:r>
                      <a:r>
                        <a:rPr lang="en-US" sz="2800" dirty="0"/>
                        <a:t> is wearing a school uniform.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1EAEBF-7396-4196-88B0-5213DF3E15F7}"/>
              </a:ext>
            </a:extLst>
          </p:cNvPr>
          <p:cNvSpPr txBox="1"/>
          <p:nvPr/>
        </p:nvSpPr>
        <p:spPr>
          <a:xfrm>
            <a:off x="6331347" y="1966794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7191587" y="273069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6305220" y="3490795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6344408" y="4389260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7152398" y="5304906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7239" y="205956"/>
            <a:ext cx="7135362" cy="492443"/>
          </a:xfrm>
          <a:prstGeom prst="rect">
            <a:avLst/>
          </a:prstGeom>
          <a:solidFill>
            <a:srgbClr val="0FB7BD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ONE word from the box in each gap.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373" y="24289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203" y="2376750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Students                     their uniforms on Monday.</a:t>
            </a:r>
            <a:endParaRPr lang="en-US" sz="24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093412" y="2697054"/>
            <a:ext cx="1240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3373" y="31476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8203" y="3095424"/>
            <a:ext cx="6509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Vy              a new friend, Duy.</a:t>
            </a:r>
            <a:endParaRPr lang="en-US" sz="2400" dirty="0"/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275818" y="3442934"/>
            <a:ext cx="838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63373" y="391526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203" y="3906613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Do </a:t>
            </a:r>
            <a:r>
              <a:rPr lang="en-US" sz="2400" dirty="0" err="1"/>
              <a:t>Phong</a:t>
            </a:r>
            <a:r>
              <a:rPr lang="en-US" sz="2400" dirty="0"/>
              <a:t>, </a:t>
            </a:r>
            <a:r>
              <a:rPr lang="en-US" sz="2400" dirty="0" err="1"/>
              <a:t>Vy</a:t>
            </a:r>
            <a:r>
              <a:rPr lang="en-US" sz="2400" dirty="0"/>
              <a:t>, and </a:t>
            </a:r>
            <a:r>
              <a:rPr lang="en-US" sz="2400" dirty="0" err="1"/>
              <a:t>Duy</a:t>
            </a:r>
            <a:r>
              <a:rPr lang="en-US" sz="2400" dirty="0"/>
              <a:t>             to the same school?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924910" y="4253780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3373" y="497459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3" y="4965940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Students always look smart in their                  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3373" y="56785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38203" y="4368278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Yes, they do.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838203" y="567858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What                  do you like to study?</a:t>
            </a:r>
            <a:endParaRPr lang="en-US" sz="24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1828986" y="6025755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38203" y="6140253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I like to study English and history.</a:t>
            </a:r>
            <a:endParaRPr lang="en-US" sz="2400" dirty="0"/>
          </a:p>
        </p:txBody>
      </p:sp>
      <p:sp>
        <p:nvSpPr>
          <p:cNvPr id="53" name="Rounded Rectangle 52"/>
          <p:cNvSpPr/>
          <p:nvPr/>
        </p:nvSpPr>
        <p:spPr>
          <a:xfrm>
            <a:off x="1828986" y="1224083"/>
            <a:ext cx="5079926" cy="1114415"/>
          </a:xfrm>
          <a:prstGeom prst="roundRect">
            <a:avLst>
              <a:gd name="adj" fmla="val 16116"/>
            </a:avLst>
          </a:prstGeom>
          <a:solidFill>
            <a:srgbClr val="0FB7BD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578337" y="132697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578337" y="1675309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wear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276508" y="1326971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subjects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6508" y="1675309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uniforms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61771" y="1326972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277097" y="5275185"/>
            <a:ext cx="1188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694FEC-E89F-4CA5-A610-28DED866BDE5}"/>
              </a:ext>
            </a:extLst>
          </p:cNvPr>
          <p:cNvSpPr txBox="1"/>
          <p:nvPr/>
        </p:nvSpPr>
        <p:spPr>
          <a:xfrm>
            <a:off x="4097719" y="3867424"/>
            <a:ext cx="575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323E84-2ACA-4051-8C92-D3C6C4FED528}"/>
              </a:ext>
            </a:extLst>
          </p:cNvPr>
          <p:cNvSpPr txBox="1"/>
          <p:nvPr/>
        </p:nvSpPr>
        <p:spPr>
          <a:xfrm>
            <a:off x="2343768" y="2338498"/>
            <a:ext cx="919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wear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29D528-7005-4D03-ABE2-60E3A8D57514}"/>
              </a:ext>
            </a:extLst>
          </p:cNvPr>
          <p:cNvSpPr txBox="1"/>
          <p:nvPr/>
        </p:nvSpPr>
        <p:spPr>
          <a:xfrm>
            <a:off x="1787682" y="5643976"/>
            <a:ext cx="1247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subjects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82E70D-62D8-4D3C-B9FC-D12337B379F9}"/>
              </a:ext>
            </a:extLst>
          </p:cNvPr>
          <p:cNvSpPr txBox="1"/>
          <p:nvPr/>
        </p:nvSpPr>
        <p:spPr>
          <a:xfrm>
            <a:off x="5255403" y="4928564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uniforms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E1D8DA-FF2E-4DD5-9CDB-D7B8778D3D9B}"/>
              </a:ext>
            </a:extLst>
          </p:cNvPr>
          <p:cNvSpPr txBox="1"/>
          <p:nvPr/>
        </p:nvSpPr>
        <p:spPr>
          <a:xfrm>
            <a:off x="1427963" y="3053919"/>
            <a:ext cx="74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has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32" grpId="0"/>
      <p:bldP spid="33" grpId="0"/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2949" y="91339"/>
            <a:ext cx="7564034" cy="892552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" y="5393394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6282897" y="1138221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888397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87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50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450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1450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7746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7746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7746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334423">
            <a:off x="2986788" y="1791266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pencil sharpener</a:t>
            </a:r>
          </a:p>
        </p:txBody>
      </p:sp>
      <p:sp>
        <p:nvSpPr>
          <p:cNvPr id="43" name="TextBox 42"/>
          <p:cNvSpPr txBox="1"/>
          <p:nvPr/>
        </p:nvSpPr>
        <p:spPr>
          <a:xfrm rot="21402430">
            <a:off x="3102631" y="2563069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334423">
            <a:off x="3024257" y="3543605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 rot="633357">
            <a:off x="3112679" y="450014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00598" y="5338550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259042">
            <a:off x="3205250" y="6171204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pencil case</a:t>
            </a:r>
          </a:p>
        </p:txBody>
      </p:sp>
      <p:pic>
        <p:nvPicPr>
          <p:cNvPr id="28" name="20201130_tienganh6_kntt_B1_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16872" y="506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3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93701" y="1240546"/>
            <a:ext cx="8653859" cy="5699640"/>
            <a:chOff x="193701" y="1590291"/>
            <a:chExt cx="8653859" cy="5137079"/>
          </a:xfrm>
        </p:grpSpPr>
        <p:sp>
          <p:nvSpPr>
            <p:cNvPr id="12" name="Rounded Rectangle 11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69" y="1379900"/>
            <a:ext cx="1335650" cy="15773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3065906"/>
            <a:ext cx="2464054" cy="24209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5" y="5393394"/>
            <a:ext cx="1427475" cy="10576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6282897" y="1138221"/>
            <a:ext cx="1817617" cy="14580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888397" y="2489288"/>
            <a:ext cx="2957513" cy="21717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5887427" y="4783482"/>
            <a:ext cx="2658890" cy="1565218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50642" y="300850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1450642" y="444204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1450642" y="626076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9" name="Oval 38"/>
          <p:cNvSpPr/>
          <p:nvPr/>
        </p:nvSpPr>
        <p:spPr>
          <a:xfrm>
            <a:off x="7746985" y="234559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7746985" y="438529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41" name="Oval 40"/>
          <p:cNvSpPr/>
          <p:nvPr/>
        </p:nvSpPr>
        <p:spPr>
          <a:xfrm>
            <a:off x="7746985" y="626567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42" name="TextBox 41"/>
          <p:cNvSpPr txBox="1"/>
          <p:nvPr/>
        </p:nvSpPr>
        <p:spPr>
          <a:xfrm rot="21600000">
            <a:off x="1918391" y="563876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pencil sharpener </a:t>
            </a:r>
          </a:p>
        </p:txBody>
      </p:sp>
      <p:sp>
        <p:nvSpPr>
          <p:cNvPr id="43" name="TextBox 42"/>
          <p:cNvSpPr txBox="1"/>
          <p:nvPr/>
        </p:nvSpPr>
        <p:spPr>
          <a:xfrm rot="21600000">
            <a:off x="1592947" y="3753058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compass</a:t>
            </a:r>
          </a:p>
        </p:txBody>
      </p:sp>
      <p:sp>
        <p:nvSpPr>
          <p:cNvPr id="44" name="TextBox 43"/>
          <p:cNvSpPr txBox="1"/>
          <p:nvPr/>
        </p:nvSpPr>
        <p:spPr>
          <a:xfrm rot="21600000">
            <a:off x="1743980" y="1961731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school bag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78969" y="560397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calculator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58395" y="1984217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rubber</a:t>
            </a:r>
          </a:p>
        </p:txBody>
      </p:sp>
      <p:sp>
        <p:nvSpPr>
          <p:cNvPr id="47" name="TextBox 46"/>
          <p:cNvSpPr txBox="1"/>
          <p:nvPr/>
        </p:nvSpPr>
        <p:spPr>
          <a:xfrm rot="21600000">
            <a:off x="4116001" y="3776452"/>
            <a:ext cx="248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pencil case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93701" y="32894"/>
            <a:ext cx="8406905" cy="1180215"/>
          </a:xfrm>
          <a:prstGeom prst="roundRect">
            <a:avLst/>
          </a:prstGeom>
          <a:solidFill>
            <a:srgbClr val="0FB7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" y="113415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9" name="TextBox 28"/>
          <p:cNvSpPr txBox="1"/>
          <p:nvPr/>
        </p:nvSpPr>
        <p:spPr>
          <a:xfrm>
            <a:off x="1011999" y="81121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word with the school things. Then 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27266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902494" y="60331"/>
            <a:ext cx="7418546" cy="892552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around the class. Write the names of the things you see in your notebook.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8396" y="1255956"/>
            <a:ext cx="8645499" cy="4805631"/>
            <a:chOff x="193701" y="1590291"/>
            <a:chExt cx="8653859" cy="5137079"/>
          </a:xfrm>
        </p:grpSpPr>
        <p:sp>
          <p:nvSpPr>
            <p:cNvPr id="13" name="Rounded Rectangle 12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V="1">
            <a:off x="1166686" y="3883827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166686" y="4573589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41121" y="1665069"/>
            <a:ext cx="6796593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GB" sz="32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hairs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tables, clock, school bags, board, books, pen, flower </a:t>
            </a:r>
            <a:r>
              <a:rPr lang="en-GB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pot, pencil,…</a:t>
            </a:r>
            <a:endParaRPr lang="en-GB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166686" y="5355576"/>
            <a:ext cx="576380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3"/>
          <p:cNvGrpSpPr>
            <a:grpSpLocks/>
          </p:cNvGrpSpPr>
          <p:nvPr/>
        </p:nvGrpSpPr>
        <p:grpSpPr bwMode="auto">
          <a:xfrm>
            <a:off x="2289182" y="2103968"/>
            <a:ext cx="4443413" cy="3278717"/>
            <a:chOff x="1976128" y="2533624"/>
            <a:chExt cx="4443536" cy="3280358"/>
          </a:xfrm>
        </p:grpSpPr>
        <p:cxnSp>
          <p:nvCxnSpPr>
            <p:cNvPr id="33" name="Straight Arrow Connector 32"/>
            <p:cNvCxnSpPr>
              <a:stCxn id="2" idx="0"/>
            </p:cNvCxnSpPr>
            <p:nvPr/>
          </p:nvCxnSpPr>
          <p:spPr>
            <a:xfrm flipV="1">
              <a:off x="5690981" y="3243063"/>
              <a:ext cx="720745" cy="273186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267107" y="4166391"/>
              <a:ext cx="1152557" cy="237185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766725" y="4930890"/>
              <a:ext cx="965227" cy="88309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1976128" y="4551817"/>
              <a:ext cx="1581194" cy="49131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 flipV="1">
              <a:off x="1976128" y="3721669"/>
              <a:ext cx="1379576" cy="444722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314581" y="4702175"/>
              <a:ext cx="88902" cy="107368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06765" y="4702175"/>
              <a:ext cx="1076355" cy="1073688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687653" y="2573861"/>
              <a:ext cx="838223" cy="1001684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2" idx="6"/>
            </p:cNvCxnSpPr>
            <p:nvPr/>
          </p:nvCxnSpPr>
          <p:spPr>
            <a:xfrm flipH="1" flipV="1">
              <a:off x="4043110" y="2533624"/>
              <a:ext cx="407999" cy="573904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7-Point Star 1"/>
            <p:cNvSpPr/>
            <p:nvPr/>
          </p:nvSpPr>
          <p:spPr>
            <a:xfrm>
              <a:off x="2906429" y="3107528"/>
              <a:ext cx="3090949" cy="2056311"/>
            </a:xfrm>
            <a:prstGeom prst="star7">
              <a:avLst/>
            </a:prstGeom>
            <a:solidFill>
              <a:srgbClr val="0070C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 smtClean="0">
                  <a:ln w="12700"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School things</a:t>
              </a:r>
              <a:endParaRPr lang="en-US" sz="4000" b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2444454" y="2573861"/>
              <a:ext cx="1387513" cy="942387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Rectangle 48"/>
          <p:cNvSpPr>
            <a:spLocks noChangeArrowheads="1"/>
          </p:cNvSpPr>
          <p:nvPr/>
        </p:nvSpPr>
        <p:spPr bwMode="auto">
          <a:xfrm>
            <a:off x="4073673" y="71980"/>
            <a:ext cx="52270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Look at the pictures and say words in EL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5441" y="5"/>
            <a:ext cx="4009516" cy="830997"/>
          </a:xfrm>
          <a:prstGeom prst="rect">
            <a:avLst/>
          </a:prstGeom>
          <a:solidFill>
            <a:srgbClr val="0FB7BD"/>
          </a:solidFill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Consolidation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80" y="708529"/>
            <a:ext cx="1335650" cy="15773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717" y="3597536"/>
            <a:ext cx="2464054" cy="24209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40" y="5217751"/>
            <a:ext cx="1427475" cy="10576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770">
            <a:off x="3261967" y="663201"/>
            <a:ext cx="1817617" cy="145808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795">
            <a:off x="5366415" y="246351"/>
            <a:ext cx="2957513" cy="21717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6634050" y="1941585"/>
            <a:ext cx="2658890" cy="1565218"/>
          </a:xfrm>
          <a:prstGeom prst="rect">
            <a:avLst/>
          </a:prstGeom>
        </p:spPr>
      </p:pic>
      <p:pic>
        <p:nvPicPr>
          <p:cNvPr id="1026" name="Picture 2" descr="Bút Chì, Văn Bản Công Cụ, Đồ Dùng Học Tậ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4" y="2366486"/>
            <a:ext cx="2133606" cy="114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ười Cai Trị, Vuông, Cm, Đo, Trường, Đồ Dùng Học Tậ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45" y="5387601"/>
            <a:ext cx="2232178" cy="133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Sách giáo khoa tiếng anh 6 tập 1,2 phiên bản mới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2" descr="Sách giáo khoa tiếng anh 6 tập 1,2 phiên bản mới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7" name="Picture 13" descr="C:\Users\Admin\Downloads\downloa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9" y="3597536"/>
            <a:ext cx="1836744" cy="18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 descr="Bàn liền ghế học sinh khung sắt"/>
          <p:cNvSpPr>
            <a:spLocks noChangeAspect="1" noChangeArrowheads="1"/>
          </p:cNvSpPr>
          <p:nvPr/>
        </p:nvSpPr>
        <p:spPr bwMode="auto">
          <a:xfrm>
            <a:off x="460375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7" descr="Bàn liền ghế học sinh khung sắt"/>
          <p:cNvSpPr>
            <a:spLocks noChangeAspect="1" noChangeArrowheads="1"/>
          </p:cNvSpPr>
          <p:nvPr/>
        </p:nvSpPr>
        <p:spPr bwMode="auto">
          <a:xfrm>
            <a:off x="612775" y="3206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5" name="Picture 21" descr="Bàn ghế học sinh liền tựa BHS-16-02C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677" y="5065982"/>
            <a:ext cx="22979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Remember and write the names of things</a:t>
            </a:r>
          </a:p>
        </p:txBody>
      </p:sp>
      <p:pic>
        <p:nvPicPr>
          <p:cNvPr id="4099" name="imgb" descr="06c80c6353f136383a7d4ef9e912038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838200"/>
            <a:ext cx="2057400" cy="2133600"/>
          </a:xfrm>
          <a:noFill/>
        </p:spPr>
      </p:pic>
      <p:pic>
        <p:nvPicPr>
          <p:cNvPr id="4100" name="imgb" descr="but%20chi%20GP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3400"/>
            <a:ext cx="2286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gb" descr="boo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gb" descr="b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2438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gb" descr="ghe-dau-bo_S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2438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imgb" descr="xpo119487385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190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imgb" descr="thuoc-win-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38200"/>
            <a:ext cx="304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medium13163_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400"/>
            <a:ext cx="198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eras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ANd9GcSiUF4-RlWI10ti5hYVCLda5ETDqDVck9ql2UEdebywnr8CPTU&amp;t=1&amp;usg=__-KEM4twsxkUh1aHdudU4mcBvUoQ=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71247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71247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72009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71247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72009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71247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72009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72009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72771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71247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72009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0</a:t>
            </a:r>
          </a:p>
        </p:txBody>
      </p:sp>
      <p:pic>
        <p:nvPicPr>
          <p:cNvPr id="4120" name="ELPH240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181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04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8" dur="2000"/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2" dur="2000"/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4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4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6" dur="2000"/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4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8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0" dur="2000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4" dur="2000"/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8" dur="2000"/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0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2" dur="20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6" dur="2000"/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4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8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0" dur="2000"/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12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4" dur="2000"/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4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16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8" dur="2000"/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4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3992" fill="hold"/>
                                        <p:tgtEl>
                                          <p:spTgt spid="4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0"/>
                </p:tgtEl>
              </p:cMediaNode>
            </p:audio>
          </p:childTnLst>
        </p:cTn>
      </p:par>
    </p:tnLst>
    <p:bldLst>
      <p:bldP spid="4098" grpId="0"/>
      <p:bldP spid="4109" grpId="0" build="p"/>
      <p:bldP spid="4110" grpId="0" build="p"/>
      <p:bldP spid="4111" grpId="0" build="p"/>
      <p:bldP spid="4112" grpId="0" build="p"/>
      <p:bldP spid="4113" grpId="0" build="p"/>
      <p:bldP spid="4114" grpId="0" build="p"/>
      <p:bldP spid="4115" grpId="0" build="p"/>
      <p:bldP spid="4116" grpId="0" build="p"/>
      <p:bldP spid="4117" grpId="0" build="p"/>
      <p:bldP spid="4118" grpId="0" build="p"/>
      <p:bldP spid="41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</a:rPr>
              <a:t>Remember and write the names of things</a:t>
            </a:r>
          </a:p>
        </p:txBody>
      </p:sp>
      <p:pic>
        <p:nvPicPr>
          <p:cNvPr id="6147" name="imgb" descr="06c80c6353f136383a7d4ef9e912038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838200"/>
            <a:ext cx="2057400" cy="2133600"/>
          </a:xfrm>
          <a:noFill/>
        </p:spPr>
      </p:pic>
      <p:pic>
        <p:nvPicPr>
          <p:cNvPr id="6148" name="imgb" descr="but%20chi%20GP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14239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gb" descr="boo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imgb" descr="b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2438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imgb" descr="ghe-dau-bo_S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1752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imgb" descr="xpo119487385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190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imgb" descr="thuoc-win-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6800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medium13163_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81400"/>
            <a:ext cx="1981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eras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ANd9GcSiUF4-RlWI10ti5hYVCLda5ETDqDVck9ql2UEdebywnr8CPTU&amp;t=1&amp;usg=__-KEM4twsxkUh1aHdudU4mcBvUoQ=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990600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71247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71247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72009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71247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72009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71247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72009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72009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72771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71247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7200900" y="572452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8800" b="1" smtClean="0">
                <a:solidFill>
                  <a:srgbClr val="0000FF"/>
                </a:solidFill>
              </a:rPr>
              <a:t>0</a:t>
            </a:r>
          </a:p>
        </p:txBody>
      </p:sp>
      <p:pic>
        <p:nvPicPr>
          <p:cNvPr id="6168" name="ELPH243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181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9" name="WordArt 25"/>
          <p:cNvSpPr>
            <a:spLocks noChangeArrowheads="1" noChangeShapeType="1" noTextEdit="1"/>
          </p:cNvSpPr>
          <p:nvPr/>
        </p:nvSpPr>
        <p:spPr bwMode="auto">
          <a:xfrm>
            <a:off x="457200" y="2590800"/>
            <a:ext cx="533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rial"/>
              </a:rPr>
              <a:t>pen</a:t>
            </a:r>
          </a:p>
        </p:txBody>
      </p:sp>
      <p:sp>
        <p:nvSpPr>
          <p:cNvPr id="6170" name="WordArt 26"/>
          <p:cNvSpPr>
            <a:spLocks noChangeArrowheads="1" noChangeShapeType="1" noTextEdit="1"/>
          </p:cNvSpPr>
          <p:nvPr/>
        </p:nvSpPr>
        <p:spPr bwMode="auto">
          <a:xfrm>
            <a:off x="2209800" y="2057400"/>
            <a:ext cx="685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rial"/>
              </a:rPr>
              <a:t>pencil</a:t>
            </a:r>
          </a:p>
        </p:txBody>
      </p:sp>
      <p:sp>
        <p:nvSpPr>
          <p:cNvPr id="6171" name="WordArt 27"/>
          <p:cNvSpPr>
            <a:spLocks noChangeArrowheads="1" noChangeShapeType="1" noTextEdit="1"/>
          </p:cNvSpPr>
          <p:nvPr/>
        </p:nvSpPr>
        <p:spPr bwMode="auto">
          <a:xfrm>
            <a:off x="3124200" y="3048000"/>
            <a:ext cx="685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rial"/>
              </a:rPr>
              <a:t>chair</a:t>
            </a: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4800600" y="1828800"/>
            <a:ext cx="762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rial"/>
              </a:rPr>
              <a:t>ruler</a:t>
            </a:r>
          </a:p>
        </p:txBody>
      </p:sp>
      <p:sp>
        <p:nvSpPr>
          <p:cNvPr id="6173" name="WordArt 29"/>
          <p:cNvSpPr>
            <a:spLocks noChangeArrowheads="1" noChangeShapeType="1" noTextEdit="1"/>
          </p:cNvSpPr>
          <p:nvPr/>
        </p:nvSpPr>
        <p:spPr bwMode="auto">
          <a:xfrm>
            <a:off x="5638800" y="3200400"/>
            <a:ext cx="990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rial"/>
              </a:rPr>
              <a:t>eraser</a:t>
            </a:r>
          </a:p>
        </p:txBody>
      </p:sp>
      <p:sp>
        <p:nvSpPr>
          <p:cNvPr id="6174" name="WordArt 30"/>
          <p:cNvSpPr>
            <a:spLocks noChangeArrowheads="1" noChangeShapeType="1" noTextEdit="1"/>
          </p:cNvSpPr>
          <p:nvPr/>
        </p:nvSpPr>
        <p:spPr bwMode="auto">
          <a:xfrm>
            <a:off x="8096250" y="3152775"/>
            <a:ext cx="99060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rial"/>
              </a:rPr>
              <a:t>flower</a:t>
            </a:r>
          </a:p>
        </p:txBody>
      </p:sp>
      <p:sp>
        <p:nvSpPr>
          <p:cNvPr id="6175" name="WordArt 31"/>
          <p:cNvSpPr>
            <a:spLocks noChangeArrowheads="1" noChangeShapeType="1" noTextEdit="1"/>
          </p:cNvSpPr>
          <p:nvPr/>
        </p:nvSpPr>
        <p:spPr bwMode="auto">
          <a:xfrm>
            <a:off x="838200" y="5715000"/>
            <a:ext cx="9144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rial"/>
              </a:rPr>
              <a:t>books</a:t>
            </a:r>
          </a:p>
        </p:txBody>
      </p:sp>
      <p:sp>
        <p:nvSpPr>
          <p:cNvPr id="6176" name="WordArt 32"/>
          <p:cNvSpPr>
            <a:spLocks noChangeArrowheads="1" noChangeShapeType="1" noTextEdit="1"/>
          </p:cNvSpPr>
          <p:nvPr/>
        </p:nvSpPr>
        <p:spPr bwMode="auto">
          <a:xfrm>
            <a:off x="3429000" y="5715000"/>
            <a:ext cx="990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rial"/>
              </a:rPr>
              <a:t>desk</a:t>
            </a:r>
          </a:p>
        </p:txBody>
      </p:sp>
      <p:sp>
        <p:nvSpPr>
          <p:cNvPr id="6177" name="WordArt 33"/>
          <p:cNvSpPr>
            <a:spLocks noChangeArrowheads="1" noChangeShapeType="1" noTextEdit="1"/>
          </p:cNvSpPr>
          <p:nvPr/>
        </p:nvSpPr>
        <p:spPr bwMode="auto">
          <a:xfrm>
            <a:off x="5334000" y="5715000"/>
            <a:ext cx="160020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rial"/>
              </a:rPr>
              <a:t>bike / bicycle</a:t>
            </a:r>
          </a:p>
        </p:txBody>
      </p:sp>
      <p:sp>
        <p:nvSpPr>
          <p:cNvPr id="6178" name="WordArt 34"/>
          <p:cNvSpPr>
            <a:spLocks noChangeArrowheads="1" noChangeShapeType="1" noTextEdit="1"/>
          </p:cNvSpPr>
          <p:nvPr/>
        </p:nvSpPr>
        <p:spPr bwMode="auto">
          <a:xfrm>
            <a:off x="7315200" y="5562600"/>
            <a:ext cx="1219200" cy="352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.VnArial"/>
              </a:rPr>
              <a:t>school bag</a:t>
            </a:r>
          </a:p>
        </p:txBody>
      </p:sp>
    </p:spTree>
    <p:extLst>
      <p:ext uri="{BB962C8B-B14F-4D97-AF65-F5344CB8AC3E}">
        <p14:creationId xmlns:p14="http://schemas.microsoft.com/office/powerpoint/2010/main" val="279139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8" dur="2000"/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2" dur="2000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4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6" dur="2000"/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8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0" dur="2000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4" dur="200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8" dur="2000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00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2" dur="2000"/>
                                        <p:tgtEl>
                                          <p:spTgt spid="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4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6" dur="2000"/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8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0" dur="2000"/>
                                        <p:tgtEl>
                                          <p:spTgt spid="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12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4" dur="2000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16" presetID="8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8" dur="2000"/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6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3992" fill="hold"/>
                                        <p:tgtEl>
                                          <p:spTgt spid="61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8"/>
                </p:tgtEl>
              </p:cMediaNode>
            </p:audio>
          </p:childTnLst>
        </p:cTn>
      </p:par>
    </p:tnLst>
    <p:bldLst>
      <p:bldP spid="6146" grpId="0"/>
      <p:bldP spid="6157" grpId="0" build="p"/>
      <p:bldP spid="6158" grpId="0" build="p"/>
      <p:bldP spid="6159" grpId="0" build="p"/>
      <p:bldP spid="6160" grpId="0" build="p"/>
      <p:bldP spid="6161" grpId="0" build="p"/>
      <p:bldP spid="6162" grpId="0" build="p"/>
      <p:bldP spid="6163" grpId="0" build="p"/>
      <p:bldP spid="6164" grpId="0" build="p"/>
      <p:bldP spid="6165" grpId="0" build="p"/>
      <p:bldP spid="6166" grpId="0" build="p"/>
      <p:bldP spid="6167" grpId="0" build="p"/>
      <p:bldP spid="6169" grpId="0" animBg="1"/>
      <p:bldP spid="6170" grpId="0" animBg="1"/>
      <p:bldP spid="6171" grpId="0" animBg="1"/>
      <p:bldP spid="6172" grpId="0" animBg="1"/>
      <p:bldP spid="6173" grpId="0" animBg="1"/>
      <p:bldP spid="6174" grpId="0" animBg="1"/>
      <p:bldP spid="6175" grpId="0" animBg="1"/>
      <p:bldP spid="6176" grpId="0" animBg="1"/>
      <p:bldP spid="6177" grpId="0" animBg="1"/>
      <p:bldP spid="61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2652394"/>
          </a:xfrm>
          <a:solidFill>
            <a:srgbClr val="0FB7B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en-US" sz="3800" b="1" u="sng" dirty="0" smtClean="0"/>
              <a:t/>
            </a:r>
            <a:br>
              <a:rPr lang="en-US" sz="3800" b="1" u="sng" dirty="0" smtClean="0"/>
            </a:br>
            <a:r>
              <a:rPr lang="en-US" sz="3800" dirty="0" smtClean="0"/>
              <a:t>- </a:t>
            </a:r>
            <a:r>
              <a:rPr lang="en-US" sz="3800" b="1" dirty="0" smtClean="0"/>
              <a:t>Learn by heart all the new words.</a:t>
            </a:r>
            <a:br>
              <a:rPr lang="en-US" sz="3800" b="1" dirty="0" smtClean="0"/>
            </a:br>
            <a:r>
              <a:rPr lang="en-US" sz="3800" b="1" dirty="0" smtClean="0"/>
              <a:t>- Prepare </a:t>
            </a:r>
            <a:r>
              <a:rPr lang="en-US" sz="3800" b="1" dirty="0"/>
              <a:t> </a:t>
            </a:r>
            <a:r>
              <a:rPr lang="en-US" sz="3800" b="1" dirty="0" smtClean="0"/>
              <a:t>lesson 2 ( A closer look 1)</a:t>
            </a:r>
            <a:r>
              <a:rPr lang="en-US" sz="3800" b="1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415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8193" y="39187"/>
            <a:ext cx="8451669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UNIT 1: MY NEW SCHOOL</a:t>
            </a:r>
            <a:endParaRPr lang="en-GB" sz="4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64193" y="1243873"/>
            <a:ext cx="6762207" cy="1058092"/>
          </a:xfrm>
          <a:prstGeom prst="roundRect">
            <a:avLst/>
          </a:prstGeom>
          <a:solidFill>
            <a:srgbClr val="0FB7B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LESSON 1. GETTING STARTED</a:t>
            </a:r>
            <a:endParaRPr lang="en-GB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52227" y="2448559"/>
            <a:ext cx="4288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 special day</a:t>
            </a:r>
          </a:p>
        </p:txBody>
      </p:sp>
    </p:spTree>
    <p:extLst>
      <p:ext uri="{BB962C8B-B14F-4D97-AF65-F5344CB8AC3E}">
        <p14:creationId xmlns:p14="http://schemas.microsoft.com/office/powerpoint/2010/main" val="132040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743200" y="2514600"/>
            <a:ext cx="3886200" cy="2133600"/>
          </a:xfrm>
          <a:prstGeom prst="cloudCallout">
            <a:avLst>
              <a:gd name="adj1" fmla="val -45343"/>
              <a:gd name="adj2" fmla="val 16444"/>
            </a:avLst>
          </a:prstGeom>
          <a:solidFill>
            <a:srgbClr val="0FB7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School things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 flipV="1">
            <a:off x="1894114" y="3581399"/>
            <a:ext cx="849086" cy="59871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2120537" y="4310743"/>
            <a:ext cx="1143000" cy="457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4804955" y="4648200"/>
            <a:ext cx="0" cy="758734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6629399" y="3497034"/>
            <a:ext cx="999309" cy="1143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 flipV="1">
            <a:off x="4024449" y="1878013"/>
            <a:ext cx="76200" cy="9144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H="1" flipV="1">
            <a:off x="2133600" y="2335213"/>
            <a:ext cx="1289050" cy="4191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V="1">
            <a:off x="5943600" y="2011680"/>
            <a:ext cx="1005840" cy="65532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6065520" y="4267200"/>
            <a:ext cx="762000" cy="304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H="1">
            <a:off x="3200400" y="44958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5029200" y="1828799"/>
            <a:ext cx="228600" cy="715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17565" y="194008"/>
            <a:ext cx="244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WARM </a:t>
            </a:r>
            <a:r>
              <a:rPr lang="en-US" sz="3200" b="1" dirty="0" smtClean="0">
                <a:solidFill>
                  <a:srgbClr val="FF0000"/>
                </a:solidFill>
              </a:rPr>
              <a:t>- UP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6949" y="1324412"/>
            <a:ext cx="1469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book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054737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667000" y="1905000"/>
            <a:ext cx="3886200" cy="2133600"/>
          </a:xfrm>
          <a:prstGeom prst="cloudCallout">
            <a:avLst>
              <a:gd name="adj1" fmla="val -43384"/>
              <a:gd name="adj2" fmla="val 20014"/>
            </a:avLst>
          </a:prstGeom>
          <a:solidFill>
            <a:srgbClr val="0FB7B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School things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1066800" y="3276600"/>
            <a:ext cx="1752600" cy="76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>
            <a:off x="2209800" y="3810000"/>
            <a:ext cx="1143000" cy="1066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724400" y="4038600"/>
            <a:ext cx="0" cy="6096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248400" y="3200400"/>
            <a:ext cx="1066800" cy="1524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 flipV="1">
            <a:off x="3513908" y="1410628"/>
            <a:ext cx="372291" cy="761072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1447800" y="1752600"/>
            <a:ext cx="1371600" cy="838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5943600" y="1828800"/>
            <a:ext cx="838200" cy="8382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04800" y="12954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ruler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271952" y="593724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book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864031" y="883443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Eraser 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30480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chalk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57200" y="48006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School bag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258491" y="4358481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pen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239000" y="29718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paper 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6477000" y="44958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notebook</a:t>
            </a: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5791200" y="3657600"/>
            <a:ext cx="914400" cy="68580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 flipV="1">
            <a:off x="5105400" y="914400"/>
            <a:ext cx="228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70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6650" y="771669"/>
            <a:ext cx="25818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calculator </a:t>
            </a:r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n):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719233" y="738164"/>
            <a:ext cx="358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máy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13588" y="1276494"/>
            <a:ext cx="2505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uniform </a:t>
            </a:r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437314" y="1272114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đồng </a:t>
            </a:r>
            <a:r>
              <a:rPr lang="en-US" sz="28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0" y="1801956"/>
            <a:ext cx="2169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- smart (a</a:t>
            </a:r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US" sz="2800" b="1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990968" y="1795334"/>
            <a:ext cx="5037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thanh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37749" y="231919"/>
            <a:ext cx="33543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I.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Vocabulary: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8526" y="2266627"/>
            <a:ext cx="2782384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put </a:t>
            </a:r>
            <a:r>
              <a:rPr lang="en-US" sz="28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(phr </a:t>
            </a:r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v):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2808509" y="2238201"/>
            <a:ext cx="47412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mặc (chuẩn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91593" y="3283094"/>
            <a:ext cx="2355604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compass (</a:t>
            </a:r>
            <a:r>
              <a:rPr lang="en-US" sz="2800" b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403208" y="3261140"/>
            <a:ext cx="22860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compa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20003" y="2814527"/>
            <a:ext cx="1770966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FontTx/>
              <a:buChar char="-"/>
            </a:pPr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wear </a:t>
            </a:r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(v): 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951348" y="2808479"/>
            <a:ext cx="4741256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mặc (đang </a:t>
            </a:r>
            <a:r>
              <a:rPr lang="en-US" sz="28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61526" y="3852820"/>
            <a:ext cx="2285671" cy="52322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heavy </a:t>
            </a:r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(adj</a:t>
            </a:r>
            <a:r>
              <a:rPr lang="en-US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):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403208" y="3856927"/>
            <a:ext cx="2286000" cy="519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endParaRPr lang="en-US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158">
            <a:off x="6507706" y="3407028"/>
            <a:ext cx="2658890" cy="2439540"/>
          </a:xfrm>
          <a:prstGeom prst="rect">
            <a:avLst/>
          </a:prstGeom>
        </p:spPr>
      </p:pic>
      <p:pic>
        <p:nvPicPr>
          <p:cNvPr id="24" name="Picture 16" descr="5 Mẫu áo đồng phục quần xanh áo trắng đi học rẻ đẹ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890" y="2325176"/>
            <a:ext cx="2386070" cy="378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573" y="3441810"/>
            <a:ext cx="2464054" cy="242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719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8" grpId="0"/>
      <p:bldP spid="28679" grpId="0"/>
      <p:bldP spid="28680" grpId="0"/>
      <p:bldP spid="28681" grpId="0"/>
      <p:bldP spid="7" grpId="0" animBg="1" autoUpdateAnimBg="0"/>
      <p:bldP spid="2" grpId="0" animBg="1" autoUpdateAnimBg="0"/>
      <p:bldP spid="3" grpId="0" animBg="1" autoUpdateAnimBg="0"/>
      <p:bldP spid="4" grpId="0" animBg="1" autoUpdateAnimBg="0"/>
      <p:bldP spid="19" grpId="0" animBg="1" autoUpdateAnimBg="0"/>
      <p:bldP spid="20" grpId="0" animBg="1" autoUpdateAnimBg="0"/>
      <p:bldP spid="22" grpId="0" animBg="1" autoUpdateAnimBg="0"/>
      <p:bldP spid="2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1" y="312517"/>
            <a:ext cx="8760822" cy="3649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mtClean="0"/>
              <a:t>- </a:t>
            </a:r>
            <a:r>
              <a:rPr lang="en-US" b="1" dirty="0"/>
              <a:t>cal</a:t>
            </a:r>
            <a:r>
              <a:rPr lang="en-US" dirty="0"/>
              <a:t>culator</a:t>
            </a:r>
            <a:r>
              <a:rPr lang="en-US" b="1" dirty="0"/>
              <a:t> </a:t>
            </a:r>
            <a:r>
              <a:rPr lang="en-US" b="1" dirty="0" smtClean="0"/>
              <a:t>/</a:t>
            </a:r>
            <a:r>
              <a:rPr lang="en-US" dirty="0"/>
              <a:t>ˈ</a:t>
            </a:r>
            <a:r>
              <a:rPr lang="en-US" dirty="0" err="1"/>
              <a:t>kælkjuleɪtə</a:t>
            </a:r>
            <a:r>
              <a:rPr lang="en-US" dirty="0"/>
              <a:t>(r</a:t>
            </a:r>
            <a:r>
              <a:rPr lang="en-US" dirty="0" smtClean="0"/>
              <a:t>)/ (</a:t>
            </a:r>
            <a:r>
              <a:rPr lang="en-US" dirty="0"/>
              <a:t>n):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- wear </a:t>
            </a:r>
            <a:r>
              <a:rPr lang="en-US" dirty="0" smtClean="0"/>
              <a:t> /</a:t>
            </a:r>
            <a:r>
              <a:rPr lang="en-US" dirty="0" err="1"/>
              <a:t>weə</a:t>
            </a:r>
            <a:r>
              <a:rPr lang="en-US" dirty="0"/>
              <a:t>(r), </a:t>
            </a:r>
            <a:r>
              <a:rPr lang="en-US" dirty="0" err="1"/>
              <a:t>wer</a:t>
            </a:r>
            <a:r>
              <a:rPr lang="en-US" dirty="0"/>
              <a:t> </a:t>
            </a:r>
            <a:r>
              <a:rPr lang="en-US" dirty="0" smtClean="0"/>
              <a:t>/ (</a:t>
            </a:r>
            <a:r>
              <a:rPr lang="en-US" dirty="0"/>
              <a:t>v)= - put on (</a:t>
            </a:r>
            <a:r>
              <a:rPr lang="en-US" dirty="0" err="1"/>
              <a:t>phr</a:t>
            </a:r>
            <a:r>
              <a:rPr lang="en-US" dirty="0"/>
              <a:t> v):</a:t>
            </a:r>
            <a:r>
              <a:rPr lang="en-US" b="1" dirty="0" smtClean="0"/>
              <a:t>  </a:t>
            </a:r>
            <a:r>
              <a:rPr lang="en-US" dirty="0" err="1"/>
              <a:t>mặc</a:t>
            </a:r>
            <a:r>
              <a:rPr lang="en-US" dirty="0"/>
              <a:t>, </a:t>
            </a:r>
            <a:r>
              <a:rPr lang="en-US" dirty="0" err="1"/>
              <a:t>đội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b="1" dirty="0" smtClean="0"/>
              <a:t>'u</a:t>
            </a:r>
            <a:r>
              <a:rPr lang="en-US" dirty="0" smtClean="0"/>
              <a:t>niform /</a:t>
            </a:r>
            <a:r>
              <a:rPr lang="en-US" dirty="0"/>
              <a:t>ˈ</a:t>
            </a:r>
            <a:r>
              <a:rPr lang="en-US" dirty="0" err="1" smtClean="0"/>
              <a:t>juːnɪfɔːm</a:t>
            </a:r>
            <a:r>
              <a:rPr lang="en-US" dirty="0" smtClean="0"/>
              <a:t>/</a:t>
            </a:r>
            <a:r>
              <a:rPr lang="en-US" b="1" dirty="0" smtClean="0"/>
              <a:t> </a:t>
            </a:r>
            <a:r>
              <a:rPr lang="en-US" dirty="0"/>
              <a:t>(n):</a:t>
            </a:r>
            <a:r>
              <a:rPr lang="en-US" b="1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phục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smart (</a:t>
            </a:r>
            <a:r>
              <a:rPr lang="en-US" dirty="0" err="1"/>
              <a:t>adj</a:t>
            </a:r>
            <a:r>
              <a:rPr lang="en-US" dirty="0"/>
              <a:t>):</a:t>
            </a:r>
            <a:r>
              <a:rPr lang="en-US" b="1" dirty="0"/>
              <a:t>  </a:t>
            </a:r>
            <a:r>
              <a:rPr lang="en-US" dirty="0" err="1"/>
              <a:t>bảnh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,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trí</a:t>
            </a:r>
            <a:endParaRPr lang="en-US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 smtClean="0"/>
              <a:t>'</a:t>
            </a:r>
            <a:r>
              <a:rPr lang="fr-FR" b="1" dirty="0" err="1" smtClean="0"/>
              <a:t>com</a:t>
            </a:r>
            <a:r>
              <a:rPr lang="fr-FR" dirty="0" err="1" smtClean="0"/>
              <a:t>pass</a:t>
            </a:r>
            <a:r>
              <a:rPr lang="fr-FR" dirty="0"/>
              <a:t> </a:t>
            </a:r>
            <a:r>
              <a:rPr lang="fr-FR" dirty="0" smtClean="0"/>
              <a:t> /</a:t>
            </a:r>
            <a:r>
              <a:rPr lang="en-US" dirty="0" smtClean="0">
                <a:solidFill>
                  <a:srgbClr val="000000"/>
                </a:solidFill>
                <a:ea typeface="Times New Roman"/>
              </a:rPr>
              <a:t>ˈ</a:t>
            </a:r>
            <a:r>
              <a:rPr lang="en-US" dirty="0" err="1">
                <a:solidFill>
                  <a:srgbClr val="000000"/>
                </a:solidFill>
                <a:ea typeface="Times New Roman"/>
              </a:rPr>
              <a:t>kʌmpəs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dirty="0" smtClean="0"/>
              <a:t>(n</a:t>
            </a:r>
            <a:r>
              <a:rPr lang="fr-FR" dirty="0"/>
              <a:t>):  </a:t>
            </a:r>
            <a:r>
              <a:rPr lang="fr-FR" dirty="0" err="1"/>
              <a:t>com</a:t>
            </a:r>
            <a:r>
              <a:rPr lang="fr-FR" dirty="0"/>
              <a:t> </a:t>
            </a:r>
            <a:r>
              <a:rPr lang="fr-FR" dirty="0" err="1"/>
              <a:t>pa,la</a:t>
            </a:r>
            <a:r>
              <a:rPr lang="fr-FR" dirty="0"/>
              <a:t> </a:t>
            </a:r>
            <a:r>
              <a:rPr lang="fr-FR" dirty="0" err="1"/>
              <a:t>bàn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/>
              <a:t>'</a:t>
            </a:r>
            <a:r>
              <a:rPr lang="en-US" b="1" dirty="0"/>
              <a:t>hea</a:t>
            </a:r>
            <a:r>
              <a:rPr lang="en-US" dirty="0"/>
              <a:t>vy </a:t>
            </a:r>
            <a:r>
              <a:rPr lang="en-US" dirty="0" smtClean="0"/>
              <a:t>/</a:t>
            </a:r>
            <a:r>
              <a:rPr lang="en-US" dirty="0"/>
              <a:t>ˈ</a:t>
            </a:r>
            <a:r>
              <a:rPr lang="en-US" dirty="0" err="1"/>
              <a:t>hevi</a:t>
            </a:r>
            <a:r>
              <a:rPr lang="en-US" dirty="0"/>
              <a:t> </a:t>
            </a:r>
            <a:r>
              <a:rPr lang="en-US" dirty="0" smtClean="0"/>
              <a:t>/(</a:t>
            </a:r>
            <a:r>
              <a:rPr lang="en-US" dirty="0" err="1"/>
              <a:t>adj</a:t>
            </a:r>
            <a:r>
              <a:rPr lang="en-US" dirty="0"/>
              <a:t>): </a:t>
            </a:r>
            <a:r>
              <a:rPr lang="en-US" dirty="0" err="1" smtClean="0"/>
              <a:t>nặng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‘</a:t>
            </a:r>
            <a:r>
              <a:rPr lang="en-US" b="1" dirty="0" smtClean="0"/>
              <a:t>su</a:t>
            </a:r>
            <a:r>
              <a:rPr lang="en-US" dirty="0" smtClean="0"/>
              <a:t>bject /</a:t>
            </a:r>
            <a:r>
              <a:rPr lang="en-US" dirty="0"/>
              <a:t>ˈ</a:t>
            </a:r>
            <a:r>
              <a:rPr lang="en-US" dirty="0" err="1"/>
              <a:t>sʌbdʒɪkt</a:t>
            </a:r>
            <a:r>
              <a:rPr lang="en-US" dirty="0"/>
              <a:t>, ˈ</a:t>
            </a:r>
            <a:r>
              <a:rPr lang="en-US" dirty="0" err="1" smtClean="0"/>
              <a:t>sʌbdʒekt</a:t>
            </a:r>
            <a:r>
              <a:rPr lang="en-US" dirty="0" smtClean="0"/>
              <a:t>/ (n) </a:t>
            </a:r>
            <a:r>
              <a:rPr lang="en-US" err="1"/>
              <a:t>môn</a:t>
            </a:r>
            <a:r>
              <a:rPr lang="en-US"/>
              <a:t> </a:t>
            </a:r>
            <a:r>
              <a:rPr lang="en-US" smtClean="0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0" y="153595"/>
            <a:ext cx="3505200" cy="560387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Checking words: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209109" y="182531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3574869" y="1549386"/>
            <a:ext cx="2133600" cy="1447800"/>
          </a:xfrm>
          <a:prstGeom prst="ellipse">
            <a:avLst/>
          </a:prstGeom>
          <a:solidFill>
            <a:srgbClr val="0D9F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calculator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6309360" y="4425466"/>
            <a:ext cx="2133600" cy="1447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heavy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051560" y="4425466"/>
            <a:ext cx="2133600" cy="1447800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/>
              <a:t>Put on</a:t>
            </a:r>
            <a:endParaRPr lang="en-US" sz="2800" b="1" dirty="0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3574869" y="3282322"/>
            <a:ext cx="2133600" cy="14478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uniform</a:t>
            </a:r>
            <a:endParaRPr lang="en-US" sz="3200" b="1" dirty="0">
              <a:solidFill>
                <a:srgbClr val="3333CC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914400" y="2273286"/>
            <a:ext cx="2133600" cy="1447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compass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824152" y="4865914"/>
            <a:ext cx="2133600" cy="1447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</a:rPr>
              <a:t>smart</a:t>
            </a:r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165668" y="2558422"/>
            <a:ext cx="2133600" cy="1447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</a:rPr>
              <a:t>wear</a:t>
            </a:r>
            <a:endParaRPr lang="en-US" sz="28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3698" y="580572"/>
            <a:ext cx="8412588" cy="5878286"/>
            <a:chOff x="961466" y="-512529"/>
            <a:chExt cx="8069027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91"/>
            <a:stretch/>
          </p:blipFill>
          <p:spPr>
            <a:xfrm>
              <a:off x="961466" y="-512529"/>
              <a:ext cx="3026643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8110" y="-512529"/>
              <a:ext cx="5042383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49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698" y="1166945"/>
            <a:ext cx="7742028" cy="489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Are you ready? 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Just a minute.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Vy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Oh, this is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my new friend.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Nice to meet you.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I live near here, and we go to the same school!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Good. Hmm, your school bag looks heavy. 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Yes! I have new books, and we have new subjects to study.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a new uniform,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! You look smart!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Thanks,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We always look smart in our uniforms.</a:t>
            </a:r>
          </a:p>
          <a:p>
            <a:pPr>
              <a:lnSpc>
                <a:spcPct val="130000"/>
              </a:lnSpc>
            </a:pPr>
            <a:r>
              <a:rPr lang="en-US" sz="22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Let me put on my uniform. Then we can go.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9100" y="473869"/>
            <a:ext cx="3176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 special 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350" y="720090"/>
            <a:ext cx="209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(Loud knock)</a:t>
            </a:r>
          </a:p>
        </p:txBody>
      </p:sp>
      <p:pic>
        <p:nvPicPr>
          <p:cNvPr id="7" name="20201130_tienganh6_kntt_B1_0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40773" y="38870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solidFill>
            <a:srgbClr val="0FB7BD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1497</TotalTime>
  <Words>678</Words>
  <Application>Microsoft Office PowerPoint</Application>
  <PresentationFormat>On-screen Show (4:3)</PresentationFormat>
  <Paragraphs>173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.VnArial</vt:lpstr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Checking words: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and write the names of things</vt:lpstr>
      <vt:lpstr>Remember and write the names of things</vt:lpstr>
      <vt:lpstr>5. Homework - Learn by heart all the new words. - Prepare  lesson 2 ( A closer look 1).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80</cp:revision>
  <dcterms:created xsi:type="dcterms:W3CDTF">2020-12-09T02:04:09Z</dcterms:created>
  <dcterms:modified xsi:type="dcterms:W3CDTF">2025-08-26T14:10:48Z</dcterms:modified>
</cp:coreProperties>
</file>