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396" r:id="rId2"/>
    <p:sldId id="321" r:id="rId3"/>
    <p:sldId id="277" r:id="rId4"/>
    <p:sldId id="278" r:id="rId5"/>
    <p:sldId id="279" r:id="rId6"/>
    <p:sldId id="280" r:id="rId7"/>
    <p:sldId id="281" r:id="rId8"/>
    <p:sldId id="282" r:id="rId9"/>
    <p:sldId id="397" r:id="rId10"/>
    <p:sldId id="284" r:id="rId11"/>
    <p:sldId id="399" r:id="rId12"/>
    <p:sldId id="361" r:id="rId13"/>
    <p:sldId id="402" r:id="rId14"/>
    <p:sldId id="403" r:id="rId15"/>
    <p:sldId id="287" r:id="rId16"/>
    <p:sldId id="288" r:id="rId17"/>
    <p:sldId id="289" r:id="rId18"/>
    <p:sldId id="363" r:id="rId19"/>
    <p:sldId id="290" r:id="rId20"/>
    <p:sldId id="394" r:id="rId21"/>
    <p:sldId id="395" r:id="rId22"/>
    <p:sldId id="291" r:id="rId23"/>
    <p:sldId id="398" r:id="rId24"/>
    <p:sldId id="296" r:id="rId25"/>
    <p:sldId id="298" r:id="rId26"/>
    <p:sldId id="299" r:id="rId27"/>
    <p:sldId id="303" r:id="rId28"/>
    <p:sldId id="304" r:id="rId29"/>
    <p:sldId id="305" r:id="rId30"/>
    <p:sldId id="300" r:id="rId31"/>
    <p:sldId id="301" r:id="rId32"/>
    <p:sldId id="306" r:id="rId33"/>
    <p:sldId id="307" r:id="rId34"/>
    <p:sldId id="308" r:id="rId35"/>
    <p:sldId id="309" r:id="rId36"/>
    <p:sldId id="310" r:id="rId37"/>
    <p:sldId id="311" r:id="rId38"/>
    <p:sldId id="312" r:id="rId39"/>
    <p:sldId id="313" r:id="rId40"/>
    <p:sldId id="302" r:id="rId41"/>
    <p:sldId id="314" r:id="rId42"/>
    <p:sldId id="315" r:id="rId43"/>
  </p:sldIdLst>
  <p:sldSz cx="12192000" cy="6858000"/>
  <p:notesSz cx="6858000" cy="9144000"/>
  <p:embeddedFontLst>
    <p:embeddedFont>
      <p:font typeface=".VnTime" panose="020B7200000000000000" pitchFamily="34" charset="0"/>
      <p:regular r:id="rId45"/>
      <p:bold r:id="rId46"/>
      <p:italic r:id="rId47"/>
      <p:boldItalic r:id="rId48"/>
    </p:embeddedFont>
    <p:embeddedFont>
      <p:font typeface="Cambria Math" panose="0204050305040603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190377"/>
    <a:srgbClr val="CCFF99"/>
    <a:srgbClr val="FFFFFF"/>
    <a:srgbClr val="00FF00"/>
    <a:srgbClr val="FF6600"/>
    <a:srgbClr val="CC00FF"/>
    <a:srgbClr val="FF00FF"/>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varScale="1">
        <p:scale>
          <a:sx n="63" d="100"/>
          <a:sy n="63" d="100"/>
        </p:scale>
        <p:origin x="608" y="56"/>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26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5.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6.xml"/><Relationship Id="rId10" Type="http://schemas.openxmlformats.org/officeDocument/2006/relationships/image" Target="../media/image6.png"/><Relationship Id="rId19" Type="http://schemas.openxmlformats.org/officeDocument/2006/relationships/slide" Target="slide10.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3.xml"/><Relationship Id="rId27" Type="http://schemas.openxmlformats.org/officeDocument/2006/relationships/image" Target="../media/image19.png"/><Relationship Id="rId30" Type="http://schemas.openxmlformats.org/officeDocument/2006/relationships/slide" Target="slide7.xml"/><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16589C-418B-CD39-0451-8F348B86C0B5}"/>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074230E-7AAF-2797-C1B2-3AD37DC9C7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0977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687" y="2943635"/>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a:solidFill>
                  <a:srgbClr val="002060"/>
                </a:solidFill>
                <a:latin typeface="Yeseva One" panose="00000500000000000000" charset="0"/>
                <a:ea typeface="Yeseva One" panose="00000500000000000000" charset="0"/>
                <a:sym typeface="Yeseva One" panose="00000500000000000000" charset="0"/>
              </a:rPr>
              <a:t>12</a:t>
            </a:r>
            <a:r>
              <a:rPr lang="vi-VN" sz="4800" b="1">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
        <p:nvSpPr>
          <p:cNvPr id="2" name="文本框 28"/>
          <p:cNvSpPr txBox="1"/>
          <p:nvPr/>
        </p:nvSpPr>
        <p:spPr>
          <a:xfrm>
            <a:off x="1713454" y="3372867"/>
            <a:ext cx="9592628" cy="829945"/>
          </a:xfrm>
          <a:prstGeom prst="rect">
            <a:avLst/>
          </a:prstGeom>
          <a:noFill/>
        </p:spPr>
        <p:txBody>
          <a:bodyPr wrap="square" rtlCol="0">
            <a:spAutoFit/>
          </a:bodyPr>
          <a:lstStyle/>
          <a:p>
            <a:pPr algn="ctr"/>
            <a:r>
              <a:rPr lang="en-US" sz="4800" b="1">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(5 </a:t>
            </a: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tiết)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a:extLst>
              <a:ext uri="{FF2B5EF4-FFF2-40B4-BE49-F238E27FC236}">
                <a16:creationId xmlns:a16="http://schemas.microsoft.com/office/drawing/2014/main" id="{9DEED285-8C6F-AAAF-9B1C-199D561F2C07}"/>
              </a:ext>
            </a:extLst>
          </p:cNvPr>
          <p:cNvSpPr txBox="1"/>
          <p:nvPr/>
        </p:nvSpPr>
        <p:spPr>
          <a:xfrm>
            <a:off x="-186562" y="695987"/>
            <a:ext cx="6599582" cy="523220"/>
          </a:xfrm>
          <a:prstGeom prst="rect">
            <a:avLst/>
          </a:prstGeom>
          <a:noFill/>
        </p:spPr>
        <p:txBody>
          <a:bodyPr wrap="square" rtlCol="0">
            <a:spAutoFit/>
          </a:bodyPr>
          <a:lstStyle/>
          <a:p>
            <a:pPr algn="just"/>
            <a:r>
              <a:rPr lang="en-US" sz="2800">
                <a:solidFill>
                  <a:srgbClr val="0000FF"/>
                </a:solidFill>
                <a:latin typeface="Times New Roman" panose="02020603050405020304" pitchFamily="18" charset="0"/>
                <a:cs typeface="Times New Roman" panose="02020603050405020304" pitchFamily="18" charset="0"/>
              </a:rPr>
              <a:t>	 NaOH  +  HCl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 name="TextBox 22">
            <a:extLst>
              <a:ext uri="{FF2B5EF4-FFF2-40B4-BE49-F238E27FC236}">
                <a16:creationId xmlns:a16="http://schemas.microsoft.com/office/drawing/2014/main" id="{3DE46DAA-A438-3070-CCF3-8194B9F201EB}"/>
              </a:ext>
            </a:extLst>
          </p:cNvPr>
          <p:cNvSpPr txBox="1"/>
          <p:nvPr/>
        </p:nvSpPr>
        <p:spPr>
          <a:xfrm>
            <a:off x="2477125" y="695987"/>
            <a:ext cx="4717774" cy="523220"/>
          </a:xfrm>
          <a:prstGeom prst="rect">
            <a:avLst/>
          </a:prstGeom>
          <a:noFill/>
        </p:spPr>
        <p:txBody>
          <a:bodyPr wrap="square" rtlCol="0">
            <a:spAutoFit/>
          </a:bodyPr>
          <a:lstStyle/>
          <a:p>
            <a:pPr algn="just"/>
            <a:r>
              <a:rPr lang="en-US"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sym typeface="Wingdings 3"/>
              </a:rPr>
              <a:t>	</a:t>
            </a:r>
            <a:r>
              <a:rPr lang="en-US" sz="2800" dirty="0" err="1">
                <a:solidFill>
                  <a:srgbClr val="0000FF"/>
                </a:solidFill>
                <a:latin typeface="Times New Roman" panose="02020603050405020304" pitchFamily="18" charset="0"/>
                <a:cs typeface="Times New Roman" panose="02020603050405020304" pitchFamily="18" charset="0"/>
                <a:sym typeface="Wingdings 3"/>
              </a:rPr>
              <a:t>NaCl</a:t>
            </a:r>
            <a:r>
              <a:rPr lang="en-US" sz="2800">
                <a:solidFill>
                  <a:srgbClr val="0000FF"/>
                </a:solidFill>
                <a:latin typeface="Times New Roman" panose="02020603050405020304" pitchFamily="18" charset="0"/>
                <a:cs typeface="Times New Roman" panose="02020603050405020304" pitchFamily="18" charset="0"/>
                <a:sym typeface="Wingdings 3"/>
              </a:rPr>
              <a:t>	    +    H</a:t>
            </a:r>
            <a:r>
              <a:rPr lang="en-US" sz="2800" baseline="-25000">
                <a:solidFill>
                  <a:srgbClr val="0000FF"/>
                </a:solidFill>
                <a:latin typeface="Times New Roman" panose="02020603050405020304" pitchFamily="18" charset="0"/>
                <a:cs typeface="Times New Roman" panose="02020603050405020304" pitchFamily="18" charset="0"/>
                <a:sym typeface="Wingdings 3"/>
              </a:rPr>
              <a:t>2</a:t>
            </a:r>
            <a:r>
              <a:rPr lang="en-US" sz="2800">
                <a:solidFill>
                  <a:srgbClr val="0000FF"/>
                </a:solidFill>
                <a:latin typeface="Times New Roman" panose="02020603050405020304" pitchFamily="18" charset="0"/>
                <a:cs typeface="Times New Roman" panose="02020603050405020304" pitchFamily="18" charset="0"/>
                <a:sym typeface="Wingdings 3"/>
              </a:rPr>
              <a:t>O</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881129D3-A737-A27F-7CCC-B449B92E94EC}"/>
              </a:ext>
            </a:extLst>
          </p:cNvPr>
          <p:cNvSpPr txBox="1"/>
          <p:nvPr/>
        </p:nvSpPr>
        <p:spPr>
          <a:xfrm>
            <a:off x="3757132" y="1219207"/>
            <a:ext cx="3046828" cy="461665"/>
          </a:xfrm>
          <a:prstGeom prst="rect">
            <a:avLst/>
          </a:prstGeom>
          <a:noFill/>
        </p:spPr>
        <p:txBody>
          <a:bodyPr wrap="square">
            <a:spAutoFit/>
          </a:bodyPr>
          <a:lstStyle/>
          <a:p>
            <a:r>
              <a:rPr lang="en-US" sz="2400" i="1">
                <a:solidFill>
                  <a:srgbClr val="FF0000"/>
                </a:solidFill>
                <a:latin typeface="Times New Roman" panose="02020603050405020304" pitchFamily="18" charset="0"/>
                <a:cs typeface="Times New Roman" panose="02020603050405020304" pitchFamily="18" charset="0"/>
              </a:rPr>
              <a:t>Sodium chloride  </a:t>
            </a:r>
            <a:endParaRPr lang="en-US" sz="2400">
              <a:solidFill>
                <a:srgbClr val="FF0000"/>
              </a:solidFill>
            </a:endParaRPr>
          </a:p>
        </p:txBody>
      </p:sp>
      <p:sp>
        <p:nvSpPr>
          <p:cNvPr id="7" name="TextBox 22">
            <a:extLst>
              <a:ext uri="{FF2B5EF4-FFF2-40B4-BE49-F238E27FC236}">
                <a16:creationId xmlns:a16="http://schemas.microsoft.com/office/drawing/2014/main" id="{CC04202D-64D4-3DA5-EDD3-3BB1A761A3DE}"/>
              </a:ext>
            </a:extLst>
          </p:cNvPr>
          <p:cNvSpPr txBox="1"/>
          <p:nvPr/>
        </p:nvSpPr>
        <p:spPr>
          <a:xfrm>
            <a:off x="-548653" y="295662"/>
            <a:ext cx="10564837" cy="52322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1. Phản ứng của acid và base</a:t>
            </a:r>
            <a:r>
              <a:rPr lang="en-US" sz="2800">
                <a:latin typeface="Times New Roman" panose="02020603050405020304" pitchFamily="18" charset="0"/>
                <a:cs typeface="Times New Roman" panose="02020603050405020304" pitchFamily="18" charset="0"/>
                <a:sym typeface="Wingdings" panose="05000000000000000000" pitchFamily="2" charset="2"/>
              </a:rPr>
              <a:t> Muối +Nước</a:t>
            </a:r>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4">
                <a:extLst>
                  <a:ext uri="{FF2B5EF4-FFF2-40B4-BE49-F238E27FC236}">
                    <a16:creationId xmlns:a16="http://schemas.microsoft.com/office/drawing/2014/main" id="{2CF212C6-97EB-121E-E3F5-47ED19CBFD28}"/>
                  </a:ext>
                </a:extLst>
              </p:cNvPr>
              <p:cNvSpPr txBox="1"/>
              <p:nvPr/>
            </p:nvSpPr>
            <p:spPr>
              <a:xfrm>
                <a:off x="-184313" y="2641694"/>
                <a:ext cx="7882890" cy="5467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pPr>
                <a:r>
                  <a:rPr lang="en-US" sz="2800" b="1">
                    <a:solidFill>
                      <a:srgbClr val="0000CC"/>
                    </a:solidFill>
                    <a:latin typeface="Times New Roman" panose="02020603050405020304" pitchFamily="18" charset="0"/>
                    <a:ea typeface="Times New Roman" panose="02020603050405020304" pitchFamily="18" charset="0"/>
                  </a:rPr>
                  <a:t>CuO  +     2H</a:t>
                </a:r>
                <a14:m>
                  <m:oMath xmlns:m="http://schemas.openxmlformats.org/officeDocument/2006/math">
                    <m:r>
                      <a:rPr lang="en-US" sz="2800" b="1" i="1" baseline="-25000" smtClean="0">
                        <a:solidFill>
                          <a:srgbClr val="0000CC"/>
                        </a:solidFill>
                        <a:latin typeface="Cambria Math" panose="02040503050406030204" pitchFamily="18" charset="0"/>
                        <a:ea typeface="Times New Roman" panose="02020603050405020304" pitchFamily="18" charset="0"/>
                      </a:rPr>
                      <m:t>𝟐</m:t>
                    </m:r>
                  </m:oMath>
                </a14:m>
                <a:r>
                  <a:rPr lang="en-US" sz="2800" b="1">
                    <a:solidFill>
                      <a:srgbClr val="0000CC"/>
                    </a:solidFill>
                    <a:latin typeface="Times New Roman" panose="02020603050405020304" pitchFamily="18" charset="0"/>
                    <a:ea typeface="Times New Roman" panose="02020603050405020304" pitchFamily="18" charset="0"/>
                  </a:rPr>
                  <a:t>SO</a:t>
                </a:r>
                <a:r>
                  <a:rPr lang="en-US" sz="2800" b="1" baseline="-25000">
                    <a:solidFill>
                      <a:srgbClr val="0000CC"/>
                    </a:solidFill>
                    <a:latin typeface="Times New Roman" panose="02020603050405020304" pitchFamily="18" charset="0"/>
                    <a:ea typeface="Times New Roman" panose="02020603050405020304" pitchFamily="18" charset="0"/>
                  </a:rPr>
                  <a:t>4</a:t>
                </a:r>
                <a:r>
                  <a:rPr lang="en-US" sz="2800" b="1">
                    <a:solidFill>
                      <a:srgbClr val="0000CC"/>
                    </a:solidFill>
                    <a:latin typeface="Times New Roman" panose="02020603050405020304" pitchFamily="18" charset="0"/>
                    <a:ea typeface="Times New Roman" panose="02020603050405020304" pitchFamily="18" charset="0"/>
                  </a:rPr>
                  <a:t>     </a:t>
                </a:r>
                <a:r>
                  <a:rPr lang="en-US" sz="2800" b="1">
                    <a:solidFill>
                      <a:srgbClr val="0000CC"/>
                    </a:solidFill>
                    <a:latin typeface="Times New Roman" panose="02020603050405020304" pitchFamily="18" charset="0"/>
                    <a:ea typeface="Times New Roman" panose="02020603050405020304" pitchFamily="18" charset="0"/>
                    <a:sym typeface="Symbol" panose="05050102010706020507" pitchFamily="18" charset="2"/>
                  </a:rPr>
                  <a:t></a:t>
                </a:r>
                <a:r>
                  <a:rPr lang="en-US" sz="2800" b="1">
                    <a:solidFill>
                      <a:srgbClr val="0000CC"/>
                    </a:solidFill>
                    <a:latin typeface="Times New Roman" panose="02020603050405020304" pitchFamily="18" charset="0"/>
                    <a:ea typeface="Times New Roman" panose="02020603050405020304" pitchFamily="18" charset="0"/>
                  </a:rPr>
                  <a:t>     CuSO</a:t>
                </a:r>
                <a:r>
                  <a:rPr lang="en-US" sz="2800" b="1" baseline="-25000">
                    <a:solidFill>
                      <a:srgbClr val="0000CC"/>
                    </a:solidFill>
                    <a:latin typeface="Times New Roman" panose="02020603050405020304" pitchFamily="18" charset="0"/>
                    <a:ea typeface="Times New Roman" panose="02020603050405020304" pitchFamily="18" charset="0"/>
                  </a:rPr>
                  <a:t>4</a:t>
                </a:r>
                <a:r>
                  <a:rPr lang="en-US" sz="2800" b="1">
                    <a:solidFill>
                      <a:srgbClr val="0000CC"/>
                    </a:solidFill>
                    <a:latin typeface="Times New Roman" panose="02020603050405020304" pitchFamily="18" charset="0"/>
                    <a:ea typeface="Times New Roman" panose="02020603050405020304" pitchFamily="18" charset="0"/>
                  </a:rPr>
                  <a:t>     + H</a:t>
                </a:r>
                <a:r>
                  <a:rPr lang="en-US" sz="2800" b="1" baseline="-25000">
                    <a:solidFill>
                      <a:srgbClr val="0000CC"/>
                    </a:solidFill>
                    <a:latin typeface="Times New Roman" panose="02020603050405020304" pitchFamily="18" charset="0"/>
                    <a:ea typeface="Times New Roman" panose="02020603050405020304" pitchFamily="18" charset="0"/>
                  </a:rPr>
                  <a:t>2</a:t>
                </a:r>
                <a:r>
                  <a:rPr lang="en-US" sz="2800" b="1">
                    <a:solidFill>
                      <a:srgbClr val="0000CC"/>
                    </a:solidFill>
                    <a:latin typeface="Times New Roman" panose="02020603050405020304" pitchFamily="18" charset="0"/>
                    <a:ea typeface="Times New Roman" panose="02020603050405020304" pitchFamily="18" charset="0"/>
                  </a:rPr>
                  <a:t>O</a:t>
                </a:r>
                <a:endParaRPr lang="en-US" sz="2800" b="1" dirty="0">
                  <a:solidFill>
                    <a:srgbClr val="0000CC"/>
                  </a:solidFill>
                  <a:effectLst/>
                  <a:latin typeface="Times New Roman" panose="02020603050405020304" pitchFamily="18" charset="0"/>
                  <a:ea typeface="Times New Roman" panose="02020603050405020304" pitchFamily="18" charset="0"/>
                </a:endParaRPr>
              </a:p>
            </p:txBody>
          </p:sp>
        </mc:Choice>
        <mc:Fallback xmlns="">
          <p:sp>
            <p:nvSpPr>
              <p:cNvPr id="8" name="TextBox 4">
                <a:extLst>
                  <a:ext uri="{FF2B5EF4-FFF2-40B4-BE49-F238E27FC236}">
                    <a16:creationId xmlns:a16="http://schemas.microsoft.com/office/drawing/2014/main" id="{2CF212C6-97EB-121E-E3F5-47ED19CBFD28}"/>
                  </a:ext>
                </a:extLst>
              </p:cNvPr>
              <p:cNvSpPr txBox="1">
                <a:spLocks noRot="1" noChangeAspect="1" noMove="1" noResize="1" noEditPoints="1" noAdjustHandles="1" noChangeArrowheads="1" noChangeShapeType="1" noTextEdit="1"/>
              </p:cNvSpPr>
              <p:nvPr/>
            </p:nvSpPr>
            <p:spPr>
              <a:xfrm>
                <a:off x="-184313" y="2641694"/>
                <a:ext cx="7882890" cy="546753"/>
              </a:xfrm>
              <a:prstGeom prst="rect">
                <a:avLst/>
              </a:prstGeom>
              <a:blipFill>
                <a:blip r:embed="rId2"/>
                <a:stretch>
                  <a:fillRect t="-7778" b="-30000"/>
                </a:stretch>
              </a:blipFill>
              <a:ln>
                <a:noFill/>
              </a:ln>
            </p:spPr>
            <p:txBody>
              <a:bodyPr/>
              <a:lstStyle/>
              <a:p>
                <a:r>
                  <a:rPr lang="en-US">
                    <a:noFill/>
                  </a:rPr>
                  <a:t> </a:t>
                </a:r>
              </a:p>
            </p:txBody>
          </p:sp>
        </mc:Fallback>
      </mc:AlternateContent>
      <p:sp>
        <p:nvSpPr>
          <p:cNvPr id="9" name="TextBox 22">
            <a:extLst>
              <a:ext uri="{FF2B5EF4-FFF2-40B4-BE49-F238E27FC236}">
                <a16:creationId xmlns:a16="http://schemas.microsoft.com/office/drawing/2014/main" id="{E9A944D1-DDE3-6F83-B3BF-ABFBF807E152}"/>
              </a:ext>
            </a:extLst>
          </p:cNvPr>
          <p:cNvSpPr txBox="1"/>
          <p:nvPr/>
        </p:nvSpPr>
        <p:spPr>
          <a:xfrm>
            <a:off x="-703398" y="1619532"/>
            <a:ext cx="10564836" cy="52322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2. Phản ứng của oxide base với acid</a:t>
            </a:r>
            <a:r>
              <a:rPr lang="en-US" sz="2800">
                <a:latin typeface="Times New Roman" panose="02020603050405020304" pitchFamily="18" charset="0"/>
                <a:cs typeface="Times New Roman" panose="02020603050405020304" pitchFamily="18" charset="0"/>
                <a:sym typeface="Wingdings" panose="05000000000000000000" pitchFamily="2" charset="2"/>
              </a:rPr>
              <a:t> Muối + Nước</a:t>
            </a:r>
            <a:endParaRPr lang="en-US" sz="28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D62F339B-2B0E-F63C-53C7-A598D75BDD22}"/>
              </a:ext>
            </a:extLst>
          </p:cNvPr>
          <p:cNvSpPr txBox="1"/>
          <p:nvPr/>
        </p:nvSpPr>
        <p:spPr>
          <a:xfrm>
            <a:off x="3530274" y="3140636"/>
            <a:ext cx="3046828" cy="461665"/>
          </a:xfrm>
          <a:prstGeom prst="rect">
            <a:avLst/>
          </a:prstGeom>
          <a:noFill/>
        </p:spPr>
        <p:txBody>
          <a:bodyPr wrap="square">
            <a:spAutoFit/>
          </a:bodyPr>
          <a:lstStyle/>
          <a:p>
            <a:r>
              <a:rPr lang="en-US" sz="2400" i="1">
                <a:solidFill>
                  <a:srgbClr val="FF0000"/>
                </a:solidFill>
                <a:latin typeface="Times New Roman" panose="02020603050405020304" pitchFamily="18" charset="0"/>
                <a:cs typeface="Times New Roman" panose="02020603050405020304" pitchFamily="18" charset="0"/>
              </a:rPr>
              <a:t>Copper (II) sulfate</a:t>
            </a:r>
            <a:endParaRPr lang="en-US" sz="2400">
              <a:solidFill>
                <a:srgbClr val="FF0000"/>
              </a:solidFill>
            </a:endParaRPr>
          </a:p>
        </p:txBody>
      </p:sp>
      <mc:AlternateContent xmlns:mc="http://schemas.openxmlformats.org/markup-compatibility/2006" xmlns:a14="http://schemas.microsoft.com/office/drawing/2010/main">
        <mc:Choice Requires="a14">
          <p:sp>
            <p:nvSpPr>
              <p:cNvPr id="11" name="TextBox 4">
                <a:extLst>
                  <a:ext uri="{FF2B5EF4-FFF2-40B4-BE49-F238E27FC236}">
                    <a16:creationId xmlns:a16="http://schemas.microsoft.com/office/drawing/2014/main" id="{D1A7CF45-439C-1E5F-AAFE-3DD43CA60350}"/>
                  </a:ext>
                </a:extLst>
              </p:cNvPr>
              <p:cNvSpPr txBox="1"/>
              <p:nvPr/>
            </p:nvSpPr>
            <p:spPr>
              <a:xfrm>
                <a:off x="637575" y="2093595"/>
                <a:ext cx="7882890" cy="54809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pPr>
                <a:r>
                  <a:rPr lang="en-US" sz="2800" b="1">
                    <a:solidFill>
                      <a:srgbClr val="0000CC"/>
                    </a:solidFill>
                    <a:latin typeface="Times New Roman" panose="02020603050405020304" pitchFamily="18" charset="0"/>
                    <a:ea typeface="Times New Roman" panose="02020603050405020304" pitchFamily="18" charset="0"/>
                  </a:rPr>
                  <a:t>CuO  + H</a:t>
                </a:r>
                <a14:m>
                  <m:oMath xmlns:m="http://schemas.openxmlformats.org/officeDocument/2006/math">
                    <m:r>
                      <a:rPr lang="en-US" sz="2800" b="1" i="1" baseline="-25000" smtClean="0">
                        <a:solidFill>
                          <a:srgbClr val="0000CC"/>
                        </a:solidFill>
                        <a:latin typeface="Cambria Math" panose="02040503050406030204" pitchFamily="18" charset="0"/>
                        <a:ea typeface="Times New Roman" panose="02020603050405020304" pitchFamily="18" charset="0"/>
                      </a:rPr>
                      <m:t>𝟐</m:t>
                    </m:r>
                  </m:oMath>
                </a14:m>
                <a:r>
                  <a:rPr lang="en-US" sz="2800" b="1">
                    <a:solidFill>
                      <a:srgbClr val="0000CC"/>
                    </a:solidFill>
                    <a:latin typeface="Times New Roman" panose="02020603050405020304" pitchFamily="18" charset="0"/>
                    <a:ea typeface="Times New Roman" panose="02020603050405020304" pitchFamily="18" charset="0"/>
                  </a:rPr>
                  <a:t>SO</a:t>
                </a:r>
                <a:r>
                  <a:rPr lang="en-US" sz="2800" b="1" baseline="-25000">
                    <a:solidFill>
                      <a:srgbClr val="0000CC"/>
                    </a:solidFill>
                    <a:latin typeface="Times New Roman" panose="02020603050405020304" pitchFamily="18" charset="0"/>
                    <a:ea typeface="Times New Roman" panose="02020603050405020304" pitchFamily="18" charset="0"/>
                  </a:rPr>
                  <a:t>4</a:t>
                </a:r>
                <a:endParaRPr lang="en-US" sz="2800" b="1" dirty="0">
                  <a:solidFill>
                    <a:srgbClr val="0000CC"/>
                  </a:solidFill>
                  <a:effectLst/>
                  <a:latin typeface="Times New Roman" panose="02020603050405020304" pitchFamily="18" charset="0"/>
                  <a:ea typeface="Times New Roman" panose="02020603050405020304" pitchFamily="18" charset="0"/>
                </a:endParaRPr>
              </a:p>
            </p:txBody>
          </p:sp>
        </mc:Choice>
        <mc:Fallback xmlns="">
          <p:sp>
            <p:nvSpPr>
              <p:cNvPr id="11" name="TextBox 4">
                <a:extLst>
                  <a:ext uri="{FF2B5EF4-FFF2-40B4-BE49-F238E27FC236}">
                    <a16:creationId xmlns:a16="http://schemas.microsoft.com/office/drawing/2014/main" id="{D1A7CF45-439C-1E5F-AAFE-3DD43CA60350}"/>
                  </a:ext>
                </a:extLst>
              </p:cNvPr>
              <p:cNvSpPr txBox="1">
                <a:spLocks noRot="1" noChangeAspect="1" noMove="1" noResize="1" noEditPoints="1" noAdjustHandles="1" noChangeArrowheads="1" noChangeShapeType="1" noTextEdit="1"/>
              </p:cNvSpPr>
              <p:nvPr/>
            </p:nvSpPr>
            <p:spPr>
              <a:xfrm>
                <a:off x="637575" y="2093595"/>
                <a:ext cx="7882890" cy="548099"/>
              </a:xfrm>
              <a:prstGeom prst="rect">
                <a:avLst/>
              </a:prstGeom>
              <a:blipFill>
                <a:blip r:embed="rId3"/>
                <a:stretch>
                  <a:fillRect t="-6667" b="-30000"/>
                </a:stretch>
              </a:blipFill>
              <a:ln>
                <a:noFill/>
              </a:ln>
            </p:spPr>
            <p:txBody>
              <a:bodyPr/>
              <a:lstStyle/>
              <a:p>
                <a:r>
                  <a:rPr lang="en-US">
                    <a:noFill/>
                  </a:rPr>
                  <a:t> </a:t>
                </a:r>
              </a:p>
            </p:txBody>
          </p:sp>
        </mc:Fallback>
      </mc:AlternateContent>
      <p:sp>
        <p:nvSpPr>
          <p:cNvPr id="13" name="Hộp Văn bản 12">
            <a:extLst>
              <a:ext uri="{FF2B5EF4-FFF2-40B4-BE49-F238E27FC236}">
                <a16:creationId xmlns:a16="http://schemas.microsoft.com/office/drawing/2014/main" id="{1748A827-297C-34A8-AB99-E56A8DE6C3C4}"/>
              </a:ext>
            </a:extLst>
          </p:cNvPr>
          <p:cNvSpPr txBox="1"/>
          <p:nvPr/>
        </p:nvSpPr>
        <p:spPr>
          <a:xfrm>
            <a:off x="2291754" y="694097"/>
            <a:ext cx="578386" cy="523220"/>
          </a:xfrm>
          <a:prstGeom prst="rect">
            <a:avLst/>
          </a:prstGeom>
          <a:noFill/>
        </p:spPr>
        <p:txBody>
          <a:bodyPr wrap="square">
            <a:spAutoFit/>
          </a:bodyPr>
          <a:lstStyle/>
          <a:p>
            <a:r>
              <a:rPr lang="en-US" sz="2800">
                <a:solidFill>
                  <a:srgbClr val="FF0066"/>
                </a:solidFill>
                <a:latin typeface="Times New Roman" panose="02020603050405020304" pitchFamily="18" charset="0"/>
                <a:cs typeface="Times New Roman" panose="02020603050405020304" pitchFamily="18" charset="0"/>
              </a:rPr>
              <a:t>H</a:t>
            </a:r>
            <a:endParaRPr lang="en-US" sz="2800">
              <a:solidFill>
                <a:srgbClr val="FF0066"/>
              </a:solidFill>
            </a:endParaRPr>
          </a:p>
        </p:txBody>
      </p:sp>
      <p:sp>
        <p:nvSpPr>
          <p:cNvPr id="14" name="Hộp Văn bản 13">
            <a:extLst>
              <a:ext uri="{FF2B5EF4-FFF2-40B4-BE49-F238E27FC236}">
                <a16:creationId xmlns:a16="http://schemas.microsoft.com/office/drawing/2014/main" id="{4DC0AFD3-56AC-3B2E-C841-898DE9281BD4}"/>
              </a:ext>
            </a:extLst>
          </p:cNvPr>
          <p:cNvSpPr txBox="1"/>
          <p:nvPr/>
        </p:nvSpPr>
        <p:spPr>
          <a:xfrm>
            <a:off x="2002561" y="2653460"/>
            <a:ext cx="578386" cy="523220"/>
          </a:xfrm>
          <a:prstGeom prst="rect">
            <a:avLst/>
          </a:prstGeom>
          <a:noFill/>
        </p:spPr>
        <p:txBody>
          <a:bodyPr wrap="square">
            <a:spAutoFit/>
          </a:bodyPr>
          <a:lstStyle/>
          <a:p>
            <a:r>
              <a:rPr lang="en-US" sz="2800" b="1">
                <a:solidFill>
                  <a:srgbClr val="FF0066"/>
                </a:solidFill>
                <a:latin typeface="Times New Roman" panose="02020603050405020304" pitchFamily="18" charset="0"/>
                <a:cs typeface="Times New Roman" panose="02020603050405020304" pitchFamily="18" charset="0"/>
              </a:rPr>
              <a:t>H</a:t>
            </a:r>
            <a:endParaRPr lang="en-US" sz="2800" b="1">
              <a:solidFill>
                <a:srgbClr val="FF0066"/>
              </a:solidFill>
            </a:endParaRPr>
          </a:p>
        </p:txBody>
      </p:sp>
      <p:sp>
        <p:nvSpPr>
          <p:cNvPr id="15" name="Hộp Văn bản 14">
            <a:extLst>
              <a:ext uri="{FF2B5EF4-FFF2-40B4-BE49-F238E27FC236}">
                <a16:creationId xmlns:a16="http://schemas.microsoft.com/office/drawing/2014/main" id="{A5F1E572-A544-A7DC-7E66-E8FF8C26D19E}"/>
              </a:ext>
            </a:extLst>
          </p:cNvPr>
          <p:cNvSpPr txBox="1"/>
          <p:nvPr/>
        </p:nvSpPr>
        <p:spPr>
          <a:xfrm>
            <a:off x="4311827" y="708385"/>
            <a:ext cx="843875" cy="523220"/>
          </a:xfrm>
          <a:prstGeom prst="rect">
            <a:avLst/>
          </a:prstGeom>
          <a:noFill/>
        </p:spPr>
        <p:txBody>
          <a:bodyPr wrap="square">
            <a:spAutoFit/>
          </a:bodyPr>
          <a:lstStyle/>
          <a:p>
            <a:r>
              <a:rPr lang="en-US" sz="2800">
                <a:solidFill>
                  <a:srgbClr val="FF0066"/>
                </a:solidFill>
                <a:latin typeface="Times New Roman" panose="02020603050405020304" pitchFamily="18" charset="0"/>
                <a:cs typeface="Times New Roman" panose="02020603050405020304" pitchFamily="18" charset="0"/>
              </a:rPr>
              <a:t>Na</a:t>
            </a:r>
            <a:endParaRPr lang="en-US" sz="2800">
              <a:solidFill>
                <a:srgbClr val="FF0066"/>
              </a:solidFill>
            </a:endParaRPr>
          </a:p>
        </p:txBody>
      </p:sp>
      <p:sp>
        <p:nvSpPr>
          <p:cNvPr id="16" name="Hộp Văn bản 15">
            <a:extLst>
              <a:ext uri="{FF2B5EF4-FFF2-40B4-BE49-F238E27FC236}">
                <a16:creationId xmlns:a16="http://schemas.microsoft.com/office/drawing/2014/main" id="{233837D4-7E79-52E3-CB91-89965F0436FE}"/>
              </a:ext>
            </a:extLst>
          </p:cNvPr>
          <p:cNvSpPr txBox="1"/>
          <p:nvPr/>
        </p:nvSpPr>
        <p:spPr>
          <a:xfrm>
            <a:off x="4249364" y="2657001"/>
            <a:ext cx="804324" cy="523220"/>
          </a:xfrm>
          <a:prstGeom prst="rect">
            <a:avLst/>
          </a:prstGeom>
          <a:noFill/>
        </p:spPr>
        <p:txBody>
          <a:bodyPr wrap="square">
            <a:spAutoFit/>
          </a:bodyPr>
          <a:lstStyle/>
          <a:p>
            <a:r>
              <a:rPr lang="en-US" sz="2800" b="1">
                <a:solidFill>
                  <a:srgbClr val="FF0066"/>
                </a:solidFill>
                <a:latin typeface="Times New Roman" panose="02020603050405020304" pitchFamily="18" charset="0"/>
                <a:cs typeface="Times New Roman" panose="02020603050405020304" pitchFamily="18" charset="0"/>
              </a:rPr>
              <a:t>Cu</a:t>
            </a:r>
            <a:endParaRPr lang="en-US" sz="2800" b="1">
              <a:solidFill>
                <a:srgbClr val="FF0066"/>
              </a:solidFill>
            </a:endParaRPr>
          </a:p>
        </p:txBody>
      </p:sp>
      <p:sp>
        <p:nvSpPr>
          <p:cNvPr id="17" name="Hộp Văn bản 16">
            <a:extLst>
              <a:ext uri="{FF2B5EF4-FFF2-40B4-BE49-F238E27FC236}">
                <a16:creationId xmlns:a16="http://schemas.microsoft.com/office/drawing/2014/main" id="{36505FDA-4FCC-069B-C3AF-5A8BF315FECA}"/>
              </a:ext>
            </a:extLst>
          </p:cNvPr>
          <p:cNvSpPr txBox="1"/>
          <p:nvPr/>
        </p:nvSpPr>
        <p:spPr>
          <a:xfrm>
            <a:off x="6967715" y="745144"/>
            <a:ext cx="5488285" cy="461665"/>
          </a:xfrm>
          <a:prstGeom prst="rect">
            <a:avLst/>
          </a:prstGeom>
          <a:noFill/>
        </p:spPr>
        <p:txBody>
          <a:bodyPr wrap="square">
            <a:spAutoFit/>
          </a:bodyPr>
          <a:lstStyle/>
          <a:p>
            <a:r>
              <a:rPr lang="en-US" sz="2400"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i="1">
                <a:solidFill>
                  <a:srgbClr val="FF0000"/>
                </a:solidFill>
                <a:latin typeface="Times New Roman" panose="02020603050405020304" pitchFamily="18" charset="0"/>
                <a:cs typeface="Times New Roman" panose="02020603050405020304" pitchFamily="18" charset="0"/>
              </a:rPr>
              <a:t>Thay  ion H</a:t>
            </a:r>
            <a:r>
              <a:rPr lang="en-US" sz="2400" i="1" baseline="30000">
                <a:solidFill>
                  <a:srgbClr val="FF0000"/>
                </a:solidFill>
                <a:latin typeface="Times New Roman" panose="02020603050405020304" pitchFamily="18" charset="0"/>
                <a:cs typeface="Times New Roman" panose="02020603050405020304" pitchFamily="18" charset="0"/>
              </a:rPr>
              <a:t>+</a:t>
            </a:r>
            <a:r>
              <a:rPr lang="en-US" sz="2400" i="1">
                <a:solidFill>
                  <a:srgbClr val="FF0000"/>
                </a:solidFill>
                <a:latin typeface="Times New Roman" panose="02020603050405020304" pitchFamily="18" charset="0"/>
                <a:cs typeface="Times New Roman" panose="02020603050405020304" pitchFamily="18" charset="0"/>
              </a:rPr>
              <a:t> bằng ion kim loại Na</a:t>
            </a:r>
            <a:r>
              <a:rPr lang="en-US" sz="2400" i="1" baseline="30000">
                <a:solidFill>
                  <a:srgbClr val="FF0000"/>
                </a:solidFill>
                <a:latin typeface="Times New Roman" panose="02020603050405020304" pitchFamily="18" charset="0"/>
                <a:cs typeface="Times New Roman" panose="02020603050405020304" pitchFamily="18" charset="0"/>
              </a:rPr>
              <a:t>+</a:t>
            </a:r>
            <a:endParaRPr lang="en-US" sz="2400" baseline="30000">
              <a:solidFill>
                <a:srgbClr val="FF0000"/>
              </a:solidFill>
            </a:endParaRPr>
          </a:p>
        </p:txBody>
      </p:sp>
      <p:sp>
        <p:nvSpPr>
          <p:cNvPr id="18" name="Hộp Văn bản 17">
            <a:extLst>
              <a:ext uri="{FF2B5EF4-FFF2-40B4-BE49-F238E27FC236}">
                <a16:creationId xmlns:a16="http://schemas.microsoft.com/office/drawing/2014/main" id="{567F53DF-EB6D-717E-D05E-B55090D39861}"/>
              </a:ext>
            </a:extLst>
          </p:cNvPr>
          <p:cNvSpPr txBox="1"/>
          <p:nvPr/>
        </p:nvSpPr>
        <p:spPr>
          <a:xfrm>
            <a:off x="6807510" y="2767818"/>
            <a:ext cx="5488285" cy="461665"/>
          </a:xfrm>
          <a:prstGeom prst="rect">
            <a:avLst/>
          </a:prstGeom>
          <a:noFill/>
        </p:spPr>
        <p:txBody>
          <a:bodyPr wrap="square">
            <a:spAutoFit/>
          </a:bodyPr>
          <a:lstStyle/>
          <a:p>
            <a:r>
              <a:rPr lang="en-US" sz="2400"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i="1">
                <a:solidFill>
                  <a:srgbClr val="FF0000"/>
                </a:solidFill>
                <a:latin typeface="Times New Roman" panose="02020603050405020304" pitchFamily="18" charset="0"/>
                <a:cs typeface="Times New Roman" panose="02020603050405020304" pitchFamily="18" charset="0"/>
              </a:rPr>
              <a:t>Thay  ion H</a:t>
            </a:r>
            <a:r>
              <a:rPr lang="en-US" sz="2400" i="1" baseline="30000">
                <a:solidFill>
                  <a:srgbClr val="FF0000"/>
                </a:solidFill>
                <a:latin typeface="Times New Roman" panose="02020603050405020304" pitchFamily="18" charset="0"/>
                <a:cs typeface="Times New Roman" panose="02020603050405020304" pitchFamily="18" charset="0"/>
              </a:rPr>
              <a:t>+</a:t>
            </a:r>
            <a:r>
              <a:rPr lang="en-US" sz="2400" i="1">
                <a:solidFill>
                  <a:srgbClr val="FF0000"/>
                </a:solidFill>
                <a:latin typeface="Times New Roman" panose="02020603050405020304" pitchFamily="18" charset="0"/>
                <a:cs typeface="Times New Roman" panose="02020603050405020304" pitchFamily="18" charset="0"/>
              </a:rPr>
              <a:t> bằng ion kim loại Cu</a:t>
            </a:r>
            <a:r>
              <a:rPr lang="en-US" sz="2400" i="1" baseline="30000">
                <a:solidFill>
                  <a:srgbClr val="FF0000"/>
                </a:solidFill>
                <a:latin typeface="Times New Roman" panose="02020603050405020304" pitchFamily="18" charset="0"/>
                <a:cs typeface="Times New Roman" panose="02020603050405020304" pitchFamily="18" charset="0"/>
              </a:rPr>
              <a:t>2+</a:t>
            </a:r>
            <a:endParaRPr lang="en-US" sz="2400" baseline="30000">
              <a:solidFill>
                <a:srgbClr val="FF0000"/>
              </a:solidFill>
            </a:endParaRPr>
          </a:p>
        </p:txBody>
      </p:sp>
      <p:sp>
        <p:nvSpPr>
          <p:cNvPr id="19" name="Hộp Văn bản 18">
            <a:extLst>
              <a:ext uri="{FF2B5EF4-FFF2-40B4-BE49-F238E27FC236}">
                <a16:creationId xmlns:a16="http://schemas.microsoft.com/office/drawing/2014/main" id="{508D5ED3-75A0-1482-EBED-8FAE8740EB92}"/>
              </a:ext>
            </a:extLst>
          </p:cNvPr>
          <p:cNvSpPr txBox="1"/>
          <p:nvPr/>
        </p:nvSpPr>
        <p:spPr>
          <a:xfrm>
            <a:off x="433019" y="3728425"/>
            <a:ext cx="7265558" cy="1815882"/>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Acid HNO</a:t>
            </a:r>
            <a:r>
              <a:rPr lang="en-US" sz="2800" baseline="-25000">
                <a:latin typeface="Times New Roman" panose="02020603050405020304" pitchFamily="18" charset="0"/>
                <a:cs typeface="Times New Roman" panose="02020603050405020304" pitchFamily="18" charset="0"/>
              </a:rPr>
              <a:t>3</a:t>
            </a:r>
            <a:r>
              <a:rPr lang="en-US" sz="2800">
                <a:latin typeface="Times New Roman" panose="02020603050405020304" pitchFamily="18" charset="0"/>
                <a:cs typeface="Times New Roman" panose="02020603050405020304" pitchFamily="18" charset="0"/>
              </a:rPr>
              <a:t>: </a:t>
            </a:r>
          </a:p>
          <a:p>
            <a:r>
              <a:rPr lang="en-US" sz="2800">
                <a:solidFill>
                  <a:srgbClr val="0000CC"/>
                </a:solidFill>
                <a:latin typeface="Times New Roman" panose="02020603050405020304" pitchFamily="18" charset="0"/>
                <a:cs typeface="Times New Roman" panose="02020603050405020304" pitchFamily="18" charset="0"/>
              </a:rPr>
              <a:t>+ Thay H</a:t>
            </a:r>
            <a:r>
              <a:rPr lang="en-US" sz="2800" baseline="30000">
                <a:solidFill>
                  <a:srgbClr val="0000CC"/>
                </a:solidFill>
                <a:latin typeface="Times New Roman" panose="02020603050405020304" pitchFamily="18" charset="0"/>
                <a:cs typeface="Times New Roman" panose="02020603050405020304" pitchFamily="18" charset="0"/>
              </a:rPr>
              <a:t>+</a:t>
            </a:r>
            <a:r>
              <a:rPr lang="en-US" sz="2800">
                <a:solidFill>
                  <a:srgbClr val="0000CC"/>
                </a:solidFill>
                <a:latin typeface="Times New Roman" panose="02020603050405020304" pitchFamily="18" charset="0"/>
                <a:cs typeface="Times New Roman" panose="02020603050405020304" pitchFamily="18" charset="0"/>
              </a:rPr>
              <a:t> bằng ion kim loại Na</a:t>
            </a:r>
            <a:r>
              <a:rPr lang="en-US" sz="2800" baseline="30000">
                <a:solidFill>
                  <a:srgbClr val="0000CC"/>
                </a:solidFill>
                <a:latin typeface="Times New Roman" panose="02020603050405020304" pitchFamily="18" charset="0"/>
                <a:cs typeface="Times New Roman" panose="02020603050405020304" pitchFamily="18" charset="0"/>
              </a:rPr>
              <a:t>+</a:t>
            </a:r>
            <a:r>
              <a:rPr lang="en-US" sz="280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Muối NaNO</a:t>
            </a:r>
            <a:r>
              <a:rPr lang="en-US" sz="2800" baseline="-2500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3</a:t>
            </a:r>
          </a:p>
          <a:p>
            <a:r>
              <a:rPr lang="en-US" sz="28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Thay H</a:t>
            </a:r>
            <a:r>
              <a:rPr lang="en-US" sz="2800" baseline="300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bằng ion NH</a:t>
            </a:r>
            <a:r>
              <a:rPr lang="en-US" sz="2800" baseline="-250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4</a:t>
            </a:r>
            <a:r>
              <a:rPr lang="en-US" sz="28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aseline="300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(ammonium) Muối NH</a:t>
            </a:r>
            <a:r>
              <a:rPr lang="en-US" sz="2800" baseline="-250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4</a:t>
            </a:r>
            <a:r>
              <a:rPr lang="en-US" sz="28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NO</a:t>
            </a:r>
            <a:r>
              <a:rPr lang="en-US" sz="2800" baseline="-250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3</a:t>
            </a:r>
            <a:r>
              <a:rPr lang="en-US" sz="280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ammonium nitrate</a:t>
            </a:r>
            <a:endParaRPr lang="en-US" sz="2800">
              <a:solidFill>
                <a:srgbClr val="FF0066"/>
              </a:solidFill>
            </a:endParaRPr>
          </a:p>
        </p:txBody>
      </p:sp>
      <p:sp>
        <p:nvSpPr>
          <p:cNvPr id="20" name="Hộp Văn bản 19">
            <a:extLst>
              <a:ext uri="{FF2B5EF4-FFF2-40B4-BE49-F238E27FC236}">
                <a16:creationId xmlns:a16="http://schemas.microsoft.com/office/drawing/2014/main" id="{48342D94-0F60-FD7B-251C-3B24BD490689}"/>
              </a:ext>
            </a:extLst>
          </p:cNvPr>
          <p:cNvSpPr txBox="1"/>
          <p:nvPr/>
        </p:nvSpPr>
        <p:spPr>
          <a:xfrm>
            <a:off x="534573" y="5622620"/>
            <a:ext cx="10663310" cy="830997"/>
          </a:xfrm>
          <a:prstGeom prst="rect">
            <a:avLst/>
          </a:prstGeom>
          <a:noFill/>
        </p:spPr>
        <p:txBody>
          <a:bodyPr wrap="square">
            <a:spAutoFit/>
          </a:bodyPr>
          <a:lstStyle/>
          <a:p>
            <a:r>
              <a:rPr lang="en-US" sz="2400" b="1" i="1">
                <a:solidFill>
                  <a:srgbClr val="0000CC"/>
                </a:solidFill>
                <a:latin typeface="Times New Roman" panose="02020603050405020304" pitchFamily="18" charset="0"/>
                <a:cs typeface="Times New Roman" panose="02020603050405020304" pitchFamily="18" charset="0"/>
              </a:rPr>
              <a:t>Muối là hợp chất được tạo ra khi thay thế ion H</a:t>
            </a:r>
            <a:r>
              <a:rPr lang="en-US" sz="2400" b="1" i="1" baseline="30000">
                <a:solidFill>
                  <a:srgbClr val="0000CC"/>
                </a:solidFill>
                <a:latin typeface="Times New Roman" panose="02020603050405020304" pitchFamily="18" charset="0"/>
                <a:cs typeface="Times New Roman" panose="02020603050405020304" pitchFamily="18" charset="0"/>
              </a:rPr>
              <a:t>+</a:t>
            </a:r>
            <a:r>
              <a:rPr lang="en-US" sz="2400" b="1" i="1">
                <a:solidFill>
                  <a:srgbClr val="0000CC"/>
                </a:solidFill>
                <a:latin typeface="Times New Roman" panose="02020603050405020304" pitchFamily="18" charset="0"/>
                <a:cs typeface="Times New Roman" panose="02020603050405020304" pitchFamily="18" charset="0"/>
              </a:rPr>
              <a:t> trong acid bằng ion kim loại hoặc ion ammonium</a:t>
            </a:r>
            <a:endParaRPr lang="en-US" sz="2400" b="1">
              <a:solidFill>
                <a:srgbClr val="0000CC"/>
              </a:solidFill>
            </a:endParaRPr>
          </a:p>
        </p:txBody>
      </p:sp>
    </p:spTree>
    <p:extLst>
      <p:ext uri="{BB962C8B-B14F-4D97-AF65-F5344CB8AC3E}">
        <p14:creationId xmlns:p14="http://schemas.microsoft.com/office/powerpoint/2010/main" val="281780649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down)">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1" nodeType="clickEffect">
                                  <p:stCondLst>
                                    <p:cond delay="0"/>
                                  </p:stCondLst>
                                  <p:childTnLst>
                                    <p:animEffect transition="out" filter="checkerboard(across)">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down)">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9">
                                            <p:txEl>
                                              <p:pRg st="0" end="0"/>
                                            </p:txEl>
                                          </p:spTgt>
                                        </p:tgtEl>
                                        <p:attrNameLst>
                                          <p:attrName>style.visibility</p:attrName>
                                        </p:attrNameLst>
                                      </p:cBhvr>
                                      <p:to>
                                        <p:strVal val="visible"/>
                                      </p:to>
                                    </p:set>
                                    <p:animEffect transition="in" filter="wipe(down)">
                                      <p:cBhvr>
                                        <p:cTn id="92" dur="500"/>
                                        <p:tgtEl>
                                          <p:spTgt spid="19">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9">
                                            <p:txEl>
                                              <p:pRg st="1" end="1"/>
                                            </p:txEl>
                                          </p:spTgt>
                                        </p:tgtEl>
                                        <p:attrNameLst>
                                          <p:attrName>style.visibility</p:attrName>
                                        </p:attrNameLst>
                                      </p:cBhvr>
                                      <p:to>
                                        <p:strVal val="visible"/>
                                      </p:to>
                                    </p:set>
                                    <p:animEffect transition="in" filter="wipe(down)">
                                      <p:cBhvr>
                                        <p:cTn id="97" dur="500"/>
                                        <p:tgtEl>
                                          <p:spTgt spid="1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ipe(down)">
                                      <p:cBhvr>
                                        <p:cTn id="10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10" grpId="0"/>
      <p:bldP spid="11" grpId="0" animBg="1"/>
      <p:bldP spid="11" grpId="1" animBg="1"/>
      <p:bldP spid="13" grpId="0"/>
      <p:bldP spid="14" grpId="0"/>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161109"/>
            <a:ext cx="3961070" cy="523220"/>
          </a:xfrm>
          <a:prstGeom prst="rect">
            <a:avLst/>
          </a:prstGeom>
          <a:noFill/>
        </p:spPr>
        <p:txBody>
          <a:bodyPr wrap="square" rtlCol="0">
            <a:spAutoFit/>
          </a:bodyPr>
          <a:lstStyle/>
          <a:p>
            <a:r>
              <a:rPr lang="vi-VN"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 KHÁI NIỆM</a:t>
            </a:r>
            <a:r>
              <a:rPr lang="en-US"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MUỐI</a:t>
            </a:r>
            <a:r>
              <a:rPr lang="vi-VN"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a:t>
            </a:r>
            <a:endParaRPr lang="zh-CN" altLang="en-US"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3571536"/>
          <a:ext cx="8143370" cy="3303007"/>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473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993616">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546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NH</a:t>
                      </a:r>
                      <a:r>
                        <a:rPr lang="en-US" sz="2400" b="1" baseline="-25000" dirty="0">
                          <a:solidFill>
                            <a:srgbClr val="000000"/>
                          </a:solidFill>
                          <a:latin typeface="Times New Roman" panose="02020603050405020304" pitchFamily="18" charset="0"/>
                          <a:cs typeface="Times New Roman" panose="02020603050405020304" pitchFamily="18" charset="0"/>
                        </a:rPr>
                        <a:t>4</a:t>
                      </a:r>
                      <a:r>
                        <a:rPr lang="en-US" sz="2400" b="1" baseline="0" dirty="0">
                          <a:solidFill>
                            <a:srgbClr val="000000"/>
                          </a:solidFill>
                          <a:latin typeface="Times New Roman" panose="02020603050405020304" pitchFamily="18" charset="0"/>
                          <a:cs typeface="Times New Roman" panose="02020603050405020304" pitchFamily="18" charset="0"/>
                        </a:rPr>
                        <a:t>NO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(NH</a:t>
                      </a:r>
                      <a:r>
                        <a:rPr lang="en-US" sz="2400" b="1" baseline="-25000" dirty="0">
                          <a:solidFill>
                            <a:srgbClr val="000000"/>
                          </a:solidFill>
                          <a:latin typeface="Times New Roman" panose="02020603050405020304" pitchFamily="18" charset="0"/>
                          <a:cs typeface="Times New Roman" panose="02020603050405020304" pitchFamily="18" charset="0"/>
                        </a:rPr>
                        <a:t>4</a:t>
                      </a:r>
                      <a:r>
                        <a:rPr lang="en-US" sz="2400" b="1" dirty="0">
                          <a:solidFill>
                            <a:srgbClr val="000000"/>
                          </a:solidFill>
                          <a:latin typeface="Times New Roman" panose="02020603050405020304" pitchFamily="18" charset="0"/>
                          <a:cs typeface="Times New Roman" panose="02020603050405020304" pitchFamily="18" charset="0"/>
                        </a:rPr>
                        <a:t>)</a:t>
                      </a:r>
                      <a:r>
                        <a:rPr lang="en-US" sz="2400" b="1" baseline="-25000" dirty="0">
                          <a:solidFill>
                            <a:srgbClr val="000000"/>
                          </a:solidFill>
                          <a:latin typeface="Times New Roman" panose="02020603050405020304" pitchFamily="18" charset="0"/>
                          <a:cs typeface="Times New Roman" panose="02020603050405020304" pitchFamily="18" charset="0"/>
                        </a:rPr>
                        <a:t>2</a:t>
                      </a:r>
                      <a:r>
                        <a:rPr lang="en-US" sz="2400" b="1" dirty="0">
                          <a:solidFill>
                            <a:srgbClr val="000000"/>
                          </a:solidFill>
                          <a:latin typeface="Times New Roman" panose="02020603050405020304" pitchFamily="18" charset="0"/>
                          <a:cs typeface="Times New Roman" panose="02020603050405020304" pitchFamily="18" charset="0"/>
                        </a:rPr>
                        <a:t>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6377786" y="5063567"/>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Na</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6438746" y="5498601"/>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Cu</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SO</a:t>
            </a:r>
            <a:r>
              <a:rPr lang="en-US" altLang="vi-VN"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6494308" y="5931434"/>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NH</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4</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NO</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6514946" y="6380744"/>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2NH</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4</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269915" y="4072312"/>
            <a:ext cx="5878195" cy="830997"/>
          </a:xfrm>
          <a:prstGeom prst="rect">
            <a:avLst/>
          </a:prstGeom>
          <a:noFill/>
        </p:spPr>
        <p:txBody>
          <a:bodyPr wrap="square" rtlCol="0">
            <a:spAutoFit/>
          </a:bodyPr>
          <a:lstStyle/>
          <a:p>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ion </a:t>
            </a:r>
            <a:r>
              <a:rPr lang="en-US" altLang="vi-VN" sz="2400" b="1" dirty="0" err="1">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kim</a:t>
            </a:r>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r>
              <a:rPr lang="en-US" altLang="vi-VN" sz="2400" b="1" dirty="0" err="1">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loại</a:t>
            </a:r>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a:p>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ion ammonium                </a:t>
            </a:r>
            <a:r>
              <a:rPr lang="en-US" altLang="vi-VN" sz="2400" b="1" dirty="0">
                <a:solidFill>
                  <a:srgbClr val="0070C0"/>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gốc acid                  </a:t>
            </a:r>
            <a:endParaRPr lang="vi-VN" altLang="zh-CN" sz="2400" b="1" dirty="0">
              <a:solidFill>
                <a:srgbClr val="0070C0"/>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5" name="Rectangle 4"/>
          <p:cNvSpPr/>
          <p:nvPr/>
        </p:nvSpPr>
        <p:spPr>
          <a:xfrm>
            <a:off x="75553" y="2491747"/>
            <a:ext cx="9851250" cy="523220"/>
          </a:xfrm>
          <a:prstGeom prst="rect">
            <a:avLst/>
          </a:prstGeom>
        </p:spPr>
        <p:txBody>
          <a:bodyPr wrap="square">
            <a:spAutoFit/>
          </a:bodyPr>
          <a:lstStyle/>
          <a:p>
            <a:pPr lvl="0">
              <a:defRPr/>
            </a:pPr>
            <a:r>
              <a:rPr lang="vi-VN"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Phân</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tử</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muối</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gồm</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những</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thành</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phần</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nào</a:t>
            </a:r>
            <a:r>
              <a:rPr lang="en-US" sz="2800" b="1" dirty="0">
                <a:solidFill>
                  <a:srgbClr val="190377"/>
                </a:solidFill>
                <a:latin typeface="Times New Roman" panose="02020603050405020304" pitchFamily="18" charset="0"/>
                <a:cs typeface="Times New Roman" panose="02020603050405020304" pitchFamily="18" charset="0"/>
              </a:rPr>
              <a:t>?</a:t>
            </a:r>
            <a:endParaRPr lang="vi-VN" sz="2800" b="1" dirty="0">
              <a:solidFill>
                <a:srgbClr val="190377"/>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CE1A911B-B49A-4934-9412-EACDC6CA8FEE}"/>
              </a:ext>
            </a:extLst>
          </p:cNvPr>
          <p:cNvSpPr/>
          <p:nvPr/>
        </p:nvSpPr>
        <p:spPr>
          <a:xfrm>
            <a:off x="225910" y="1104807"/>
            <a:ext cx="11263626" cy="954107"/>
          </a:xfrm>
          <a:prstGeom prst="rect">
            <a:avLst/>
          </a:prstGeom>
          <a:ln>
            <a:solidFill>
              <a:schemeClr val="accent1"/>
            </a:solidFill>
          </a:ln>
        </p:spPr>
        <p:txBody>
          <a:bodyPr wrap="square">
            <a:spAutoFit/>
          </a:bodyPr>
          <a:lstStyle/>
          <a:p>
            <a:pPr lvl="0" indent="34925"/>
            <a:r>
              <a:rPr lang="en-US" sz="2800" b="1" dirty="0" err="1">
                <a:solidFill>
                  <a:srgbClr val="FF0066"/>
                </a:solidFill>
                <a:latin typeface="Times New Roman" panose="02020603050405020304" pitchFamily="18" charset="0"/>
                <a:cs typeface="Times New Roman" panose="02020603050405020304" pitchFamily="18" charset="0"/>
              </a:rPr>
              <a:t>Khái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niệm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Muối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là</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những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hợp</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chất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được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tạo</a:t>
            </a:r>
            <a:r>
              <a:rPr lang="en-US" sz="2800" b="1" dirty="0">
                <a:solidFill>
                  <a:srgbClr val="FF0066"/>
                </a:solidFill>
                <a:latin typeface="Times New Roman" panose="02020603050405020304" pitchFamily="18" charset="0"/>
                <a:cs typeface="Times New Roman" panose="02020603050405020304" pitchFamily="18" charset="0"/>
              </a:rPr>
              <a:t> ra </a:t>
            </a:r>
            <a:r>
              <a:rPr lang="en-US" sz="2800" b="1" dirty="0" err="1">
                <a:solidFill>
                  <a:srgbClr val="FF0066"/>
                </a:solidFill>
                <a:latin typeface="Times New Roman" panose="02020603050405020304" pitchFamily="18" charset="0"/>
                <a:cs typeface="Times New Roman" panose="02020603050405020304" pitchFamily="18" charset="0"/>
              </a:rPr>
              <a:t>khi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thay</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thế</a:t>
            </a:r>
            <a:r>
              <a:rPr lang="en-US" sz="2800" b="1" dirty="0">
                <a:solidFill>
                  <a:srgbClr val="FF0066"/>
                </a:solidFill>
                <a:latin typeface="Times New Roman" panose="02020603050405020304" pitchFamily="18" charset="0"/>
                <a:cs typeface="Times New Roman" panose="02020603050405020304" pitchFamily="18" charset="0"/>
              </a:rPr>
              <a:t> ion H</a:t>
            </a:r>
            <a:r>
              <a:rPr lang="en-US" sz="2800" b="1" baseline="30000" dirty="0">
                <a:solidFill>
                  <a:srgbClr val="FF0066"/>
                </a:solidFill>
                <a:latin typeface="Times New Roman" panose="02020603050405020304" pitchFamily="18" charset="0"/>
                <a:cs typeface="Times New Roman" panose="02020603050405020304" pitchFamily="18" charset="0"/>
              </a:rPr>
              <a: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trong</a:t>
            </a:r>
            <a:r>
              <a:rPr lang="en-US" sz="2800" b="1" dirty="0">
                <a:solidFill>
                  <a:srgbClr val="FF0066"/>
                </a:solidFill>
                <a:latin typeface="Times New Roman" panose="02020603050405020304" pitchFamily="18" charset="0"/>
                <a:cs typeface="Times New Roman" panose="02020603050405020304" pitchFamily="18" charset="0"/>
              </a:rPr>
              <a:t> acid </a:t>
            </a:r>
            <a:r>
              <a:rPr lang="en-US" sz="2800" b="1" dirty="0" err="1">
                <a:solidFill>
                  <a:srgbClr val="FF0066"/>
                </a:solidFill>
                <a:latin typeface="Times New Roman" panose="02020603050405020304" pitchFamily="18" charset="0"/>
                <a:cs typeface="Times New Roman" panose="02020603050405020304" pitchFamily="18" charset="0"/>
              </a:rPr>
              <a:t>bằng</a:t>
            </a:r>
            <a:r>
              <a:rPr lang="en-US" sz="2800" b="1" dirty="0">
                <a:solidFill>
                  <a:srgbClr val="FF0066"/>
                </a:solidFill>
                <a:latin typeface="Times New Roman" panose="02020603050405020304" pitchFamily="18" charset="0"/>
                <a:cs typeface="Times New Roman" panose="02020603050405020304" pitchFamily="18" charset="0"/>
              </a:rPr>
              <a:t> ion </a:t>
            </a:r>
            <a:r>
              <a:rPr lang="en-US" sz="2800" b="1" dirty="0" err="1">
                <a:solidFill>
                  <a:srgbClr val="FF0066"/>
                </a:solidFill>
                <a:latin typeface="Times New Roman" panose="02020603050405020304" pitchFamily="18" charset="0"/>
                <a:cs typeface="Times New Roman" panose="02020603050405020304" pitchFamily="18" charset="0"/>
              </a:rPr>
              <a:t>kim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loại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hoặc</a:t>
            </a:r>
            <a:r>
              <a:rPr lang="en-US" sz="2800" b="1" dirty="0">
                <a:solidFill>
                  <a:srgbClr val="FF0066"/>
                </a:solidFill>
                <a:latin typeface="Times New Roman" panose="02020603050405020304" pitchFamily="18" charset="0"/>
                <a:cs typeface="Times New Roman" panose="02020603050405020304" pitchFamily="18" charset="0"/>
              </a:rPr>
              <a:t> ion ammonium (NH</a:t>
            </a:r>
            <a:r>
              <a:rPr lang="en-US" sz="2800" b="1" baseline="-25000" dirty="0">
                <a:solidFill>
                  <a:srgbClr val="FF0066"/>
                </a:solidFill>
                <a:latin typeface="Times New Roman" panose="02020603050405020304" pitchFamily="18" charset="0"/>
                <a:cs typeface="Times New Roman" panose="02020603050405020304" pitchFamily="18" charset="0"/>
              </a:rPr>
              <a:t>4</a:t>
            </a:r>
            <a:r>
              <a:rPr lang="en-US" sz="2800" b="1" baseline="30000" dirty="0">
                <a:solidFill>
                  <a:srgbClr val="FF0066"/>
                </a:solidFill>
                <a:latin typeface="Times New Roman" panose="02020603050405020304" pitchFamily="18" charset="0"/>
                <a:cs typeface="Times New Roman" panose="02020603050405020304" pitchFamily="18" charset="0"/>
              </a:rPr>
              <a:t>+)</a:t>
            </a:r>
            <a:endParaRPr lang="en-US" sz="28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1"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1"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P spid="16" grpId="0"/>
      <p:bldP spid="16" grpId="1"/>
      <p:bldP spid="17" grpId="0"/>
      <p:bldP spid="17" grpId="1"/>
      <p:bldP spid="18" grpId="0"/>
      <p:bldP spid="18" grpId="1"/>
      <p:bldP spid="5" grpId="0"/>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9">
            <a:extLst>
              <a:ext uri="{FF2B5EF4-FFF2-40B4-BE49-F238E27FC236}">
                <a16:creationId xmlns:a16="http://schemas.microsoft.com/office/drawing/2014/main" id="{C01FE8B7-A82E-4867-9589-5E7733393D65}"/>
              </a:ext>
            </a:extLst>
          </p:cNvPr>
          <p:cNvGraphicFramePr>
            <a:graphicFrameLocks noGrp="1"/>
          </p:cNvGraphicFramePr>
          <p:nvPr>
            <p:ph type="pic" sz="quarter" idx="10"/>
          </p:nvPr>
        </p:nvGraphicFramePr>
        <p:xfrm>
          <a:off x="1073721" y="279696"/>
          <a:ext cx="9404227" cy="2756832"/>
        </p:xfrm>
        <a:graphic>
          <a:graphicData uri="http://schemas.openxmlformats.org/drawingml/2006/table">
            <a:tbl>
              <a:tblPr firstRow="1" bandRow="1">
                <a:tableStyleId>{5940675A-B579-460E-94D1-54222C63F5DA}</a:tableStyleId>
              </a:tblPr>
              <a:tblGrid>
                <a:gridCol w="1764625">
                  <a:extLst>
                    <a:ext uri="{9D8B030D-6E8A-4147-A177-3AD203B41FA5}">
                      <a16:colId xmlns:a16="http://schemas.microsoft.com/office/drawing/2014/main" val="20000"/>
                    </a:ext>
                  </a:extLst>
                </a:gridCol>
                <a:gridCol w="3819801">
                  <a:extLst>
                    <a:ext uri="{9D8B030D-6E8A-4147-A177-3AD203B41FA5}">
                      <a16:colId xmlns:a16="http://schemas.microsoft.com/office/drawing/2014/main" val="20001"/>
                    </a:ext>
                  </a:extLst>
                </a:gridCol>
                <a:gridCol w="3819801">
                  <a:extLst>
                    <a:ext uri="{9D8B030D-6E8A-4147-A177-3AD203B41FA5}">
                      <a16:colId xmlns:a16="http://schemas.microsoft.com/office/drawing/2014/main" val="1549103423"/>
                    </a:ext>
                  </a:extLst>
                </a:gridCol>
              </a:tblGrid>
              <a:tr h="585132">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STT</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CTHH </a:t>
                      </a:r>
                      <a:r>
                        <a:rPr lang="en-US" sz="2400" b="1" dirty="0" err="1">
                          <a:solidFill>
                            <a:srgbClr val="FF0000"/>
                          </a:solidFill>
                          <a:latin typeface="Times New Roman" panose="02020603050405020304" pitchFamily="18" charset="0"/>
                          <a:cs typeface="Times New Roman" panose="02020603050405020304" pitchFamily="18" charset="0"/>
                        </a:rPr>
                        <a:t>muối</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Axit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MgCl</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0614">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KNO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3720965424"/>
                  </a:ext>
                </a:extLst>
              </a:tr>
            </a:tbl>
          </a:graphicData>
        </a:graphic>
      </p:graphicFrame>
      <p:graphicFrame>
        <p:nvGraphicFramePr>
          <p:cNvPr id="4" name="Picture Placeholder 9">
            <a:extLst>
              <a:ext uri="{FF2B5EF4-FFF2-40B4-BE49-F238E27FC236}">
                <a16:creationId xmlns:a16="http://schemas.microsoft.com/office/drawing/2014/main" id="{99ADA244-670E-416A-B364-1E8E65763608}"/>
              </a:ext>
            </a:extLst>
          </p:cNvPr>
          <p:cNvGraphicFramePr>
            <a:graphicFrameLocks/>
          </p:cNvGraphicFramePr>
          <p:nvPr/>
        </p:nvGraphicFramePr>
        <p:xfrm>
          <a:off x="989452" y="3465752"/>
          <a:ext cx="9404227" cy="2876460"/>
        </p:xfrm>
        <a:graphic>
          <a:graphicData uri="http://schemas.openxmlformats.org/drawingml/2006/table">
            <a:tbl>
              <a:tblPr firstRow="1" bandRow="1">
                <a:tableStyleId>{5940675A-B579-460E-94D1-54222C63F5DA}</a:tableStyleId>
              </a:tblPr>
              <a:tblGrid>
                <a:gridCol w="1764625">
                  <a:extLst>
                    <a:ext uri="{9D8B030D-6E8A-4147-A177-3AD203B41FA5}">
                      <a16:colId xmlns:a16="http://schemas.microsoft.com/office/drawing/2014/main" val="20000"/>
                    </a:ext>
                  </a:extLst>
                </a:gridCol>
                <a:gridCol w="3819801">
                  <a:extLst>
                    <a:ext uri="{9D8B030D-6E8A-4147-A177-3AD203B41FA5}">
                      <a16:colId xmlns:a16="http://schemas.microsoft.com/office/drawing/2014/main" val="20001"/>
                    </a:ext>
                  </a:extLst>
                </a:gridCol>
                <a:gridCol w="3819801">
                  <a:extLst>
                    <a:ext uri="{9D8B030D-6E8A-4147-A177-3AD203B41FA5}">
                      <a16:colId xmlns:a16="http://schemas.microsoft.com/office/drawing/2014/main" val="1549103423"/>
                    </a:ext>
                  </a:extLst>
                </a:gridCol>
              </a:tblGrid>
              <a:tr h="704760">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STT</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CTHH </a:t>
                      </a:r>
                      <a:r>
                        <a:rPr lang="en-US" sz="2400" b="1" dirty="0" err="1">
                          <a:solidFill>
                            <a:srgbClr val="FF0000"/>
                          </a:solidFill>
                          <a:latin typeface="Times New Roman" panose="02020603050405020304" pitchFamily="18" charset="0"/>
                          <a:cs typeface="Times New Roman" panose="02020603050405020304" pitchFamily="18" charset="0"/>
                        </a:rPr>
                        <a:t>muối</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Axit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62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MgCl</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HCl</a:t>
                      </a: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8422">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KNO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HNO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3720965424"/>
                  </a:ext>
                </a:extLst>
              </a:tr>
            </a:tbl>
          </a:graphicData>
        </a:graphic>
      </p:graphicFrame>
    </p:spTree>
    <p:extLst>
      <p:ext uri="{BB962C8B-B14F-4D97-AF65-F5344CB8AC3E}">
        <p14:creationId xmlns:p14="http://schemas.microsoft.com/office/powerpoint/2010/main" val="179645001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66824" y="5134164"/>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98246" y="5999406"/>
            <a:ext cx="10691446" cy="545727"/>
          </a:xfrm>
          <a:prstGeom prst="rect">
            <a:avLst/>
          </a:prstGeom>
        </p:spPr>
        <p:txBody>
          <a:bodyPr wrap="square">
            <a:spAutoFit/>
          </a:bodyPr>
          <a:lstStyle/>
          <a:p>
            <a:pPr marL="457200">
              <a:lnSpc>
                <a:spcPct val="115000"/>
              </a:lnSpc>
              <a:spcAft>
                <a:spcPts val="0"/>
              </a:spcAft>
            </a:pPr>
            <a:r>
              <a:rPr lang="fr-FR"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muối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kim</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loại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kèm</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hoá</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trị</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kim</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loại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gốc</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acid</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vi-VN"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Nhóm 2">
            <a:extLst>
              <a:ext uri="{FF2B5EF4-FFF2-40B4-BE49-F238E27FC236}">
                <a16:creationId xmlns:a16="http://schemas.microsoft.com/office/drawing/2014/main" id="{87C47767-2AC7-B182-1765-BD8B5B59AFB8}"/>
              </a:ext>
            </a:extLst>
          </p:cNvPr>
          <p:cNvGrpSpPr/>
          <p:nvPr/>
        </p:nvGrpSpPr>
        <p:grpSpPr>
          <a:xfrm>
            <a:off x="1209005" y="934010"/>
            <a:ext cx="8669929" cy="3694656"/>
            <a:chOff x="2004136" y="480448"/>
            <a:chExt cx="8669929" cy="3694656"/>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2" name="Hình chữ nhật 1">
              <a:extLst>
                <a:ext uri="{FF2B5EF4-FFF2-40B4-BE49-F238E27FC236}">
                  <a16:creationId xmlns:a16="http://schemas.microsoft.com/office/drawing/2014/main" id="{211D82F7-B62F-2ACE-3D5A-08ADA8E4A985}"/>
                </a:ext>
              </a:extLst>
            </p:cNvPr>
            <p:cNvSpPr/>
            <p:nvPr/>
          </p:nvSpPr>
          <p:spPr>
            <a:xfrm>
              <a:off x="2004136" y="480448"/>
              <a:ext cx="1061107" cy="4074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文本框 1">
            <a:extLst>
              <a:ext uri="{FF2B5EF4-FFF2-40B4-BE49-F238E27FC236}">
                <a16:creationId xmlns:a16="http://schemas.microsoft.com/office/drawing/2014/main" id="{80FC8BDA-CA73-464F-920D-CED4CBD371AA}"/>
              </a:ext>
            </a:extLst>
          </p:cNvPr>
          <p:cNvSpPr txBox="1"/>
          <p:nvPr/>
        </p:nvSpPr>
        <p:spPr>
          <a:xfrm>
            <a:off x="3020643" y="161109"/>
            <a:ext cx="3576620" cy="523220"/>
          </a:xfrm>
          <a:prstGeom prst="rect">
            <a:avLst/>
          </a:prstGeom>
          <a:noFill/>
        </p:spPr>
        <p:txBody>
          <a:bodyPr wrap="none" rtlCol="0">
            <a:spAutoFit/>
          </a:bodyPr>
          <a:lstStyle/>
          <a:p>
            <a:r>
              <a:rPr lang="en-US" altLang="zh-CN" sz="2800" b="1" dirty="0">
                <a:solidFill>
                  <a:srgbClr val="FF0000"/>
                </a:solidFill>
                <a:ea typeface="Yeseva One" panose="00000500000000000000" charset="0"/>
                <a:sym typeface="Yeseva One" panose="00000500000000000000" charset="0"/>
              </a:rPr>
              <a:t>II. TÊN GỌI CỦA MUỐI</a:t>
            </a:r>
            <a:r>
              <a:rPr lang="vi-VN" altLang="zh-CN" sz="2800" b="1" dirty="0">
                <a:solidFill>
                  <a:srgbClr val="FF0000"/>
                </a:solidFill>
                <a:ea typeface="Yeseva One" panose="00000500000000000000" charset="0"/>
                <a:sym typeface="Yeseva One" panose="00000500000000000000" charset="0"/>
              </a:rPr>
              <a:t> </a:t>
            </a:r>
            <a:endParaRPr lang="zh-CN" altLang="en-US" sz="2800" b="1" dirty="0">
              <a:solidFill>
                <a:srgbClr val="FF0000"/>
              </a:solidFill>
              <a:ea typeface="Yeseva One" panose="00000500000000000000" charset="0"/>
              <a:sym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
        <p:nvSpPr>
          <p:cNvPr id="2" name="Hình chữ nhật 1">
            <a:extLst>
              <a:ext uri="{FF2B5EF4-FFF2-40B4-BE49-F238E27FC236}">
                <a16:creationId xmlns:a16="http://schemas.microsoft.com/office/drawing/2014/main" id="{E499A148-E0EE-83EF-980F-A74EDC9F7292}"/>
              </a:ext>
            </a:extLst>
          </p:cNvPr>
          <p:cNvSpPr/>
          <p:nvPr/>
        </p:nvSpPr>
        <p:spPr>
          <a:xfrm>
            <a:off x="1475740" y="87630"/>
            <a:ext cx="1380002" cy="407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en-US" sz="2400" b="1"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a:t>
            </a:r>
            <a:r>
              <a:rPr lang="vi-VN" sz="2400" b="1"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1181346"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a:latin typeface="Times New Roman" panose="02020603050405020304" pitchFamily="18" charset="0"/>
                <a:cs typeface="Calibri" panose="020F0502020204030204" pitchFamily="34" charset="0"/>
              </a:rPr>
              <a:t>*. Công thức hoá học của phân tử muối:</a:t>
            </a: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II.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
        <p:nvSpPr>
          <p:cNvPr id="2" name="Hình chữ nhật 1">
            <a:extLst>
              <a:ext uri="{FF2B5EF4-FFF2-40B4-BE49-F238E27FC236}">
                <a16:creationId xmlns:a16="http://schemas.microsoft.com/office/drawing/2014/main" id="{B8AC840C-147D-9E7E-410A-A557D5AF913B}"/>
              </a:ext>
            </a:extLst>
          </p:cNvPr>
          <p:cNvSpPr/>
          <p:nvPr/>
        </p:nvSpPr>
        <p:spPr>
          <a:xfrm>
            <a:off x="3366052" y="6351270"/>
            <a:ext cx="2160105" cy="2959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E4C53CEC-2CD5-AE6A-B8F2-CA6E1715BA00}"/>
              </a:ext>
            </a:extLst>
          </p:cNvPr>
          <p:cNvSpPr/>
          <p:nvPr/>
        </p:nvSpPr>
        <p:spPr>
          <a:xfrm>
            <a:off x="292098" y="5756548"/>
            <a:ext cx="1061107" cy="30371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
        <p:nvSpPr>
          <p:cNvPr id="4" name="Hình chữ nhật 3">
            <a:extLst>
              <a:ext uri="{FF2B5EF4-FFF2-40B4-BE49-F238E27FC236}">
                <a16:creationId xmlns:a16="http://schemas.microsoft.com/office/drawing/2014/main" id="{5F037D4B-60DD-9CD6-DDB2-3BA25FC18E4A}"/>
              </a:ext>
            </a:extLst>
          </p:cNvPr>
          <p:cNvSpPr/>
          <p:nvPr/>
        </p:nvSpPr>
        <p:spPr>
          <a:xfrm>
            <a:off x="1320800" y="574675"/>
            <a:ext cx="1239520" cy="367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373A9301-333C-B7F1-BE63-FB43A1B37901}"/>
              </a:ext>
            </a:extLst>
          </p:cNvPr>
          <p:cNvSpPr/>
          <p:nvPr/>
        </p:nvSpPr>
        <p:spPr>
          <a:xfrm>
            <a:off x="892248" y="5050302"/>
            <a:ext cx="10390041" cy="1705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3DE40F2A-B347-CE7D-0295-F0D9620FB9B0}"/>
              </a:ext>
            </a:extLst>
          </p:cNvPr>
          <p:cNvPicPr>
            <a:picLocks noChangeAspect="1"/>
          </p:cNvPicPr>
          <p:nvPr/>
        </p:nvPicPr>
        <p:blipFill>
          <a:blip r:embed="rId3"/>
          <a:stretch>
            <a:fillRect/>
          </a:stretch>
        </p:blipFill>
        <p:spPr>
          <a:xfrm>
            <a:off x="1331595" y="5014828"/>
            <a:ext cx="9040348" cy="1843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56272" y="1272882"/>
            <a:ext cx="11971606" cy="2677656"/>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9151"/>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V</a:t>
            </a:r>
            <a:r>
              <a:rPr lang="vi-VN" altLang="zh-CN" sz="3200" b="1">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a:t>
            </a:r>
            <a:r>
              <a:rPr lang="en-US" altLang="zh-CN" sz="3200" b="1">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TÍNH CHẤT HÓA HỌC</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a:solidFill>
                  <a:srgbClr val="000000"/>
                </a:solidFill>
                <a:latin typeface="Times New Roman" panose="02020603050405020304" pitchFamily="18" charset="0"/>
                <a:cs typeface="Arial" panose="020B0604020202020204" pitchFamily="34" charset="0"/>
              </a:rPr>
              <a:t>Phiếu học tập số </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03200" y="89943"/>
            <a:ext cx="11183815" cy="1077218"/>
          </a:xfrm>
          <a:prstGeom prst="rect">
            <a:avLst/>
          </a:prstGeom>
          <a:noFill/>
          <a:ln w="9525">
            <a:noFill/>
          </a:ln>
        </p:spPr>
        <p:txBody>
          <a:bodyPr wrap="square">
            <a:spAutoFit/>
          </a:bodyPr>
          <a:lstStyle/>
          <a:p>
            <a:pPr indent="0"/>
            <a:r>
              <a:rPr lang="en-US" sz="3200" b="1">
                <a:latin typeface="Times New Roman" panose="02020603050405020304" pitchFamily="18" charset="0"/>
              </a:rPr>
              <a:t>Trạm 1. Nghiên cứu SGK và hoàn thành vào phiếu học tập sau </a:t>
            </a:r>
          </a:p>
          <a:p>
            <a:pPr indent="0"/>
            <a:r>
              <a:rPr lang="en-US" sz="3200" b="1">
                <a:latin typeface="Times New Roman" panose="02020603050405020304" pitchFamily="18" charset="0"/>
              </a:rPr>
              <a:t>Phiếu học tập: Thí nghiệm tìm hiểu tính chất hóa học của Muối </a:t>
            </a:r>
          </a:p>
        </p:txBody>
      </p:sp>
      <p:graphicFrame>
        <p:nvGraphicFramePr>
          <p:cNvPr id="2" name="Table 1"/>
          <p:cNvGraphicFramePr/>
          <p:nvPr>
            <p:extLst>
              <p:ext uri="{D42A27DB-BD31-4B8C-83A1-F6EECF244321}">
                <p14:modId xmlns:p14="http://schemas.microsoft.com/office/powerpoint/2010/main" val="4201607278"/>
              </p:ext>
            </p:extLst>
          </p:nvPr>
        </p:nvGraphicFramePr>
        <p:xfrm>
          <a:off x="203200" y="1186407"/>
          <a:ext cx="11805920" cy="5426075"/>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8316601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581650"/>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lgn="ctr"/>
            <a:r>
              <a:rPr lang="en-US" sz="2400" b="1">
                <a:latin typeface="Times New Roman" panose="02020603050405020304" pitchFamily="18" charset="0"/>
              </a:rPr>
              <a:t>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1.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551872" y="2229559"/>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32158" y="2568331"/>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220980" y="2650564"/>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2.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28215" y="3402086"/>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+ 2HCl</a:t>
            </a:r>
            <a:endParaRPr lang="en-US" sz="2400"/>
          </a:p>
        </p:txBody>
      </p:sp>
      <p:cxnSp>
        <p:nvCxnSpPr>
          <p:cNvPr id="13" name="Straight Arrow Connector 6"/>
          <p:cNvCxnSpPr/>
          <p:nvPr/>
        </p:nvCxnSpPr>
        <p:spPr>
          <a:xfrm>
            <a:off x="5159374" y="364785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279400" y="4128403"/>
            <a:ext cx="11419840"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3. </a:t>
            </a:r>
            <a:r>
              <a:rPr lang="en-US" sz="2400" b="1">
                <a:latin typeface="Times New Roman" panose="02020603050405020304" pitchFamily="18" charset="0"/>
                <a:cs typeface="Segoe UI" panose="020B0502040204020203" charset="0"/>
              </a:rPr>
              <a:t>Muối tác dụng với dung dịch base:</a:t>
            </a:r>
            <a:r>
              <a:rPr lang="en-US" sz="2400" b="0">
                <a:latin typeface="Times New Roman" panose="02020603050405020304" pitchFamily="18" charset="0"/>
                <a:cs typeface="Segoe UI" panose="020B0502040204020203" charset="0"/>
              </a:rPr>
              <a:t> Dung dịch muối tác dụng với dung dịch base tạo thành muối mới và base mới.  VD: CuSO4 + 2NaOH          Cu(OH)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 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p>
        </p:txBody>
      </p:sp>
      <p:cxnSp>
        <p:nvCxnSpPr>
          <p:cNvPr id="15" name="Straight Arrow Connector 6"/>
          <p:cNvCxnSpPr/>
          <p:nvPr/>
        </p:nvCxnSpPr>
        <p:spPr>
          <a:xfrm>
            <a:off x="7151320" y="4727086"/>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2582" y="5219065"/>
            <a:ext cx="116160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4.</a:t>
            </a:r>
            <a:r>
              <a:rPr lang="en-US" sz="2400" b="1">
                <a:latin typeface="Times New Roman" panose="02020603050405020304" pitchFamily="18" charset="0"/>
                <a:cs typeface="Segoe UI" panose="020B0502040204020203" charset="0"/>
              </a:rPr>
              <a:t>Muối tác dụng với dung dịch muối</a:t>
            </a:r>
            <a:r>
              <a:rPr lang="en-US" sz="2400" b="0">
                <a:latin typeface="Times New Roman" panose="02020603050405020304" pitchFamily="18" charset="0"/>
                <a:cs typeface="Segoe UI" panose="020B0502040204020203" charset="0"/>
              </a:rPr>
              <a:t>: Hai dung dịch muối tác dụng với nhau tạo thành hai muối mới, trong đó ít nhất có một muối không tan hoặc ít tan.</a:t>
            </a:r>
            <a:endParaRPr lang="en-US" sz="2400"/>
          </a:p>
        </p:txBody>
      </p:sp>
      <p:sp>
        <p:nvSpPr>
          <p:cNvPr id="19" name="Text Box 18"/>
          <p:cNvSpPr txBox="1"/>
          <p:nvPr/>
        </p:nvSpPr>
        <p:spPr>
          <a:xfrm>
            <a:off x="2315527" y="6009640"/>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0520" y="626808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71731" y="20380"/>
            <a:ext cx="11376318" cy="584775"/>
          </a:xfrm>
          <a:prstGeom prst="rect">
            <a:avLst/>
          </a:prstGeom>
          <a:noFill/>
          <a:ln w="9525">
            <a:noFill/>
          </a:ln>
        </p:spPr>
        <p:txBody>
          <a:bodyPr wrap="square">
            <a:spAutoFit/>
          </a:bodyPr>
          <a:lstStyle/>
          <a:p>
            <a:pPr indent="0"/>
            <a:r>
              <a:rPr lang="en-US" sz="3200" b="1">
                <a:solidFill>
                  <a:srgbClr val="0000CC"/>
                </a:solidFill>
                <a:latin typeface="Times New Roman" panose="02020603050405020304" pitchFamily="18" charset="0"/>
              </a:rPr>
              <a:t>V. Mối quan hệ giữa các hợp chất vô cơ (acid, base, oxide, muối)</a:t>
            </a:r>
          </a:p>
        </p:txBody>
      </p:sp>
      <p:sp>
        <p:nvSpPr>
          <p:cNvPr id="2" name="Text Box 1"/>
          <p:cNvSpPr txBox="1"/>
          <p:nvPr/>
        </p:nvSpPr>
        <p:spPr>
          <a:xfrm>
            <a:off x="918845" y="605155"/>
            <a:ext cx="10306685" cy="46166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a:t>
            </a:r>
            <a:r>
              <a:rPr lang="en-US" sz="2400">
                <a:latin typeface="Times New Roman" panose="02020603050405020304" pitchFamily="18" charset="0"/>
              </a:rPr>
              <a:t>Sắp xếp các hợp chất sau vào từng nhóm cho phù hợp</a:t>
            </a:r>
            <a:endParaRPr lang="en-US" sz="2400" b="0">
              <a:latin typeface="Times New Roman" panose="02020603050405020304" pitchFamily="18" charset="0"/>
            </a:endParaRPr>
          </a:p>
        </p:txBody>
      </p:sp>
      <p:sp>
        <p:nvSpPr>
          <p:cNvPr id="3" name="Text Box 2"/>
          <p:cNvSpPr txBox="1"/>
          <p:nvPr/>
        </p:nvSpPr>
        <p:spPr>
          <a:xfrm>
            <a:off x="797560" y="1493520"/>
            <a:ext cx="11061700" cy="461665"/>
          </a:xfrm>
          <a:prstGeom prst="rect">
            <a:avLst/>
          </a:prstGeom>
          <a:noFill/>
          <a:ln w="9525">
            <a:noFill/>
          </a:ln>
        </p:spPr>
        <p:txBody>
          <a:bodyPr wrap="square">
            <a:spAutoFit/>
          </a:bodyPr>
          <a:lstStyle/>
          <a:p>
            <a:pPr indent="0"/>
            <a:r>
              <a:rPr lang="en-US" sz="2400" b="0">
                <a:latin typeface="Times New Roman" panose="02020603050405020304" pitchFamily="18" charset="0"/>
              </a:rPr>
              <a:t>a</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ình chữ nhật 1">
            <a:extLst>
              <a:ext uri="{FF2B5EF4-FFF2-40B4-BE49-F238E27FC236}">
                <a16:creationId xmlns:a16="http://schemas.microsoft.com/office/drawing/2014/main" id="{1512D9F4-562A-0FE6-3819-F0A636D5586D}"/>
              </a:ext>
            </a:extLst>
          </p:cNvPr>
          <p:cNvSpPr/>
          <p:nvPr/>
        </p:nvSpPr>
        <p:spPr>
          <a:xfrm>
            <a:off x="1034220" y="6295207"/>
            <a:ext cx="2400300" cy="3308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071562" y="325233"/>
            <a:ext cx="10252710" cy="584775"/>
          </a:xfrm>
          <a:prstGeom prst="rect">
            <a:avLst/>
          </a:prstGeom>
          <a:noFill/>
          <a:ln w="9525">
            <a:noFill/>
          </a:ln>
        </p:spPr>
        <p:txBody>
          <a:bodyPr wrap="square">
            <a:spAutoFit/>
          </a:bodyPr>
          <a:lstStyle/>
          <a:p>
            <a:pPr indent="0"/>
            <a:r>
              <a:rPr lang="en-US" sz="3200" b="1">
                <a:latin typeface="Times New Roman" panose="02020603050405020304" pitchFamily="18" charset="0"/>
              </a:rPr>
              <a:t>VI. MỘT SỐ PHƯƠNG PHÁP ĐIỀU CHẾ MUỐI</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11.2 và đọc nội dung ở mục VI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12.2 ở sgk/66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ình chữ nhật 1">
            <a:extLst>
              <a:ext uri="{FF2B5EF4-FFF2-40B4-BE49-F238E27FC236}">
                <a16:creationId xmlns:a16="http://schemas.microsoft.com/office/drawing/2014/main" id="{6BA3A908-A52F-AA8C-0169-C2CA2F5F5F6F}"/>
              </a:ext>
            </a:extLst>
          </p:cNvPr>
          <p:cNvSpPr/>
          <p:nvPr/>
        </p:nvSpPr>
        <p:spPr>
          <a:xfrm>
            <a:off x="1034220" y="6295207"/>
            <a:ext cx="2400300" cy="3308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ình chữ nhật 1">
            <a:extLst>
              <a:ext uri="{FF2B5EF4-FFF2-40B4-BE49-F238E27FC236}">
                <a16:creationId xmlns:a16="http://schemas.microsoft.com/office/drawing/2014/main" id="{9D6F9840-72B0-FA4B-1CF0-3D75128790FF}"/>
              </a:ext>
            </a:extLst>
          </p:cNvPr>
          <p:cNvSpPr/>
          <p:nvPr/>
        </p:nvSpPr>
        <p:spPr>
          <a:xfrm>
            <a:off x="1034220" y="6295207"/>
            <a:ext cx="2400300" cy="3308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ình chữ nhật 1">
            <a:extLst>
              <a:ext uri="{FF2B5EF4-FFF2-40B4-BE49-F238E27FC236}">
                <a16:creationId xmlns:a16="http://schemas.microsoft.com/office/drawing/2014/main" id="{52F26AAC-7818-DD7D-DD03-FE5D81C002E2}"/>
              </a:ext>
            </a:extLst>
          </p:cNvPr>
          <p:cNvSpPr/>
          <p:nvPr/>
        </p:nvSpPr>
        <p:spPr>
          <a:xfrm>
            <a:off x="1034220" y="6295207"/>
            <a:ext cx="2400300" cy="3308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ình chữ nhật 1">
            <a:extLst>
              <a:ext uri="{FF2B5EF4-FFF2-40B4-BE49-F238E27FC236}">
                <a16:creationId xmlns:a16="http://schemas.microsoft.com/office/drawing/2014/main" id="{7E77C7A9-FC7E-2D2E-94C3-5EE632EE517C}"/>
              </a:ext>
            </a:extLst>
          </p:cNvPr>
          <p:cNvSpPr/>
          <p:nvPr/>
        </p:nvSpPr>
        <p:spPr>
          <a:xfrm>
            <a:off x="1034220" y="6295207"/>
            <a:ext cx="2400300" cy="3308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ình chữ nhật 1">
            <a:extLst>
              <a:ext uri="{FF2B5EF4-FFF2-40B4-BE49-F238E27FC236}">
                <a16:creationId xmlns:a16="http://schemas.microsoft.com/office/drawing/2014/main" id="{E02F53BE-ECD3-9BEE-962C-CAA97FE8B002}"/>
              </a:ext>
            </a:extLst>
          </p:cNvPr>
          <p:cNvSpPr/>
          <p:nvPr/>
        </p:nvSpPr>
        <p:spPr>
          <a:xfrm>
            <a:off x="1034220" y="6295207"/>
            <a:ext cx="2400300" cy="3308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07AE55-9992-65EA-EF49-B1D84172CE3A}"/>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A0123D76-72C5-0FE6-9DF7-32E0C5B507E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4648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3047</Words>
  <Application>Microsoft Office PowerPoint</Application>
  <PresentationFormat>Widescreen</PresentationFormat>
  <Paragraphs>313</Paragraphs>
  <Slides>42</Slides>
  <Notes>10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Times New Roman</vt:lpstr>
      <vt:lpstr>Calibri</vt:lpstr>
      <vt:lpstr>Arial</vt:lpstr>
      <vt:lpstr>Yeseva One</vt:lpstr>
      <vt:lpstr>Cambria Math</vt:lpstr>
      <vt:lpstr>.VnTime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Dell</cp:lastModifiedBy>
  <cp:revision>12</cp:revision>
  <dcterms:created xsi:type="dcterms:W3CDTF">2018-10-29T09:59:00Z</dcterms:created>
  <dcterms:modified xsi:type="dcterms:W3CDTF">2025-11-29T09:16:00Z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