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sldIdLst>
    <p:sldId id="331" r:id="rId2"/>
    <p:sldId id="324" r:id="rId3"/>
    <p:sldId id="310" r:id="rId4"/>
    <p:sldId id="329" r:id="rId5"/>
    <p:sldId id="323" r:id="rId6"/>
    <p:sldId id="334" r:id="rId7"/>
    <p:sldId id="309" r:id="rId8"/>
    <p:sldId id="299" r:id="rId9"/>
    <p:sldId id="262" r:id="rId10"/>
    <p:sldId id="263" r:id="rId11"/>
    <p:sldId id="264" r:id="rId12"/>
    <p:sldId id="265" r:id="rId13"/>
    <p:sldId id="266" r:id="rId14"/>
    <p:sldId id="269" r:id="rId15"/>
    <p:sldId id="270" r:id="rId16"/>
    <p:sldId id="333" r:id="rId17"/>
    <p:sldId id="313" r:id="rId18"/>
    <p:sldId id="335" r:id="rId19"/>
    <p:sldId id="336" r:id="rId20"/>
    <p:sldId id="296" r:id="rId21"/>
    <p:sldId id="337" r:id="rId22"/>
    <p:sldId id="311" r:id="rId23"/>
    <p:sldId id="338" r:id="rId24"/>
    <p:sldId id="280" r:id="rId25"/>
    <p:sldId id="339" r:id="rId26"/>
    <p:sldId id="340" r:id="rId27"/>
    <p:sldId id="271" r:id="rId28"/>
    <p:sldId id="327" r:id="rId29"/>
    <p:sldId id="341" r:id="rId30"/>
    <p:sldId id="343" r:id="rId31"/>
    <p:sldId id="319" r:id="rId32"/>
    <p:sldId id="320" r:id="rId33"/>
    <p:sldId id="321" r:id="rId34"/>
    <p:sldId id="289" r:id="rId35"/>
    <p:sldId id="290" r:id="rId36"/>
    <p:sldId id="342" r:id="rId37"/>
    <p:sldId id="284" r:id="rId38"/>
    <p:sldId id="286" r:id="rId39"/>
    <p:sldId id="287" r:id="rId40"/>
    <p:sldId id="314" r:id="rId41"/>
  </p:sldIdLst>
  <p:sldSz cx="9144000" cy="6858000" type="screen4x3"/>
  <p:notesSz cx="6858000" cy="9144000"/>
  <p:embeddedFontLst>
    <p:embeddedFont>
      <p:font typeface=".VnTime" panose="020B7200000000000000" pitchFamily="34" charset="0"/>
      <p:regular r:id="rId43"/>
      <p:bold r:id="rId44"/>
      <p:italic r:id="rId45"/>
      <p:boldItalic r:id="rId46"/>
    </p:embeddedFont>
    <p:embeddedFont>
      <p:font typeface="VNI-Times" pitchFamily="2" charset="0"/>
      <p:regular r:id="rId47"/>
      <p:bold r:id="rId48"/>
      <p:italic r:id="rId49"/>
      <p:boldItalic r:id="rId50"/>
    </p:embeddedFont>
    <p:embeddedFont>
      <p:font typeface="Calibri" panose="020F0502020204030204"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D79788-CCBF-410D-8D9F-9812D35E5D5D}" type="datetimeFigureOut">
              <a:rPr lang="en-US" smtClean="0"/>
              <a:t>4/2/2025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E0C993-A15A-4531-A761-2B569D6CA468}" type="slidenum">
              <a:rPr lang="en-US" smtClean="0"/>
              <a:t>‹#›</a:t>
            </a:fld>
            <a:endParaRPr lang="en-US"/>
          </a:p>
        </p:txBody>
      </p:sp>
    </p:spTree>
    <p:extLst>
      <p:ext uri="{BB962C8B-B14F-4D97-AF65-F5344CB8AC3E}">
        <p14:creationId xmlns:p14="http://schemas.microsoft.com/office/powerpoint/2010/main" val="3763658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96F50F-5E46-4190-B3D3-49B7FB02B90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96F50F-5E46-4190-B3D3-49B7FB02B90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96F50F-5E46-4190-B3D3-49B7FB02B90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16649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96F50F-5E46-4190-B3D3-49B7FB02B90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96F50F-5E46-4190-B3D3-49B7FB02B90F}" type="datetimeFigureOut">
              <a:rPr lang="en-US" smtClean="0"/>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96F50F-5E46-4190-B3D3-49B7FB02B90F}"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96F50F-5E46-4190-B3D3-49B7FB02B90F}" type="datetimeFigureOut">
              <a:rPr lang="en-US" smtClean="0"/>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96F50F-5E46-4190-B3D3-49B7FB02B90F}" type="datetimeFigureOut">
              <a:rPr lang="en-US" smtClean="0"/>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6F50F-5E46-4190-B3D3-49B7FB02B90F}" type="datetimeFigureOut">
              <a:rPr lang="en-US" smtClean="0"/>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96F50F-5E46-4190-B3D3-49B7FB02B90F}"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96F50F-5E46-4190-B3D3-49B7FB02B90F}" type="datetimeFigureOut">
              <a:rPr lang="en-US" smtClean="0"/>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B956B-E33B-41B5-A489-4F6396F9242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6F50F-5E46-4190-B3D3-49B7FB02B90F}" type="datetimeFigureOut">
              <a:rPr lang="en-US" smtClean="0"/>
              <a:t>4/2/2025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B956B-E33B-41B5-A489-4F6396F9242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666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9" name="Picture 7" descr="701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sk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1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Imag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0"/>
            <a:ext cx="472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Oval 8"/>
          <p:cNvSpPr>
            <a:spLocks noChangeArrowheads="1"/>
          </p:cNvSpPr>
          <p:nvPr/>
        </p:nvSpPr>
        <p:spPr bwMode="auto">
          <a:xfrm>
            <a:off x="838200" y="4149726"/>
            <a:ext cx="977900" cy="977900"/>
          </a:xfrm>
          <a:prstGeom prst="ellipse">
            <a:avLst/>
          </a:prstGeom>
          <a:gradFill rotWithShape="1">
            <a:gsLst>
              <a:gs pos="0">
                <a:srgbClr val="9999FF"/>
              </a:gs>
              <a:gs pos="100000">
                <a:srgbClr val="4747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vi-VN">
              <a:latin typeface="Times New Roman" panose="02020603050405020304" pitchFamily="18" charset="0"/>
            </a:endParaRPr>
          </a:p>
        </p:txBody>
      </p:sp>
      <p:sp>
        <p:nvSpPr>
          <p:cNvPr id="15369" name="Line 9"/>
          <p:cNvSpPr>
            <a:spLocks noChangeShapeType="1"/>
          </p:cNvSpPr>
          <p:nvPr/>
        </p:nvSpPr>
        <p:spPr bwMode="auto">
          <a:xfrm>
            <a:off x="990600" y="5165725"/>
            <a:ext cx="6553200" cy="0"/>
          </a:xfrm>
          <a:prstGeom prst="line">
            <a:avLst/>
          </a:prstGeom>
          <a:noFill/>
          <a:ln w="76200">
            <a:solidFill>
              <a:schemeClr val="tx1"/>
            </a:solidFill>
            <a:round/>
          </a:ln>
          <a:extLst>
            <a:ext uri="{909E8E84-426E-40DD-AFC4-6F175D3DCCD1}">
              <a14:hiddenFill xmlns:a14="http://schemas.microsoft.com/office/drawing/2010/main">
                <a:noFill/>
              </a14:hiddenFill>
            </a:ext>
          </a:extLst>
        </p:spPr>
        <p:txBody>
          <a:bodyPr/>
          <a:lstStyle/>
          <a:p>
            <a:endParaRPr lang="en-US"/>
          </a:p>
        </p:txBody>
      </p:sp>
      <p:sp>
        <p:nvSpPr>
          <p:cNvPr id="9" name="Text Box 12"/>
          <p:cNvSpPr txBox="1">
            <a:spLocks noChangeArrowheads="1"/>
          </p:cNvSpPr>
          <p:nvPr/>
        </p:nvSpPr>
        <p:spPr bwMode="auto">
          <a:xfrm>
            <a:off x="457200" y="228602"/>
            <a:ext cx="3886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solidFill>
                  <a:srgbClr val="FF0000"/>
                </a:solidFill>
                <a:latin typeface="Times New Roman" panose="02020603050405020304" pitchFamily="18" charset="0"/>
              </a:rPr>
              <a:t>2. </a:t>
            </a:r>
            <a:r>
              <a:rPr lang="en-US" sz="3200" b="1" u="sng" dirty="0" err="1">
                <a:solidFill>
                  <a:srgbClr val="FF0000"/>
                </a:solidFill>
                <a:latin typeface="Times New Roman" panose="02020603050405020304" pitchFamily="18" charset="0"/>
              </a:rPr>
              <a:t>Lực</a:t>
            </a:r>
            <a:r>
              <a:rPr lang="en-US" sz="3200" b="1" u="sng" dirty="0">
                <a:solidFill>
                  <a:srgbClr val="FF0000"/>
                </a:solidFill>
                <a:latin typeface="Times New Roman" panose="02020603050405020304" pitchFamily="18" charset="0"/>
              </a:rPr>
              <a:t> ma </a:t>
            </a:r>
            <a:r>
              <a:rPr lang="en-US" sz="3200" b="1" u="sng" dirty="0" err="1">
                <a:solidFill>
                  <a:srgbClr val="FF0000"/>
                </a:solidFill>
                <a:latin typeface="Times New Roman" panose="02020603050405020304" pitchFamily="18" charset="0"/>
              </a:rPr>
              <a:t>sát</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lăn</a:t>
            </a:r>
            <a:r>
              <a:rPr lang="en-US" sz="3200" b="1" dirty="0">
                <a:solidFill>
                  <a:srgbClr val="FF0000"/>
                </a:solidFill>
                <a:latin typeface="Times New Roman" panose="02020603050405020304" pitchFamily="18" charset="0"/>
              </a:rPr>
              <a:t>.</a:t>
            </a: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4343400"/>
            <a:ext cx="1610248" cy="834645"/>
          </a:xfrm>
          <a:prstGeom prst="rect">
            <a:avLst/>
          </a:prstGeom>
        </p:spPr>
      </p:pic>
      <p:sp>
        <p:nvSpPr>
          <p:cNvPr id="2" name="Rectangle 1"/>
          <p:cNvSpPr/>
          <p:nvPr/>
        </p:nvSpPr>
        <p:spPr>
          <a:xfrm>
            <a:off x="457200" y="5346103"/>
            <a:ext cx="8659090" cy="1077218"/>
          </a:xfrm>
          <a:prstGeom prst="rect">
            <a:avLst/>
          </a:prstGeom>
        </p:spPr>
        <p:txBody>
          <a:bodyPr wrap="square">
            <a:spAutoFit/>
          </a:bodyPr>
          <a:lstStyle/>
          <a:p>
            <a:pPr>
              <a:spcBef>
                <a:spcPct val="50000"/>
              </a:spcBef>
            </a:pPr>
            <a:r>
              <a:rPr lang="en-US" sz="3200" b="1" i="1" dirty="0">
                <a:solidFill>
                  <a:srgbClr val="FF0000"/>
                </a:solidFill>
                <a:latin typeface="Times New Roman" pitchFamily="18" charset="0"/>
                <a:cs typeface="Times New Roman" pitchFamily="18" charset="0"/>
                <a:sym typeface="Wingdings"/>
              </a:rPr>
              <a:t> </a:t>
            </a:r>
            <a:r>
              <a:rPr lang="en-US" sz="3200" b="1" i="1" dirty="0" err="1">
                <a:solidFill>
                  <a:srgbClr val="FF0000"/>
                </a:solidFill>
                <a:latin typeface="Times New Roman" pitchFamily="18" charset="0"/>
                <a:cs typeface="Times New Roman" pitchFamily="18" charset="0"/>
              </a:rPr>
              <a:t>Lực</a:t>
            </a:r>
            <a:r>
              <a:rPr lang="en-US" sz="3200" b="1" i="1" dirty="0">
                <a:solidFill>
                  <a:srgbClr val="FF0000"/>
                </a:solidFill>
                <a:latin typeface="Times New Roman" pitchFamily="18" charset="0"/>
                <a:cs typeface="Times New Roman" pitchFamily="18" charset="0"/>
              </a:rPr>
              <a:t> ma </a:t>
            </a:r>
            <a:r>
              <a:rPr lang="en-US" sz="3200" b="1" i="1" dirty="0" err="1">
                <a:solidFill>
                  <a:srgbClr val="FF0000"/>
                </a:solidFill>
                <a:latin typeface="Times New Roman" pitchFamily="18" charset="0"/>
                <a:cs typeface="Times New Roman" pitchFamily="18" charset="0"/>
              </a:rPr>
              <a:t>sát</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lăn</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sinh</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ra</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khi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một</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vật</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lăn</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trên</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bề</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mặt</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của</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vật</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khác</a:t>
            </a:r>
            <a:r>
              <a:rPr lang="en-US" sz="3200" b="1" i="1" dirty="0">
                <a:solidFill>
                  <a:srgbClr val="FF0000"/>
                </a:solidFill>
                <a:latin typeface="Times New Roman" pitchFamily="18" charset="0"/>
                <a:cs typeface="Times New Roman" pitchFamily="18" charset="0"/>
              </a:rPr>
              <a:t> .</a:t>
            </a:r>
          </a:p>
        </p:txBody>
      </p:sp>
      <p:sp>
        <p:nvSpPr>
          <p:cNvPr id="10" name="Rectangle 1">
            <a:extLst>
              <a:ext uri="{FF2B5EF4-FFF2-40B4-BE49-F238E27FC236}">
                <a16:creationId xmlns:a16="http://schemas.microsoft.com/office/drawing/2014/main" id="{CA1034C5-98D0-4C9C-8F02-6D09C4C72C8E}"/>
              </a:ext>
            </a:extLst>
          </p:cNvPr>
          <p:cNvSpPr/>
          <p:nvPr/>
        </p:nvSpPr>
        <p:spPr>
          <a:xfrm>
            <a:off x="228600" y="1028701"/>
            <a:ext cx="9116290" cy="553998"/>
          </a:xfrm>
          <a:prstGeom prst="rect">
            <a:avLst/>
          </a:prstGeom>
        </p:spPr>
        <p:txBody>
          <a:bodyPr wrap="square">
            <a:spAutoFit/>
          </a:bodyPr>
          <a:lstStyle/>
          <a:p>
            <a:pPr>
              <a:spcBef>
                <a:spcPct val="50000"/>
              </a:spcBef>
            </a:pPr>
            <a:r>
              <a:rPr lang="en-US" sz="3000" b="1" i="1">
                <a:latin typeface="Times New Roman" pitchFamily="18" charset="0"/>
                <a:cs typeface="Times New Roman" pitchFamily="18" charset="0"/>
                <a:sym typeface="Wingdings"/>
              </a:rPr>
              <a:t>? Khi đẩy quả bóng trên mặt sàn hiện tượng gì xảy ra?</a:t>
            </a:r>
            <a:endParaRPr lang="en-US" sz="3000" b="1" i="1" dirty="0">
              <a:latin typeface="Times New Roman" pitchFamily="18" charset="0"/>
              <a:cs typeface="Times New Roman" pitchFamily="18" charset="0"/>
            </a:endParaRPr>
          </a:p>
        </p:txBody>
      </p:sp>
      <p:sp>
        <p:nvSpPr>
          <p:cNvPr id="11" name="Rectangle 1">
            <a:extLst>
              <a:ext uri="{FF2B5EF4-FFF2-40B4-BE49-F238E27FC236}">
                <a16:creationId xmlns:a16="http://schemas.microsoft.com/office/drawing/2014/main" id="{1F4C9C1F-2F74-4DD6-A2BE-42360D1C54C5}"/>
              </a:ext>
            </a:extLst>
          </p:cNvPr>
          <p:cNvSpPr/>
          <p:nvPr/>
        </p:nvSpPr>
        <p:spPr>
          <a:xfrm>
            <a:off x="685800" y="1594422"/>
            <a:ext cx="5410200" cy="584775"/>
          </a:xfrm>
          <a:prstGeom prst="rect">
            <a:avLst/>
          </a:prstGeom>
        </p:spPr>
        <p:txBody>
          <a:bodyPr wrap="square">
            <a:spAutoFit/>
          </a:bodyPr>
          <a:lstStyle/>
          <a:p>
            <a:pPr>
              <a:spcBef>
                <a:spcPct val="50000"/>
              </a:spcBef>
            </a:pPr>
            <a:r>
              <a:rPr lang="en-US" sz="3200" b="1" i="1">
                <a:solidFill>
                  <a:srgbClr val="0000FF"/>
                </a:solidFill>
                <a:latin typeface="Times New Roman" pitchFamily="18" charset="0"/>
                <a:cs typeface="Times New Roman" pitchFamily="18" charset="0"/>
                <a:sym typeface="Wingdings"/>
              </a:rPr>
              <a:t>Quả bóng lăn trên mặt sàn</a:t>
            </a:r>
            <a:endParaRPr lang="en-US" sz="3200" b="1" i="1" dirty="0">
              <a:solidFill>
                <a:srgbClr val="0000FF"/>
              </a:solidFill>
              <a:latin typeface="Times New Roman" pitchFamily="18" charset="0"/>
              <a:cs typeface="Times New Roman" pitchFamily="18" charset="0"/>
            </a:endParaRPr>
          </a:p>
        </p:txBody>
      </p:sp>
      <p:sp>
        <p:nvSpPr>
          <p:cNvPr id="12" name="Rectangle 1">
            <a:extLst>
              <a:ext uri="{FF2B5EF4-FFF2-40B4-BE49-F238E27FC236}">
                <a16:creationId xmlns:a16="http://schemas.microsoft.com/office/drawing/2014/main" id="{8B8A44F8-E5C5-4CF4-B878-EFCFF33099FB}"/>
              </a:ext>
            </a:extLst>
          </p:cNvPr>
          <p:cNvSpPr/>
          <p:nvPr/>
        </p:nvSpPr>
        <p:spPr>
          <a:xfrm>
            <a:off x="5257800" y="1684610"/>
            <a:ext cx="3657600" cy="584775"/>
          </a:xfrm>
          <a:prstGeom prst="rect">
            <a:avLst/>
          </a:prstGeom>
        </p:spPr>
        <p:txBody>
          <a:bodyPr wrap="square">
            <a:spAutoFit/>
          </a:bodyPr>
          <a:lstStyle/>
          <a:p>
            <a:pPr>
              <a:spcBef>
                <a:spcPct val="50000"/>
              </a:spcBef>
            </a:pPr>
            <a:r>
              <a:rPr lang="en-US" sz="3200" b="1" i="1">
                <a:solidFill>
                  <a:srgbClr val="FF0000"/>
                </a:solidFill>
                <a:latin typeface="Times New Roman" pitchFamily="18" charset="0"/>
                <a:cs typeface="Times New Roman" pitchFamily="18" charset="0"/>
                <a:sym typeface="Wingdings" panose="05000000000000000000" pitchFamily="2" charset="2"/>
              </a:rPr>
              <a:t> Lực ma sát lăn</a:t>
            </a:r>
            <a:endParaRPr lang="en-US" sz="3200" b="1" i="1" dirty="0">
              <a:solidFill>
                <a:srgbClr val="FF0000"/>
              </a:solidFill>
              <a:latin typeface="Times New Roman" pitchFamily="18" charset="0"/>
              <a:cs typeface="Times New Roman" pitchFamily="18" charset="0"/>
            </a:endParaRPr>
          </a:p>
        </p:txBody>
      </p:sp>
      <p:sp>
        <p:nvSpPr>
          <p:cNvPr id="13" name="Rectangle 1">
            <a:extLst>
              <a:ext uri="{FF2B5EF4-FFF2-40B4-BE49-F238E27FC236}">
                <a16:creationId xmlns:a16="http://schemas.microsoft.com/office/drawing/2014/main" id="{DA138B31-C2A2-4173-BF5A-3A5C147A4BE5}"/>
              </a:ext>
            </a:extLst>
          </p:cNvPr>
          <p:cNvSpPr/>
          <p:nvPr/>
        </p:nvSpPr>
        <p:spPr>
          <a:xfrm>
            <a:off x="228600" y="2208573"/>
            <a:ext cx="9116290" cy="553998"/>
          </a:xfrm>
          <a:prstGeom prst="rect">
            <a:avLst/>
          </a:prstGeom>
        </p:spPr>
        <p:txBody>
          <a:bodyPr wrap="square">
            <a:spAutoFit/>
          </a:bodyPr>
          <a:lstStyle/>
          <a:p>
            <a:pPr>
              <a:spcBef>
                <a:spcPct val="50000"/>
              </a:spcBef>
            </a:pPr>
            <a:r>
              <a:rPr lang="en-US" sz="3000" b="1" i="1">
                <a:latin typeface="Times New Roman" pitchFamily="18" charset="0"/>
                <a:cs typeface="Times New Roman" pitchFamily="18" charset="0"/>
                <a:sym typeface="Wingdings"/>
              </a:rPr>
              <a:t>? Lực ma sát lăn xuất hiện khi nào? </a:t>
            </a:r>
            <a:endParaRPr lang="en-US" sz="30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369"/>
                                        </p:tgtEl>
                                        <p:attrNameLst>
                                          <p:attrName>style.visibility</p:attrName>
                                        </p:attrNameLst>
                                      </p:cBhvr>
                                      <p:to>
                                        <p:strVal val="visible"/>
                                      </p:to>
                                    </p:set>
                                    <p:animEffect transition="in" filter="blinds(horizontal)">
                                      <p:cBhvr>
                                        <p:cTn id="7" dur="500"/>
                                        <p:tgtEl>
                                          <p:spTgt spid="1536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368"/>
                                        </p:tgtEl>
                                        <p:attrNameLst>
                                          <p:attrName>style.visibility</p:attrName>
                                        </p:attrNameLst>
                                      </p:cBhvr>
                                      <p:to>
                                        <p:strVal val="visible"/>
                                      </p:to>
                                    </p:set>
                                    <p:animEffect transition="in" filter="blinds(horizontal)">
                                      <p:cBhvr>
                                        <p:cTn id="10" dur="500"/>
                                        <p:tgtEl>
                                          <p:spTgt spid="1536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3" presetClass="path" presetSubtype="0" accel="50000" decel="50000" fill="hold" nodeType="clickEffect">
                                  <p:stCondLst>
                                    <p:cond delay="0"/>
                                  </p:stCondLst>
                                  <p:childTnLst>
                                    <p:animMotion origin="layout" path="M 0.01198 -0.00532 L 0.125 -0.00532 " pathEditMode="relative" rAng="0" ptsTypes="AA">
                                      <p:cBhvr>
                                        <p:cTn id="21" dur="2000" fill="hold"/>
                                        <p:tgtEl>
                                          <p:spTgt spid="20"/>
                                        </p:tgtEl>
                                        <p:attrNameLst>
                                          <p:attrName>ppt_x</p:attrName>
                                          <p:attrName>ppt_y</p:attrName>
                                        </p:attrNameLst>
                                      </p:cBhvr>
                                      <p:rCtr x="5660" y="0"/>
                                    </p:animMotion>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grpId="1" nodeType="clickEffect">
                                  <p:stCondLst>
                                    <p:cond delay="0"/>
                                  </p:stCondLst>
                                  <p:childTnLst>
                                    <p:animMotion origin="layout" path="M 0 0 L 0.48333 0 " pathEditMode="relative" ptsTypes="AA">
                                      <p:cBhvr>
                                        <p:cTn id="25" dur="2000" fill="hold"/>
                                        <p:tgtEl>
                                          <p:spTgt spid="15368"/>
                                        </p:tgtEl>
                                        <p:attrNameLst>
                                          <p:attrName>ppt_x</p:attrName>
                                          <p:attrName>ppt_y</p:attrName>
                                        </p:attrNameLst>
                                      </p:cBhvr>
                                    </p:animMotion>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amond(in)">
                                      <p:cBhvr>
                                        <p:cTn id="44" dur="2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animBg="1"/>
      <p:bldP spid="15368" grpId="1" animBg="1"/>
      <p:bldP spid="15369" grpId="0" animBg="1"/>
      <p:bldP spid="9" grpId="0"/>
      <p:bldP spid="2" grpId="0"/>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9" name="Picture 9"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965" y="1987157"/>
            <a:ext cx="3749637" cy="257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867" y="1987157"/>
            <a:ext cx="3854535" cy="257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88865" y="783979"/>
            <a:ext cx="8093160" cy="954107"/>
          </a:xfrm>
          <a:prstGeom prst="rect">
            <a:avLst/>
          </a:prstGeom>
          <a:solidFill>
            <a:srgbClr val="FFC000"/>
          </a:solid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ma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trượt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ma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lăn</a:t>
            </a:r>
            <a:r>
              <a:rPr lang="en-US" sz="2800"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1219200" y="4720065"/>
            <a:ext cx="2363246" cy="523220"/>
          </a:xfrm>
          <a:prstGeom prst="rect">
            <a:avLst/>
          </a:prstGeom>
          <a:solidFill>
            <a:schemeClr val="accent1">
              <a:lumMod val="40000"/>
              <a:lumOff val="60000"/>
            </a:schemeClr>
          </a:solid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Ma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trượt</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867402" y="4720065"/>
            <a:ext cx="1949967" cy="523220"/>
          </a:xfrm>
          <a:prstGeom prst="rect">
            <a:avLst/>
          </a:prstGeom>
          <a:solidFill>
            <a:schemeClr val="accent1">
              <a:lumMod val="40000"/>
              <a:lumOff val="60000"/>
            </a:schemeClr>
          </a:solid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Ma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lăn</a:t>
            </a:r>
            <a:endParaRPr lang="en-US" sz="2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18886" y="762000"/>
            <a:ext cx="8077200" cy="954107"/>
          </a:xfrm>
          <a:prstGeom prst="rect">
            <a:avLst/>
          </a:prstGeom>
          <a:solidFill>
            <a:srgbClr val="FFC000"/>
          </a:solid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ma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trượt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ma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a:t>
            </a:r>
          </a:p>
        </p:txBody>
      </p:sp>
      <p:sp>
        <p:nvSpPr>
          <p:cNvPr id="11" name="Text Box 29"/>
          <p:cNvSpPr txBox="1">
            <a:spLocks noChangeArrowheads="1"/>
          </p:cNvSpPr>
          <p:nvPr/>
        </p:nvSpPr>
        <p:spPr bwMode="auto">
          <a:xfrm>
            <a:off x="488865" y="5338488"/>
            <a:ext cx="8093160" cy="523220"/>
          </a:xfrm>
          <a:prstGeom prst="rect">
            <a:avLst/>
          </a:prstGeom>
          <a:solidFill>
            <a:schemeClr val="accent1">
              <a:lumMod val="40000"/>
              <a:lumOff val="60000"/>
            </a:schemeClr>
          </a:solidFill>
          <a:ln w="9525">
            <a:noFill/>
            <a:miter lim="800000"/>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sz="2800" dirty="0" err="1">
                <a:cs typeface="Times New Roman" panose="02020603050405020304" pitchFamily="18" charset="0"/>
              </a:rPr>
              <a:t>Độ</a:t>
            </a:r>
            <a:r>
              <a:rPr lang="en-US" sz="2800" dirty="0">
                <a:cs typeface="Times New Roman" panose="02020603050405020304" pitchFamily="18" charset="0"/>
              </a:rPr>
              <a:t> </a:t>
            </a:r>
            <a:r>
              <a:rPr lang="en-US" sz="2800" dirty="0" err="1">
                <a:cs typeface="Times New Roman" panose="02020603050405020304" pitchFamily="18" charset="0"/>
              </a:rPr>
              <a:t>lớn</a:t>
            </a:r>
            <a:r>
              <a:rPr lang="en-US" sz="2800" dirty="0">
                <a:cs typeface="Times New Roman" panose="02020603050405020304" pitchFamily="18" charset="0"/>
              </a:rPr>
              <a:t> </a:t>
            </a:r>
            <a:r>
              <a:rPr lang="en-US" sz="2800" dirty="0" err="1">
                <a:cs typeface="Times New Roman" panose="02020603050405020304" pitchFamily="18" charset="0"/>
              </a:rPr>
              <a:t>của</a:t>
            </a:r>
            <a:r>
              <a:rPr lang="en-US" sz="2800" dirty="0">
                <a:cs typeface="Times New Roman" panose="02020603050405020304" pitchFamily="18" charset="0"/>
              </a:rPr>
              <a:t> </a:t>
            </a:r>
            <a:r>
              <a:rPr lang="en-US" sz="2800" dirty="0" err="1">
                <a:cs typeface="Times New Roman" panose="02020603050405020304" pitchFamily="18" charset="0"/>
              </a:rPr>
              <a:t>lực</a:t>
            </a:r>
            <a:r>
              <a:rPr lang="en-US" sz="2800" dirty="0">
                <a:cs typeface="Times New Roman" panose="02020603050405020304" pitchFamily="18" charset="0"/>
              </a:rPr>
              <a:t> ma </a:t>
            </a:r>
            <a:r>
              <a:rPr lang="en-US" sz="2800" dirty="0" err="1">
                <a:cs typeface="Times New Roman" panose="02020603050405020304" pitchFamily="18" charset="0"/>
              </a:rPr>
              <a:t>sát</a:t>
            </a:r>
            <a:r>
              <a:rPr lang="en-US" sz="2800" dirty="0">
                <a:cs typeface="Times New Roman" panose="02020603050405020304" pitchFamily="18" charset="0"/>
              </a:rPr>
              <a:t> </a:t>
            </a:r>
            <a:r>
              <a:rPr lang="en-US" sz="2800" dirty="0" err="1">
                <a:cs typeface="Times New Roman" panose="02020603050405020304" pitchFamily="18" charset="0"/>
              </a:rPr>
              <a:t>lăn</a:t>
            </a:r>
            <a:r>
              <a:rPr lang="en-US" sz="2800" dirty="0">
                <a:cs typeface="Times New Roman" panose="02020603050405020304" pitchFamily="18" charset="0"/>
              </a:rPr>
              <a:t> </a:t>
            </a:r>
            <a:r>
              <a:rPr lang="en-US" sz="2800" dirty="0" err="1">
                <a:cs typeface="Times New Roman" panose="02020603050405020304" pitchFamily="18" charset="0"/>
              </a:rPr>
              <a:t>nhỏ</a:t>
            </a:r>
            <a:r>
              <a:rPr lang="en-US" sz="2800" dirty="0">
                <a:cs typeface="Times New Roman" panose="02020603050405020304" pitchFamily="18" charset="0"/>
              </a:rPr>
              <a:t> </a:t>
            </a:r>
            <a:r>
              <a:rPr lang="en-US" sz="2800" dirty="0" err="1">
                <a:cs typeface="Times New Roman" panose="02020603050405020304" pitchFamily="18" charset="0"/>
              </a:rPr>
              <a:t>hơn</a:t>
            </a:r>
            <a:r>
              <a:rPr lang="en-US" sz="2800" dirty="0">
                <a:cs typeface="Times New Roman" panose="02020603050405020304" pitchFamily="18" charset="0"/>
              </a:rPr>
              <a:t> </a:t>
            </a:r>
            <a:r>
              <a:rPr lang="en-US" sz="2800" dirty="0" err="1">
                <a:cs typeface="Times New Roman" panose="02020603050405020304" pitchFamily="18" charset="0"/>
              </a:rPr>
              <a:t>lực</a:t>
            </a:r>
            <a:r>
              <a:rPr lang="en-US" sz="2800" dirty="0">
                <a:cs typeface="Times New Roman" panose="02020603050405020304" pitchFamily="18" charset="0"/>
              </a:rPr>
              <a:t> ma </a:t>
            </a:r>
            <a:r>
              <a:rPr lang="en-US" sz="2800" dirty="0" err="1">
                <a:cs typeface="Times New Roman" panose="02020603050405020304" pitchFamily="18" charset="0"/>
              </a:rPr>
              <a:t>sát</a:t>
            </a:r>
            <a:r>
              <a:rPr lang="en-US" sz="2800" dirty="0">
                <a:cs typeface="Times New Roman" panose="02020603050405020304" pitchFamily="18" charset="0"/>
              </a:rPr>
              <a:t> </a:t>
            </a:r>
            <a:r>
              <a:rPr lang="en-US" sz="2800" dirty="0" err="1">
                <a:cs typeface="Times New Roman" panose="02020603050405020304" pitchFamily="18" charset="0"/>
              </a:rPr>
              <a:t>trượt</a:t>
            </a:r>
            <a:endParaRPr lang="en-US" sz="2800" dirty="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par>
                                <p:cTn id="30" presetID="10" presetClass="exit" presetSubtype="0" fill="hold" grpId="1" nodeType="with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amond(in)">
                                      <p:cBhvr>
                                        <p:cTn id="3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9" name="Picture 9" descr="Wooden-Matches-Block-of-100-Fitzs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175" y="1814513"/>
            <a:ext cx="2203450" cy="2203451"/>
          </a:xfrm>
          <a:prstGeom prst="rect">
            <a:avLst/>
          </a:prstGeom>
          <a:noFill/>
          <a:extLst>
            <a:ext uri="{909E8E84-426E-40DD-AFC4-6F175D3DCCD1}">
              <a14:hiddenFill xmlns:a14="http://schemas.microsoft.com/office/drawing/2010/main">
                <a:solidFill>
                  <a:srgbClr val="FFFFFF"/>
                </a:solidFill>
              </a14:hiddenFill>
            </a:ext>
          </a:extLst>
        </p:spPr>
      </p:pic>
      <p:sp>
        <p:nvSpPr>
          <p:cNvPr id="76810" name="Rectangle 10"/>
          <p:cNvSpPr>
            <a:spLocks noChangeArrowheads="1"/>
          </p:cNvSpPr>
          <p:nvPr/>
        </p:nvSpPr>
        <p:spPr bwMode="auto">
          <a:xfrm>
            <a:off x="3430588" y="1814514"/>
            <a:ext cx="1524000" cy="15382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grpSp>
        <p:nvGrpSpPr>
          <p:cNvPr id="76826" name="Group 26"/>
          <p:cNvGrpSpPr/>
          <p:nvPr/>
        </p:nvGrpSpPr>
        <p:grpSpPr bwMode="auto">
          <a:xfrm>
            <a:off x="685802" y="4024313"/>
            <a:ext cx="8239125" cy="52387"/>
            <a:chOff x="432" y="2535"/>
            <a:chExt cx="5190" cy="33"/>
          </a:xfrm>
        </p:grpSpPr>
        <p:sp>
          <p:nvSpPr>
            <p:cNvPr id="76818" name="Line 18"/>
            <p:cNvSpPr>
              <a:spLocks noChangeShapeType="1"/>
            </p:cNvSpPr>
            <p:nvPr/>
          </p:nvSpPr>
          <p:spPr bwMode="auto">
            <a:xfrm>
              <a:off x="432" y="2535"/>
              <a:ext cx="5184"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5" name="Line 25"/>
            <p:cNvSpPr>
              <a:spLocks noChangeShapeType="1"/>
            </p:cNvSpPr>
            <p:nvPr/>
          </p:nvSpPr>
          <p:spPr bwMode="auto">
            <a:xfrm>
              <a:off x="438" y="2568"/>
              <a:ext cx="5184" cy="0"/>
            </a:xfrm>
            <a:prstGeom prst="line">
              <a:avLst/>
            </a:prstGeom>
            <a:noFill/>
            <a:ln w="76200">
              <a:pattFill prst="dkUpDiag">
                <a:fgClr>
                  <a:schemeClr val="tx1"/>
                </a:fgClr>
                <a:bgClr>
                  <a:srgbClr val="FFFFFF"/>
                </a:bgClr>
              </a:patt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6804" name="Rectangle 4"/>
          <p:cNvSpPr>
            <a:spLocks noChangeArrowheads="1"/>
          </p:cNvSpPr>
          <p:nvPr/>
        </p:nvSpPr>
        <p:spPr bwMode="auto">
          <a:xfrm>
            <a:off x="5842000" y="3416300"/>
            <a:ext cx="152400" cy="304800"/>
          </a:xfrm>
          <a:prstGeom prst="rect">
            <a:avLst/>
          </a:prstGeom>
          <a:gradFill rotWithShape="1">
            <a:gsLst>
              <a:gs pos="0">
                <a:srgbClr val="FFCCFF"/>
              </a:gs>
              <a:gs pos="100000">
                <a:srgbClr val="FFCC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05" name="Rectangle 5"/>
          <p:cNvSpPr>
            <a:spLocks noChangeArrowheads="1"/>
          </p:cNvSpPr>
          <p:nvPr/>
        </p:nvSpPr>
        <p:spPr bwMode="auto">
          <a:xfrm>
            <a:off x="5689600" y="3416300"/>
            <a:ext cx="152400" cy="304800"/>
          </a:xfrm>
          <a:prstGeom prst="rect">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06" name="Rectangle 6"/>
          <p:cNvSpPr>
            <a:spLocks noChangeArrowheads="1"/>
          </p:cNvSpPr>
          <p:nvPr/>
        </p:nvSpPr>
        <p:spPr bwMode="auto">
          <a:xfrm>
            <a:off x="5994400" y="3416300"/>
            <a:ext cx="152400" cy="304800"/>
          </a:xfrm>
          <a:prstGeom prst="rect">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07" name="Rectangle 7"/>
          <p:cNvSpPr>
            <a:spLocks noChangeArrowheads="1"/>
          </p:cNvSpPr>
          <p:nvPr/>
        </p:nvSpPr>
        <p:spPr bwMode="auto">
          <a:xfrm>
            <a:off x="6299200" y="3416300"/>
            <a:ext cx="152400" cy="304800"/>
          </a:xfrm>
          <a:prstGeom prst="rect">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08" name="Rectangle 8"/>
          <p:cNvSpPr>
            <a:spLocks noChangeArrowheads="1"/>
          </p:cNvSpPr>
          <p:nvPr/>
        </p:nvSpPr>
        <p:spPr bwMode="auto">
          <a:xfrm>
            <a:off x="6146800" y="3416300"/>
            <a:ext cx="152400" cy="304800"/>
          </a:xfrm>
          <a:prstGeom prst="rect">
            <a:avLst/>
          </a:prstGeom>
          <a:gradFill rotWithShape="1">
            <a:gsLst>
              <a:gs pos="0">
                <a:srgbClr val="FFCCFF"/>
              </a:gs>
              <a:gs pos="100000">
                <a:srgbClr val="FFCC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1" name="Rectangle 11"/>
          <p:cNvSpPr>
            <a:spLocks noChangeArrowheads="1"/>
          </p:cNvSpPr>
          <p:nvPr/>
        </p:nvSpPr>
        <p:spPr bwMode="auto">
          <a:xfrm>
            <a:off x="2439988" y="1447800"/>
            <a:ext cx="12954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2" name="Oval 12"/>
          <p:cNvSpPr>
            <a:spLocks noChangeArrowheads="1"/>
          </p:cNvSpPr>
          <p:nvPr/>
        </p:nvSpPr>
        <p:spPr bwMode="auto">
          <a:xfrm>
            <a:off x="3432177" y="3390900"/>
            <a:ext cx="593725" cy="338139"/>
          </a:xfrm>
          <a:prstGeom prst="ellipse">
            <a:avLst/>
          </a:prstGeom>
          <a:noFill/>
          <a:ln w="57150">
            <a:solidFill>
              <a:schemeClr val="bg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3" name="Rectangle 13"/>
          <p:cNvSpPr>
            <a:spLocks noChangeArrowheads="1"/>
          </p:cNvSpPr>
          <p:nvPr/>
        </p:nvSpPr>
        <p:spPr bwMode="auto">
          <a:xfrm>
            <a:off x="3735388" y="3327400"/>
            <a:ext cx="2741612" cy="457200"/>
          </a:xfrm>
          <a:prstGeom prst="rect">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4" name="Oval 14"/>
          <p:cNvSpPr>
            <a:spLocks noChangeArrowheads="1"/>
          </p:cNvSpPr>
          <p:nvPr/>
        </p:nvSpPr>
        <p:spPr bwMode="auto">
          <a:xfrm>
            <a:off x="6464300" y="3492500"/>
            <a:ext cx="228600" cy="152400"/>
          </a:xfrm>
          <a:prstGeom prst="ellipse">
            <a:avLst/>
          </a:prstGeom>
          <a:noFill/>
          <a:ln w="38100">
            <a:solidFill>
              <a:schemeClr val="bg2"/>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5" name="AutoShape 15" descr="Papyrus"/>
          <p:cNvSpPr>
            <a:spLocks noChangeArrowheads="1"/>
          </p:cNvSpPr>
          <p:nvPr/>
        </p:nvSpPr>
        <p:spPr bwMode="auto">
          <a:xfrm>
            <a:off x="6604000" y="3175000"/>
            <a:ext cx="2057400" cy="838200"/>
          </a:xfrm>
          <a:prstGeom prst="cube">
            <a:avLst>
              <a:gd name="adj" fmla="val 25000"/>
            </a:avLst>
          </a:prstGeom>
          <a:blipFill dpi="0" rotWithShape="1">
            <a:blip r:embed="rId3"/>
            <a:srcRect/>
            <a:tile tx="0" ty="0" sx="100000" sy="100000" flip="none" algn="tl"/>
          </a:bli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6" name="AutoShape 16"/>
          <p:cNvSpPr>
            <a:spLocks noChangeArrowheads="1"/>
          </p:cNvSpPr>
          <p:nvPr/>
        </p:nvSpPr>
        <p:spPr bwMode="auto">
          <a:xfrm>
            <a:off x="7366000" y="2362200"/>
            <a:ext cx="685800" cy="990600"/>
          </a:xfrm>
          <a:prstGeom prst="can">
            <a:avLst>
              <a:gd name="adj" fmla="val 36111"/>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7" name="Oval 17"/>
          <p:cNvSpPr>
            <a:spLocks noChangeArrowheads="1"/>
          </p:cNvSpPr>
          <p:nvPr/>
        </p:nvSpPr>
        <p:spPr bwMode="auto">
          <a:xfrm>
            <a:off x="7632700" y="2260600"/>
            <a:ext cx="152400" cy="228600"/>
          </a:xfrm>
          <a:prstGeom prst="ellipse">
            <a:avLst/>
          </a:prstGeom>
          <a:noFill/>
          <a:ln w="38100">
            <a:solidFill>
              <a:schemeClr val="bg2"/>
            </a:solidFill>
            <a:rou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atin typeface="Times New Roman" panose="02020603050405020304" pitchFamily="18" charset="0"/>
            </a:endParaRPr>
          </a:p>
        </p:txBody>
      </p:sp>
      <p:sp>
        <p:nvSpPr>
          <p:cNvPr id="76819" name="Line 19"/>
          <p:cNvSpPr>
            <a:spLocks noChangeShapeType="1"/>
          </p:cNvSpPr>
          <p:nvPr/>
        </p:nvSpPr>
        <p:spPr bwMode="auto">
          <a:xfrm flipH="1">
            <a:off x="5410200" y="3581400"/>
            <a:ext cx="1143000" cy="0"/>
          </a:xfrm>
          <a:prstGeom prst="line">
            <a:avLst/>
          </a:prstGeom>
          <a:noFill/>
          <a:ln w="57150">
            <a:solidFill>
              <a:srgbClr val="0000FF"/>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76820" name="Line 20"/>
          <p:cNvSpPr>
            <a:spLocks noChangeShapeType="1"/>
          </p:cNvSpPr>
          <p:nvPr/>
        </p:nvSpPr>
        <p:spPr bwMode="auto">
          <a:xfrm rot="10800000" flipH="1">
            <a:off x="7486197" y="3973284"/>
            <a:ext cx="1143000" cy="0"/>
          </a:xfrm>
          <a:prstGeom prst="line">
            <a:avLst/>
          </a:prstGeom>
          <a:noFill/>
          <a:ln w="57150">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1" name="Text Box 21"/>
          <p:cNvSpPr txBox="1">
            <a:spLocks noChangeArrowheads="1"/>
          </p:cNvSpPr>
          <p:nvPr/>
        </p:nvSpPr>
        <p:spPr bwMode="auto">
          <a:xfrm>
            <a:off x="5435600" y="2971802"/>
            <a:ext cx="609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latin typeface="Times New Roman" panose="02020603050405020304" pitchFamily="18" charset="0"/>
              </a:rPr>
              <a:t>F</a:t>
            </a:r>
            <a:r>
              <a:rPr lang="en-US" sz="3200" b="1" baseline="-25000">
                <a:latin typeface="Times New Roman" panose="02020603050405020304" pitchFamily="18" charset="0"/>
              </a:rPr>
              <a:t>k</a:t>
            </a:r>
          </a:p>
        </p:txBody>
      </p:sp>
      <p:sp>
        <p:nvSpPr>
          <p:cNvPr id="76822" name="Line 22"/>
          <p:cNvSpPr>
            <a:spLocks noChangeShapeType="1"/>
          </p:cNvSpPr>
          <p:nvPr/>
        </p:nvSpPr>
        <p:spPr bwMode="auto">
          <a:xfrm>
            <a:off x="5511800" y="2971800"/>
            <a:ext cx="228600" cy="0"/>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76823" name="Text Box 23"/>
          <p:cNvSpPr txBox="1">
            <a:spLocks noChangeArrowheads="1"/>
          </p:cNvSpPr>
          <p:nvPr/>
        </p:nvSpPr>
        <p:spPr bwMode="auto">
          <a:xfrm>
            <a:off x="7785100" y="4125686"/>
            <a:ext cx="9488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a:solidFill>
                  <a:srgbClr val="FF0000"/>
                </a:solidFill>
                <a:latin typeface="Times New Roman" panose="02020603050405020304" pitchFamily="18" charset="0"/>
              </a:rPr>
              <a:t>F</a:t>
            </a:r>
            <a:r>
              <a:rPr lang="en-US" sz="3200" b="1" baseline="-25000">
                <a:solidFill>
                  <a:srgbClr val="FF0000"/>
                </a:solidFill>
                <a:latin typeface="Times New Roman" panose="02020603050405020304" pitchFamily="18" charset="0"/>
              </a:rPr>
              <a:t>msn</a:t>
            </a:r>
          </a:p>
        </p:txBody>
      </p:sp>
      <p:sp>
        <p:nvSpPr>
          <p:cNvPr id="76824" name="Line 24"/>
          <p:cNvSpPr>
            <a:spLocks noChangeShapeType="1"/>
          </p:cNvSpPr>
          <p:nvPr/>
        </p:nvSpPr>
        <p:spPr bwMode="auto">
          <a:xfrm>
            <a:off x="7772400" y="4189184"/>
            <a:ext cx="474436" cy="0"/>
          </a:xfrm>
          <a:prstGeom prst="line">
            <a:avLst/>
          </a:prstGeom>
          <a:noFill/>
          <a:ln w="2857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28" name="Text Box 15"/>
          <p:cNvSpPr txBox="1">
            <a:spLocks noChangeArrowheads="1"/>
          </p:cNvSpPr>
          <p:nvPr/>
        </p:nvSpPr>
        <p:spPr bwMode="auto">
          <a:xfrm>
            <a:off x="930276" y="1848609"/>
            <a:ext cx="3886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FF0000"/>
                </a:solidFill>
                <a:latin typeface="Times New Roman" panose="02020603050405020304" pitchFamily="18" charset="0"/>
                <a:sym typeface="Wingdings" panose="05000000000000000000" pitchFamily="2" charset="2"/>
              </a:rPr>
              <a:t></a:t>
            </a:r>
            <a:r>
              <a:rPr lang="en-US" sz="3200" b="1">
                <a:solidFill>
                  <a:srgbClr val="FF0000"/>
                </a:solidFill>
                <a:latin typeface="Times New Roman" panose="02020603050405020304" pitchFamily="18" charset="0"/>
              </a:rPr>
              <a:t>Lực </a:t>
            </a:r>
            <a:r>
              <a:rPr lang="en-US" sz="3200" b="1" dirty="0">
                <a:solidFill>
                  <a:srgbClr val="FF0000"/>
                </a:solidFill>
                <a:latin typeface="Times New Roman" panose="02020603050405020304" pitchFamily="18" charset="0"/>
              </a:rPr>
              <a:t>ma </a:t>
            </a:r>
            <a:r>
              <a:rPr lang="en-US" sz="3200" b="1" dirty="0" err="1">
                <a:solidFill>
                  <a:srgbClr val="FF0000"/>
                </a:solidFill>
                <a:latin typeface="Times New Roman" panose="02020603050405020304" pitchFamily="18" charset="0"/>
              </a:rPr>
              <a:t>sát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nghỉ</a:t>
            </a:r>
            <a:r>
              <a:rPr lang="en-US" sz="3200" b="1" dirty="0">
                <a:solidFill>
                  <a:srgbClr val="FF0000"/>
                </a:solidFill>
                <a:latin typeface="Times New Roman" panose="02020603050405020304" pitchFamily="18" charset="0"/>
              </a:rPr>
              <a:t>.</a:t>
            </a:r>
          </a:p>
        </p:txBody>
      </p:sp>
      <p:sp>
        <p:nvSpPr>
          <p:cNvPr id="30" name="Rectangle 29"/>
          <p:cNvSpPr/>
          <p:nvPr/>
        </p:nvSpPr>
        <p:spPr>
          <a:xfrm>
            <a:off x="475345" y="762000"/>
            <a:ext cx="8211457" cy="1077218"/>
          </a:xfrm>
          <a:prstGeom prst="rect">
            <a:avLst/>
          </a:prstGeom>
          <a:solidFill>
            <a:schemeClr val="accent5">
              <a:lumMod val="60000"/>
              <a:lumOff val="40000"/>
            </a:schemeClr>
          </a:solidFill>
        </p:spPr>
        <p:txBody>
          <a:bodyPr wrap="square">
            <a:spAutoFit/>
          </a:bodyPr>
          <a:lstStyle/>
          <a:p>
            <a:pPr algn="just"/>
            <a:r>
              <a:rPr lang="en-US" sz="3200" dirty="0" err="1">
                <a:solidFill>
                  <a:srgbClr val="0000FF"/>
                </a:solidFill>
                <a:latin typeface="Times New Roman" panose="02020603050405020304" pitchFamily="18" charset="0"/>
                <a:cs typeface="Times New Roman" panose="02020603050405020304" pitchFamily="18" charset="0"/>
              </a:rPr>
              <a:t>Vật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đứng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yên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chứng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tỏ</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giữa</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mặt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bàn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với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vật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có</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một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lực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tác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dụng</a:t>
            </a:r>
            <a:r>
              <a:rPr lang="en-US" sz="3200" dirty="0">
                <a:solidFill>
                  <a:srgbClr val="0000FF"/>
                </a:solidFill>
                <a:latin typeface="Times New Roman" panose="02020603050405020304" pitchFamily="18" charset="0"/>
                <a:cs typeface="Times New Roman" panose="02020603050405020304" pitchFamily="18" charset="0"/>
              </a:rPr>
              <a:t>. </a:t>
            </a:r>
          </a:p>
        </p:txBody>
      </p:sp>
      <p:sp>
        <p:nvSpPr>
          <p:cNvPr id="32" name="TextBox 31"/>
          <p:cNvSpPr txBox="1"/>
          <p:nvPr/>
        </p:nvSpPr>
        <p:spPr>
          <a:xfrm>
            <a:off x="475343" y="4724395"/>
            <a:ext cx="8267700" cy="1077218"/>
          </a:xfrm>
          <a:prstGeom prst="rect">
            <a:avLst/>
          </a:prstGeom>
          <a:solidFill>
            <a:srgbClr val="FFC000"/>
          </a:solidFill>
        </p:spPr>
        <p:txBody>
          <a:bodyPr wrap="square" rtlCol="0">
            <a:spAutoFit/>
          </a:bodyPr>
          <a:lstStyle/>
          <a:p>
            <a:pPr algn="just"/>
            <a:r>
              <a:rPr lang="en-US" sz="3200" b="1" dirty="0">
                <a:latin typeface="Times New Roman" panose="02020603050405020304" pitchFamily="18" charset="0"/>
                <a:cs typeface="Times New Roman" panose="02020603050405020304" pitchFamily="18" charset="0"/>
                <a:sym typeface="Wingdings"/>
              </a:rPr>
              <a:t> </a:t>
            </a:r>
            <a:r>
              <a:rPr lang="en-US" sz="3200" b="1" dirty="0" err="1">
                <a:latin typeface="Times New Roman" panose="02020603050405020304" pitchFamily="18" charset="0"/>
                <a:cs typeface="Times New Roman" panose="02020603050405020304" pitchFamily="18" charset="0"/>
              </a:rPr>
              <a:t>Lực</a:t>
            </a:r>
            <a:r>
              <a:rPr lang="en-US" sz="3200" b="1" dirty="0">
                <a:latin typeface="Times New Roman" panose="02020603050405020304" pitchFamily="18" charset="0"/>
                <a:cs typeface="Times New Roman" panose="02020603050405020304" pitchFamily="18" charset="0"/>
              </a:rPr>
              <a:t> ma </a:t>
            </a:r>
            <a:r>
              <a:rPr lang="en-US" sz="3200" b="1" dirty="0" err="1">
                <a:latin typeface="Times New Roman" panose="02020603050405020304" pitchFamily="18" charset="0"/>
                <a:cs typeface="Times New Roman" panose="02020603050405020304" pitchFamily="18" charset="0"/>
              </a:rPr>
              <a:t>sát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nghỉ</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lực</a:t>
            </a:r>
            <a:r>
              <a:rPr lang="en-US" sz="3200" b="1">
                <a:latin typeface="Times New Roman" panose="02020603050405020304" pitchFamily="18" charset="0"/>
                <a:cs typeface="Times New Roman" panose="02020603050405020304" pitchFamily="18" charset="0"/>
              </a:rPr>
              <a:t> giữ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đứng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yên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ngay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kéo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hoặc</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đẩ</a:t>
            </a:r>
            <a:r>
              <a:rPr lang="en-US" sz="3200" b="1" dirty="0">
                <a:latin typeface="Times New Roman" panose="02020603050405020304" pitchFamily="18" charset="0"/>
                <a:cs typeface="Times New Roman" panose="02020603050405020304" pitchFamily="18" charset="0"/>
              </a:rPr>
              <a:t>y.</a:t>
            </a:r>
          </a:p>
        </p:txBody>
      </p:sp>
      <p:sp>
        <p:nvSpPr>
          <p:cNvPr id="31" name="Rectangle 6">
            <a:extLst>
              <a:ext uri="{FF2B5EF4-FFF2-40B4-BE49-F238E27FC236}">
                <a16:creationId xmlns:a16="http://schemas.microsoft.com/office/drawing/2014/main" id="{843B71EA-AAF0-4BC3-9ADA-6E6533E3D321}"/>
              </a:ext>
            </a:extLst>
          </p:cNvPr>
          <p:cNvSpPr>
            <a:spLocks noChangeArrowheads="1"/>
          </p:cNvSpPr>
          <p:nvPr/>
        </p:nvSpPr>
        <p:spPr bwMode="auto">
          <a:xfrm>
            <a:off x="400957" y="5755377"/>
            <a:ext cx="7845879" cy="914400"/>
          </a:xfrm>
          <a:prstGeom prst="rect">
            <a:avLst/>
          </a:prstGeom>
          <a:noFill/>
          <a:ln>
            <a:noFill/>
          </a:ln>
          <a:effectLst/>
          <a:extLst>
            <a:ext uri="{909E8E84-426E-40DD-AFC4-6F175D3DCCD1}">
              <a14:hiddenFill xmlns:a14="http://schemas.microsoft.com/office/drawing/2010/main">
                <a:gradFill rotWithShape="1">
                  <a:gsLst>
                    <a:gs pos="0">
                      <a:srgbClr val="00FFFF">
                        <a:alpha val="75999"/>
                      </a:srgbClr>
                    </a:gs>
                    <a:gs pos="100000">
                      <a:srgbClr val="00CCFF"/>
                    </a:gs>
                  </a:gsLst>
                  <a:lin ang="27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50000"/>
              </a:spcBef>
              <a:spcAft>
                <a:spcPct val="0"/>
              </a:spcAft>
              <a:defRPr sz="2400" kern="1200">
                <a:solidFill>
                  <a:srgbClr val="FF0000"/>
                </a:solidFill>
                <a:latin typeface="Arial" panose="020B0604020202020204" pitchFamily="34" charset="0"/>
                <a:ea typeface="+mn-ea"/>
                <a:cs typeface="Arial" panose="020B0604020202020204" pitchFamily="34" charset="0"/>
              </a:defRPr>
            </a:lvl1pPr>
            <a:lvl2pPr marL="457200" algn="l" rtl="0" fontAlgn="base">
              <a:spcBef>
                <a:spcPct val="50000"/>
              </a:spcBef>
              <a:spcAft>
                <a:spcPct val="0"/>
              </a:spcAft>
              <a:defRPr sz="2400" kern="1200">
                <a:solidFill>
                  <a:srgbClr val="FF0000"/>
                </a:solidFill>
                <a:latin typeface="Arial" panose="020B0604020202020204" pitchFamily="34" charset="0"/>
                <a:ea typeface="+mn-ea"/>
                <a:cs typeface="Arial" panose="020B0604020202020204" pitchFamily="34" charset="0"/>
              </a:defRPr>
            </a:lvl2pPr>
            <a:lvl3pPr marL="914400" algn="l" rtl="0" fontAlgn="base">
              <a:spcBef>
                <a:spcPct val="50000"/>
              </a:spcBef>
              <a:spcAft>
                <a:spcPct val="0"/>
              </a:spcAft>
              <a:defRPr sz="2400" kern="1200">
                <a:solidFill>
                  <a:srgbClr val="FF0000"/>
                </a:solidFill>
                <a:latin typeface="Arial" panose="020B0604020202020204" pitchFamily="34" charset="0"/>
                <a:ea typeface="+mn-ea"/>
                <a:cs typeface="Arial" panose="020B0604020202020204" pitchFamily="34" charset="0"/>
              </a:defRPr>
            </a:lvl3pPr>
            <a:lvl4pPr marL="1371600" algn="l" rtl="0" fontAlgn="base">
              <a:spcBef>
                <a:spcPct val="50000"/>
              </a:spcBef>
              <a:spcAft>
                <a:spcPct val="0"/>
              </a:spcAft>
              <a:defRPr sz="2400" kern="1200">
                <a:solidFill>
                  <a:srgbClr val="FF0000"/>
                </a:solidFill>
                <a:latin typeface="Arial" panose="020B0604020202020204" pitchFamily="34" charset="0"/>
                <a:ea typeface="+mn-ea"/>
                <a:cs typeface="Arial" panose="020B0604020202020204" pitchFamily="34" charset="0"/>
              </a:defRPr>
            </a:lvl4pPr>
            <a:lvl5pPr marL="1828800" algn="l" rtl="0" fontAlgn="base">
              <a:spcBef>
                <a:spcPct val="50000"/>
              </a:spcBef>
              <a:spcAft>
                <a:spcPct val="0"/>
              </a:spcAft>
              <a:defRPr sz="2400" kern="1200">
                <a:solidFill>
                  <a:srgbClr val="FF0000"/>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rgbClr val="FF0000"/>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rgbClr val="FF0000"/>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rgbClr val="FF0000"/>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rgbClr val="FF0000"/>
                </a:solidFill>
                <a:latin typeface="Arial" panose="020B0604020202020204" pitchFamily="34" charset="0"/>
                <a:ea typeface="+mn-ea"/>
                <a:cs typeface="Arial" panose="020B0604020202020204" pitchFamily="34" charset="0"/>
              </a:defRPr>
            </a:lvl9pPr>
          </a:lstStyle>
          <a:p>
            <a:pPr algn="l"/>
            <a:r>
              <a:rPr lang="en-US" altLang="en-US" sz="3000" b="1">
                <a:solidFill>
                  <a:srgbClr val="0000FF"/>
                </a:solidFill>
                <a:latin typeface="Times New Roman" panose="02020603050405020304" pitchFamily="18" charset="0"/>
                <a:sym typeface="Wingdings" panose="05000000000000000000" pitchFamily="2" charset="2"/>
              </a:rPr>
              <a:t> </a:t>
            </a:r>
            <a:r>
              <a:rPr lang="en-US" altLang="en-US" sz="3000" b="1">
                <a:solidFill>
                  <a:srgbClr val="0000FF"/>
                </a:solidFill>
                <a:latin typeface="Times New Roman" panose="02020603050405020304" pitchFamily="18" charset="0"/>
              </a:rPr>
              <a:t>Lực ma sát nghỉ giúp ta cầm nắm các vật, giúp mọi vật có thể đứng yên trên mặt đất…</a:t>
            </a:r>
            <a:endParaRPr lang="en-US" altLang="en-US" sz="3000" b="1">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08333 0 " pathEditMode="relative" ptsTypes="AA">
                                      <p:cBhvr>
                                        <p:cTn id="6" dur="2000" fill="hold"/>
                                        <p:tgtEl>
                                          <p:spTgt spid="7681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08333 0 " pathEditMode="relative" ptsTypes="AA">
                                      <p:cBhvr>
                                        <p:cTn id="8" dur="2000" fill="hold"/>
                                        <p:tgtEl>
                                          <p:spTgt spid="76810"/>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L -0.08333 0 " pathEditMode="relative" ptsTypes="AA">
                                      <p:cBhvr>
                                        <p:cTn id="10" dur="2000" fill="hold"/>
                                        <p:tgtEl>
                                          <p:spTgt spid="76811"/>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L -0.08333 0 " pathEditMode="relative" ptsTypes="AA">
                                      <p:cBhvr>
                                        <p:cTn id="12" dur="2000" fill="hold"/>
                                        <p:tgtEl>
                                          <p:spTgt spid="76809"/>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L -0.08333 0 " pathEditMode="relative" ptsTypes="AA">
                                      <p:cBhvr>
                                        <p:cTn id="14" dur="2000" fill="hold"/>
                                        <p:tgtEl>
                                          <p:spTgt spid="76813"/>
                                        </p:tgtEl>
                                        <p:attrNameLst>
                                          <p:attrName>ppt_x</p:attrName>
                                          <p:attrName>ppt_y</p:attrName>
                                        </p:attrNameLst>
                                      </p:cBhvr>
                                    </p:animMotion>
                                  </p:childTnLst>
                                </p:cTn>
                              </p:par>
                            </p:childTnLst>
                          </p:cTn>
                        </p:par>
                        <p:par>
                          <p:cTn id="15" fill="hold">
                            <p:stCondLst>
                              <p:cond delay="2000"/>
                            </p:stCondLst>
                            <p:childTnLst>
                              <p:par>
                                <p:cTn id="16" presetID="3" presetClass="entr" presetSubtype="10" fill="hold" grpId="0" nodeType="afterEffect">
                                  <p:stCondLst>
                                    <p:cond delay="0"/>
                                  </p:stCondLst>
                                  <p:childTnLst>
                                    <p:set>
                                      <p:cBhvr>
                                        <p:cTn id="17" dur="1" fill="hold">
                                          <p:stCondLst>
                                            <p:cond delay="0"/>
                                          </p:stCondLst>
                                        </p:cTn>
                                        <p:tgtEl>
                                          <p:spTgt spid="76819"/>
                                        </p:tgtEl>
                                        <p:attrNameLst>
                                          <p:attrName>style.visibility</p:attrName>
                                        </p:attrNameLst>
                                      </p:cBhvr>
                                      <p:to>
                                        <p:strVal val="visible"/>
                                      </p:to>
                                    </p:set>
                                    <p:animEffect transition="in" filter="blinds(horizontal)">
                                      <p:cBhvr>
                                        <p:cTn id="18" dur="500"/>
                                        <p:tgtEl>
                                          <p:spTgt spid="7681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6821"/>
                                        </p:tgtEl>
                                        <p:attrNameLst>
                                          <p:attrName>style.visibility</p:attrName>
                                        </p:attrNameLst>
                                      </p:cBhvr>
                                      <p:to>
                                        <p:strVal val="visible"/>
                                      </p:to>
                                    </p:set>
                                    <p:animEffect transition="in" filter="blinds(horizontal)">
                                      <p:cBhvr>
                                        <p:cTn id="21" dur="500"/>
                                        <p:tgtEl>
                                          <p:spTgt spid="7682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76822"/>
                                        </p:tgtEl>
                                        <p:attrNameLst>
                                          <p:attrName>style.visibility</p:attrName>
                                        </p:attrNameLst>
                                      </p:cBhvr>
                                      <p:to>
                                        <p:strVal val="visible"/>
                                      </p:to>
                                    </p:set>
                                    <p:animEffect transition="in" filter="blinds(horizontal)">
                                      <p:cBhvr>
                                        <p:cTn id="24" dur="500"/>
                                        <p:tgtEl>
                                          <p:spTgt spid="7682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ppt_x"/>
                                          </p:val>
                                        </p:tav>
                                        <p:tav tm="100000">
                                          <p:val>
                                            <p:strVal val="#ppt_x"/>
                                          </p:val>
                                        </p:tav>
                                      </p:tavLst>
                                    </p:anim>
                                    <p:anim calcmode="lin" valueType="num">
                                      <p:cBhvr additive="base">
                                        <p:cTn id="3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6820"/>
                                        </p:tgtEl>
                                        <p:attrNameLst>
                                          <p:attrName>style.visibility</p:attrName>
                                        </p:attrNameLst>
                                      </p:cBhvr>
                                      <p:to>
                                        <p:strVal val="visible"/>
                                      </p:to>
                                    </p:set>
                                    <p:animEffect transition="in" filter="blinds(horizontal)">
                                      <p:cBhvr>
                                        <p:cTn id="40" dur="500"/>
                                        <p:tgtEl>
                                          <p:spTgt spid="7682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76824"/>
                                        </p:tgtEl>
                                        <p:attrNameLst>
                                          <p:attrName>style.visibility</p:attrName>
                                        </p:attrNameLst>
                                      </p:cBhvr>
                                      <p:to>
                                        <p:strVal val="visible"/>
                                      </p:to>
                                    </p:set>
                                    <p:animEffect transition="in" filter="blinds(horizontal)">
                                      <p:cBhvr>
                                        <p:cTn id="43" dur="500"/>
                                        <p:tgtEl>
                                          <p:spTgt spid="7682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76823"/>
                                        </p:tgtEl>
                                        <p:attrNameLst>
                                          <p:attrName>style.visibility</p:attrName>
                                        </p:attrNameLst>
                                      </p:cBhvr>
                                      <p:to>
                                        <p:strVal val="visible"/>
                                      </p:to>
                                    </p:set>
                                    <p:animEffect transition="in" filter="blinds(horizontal)">
                                      <p:cBhvr>
                                        <p:cTn id="46" dur="500"/>
                                        <p:tgtEl>
                                          <p:spTgt spid="76823"/>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80">
                                          <p:stCondLst>
                                            <p:cond delay="0"/>
                                          </p:stCondLst>
                                        </p:cTn>
                                        <p:tgtEl>
                                          <p:spTgt spid="32"/>
                                        </p:tgtEl>
                                      </p:cBhvr>
                                    </p:animEffect>
                                    <p:anim calcmode="lin" valueType="num">
                                      <p:cBhvr>
                                        <p:cTn id="52"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57" dur="26">
                                          <p:stCondLst>
                                            <p:cond delay="650"/>
                                          </p:stCondLst>
                                        </p:cTn>
                                        <p:tgtEl>
                                          <p:spTgt spid="32"/>
                                        </p:tgtEl>
                                      </p:cBhvr>
                                      <p:to x="100000" y="60000"/>
                                    </p:animScale>
                                    <p:animScale>
                                      <p:cBhvr>
                                        <p:cTn id="58" dur="166" decel="50000">
                                          <p:stCondLst>
                                            <p:cond delay="676"/>
                                          </p:stCondLst>
                                        </p:cTn>
                                        <p:tgtEl>
                                          <p:spTgt spid="32"/>
                                        </p:tgtEl>
                                      </p:cBhvr>
                                      <p:to x="100000" y="100000"/>
                                    </p:animScale>
                                    <p:animScale>
                                      <p:cBhvr>
                                        <p:cTn id="59" dur="26">
                                          <p:stCondLst>
                                            <p:cond delay="1312"/>
                                          </p:stCondLst>
                                        </p:cTn>
                                        <p:tgtEl>
                                          <p:spTgt spid="32"/>
                                        </p:tgtEl>
                                      </p:cBhvr>
                                      <p:to x="100000" y="80000"/>
                                    </p:animScale>
                                    <p:animScale>
                                      <p:cBhvr>
                                        <p:cTn id="60" dur="166" decel="50000">
                                          <p:stCondLst>
                                            <p:cond delay="1338"/>
                                          </p:stCondLst>
                                        </p:cTn>
                                        <p:tgtEl>
                                          <p:spTgt spid="32"/>
                                        </p:tgtEl>
                                      </p:cBhvr>
                                      <p:to x="100000" y="100000"/>
                                    </p:animScale>
                                    <p:animScale>
                                      <p:cBhvr>
                                        <p:cTn id="61" dur="26">
                                          <p:stCondLst>
                                            <p:cond delay="1642"/>
                                          </p:stCondLst>
                                        </p:cTn>
                                        <p:tgtEl>
                                          <p:spTgt spid="32"/>
                                        </p:tgtEl>
                                      </p:cBhvr>
                                      <p:to x="100000" y="90000"/>
                                    </p:animScale>
                                    <p:animScale>
                                      <p:cBhvr>
                                        <p:cTn id="62" dur="166" decel="50000">
                                          <p:stCondLst>
                                            <p:cond delay="1668"/>
                                          </p:stCondLst>
                                        </p:cTn>
                                        <p:tgtEl>
                                          <p:spTgt spid="32"/>
                                        </p:tgtEl>
                                      </p:cBhvr>
                                      <p:to x="100000" y="100000"/>
                                    </p:animScale>
                                    <p:animScale>
                                      <p:cBhvr>
                                        <p:cTn id="63" dur="26">
                                          <p:stCondLst>
                                            <p:cond delay="1808"/>
                                          </p:stCondLst>
                                        </p:cTn>
                                        <p:tgtEl>
                                          <p:spTgt spid="32"/>
                                        </p:tgtEl>
                                      </p:cBhvr>
                                      <p:to x="100000" y="95000"/>
                                    </p:animScale>
                                    <p:animScale>
                                      <p:cBhvr>
                                        <p:cTn id="64"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0" grpId="0" animBg="1"/>
      <p:bldP spid="76811" grpId="0" animBg="1"/>
      <p:bldP spid="76812" grpId="0" animBg="1"/>
      <p:bldP spid="76813" grpId="0" animBg="1"/>
      <p:bldP spid="76819" grpId="0" animBg="1"/>
      <p:bldP spid="76820" grpId="0" animBg="1"/>
      <p:bldP spid="76821" grpId="0"/>
      <p:bldP spid="76822" grpId="0" animBg="1"/>
      <p:bldP spid="76823" grpId="0"/>
      <p:bldP spid="76824" grpId="0" animBg="1"/>
      <p:bldP spid="28" grpId="0"/>
      <p:bldP spid="30"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1">
            <a:extLst>
              <a:ext uri="{FF2B5EF4-FFF2-40B4-BE49-F238E27FC236}">
                <a16:creationId xmlns:a16="http://schemas.microsoft.com/office/drawing/2014/main" id="{FCA94DBC-CAF5-4E4E-9989-E73EE54270FF}"/>
              </a:ext>
            </a:extLst>
          </p:cNvPr>
          <p:cNvSpPr txBox="1"/>
          <p:nvPr/>
        </p:nvSpPr>
        <p:spPr>
          <a:xfrm>
            <a:off x="165296" y="137029"/>
            <a:ext cx="8095114" cy="523220"/>
          </a:xfrm>
          <a:prstGeom prst="rect">
            <a:avLst/>
          </a:prstGeom>
          <a:solidFill>
            <a:srgbClr val="FFC000"/>
          </a:solidFill>
        </p:spPr>
        <p:txBody>
          <a:bodyPr wrap="square" rtlCol="0">
            <a:spAutoFit/>
          </a:bodyPr>
          <a:lstStyle/>
          <a:p>
            <a:pPr algn="just"/>
            <a:r>
              <a:rPr lang="en-US" sz="2800" b="1">
                <a:latin typeface="Times New Roman" panose="02020603050405020304" pitchFamily="18" charset="0"/>
                <a:cs typeface="Times New Roman" panose="02020603050405020304" pitchFamily="18" charset="0"/>
                <a:sym typeface="Wingdings"/>
              </a:rPr>
              <a:t>Hãy xác định lực ma sát trong các tình huống sau:</a:t>
            </a:r>
            <a:endParaRPr lang="en-US" sz="2800" b="1" dirty="0">
              <a:latin typeface="Times New Roman" panose="02020603050405020304" pitchFamily="18" charset="0"/>
              <a:cs typeface="Times New Roman" panose="02020603050405020304" pitchFamily="18" charset="0"/>
            </a:endParaRPr>
          </a:p>
        </p:txBody>
      </p:sp>
      <p:pic>
        <p:nvPicPr>
          <p:cNvPr id="3" name="Picture 2" descr="C:\Users\Khai Thanh\Desktop\c.jpg">
            <a:extLst>
              <a:ext uri="{FF2B5EF4-FFF2-40B4-BE49-F238E27FC236}">
                <a16:creationId xmlns:a16="http://schemas.microsoft.com/office/drawing/2014/main" id="{E49E0520-3613-4948-9697-41A79DC7A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117" t="45887" r="35492" b="26302"/>
          <a:stretch/>
        </p:blipFill>
        <p:spPr bwMode="auto">
          <a:xfrm>
            <a:off x="5200144" y="3531027"/>
            <a:ext cx="28956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4" name="Hình ảnh 3">
            <a:extLst>
              <a:ext uri="{FF2B5EF4-FFF2-40B4-BE49-F238E27FC236}">
                <a16:creationId xmlns:a16="http://schemas.microsoft.com/office/drawing/2014/main" id="{34E6BDDB-BDC2-4A43-8DBF-F2BBDA87E562}"/>
              </a:ext>
            </a:extLst>
          </p:cNvPr>
          <p:cNvPicPr>
            <a:picLocks noChangeAspect="1"/>
          </p:cNvPicPr>
          <p:nvPr/>
        </p:nvPicPr>
        <p:blipFill rotWithShape="1">
          <a:blip r:embed="rId3"/>
          <a:srcRect t="55735" r="57680"/>
          <a:stretch/>
        </p:blipFill>
        <p:spPr>
          <a:xfrm>
            <a:off x="132796" y="690275"/>
            <a:ext cx="2519363" cy="2815883"/>
          </a:xfrm>
          <a:prstGeom prst="rect">
            <a:avLst/>
          </a:prstGeom>
        </p:spPr>
      </p:pic>
      <p:pic>
        <p:nvPicPr>
          <p:cNvPr id="7" name="Hình ảnh 6">
            <a:extLst>
              <a:ext uri="{FF2B5EF4-FFF2-40B4-BE49-F238E27FC236}">
                <a16:creationId xmlns:a16="http://schemas.microsoft.com/office/drawing/2014/main" id="{69AA92B8-7F4B-46CC-8832-F54623AC8F54}"/>
              </a:ext>
            </a:extLst>
          </p:cNvPr>
          <p:cNvPicPr>
            <a:picLocks noChangeAspect="1"/>
          </p:cNvPicPr>
          <p:nvPr/>
        </p:nvPicPr>
        <p:blipFill>
          <a:blip r:embed="rId4"/>
          <a:stretch>
            <a:fillRect/>
          </a:stretch>
        </p:blipFill>
        <p:spPr>
          <a:xfrm>
            <a:off x="333295" y="3779768"/>
            <a:ext cx="3942608" cy="2706719"/>
          </a:xfrm>
          <a:prstGeom prst="rect">
            <a:avLst/>
          </a:prstGeom>
        </p:spPr>
      </p:pic>
      <p:sp>
        <p:nvSpPr>
          <p:cNvPr id="8" name="Rectangle: Rounded Corners 1">
            <a:extLst>
              <a:ext uri="{FF2B5EF4-FFF2-40B4-BE49-F238E27FC236}">
                <a16:creationId xmlns:a16="http://schemas.microsoft.com/office/drawing/2014/main" id="{687ECBA6-984A-4BD4-8DE9-EC70E798D678}"/>
              </a:ext>
            </a:extLst>
          </p:cNvPr>
          <p:cNvSpPr/>
          <p:nvPr/>
        </p:nvSpPr>
        <p:spPr>
          <a:xfrm>
            <a:off x="973377" y="4046121"/>
            <a:ext cx="838200" cy="118557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9" name="Rectangle: Rounded Corners 1">
            <a:extLst>
              <a:ext uri="{FF2B5EF4-FFF2-40B4-BE49-F238E27FC236}">
                <a16:creationId xmlns:a16="http://schemas.microsoft.com/office/drawing/2014/main" id="{CBE2F913-92FE-4F30-9F4A-66B53B6DFFB2}"/>
              </a:ext>
            </a:extLst>
          </p:cNvPr>
          <p:cNvSpPr/>
          <p:nvPr/>
        </p:nvSpPr>
        <p:spPr>
          <a:xfrm>
            <a:off x="3361904" y="3776362"/>
            <a:ext cx="1371599" cy="118557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10" name="Rectangle: Rounded Corners 1">
            <a:extLst>
              <a:ext uri="{FF2B5EF4-FFF2-40B4-BE49-F238E27FC236}">
                <a16:creationId xmlns:a16="http://schemas.microsoft.com/office/drawing/2014/main" id="{3A723603-AF85-44BF-A8CE-3B3B6699EE34}"/>
              </a:ext>
            </a:extLst>
          </p:cNvPr>
          <p:cNvSpPr/>
          <p:nvPr/>
        </p:nvSpPr>
        <p:spPr>
          <a:xfrm>
            <a:off x="1021771" y="4272169"/>
            <a:ext cx="838200" cy="49512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12" name="Rectangle: Rounded Corners 1">
            <a:extLst>
              <a:ext uri="{FF2B5EF4-FFF2-40B4-BE49-F238E27FC236}">
                <a16:creationId xmlns:a16="http://schemas.microsoft.com/office/drawing/2014/main" id="{6C068DE8-6E68-4F92-A529-E67F2043E823}"/>
              </a:ext>
            </a:extLst>
          </p:cNvPr>
          <p:cNvSpPr/>
          <p:nvPr/>
        </p:nvSpPr>
        <p:spPr>
          <a:xfrm>
            <a:off x="-208808" y="3563594"/>
            <a:ext cx="3718724" cy="42509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sz="2400" b="1">
                <a:solidFill>
                  <a:srgbClr val="0000FF"/>
                </a:solidFill>
                <a:latin typeface="Times New Roman" panose="02020603050405020304" pitchFamily="18" charset="0"/>
                <a:cs typeface="Times New Roman" panose="02020603050405020304" pitchFamily="18" charset="0"/>
              </a:rPr>
              <a:t>Hình 1. Trượt tuyết</a:t>
            </a:r>
          </a:p>
          <a:p>
            <a:pPr algn="ctr" eaLnBrk="1" hangingPunct="1">
              <a:spcBef>
                <a:spcPct val="50000"/>
              </a:spcBef>
              <a:defRPr/>
            </a:pPr>
            <a:r>
              <a:rPr lang="en-US" sz="2400" b="1">
                <a:solidFill>
                  <a:srgbClr val="0000FF"/>
                </a:solidFill>
                <a:latin typeface="Times New Roman" panose="02020603050405020304" pitchFamily="18" charset="0"/>
                <a:cs typeface="Times New Roman" panose="02020603050405020304" pitchFamily="18" charset="0"/>
              </a:rPr>
              <a:t> </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13" name="Rectangle: Rounded Corners 1">
            <a:extLst>
              <a:ext uri="{FF2B5EF4-FFF2-40B4-BE49-F238E27FC236}">
                <a16:creationId xmlns:a16="http://schemas.microsoft.com/office/drawing/2014/main" id="{5BDF4D48-559F-4659-A15D-98DEFAD7C70B}"/>
              </a:ext>
            </a:extLst>
          </p:cNvPr>
          <p:cNvSpPr/>
          <p:nvPr/>
        </p:nvSpPr>
        <p:spPr>
          <a:xfrm>
            <a:off x="3619784" y="2933876"/>
            <a:ext cx="5391420" cy="49512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sz="2400" b="1">
                <a:solidFill>
                  <a:srgbClr val="0000FF"/>
                </a:solidFill>
                <a:latin typeface="Times New Roman" panose="02020603050405020304" pitchFamily="18" charset="0"/>
                <a:cs typeface="Times New Roman" panose="02020603050405020304" pitchFamily="18" charset="0"/>
              </a:rPr>
              <a:t>Hình 2. Băng truyền xi măng</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14" name="Rectangle: Rounded Corners 1">
            <a:extLst>
              <a:ext uri="{FF2B5EF4-FFF2-40B4-BE49-F238E27FC236}">
                <a16:creationId xmlns:a16="http://schemas.microsoft.com/office/drawing/2014/main" id="{61EC2155-A20E-4DAF-A2BC-1C6E61F8D49E}"/>
              </a:ext>
            </a:extLst>
          </p:cNvPr>
          <p:cNvSpPr/>
          <p:nvPr/>
        </p:nvSpPr>
        <p:spPr>
          <a:xfrm>
            <a:off x="-174053" y="6591476"/>
            <a:ext cx="4593653" cy="49512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sz="2400" b="1">
                <a:solidFill>
                  <a:srgbClr val="0000FF"/>
                </a:solidFill>
                <a:latin typeface="Times New Roman" panose="02020603050405020304" pitchFamily="18" charset="0"/>
                <a:cs typeface="Times New Roman" panose="02020603050405020304" pitchFamily="18" charset="0"/>
              </a:rPr>
              <a:t>Hình 3. Xe đạp đi trên đường</a:t>
            </a:r>
          </a:p>
          <a:p>
            <a:pPr algn="ctr" eaLnBrk="1" hangingPunct="1">
              <a:spcBef>
                <a:spcPct val="50000"/>
              </a:spcBef>
              <a:defRPr/>
            </a:pP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15" name="Rectangle: Rounded Corners 1">
            <a:extLst>
              <a:ext uri="{FF2B5EF4-FFF2-40B4-BE49-F238E27FC236}">
                <a16:creationId xmlns:a16="http://schemas.microsoft.com/office/drawing/2014/main" id="{388BD1F7-EE06-4BD1-BF96-711B216EAA77}"/>
              </a:ext>
            </a:extLst>
          </p:cNvPr>
          <p:cNvSpPr/>
          <p:nvPr/>
        </p:nvSpPr>
        <p:spPr>
          <a:xfrm>
            <a:off x="4868098" y="6300371"/>
            <a:ext cx="3392311" cy="49512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sz="2400" b="1">
                <a:solidFill>
                  <a:srgbClr val="0000FF"/>
                </a:solidFill>
                <a:latin typeface="Times New Roman" panose="02020603050405020304" pitchFamily="18" charset="0"/>
                <a:cs typeface="Times New Roman" panose="02020603050405020304" pitchFamily="18" charset="0"/>
              </a:rPr>
              <a:t>Hình 4. Người đi bộ</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16" name="Rectangle: Rounded Corners 1">
            <a:extLst>
              <a:ext uri="{FF2B5EF4-FFF2-40B4-BE49-F238E27FC236}">
                <a16:creationId xmlns:a16="http://schemas.microsoft.com/office/drawing/2014/main" id="{C62D1B42-2B02-47F8-9D48-D02376F21572}"/>
              </a:ext>
            </a:extLst>
          </p:cNvPr>
          <p:cNvSpPr/>
          <p:nvPr/>
        </p:nvSpPr>
        <p:spPr>
          <a:xfrm>
            <a:off x="333295" y="2784673"/>
            <a:ext cx="2088308" cy="49512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sz="2400" b="1">
                <a:solidFill>
                  <a:srgbClr val="FF0000"/>
                </a:solidFill>
                <a:latin typeface="Times New Roman" panose="02020603050405020304" pitchFamily="18" charset="0"/>
                <a:cs typeface="Times New Roman" panose="02020603050405020304" pitchFamily="18" charset="0"/>
              </a:rPr>
              <a:t>Ma sát trượt</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7" name="Hình ảnh 16">
            <a:extLst>
              <a:ext uri="{FF2B5EF4-FFF2-40B4-BE49-F238E27FC236}">
                <a16:creationId xmlns:a16="http://schemas.microsoft.com/office/drawing/2014/main" id="{85CB9275-759B-472A-B15C-1C07C02081B0}"/>
              </a:ext>
            </a:extLst>
          </p:cNvPr>
          <p:cNvPicPr>
            <a:picLocks noChangeAspect="1"/>
          </p:cNvPicPr>
          <p:nvPr/>
        </p:nvPicPr>
        <p:blipFill>
          <a:blip r:embed="rId5"/>
          <a:stretch>
            <a:fillRect/>
          </a:stretch>
        </p:blipFill>
        <p:spPr>
          <a:xfrm>
            <a:off x="4386943" y="700825"/>
            <a:ext cx="3426080" cy="2312604"/>
          </a:xfrm>
          <a:prstGeom prst="rect">
            <a:avLst/>
          </a:prstGeom>
        </p:spPr>
      </p:pic>
      <p:sp>
        <p:nvSpPr>
          <p:cNvPr id="20" name="Rectangle: Rounded Corners 1">
            <a:extLst>
              <a:ext uri="{FF2B5EF4-FFF2-40B4-BE49-F238E27FC236}">
                <a16:creationId xmlns:a16="http://schemas.microsoft.com/office/drawing/2014/main" id="{71A13C2C-1A1E-44EA-83BA-507A172B9DF1}"/>
              </a:ext>
            </a:extLst>
          </p:cNvPr>
          <p:cNvSpPr/>
          <p:nvPr/>
        </p:nvSpPr>
        <p:spPr>
          <a:xfrm>
            <a:off x="5404028" y="2635301"/>
            <a:ext cx="1981200" cy="49512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sz="2400" b="1">
                <a:solidFill>
                  <a:srgbClr val="FF0000"/>
                </a:solidFill>
                <a:latin typeface="Times New Roman" panose="02020603050405020304" pitchFamily="18" charset="0"/>
                <a:cs typeface="Times New Roman" panose="02020603050405020304" pitchFamily="18" charset="0"/>
              </a:rPr>
              <a:t>Ma sát nghỉ</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1" name="Rectangle: Rounded Corners 1">
            <a:extLst>
              <a:ext uri="{FF2B5EF4-FFF2-40B4-BE49-F238E27FC236}">
                <a16:creationId xmlns:a16="http://schemas.microsoft.com/office/drawing/2014/main" id="{B48674CA-D580-4B11-BBF2-86C96A728C28}"/>
              </a:ext>
            </a:extLst>
          </p:cNvPr>
          <p:cNvSpPr/>
          <p:nvPr/>
        </p:nvSpPr>
        <p:spPr>
          <a:xfrm>
            <a:off x="5612796" y="5790961"/>
            <a:ext cx="2070295" cy="49512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sz="2400" b="1">
                <a:solidFill>
                  <a:srgbClr val="FF0000"/>
                </a:solidFill>
                <a:latin typeface="Times New Roman" panose="02020603050405020304" pitchFamily="18" charset="0"/>
                <a:cs typeface="Times New Roman" panose="02020603050405020304" pitchFamily="18" charset="0"/>
              </a:rPr>
              <a:t>Ma sát nghỉ</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2" name="Rectangle: Rounded Corners 1">
            <a:extLst>
              <a:ext uri="{FF2B5EF4-FFF2-40B4-BE49-F238E27FC236}">
                <a16:creationId xmlns:a16="http://schemas.microsoft.com/office/drawing/2014/main" id="{0B9E9A94-4F30-48C4-866F-61FF3CB443FE}"/>
              </a:ext>
            </a:extLst>
          </p:cNvPr>
          <p:cNvSpPr/>
          <p:nvPr/>
        </p:nvSpPr>
        <p:spPr>
          <a:xfrm>
            <a:off x="1330707" y="6038523"/>
            <a:ext cx="2031197" cy="49512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sz="2400" b="1">
                <a:solidFill>
                  <a:srgbClr val="FF0000"/>
                </a:solidFill>
                <a:latin typeface="Times New Roman" panose="02020603050405020304" pitchFamily="18" charset="0"/>
                <a:cs typeface="Times New Roman" panose="02020603050405020304" pitchFamily="18" charset="0"/>
              </a:rPr>
              <a:t>Ma sát lăn</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96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ppt_x</p:attrName>
                                        </p:attrNameLst>
                                      </p:cBhvr>
                                      <p:tavLst>
                                        <p:tav tm="0">
                                          <p:val>
                                            <p:strVal val="#ppt_x"/>
                                          </p:val>
                                        </p:tav>
                                        <p:tav tm="100000">
                                          <p:val>
                                            <p:strVal val="#ppt_x"/>
                                          </p:val>
                                        </p:tav>
                                      </p:tavLst>
                                    </p:anim>
                                    <p:anim calcmode="lin" valueType="num">
                                      <p:cBhvr>
                                        <p:cTn id="4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strVal val="#ppt_x"/>
                                          </p:val>
                                        </p:tav>
                                        <p:tav tm="100000">
                                          <p:val>
                                            <p:strVal val="#ppt_x"/>
                                          </p:val>
                                        </p:tav>
                                      </p:tavLst>
                                    </p:anim>
                                    <p:anim calcmode="lin" valueType="num">
                                      <p:cBhvr>
                                        <p:cTn id="6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animBg="1"/>
      <p:bldP spid="14" grpId="0" animBg="1"/>
      <p:bldP spid="15" grpId="0" animBg="1"/>
      <p:bldP spid="16"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sàn nh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56" y="990600"/>
            <a:ext cx="4082144"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20"/>
          <p:cNvPicPr>
            <a:picLocks noChangeAspect="1" noChangeArrowheads="1"/>
          </p:cNvPicPr>
          <p:nvPr/>
        </p:nvPicPr>
        <p:blipFill>
          <a:blip r:embed="rId3">
            <a:extLst>
              <a:ext uri="{28A0092B-C50C-407E-A947-70E740481C1C}">
                <a14:useLocalDpi xmlns:a14="http://schemas.microsoft.com/office/drawing/2010/main" val="0"/>
              </a:ext>
            </a:extLst>
          </a:blip>
          <a:srcRect l="50659" b="25040"/>
          <a:stretch>
            <a:fillRect/>
          </a:stretch>
        </p:blipFill>
        <p:spPr bwMode="auto">
          <a:xfrm>
            <a:off x="4646946" y="983566"/>
            <a:ext cx="4007198" cy="3429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14400" y="4648200"/>
            <a:ext cx="8120743" cy="584775"/>
          </a:xfrm>
          <a:prstGeom prst="rect">
            <a:avLst/>
          </a:prstGeom>
        </p:spPr>
        <p:txBody>
          <a:bodyPr wrap="square">
            <a:spAutoFit/>
          </a:bodyPr>
          <a:lstStyle/>
          <a:p>
            <a:pPr algn="just" eaLnBrk="1" hangingPunct="1">
              <a:spcBef>
                <a:spcPct val="50000"/>
              </a:spcBef>
            </a:pPr>
            <a:r>
              <a:rPr lang="en-US" sz="3200" b="1" dirty="0" err="1">
                <a:solidFill>
                  <a:srgbClr val="0000FF"/>
                </a:solidFill>
                <a:latin typeface="Times New Roman" pitchFamily="18" charset="0"/>
                <a:cs typeface="Times New Roman" pitchFamily="18" charset="0"/>
              </a:rPr>
              <a:t>Khi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trên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sàn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đá</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hoa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mới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lau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dễ</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bị</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ngã</a:t>
            </a:r>
            <a:r>
              <a:rPr lang="en-US" sz="3200" b="1" dirty="0">
                <a:solidFill>
                  <a:srgbClr val="0000FF"/>
                </a:solidFill>
                <a:latin typeface="Times New Roman" pitchFamily="18" charset="0"/>
                <a:cs typeface="Times New Roman" pitchFamily="18" charset="0"/>
              </a:rPr>
              <a:t>.</a:t>
            </a:r>
          </a:p>
        </p:txBody>
      </p:sp>
      <p:sp>
        <p:nvSpPr>
          <p:cNvPr id="8" name="Rectangle 6">
            <a:extLst>
              <a:ext uri="{FF2B5EF4-FFF2-40B4-BE49-F238E27FC236}">
                <a16:creationId xmlns:a16="http://schemas.microsoft.com/office/drawing/2014/main" id="{D9C207E2-66F7-4A22-8A71-2073D4463E2D}"/>
              </a:ext>
            </a:extLst>
          </p:cNvPr>
          <p:cNvSpPr/>
          <p:nvPr/>
        </p:nvSpPr>
        <p:spPr>
          <a:xfrm>
            <a:off x="32825" y="4271"/>
            <a:ext cx="8120743" cy="584775"/>
          </a:xfrm>
          <a:prstGeom prst="rect">
            <a:avLst/>
          </a:prstGeom>
        </p:spPr>
        <p:txBody>
          <a:bodyPr wrap="square">
            <a:spAutoFit/>
          </a:bodyPr>
          <a:lstStyle/>
          <a:p>
            <a:pPr algn="just" eaLnBrk="1" hangingPunct="1">
              <a:spcBef>
                <a:spcPct val="50000"/>
              </a:spcBef>
            </a:pPr>
            <a:r>
              <a:rPr lang="en-US" sz="3200" b="1">
                <a:solidFill>
                  <a:srgbClr val="FF0000"/>
                </a:solidFill>
                <a:latin typeface="Times New Roman" pitchFamily="18" charset="0"/>
                <a:cs typeface="Times New Roman" pitchFamily="18" charset="0"/>
              </a:rPr>
              <a:t>III. Lực ma sát và bề mặt tiếp xúc</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9069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C35852AC-4DAD-4B23-B980-0CDCC6B8BC6F}"/>
              </a:ext>
            </a:extLst>
          </p:cNvPr>
          <p:cNvPicPr>
            <a:picLocks noChangeAspect="1"/>
          </p:cNvPicPr>
          <p:nvPr/>
        </p:nvPicPr>
        <p:blipFill rotWithShape="1">
          <a:blip r:embed="rId2"/>
          <a:srcRect r="54157" b="22214"/>
          <a:stretch/>
        </p:blipFill>
        <p:spPr>
          <a:xfrm>
            <a:off x="631192" y="371295"/>
            <a:ext cx="3733800" cy="2541321"/>
          </a:xfrm>
          <a:prstGeom prst="rect">
            <a:avLst/>
          </a:prstGeom>
        </p:spPr>
      </p:pic>
      <p:sp>
        <p:nvSpPr>
          <p:cNvPr id="4" name="Rectangle 6">
            <a:extLst>
              <a:ext uri="{FF2B5EF4-FFF2-40B4-BE49-F238E27FC236}">
                <a16:creationId xmlns:a16="http://schemas.microsoft.com/office/drawing/2014/main" id="{D6171948-26D4-4292-BA71-FC81168AE93C}"/>
              </a:ext>
            </a:extLst>
          </p:cNvPr>
          <p:cNvSpPr/>
          <p:nvPr/>
        </p:nvSpPr>
        <p:spPr>
          <a:xfrm>
            <a:off x="1371600" y="3633120"/>
            <a:ext cx="8120743" cy="461665"/>
          </a:xfrm>
          <a:prstGeom prst="rect">
            <a:avLst/>
          </a:prstGeom>
        </p:spPr>
        <p:txBody>
          <a:bodyPr wrap="square">
            <a:spAutoFit/>
          </a:bodyPr>
          <a:lstStyle/>
          <a:p>
            <a:pPr algn="just" eaLnBrk="1" hangingPunct="1">
              <a:spcBef>
                <a:spcPct val="50000"/>
              </a:spcBef>
            </a:pPr>
            <a:r>
              <a:rPr lang="en-US" sz="2400" b="1">
                <a:latin typeface="Times New Roman" pitchFamily="18" charset="0"/>
                <a:cs typeface="Times New Roman" pitchFamily="18" charset="0"/>
              </a:rPr>
              <a:t>Hình 28.5. Ảnh chụp bề mặt kim loại</a:t>
            </a:r>
            <a:endParaRPr lang="en-US" sz="2400" b="1" dirty="0">
              <a:latin typeface="Times New Roman" pitchFamily="18" charset="0"/>
              <a:cs typeface="Times New Roman" pitchFamily="18" charset="0"/>
            </a:endParaRPr>
          </a:p>
        </p:txBody>
      </p:sp>
      <p:sp>
        <p:nvSpPr>
          <p:cNvPr id="5" name="Rectangle 6">
            <a:extLst>
              <a:ext uri="{FF2B5EF4-FFF2-40B4-BE49-F238E27FC236}">
                <a16:creationId xmlns:a16="http://schemas.microsoft.com/office/drawing/2014/main" id="{E2489860-5A60-45E4-AB11-0613AADC16FE}"/>
              </a:ext>
            </a:extLst>
          </p:cNvPr>
          <p:cNvSpPr/>
          <p:nvPr/>
        </p:nvSpPr>
        <p:spPr>
          <a:xfrm>
            <a:off x="631192" y="2895601"/>
            <a:ext cx="4114800" cy="338554"/>
          </a:xfrm>
          <a:prstGeom prst="rect">
            <a:avLst/>
          </a:prstGeom>
        </p:spPr>
        <p:txBody>
          <a:bodyPr wrap="square">
            <a:spAutoFit/>
          </a:bodyPr>
          <a:lstStyle/>
          <a:p>
            <a:pPr algn="just" eaLnBrk="1" hangingPunct="1">
              <a:spcBef>
                <a:spcPct val="50000"/>
              </a:spcBef>
            </a:pPr>
            <a:r>
              <a:rPr lang="en-US" sz="1600" b="1">
                <a:solidFill>
                  <a:srgbClr val="0000FF"/>
                </a:solidFill>
                <a:latin typeface="Times New Roman" pitchFamily="18" charset="0"/>
                <a:cs typeface="Times New Roman" pitchFamily="18" charset="0"/>
              </a:rPr>
              <a:t>a) Bề mặt kim loại không qua kính hiển vi</a:t>
            </a:r>
            <a:endParaRPr lang="en-US" sz="1600" b="1" dirty="0">
              <a:solidFill>
                <a:srgbClr val="0000FF"/>
              </a:solidFill>
              <a:latin typeface="Times New Roman" pitchFamily="18" charset="0"/>
              <a:cs typeface="Times New Roman" pitchFamily="18" charset="0"/>
            </a:endParaRPr>
          </a:p>
        </p:txBody>
      </p:sp>
      <p:sp>
        <p:nvSpPr>
          <p:cNvPr id="6" name="Rectangle 6">
            <a:extLst>
              <a:ext uri="{FF2B5EF4-FFF2-40B4-BE49-F238E27FC236}">
                <a16:creationId xmlns:a16="http://schemas.microsoft.com/office/drawing/2014/main" id="{8BC9220C-D181-4026-8F8C-36E513FA4945}"/>
              </a:ext>
            </a:extLst>
          </p:cNvPr>
          <p:cNvSpPr/>
          <p:nvPr/>
        </p:nvSpPr>
        <p:spPr>
          <a:xfrm>
            <a:off x="4826155" y="2961791"/>
            <a:ext cx="3401078" cy="584775"/>
          </a:xfrm>
          <a:prstGeom prst="rect">
            <a:avLst/>
          </a:prstGeom>
        </p:spPr>
        <p:txBody>
          <a:bodyPr wrap="square">
            <a:spAutoFit/>
          </a:bodyPr>
          <a:lstStyle/>
          <a:p>
            <a:pPr algn="just" eaLnBrk="1" hangingPunct="1">
              <a:spcBef>
                <a:spcPct val="50000"/>
              </a:spcBef>
            </a:pPr>
            <a:r>
              <a:rPr lang="en-US" sz="1600" b="1">
                <a:solidFill>
                  <a:srgbClr val="0000FF"/>
                </a:solidFill>
                <a:latin typeface="Times New Roman" pitchFamily="18" charset="0"/>
                <a:cs typeface="Times New Roman" pitchFamily="18" charset="0"/>
              </a:rPr>
              <a:t>b) Bề mặt kim loại qua kính hiển vi (phóng đại 10 nghìn lần)</a:t>
            </a:r>
            <a:endParaRPr lang="en-US" sz="1600" b="1" dirty="0">
              <a:solidFill>
                <a:srgbClr val="0000FF"/>
              </a:solidFill>
              <a:latin typeface="Times New Roman" pitchFamily="18" charset="0"/>
              <a:cs typeface="Times New Roman" pitchFamily="18" charset="0"/>
            </a:endParaRPr>
          </a:p>
        </p:txBody>
      </p:sp>
      <p:pic>
        <p:nvPicPr>
          <p:cNvPr id="7" name="Hình ảnh 6">
            <a:extLst>
              <a:ext uri="{FF2B5EF4-FFF2-40B4-BE49-F238E27FC236}">
                <a16:creationId xmlns:a16="http://schemas.microsoft.com/office/drawing/2014/main" id="{02AABD3F-A4E4-4115-87B5-319EF85FA902}"/>
              </a:ext>
            </a:extLst>
          </p:cNvPr>
          <p:cNvPicPr>
            <a:picLocks noChangeAspect="1"/>
          </p:cNvPicPr>
          <p:nvPr/>
        </p:nvPicPr>
        <p:blipFill rotWithShape="1">
          <a:blip r:embed="rId2"/>
          <a:srcRect l="52806" b="22214"/>
          <a:stretch/>
        </p:blipFill>
        <p:spPr>
          <a:xfrm>
            <a:off x="4572000" y="420471"/>
            <a:ext cx="3843738" cy="2541320"/>
          </a:xfrm>
          <a:prstGeom prst="rect">
            <a:avLst/>
          </a:prstGeom>
        </p:spPr>
      </p:pic>
      <p:sp>
        <p:nvSpPr>
          <p:cNvPr id="8" name="Rectangle 6">
            <a:extLst>
              <a:ext uri="{FF2B5EF4-FFF2-40B4-BE49-F238E27FC236}">
                <a16:creationId xmlns:a16="http://schemas.microsoft.com/office/drawing/2014/main" id="{A64A84EA-597C-4453-92B7-174E26E2FE09}"/>
              </a:ext>
            </a:extLst>
          </p:cNvPr>
          <p:cNvSpPr/>
          <p:nvPr/>
        </p:nvSpPr>
        <p:spPr>
          <a:xfrm>
            <a:off x="408214" y="4632067"/>
            <a:ext cx="8327572" cy="1077218"/>
          </a:xfrm>
          <a:prstGeom prst="rect">
            <a:avLst/>
          </a:prstGeom>
        </p:spPr>
        <p:txBody>
          <a:bodyPr wrap="square">
            <a:spAutoFit/>
          </a:bodyPr>
          <a:lstStyle/>
          <a:p>
            <a:pPr algn="just" eaLnBrk="1" hangingPunct="1">
              <a:spcBef>
                <a:spcPct val="50000"/>
              </a:spcBef>
            </a:pPr>
            <a:r>
              <a:rPr lang="en-US" sz="3200" b="1">
                <a:solidFill>
                  <a:srgbClr val="0000FF"/>
                </a:solidFill>
                <a:latin typeface="Times New Roman" pitchFamily="18" charset="0"/>
                <a:cs typeface="Times New Roman" pitchFamily="18" charset="0"/>
              </a:rPr>
              <a:t>Khi các vật áp sát vào nhau, các chỗ lồi lõm này tác dụng lực lên nhau</a:t>
            </a:r>
          </a:p>
        </p:txBody>
      </p:sp>
      <p:sp>
        <p:nvSpPr>
          <p:cNvPr id="10" name="Hộp Văn bản 9">
            <a:extLst>
              <a:ext uri="{FF2B5EF4-FFF2-40B4-BE49-F238E27FC236}">
                <a16:creationId xmlns:a16="http://schemas.microsoft.com/office/drawing/2014/main" id="{735EC3B6-34D5-4447-BEE1-7A66C00EEF56}"/>
              </a:ext>
            </a:extLst>
          </p:cNvPr>
          <p:cNvSpPr txBox="1"/>
          <p:nvPr/>
        </p:nvSpPr>
        <p:spPr>
          <a:xfrm>
            <a:off x="1991069" y="5709285"/>
            <a:ext cx="4747846" cy="584775"/>
          </a:xfrm>
          <a:prstGeom prst="rect">
            <a:avLst/>
          </a:prstGeom>
          <a:noFill/>
        </p:spPr>
        <p:txBody>
          <a:bodyPr wrap="square">
            <a:spAutoFit/>
          </a:bodyPr>
          <a:lstStyle/>
          <a:p>
            <a:pPr algn="just" eaLnBrk="1" hangingPunct="1">
              <a:spcBef>
                <a:spcPct val="50000"/>
              </a:spcBef>
            </a:pPr>
            <a:r>
              <a:rPr lang="en-US" sz="3200" b="1">
                <a:solidFill>
                  <a:srgbClr val="FF0000"/>
                </a:solidFill>
                <a:latin typeface="Times New Roman" pitchFamily="18" charset="0"/>
                <a:cs typeface="Times New Roman" pitchFamily="18" charset="0"/>
                <a:sym typeface="Wingdings" panose="05000000000000000000" pitchFamily="2" charset="2"/>
              </a:rPr>
              <a:t> Gây ra lực ma sát</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4483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093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512AE72-0026-4BE8-B309-6CE1FB2C7665}"/>
              </a:ext>
            </a:extLst>
          </p:cNvPr>
          <p:cNvSpPr/>
          <p:nvPr/>
        </p:nvSpPr>
        <p:spPr>
          <a:xfrm>
            <a:off x="535243" y="76200"/>
            <a:ext cx="8153400" cy="9635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sz="3200" b="1">
                <a:solidFill>
                  <a:srgbClr val="800000"/>
                </a:solidFill>
                <a:latin typeface="Times New Roman" panose="02020603050405020304" pitchFamily="18" charset="0"/>
                <a:cs typeface="Times New Roman" panose="02020603050405020304" pitchFamily="18" charset="0"/>
              </a:rPr>
              <a:t>Hình ảnh nào sau đây minh họa lực tiếp xúc, hình ảnh nào minh họa lực không tiếp xúc?</a:t>
            </a:r>
            <a:endParaRPr lang="en-US" sz="3200" b="1" dirty="0">
              <a:solidFill>
                <a:srgbClr val="800000"/>
              </a:solidFill>
              <a:latin typeface="Times New Roman" panose="02020603050405020304" pitchFamily="18" charset="0"/>
              <a:cs typeface="Times New Roman" panose="02020603050405020304" pitchFamily="18" charset="0"/>
            </a:endParaRPr>
          </a:p>
        </p:txBody>
      </p:sp>
      <p:pic>
        <p:nvPicPr>
          <p:cNvPr id="4102" name="Picture 6">
            <a:extLst>
              <a:ext uri="{FF2B5EF4-FFF2-40B4-BE49-F238E27FC236}">
                <a16:creationId xmlns:a16="http://schemas.microsoft.com/office/drawing/2014/main" id="{2154EDDF-72FD-4755-9930-8266508628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4" r="1306"/>
          <a:stretch/>
        </p:blipFill>
        <p:spPr bwMode="auto">
          <a:xfrm>
            <a:off x="142408" y="980120"/>
            <a:ext cx="8706786" cy="5557851"/>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1">
            <a:extLst>
              <a:ext uri="{FF2B5EF4-FFF2-40B4-BE49-F238E27FC236}">
                <a16:creationId xmlns:a16="http://schemas.microsoft.com/office/drawing/2014/main" id="{BD65D6B7-B973-47FB-9435-AEB2B60613F0}"/>
              </a:ext>
            </a:extLst>
          </p:cNvPr>
          <p:cNvSpPr txBox="1">
            <a:spLocks noChangeArrowheads="1"/>
          </p:cNvSpPr>
          <p:nvPr/>
        </p:nvSpPr>
        <p:spPr bwMode="auto">
          <a:xfrm>
            <a:off x="1143000" y="3712492"/>
            <a:ext cx="3039208" cy="400110"/>
          </a:xfrm>
          <a:prstGeom prst="rect">
            <a:avLst/>
          </a:prstGeom>
          <a:solidFill>
            <a:schemeClr val="bg1"/>
          </a:solidFill>
          <a:ln>
            <a:noFill/>
          </a:ln>
          <a:effectLst/>
        </p:spPr>
        <p:txBody>
          <a:bodyPr wrap="square">
            <a:spAutoFit/>
          </a:bodyPr>
          <a:lstStyle/>
          <a:p>
            <a:pPr algn="just" eaLnBrk="0" hangingPunct="0">
              <a:spcBef>
                <a:spcPct val="50000"/>
              </a:spcBef>
            </a:pPr>
            <a:r>
              <a:rPr lang="en-US" sz="2000" b="1">
                <a:latin typeface="Times New Roman" panose="02020603050405020304" pitchFamily="18" charset="0"/>
              </a:rPr>
              <a:t>Đẩy piston để ép quả</a:t>
            </a:r>
            <a:endParaRPr lang="en-US" sz="2000" b="1" dirty="0">
              <a:latin typeface="Times New Roman" panose="02020603050405020304" pitchFamily="18" charset="0"/>
            </a:endParaRPr>
          </a:p>
        </p:txBody>
      </p:sp>
      <p:sp>
        <p:nvSpPr>
          <p:cNvPr id="8" name="Text Box 11">
            <a:extLst>
              <a:ext uri="{FF2B5EF4-FFF2-40B4-BE49-F238E27FC236}">
                <a16:creationId xmlns:a16="http://schemas.microsoft.com/office/drawing/2014/main" id="{4303554B-39C2-4C2C-BAF8-C542CF852A9E}"/>
              </a:ext>
            </a:extLst>
          </p:cNvPr>
          <p:cNvSpPr txBox="1">
            <a:spLocks noChangeArrowheads="1"/>
          </p:cNvSpPr>
          <p:nvPr/>
        </p:nvSpPr>
        <p:spPr bwMode="auto">
          <a:xfrm>
            <a:off x="4648200" y="3712492"/>
            <a:ext cx="4523949" cy="400110"/>
          </a:xfrm>
          <a:prstGeom prst="rect">
            <a:avLst/>
          </a:prstGeom>
          <a:solidFill>
            <a:schemeClr val="bg1"/>
          </a:solidFill>
          <a:ln>
            <a:noFill/>
          </a:ln>
          <a:effectLst/>
        </p:spPr>
        <p:txBody>
          <a:bodyPr wrap="square">
            <a:spAutoFit/>
          </a:bodyPr>
          <a:lstStyle/>
          <a:p>
            <a:pPr algn="just" eaLnBrk="0" hangingPunct="0">
              <a:spcBef>
                <a:spcPct val="50000"/>
              </a:spcBef>
            </a:pPr>
            <a:r>
              <a:rPr lang="en-US" sz="2000" b="1">
                <a:latin typeface="Times New Roman" panose="02020603050405020304" pitchFamily="18" charset="0"/>
              </a:rPr>
              <a:t>Đưa thanh nam châm lại gần viên bi sắt</a:t>
            </a:r>
            <a:endParaRPr lang="en-US" sz="2000" b="1" dirty="0">
              <a:latin typeface="Times New Roman" panose="02020603050405020304" pitchFamily="18" charset="0"/>
            </a:endParaRPr>
          </a:p>
        </p:txBody>
      </p:sp>
      <p:sp>
        <p:nvSpPr>
          <p:cNvPr id="9" name="Text Box 11">
            <a:extLst>
              <a:ext uri="{FF2B5EF4-FFF2-40B4-BE49-F238E27FC236}">
                <a16:creationId xmlns:a16="http://schemas.microsoft.com/office/drawing/2014/main" id="{E467C551-A4F3-44FC-B6E2-60AE42E9724C}"/>
              </a:ext>
            </a:extLst>
          </p:cNvPr>
          <p:cNvSpPr txBox="1">
            <a:spLocks noChangeArrowheads="1"/>
          </p:cNvSpPr>
          <p:nvPr/>
        </p:nvSpPr>
        <p:spPr bwMode="auto">
          <a:xfrm>
            <a:off x="666289" y="6361750"/>
            <a:ext cx="3992630" cy="400110"/>
          </a:xfrm>
          <a:prstGeom prst="rect">
            <a:avLst/>
          </a:prstGeom>
          <a:solidFill>
            <a:schemeClr val="bg1"/>
          </a:solidFill>
          <a:ln>
            <a:noFill/>
          </a:ln>
          <a:effectLst/>
        </p:spPr>
        <p:txBody>
          <a:bodyPr wrap="square">
            <a:spAutoFit/>
          </a:bodyPr>
          <a:lstStyle/>
          <a:p>
            <a:pPr algn="just" eaLnBrk="0" hangingPunct="0">
              <a:spcBef>
                <a:spcPct val="50000"/>
              </a:spcBef>
            </a:pPr>
            <a:r>
              <a:rPr lang="en-US" sz="2000" b="1">
                <a:latin typeface="Times New Roman" panose="02020603050405020304" pitchFamily="18" charset="0"/>
              </a:rPr>
              <a:t>Đưa 2 thanh nam châm gần nhau</a:t>
            </a:r>
          </a:p>
        </p:txBody>
      </p:sp>
      <p:sp>
        <p:nvSpPr>
          <p:cNvPr id="10" name="Text Box 11">
            <a:extLst>
              <a:ext uri="{FF2B5EF4-FFF2-40B4-BE49-F238E27FC236}">
                <a16:creationId xmlns:a16="http://schemas.microsoft.com/office/drawing/2014/main" id="{07955844-5E52-492A-A65B-27D41F9C9137}"/>
              </a:ext>
            </a:extLst>
          </p:cNvPr>
          <p:cNvSpPr txBox="1">
            <a:spLocks noChangeArrowheads="1"/>
          </p:cNvSpPr>
          <p:nvPr/>
        </p:nvSpPr>
        <p:spPr bwMode="auto">
          <a:xfrm>
            <a:off x="5271874" y="6361750"/>
            <a:ext cx="3276600" cy="400110"/>
          </a:xfrm>
          <a:prstGeom prst="rect">
            <a:avLst/>
          </a:prstGeom>
          <a:solidFill>
            <a:schemeClr val="bg1"/>
          </a:solidFill>
          <a:ln>
            <a:noFill/>
          </a:ln>
          <a:effectLst/>
        </p:spPr>
        <p:txBody>
          <a:bodyPr wrap="square">
            <a:spAutoFit/>
          </a:bodyPr>
          <a:lstStyle/>
          <a:p>
            <a:pPr algn="just" eaLnBrk="0" hangingPunct="0">
              <a:spcBef>
                <a:spcPct val="50000"/>
              </a:spcBef>
            </a:pPr>
            <a:r>
              <a:rPr lang="en-US" sz="2000" b="1">
                <a:latin typeface="Times New Roman" panose="02020603050405020304" pitchFamily="18" charset="0"/>
              </a:rPr>
              <a:t>Nâng cốc nước lên khỏi bàn</a:t>
            </a:r>
            <a:endParaRPr lang="en-US" sz="2000" b="1" dirty="0">
              <a:latin typeface="Times New Roman" panose="02020603050405020304" pitchFamily="18" charset="0"/>
            </a:endParaRPr>
          </a:p>
        </p:txBody>
      </p:sp>
      <p:sp>
        <p:nvSpPr>
          <p:cNvPr id="11" name="Rectangle: Rounded Corners 1">
            <a:extLst>
              <a:ext uri="{FF2B5EF4-FFF2-40B4-BE49-F238E27FC236}">
                <a16:creationId xmlns:a16="http://schemas.microsoft.com/office/drawing/2014/main" id="{26236863-34C8-4EE4-B703-918E6EF296DB}"/>
              </a:ext>
            </a:extLst>
          </p:cNvPr>
          <p:cNvSpPr/>
          <p:nvPr/>
        </p:nvSpPr>
        <p:spPr>
          <a:xfrm>
            <a:off x="914400" y="3205645"/>
            <a:ext cx="2885607" cy="49512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sz="3200" b="1">
                <a:solidFill>
                  <a:srgbClr val="800000"/>
                </a:solidFill>
                <a:latin typeface="Times New Roman" panose="02020603050405020304" pitchFamily="18" charset="0"/>
                <a:cs typeface="Times New Roman" panose="02020603050405020304" pitchFamily="18" charset="0"/>
              </a:rPr>
              <a:t>Lực tiếp xúc</a:t>
            </a:r>
            <a:endParaRPr lang="en-US" sz="3200" b="1" dirty="0">
              <a:solidFill>
                <a:srgbClr val="800000"/>
              </a:solidFill>
              <a:latin typeface="Times New Roman" panose="02020603050405020304" pitchFamily="18" charset="0"/>
              <a:cs typeface="Times New Roman" panose="02020603050405020304" pitchFamily="18" charset="0"/>
            </a:endParaRPr>
          </a:p>
        </p:txBody>
      </p:sp>
      <p:sp>
        <p:nvSpPr>
          <p:cNvPr id="12" name="Rectangle: Rounded Corners 1">
            <a:extLst>
              <a:ext uri="{FF2B5EF4-FFF2-40B4-BE49-F238E27FC236}">
                <a16:creationId xmlns:a16="http://schemas.microsoft.com/office/drawing/2014/main" id="{9CB971A8-3C6E-4286-BD33-3BA6F677E489}"/>
              </a:ext>
            </a:extLst>
          </p:cNvPr>
          <p:cNvSpPr/>
          <p:nvPr/>
        </p:nvSpPr>
        <p:spPr>
          <a:xfrm>
            <a:off x="5083051" y="3145508"/>
            <a:ext cx="3587449" cy="49512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sz="3200" b="1">
                <a:solidFill>
                  <a:srgbClr val="800000"/>
                </a:solidFill>
                <a:latin typeface="Times New Roman" panose="02020603050405020304" pitchFamily="18" charset="0"/>
                <a:cs typeface="Times New Roman" panose="02020603050405020304" pitchFamily="18" charset="0"/>
              </a:rPr>
              <a:t>Lực không tiếp xúc</a:t>
            </a:r>
            <a:endParaRPr lang="en-US" sz="3200" b="1" dirty="0">
              <a:solidFill>
                <a:srgbClr val="800000"/>
              </a:solidFill>
              <a:latin typeface="Times New Roman" panose="02020603050405020304" pitchFamily="18" charset="0"/>
              <a:cs typeface="Times New Roman" panose="02020603050405020304" pitchFamily="18" charset="0"/>
            </a:endParaRPr>
          </a:p>
        </p:txBody>
      </p:sp>
      <p:sp>
        <p:nvSpPr>
          <p:cNvPr id="13" name="Rectangle: Rounded Corners 1">
            <a:extLst>
              <a:ext uri="{FF2B5EF4-FFF2-40B4-BE49-F238E27FC236}">
                <a16:creationId xmlns:a16="http://schemas.microsoft.com/office/drawing/2014/main" id="{ABFE7DE2-A5A6-45B4-BA45-73720413FA1E}"/>
              </a:ext>
            </a:extLst>
          </p:cNvPr>
          <p:cNvSpPr/>
          <p:nvPr/>
        </p:nvSpPr>
        <p:spPr>
          <a:xfrm>
            <a:off x="594759" y="5877880"/>
            <a:ext cx="3587449" cy="49512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sz="3200" b="1">
                <a:solidFill>
                  <a:srgbClr val="800000"/>
                </a:solidFill>
                <a:latin typeface="Times New Roman" panose="02020603050405020304" pitchFamily="18" charset="0"/>
                <a:cs typeface="Times New Roman" panose="02020603050405020304" pitchFamily="18" charset="0"/>
              </a:rPr>
              <a:t>Lực không tiếp xúc</a:t>
            </a:r>
            <a:endParaRPr lang="en-US" sz="3200" b="1" dirty="0">
              <a:solidFill>
                <a:srgbClr val="800000"/>
              </a:solidFill>
              <a:latin typeface="Times New Roman" panose="02020603050405020304" pitchFamily="18" charset="0"/>
              <a:cs typeface="Times New Roman" panose="02020603050405020304" pitchFamily="18" charset="0"/>
            </a:endParaRPr>
          </a:p>
        </p:txBody>
      </p:sp>
      <p:sp>
        <p:nvSpPr>
          <p:cNvPr id="14" name="Rectangle: Rounded Corners 1">
            <a:extLst>
              <a:ext uri="{FF2B5EF4-FFF2-40B4-BE49-F238E27FC236}">
                <a16:creationId xmlns:a16="http://schemas.microsoft.com/office/drawing/2014/main" id="{C0025D9C-1535-4A33-8E50-793F0706574E}"/>
              </a:ext>
            </a:extLst>
          </p:cNvPr>
          <p:cNvSpPr/>
          <p:nvPr/>
        </p:nvSpPr>
        <p:spPr>
          <a:xfrm>
            <a:off x="5433971" y="5908009"/>
            <a:ext cx="2885607" cy="49512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sz="3200" b="1">
                <a:solidFill>
                  <a:srgbClr val="800000"/>
                </a:solidFill>
                <a:latin typeface="Times New Roman" panose="02020603050405020304" pitchFamily="18" charset="0"/>
                <a:cs typeface="Times New Roman" panose="02020603050405020304" pitchFamily="18" charset="0"/>
              </a:rPr>
              <a:t>Lực tiếp xúc</a:t>
            </a:r>
            <a:endParaRPr lang="en-US" sz="3200" b="1" dirty="0">
              <a:solidFill>
                <a:srgbClr val="8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872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9" grpId="0" animBg="1"/>
      <p:bldP spid="10" grpId="0" animBg="1"/>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descr="Walnut">
            <a:extLst>
              <a:ext uri="{FF2B5EF4-FFF2-40B4-BE49-F238E27FC236}">
                <a16:creationId xmlns:a16="http://schemas.microsoft.com/office/drawing/2014/main" id="{EAFACE9C-6E54-4EDD-A4D8-84C4219F83E3}"/>
              </a:ext>
            </a:extLst>
          </p:cNvPr>
          <p:cNvSpPr>
            <a:spLocks noChangeArrowheads="1"/>
          </p:cNvSpPr>
          <p:nvPr/>
        </p:nvSpPr>
        <p:spPr bwMode="auto">
          <a:xfrm>
            <a:off x="685800" y="1219200"/>
            <a:ext cx="7391400" cy="6096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000">
              <a:solidFill>
                <a:schemeClr val="bg2"/>
              </a:solidFill>
              <a:latin typeface=".VnTime" panose="020B7200000000000000" pitchFamily="34" charset="0"/>
            </a:endParaRPr>
          </a:p>
        </p:txBody>
      </p:sp>
      <p:sp>
        <p:nvSpPr>
          <p:cNvPr id="108548" name="Rectangle 4" descr="Oak">
            <a:extLst>
              <a:ext uri="{FF2B5EF4-FFF2-40B4-BE49-F238E27FC236}">
                <a16:creationId xmlns:a16="http://schemas.microsoft.com/office/drawing/2014/main" id="{9CAE3026-E32F-4F13-9A34-D6FB136B1476}"/>
              </a:ext>
            </a:extLst>
          </p:cNvPr>
          <p:cNvSpPr>
            <a:spLocks noChangeArrowheads="1"/>
          </p:cNvSpPr>
          <p:nvPr/>
        </p:nvSpPr>
        <p:spPr bwMode="auto">
          <a:xfrm>
            <a:off x="1066800" y="711200"/>
            <a:ext cx="1076325" cy="51435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Time" panose="020B7200000000000000" pitchFamily="34" charset="0"/>
              </a:rPr>
              <a:t>A</a:t>
            </a:r>
          </a:p>
        </p:txBody>
      </p:sp>
      <p:grpSp>
        <p:nvGrpSpPr>
          <p:cNvPr id="2" name="Group 5">
            <a:extLst>
              <a:ext uri="{FF2B5EF4-FFF2-40B4-BE49-F238E27FC236}">
                <a16:creationId xmlns:a16="http://schemas.microsoft.com/office/drawing/2014/main" id="{42D593C7-D84D-439E-B81D-6848FDCB48DB}"/>
              </a:ext>
            </a:extLst>
          </p:cNvPr>
          <p:cNvGrpSpPr>
            <a:grpSpLocks/>
          </p:cNvGrpSpPr>
          <p:nvPr/>
        </p:nvGrpSpPr>
        <p:grpSpPr bwMode="auto">
          <a:xfrm>
            <a:off x="2133600" y="787400"/>
            <a:ext cx="2565400" cy="342900"/>
            <a:chOff x="1206" y="1506"/>
            <a:chExt cx="1616" cy="216"/>
          </a:xfrm>
        </p:grpSpPr>
        <p:grpSp>
          <p:nvGrpSpPr>
            <p:cNvPr id="18497" name="Group 6">
              <a:extLst>
                <a:ext uri="{FF2B5EF4-FFF2-40B4-BE49-F238E27FC236}">
                  <a16:creationId xmlns:a16="http://schemas.microsoft.com/office/drawing/2014/main" id="{0388E82B-A70E-408F-97EB-4B6EA0ADB6D2}"/>
                </a:ext>
              </a:extLst>
            </p:cNvPr>
            <p:cNvGrpSpPr>
              <a:grpSpLocks/>
            </p:cNvGrpSpPr>
            <p:nvPr/>
          </p:nvGrpSpPr>
          <p:grpSpPr bwMode="auto">
            <a:xfrm>
              <a:off x="1864" y="1556"/>
              <a:ext cx="343" cy="122"/>
              <a:chOff x="3290" y="1532"/>
              <a:chExt cx="389" cy="109"/>
            </a:xfrm>
          </p:grpSpPr>
          <p:sp>
            <p:nvSpPr>
              <p:cNvPr id="18502" name="Rectangle 7">
                <a:extLst>
                  <a:ext uri="{FF2B5EF4-FFF2-40B4-BE49-F238E27FC236}">
                    <a16:creationId xmlns:a16="http://schemas.microsoft.com/office/drawing/2014/main" id="{ED3D7411-3A79-4EF8-B495-91B9D52C56AF}"/>
                  </a:ext>
                </a:extLst>
              </p:cNvPr>
              <p:cNvSpPr>
                <a:spLocks noChangeArrowheads="1"/>
              </p:cNvSpPr>
              <p:nvPr/>
            </p:nvSpPr>
            <p:spPr bwMode="auto">
              <a:xfrm rot="10800000">
                <a:off x="3290" y="1532"/>
                <a:ext cx="389" cy="109"/>
              </a:xfrm>
              <a:prstGeom prst="rect">
                <a:avLst/>
              </a:prstGeom>
              <a:gradFill rotWithShape="1">
                <a:gsLst>
                  <a:gs pos="0">
                    <a:srgbClr val="993300"/>
                  </a:gs>
                  <a:gs pos="50000">
                    <a:srgbClr val="471800"/>
                  </a:gs>
                  <a:gs pos="100000">
                    <a:srgbClr val="993300"/>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503" name="Line 8">
                <a:extLst>
                  <a:ext uri="{FF2B5EF4-FFF2-40B4-BE49-F238E27FC236}">
                    <a16:creationId xmlns:a16="http://schemas.microsoft.com/office/drawing/2014/main" id="{FB127F90-A47D-4EF5-B853-DA7B7C20F05D}"/>
                  </a:ext>
                </a:extLst>
              </p:cNvPr>
              <p:cNvSpPr>
                <a:spLocks noChangeShapeType="1"/>
              </p:cNvSpPr>
              <p:nvPr/>
            </p:nvSpPr>
            <p:spPr bwMode="auto">
              <a:xfrm rot="10800000">
                <a:off x="3631" y="1532"/>
                <a:ext cx="0" cy="1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4" name="Line 9">
                <a:extLst>
                  <a:ext uri="{FF2B5EF4-FFF2-40B4-BE49-F238E27FC236}">
                    <a16:creationId xmlns:a16="http://schemas.microsoft.com/office/drawing/2014/main" id="{CF36317A-3462-441C-87CB-018BE92D7EE8}"/>
                  </a:ext>
                </a:extLst>
              </p:cNvPr>
              <p:cNvSpPr>
                <a:spLocks noChangeShapeType="1"/>
              </p:cNvSpPr>
              <p:nvPr/>
            </p:nvSpPr>
            <p:spPr bwMode="auto">
              <a:xfrm rot="10800000">
                <a:off x="3575" y="1532"/>
                <a:ext cx="0" cy="1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5" name="Line 10">
                <a:extLst>
                  <a:ext uri="{FF2B5EF4-FFF2-40B4-BE49-F238E27FC236}">
                    <a16:creationId xmlns:a16="http://schemas.microsoft.com/office/drawing/2014/main" id="{0BC1E29E-2996-492B-AA32-0C8441057A8C}"/>
                  </a:ext>
                </a:extLst>
              </p:cNvPr>
              <p:cNvSpPr>
                <a:spLocks noChangeShapeType="1"/>
              </p:cNvSpPr>
              <p:nvPr/>
            </p:nvSpPr>
            <p:spPr bwMode="auto">
              <a:xfrm rot="10800000">
                <a:off x="3520" y="1533"/>
                <a:ext cx="0" cy="1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6" name="Line 11">
                <a:extLst>
                  <a:ext uri="{FF2B5EF4-FFF2-40B4-BE49-F238E27FC236}">
                    <a16:creationId xmlns:a16="http://schemas.microsoft.com/office/drawing/2014/main" id="{AA73AEDC-D5E6-4A4C-88EC-D97B73E39E90}"/>
                  </a:ext>
                </a:extLst>
              </p:cNvPr>
              <p:cNvSpPr>
                <a:spLocks noChangeShapeType="1"/>
              </p:cNvSpPr>
              <p:nvPr/>
            </p:nvSpPr>
            <p:spPr bwMode="auto">
              <a:xfrm rot="10800000">
                <a:off x="3464" y="1533"/>
                <a:ext cx="0" cy="1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7" name="Line 12">
                <a:extLst>
                  <a:ext uri="{FF2B5EF4-FFF2-40B4-BE49-F238E27FC236}">
                    <a16:creationId xmlns:a16="http://schemas.microsoft.com/office/drawing/2014/main" id="{751C4815-566C-4BF3-9C1B-CDC423535BB7}"/>
                  </a:ext>
                </a:extLst>
              </p:cNvPr>
              <p:cNvSpPr>
                <a:spLocks noChangeShapeType="1"/>
              </p:cNvSpPr>
              <p:nvPr/>
            </p:nvSpPr>
            <p:spPr bwMode="auto">
              <a:xfrm rot="10800000">
                <a:off x="3409" y="1533"/>
                <a:ext cx="0" cy="1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8" name="Line 13">
                <a:extLst>
                  <a:ext uri="{FF2B5EF4-FFF2-40B4-BE49-F238E27FC236}">
                    <a16:creationId xmlns:a16="http://schemas.microsoft.com/office/drawing/2014/main" id="{80772395-1308-40D3-88BB-BC1965E6AE0D}"/>
                  </a:ext>
                </a:extLst>
              </p:cNvPr>
              <p:cNvSpPr>
                <a:spLocks noChangeShapeType="1"/>
              </p:cNvSpPr>
              <p:nvPr/>
            </p:nvSpPr>
            <p:spPr bwMode="auto">
              <a:xfrm rot="10800000">
                <a:off x="3353" y="1533"/>
                <a:ext cx="0" cy="1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498" name="Line 14">
              <a:extLst>
                <a:ext uri="{FF2B5EF4-FFF2-40B4-BE49-F238E27FC236}">
                  <a16:creationId xmlns:a16="http://schemas.microsoft.com/office/drawing/2014/main" id="{F665754C-9E41-425F-9BD1-42B74BBDBB42}"/>
                </a:ext>
              </a:extLst>
            </p:cNvPr>
            <p:cNvSpPr>
              <a:spLocks noChangeShapeType="1"/>
            </p:cNvSpPr>
            <p:nvPr/>
          </p:nvSpPr>
          <p:spPr bwMode="auto">
            <a:xfrm flipH="1">
              <a:off x="1767" y="1615"/>
              <a:ext cx="9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9" name="Arc 15">
              <a:extLst>
                <a:ext uri="{FF2B5EF4-FFF2-40B4-BE49-F238E27FC236}">
                  <a16:creationId xmlns:a16="http://schemas.microsoft.com/office/drawing/2014/main" id="{6FD243F0-48F5-46DA-8C5C-A99C8BE2C117}"/>
                </a:ext>
              </a:extLst>
            </p:cNvPr>
            <p:cNvSpPr>
              <a:spLocks/>
            </p:cNvSpPr>
            <p:nvPr/>
          </p:nvSpPr>
          <p:spPr bwMode="auto">
            <a:xfrm flipH="1">
              <a:off x="1721" y="1580"/>
              <a:ext cx="49" cy="62"/>
            </a:xfrm>
            <a:custGeom>
              <a:avLst/>
              <a:gdLst>
                <a:gd name="T0" fmla="*/ 0 w 43200"/>
                <a:gd name="T1" fmla="*/ 0 h 43121"/>
                <a:gd name="T2" fmla="*/ 0 w 43200"/>
                <a:gd name="T3" fmla="*/ 0 h 43121"/>
                <a:gd name="T4" fmla="*/ 0 w 43200"/>
                <a:gd name="T5" fmla="*/ 0 h 43121"/>
                <a:gd name="T6" fmla="*/ 0 60000 65536"/>
                <a:gd name="T7" fmla="*/ 0 60000 65536"/>
                <a:gd name="T8" fmla="*/ 0 60000 65536"/>
                <a:gd name="T9" fmla="*/ 0 w 43200"/>
                <a:gd name="T10" fmla="*/ 0 h 43121"/>
                <a:gd name="T11" fmla="*/ 43200 w 43200"/>
                <a:gd name="T12" fmla="*/ 43121 h 43121"/>
              </a:gdLst>
              <a:ahLst/>
              <a:cxnLst>
                <a:cxn ang="T6">
                  <a:pos x="T0" y="T1"/>
                </a:cxn>
                <a:cxn ang="T7">
                  <a:pos x="T2" y="T3"/>
                </a:cxn>
                <a:cxn ang="T8">
                  <a:pos x="T4" y="T5"/>
                </a:cxn>
              </a:cxnLst>
              <a:rect l="T9" t="T10" r="T11" b="T12"/>
              <a:pathLst>
                <a:path w="43200" h="43121" fill="none" extrusionOk="0">
                  <a:moveTo>
                    <a:pt x="23448" y="0"/>
                  </a:moveTo>
                  <a:cubicBezTo>
                    <a:pt x="34620" y="960"/>
                    <a:pt x="43200" y="10308"/>
                    <a:pt x="43200" y="21521"/>
                  </a:cubicBezTo>
                  <a:cubicBezTo>
                    <a:pt x="43200" y="33450"/>
                    <a:pt x="33529" y="43121"/>
                    <a:pt x="21600" y="43121"/>
                  </a:cubicBezTo>
                  <a:cubicBezTo>
                    <a:pt x="9670" y="43121"/>
                    <a:pt x="0" y="33450"/>
                    <a:pt x="0" y="21521"/>
                  </a:cubicBezTo>
                  <a:cubicBezTo>
                    <a:pt x="-1" y="20677"/>
                    <a:pt x="49" y="19834"/>
                    <a:pt x="147" y="18996"/>
                  </a:cubicBezTo>
                </a:path>
                <a:path w="43200" h="43121" stroke="0" extrusionOk="0">
                  <a:moveTo>
                    <a:pt x="23448" y="0"/>
                  </a:moveTo>
                  <a:cubicBezTo>
                    <a:pt x="34620" y="960"/>
                    <a:pt x="43200" y="10308"/>
                    <a:pt x="43200" y="21521"/>
                  </a:cubicBezTo>
                  <a:cubicBezTo>
                    <a:pt x="43200" y="33450"/>
                    <a:pt x="33529" y="43121"/>
                    <a:pt x="21600" y="43121"/>
                  </a:cubicBezTo>
                  <a:cubicBezTo>
                    <a:pt x="9670" y="43121"/>
                    <a:pt x="0" y="33450"/>
                    <a:pt x="0" y="21521"/>
                  </a:cubicBezTo>
                  <a:cubicBezTo>
                    <a:pt x="-1" y="20677"/>
                    <a:pt x="49" y="19834"/>
                    <a:pt x="147" y="18996"/>
                  </a:cubicBezTo>
                  <a:lnTo>
                    <a:pt x="21600" y="21521"/>
                  </a:lnTo>
                  <a:lnTo>
                    <a:pt x="23448"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500" name="Line 16">
              <a:extLst>
                <a:ext uri="{FF2B5EF4-FFF2-40B4-BE49-F238E27FC236}">
                  <a16:creationId xmlns:a16="http://schemas.microsoft.com/office/drawing/2014/main" id="{4B3F2CEE-4EBB-4977-840D-64BCCAF1DADD}"/>
                </a:ext>
              </a:extLst>
            </p:cNvPr>
            <p:cNvSpPr>
              <a:spLocks noChangeShapeType="1"/>
            </p:cNvSpPr>
            <p:nvPr/>
          </p:nvSpPr>
          <p:spPr bwMode="auto">
            <a:xfrm>
              <a:off x="1206" y="1614"/>
              <a:ext cx="5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61" name="Rectangle 17">
              <a:extLst>
                <a:ext uri="{FF2B5EF4-FFF2-40B4-BE49-F238E27FC236}">
                  <a16:creationId xmlns:a16="http://schemas.microsoft.com/office/drawing/2014/main" id="{118FBBD9-E867-4187-B9D7-7247E4732FB4}"/>
                </a:ext>
              </a:extLst>
            </p:cNvPr>
            <p:cNvSpPr>
              <a:spLocks noChangeArrowheads="1"/>
            </p:cNvSpPr>
            <p:nvPr/>
          </p:nvSpPr>
          <p:spPr bwMode="auto">
            <a:xfrm rot="10800000">
              <a:off x="2087" y="1506"/>
              <a:ext cx="735" cy="216"/>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eaLnBrk="1" hangingPunct="1">
                <a:defRPr/>
              </a:pPr>
              <a:endParaRPr lang="en-US"/>
            </a:p>
          </p:txBody>
        </p:sp>
      </p:grpSp>
      <p:sp>
        <p:nvSpPr>
          <p:cNvPr id="108565" name="Rectangle 21" descr="Oak">
            <a:extLst>
              <a:ext uri="{FF2B5EF4-FFF2-40B4-BE49-F238E27FC236}">
                <a16:creationId xmlns:a16="http://schemas.microsoft.com/office/drawing/2014/main" id="{098DC05E-5E10-4265-8E2C-24C5FA75EDE6}"/>
              </a:ext>
            </a:extLst>
          </p:cNvPr>
          <p:cNvSpPr>
            <a:spLocks noChangeArrowheads="1"/>
          </p:cNvSpPr>
          <p:nvPr/>
        </p:nvSpPr>
        <p:spPr bwMode="auto">
          <a:xfrm>
            <a:off x="990600" y="3276600"/>
            <a:ext cx="1076325" cy="51435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latin typeface=".VnTime" panose="020B7200000000000000" pitchFamily="34" charset="0"/>
              </a:rPr>
              <a:t>A</a:t>
            </a:r>
          </a:p>
        </p:txBody>
      </p:sp>
      <p:grpSp>
        <p:nvGrpSpPr>
          <p:cNvPr id="5" name="Group 22">
            <a:extLst>
              <a:ext uri="{FF2B5EF4-FFF2-40B4-BE49-F238E27FC236}">
                <a16:creationId xmlns:a16="http://schemas.microsoft.com/office/drawing/2014/main" id="{FD09F904-27D6-4F7F-AAEE-95E8EF30119E}"/>
              </a:ext>
            </a:extLst>
          </p:cNvPr>
          <p:cNvGrpSpPr>
            <a:grpSpLocks/>
          </p:cNvGrpSpPr>
          <p:nvPr/>
        </p:nvGrpSpPr>
        <p:grpSpPr bwMode="auto">
          <a:xfrm>
            <a:off x="2057400" y="3352800"/>
            <a:ext cx="2767013" cy="342900"/>
            <a:chOff x="1152" y="2784"/>
            <a:chExt cx="1743" cy="216"/>
          </a:xfrm>
        </p:grpSpPr>
        <p:grpSp>
          <p:nvGrpSpPr>
            <p:cNvPr id="18483" name="Group 23">
              <a:extLst>
                <a:ext uri="{FF2B5EF4-FFF2-40B4-BE49-F238E27FC236}">
                  <a16:creationId xmlns:a16="http://schemas.microsoft.com/office/drawing/2014/main" id="{F126F4B9-0901-4BEA-A4E4-AD10AA09B011}"/>
                </a:ext>
              </a:extLst>
            </p:cNvPr>
            <p:cNvGrpSpPr>
              <a:grpSpLocks/>
            </p:cNvGrpSpPr>
            <p:nvPr/>
          </p:nvGrpSpPr>
          <p:grpSpPr bwMode="auto">
            <a:xfrm>
              <a:off x="1810" y="2834"/>
              <a:ext cx="343" cy="122"/>
              <a:chOff x="3290" y="1532"/>
              <a:chExt cx="389" cy="109"/>
            </a:xfrm>
          </p:grpSpPr>
          <p:sp>
            <p:nvSpPr>
              <p:cNvPr id="18488" name="Rectangle 24">
                <a:extLst>
                  <a:ext uri="{FF2B5EF4-FFF2-40B4-BE49-F238E27FC236}">
                    <a16:creationId xmlns:a16="http://schemas.microsoft.com/office/drawing/2014/main" id="{F65E0CAB-B719-4ED9-8CA5-65E4ED296F5F}"/>
                  </a:ext>
                </a:extLst>
              </p:cNvPr>
              <p:cNvSpPr>
                <a:spLocks noChangeArrowheads="1"/>
              </p:cNvSpPr>
              <p:nvPr/>
            </p:nvSpPr>
            <p:spPr bwMode="auto">
              <a:xfrm rot="10800000">
                <a:off x="3290" y="1532"/>
                <a:ext cx="389" cy="109"/>
              </a:xfrm>
              <a:prstGeom prst="rect">
                <a:avLst/>
              </a:prstGeom>
              <a:gradFill rotWithShape="1">
                <a:gsLst>
                  <a:gs pos="0">
                    <a:srgbClr val="993300"/>
                  </a:gs>
                  <a:gs pos="50000">
                    <a:srgbClr val="471800"/>
                  </a:gs>
                  <a:gs pos="100000">
                    <a:srgbClr val="993300"/>
                  </a:gs>
                </a:gsLst>
                <a:lin ang="5400000" scaled="1"/>
              </a:gra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489" name="Line 25">
                <a:extLst>
                  <a:ext uri="{FF2B5EF4-FFF2-40B4-BE49-F238E27FC236}">
                    <a16:creationId xmlns:a16="http://schemas.microsoft.com/office/drawing/2014/main" id="{88835E8B-D717-4D15-B42B-7A70B03A6290}"/>
                  </a:ext>
                </a:extLst>
              </p:cNvPr>
              <p:cNvSpPr>
                <a:spLocks noChangeShapeType="1"/>
              </p:cNvSpPr>
              <p:nvPr/>
            </p:nvSpPr>
            <p:spPr bwMode="auto">
              <a:xfrm rot="10800000">
                <a:off x="3631" y="1532"/>
                <a:ext cx="0" cy="1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0" name="Line 26">
                <a:extLst>
                  <a:ext uri="{FF2B5EF4-FFF2-40B4-BE49-F238E27FC236}">
                    <a16:creationId xmlns:a16="http://schemas.microsoft.com/office/drawing/2014/main" id="{B67824FE-554C-4AC8-A8C1-CE728D9C9024}"/>
                  </a:ext>
                </a:extLst>
              </p:cNvPr>
              <p:cNvSpPr>
                <a:spLocks noChangeShapeType="1"/>
              </p:cNvSpPr>
              <p:nvPr/>
            </p:nvSpPr>
            <p:spPr bwMode="auto">
              <a:xfrm rot="10800000">
                <a:off x="3575" y="1532"/>
                <a:ext cx="0" cy="10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1" name="Line 27">
                <a:extLst>
                  <a:ext uri="{FF2B5EF4-FFF2-40B4-BE49-F238E27FC236}">
                    <a16:creationId xmlns:a16="http://schemas.microsoft.com/office/drawing/2014/main" id="{9FC28BDD-0399-4582-9061-1BE2E47DCE7C}"/>
                  </a:ext>
                </a:extLst>
              </p:cNvPr>
              <p:cNvSpPr>
                <a:spLocks noChangeShapeType="1"/>
              </p:cNvSpPr>
              <p:nvPr/>
            </p:nvSpPr>
            <p:spPr bwMode="auto">
              <a:xfrm rot="10800000">
                <a:off x="3520" y="1533"/>
                <a:ext cx="0" cy="1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2" name="Line 28">
                <a:extLst>
                  <a:ext uri="{FF2B5EF4-FFF2-40B4-BE49-F238E27FC236}">
                    <a16:creationId xmlns:a16="http://schemas.microsoft.com/office/drawing/2014/main" id="{A062178A-2945-4BC2-9B19-0C3720974158}"/>
                  </a:ext>
                </a:extLst>
              </p:cNvPr>
              <p:cNvSpPr>
                <a:spLocks noChangeShapeType="1"/>
              </p:cNvSpPr>
              <p:nvPr/>
            </p:nvSpPr>
            <p:spPr bwMode="auto">
              <a:xfrm rot="10800000">
                <a:off x="3464" y="1533"/>
                <a:ext cx="0" cy="1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3" name="Line 29">
                <a:extLst>
                  <a:ext uri="{FF2B5EF4-FFF2-40B4-BE49-F238E27FC236}">
                    <a16:creationId xmlns:a16="http://schemas.microsoft.com/office/drawing/2014/main" id="{38DEDBDA-9A85-4448-A091-B6B840006610}"/>
                  </a:ext>
                </a:extLst>
              </p:cNvPr>
              <p:cNvSpPr>
                <a:spLocks noChangeShapeType="1"/>
              </p:cNvSpPr>
              <p:nvPr/>
            </p:nvSpPr>
            <p:spPr bwMode="auto">
              <a:xfrm rot="10800000">
                <a:off x="3409" y="1533"/>
                <a:ext cx="0" cy="1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4" name="Line 30">
                <a:extLst>
                  <a:ext uri="{FF2B5EF4-FFF2-40B4-BE49-F238E27FC236}">
                    <a16:creationId xmlns:a16="http://schemas.microsoft.com/office/drawing/2014/main" id="{671972F3-03EA-47AA-A046-2E003C5C4EE3}"/>
                  </a:ext>
                </a:extLst>
              </p:cNvPr>
              <p:cNvSpPr>
                <a:spLocks noChangeShapeType="1"/>
              </p:cNvSpPr>
              <p:nvPr/>
            </p:nvSpPr>
            <p:spPr bwMode="auto">
              <a:xfrm rot="10800000">
                <a:off x="3353" y="1533"/>
                <a:ext cx="0" cy="10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484" name="Line 31">
              <a:extLst>
                <a:ext uri="{FF2B5EF4-FFF2-40B4-BE49-F238E27FC236}">
                  <a16:creationId xmlns:a16="http://schemas.microsoft.com/office/drawing/2014/main" id="{F6864174-0C83-4E3B-984C-68E262CB5C22}"/>
                </a:ext>
              </a:extLst>
            </p:cNvPr>
            <p:cNvSpPr>
              <a:spLocks noChangeShapeType="1"/>
            </p:cNvSpPr>
            <p:nvPr/>
          </p:nvSpPr>
          <p:spPr bwMode="auto">
            <a:xfrm flipH="1">
              <a:off x="1713" y="2893"/>
              <a:ext cx="9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5" name="Arc 32">
              <a:extLst>
                <a:ext uri="{FF2B5EF4-FFF2-40B4-BE49-F238E27FC236}">
                  <a16:creationId xmlns:a16="http://schemas.microsoft.com/office/drawing/2014/main" id="{5EA7E092-52BD-497B-8DD8-09E5514B28AC}"/>
                </a:ext>
              </a:extLst>
            </p:cNvPr>
            <p:cNvSpPr>
              <a:spLocks/>
            </p:cNvSpPr>
            <p:nvPr/>
          </p:nvSpPr>
          <p:spPr bwMode="auto">
            <a:xfrm flipH="1">
              <a:off x="1667" y="2858"/>
              <a:ext cx="49" cy="62"/>
            </a:xfrm>
            <a:custGeom>
              <a:avLst/>
              <a:gdLst>
                <a:gd name="T0" fmla="*/ 0 w 43200"/>
                <a:gd name="T1" fmla="*/ 0 h 43121"/>
                <a:gd name="T2" fmla="*/ 0 w 43200"/>
                <a:gd name="T3" fmla="*/ 0 h 43121"/>
                <a:gd name="T4" fmla="*/ 0 w 43200"/>
                <a:gd name="T5" fmla="*/ 0 h 43121"/>
                <a:gd name="T6" fmla="*/ 0 60000 65536"/>
                <a:gd name="T7" fmla="*/ 0 60000 65536"/>
                <a:gd name="T8" fmla="*/ 0 60000 65536"/>
                <a:gd name="T9" fmla="*/ 0 w 43200"/>
                <a:gd name="T10" fmla="*/ 0 h 43121"/>
                <a:gd name="T11" fmla="*/ 43200 w 43200"/>
                <a:gd name="T12" fmla="*/ 43121 h 43121"/>
              </a:gdLst>
              <a:ahLst/>
              <a:cxnLst>
                <a:cxn ang="T6">
                  <a:pos x="T0" y="T1"/>
                </a:cxn>
                <a:cxn ang="T7">
                  <a:pos x="T2" y="T3"/>
                </a:cxn>
                <a:cxn ang="T8">
                  <a:pos x="T4" y="T5"/>
                </a:cxn>
              </a:cxnLst>
              <a:rect l="T9" t="T10" r="T11" b="T12"/>
              <a:pathLst>
                <a:path w="43200" h="43121" fill="none" extrusionOk="0">
                  <a:moveTo>
                    <a:pt x="23448" y="0"/>
                  </a:moveTo>
                  <a:cubicBezTo>
                    <a:pt x="34620" y="960"/>
                    <a:pt x="43200" y="10308"/>
                    <a:pt x="43200" y="21521"/>
                  </a:cubicBezTo>
                  <a:cubicBezTo>
                    <a:pt x="43200" y="33450"/>
                    <a:pt x="33529" y="43121"/>
                    <a:pt x="21600" y="43121"/>
                  </a:cubicBezTo>
                  <a:cubicBezTo>
                    <a:pt x="9670" y="43121"/>
                    <a:pt x="0" y="33450"/>
                    <a:pt x="0" y="21521"/>
                  </a:cubicBezTo>
                  <a:cubicBezTo>
                    <a:pt x="-1" y="20677"/>
                    <a:pt x="49" y="19834"/>
                    <a:pt x="147" y="18996"/>
                  </a:cubicBezTo>
                </a:path>
                <a:path w="43200" h="43121" stroke="0" extrusionOk="0">
                  <a:moveTo>
                    <a:pt x="23448" y="0"/>
                  </a:moveTo>
                  <a:cubicBezTo>
                    <a:pt x="34620" y="960"/>
                    <a:pt x="43200" y="10308"/>
                    <a:pt x="43200" y="21521"/>
                  </a:cubicBezTo>
                  <a:cubicBezTo>
                    <a:pt x="43200" y="33450"/>
                    <a:pt x="33529" y="43121"/>
                    <a:pt x="21600" y="43121"/>
                  </a:cubicBezTo>
                  <a:cubicBezTo>
                    <a:pt x="9670" y="43121"/>
                    <a:pt x="0" y="33450"/>
                    <a:pt x="0" y="21521"/>
                  </a:cubicBezTo>
                  <a:cubicBezTo>
                    <a:pt x="-1" y="20677"/>
                    <a:pt x="49" y="19834"/>
                    <a:pt x="147" y="18996"/>
                  </a:cubicBezTo>
                  <a:lnTo>
                    <a:pt x="21600" y="21521"/>
                  </a:lnTo>
                  <a:lnTo>
                    <a:pt x="23448"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86" name="Line 33">
              <a:extLst>
                <a:ext uri="{FF2B5EF4-FFF2-40B4-BE49-F238E27FC236}">
                  <a16:creationId xmlns:a16="http://schemas.microsoft.com/office/drawing/2014/main" id="{A70A2DCB-709D-47F8-B470-E504DC36157E}"/>
                </a:ext>
              </a:extLst>
            </p:cNvPr>
            <p:cNvSpPr>
              <a:spLocks noChangeShapeType="1"/>
            </p:cNvSpPr>
            <p:nvPr/>
          </p:nvSpPr>
          <p:spPr bwMode="auto">
            <a:xfrm>
              <a:off x="1152" y="2892"/>
              <a:ext cx="5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78" name="Rectangle 34">
              <a:extLst>
                <a:ext uri="{FF2B5EF4-FFF2-40B4-BE49-F238E27FC236}">
                  <a16:creationId xmlns:a16="http://schemas.microsoft.com/office/drawing/2014/main" id="{C3E6AB5E-24D3-4731-88EE-163742A3705C}"/>
                </a:ext>
              </a:extLst>
            </p:cNvPr>
            <p:cNvSpPr>
              <a:spLocks noChangeArrowheads="1"/>
            </p:cNvSpPr>
            <p:nvPr/>
          </p:nvSpPr>
          <p:spPr bwMode="auto">
            <a:xfrm rot="10800000">
              <a:off x="2160" y="2784"/>
              <a:ext cx="735" cy="216"/>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eaLnBrk="1" hangingPunct="1">
                <a:defRPr/>
              </a:pPr>
              <a:endParaRPr lang="en-US"/>
            </a:p>
          </p:txBody>
        </p:sp>
      </p:grpSp>
      <p:grpSp>
        <p:nvGrpSpPr>
          <p:cNvPr id="18440" name="Group 35">
            <a:extLst>
              <a:ext uri="{FF2B5EF4-FFF2-40B4-BE49-F238E27FC236}">
                <a16:creationId xmlns:a16="http://schemas.microsoft.com/office/drawing/2014/main" id="{9055A823-5988-414C-8CF9-203DD71E5DCE}"/>
              </a:ext>
            </a:extLst>
          </p:cNvPr>
          <p:cNvGrpSpPr>
            <a:grpSpLocks/>
          </p:cNvGrpSpPr>
          <p:nvPr/>
        </p:nvGrpSpPr>
        <p:grpSpPr bwMode="auto">
          <a:xfrm>
            <a:off x="533400" y="3733800"/>
            <a:ext cx="7543800" cy="685800"/>
            <a:chOff x="192" y="3024"/>
            <a:chExt cx="4752" cy="432"/>
          </a:xfrm>
        </p:grpSpPr>
        <p:sp>
          <p:nvSpPr>
            <p:cNvPr id="18445" name="Rectangle 36" descr="Walnut">
              <a:extLst>
                <a:ext uri="{FF2B5EF4-FFF2-40B4-BE49-F238E27FC236}">
                  <a16:creationId xmlns:a16="http://schemas.microsoft.com/office/drawing/2014/main" id="{BBE66F52-321E-4E77-B3EA-CDBE4DF8D45E}"/>
                </a:ext>
              </a:extLst>
            </p:cNvPr>
            <p:cNvSpPr>
              <a:spLocks noChangeArrowheads="1"/>
            </p:cNvSpPr>
            <p:nvPr/>
          </p:nvSpPr>
          <p:spPr bwMode="auto">
            <a:xfrm>
              <a:off x="240" y="3072"/>
              <a:ext cx="4656" cy="384"/>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000">
                <a:solidFill>
                  <a:schemeClr val="bg2"/>
                </a:solidFill>
                <a:latin typeface=".VnTime" panose="020B7200000000000000" pitchFamily="34" charset="0"/>
              </a:endParaRPr>
            </a:p>
          </p:txBody>
        </p:sp>
        <p:grpSp>
          <p:nvGrpSpPr>
            <p:cNvPr id="18446" name="Group 37">
              <a:extLst>
                <a:ext uri="{FF2B5EF4-FFF2-40B4-BE49-F238E27FC236}">
                  <a16:creationId xmlns:a16="http://schemas.microsoft.com/office/drawing/2014/main" id="{53D2440C-8864-429D-83EE-382496791171}"/>
                </a:ext>
              </a:extLst>
            </p:cNvPr>
            <p:cNvGrpSpPr>
              <a:grpSpLocks/>
            </p:cNvGrpSpPr>
            <p:nvPr/>
          </p:nvGrpSpPr>
          <p:grpSpPr bwMode="auto">
            <a:xfrm>
              <a:off x="192" y="3024"/>
              <a:ext cx="4752" cy="48"/>
              <a:chOff x="96" y="2304"/>
              <a:chExt cx="4464" cy="48"/>
            </a:xfrm>
          </p:grpSpPr>
          <p:grpSp>
            <p:nvGrpSpPr>
              <p:cNvPr id="18447" name="Group 38">
                <a:extLst>
                  <a:ext uri="{FF2B5EF4-FFF2-40B4-BE49-F238E27FC236}">
                    <a16:creationId xmlns:a16="http://schemas.microsoft.com/office/drawing/2014/main" id="{60B85C06-7562-4D73-BF19-A5E8BC8E1F13}"/>
                  </a:ext>
                </a:extLst>
              </p:cNvPr>
              <p:cNvGrpSpPr>
                <a:grpSpLocks/>
              </p:cNvGrpSpPr>
              <p:nvPr/>
            </p:nvGrpSpPr>
            <p:grpSpPr bwMode="auto">
              <a:xfrm>
                <a:off x="768" y="2304"/>
                <a:ext cx="1920" cy="48"/>
                <a:chOff x="768" y="2304"/>
                <a:chExt cx="1920" cy="48"/>
              </a:xfrm>
            </p:grpSpPr>
            <p:sp>
              <p:nvSpPr>
                <p:cNvPr id="18475" name="AutoShape 39" descr="Walnut">
                  <a:extLst>
                    <a:ext uri="{FF2B5EF4-FFF2-40B4-BE49-F238E27FC236}">
                      <a16:creationId xmlns:a16="http://schemas.microsoft.com/office/drawing/2014/main" id="{8E84B28D-D44C-42A9-A51A-3343104A3E56}"/>
                    </a:ext>
                  </a:extLst>
                </p:cNvPr>
                <p:cNvSpPr>
                  <a:spLocks noChangeArrowheads="1"/>
                </p:cNvSpPr>
                <p:nvPr/>
              </p:nvSpPr>
              <p:spPr bwMode="auto">
                <a:xfrm>
                  <a:off x="768"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476" name="AutoShape 40" descr="Walnut">
                  <a:extLst>
                    <a:ext uri="{FF2B5EF4-FFF2-40B4-BE49-F238E27FC236}">
                      <a16:creationId xmlns:a16="http://schemas.microsoft.com/office/drawing/2014/main" id="{F7130B0D-AA4C-4C96-800F-CD8FE3BF9405}"/>
                    </a:ext>
                  </a:extLst>
                </p:cNvPr>
                <p:cNvSpPr>
                  <a:spLocks noChangeArrowheads="1"/>
                </p:cNvSpPr>
                <p:nvPr/>
              </p:nvSpPr>
              <p:spPr bwMode="auto">
                <a:xfrm>
                  <a:off x="1008"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477" name="AutoShape 41" descr="Walnut">
                  <a:extLst>
                    <a:ext uri="{FF2B5EF4-FFF2-40B4-BE49-F238E27FC236}">
                      <a16:creationId xmlns:a16="http://schemas.microsoft.com/office/drawing/2014/main" id="{AB0F4F12-8C40-43EF-B544-A1040B89FE6D}"/>
                    </a:ext>
                  </a:extLst>
                </p:cNvPr>
                <p:cNvSpPr>
                  <a:spLocks noChangeArrowheads="1"/>
                </p:cNvSpPr>
                <p:nvPr/>
              </p:nvSpPr>
              <p:spPr bwMode="auto">
                <a:xfrm>
                  <a:off x="1248"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478" name="AutoShape 42" descr="Walnut">
                  <a:extLst>
                    <a:ext uri="{FF2B5EF4-FFF2-40B4-BE49-F238E27FC236}">
                      <a16:creationId xmlns:a16="http://schemas.microsoft.com/office/drawing/2014/main" id="{61CB6C5F-0049-4DC3-BFB5-D719378F4D23}"/>
                    </a:ext>
                  </a:extLst>
                </p:cNvPr>
                <p:cNvSpPr>
                  <a:spLocks noChangeArrowheads="1"/>
                </p:cNvSpPr>
                <p:nvPr/>
              </p:nvSpPr>
              <p:spPr bwMode="auto">
                <a:xfrm>
                  <a:off x="1536"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479" name="AutoShape 43" descr="Walnut">
                  <a:extLst>
                    <a:ext uri="{FF2B5EF4-FFF2-40B4-BE49-F238E27FC236}">
                      <a16:creationId xmlns:a16="http://schemas.microsoft.com/office/drawing/2014/main" id="{0BB94B86-3FFE-453A-9ADD-059080AFDFCF}"/>
                    </a:ext>
                  </a:extLst>
                </p:cNvPr>
                <p:cNvSpPr>
                  <a:spLocks noChangeArrowheads="1"/>
                </p:cNvSpPr>
                <p:nvPr/>
              </p:nvSpPr>
              <p:spPr bwMode="auto">
                <a:xfrm>
                  <a:off x="1776"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480" name="AutoShape 44" descr="Walnut">
                  <a:extLst>
                    <a:ext uri="{FF2B5EF4-FFF2-40B4-BE49-F238E27FC236}">
                      <a16:creationId xmlns:a16="http://schemas.microsoft.com/office/drawing/2014/main" id="{91CB57C8-6067-4C2C-BDA7-E4D3781F4A73}"/>
                    </a:ext>
                  </a:extLst>
                </p:cNvPr>
                <p:cNvSpPr>
                  <a:spLocks noChangeArrowheads="1"/>
                </p:cNvSpPr>
                <p:nvPr/>
              </p:nvSpPr>
              <p:spPr bwMode="auto">
                <a:xfrm>
                  <a:off x="1968"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481" name="AutoShape 45" descr="Walnut">
                  <a:extLst>
                    <a:ext uri="{FF2B5EF4-FFF2-40B4-BE49-F238E27FC236}">
                      <a16:creationId xmlns:a16="http://schemas.microsoft.com/office/drawing/2014/main" id="{BFB0288F-B521-4A60-93C7-E2046E032F1A}"/>
                    </a:ext>
                  </a:extLst>
                </p:cNvPr>
                <p:cNvSpPr>
                  <a:spLocks noChangeArrowheads="1"/>
                </p:cNvSpPr>
                <p:nvPr/>
              </p:nvSpPr>
              <p:spPr bwMode="auto">
                <a:xfrm>
                  <a:off x="2160"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482" name="AutoShape 46" descr="Walnut">
                  <a:extLst>
                    <a:ext uri="{FF2B5EF4-FFF2-40B4-BE49-F238E27FC236}">
                      <a16:creationId xmlns:a16="http://schemas.microsoft.com/office/drawing/2014/main" id="{F655C5EC-2E9A-4EE1-BF90-484C45197F67}"/>
                    </a:ext>
                  </a:extLst>
                </p:cNvPr>
                <p:cNvSpPr>
                  <a:spLocks noChangeArrowheads="1"/>
                </p:cNvSpPr>
                <p:nvPr/>
              </p:nvSpPr>
              <p:spPr bwMode="auto">
                <a:xfrm>
                  <a:off x="2352"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grpSp>
            <p:nvGrpSpPr>
              <p:cNvPr id="18448" name="Group 47">
                <a:extLst>
                  <a:ext uri="{FF2B5EF4-FFF2-40B4-BE49-F238E27FC236}">
                    <a16:creationId xmlns:a16="http://schemas.microsoft.com/office/drawing/2014/main" id="{AE7DFC00-E996-414A-B809-B557DF059140}"/>
                  </a:ext>
                </a:extLst>
              </p:cNvPr>
              <p:cNvGrpSpPr>
                <a:grpSpLocks/>
              </p:cNvGrpSpPr>
              <p:nvPr/>
            </p:nvGrpSpPr>
            <p:grpSpPr bwMode="auto">
              <a:xfrm>
                <a:off x="2640" y="2304"/>
                <a:ext cx="1920" cy="48"/>
                <a:chOff x="768" y="2304"/>
                <a:chExt cx="1920" cy="48"/>
              </a:xfrm>
            </p:grpSpPr>
            <p:sp>
              <p:nvSpPr>
                <p:cNvPr id="18467" name="AutoShape 48" descr="Walnut">
                  <a:extLst>
                    <a:ext uri="{FF2B5EF4-FFF2-40B4-BE49-F238E27FC236}">
                      <a16:creationId xmlns:a16="http://schemas.microsoft.com/office/drawing/2014/main" id="{75C99D8F-4C2E-4283-9FE3-9E062E93075C}"/>
                    </a:ext>
                  </a:extLst>
                </p:cNvPr>
                <p:cNvSpPr>
                  <a:spLocks noChangeArrowheads="1"/>
                </p:cNvSpPr>
                <p:nvPr/>
              </p:nvSpPr>
              <p:spPr bwMode="auto">
                <a:xfrm>
                  <a:off x="768"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468" name="AutoShape 49" descr="Walnut">
                  <a:extLst>
                    <a:ext uri="{FF2B5EF4-FFF2-40B4-BE49-F238E27FC236}">
                      <a16:creationId xmlns:a16="http://schemas.microsoft.com/office/drawing/2014/main" id="{488B0BB2-4A82-4631-8445-CACA58CFFBA4}"/>
                    </a:ext>
                  </a:extLst>
                </p:cNvPr>
                <p:cNvSpPr>
                  <a:spLocks noChangeArrowheads="1"/>
                </p:cNvSpPr>
                <p:nvPr/>
              </p:nvSpPr>
              <p:spPr bwMode="auto">
                <a:xfrm>
                  <a:off x="1008"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469" name="AutoShape 50" descr="Walnut">
                  <a:extLst>
                    <a:ext uri="{FF2B5EF4-FFF2-40B4-BE49-F238E27FC236}">
                      <a16:creationId xmlns:a16="http://schemas.microsoft.com/office/drawing/2014/main" id="{4135F7F3-41B7-4A71-9D35-AD4635DE161E}"/>
                    </a:ext>
                  </a:extLst>
                </p:cNvPr>
                <p:cNvSpPr>
                  <a:spLocks noChangeArrowheads="1"/>
                </p:cNvSpPr>
                <p:nvPr/>
              </p:nvSpPr>
              <p:spPr bwMode="auto">
                <a:xfrm>
                  <a:off x="1248"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470" name="AutoShape 51" descr="Walnut">
                  <a:extLst>
                    <a:ext uri="{FF2B5EF4-FFF2-40B4-BE49-F238E27FC236}">
                      <a16:creationId xmlns:a16="http://schemas.microsoft.com/office/drawing/2014/main" id="{86E88D9A-89E8-4C53-99EE-6E98779B8BCE}"/>
                    </a:ext>
                  </a:extLst>
                </p:cNvPr>
                <p:cNvSpPr>
                  <a:spLocks noChangeArrowheads="1"/>
                </p:cNvSpPr>
                <p:nvPr/>
              </p:nvSpPr>
              <p:spPr bwMode="auto">
                <a:xfrm>
                  <a:off x="1536"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471" name="AutoShape 52" descr="Walnut">
                  <a:extLst>
                    <a:ext uri="{FF2B5EF4-FFF2-40B4-BE49-F238E27FC236}">
                      <a16:creationId xmlns:a16="http://schemas.microsoft.com/office/drawing/2014/main" id="{640C3EBE-9599-4D6F-A961-83AE315152AB}"/>
                    </a:ext>
                  </a:extLst>
                </p:cNvPr>
                <p:cNvSpPr>
                  <a:spLocks noChangeArrowheads="1"/>
                </p:cNvSpPr>
                <p:nvPr/>
              </p:nvSpPr>
              <p:spPr bwMode="auto">
                <a:xfrm>
                  <a:off x="1776"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472" name="AutoShape 53" descr="Walnut">
                  <a:extLst>
                    <a:ext uri="{FF2B5EF4-FFF2-40B4-BE49-F238E27FC236}">
                      <a16:creationId xmlns:a16="http://schemas.microsoft.com/office/drawing/2014/main" id="{07C9B2D7-191A-47D1-9548-56B56F44AE4F}"/>
                    </a:ext>
                  </a:extLst>
                </p:cNvPr>
                <p:cNvSpPr>
                  <a:spLocks noChangeArrowheads="1"/>
                </p:cNvSpPr>
                <p:nvPr/>
              </p:nvSpPr>
              <p:spPr bwMode="auto">
                <a:xfrm>
                  <a:off x="1968"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473" name="AutoShape 54" descr="Walnut">
                  <a:extLst>
                    <a:ext uri="{FF2B5EF4-FFF2-40B4-BE49-F238E27FC236}">
                      <a16:creationId xmlns:a16="http://schemas.microsoft.com/office/drawing/2014/main" id="{BD69C493-6FF0-44D9-98F7-225EED344441}"/>
                    </a:ext>
                  </a:extLst>
                </p:cNvPr>
                <p:cNvSpPr>
                  <a:spLocks noChangeArrowheads="1"/>
                </p:cNvSpPr>
                <p:nvPr/>
              </p:nvSpPr>
              <p:spPr bwMode="auto">
                <a:xfrm>
                  <a:off x="2160"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474" name="AutoShape 55" descr="Walnut">
                  <a:extLst>
                    <a:ext uri="{FF2B5EF4-FFF2-40B4-BE49-F238E27FC236}">
                      <a16:creationId xmlns:a16="http://schemas.microsoft.com/office/drawing/2014/main" id="{07FB10DF-2173-44E6-A36A-BF5409E0045B}"/>
                    </a:ext>
                  </a:extLst>
                </p:cNvPr>
                <p:cNvSpPr>
                  <a:spLocks noChangeArrowheads="1"/>
                </p:cNvSpPr>
                <p:nvPr/>
              </p:nvSpPr>
              <p:spPr bwMode="auto">
                <a:xfrm>
                  <a:off x="2352"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grpSp>
            <p:nvGrpSpPr>
              <p:cNvPr id="18449" name="Group 56">
                <a:extLst>
                  <a:ext uri="{FF2B5EF4-FFF2-40B4-BE49-F238E27FC236}">
                    <a16:creationId xmlns:a16="http://schemas.microsoft.com/office/drawing/2014/main" id="{BB446C75-D21A-4EE6-BDFD-B4D9706783CF}"/>
                  </a:ext>
                </a:extLst>
              </p:cNvPr>
              <p:cNvGrpSpPr>
                <a:grpSpLocks/>
              </p:cNvGrpSpPr>
              <p:nvPr/>
            </p:nvGrpSpPr>
            <p:grpSpPr bwMode="auto">
              <a:xfrm>
                <a:off x="96" y="2304"/>
                <a:ext cx="1920" cy="48"/>
                <a:chOff x="768" y="2304"/>
                <a:chExt cx="1920" cy="48"/>
              </a:xfrm>
            </p:grpSpPr>
            <p:sp>
              <p:nvSpPr>
                <p:cNvPr id="18459" name="AutoShape 57" descr="Walnut">
                  <a:extLst>
                    <a:ext uri="{FF2B5EF4-FFF2-40B4-BE49-F238E27FC236}">
                      <a16:creationId xmlns:a16="http://schemas.microsoft.com/office/drawing/2014/main" id="{F801C429-5D4E-4DB9-A54F-6CF9AE91496A}"/>
                    </a:ext>
                  </a:extLst>
                </p:cNvPr>
                <p:cNvSpPr>
                  <a:spLocks noChangeArrowheads="1"/>
                </p:cNvSpPr>
                <p:nvPr/>
              </p:nvSpPr>
              <p:spPr bwMode="auto">
                <a:xfrm>
                  <a:off x="768"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460" name="AutoShape 58" descr="Walnut">
                  <a:extLst>
                    <a:ext uri="{FF2B5EF4-FFF2-40B4-BE49-F238E27FC236}">
                      <a16:creationId xmlns:a16="http://schemas.microsoft.com/office/drawing/2014/main" id="{86935FC9-0F10-4315-89E1-FDFDAB26DC3C}"/>
                    </a:ext>
                  </a:extLst>
                </p:cNvPr>
                <p:cNvSpPr>
                  <a:spLocks noChangeArrowheads="1"/>
                </p:cNvSpPr>
                <p:nvPr/>
              </p:nvSpPr>
              <p:spPr bwMode="auto">
                <a:xfrm>
                  <a:off x="1008"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461" name="AutoShape 59" descr="Walnut">
                  <a:extLst>
                    <a:ext uri="{FF2B5EF4-FFF2-40B4-BE49-F238E27FC236}">
                      <a16:creationId xmlns:a16="http://schemas.microsoft.com/office/drawing/2014/main" id="{AA7F6663-9751-415A-93DE-BF678C362332}"/>
                    </a:ext>
                  </a:extLst>
                </p:cNvPr>
                <p:cNvSpPr>
                  <a:spLocks noChangeArrowheads="1"/>
                </p:cNvSpPr>
                <p:nvPr/>
              </p:nvSpPr>
              <p:spPr bwMode="auto">
                <a:xfrm>
                  <a:off x="1248"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462" name="AutoShape 60" descr="Walnut">
                  <a:extLst>
                    <a:ext uri="{FF2B5EF4-FFF2-40B4-BE49-F238E27FC236}">
                      <a16:creationId xmlns:a16="http://schemas.microsoft.com/office/drawing/2014/main" id="{161EEF1E-1D07-4C19-971E-1A23FF057052}"/>
                    </a:ext>
                  </a:extLst>
                </p:cNvPr>
                <p:cNvSpPr>
                  <a:spLocks noChangeArrowheads="1"/>
                </p:cNvSpPr>
                <p:nvPr/>
              </p:nvSpPr>
              <p:spPr bwMode="auto">
                <a:xfrm>
                  <a:off x="1536"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463" name="AutoShape 61" descr="Walnut">
                  <a:extLst>
                    <a:ext uri="{FF2B5EF4-FFF2-40B4-BE49-F238E27FC236}">
                      <a16:creationId xmlns:a16="http://schemas.microsoft.com/office/drawing/2014/main" id="{E98F87E4-0217-4C20-BCE2-F61DC18EE0C7}"/>
                    </a:ext>
                  </a:extLst>
                </p:cNvPr>
                <p:cNvSpPr>
                  <a:spLocks noChangeArrowheads="1"/>
                </p:cNvSpPr>
                <p:nvPr/>
              </p:nvSpPr>
              <p:spPr bwMode="auto">
                <a:xfrm>
                  <a:off x="1776"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464" name="AutoShape 62" descr="Walnut">
                  <a:extLst>
                    <a:ext uri="{FF2B5EF4-FFF2-40B4-BE49-F238E27FC236}">
                      <a16:creationId xmlns:a16="http://schemas.microsoft.com/office/drawing/2014/main" id="{0AD84DDE-4430-4E61-B118-F0CC404E8C0B}"/>
                    </a:ext>
                  </a:extLst>
                </p:cNvPr>
                <p:cNvSpPr>
                  <a:spLocks noChangeArrowheads="1"/>
                </p:cNvSpPr>
                <p:nvPr/>
              </p:nvSpPr>
              <p:spPr bwMode="auto">
                <a:xfrm>
                  <a:off x="1968"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465" name="AutoShape 63" descr="Walnut">
                  <a:extLst>
                    <a:ext uri="{FF2B5EF4-FFF2-40B4-BE49-F238E27FC236}">
                      <a16:creationId xmlns:a16="http://schemas.microsoft.com/office/drawing/2014/main" id="{EF2F3323-22C5-4033-A85E-EF0DD011D6C3}"/>
                    </a:ext>
                  </a:extLst>
                </p:cNvPr>
                <p:cNvSpPr>
                  <a:spLocks noChangeArrowheads="1"/>
                </p:cNvSpPr>
                <p:nvPr/>
              </p:nvSpPr>
              <p:spPr bwMode="auto">
                <a:xfrm>
                  <a:off x="2160"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466" name="AutoShape 64" descr="Walnut">
                  <a:extLst>
                    <a:ext uri="{FF2B5EF4-FFF2-40B4-BE49-F238E27FC236}">
                      <a16:creationId xmlns:a16="http://schemas.microsoft.com/office/drawing/2014/main" id="{EA26320A-1F89-4F47-88C9-F2841F7F5AE5}"/>
                    </a:ext>
                  </a:extLst>
                </p:cNvPr>
                <p:cNvSpPr>
                  <a:spLocks noChangeArrowheads="1"/>
                </p:cNvSpPr>
                <p:nvPr/>
              </p:nvSpPr>
              <p:spPr bwMode="auto">
                <a:xfrm>
                  <a:off x="2352"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grpSp>
            <p:nvGrpSpPr>
              <p:cNvPr id="18450" name="Group 65">
                <a:extLst>
                  <a:ext uri="{FF2B5EF4-FFF2-40B4-BE49-F238E27FC236}">
                    <a16:creationId xmlns:a16="http://schemas.microsoft.com/office/drawing/2014/main" id="{05B5564D-E584-4C5B-94BD-9DAE4ECE7183}"/>
                  </a:ext>
                </a:extLst>
              </p:cNvPr>
              <p:cNvGrpSpPr>
                <a:grpSpLocks/>
              </p:cNvGrpSpPr>
              <p:nvPr/>
            </p:nvGrpSpPr>
            <p:grpSpPr bwMode="auto">
              <a:xfrm>
                <a:off x="1968" y="2304"/>
                <a:ext cx="1920" cy="48"/>
                <a:chOff x="768" y="2304"/>
                <a:chExt cx="1920" cy="48"/>
              </a:xfrm>
            </p:grpSpPr>
            <p:sp>
              <p:nvSpPr>
                <p:cNvPr id="18451" name="AutoShape 66" descr="Walnut">
                  <a:extLst>
                    <a:ext uri="{FF2B5EF4-FFF2-40B4-BE49-F238E27FC236}">
                      <a16:creationId xmlns:a16="http://schemas.microsoft.com/office/drawing/2014/main" id="{5683DED3-96EF-4A39-8B9D-B2163BECAA9E}"/>
                    </a:ext>
                  </a:extLst>
                </p:cNvPr>
                <p:cNvSpPr>
                  <a:spLocks noChangeArrowheads="1"/>
                </p:cNvSpPr>
                <p:nvPr/>
              </p:nvSpPr>
              <p:spPr bwMode="auto">
                <a:xfrm>
                  <a:off x="768"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452" name="AutoShape 67" descr="Walnut">
                  <a:extLst>
                    <a:ext uri="{FF2B5EF4-FFF2-40B4-BE49-F238E27FC236}">
                      <a16:creationId xmlns:a16="http://schemas.microsoft.com/office/drawing/2014/main" id="{AAD49A49-C7C4-4838-A0BE-B8B241DE0BCE}"/>
                    </a:ext>
                  </a:extLst>
                </p:cNvPr>
                <p:cNvSpPr>
                  <a:spLocks noChangeArrowheads="1"/>
                </p:cNvSpPr>
                <p:nvPr/>
              </p:nvSpPr>
              <p:spPr bwMode="auto">
                <a:xfrm>
                  <a:off x="1008"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453" name="AutoShape 68" descr="Walnut">
                  <a:extLst>
                    <a:ext uri="{FF2B5EF4-FFF2-40B4-BE49-F238E27FC236}">
                      <a16:creationId xmlns:a16="http://schemas.microsoft.com/office/drawing/2014/main" id="{582CA525-63D0-4538-A855-7EC8842910E4}"/>
                    </a:ext>
                  </a:extLst>
                </p:cNvPr>
                <p:cNvSpPr>
                  <a:spLocks noChangeArrowheads="1"/>
                </p:cNvSpPr>
                <p:nvPr/>
              </p:nvSpPr>
              <p:spPr bwMode="auto">
                <a:xfrm>
                  <a:off x="1248"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454" name="AutoShape 69" descr="Walnut">
                  <a:extLst>
                    <a:ext uri="{FF2B5EF4-FFF2-40B4-BE49-F238E27FC236}">
                      <a16:creationId xmlns:a16="http://schemas.microsoft.com/office/drawing/2014/main" id="{ACEC9135-FD63-4DA4-B5F4-9CD499900B09}"/>
                    </a:ext>
                  </a:extLst>
                </p:cNvPr>
                <p:cNvSpPr>
                  <a:spLocks noChangeArrowheads="1"/>
                </p:cNvSpPr>
                <p:nvPr/>
              </p:nvSpPr>
              <p:spPr bwMode="auto">
                <a:xfrm>
                  <a:off x="1536"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455" name="AutoShape 70" descr="Walnut">
                  <a:extLst>
                    <a:ext uri="{FF2B5EF4-FFF2-40B4-BE49-F238E27FC236}">
                      <a16:creationId xmlns:a16="http://schemas.microsoft.com/office/drawing/2014/main" id="{BFBFC316-8A97-4192-A86B-F8C7866DA65C}"/>
                    </a:ext>
                  </a:extLst>
                </p:cNvPr>
                <p:cNvSpPr>
                  <a:spLocks noChangeArrowheads="1"/>
                </p:cNvSpPr>
                <p:nvPr/>
              </p:nvSpPr>
              <p:spPr bwMode="auto">
                <a:xfrm>
                  <a:off x="1776"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456" name="AutoShape 71" descr="Walnut">
                  <a:extLst>
                    <a:ext uri="{FF2B5EF4-FFF2-40B4-BE49-F238E27FC236}">
                      <a16:creationId xmlns:a16="http://schemas.microsoft.com/office/drawing/2014/main" id="{34BE6338-8981-4EAB-8AD5-F182B130C3D8}"/>
                    </a:ext>
                  </a:extLst>
                </p:cNvPr>
                <p:cNvSpPr>
                  <a:spLocks noChangeArrowheads="1"/>
                </p:cNvSpPr>
                <p:nvPr/>
              </p:nvSpPr>
              <p:spPr bwMode="auto">
                <a:xfrm>
                  <a:off x="1968"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457" name="AutoShape 72" descr="Walnut">
                  <a:extLst>
                    <a:ext uri="{FF2B5EF4-FFF2-40B4-BE49-F238E27FC236}">
                      <a16:creationId xmlns:a16="http://schemas.microsoft.com/office/drawing/2014/main" id="{9E26A19C-041E-479D-8CFE-8FE18F4705C7}"/>
                    </a:ext>
                  </a:extLst>
                </p:cNvPr>
                <p:cNvSpPr>
                  <a:spLocks noChangeArrowheads="1"/>
                </p:cNvSpPr>
                <p:nvPr/>
              </p:nvSpPr>
              <p:spPr bwMode="auto">
                <a:xfrm>
                  <a:off x="2160"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18458" name="AutoShape 73" descr="Walnut">
                  <a:extLst>
                    <a:ext uri="{FF2B5EF4-FFF2-40B4-BE49-F238E27FC236}">
                      <a16:creationId xmlns:a16="http://schemas.microsoft.com/office/drawing/2014/main" id="{0CE5678F-9B19-4F40-945A-678ED8A61C7F}"/>
                    </a:ext>
                  </a:extLst>
                </p:cNvPr>
                <p:cNvSpPr>
                  <a:spLocks noChangeArrowheads="1"/>
                </p:cNvSpPr>
                <p:nvPr/>
              </p:nvSpPr>
              <p:spPr bwMode="auto">
                <a:xfrm>
                  <a:off x="2352" y="2304"/>
                  <a:ext cx="336" cy="48"/>
                </a:xfrm>
                <a:prstGeom prst="flowChartExtra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grpSp>
      </p:grpSp>
      <p:sp>
        <p:nvSpPr>
          <p:cNvPr id="18444" name="Text Box 78">
            <a:extLst>
              <a:ext uri="{FF2B5EF4-FFF2-40B4-BE49-F238E27FC236}">
                <a16:creationId xmlns:a16="http://schemas.microsoft.com/office/drawing/2014/main" id="{453349FA-EED9-4F26-B724-4CE6FCF168A3}"/>
              </a:ext>
            </a:extLst>
          </p:cNvPr>
          <p:cNvSpPr txBox="1">
            <a:spLocks noChangeArrowheads="1"/>
          </p:cNvSpPr>
          <p:nvPr/>
        </p:nvSpPr>
        <p:spPr bwMode="auto">
          <a:xfrm>
            <a:off x="546636" y="4786539"/>
            <a:ext cx="785164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0000FF"/>
                </a:solidFill>
                <a:latin typeface="Times New Roman" panose="02020603050405020304" pitchFamily="18" charset="0"/>
                <a:cs typeface="Times New Roman" panose="02020603050405020304" pitchFamily="18" charset="0"/>
              </a:rPr>
              <a:t>Lực ma sát (F</a:t>
            </a:r>
            <a:r>
              <a:rPr lang="en-US" altLang="en-US" sz="2800" baseline="-25000">
                <a:solidFill>
                  <a:srgbClr val="0000FF"/>
                </a:solidFill>
                <a:latin typeface="Times New Roman" panose="02020603050405020304" pitchFamily="18" charset="0"/>
                <a:cs typeface="Times New Roman" panose="02020603050405020304" pitchFamily="18" charset="0"/>
              </a:rPr>
              <a:t>mst</a:t>
            </a:r>
            <a:r>
              <a:rPr lang="en-US" altLang="en-US" sz="2400">
                <a:solidFill>
                  <a:srgbClr val="0000FF"/>
                </a:solidFill>
                <a:latin typeface="Times New Roman" panose="02020603050405020304" pitchFamily="18" charset="0"/>
                <a:cs typeface="Times New Roman" panose="02020603050405020304" pitchFamily="18" charset="0"/>
              </a:rPr>
              <a:t>) phụ thuộc vào tình trạng bề mặt tiếp xúc</a:t>
            </a:r>
            <a:endParaRPr lang="fr-FR" altLang="en-US" sz="2400">
              <a:solidFill>
                <a:srgbClr val="0000FF"/>
              </a:solidFill>
              <a:latin typeface="Times New Roman" panose="02020603050405020304" pitchFamily="18" charset="0"/>
              <a:cs typeface="Times New Roman" panose="02020603050405020304" pitchFamily="18" charset="0"/>
            </a:endParaRPr>
          </a:p>
        </p:txBody>
      </p:sp>
      <p:sp>
        <p:nvSpPr>
          <p:cNvPr id="77" name="Text Box 78">
            <a:extLst>
              <a:ext uri="{FF2B5EF4-FFF2-40B4-BE49-F238E27FC236}">
                <a16:creationId xmlns:a16="http://schemas.microsoft.com/office/drawing/2014/main" id="{4A1EC1EE-0942-4603-A140-E60FA3C6D0C4}"/>
              </a:ext>
            </a:extLst>
          </p:cNvPr>
          <p:cNvSpPr txBox="1">
            <a:spLocks noChangeArrowheads="1"/>
          </p:cNvSpPr>
          <p:nvPr/>
        </p:nvSpPr>
        <p:spPr bwMode="auto">
          <a:xfrm>
            <a:off x="773177" y="5339091"/>
            <a:ext cx="78516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Tăng giảm ma sát cho phù hợp</a:t>
            </a:r>
            <a:endParaRPr lang="fr-FR" alt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63" presetClass="path" presetSubtype="0" accel="50000" decel="50000" fill="hold" grpId="0" nodeType="withEffect">
                                  <p:stCondLst>
                                    <p:cond delay="0"/>
                                  </p:stCondLst>
                                  <p:childTnLst>
                                    <p:animMotion origin="layout" path="M -8.33333E-7 -3.7037E-6 L 0.25 -3.7037E-6 " pathEditMode="relative" rAng="0" ptsTypes="AA">
                                      <p:cBhvr>
                                        <p:cTn id="12" dur="2000" fill="hold"/>
                                        <p:tgtEl>
                                          <p:spTgt spid="108548"/>
                                        </p:tgtEl>
                                        <p:attrNameLst>
                                          <p:attrName>ppt_x</p:attrName>
                                          <p:attrName>ppt_y</p:attrName>
                                        </p:attrNameLst>
                                      </p:cBhvr>
                                      <p:rCtr x="12500" y="0"/>
                                    </p:animMotion>
                                  </p:childTnLst>
                                </p:cTn>
                              </p:par>
                              <p:par>
                                <p:cTn id="13" presetID="63" presetClass="path" presetSubtype="0" accel="50000" decel="50000" fill="hold" nodeType="withEffect">
                                  <p:stCondLst>
                                    <p:cond delay="0"/>
                                  </p:stCondLst>
                                  <p:childTnLst>
                                    <p:animMotion origin="layout" path="M -1.11111E-6 -4.81481E-6 L 0.25 -4.81481E-6 " pathEditMode="relative" rAng="0" ptsTypes="AA">
                                      <p:cBhvr>
                                        <p:cTn id="14" dur="2000" fill="hold"/>
                                        <p:tgtEl>
                                          <p:spTgt spid="2"/>
                                        </p:tgtEl>
                                        <p:attrNameLst>
                                          <p:attrName>ppt_x</p:attrName>
                                          <p:attrName>ppt_y</p:attrName>
                                        </p:attrNameLst>
                                      </p:cBhvr>
                                      <p:rCtr x="12500" y="0"/>
                                    </p:animMotion>
                                  </p:childTnLst>
                                </p:cTn>
                              </p:par>
                              <p:par>
                                <p:cTn id="15" presetID="63" presetClass="path" presetSubtype="0" accel="50000" decel="50000" fill="hold" grpId="0" nodeType="withEffect">
                                  <p:stCondLst>
                                    <p:cond delay="0"/>
                                  </p:stCondLst>
                                  <p:childTnLst>
                                    <p:animMotion origin="layout" path="M 2.5E-6 2.22222E-6 L 0.25 2.22222E-6 " pathEditMode="relative" rAng="0" ptsTypes="AA">
                                      <p:cBhvr>
                                        <p:cTn id="16" dur="2000" fill="hold"/>
                                        <p:tgtEl>
                                          <p:spTgt spid="108565"/>
                                        </p:tgtEl>
                                        <p:attrNameLst>
                                          <p:attrName>ppt_x</p:attrName>
                                          <p:attrName>ppt_y</p:attrName>
                                        </p:attrNameLst>
                                      </p:cBhvr>
                                      <p:rCtr x="12500" y="0"/>
                                    </p:animMotion>
                                  </p:childTnLst>
                                </p:cTn>
                              </p:par>
                              <p:par>
                                <p:cTn id="17" presetID="63" presetClass="path" presetSubtype="0" accel="50000" decel="50000" fill="hold" nodeType="withEffect">
                                  <p:stCondLst>
                                    <p:cond delay="0"/>
                                  </p:stCondLst>
                                  <p:childTnLst>
                                    <p:animMotion origin="layout" path="M 4.72222E-6 1.11111E-6 L 0.25 1.11111E-6 " pathEditMode="relative" rAng="0" ptsTypes="AA">
                                      <p:cBhvr>
                                        <p:cTn id="18" dur="2000" fill="hold"/>
                                        <p:tgtEl>
                                          <p:spTgt spid="5"/>
                                        </p:tgtEl>
                                        <p:attrNameLst>
                                          <p:attrName>ppt_x</p:attrName>
                                          <p:attrName>ppt_y</p:attrName>
                                        </p:attrNameLst>
                                      </p:cBhvr>
                                      <p:rCtr x="12500" y="0"/>
                                    </p:animMotion>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8444"/>
                                        </p:tgtEl>
                                        <p:attrNameLst>
                                          <p:attrName>style.visibility</p:attrName>
                                        </p:attrNameLst>
                                      </p:cBhvr>
                                      <p:to>
                                        <p:strVal val="visible"/>
                                      </p:to>
                                    </p:set>
                                    <p:animEffect transition="in" filter="fade">
                                      <p:cBhvr>
                                        <p:cTn id="23" dur="1000"/>
                                        <p:tgtEl>
                                          <p:spTgt spid="18444"/>
                                        </p:tgtEl>
                                      </p:cBhvr>
                                    </p:animEffect>
                                    <p:anim calcmode="lin" valueType="num">
                                      <p:cBhvr>
                                        <p:cTn id="24" dur="1000" fill="hold"/>
                                        <p:tgtEl>
                                          <p:spTgt spid="18444"/>
                                        </p:tgtEl>
                                        <p:attrNameLst>
                                          <p:attrName>ppt_x</p:attrName>
                                        </p:attrNameLst>
                                      </p:cBhvr>
                                      <p:tavLst>
                                        <p:tav tm="0">
                                          <p:val>
                                            <p:strVal val="#ppt_x"/>
                                          </p:val>
                                        </p:tav>
                                        <p:tav tm="100000">
                                          <p:val>
                                            <p:strVal val="#ppt_x"/>
                                          </p:val>
                                        </p:tav>
                                      </p:tavLst>
                                    </p:anim>
                                    <p:anim calcmode="lin" valueType="num">
                                      <p:cBhvr>
                                        <p:cTn id="25" dur="1000" fill="hold"/>
                                        <p:tgtEl>
                                          <p:spTgt spid="1844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fade">
                                      <p:cBhvr>
                                        <p:cTn id="30" dur="1000"/>
                                        <p:tgtEl>
                                          <p:spTgt spid="77"/>
                                        </p:tgtEl>
                                      </p:cBhvr>
                                    </p:animEffect>
                                    <p:anim calcmode="lin" valueType="num">
                                      <p:cBhvr>
                                        <p:cTn id="31" dur="1000" fill="hold"/>
                                        <p:tgtEl>
                                          <p:spTgt spid="77"/>
                                        </p:tgtEl>
                                        <p:attrNameLst>
                                          <p:attrName>ppt_x</p:attrName>
                                        </p:attrNameLst>
                                      </p:cBhvr>
                                      <p:tavLst>
                                        <p:tav tm="0">
                                          <p:val>
                                            <p:strVal val="#ppt_x"/>
                                          </p:val>
                                        </p:tav>
                                        <p:tav tm="100000">
                                          <p:val>
                                            <p:strVal val="#ppt_x"/>
                                          </p:val>
                                        </p:tav>
                                      </p:tavLst>
                                    </p:anim>
                                    <p:anim calcmode="lin" valueType="num">
                                      <p:cBhvr>
                                        <p:cTn id="32"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animBg="1"/>
      <p:bldP spid="108565" grpId="0" animBg="1"/>
      <p:bldP spid="18444" grpId="0"/>
      <p:bldP spid="7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3607D5A1-44DE-4A12-9513-6A1B845686A9}"/>
              </a:ext>
            </a:extLst>
          </p:cNvPr>
          <p:cNvSpPr/>
          <p:nvPr/>
        </p:nvSpPr>
        <p:spPr>
          <a:xfrm>
            <a:off x="7034" y="152400"/>
            <a:ext cx="8120743" cy="584775"/>
          </a:xfrm>
          <a:prstGeom prst="rect">
            <a:avLst/>
          </a:prstGeom>
        </p:spPr>
        <p:txBody>
          <a:bodyPr wrap="square">
            <a:spAutoFit/>
          </a:bodyPr>
          <a:lstStyle/>
          <a:p>
            <a:pPr algn="just" eaLnBrk="1" hangingPunct="1">
              <a:spcBef>
                <a:spcPct val="50000"/>
              </a:spcBef>
            </a:pPr>
            <a:r>
              <a:rPr lang="en-US" sz="3200" b="1">
                <a:solidFill>
                  <a:srgbClr val="FF0000"/>
                </a:solidFill>
                <a:latin typeface="Times New Roman" pitchFamily="18" charset="0"/>
                <a:cs typeface="Times New Roman" pitchFamily="18" charset="0"/>
              </a:rPr>
              <a:t>IV. Ma sát và chuyển động</a:t>
            </a:r>
            <a:endParaRPr lang="en-US" sz="3200" b="1" dirty="0">
              <a:solidFill>
                <a:srgbClr val="FF0000"/>
              </a:solidFill>
              <a:latin typeface="Times New Roman" pitchFamily="18" charset="0"/>
              <a:cs typeface="Times New Roman" pitchFamily="18" charset="0"/>
            </a:endParaRPr>
          </a:p>
        </p:txBody>
      </p:sp>
      <p:sp>
        <p:nvSpPr>
          <p:cNvPr id="3" name="Rectangle 6">
            <a:extLst>
              <a:ext uri="{FF2B5EF4-FFF2-40B4-BE49-F238E27FC236}">
                <a16:creationId xmlns:a16="http://schemas.microsoft.com/office/drawing/2014/main" id="{C1AA383B-999F-4200-9A2B-88191DB6F6EC}"/>
              </a:ext>
            </a:extLst>
          </p:cNvPr>
          <p:cNvSpPr/>
          <p:nvPr/>
        </p:nvSpPr>
        <p:spPr>
          <a:xfrm>
            <a:off x="304800" y="1371600"/>
            <a:ext cx="8120743" cy="1077218"/>
          </a:xfrm>
          <a:prstGeom prst="rect">
            <a:avLst/>
          </a:prstGeom>
        </p:spPr>
        <p:txBody>
          <a:bodyPr wrap="square">
            <a:spAutoFit/>
          </a:bodyPr>
          <a:lstStyle/>
          <a:p>
            <a:pPr algn="just" eaLnBrk="1" hangingPunct="1">
              <a:spcBef>
                <a:spcPct val="50000"/>
              </a:spcBef>
            </a:pPr>
            <a:r>
              <a:rPr lang="en-US" sz="3200" b="1">
                <a:latin typeface="Times New Roman" pitchFamily="18" charset="0"/>
                <a:cs typeface="Times New Roman" pitchFamily="18" charset="0"/>
              </a:rPr>
              <a:t>? Ma sát ảnh hưởng như thế nào tới chuyển động của vật?</a:t>
            </a:r>
            <a:endParaRPr lang="en-US" sz="3200" b="1" dirty="0">
              <a:latin typeface="Times New Roman" pitchFamily="18" charset="0"/>
              <a:cs typeface="Times New Roman" pitchFamily="18" charset="0"/>
            </a:endParaRPr>
          </a:p>
        </p:txBody>
      </p:sp>
      <p:sp>
        <p:nvSpPr>
          <p:cNvPr id="4" name="Rectangle 6">
            <a:extLst>
              <a:ext uri="{FF2B5EF4-FFF2-40B4-BE49-F238E27FC236}">
                <a16:creationId xmlns:a16="http://schemas.microsoft.com/office/drawing/2014/main" id="{029E9FAE-0C3C-42FC-8821-7509BFBE812E}"/>
              </a:ext>
            </a:extLst>
          </p:cNvPr>
          <p:cNvSpPr/>
          <p:nvPr/>
        </p:nvSpPr>
        <p:spPr>
          <a:xfrm>
            <a:off x="325902" y="2544634"/>
            <a:ext cx="8120743" cy="1077218"/>
          </a:xfrm>
          <a:prstGeom prst="rect">
            <a:avLst/>
          </a:prstGeom>
        </p:spPr>
        <p:txBody>
          <a:bodyPr wrap="square">
            <a:spAutoFit/>
          </a:bodyPr>
          <a:lstStyle/>
          <a:p>
            <a:pPr algn="just" eaLnBrk="1" hangingPunct="1">
              <a:spcBef>
                <a:spcPct val="50000"/>
              </a:spcBef>
            </a:pPr>
            <a:r>
              <a:rPr lang="en-US" sz="3200" b="1">
                <a:solidFill>
                  <a:srgbClr val="0000FF"/>
                </a:solidFill>
                <a:latin typeface="Times New Roman" pitchFamily="18" charset="0"/>
                <a:cs typeface="Times New Roman" pitchFamily="18" charset="0"/>
                <a:sym typeface="Wingdings" panose="05000000000000000000" pitchFamily="2" charset="2"/>
              </a:rPr>
              <a:t></a:t>
            </a:r>
            <a:r>
              <a:rPr lang="en-US" sz="3200" b="1">
                <a:solidFill>
                  <a:srgbClr val="0000FF"/>
                </a:solidFill>
                <a:latin typeface="Times New Roman" pitchFamily="18" charset="0"/>
                <a:cs typeface="Times New Roman" pitchFamily="18" charset="0"/>
              </a:rPr>
              <a:t>Ma sát có thể cản trở hoặc thúc đẩy chuyển động của vật</a:t>
            </a:r>
            <a:endParaRPr lang="en-US" sz="32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36855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 y="273500"/>
            <a:ext cx="8991600" cy="830997"/>
          </a:xfrm>
          <a:prstGeom prst="rect">
            <a:avLst/>
          </a:prstGeom>
          <a:noFill/>
        </p:spPr>
        <p:txBody>
          <a:bodyPr wrap="square" rtlCol="0">
            <a:spAutoFit/>
          </a:bodyPr>
          <a:lstStyle/>
          <a:p>
            <a:r>
              <a:rPr lang="en-US" sz="2400" b="1">
                <a:solidFill>
                  <a:srgbClr val="0070C0"/>
                </a:solidFill>
                <a:latin typeface="Times New Roman" pitchFamily="18" charset="0"/>
                <a:cs typeface="Times New Roman" pitchFamily="18" charset="0"/>
              </a:rPr>
              <a:t>Hãy chỉ ra lực ma sát trong các tình huống sau và nói rõ nó có tác dụng thúc đẩy hay cản trở chuyển động của vật?</a:t>
            </a:r>
            <a:endParaRPr lang="vi-VN" sz="2400" b="1" dirty="0">
              <a:solidFill>
                <a:srgbClr val="0070C0"/>
              </a:solidFill>
              <a:latin typeface="Times New Roman" pitchFamily="18" charset="0"/>
              <a:cs typeface="Times New Roman" pitchFamily="18" charset="0"/>
            </a:endParaRPr>
          </a:p>
        </p:txBody>
      </p:sp>
      <p:pic>
        <p:nvPicPr>
          <p:cNvPr id="5122" name="Picture 2" descr="C:\Users\Khai Thanh\Desktop\c.jpg"/>
          <p:cNvPicPr>
            <a:picLocks noChangeAspect="1" noChangeArrowheads="1"/>
          </p:cNvPicPr>
          <p:nvPr/>
        </p:nvPicPr>
        <p:blipFill rotWithShape="1">
          <a:blip r:embed="rId2">
            <a:extLst>
              <a:ext uri="{28A0092B-C50C-407E-A947-70E740481C1C}">
                <a14:useLocalDpi xmlns:a14="http://schemas.microsoft.com/office/drawing/2010/main" val="0"/>
              </a:ext>
            </a:extLst>
          </a:blip>
          <a:srcRect l="7565" t="11789" r="68087" b="67179"/>
          <a:stretch/>
        </p:blipFill>
        <p:spPr bwMode="auto">
          <a:xfrm>
            <a:off x="0" y="1104497"/>
            <a:ext cx="4660836" cy="25177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Khai Thanh\Desktop\c.jpg">
            <a:extLst>
              <a:ext uri="{FF2B5EF4-FFF2-40B4-BE49-F238E27FC236}">
                <a16:creationId xmlns:a16="http://schemas.microsoft.com/office/drawing/2014/main" id="{27482B80-7A1E-45F3-A0D3-8013416BDF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261" t="11789" r="37391" b="67179"/>
          <a:stretch/>
        </p:blipFill>
        <p:spPr bwMode="auto">
          <a:xfrm>
            <a:off x="4719055" y="1104497"/>
            <a:ext cx="4387431" cy="2451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Khai Thanh\Desktop\c.jpg">
            <a:extLst>
              <a:ext uri="{FF2B5EF4-FFF2-40B4-BE49-F238E27FC236}">
                <a16:creationId xmlns:a16="http://schemas.microsoft.com/office/drawing/2014/main" id="{434555CD-F3AC-4FC2-8F92-85D11D2F14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217" t="47701" r="13044" b="24391"/>
          <a:stretch/>
        </p:blipFill>
        <p:spPr bwMode="auto">
          <a:xfrm>
            <a:off x="4798302" y="3924034"/>
            <a:ext cx="4153486" cy="23702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1">
            <a:extLst>
              <a:ext uri="{FF2B5EF4-FFF2-40B4-BE49-F238E27FC236}">
                <a16:creationId xmlns:a16="http://schemas.microsoft.com/office/drawing/2014/main" id="{346E3D47-0828-4C77-9AF8-DD8973E49CD5}"/>
              </a:ext>
            </a:extLst>
          </p:cNvPr>
          <p:cNvSpPr/>
          <p:nvPr/>
        </p:nvSpPr>
        <p:spPr>
          <a:xfrm>
            <a:off x="1286264" y="3429000"/>
            <a:ext cx="2088308" cy="34018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sz="2000" b="1">
                <a:solidFill>
                  <a:srgbClr val="FF0000"/>
                </a:solidFill>
                <a:latin typeface="Times New Roman" panose="02020603050405020304" pitchFamily="18" charset="0"/>
                <a:cs typeface="Times New Roman" panose="02020603050405020304" pitchFamily="18" charset="0"/>
              </a:rPr>
              <a:t>Hình 1</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1" name="Rectangle: Rounded Corners 1">
            <a:extLst>
              <a:ext uri="{FF2B5EF4-FFF2-40B4-BE49-F238E27FC236}">
                <a16:creationId xmlns:a16="http://schemas.microsoft.com/office/drawing/2014/main" id="{5B148650-0258-49DC-9EE9-55B75697D038}"/>
              </a:ext>
            </a:extLst>
          </p:cNvPr>
          <p:cNvSpPr/>
          <p:nvPr/>
        </p:nvSpPr>
        <p:spPr>
          <a:xfrm>
            <a:off x="5985161" y="3466498"/>
            <a:ext cx="2088308" cy="34018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sz="2000" b="1">
                <a:solidFill>
                  <a:srgbClr val="FF0000"/>
                </a:solidFill>
                <a:latin typeface="Times New Roman" panose="02020603050405020304" pitchFamily="18" charset="0"/>
                <a:cs typeface="Times New Roman" panose="02020603050405020304" pitchFamily="18" charset="0"/>
              </a:rPr>
              <a:t>Hình 2</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2" name="Rectangle: Rounded Corners 1">
            <a:extLst>
              <a:ext uri="{FF2B5EF4-FFF2-40B4-BE49-F238E27FC236}">
                <a16:creationId xmlns:a16="http://schemas.microsoft.com/office/drawing/2014/main" id="{47EB9BF8-D42E-4BCD-BA50-1A557C882B6C}"/>
              </a:ext>
            </a:extLst>
          </p:cNvPr>
          <p:cNvSpPr/>
          <p:nvPr/>
        </p:nvSpPr>
        <p:spPr>
          <a:xfrm>
            <a:off x="1286264" y="6376415"/>
            <a:ext cx="2088308" cy="34018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sz="2000" b="1">
                <a:solidFill>
                  <a:srgbClr val="FF0000"/>
                </a:solidFill>
                <a:latin typeface="Times New Roman" panose="02020603050405020304" pitchFamily="18" charset="0"/>
                <a:cs typeface="Times New Roman" panose="02020603050405020304" pitchFamily="18" charset="0"/>
              </a:rPr>
              <a:t>Hình 3</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3" name="Rectangle: Rounded Corners 1">
            <a:extLst>
              <a:ext uri="{FF2B5EF4-FFF2-40B4-BE49-F238E27FC236}">
                <a16:creationId xmlns:a16="http://schemas.microsoft.com/office/drawing/2014/main" id="{7BD62313-6D25-4D99-A282-B76E8355F3FD}"/>
              </a:ext>
            </a:extLst>
          </p:cNvPr>
          <p:cNvSpPr/>
          <p:nvPr/>
        </p:nvSpPr>
        <p:spPr>
          <a:xfrm>
            <a:off x="5868616" y="6407107"/>
            <a:ext cx="2088308" cy="34018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sz="2000" b="1">
                <a:solidFill>
                  <a:srgbClr val="FF0000"/>
                </a:solidFill>
                <a:latin typeface="Times New Roman" panose="02020603050405020304" pitchFamily="18" charset="0"/>
                <a:cs typeface="Times New Roman" panose="02020603050405020304" pitchFamily="18" charset="0"/>
              </a:rPr>
              <a:t>Hình 4</a:t>
            </a:r>
            <a:endParaRPr lang="en-US" sz="2000" b="1" dirty="0">
              <a:solidFill>
                <a:srgbClr val="FF0000"/>
              </a:solidFill>
              <a:latin typeface="Times New Roman" panose="02020603050405020304" pitchFamily="18" charset="0"/>
              <a:cs typeface="Times New Roman" panose="02020603050405020304" pitchFamily="18" charset="0"/>
            </a:endParaRPr>
          </a:p>
        </p:txBody>
      </p:sp>
      <p:pic>
        <p:nvPicPr>
          <p:cNvPr id="4098" name="Picture 2">
            <a:extLst>
              <a:ext uri="{FF2B5EF4-FFF2-40B4-BE49-F238E27FC236}">
                <a16:creationId xmlns:a16="http://schemas.microsoft.com/office/drawing/2014/main" id="{D04C3A21-1D37-4BBC-9260-7105482693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192" r="50000" b="5709"/>
          <a:stretch/>
        </p:blipFill>
        <p:spPr bwMode="auto">
          <a:xfrm>
            <a:off x="349024" y="3794489"/>
            <a:ext cx="3454414" cy="2629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45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4C448EF4-8B92-42B2-8B89-12775FE94971}"/>
              </a:ext>
            </a:extLst>
          </p:cNvPr>
          <p:cNvPicPr>
            <a:picLocks noChangeAspect="1"/>
          </p:cNvPicPr>
          <p:nvPr/>
        </p:nvPicPr>
        <p:blipFill rotWithShape="1">
          <a:blip r:embed="rId2"/>
          <a:srcRect r="71280"/>
          <a:stretch/>
        </p:blipFill>
        <p:spPr>
          <a:xfrm>
            <a:off x="397412" y="440659"/>
            <a:ext cx="2667000" cy="3411279"/>
          </a:xfrm>
          <a:prstGeom prst="rect">
            <a:avLst/>
          </a:prstGeom>
        </p:spPr>
      </p:pic>
      <p:pic>
        <p:nvPicPr>
          <p:cNvPr id="3" name="Hình ảnh 2">
            <a:extLst>
              <a:ext uri="{FF2B5EF4-FFF2-40B4-BE49-F238E27FC236}">
                <a16:creationId xmlns:a16="http://schemas.microsoft.com/office/drawing/2014/main" id="{761973EE-95BF-4D0B-ABCC-BDCF69A5C090}"/>
              </a:ext>
            </a:extLst>
          </p:cNvPr>
          <p:cNvPicPr>
            <a:picLocks noChangeAspect="1"/>
          </p:cNvPicPr>
          <p:nvPr/>
        </p:nvPicPr>
        <p:blipFill rotWithShape="1">
          <a:blip r:embed="rId2"/>
          <a:srcRect l="70130" b="9091"/>
          <a:stretch/>
        </p:blipFill>
        <p:spPr>
          <a:xfrm>
            <a:off x="2159393" y="3302739"/>
            <a:ext cx="3962400" cy="3174261"/>
          </a:xfrm>
          <a:prstGeom prst="rect">
            <a:avLst/>
          </a:prstGeom>
        </p:spPr>
      </p:pic>
      <p:pic>
        <p:nvPicPr>
          <p:cNvPr id="4" name="Hình ảnh 3">
            <a:extLst>
              <a:ext uri="{FF2B5EF4-FFF2-40B4-BE49-F238E27FC236}">
                <a16:creationId xmlns:a16="http://schemas.microsoft.com/office/drawing/2014/main" id="{FD622A6E-5C79-43EB-82E4-7CCC5D726D98}"/>
              </a:ext>
            </a:extLst>
          </p:cNvPr>
          <p:cNvPicPr>
            <a:picLocks noChangeAspect="1"/>
          </p:cNvPicPr>
          <p:nvPr/>
        </p:nvPicPr>
        <p:blipFill rotWithShape="1">
          <a:blip r:embed="rId2"/>
          <a:srcRect l="33395" r="33210" b="5179"/>
          <a:stretch/>
        </p:blipFill>
        <p:spPr>
          <a:xfrm>
            <a:off x="4148241" y="440659"/>
            <a:ext cx="2888673" cy="3012959"/>
          </a:xfrm>
          <a:prstGeom prst="rect">
            <a:avLst/>
          </a:prstGeom>
        </p:spPr>
      </p:pic>
      <p:sp>
        <p:nvSpPr>
          <p:cNvPr id="5" name="Rectangle 6">
            <a:extLst>
              <a:ext uri="{FF2B5EF4-FFF2-40B4-BE49-F238E27FC236}">
                <a16:creationId xmlns:a16="http://schemas.microsoft.com/office/drawing/2014/main" id="{CCB44364-52BE-48DF-A4A8-50CF34B99E0C}"/>
              </a:ext>
            </a:extLst>
          </p:cNvPr>
          <p:cNvSpPr/>
          <p:nvPr/>
        </p:nvSpPr>
        <p:spPr>
          <a:xfrm>
            <a:off x="625845" y="-79846"/>
            <a:ext cx="8120743" cy="584775"/>
          </a:xfrm>
          <a:prstGeom prst="rect">
            <a:avLst/>
          </a:prstGeom>
        </p:spPr>
        <p:txBody>
          <a:bodyPr wrap="square">
            <a:spAutoFit/>
          </a:bodyPr>
          <a:lstStyle/>
          <a:p>
            <a:pPr algn="just" eaLnBrk="1" hangingPunct="1">
              <a:spcBef>
                <a:spcPct val="50000"/>
              </a:spcBef>
            </a:pPr>
            <a:r>
              <a:rPr lang="en-US" sz="3200" b="1">
                <a:solidFill>
                  <a:srgbClr val="0000FF"/>
                </a:solidFill>
                <a:latin typeface="Times New Roman" pitchFamily="18" charset="0"/>
                <a:cs typeface="Times New Roman" pitchFamily="18" charset="0"/>
              </a:rPr>
              <a:t>Một số biện pháp giảm ma sát trong thực tế</a:t>
            </a:r>
            <a:endParaRPr lang="en-US" sz="32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2315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205295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657"/>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a:extLst>
              <a:ext uri="{FF2B5EF4-FFF2-40B4-BE49-F238E27FC236}">
                <a16:creationId xmlns:a16="http://schemas.microsoft.com/office/drawing/2014/main" id="{0B5A8544-C0A1-48E2-AD34-BF412B5EA4B1}"/>
              </a:ext>
            </a:extLst>
          </p:cNvPr>
          <p:cNvSpPr/>
          <p:nvPr/>
        </p:nvSpPr>
        <p:spPr>
          <a:xfrm>
            <a:off x="511628" y="4495800"/>
            <a:ext cx="8120743" cy="1569660"/>
          </a:xfrm>
          <a:prstGeom prst="rect">
            <a:avLst/>
          </a:prstGeom>
        </p:spPr>
        <p:txBody>
          <a:bodyPr wrap="square">
            <a:spAutoFit/>
          </a:bodyPr>
          <a:lstStyle/>
          <a:p>
            <a:pPr algn="just" eaLnBrk="1" hangingPunct="1">
              <a:spcBef>
                <a:spcPct val="50000"/>
              </a:spcBef>
            </a:pPr>
            <a:r>
              <a:rPr lang="en-US" sz="3200" b="1">
                <a:solidFill>
                  <a:srgbClr val="0000FF"/>
                </a:solidFill>
                <a:latin typeface="Times New Roman" pitchFamily="18" charset="0"/>
                <a:cs typeface="Times New Roman" pitchFamily="18" charset="0"/>
                <a:sym typeface="Wingdings" panose="05000000000000000000" pitchFamily="2" charset="2"/>
              </a:rPr>
              <a:t>Tại sao trên bề mặt lốp xe lại có các khía rãnh? Đi xe mà lốp có các khía rãnh đã bị mòn thì có an toàn không? Tại sao?</a:t>
            </a:r>
            <a:endParaRPr lang="en-US" sz="3200" b="1" dirty="0">
              <a:solidFill>
                <a:srgbClr val="0000FF"/>
              </a:solidFill>
              <a:latin typeface="Times New Roman" pitchFamily="18" charset="0"/>
              <a:cs typeface="Times New Roman" pitchFamily="18" charset="0"/>
            </a:endParaRPr>
          </a:p>
        </p:txBody>
      </p:sp>
      <p:sp>
        <p:nvSpPr>
          <p:cNvPr id="5" name="Rectangle 6">
            <a:extLst>
              <a:ext uri="{FF2B5EF4-FFF2-40B4-BE49-F238E27FC236}">
                <a16:creationId xmlns:a16="http://schemas.microsoft.com/office/drawing/2014/main" id="{2D978515-4605-4F16-95B7-5CBA3287EBD0}"/>
              </a:ext>
            </a:extLst>
          </p:cNvPr>
          <p:cNvSpPr/>
          <p:nvPr/>
        </p:nvSpPr>
        <p:spPr>
          <a:xfrm>
            <a:off x="625845" y="-79846"/>
            <a:ext cx="8120743" cy="584775"/>
          </a:xfrm>
          <a:prstGeom prst="rect">
            <a:avLst/>
          </a:prstGeom>
        </p:spPr>
        <p:txBody>
          <a:bodyPr wrap="square">
            <a:spAutoFit/>
          </a:bodyPr>
          <a:lstStyle/>
          <a:p>
            <a:pPr algn="just" eaLnBrk="1" hangingPunct="1">
              <a:spcBef>
                <a:spcPct val="50000"/>
              </a:spcBef>
            </a:pPr>
            <a:r>
              <a:rPr lang="en-US" sz="3200" b="1">
                <a:solidFill>
                  <a:srgbClr val="0000FF"/>
                </a:solidFill>
                <a:latin typeface="Times New Roman" pitchFamily="18" charset="0"/>
                <a:cs typeface="Times New Roman" pitchFamily="18" charset="0"/>
              </a:rPr>
              <a:t>Một số biện pháp tăng ma sát trong thực tế</a:t>
            </a:r>
            <a:endParaRPr lang="en-US" sz="32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p:cTn id="7" dur="1000" fill="hold"/>
                                        <p:tgtEl>
                                          <p:spTgt spid="5127"/>
                                        </p:tgtEl>
                                        <p:attrNameLst>
                                          <p:attrName>ppt_x</p:attrName>
                                        </p:attrNameLst>
                                      </p:cBhvr>
                                      <p:tavLst>
                                        <p:tav tm="0">
                                          <p:val>
                                            <p:strVal val="#ppt_x-.2"/>
                                          </p:val>
                                        </p:tav>
                                        <p:tav tm="100000">
                                          <p:val>
                                            <p:strVal val="#ppt_x"/>
                                          </p:val>
                                        </p:tav>
                                      </p:tavLst>
                                    </p:anim>
                                    <p:anim calcmode="lin" valueType="num">
                                      <p:cBhvr>
                                        <p:cTn id="8" dur="1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3144EDAD-1D9E-4BC1-9F56-85AC4F613BC1}"/>
              </a:ext>
            </a:extLst>
          </p:cNvPr>
          <p:cNvGrpSpPr/>
          <p:nvPr/>
        </p:nvGrpSpPr>
        <p:grpSpPr>
          <a:xfrm>
            <a:off x="4572000" y="1154714"/>
            <a:ext cx="3942608" cy="2706719"/>
            <a:chOff x="3581400" y="3450102"/>
            <a:chExt cx="3942608" cy="2706719"/>
          </a:xfrm>
        </p:grpSpPr>
        <p:pic>
          <p:nvPicPr>
            <p:cNvPr id="2" name="Hình ảnh 1">
              <a:extLst>
                <a:ext uri="{FF2B5EF4-FFF2-40B4-BE49-F238E27FC236}">
                  <a16:creationId xmlns:a16="http://schemas.microsoft.com/office/drawing/2014/main" id="{991DF74F-03DA-4981-A841-5307F036D2DB}"/>
                </a:ext>
              </a:extLst>
            </p:cNvPr>
            <p:cNvPicPr>
              <a:picLocks noChangeAspect="1"/>
            </p:cNvPicPr>
            <p:nvPr/>
          </p:nvPicPr>
          <p:blipFill>
            <a:blip r:embed="rId2"/>
            <a:stretch>
              <a:fillRect/>
            </a:stretch>
          </p:blipFill>
          <p:spPr>
            <a:xfrm>
              <a:off x="3581400" y="3450102"/>
              <a:ext cx="3942608" cy="2706719"/>
            </a:xfrm>
            <a:prstGeom prst="rect">
              <a:avLst/>
            </a:prstGeom>
          </p:spPr>
        </p:pic>
        <p:sp>
          <p:nvSpPr>
            <p:cNvPr id="4" name="Rectangle: Rounded Corners 1">
              <a:extLst>
                <a:ext uri="{FF2B5EF4-FFF2-40B4-BE49-F238E27FC236}">
                  <a16:creationId xmlns:a16="http://schemas.microsoft.com/office/drawing/2014/main" id="{D8580A05-28C7-46FA-9E8B-2163E4E1B96F}"/>
                </a:ext>
              </a:extLst>
            </p:cNvPr>
            <p:cNvSpPr/>
            <p:nvPr/>
          </p:nvSpPr>
          <p:spPr>
            <a:xfrm>
              <a:off x="4152900" y="3733800"/>
              <a:ext cx="838200" cy="118557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5" name="Rectangle: Rounded Corners 1">
              <a:extLst>
                <a:ext uri="{FF2B5EF4-FFF2-40B4-BE49-F238E27FC236}">
                  <a16:creationId xmlns:a16="http://schemas.microsoft.com/office/drawing/2014/main" id="{2C52A377-120D-46E4-9CE6-DD3516D7ED3E}"/>
                </a:ext>
              </a:extLst>
            </p:cNvPr>
            <p:cNvSpPr/>
            <p:nvPr/>
          </p:nvSpPr>
          <p:spPr>
            <a:xfrm>
              <a:off x="6477000" y="3471974"/>
              <a:ext cx="838200" cy="118557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sz="2400" b="1" dirty="0">
                <a:solidFill>
                  <a:srgbClr val="0000FF"/>
                </a:solidFill>
                <a:latin typeface="Times New Roman" panose="02020603050405020304" pitchFamily="18" charset="0"/>
                <a:cs typeface="Times New Roman" panose="02020603050405020304" pitchFamily="18" charset="0"/>
              </a:endParaRPr>
            </a:p>
          </p:txBody>
        </p:sp>
      </p:grpSp>
      <p:sp>
        <p:nvSpPr>
          <p:cNvPr id="7" name="TextBox 31">
            <a:extLst>
              <a:ext uri="{FF2B5EF4-FFF2-40B4-BE49-F238E27FC236}">
                <a16:creationId xmlns:a16="http://schemas.microsoft.com/office/drawing/2014/main" id="{1DC17A96-7C48-4FA4-B398-2FC33D3BD628}"/>
              </a:ext>
            </a:extLst>
          </p:cNvPr>
          <p:cNvSpPr txBox="1"/>
          <p:nvPr/>
        </p:nvSpPr>
        <p:spPr>
          <a:xfrm>
            <a:off x="155261" y="152400"/>
            <a:ext cx="8095114" cy="954107"/>
          </a:xfrm>
          <a:prstGeom prst="rect">
            <a:avLst/>
          </a:prstGeom>
          <a:solidFill>
            <a:srgbClr val="FFC000"/>
          </a:solidFill>
        </p:spPr>
        <p:txBody>
          <a:bodyPr wrap="square" rtlCol="0">
            <a:spAutoFit/>
          </a:bodyPr>
          <a:lstStyle/>
          <a:p>
            <a:pPr algn="just"/>
            <a:r>
              <a:rPr lang="en-US" sz="2800" b="1">
                <a:latin typeface="Times New Roman" panose="02020603050405020304" pitchFamily="18" charset="0"/>
                <a:cs typeface="Times New Roman" panose="02020603050405020304" pitchFamily="18" charset="0"/>
                <a:sym typeface="Wingdings"/>
              </a:rPr>
              <a:t>Hãy xác định lực ma sát trong các tình huống sau và cho biết ma sát đó có lợi hay có hại?</a:t>
            </a:r>
            <a:endParaRPr lang="en-US" sz="2800" b="1" dirty="0">
              <a:latin typeface="Times New Roman" panose="02020603050405020304" pitchFamily="18" charset="0"/>
              <a:cs typeface="Times New Roman" panose="02020603050405020304" pitchFamily="18" charset="0"/>
            </a:endParaRPr>
          </a:p>
        </p:txBody>
      </p:sp>
      <p:sp>
        <p:nvSpPr>
          <p:cNvPr id="8" name="Rectangle: Rounded Corners 1">
            <a:extLst>
              <a:ext uri="{FF2B5EF4-FFF2-40B4-BE49-F238E27FC236}">
                <a16:creationId xmlns:a16="http://schemas.microsoft.com/office/drawing/2014/main" id="{EFEB0767-BD79-4AA6-BF1D-FBCE645945AA}"/>
              </a:ext>
            </a:extLst>
          </p:cNvPr>
          <p:cNvSpPr/>
          <p:nvPr/>
        </p:nvSpPr>
        <p:spPr>
          <a:xfrm>
            <a:off x="1353923" y="4066417"/>
            <a:ext cx="2088308" cy="34018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sz="2000" b="1">
                <a:solidFill>
                  <a:srgbClr val="FF0000"/>
                </a:solidFill>
                <a:latin typeface="Times New Roman" panose="02020603050405020304" pitchFamily="18" charset="0"/>
                <a:cs typeface="Times New Roman" panose="02020603050405020304" pitchFamily="18" charset="0"/>
              </a:rPr>
              <a:t>Hình 1</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9" name="Rectangle: Rounded Corners 1">
            <a:extLst>
              <a:ext uri="{FF2B5EF4-FFF2-40B4-BE49-F238E27FC236}">
                <a16:creationId xmlns:a16="http://schemas.microsoft.com/office/drawing/2014/main" id="{0204F6B1-0058-4EC0-8BB6-B7D9D794F08D}"/>
              </a:ext>
            </a:extLst>
          </p:cNvPr>
          <p:cNvSpPr/>
          <p:nvPr/>
        </p:nvSpPr>
        <p:spPr>
          <a:xfrm>
            <a:off x="5798392" y="3691341"/>
            <a:ext cx="2088308" cy="34018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sz="2000" b="1">
                <a:solidFill>
                  <a:srgbClr val="FF0000"/>
                </a:solidFill>
                <a:latin typeface="Times New Roman" panose="02020603050405020304" pitchFamily="18" charset="0"/>
                <a:cs typeface="Times New Roman" panose="02020603050405020304" pitchFamily="18" charset="0"/>
              </a:rPr>
              <a:t>Hình 2</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0" name="TextBox 31">
            <a:extLst>
              <a:ext uri="{FF2B5EF4-FFF2-40B4-BE49-F238E27FC236}">
                <a16:creationId xmlns:a16="http://schemas.microsoft.com/office/drawing/2014/main" id="{482B7B79-6C46-43E4-8D2F-3610D9FA80B2}"/>
              </a:ext>
            </a:extLst>
          </p:cNvPr>
          <p:cNvSpPr txBox="1"/>
          <p:nvPr/>
        </p:nvSpPr>
        <p:spPr>
          <a:xfrm>
            <a:off x="184569" y="4406599"/>
            <a:ext cx="8095114" cy="954107"/>
          </a:xfrm>
          <a:prstGeom prst="rect">
            <a:avLst/>
          </a:prstGeom>
          <a:noFill/>
        </p:spPr>
        <p:txBody>
          <a:bodyPr wrap="square" rtlCol="0">
            <a:spAutoFit/>
          </a:bodyPr>
          <a:lstStyle/>
          <a:p>
            <a:pPr algn="just"/>
            <a:r>
              <a:rPr lang="en-US" sz="2800" b="1">
                <a:latin typeface="Times New Roman" panose="02020603050405020304" pitchFamily="18" charset="0"/>
                <a:cs typeface="Times New Roman" panose="02020603050405020304" pitchFamily="18" charset="0"/>
                <a:sym typeface="Wingdings"/>
              </a:rPr>
              <a:t>? Cách làm giảm tác hại của ma sát trong 2 trường hợp này?</a:t>
            </a:r>
            <a:endParaRPr lang="en-US" sz="2800" b="1" dirty="0">
              <a:latin typeface="Times New Roman" panose="02020603050405020304" pitchFamily="18" charset="0"/>
              <a:cs typeface="Times New Roman" panose="02020603050405020304" pitchFamily="18" charset="0"/>
            </a:endParaRPr>
          </a:p>
        </p:txBody>
      </p:sp>
      <p:pic>
        <p:nvPicPr>
          <p:cNvPr id="11" name="Hình ảnh 10">
            <a:extLst>
              <a:ext uri="{FF2B5EF4-FFF2-40B4-BE49-F238E27FC236}">
                <a16:creationId xmlns:a16="http://schemas.microsoft.com/office/drawing/2014/main" id="{6F5017EC-C1D8-4F43-B7AC-1314B2C28A06}"/>
              </a:ext>
            </a:extLst>
          </p:cNvPr>
          <p:cNvPicPr>
            <a:picLocks noChangeAspect="1"/>
          </p:cNvPicPr>
          <p:nvPr/>
        </p:nvPicPr>
        <p:blipFill rotWithShape="1">
          <a:blip r:embed="rId3"/>
          <a:srcRect l="70130" b="54027"/>
          <a:stretch/>
        </p:blipFill>
        <p:spPr>
          <a:xfrm>
            <a:off x="531269" y="1106507"/>
            <a:ext cx="4158645" cy="3002976"/>
          </a:xfrm>
          <a:prstGeom prst="rect">
            <a:avLst/>
          </a:prstGeom>
        </p:spPr>
      </p:pic>
      <p:pic>
        <p:nvPicPr>
          <p:cNvPr id="12" name="Hình ảnh 11">
            <a:extLst>
              <a:ext uri="{FF2B5EF4-FFF2-40B4-BE49-F238E27FC236}">
                <a16:creationId xmlns:a16="http://schemas.microsoft.com/office/drawing/2014/main" id="{54193FF6-79BD-4894-A05B-84606EA179EE}"/>
              </a:ext>
            </a:extLst>
          </p:cNvPr>
          <p:cNvPicPr>
            <a:picLocks noChangeAspect="1"/>
          </p:cNvPicPr>
          <p:nvPr/>
        </p:nvPicPr>
        <p:blipFill rotWithShape="1">
          <a:blip r:embed="rId3"/>
          <a:srcRect l="70130" t="44752" b="9091"/>
          <a:stretch/>
        </p:blipFill>
        <p:spPr>
          <a:xfrm>
            <a:off x="527640" y="4452183"/>
            <a:ext cx="3659731" cy="2405817"/>
          </a:xfrm>
          <a:prstGeom prst="rect">
            <a:avLst/>
          </a:prstGeom>
        </p:spPr>
      </p:pic>
      <p:sp>
        <p:nvSpPr>
          <p:cNvPr id="13" name="Rectangle: Rounded Corners 1">
            <a:extLst>
              <a:ext uri="{FF2B5EF4-FFF2-40B4-BE49-F238E27FC236}">
                <a16:creationId xmlns:a16="http://schemas.microsoft.com/office/drawing/2014/main" id="{40A130DE-7E6D-4ADA-90B2-AB7C9A27D20C}"/>
              </a:ext>
            </a:extLst>
          </p:cNvPr>
          <p:cNvSpPr/>
          <p:nvPr/>
        </p:nvSpPr>
        <p:spPr>
          <a:xfrm>
            <a:off x="3171754" y="1322501"/>
            <a:ext cx="1400246" cy="103965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15" name="TextBox 31">
            <a:extLst>
              <a:ext uri="{FF2B5EF4-FFF2-40B4-BE49-F238E27FC236}">
                <a16:creationId xmlns:a16="http://schemas.microsoft.com/office/drawing/2014/main" id="{49B55CEC-3508-44CD-8215-F4B3BD7C595D}"/>
              </a:ext>
            </a:extLst>
          </p:cNvPr>
          <p:cNvSpPr txBox="1"/>
          <p:nvPr/>
        </p:nvSpPr>
        <p:spPr>
          <a:xfrm>
            <a:off x="253301" y="6483340"/>
            <a:ext cx="4158645" cy="400110"/>
          </a:xfrm>
          <a:prstGeom prst="rect">
            <a:avLst/>
          </a:prstGeom>
          <a:solidFill>
            <a:schemeClr val="bg1"/>
          </a:solidFill>
        </p:spPr>
        <p:txBody>
          <a:bodyPr wrap="square" rtlCol="0">
            <a:spAutoFit/>
          </a:bodyPr>
          <a:lstStyle/>
          <a:p>
            <a:pPr algn="just"/>
            <a:r>
              <a:rPr lang="en-US" sz="2000" b="1">
                <a:latin typeface="Times New Roman" panose="02020603050405020304" pitchFamily="18" charset="0"/>
                <a:cs typeface="Times New Roman" panose="02020603050405020304" pitchFamily="18" charset="0"/>
                <a:sym typeface="Wingdings"/>
              </a:rPr>
              <a:t>Thay ma sát trượt bằng ma sát lăn</a:t>
            </a:r>
            <a:endParaRPr lang="en-US" sz="2000" b="1" dirty="0">
              <a:latin typeface="Times New Roman" panose="02020603050405020304" pitchFamily="18" charset="0"/>
              <a:cs typeface="Times New Roman" panose="02020603050405020304" pitchFamily="18" charset="0"/>
            </a:endParaRPr>
          </a:p>
        </p:txBody>
      </p:sp>
      <p:pic>
        <p:nvPicPr>
          <p:cNvPr id="16" name="Hình ảnh 15">
            <a:extLst>
              <a:ext uri="{FF2B5EF4-FFF2-40B4-BE49-F238E27FC236}">
                <a16:creationId xmlns:a16="http://schemas.microsoft.com/office/drawing/2014/main" id="{C07B5FF3-DB81-4181-B7DD-3C5722331BFE}"/>
              </a:ext>
            </a:extLst>
          </p:cNvPr>
          <p:cNvPicPr>
            <a:picLocks noChangeAspect="1"/>
          </p:cNvPicPr>
          <p:nvPr/>
        </p:nvPicPr>
        <p:blipFill>
          <a:blip r:embed="rId4"/>
          <a:stretch>
            <a:fillRect/>
          </a:stretch>
        </p:blipFill>
        <p:spPr>
          <a:xfrm>
            <a:off x="4439363" y="4220387"/>
            <a:ext cx="3911031" cy="2398402"/>
          </a:xfrm>
          <a:prstGeom prst="rect">
            <a:avLst/>
          </a:prstGeom>
        </p:spPr>
      </p:pic>
      <p:sp>
        <p:nvSpPr>
          <p:cNvPr id="18" name="Hộp Văn bản 17">
            <a:extLst>
              <a:ext uri="{FF2B5EF4-FFF2-40B4-BE49-F238E27FC236}">
                <a16:creationId xmlns:a16="http://schemas.microsoft.com/office/drawing/2014/main" id="{69AE644F-CE6F-4654-86F1-9BAED1BDF301}"/>
              </a:ext>
            </a:extLst>
          </p:cNvPr>
          <p:cNvSpPr txBox="1"/>
          <p:nvPr/>
        </p:nvSpPr>
        <p:spPr>
          <a:xfrm>
            <a:off x="4232126" y="6044117"/>
            <a:ext cx="4712676" cy="707886"/>
          </a:xfrm>
          <a:prstGeom prst="rect">
            <a:avLst/>
          </a:prstGeom>
          <a:solidFill>
            <a:schemeClr val="bg1"/>
          </a:solidFill>
        </p:spPr>
        <p:txBody>
          <a:bodyPr wrap="square">
            <a:spAutoFit/>
          </a:bodyPr>
          <a:lstStyle/>
          <a:p>
            <a:r>
              <a:rPr lang="en-US" sz="2000" b="1">
                <a:solidFill>
                  <a:srgbClr val="0000FF"/>
                </a:solidFill>
                <a:latin typeface="Times New Roman" pitchFamily="18" charset="0"/>
                <a:cs typeface="Times New Roman" pitchFamily="18" charset="0"/>
                <a:sym typeface="Wingdings" panose="05000000000000000000" pitchFamily="2" charset="2"/>
              </a:rPr>
              <a:t>Tạo các khía rãnh trên bề mặt lốp xe để tăng ma sát với mặt đường</a:t>
            </a:r>
            <a:endParaRPr lang="en-US" sz="2000"/>
          </a:p>
        </p:txBody>
      </p:sp>
    </p:spTree>
    <p:extLst>
      <p:ext uri="{BB962C8B-B14F-4D97-AF65-F5344CB8AC3E}">
        <p14:creationId xmlns:p14="http://schemas.microsoft.com/office/powerpoint/2010/main" val="240714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xit" presetSubtype="10" fill="hold" grpId="1" nodeType="clickEffect">
                                  <p:stCondLst>
                                    <p:cond delay="0"/>
                                  </p:stCondLst>
                                  <p:childTnLst>
                                    <p:animEffect transition="out" filter="checkerboard(across)">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0" grpId="1"/>
      <p:bldP spid="13" grpId="0" animBg="1"/>
      <p:bldP spid="15"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hai Thanh\Desktop\c.jpg">
            <a:extLst>
              <a:ext uri="{FF2B5EF4-FFF2-40B4-BE49-F238E27FC236}">
                <a16:creationId xmlns:a16="http://schemas.microsoft.com/office/drawing/2014/main" id="{64598352-EFDC-47DD-B974-AA2414EEDD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65" t="11789" r="68087" b="67179"/>
          <a:stretch/>
        </p:blipFill>
        <p:spPr bwMode="auto">
          <a:xfrm>
            <a:off x="4200473" y="733516"/>
            <a:ext cx="3962400" cy="27275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9" descr="11">
            <a:extLst>
              <a:ext uri="{FF2B5EF4-FFF2-40B4-BE49-F238E27FC236}">
                <a16:creationId xmlns:a16="http://schemas.microsoft.com/office/drawing/2014/main" id="{F7D3D523-9499-4889-9560-33B2FA779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282" y="686041"/>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1">
            <a:extLst>
              <a:ext uri="{FF2B5EF4-FFF2-40B4-BE49-F238E27FC236}">
                <a16:creationId xmlns:a16="http://schemas.microsoft.com/office/drawing/2014/main" id="{44CDCB78-90B5-44ED-B9E5-87DA2E5A193E}"/>
              </a:ext>
            </a:extLst>
          </p:cNvPr>
          <p:cNvSpPr txBox="1"/>
          <p:nvPr/>
        </p:nvSpPr>
        <p:spPr>
          <a:xfrm>
            <a:off x="258752" y="3581400"/>
            <a:ext cx="8095114" cy="954107"/>
          </a:xfrm>
          <a:prstGeom prst="rect">
            <a:avLst/>
          </a:prstGeom>
          <a:solidFill>
            <a:srgbClr val="FFC000"/>
          </a:solidFill>
        </p:spPr>
        <p:txBody>
          <a:bodyPr wrap="square" rtlCol="0">
            <a:spAutoFit/>
          </a:bodyPr>
          <a:lstStyle/>
          <a:p>
            <a:pPr algn="just"/>
            <a:r>
              <a:rPr lang="en-US" sz="2800" b="1">
                <a:latin typeface="Times New Roman" panose="02020603050405020304" pitchFamily="18" charset="0"/>
                <a:cs typeface="Times New Roman" panose="02020603050405020304" pitchFamily="18" charset="0"/>
                <a:sym typeface="Wingdings"/>
              </a:rPr>
              <a:t>- Lực ma sát giữa bánh xe và mặt đường giữ cho bánh xe lăn trên đường không bị trượt</a:t>
            </a:r>
            <a:endParaRPr lang="en-US" sz="2800" b="1" dirty="0">
              <a:latin typeface="Times New Roman" panose="02020603050405020304" pitchFamily="18" charset="0"/>
              <a:cs typeface="Times New Roman" panose="02020603050405020304" pitchFamily="18" charset="0"/>
            </a:endParaRPr>
          </a:p>
        </p:txBody>
      </p:sp>
      <p:sp>
        <p:nvSpPr>
          <p:cNvPr id="5" name="TextBox 31">
            <a:extLst>
              <a:ext uri="{FF2B5EF4-FFF2-40B4-BE49-F238E27FC236}">
                <a16:creationId xmlns:a16="http://schemas.microsoft.com/office/drawing/2014/main" id="{0DB6B39F-59D4-42CB-83AF-12B277C35E00}"/>
              </a:ext>
            </a:extLst>
          </p:cNvPr>
          <p:cNvSpPr txBox="1"/>
          <p:nvPr/>
        </p:nvSpPr>
        <p:spPr>
          <a:xfrm>
            <a:off x="222410" y="4656810"/>
            <a:ext cx="8095114" cy="954107"/>
          </a:xfrm>
          <a:prstGeom prst="rect">
            <a:avLst/>
          </a:prstGeom>
          <a:solidFill>
            <a:srgbClr val="FFC000"/>
          </a:solidFill>
        </p:spPr>
        <p:txBody>
          <a:bodyPr wrap="square" rtlCol="0">
            <a:spAutoFit/>
          </a:bodyPr>
          <a:lstStyle/>
          <a:p>
            <a:pPr algn="just"/>
            <a:r>
              <a:rPr lang="en-US" sz="2800" b="1">
                <a:latin typeface="Times New Roman" panose="02020603050405020304" pitchFamily="18" charset="0"/>
                <a:cs typeface="Times New Roman" panose="02020603050405020304" pitchFamily="18" charset="0"/>
                <a:sym typeface="Wingdings"/>
              </a:rPr>
              <a:t>- Khi phanh xe lực ma sát giúp xe chuyển động chậm lại và dừng hẳn</a:t>
            </a:r>
            <a:r>
              <a:rPr lang="en-US" sz="2800" b="1">
                <a:latin typeface="Times New Roman" panose="02020603050405020304" pitchFamily="18" charset="0"/>
                <a:cs typeface="Times New Roman" panose="02020603050405020304" pitchFamily="18" charset="0"/>
                <a:sym typeface="Wingdings" panose="05000000000000000000" pitchFamily="2" charset="2"/>
              </a:rPr>
              <a:t> Tránh được các va chạm</a:t>
            </a:r>
            <a:endParaRPr lang="en-US" sz="2800" b="1" dirty="0">
              <a:latin typeface="Times New Roman" panose="02020603050405020304" pitchFamily="18" charset="0"/>
              <a:cs typeface="Times New Roman" panose="02020603050405020304" pitchFamily="18" charset="0"/>
            </a:endParaRPr>
          </a:p>
        </p:txBody>
      </p:sp>
      <p:sp>
        <p:nvSpPr>
          <p:cNvPr id="6" name="TextBox 31">
            <a:extLst>
              <a:ext uri="{FF2B5EF4-FFF2-40B4-BE49-F238E27FC236}">
                <a16:creationId xmlns:a16="http://schemas.microsoft.com/office/drawing/2014/main" id="{12498851-CF04-4934-A00A-83A55EF40B6F}"/>
              </a:ext>
            </a:extLst>
          </p:cNvPr>
          <p:cNvSpPr txBox="1"/>
          <p:nvPr/>
        </p:nvSpPr>
        <p:spPr>
          <a:xfrm>
            <a:off x="155261" y="5751493"/>
            <a:ext cx="8095114" cy="954107"/>
          </a:xfrm>
          <a:prstGeom prst="rect">
            <a:avLst/>
          </a:prstGeom>
          <a:solidFill>
            <a:srgbClr val="FFC000"/>
          </a:solidFill>
        </p:spPr>
        <p:txBody>
          <a:bodyPr wrap="square" rtlCol="0">
            <a:spAutoFit/>
          </a:bodyPr>
          <a:lstStyle/>
          <a:p>
            <a:pPr algn="just"/>
            <a:r>
              <a:rPr lang="en-US" sz="2800" b="1">
                <a:latin typeface="Times New Roman" panose="02020603050405020304" pitchFamily="18" charset="0"/>
                <a:cs typeface="Times New Roman" panose="02020603050405020304" pitchFamily="18" charset="0"/>
                <a:sym typeface="Wingdings"/>
              </a:rPr>
              <a:t>- Khi phanh xe đỗ trên dốc, lực ma sát góp phần giữ cho xe không bị trượt dốc</a:t>
            </a:r>
            <a:endParaRPr lang="en-US" sz="2800" b="1" dirty="0">
              <a:latin typeface="Times New Roman" panose="02020603050405020304" pitchFamily="18" charset="0"/>
              <a:cs typeface="Times New Roman" panose="02020603050405020304" pitchFamily="18" charset="0"/>
            </a:endParaRPr>
          </a:p>
        </p:txBody>
      </p:sp>
      <p:sp>
        <p:nvSpPr>
          <p:cNvPr id="7" name="TextBox 31">
            <a:extLst>
              <a:ext uri="{FF2B5EF4-FFF2-40B4-BE49-F238E27FC236}">
                <a16:creationId xmlns:a16="http://schemas.microsoft.com/office/drawing/2014/main" id="{92DA48D5-630B-4BFC-B0D8-9E8667E78A15}"/>
              </a:ext>
            </a:extLst>
          </p:cNvPr>
          <p:cNvSpPr txBox="1"/>
          <p:nvPr/>
        </p:nvSpPr>
        <p:spPr>
          <a:xfrm>
            <a:off x="155260" y="69299"/>
            <a:ext cx="8198605" cy="584775"/>
          </a:xfrm>
          <a:prstGeom prst="rect">
            <a:avLst/>
          </a:prstGeom>
          <a:solidFill>
            <a:schemeClr val="bg1"/>
          </a:solidFill>
        </p:spPr>
        <p:txBody>
          <a:bodyPr wrap="square" rtlCol="0">
            <a:spAutoFit/>
          </a:bodyPr>
          <a:lstStyle/>
          <a:p>
            <a:pPr algn="just"/>
            <a:r>
              <a:rPr lang="en-US" sz="3200" b="1">
                <a:solidFill>
                  <a:srgbClr val="FF0000"/>
                </a:solidFill>
                <a:latin typeface="Times New Roman" panose="02020603050405020304" pitchFamily="18" charset="0"/>
                <a:cs typeface="Times New Roman" panose="02020603050405020304" pitchFamily="18" charset="0"/>
                <a:sym typeface="Wingdings"/>
              </a:rPr>
              <a:t>3. Lực ma sát và an toàn giao thông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545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2335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5F419E-58FF-40B0-9432-7BBA75840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956" y="801231"/>
            <a:ext cx="8034599" cy="2670670"/>
          </a:xfrm>
          <a:prstGeom prst="rect">
            <a:avLst/>
          </a:prstGeom>
        </p:spPr>
      </p:pic>
      <p:sp>
        <p:nvSpPr>
          <p:cNvPr id="7" name="TextBox 31">
            <a:extLst>
              <a:ext uri="{FF2B5EF4-FFF2-40B4-BE49-F238E27FC236}">
                <a16:creationId xmlns:a16="http://schemas.microsoft.com/office/drawing/2014/main" id="{CF8A33B1-70AD-4CEB-BE3B-E4587A472EC4}"/>
              </a:ext>
            </a:extLst>
          </p:cNvPr>
          <p:cNvSpPr txBox="1"/>
          <p:nvPr/>
        </p:nvSpPr>
        <p:spPr>
          <a:xfrm>
            <a:off x="609600" y="3810000"/>
            <a:ext cx="8198605" cy="1077218"/>
          </a:xfrm>
          <a:prstGeom prst="rect">
            <a:avLst/>
          </a:prstGeom>
          <a:solidFill>
            <a:schemeClr val="bg1"/>
          </a:solidFill>
        </p:spPr>
        <p:txBody>
          <a:bodyPr wrap="square" rtlCol="0">
            <a:spAutoFit/>
          </a:bodyPr>
          <a:lstStyle/>
          <a:p>
            <a:pPr algn="just"/>
            <a:r>
              <a:rPr lang="en-US" sz="3200" b="1">
                <a:latin typeface="Times New Roman" panose="02020603050405020304" pitchFamily="18" charset="0"/>
                <a:cs typeface="Times New Roman" panose="02020603050405020304" pitchFamily="18" charset="0"/>
                <a:sym typeface="Wingdings"/>
              </a:rPr>
              <a:t>Lực ma sát xuất hiện ngay cả khi các vật chuyển động trong nước hay trong không khí</a:t>
            </a:r>
            <a:endParaRPr lang="en-US" sz="3200" b="1" dirty="0">
              <a:latin typeface="Times New Roman" panose="02020603050405020304" pitchFamily="18" charset="0"/>
              <a:cs typeface="Times New Roman" panose="02020603050405020304" pitchFamily="18" charset="0"/>
            </a:endParaRPr>
          </a:p>
        </p:txBody>
      </p:sp>
      <p:sp>
        <p:nvSpPr>
          <p:cNvPr id="8" name="TextBox 31">
            <a:extLst>
              <a:ext uri="{FF2B5EF4-FFF2-40B4-BE49-F238E27FC236}">
                <a16:creationId xmlns:a16="http://schemas.microsoft.com/office/drawing/2014/main" id="{C3A2F44B-C982-4E51-B5C4-5D62BCD32466}"/>
              </a:ext>
            </a:extLst>
          </p:cNvPr>
          <p:cNvSpPr txBox="1"/>
          <p:nvPr/>
        </p:nvSpPr>
        <p:spPr>
          <a:xfrm>
            <a:off x="609600" y="4887218"/>
            <a:ext cx="8198605" cy="584775"/>
          </a:xfrm>
          <a:prstGeom prst="rect">
            <a:avLst/>
          </a:prstGeom>
          <a:solidFill>
            <a:schemeClr val="bg1"/>
          </a:solidFill>
        </p:spPr>
        <p:txBody>
          <a:bodyPr wrap="square" rtlCol="0">
            <a:spAutoFit/>
          </a:bodyPr>
          <a:lstStyle/>
          <a:p>
            <a:pPr algn="just"/>
            <a:r>
              <a:rPr lang="en-US"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3200" b="1">
                <a:solidFill>
                  <a:srgbClr val="FF0000"/>
                </a:solidFill>
                <a:latin typeface="Times New Roman" panose="02020603050405020304" pitchFamily="18" charset="0"/>
                <a:cs typeface="Times New Roman" panose="02020603050405020304" pitchFamily="18" charset="0"/>
                <a:sym typeface="Wingdings"/>
              </a:rPr>
              <a:t>Lực cản</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847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1">
            <a:extLst>
              <a:ext uri="{FF2B5EF4-FFF2-40B4-BE49-F238E27FC236}">
                <a16:creationId xmlns:a16="http://schemas.microsoft.com/office/drawing/2014/main" id="{AE32439E-5AF8-49E2-99C5-96872372C30C}"/>
              </a:ext>
            </a:extLst>
          </p:cNvPr>
          <p:cNvSpPr txBox="1"/>
          <p:nvPr/>
        </p:nvSpPr>
        <p:spPr>
          <a:xfrm>
            <a:off x="228600" y="217963"/>
            <a:ext cx="8198605" cy="584775"/>
          </a:xfrm>
          <a:prstGeom prst="rect">
            <a:avLst/>
          </a:prstGeom>
          <a:solidFill>
            <a:schemeClr val="bg1"/>
          </a:solidFill>
        </p:spPr>
        <p:txBody>
          <a:bodyPr wrap="square" rtlCol="0">
            <a:spAutoFit/>
          </a:bodyPr>
          <a:lstStyle/>
          <a:p>
            <a:pPr algn="just"/>
            <a:r>
              <a:rPr lang="en-US" sz="3200" b="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IV. Lực cản của nước</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5" name="Picture 1">
            <a:extLst>
              <a:ext uri="{FF2B5EF4-FFF2-40B4-BE49-F238E27FC236}">
                <a16:creationId xmlns:a16="http://schemas.microsoft.com/office/drawing/2014/main" id="{9FED9E72-A77F-48F5-A378-CD8D67BB9390}"/>
              </a:ext>
            </a:extLst>
          </p:cNvPr>
          <p:cNvPicPr>
            <a:picLocks noChangeAspect="1"/>
          </p:cNvPicPr>
          <p:nvPr/>
        </p:nvPicPr>
        <p:blipFill>
          <a:blip r:embed="rId2"/>
          <a:stretch>
            <a:fillRect/>
          </a:stretch>
        </p:blipFill>
        <p:spPr>
          <a:xfrm>
            <a:off x="0" y="802738"/>
            <a:ext cx="5310711" cy="5190013"/>
          </a:xfrm>
          <a:prstGeom prst="rect">
            <a:avLst/>
          </a:prstGeom>
        </p:spPr>
      </p:pic>
      <p:sp>
        <p:nvSpPr>
          <p:cNvPr id="6" name="TextBox 15">
            <a:extLst>
              <a:ext uri="{FF2B5EF4-FFF2-40B4-BE49-F238E27FC236}">
                <a16:creationId xmlns:a16="http://schemas.microsoft.com/office/drawing/2014/main" id="{D91ED769-867D-47E1-9267-2F6F90F97D21}"/>
              </a:ext>
            </a:extLst>
          </p:cNvPr>
          <p:cNvSpPr txBox="1"/>
          <p:nvPr/>
        </p:nvSpPr>
        <p:spPr>
          <a:xfrm>
            <a:off x="5393358" y="609600"/>
            <a:ext cx="3635169" cy="4154984"/>
          </a:xfrm>
          <a:prstGeom prst="rect">
            <a:avLst/>
          </a:prstGeom>
          <a:noFill/>
        </p:spPr>
        <p:txBody>
          <a:bodyPr wrap="square">
            <a:spAutoFit/>
          </a:bodyPr>
          <a:lstStyle/>
          <a:p>
            <a:pPr algn="just">
              <a:defRPr/>
            </a:pPr>
            <a:r>
              <a:rPr lang="en-US" sz="2400">
                <a:latin typeface="Times New Roman" pitchFamily="18" charset="0"/>
                <a:cs typeface="Times New Roman" pitchFamily="18" charset="0"/>
              </a:rPr>
              <a:t>Dụng cụ:</a:t>
            </a:r>
          </a:p>
          <a:p>
            <a:pPr algn="just">
              <a:defRPr/>
            </a:pPr>
            <a:r>
              <a:rPr lang="en-US" sz="2400">
                <a:latin typeface="Times New Roman" pitchFamily="18" charset="0"/>
                <a:cs typeface="Times New Roman" pitchFamily="18" charset="0"/>
              </a:rPr>
              <a:t>1- Hộp thủy tinh hoặc nhựa</a:t>
            </a:r>
          </a:p>
          <a:p>
            <a:pPr algn="just">
              <a:defRPr/>
            </a:pPr>
            <a:r>
              <a:rPr lang="en-US" sz="2400">
                <a:latin typeface="Times New Roman" pitchFamily="18" charset="0"/>
                <a:cs typeface="Times New Roman" pitchFamily="18" charset="0"/>
              </a:rPr>
              <a:t>2 - Xe lăn</a:t>
            </a:r>
          </a:p>
          <a:p>
            <a:pPr algn="just">
              <a:defRPr/>
            </a:pPr>
            <a:r>
              <a:rPr lang="en-US" sz="2400">
                <a:latin typeface="Times New Roman" pitchFamily="18" charset="0"/>
                <a:cs typeface="Times New Roman" pitchFamily="18" charset="0"/>
              </a:rPr>
              <a:t>3- Tấm cản</a:t>
            </a:r>
          </a:p>
          <a:p>
            <a:pPr algn="just">
              <a:defRPr/>
            </a:pPr>
            <a:r>
              <a:rPr lang="en-US" sz="2400">
                <a:latin typeface="Times New Roman" pitchFamily="18" charset="0"/>
                <a:cs typeface="Times New Roman" pitchFamily="18" charset="0"/>
              </a:rPr>
              <a:t>4- Đường ray cho xe lăn chạy</a:t>
            </a:r>
          </a:p>
          <a:p>
            <a:pPr algn="just">
              <a:defRPr/>
            </a:pPr>
            <a:r>
              <a:rPr lang="en-US" sz="2400">
                <a:latin typeface="Times New Roman" pitchFamily="18" charset="0"/>
                <a:cs typeface="Times New Roman" pitchFamily="18" charset="0"/>
              </a:rPr>
              <a:t>5.- Ròng rọc cố định</a:t>
            </a:r>
          </a:p>
          <a:p>
            <a:pPr algn="just">
              <a:defRPr/>
            </a:pPr>
            <a:r>
              <a:rPr lang="en-US" sz="2400">
                <a:latin typeface="Times New Roman" pitchFamily="18" charset="0"/>
                <a:cs typeface="Times New Roman" pitchFamily="18" charset="0"/>
              </a:rPr>
              <a:t>6- Phễu rót nước</a:t>
            </a:r>
          </a:p>
          <a:p>
            <a:pPr algn="just">
              <a:defRPr/>
            </a:pPr>
            <a:r>
              <a:rPr lang="en-US" sz="2400">
                <a:latin typeface="Times New Roman" pitchFamily="18" charset="0"/>
                <a:cs typeface="Times New Roman" pitchFamily="18" charset="0"/>
              </a:rPr>
              <a:t>7- Sợ dây mảnh</a:t>
            </a:r>
          </a:p>
          <a:p>
            <a:pPr algn="just">
              <a:defRPr/>
            </a:pPr>
            <a:r>
              <a:rPr lang="en-US" sz="2400">
                <a:latin typeface="Times New Roman" pitchFamily="18" charset="0"/>
                <a:cs typeface="Times New Roman" pitchFamily="18" charset="0"/>
              </a:rPr>
              <a:t>8- Lực kế lò xo</a:t>
            </a:r>
          </a:p>
          <a:p>
            <a:pPr algn="just">
              <a:defRPr/>
            </a:pPr>
            <a:r>
              <a:rPr lang="en-US" sz="2400">
                <a:latin typeface="Times New Roman" pitchFamily="18" charset="0"/>
                <a:cs typeface="Times New Roman" pitchFamily="18" charset="0"/>
              </a:rPr>
              <a:t>9- Van xả nước</a:t>
            </a:r>
          </a:p>
        </p:txBody>
      </p:sp>
      <p:sp>
        <p:nvSpPr>
          <p:cNvPr id="7" name="TextBox 18">
            <a:extLst>
              <a:ext uri="{FF2B5EF4-FFF2-40B4-BE49-F238E27FC236}">
                <a16:creationId xmlns:a16="http://schemas.microsoft.com/office/drawing/2014/main" id="{78B7D251-F3E4-49B0-8615-B9EED605194E}"/>
              </a:ext>
            </a:extLst>
          </p:cNvPr>
          <p:cNvSpPr txBox="1"/>
          <p:nvPr/>
        </p:nvSpPr>
        <p:spPr>
          <a:xfrm>
            <a:off x="228600" y="5581471"/>
            <a:ext cx="8738179" cy="1200329"/>
          </a:xfrm>
          <a:prstGeom prst="rect">
            <a:avLst/>
          </a:prstGeom>
          <a:solidFill>
            <a:schemeClr val="bg1"/>
          </a:solidFill>
        </p:spPr>
        <p:txBody>
          <a:bodyPr wrap="square">
            <a:spAutoFit/>
          </a:bodyPr>
          <a:lstStyle/>
          <a:p>
            <a:pPr algn="just">
              <a:defRPr/>
            </a:pPr>
            <a:r>
              <a:rPr lang="en-US" sz="2400" b="1">
                <a:solidFill>
                  <a:srgbClr val="FF0000"/>
                </a:solidFill>
                <a:latin typeface="Times New Roman" pitchFamily="18" charset="0"/>
                <a:cs typeface="Times New Roman" pitchFamily="18" charset="0"/>
              </a:rPr>
              <a:t>Bước 1</a:t>
            </a:r>
            <a:r>
              <a:rPr lang="en-US" sz="2400" b="1">
                <a:solidFill>
                  <a:srgbClr val="0000FF"/>
                </a:solidFill>
                <a:latin typeface="Times New Roman" pitchFamily="18" charset="0"/>
                <a:cs typeface="Times New Roman" pitchFamily="18" charset="0"/>
              </a:rPr>
              <a:t>: Lắp dụng cụ như hình, kéo xe lăn từ từ cho xe chạy ổn định, đọc và ghi số chỉ của lực kế</a:t>
            </a:r>
          </a:p>
          <a:p>
            <a:pPr algn="just">
              <a:defRPr/>
            </a:pPr>
            <a:r>
              <a:rPr lang="en-US" sz="2400" b="1">
                <a:solidFill>
                  <a:srgbClr val="FF0000"/>
                </a:solidFill>
                <a:latin typeface="Times New Roman" pitchFamily="18" charset="0"/>
                <a:cs typeface="Times New Roman" pitchFamily="18" charset="0"/>
              </a:rPr>
              <a:t>Bước 2</a:t>
            </a:r>
            <a:r>
              <a:rPr lang="en-US" sz="2400" b="1">
                <a:solidFill>
                  <a:srgbClr val="0000FF"/>
                </a:solidFill>
                <a:latin typeface="Times New Roman" pitchFamily="18" charset="0"/>
                <a:cs typeface="Times New Roman" pitchFamily="18" charset="0"/>
              </a:rPr>
              <a:t>: Cho nước vào hộp và lặp lại như bước 1</a:t>
            </a:r>
          </a:p>
        </p:txBody>
      </p:sp>
      <p:sp>
        <p:nvSpPr>
          <p:cNvPr id="8" name="TextBox 11">
            <a:extLst>
              <a:ext uri="{FF2B5EF4-FFF2-40B4-BE49-F238E27FC236}">
                <a16:creationId xmlns:a16="http://schemas.microsoft.com/office/drawing/2014/main" id="{719C5769-F919-4745-A8A8-90E70C9435C4}"/>
              </a:ext>
            </a:extLst>
          </p:cNvPr>
          <p:cNvSpPr txBox="1"/>
          <p:nvPr/>
        </p:nvSpPr>
        <p:spPr>
          <a:xfrm>
            <a:off x="177221" y="5357565"/>
            <a:ext cx="9601200" cy="430887"/>
          </a:xfrm>
          <a:prstGeom prst="rect">
            <a:avLst/>
          </a:prstGeom>
          <a:solidFill>
            <a:schemeClr val="bg1"/>
          </a:solidFill>
        </p:spPr>
        <p:txBody>
          <a:bodyPr wrap="square">
            <a:spAutoFit/>
          </a:bodyPr>
          <a:lstStyle/>
          <a:p>
            <a:pPr algn="just">
              <a:defRPr/>
            </a:pPr>
            <a:r>
              <a:rPr lang="en-US" sz="2200" b="1">
                <a:solidFill>
                  <a:srgbClr val="FF0000"/>
                </a:solidFill>
                <a:latin typeface="Times New Roman" pitchFamily="18" charset="0"/>
                <a:cs typeface="Times New Roman" pitchFamily="18" charset="0"/>
              </a:rPr>
              <a:t>* Các vật chuyển động trong nước chịu tác dụng của lực cản của nước.</a:t>
            </a:r>
          </a:p>
        </p:txBody>
      </p:sp>
      <p:sp>
        <p:nvSpPr>
          <p:cNvPr id="9" name="Hộp Văn bản 8">
            <a:extLst>
              <a:ext uri="{FF2B5EF4-FFF2-40B4-BE49-F238E27FC236}">
                <a16:creationId xmlns:a16="http://schemas.microsoft.com/office/drawing/2014/main" id="{AA01D445-4341-40E0-A29D-1AF6AFB55C96}"/>
              </a:ext>
            </a:extLst>
          </p:cNvPr>
          <p:cNvSpPr txBox="1"/>
          <p:nvPr/>
        </p:nvSpPr>
        <p:spPr>
          <a:xfrm>
            <a:off x="381000" y="5801158"/>
            <a:ext cx="7495673" cy="830997"/>
          </a:xfrm>
          <a:prstGeom prst="rect">
            <a:avLst/>
          </a:prstGeom>
          <a:noFill/>
        </p:spPr>
        <p:txBody>
          <a:bodyPr wrap="square">
            <a:spAutoFit/>
          </a:bodyPr>
          <a:lstStyle/>
          <a:p>
            <a:r>
              <a:rPr lang="en-US" altLang="en-US" sz="2400" b="1" baseline="0">
                <a:latin typeface="Times New Roman" panose="02020603050405020304" pitchFamily="18" charset="0"/>
                <a:cs typeface="Times New Roman" panose="02020603050405020304" pitchFamily="18" charset="0"/>
              </a:rPr>
              <a:t>? Nếu ta thay bắng tấm cản to hơn thì theo em kết quả có gì thay đổi không?</a:t>
            </a:r>
            <a:endParaRPr lang="en-US" sz="2400" b="1"/>
          </a:p>
        </p:txBody>
      </p:sp>
      <p:sp>
        <p:nvSpPr>
          <p:cNvPr id="10" name="TextBox 11">
            <a:extLst>
              <a:ext uri="{FF2B5EF4-FFF2-40B4-BE49-F238E27FC236}">
                <a16:creationId xmlns:a16="http://schemas.microsoft.com/office/drawing/2014/main" id="{1B2494F0-D0AE-46A5-A324-4971C1EAE657}"/>
              </a:ext>
            </a:extLst>
          </p:cNvPr>
          <p:cNvSpPr txBox="1">
            <a:spLocks noChangeArrowheads="1"/>
          </p:cNvSpPr>
          <p:nvPr/>
        </p:nvSpPr>
        <p:spPr bwMode="auto">
          <a:xfrm>
            <a:off x="228600" y="5859530"/>
            <a:ext cx="8382000" cy="430887"/>
          </a:xfrm>
          <a:prstGeom prst="rect">
            <a:avLst/>
          </a:prstGeom>
          <a:solidFill>
            <a:schemeClr val="bg1"/>
          </a:solidFill>
          <a:ln>
            <a:noFill/>
          </a:ln>
        </p:spPr>
        <p:txBody>
          <a:bodyPr wrap="square">
            <a:spAutoFit/>
          </a:bodyPr>
          <a:lstStyle>
            <a:lvl1pPr eaLnBrk="0" hangingPunct="0">
              <a:defRPr b="1" baseline="-25000">
                <a:solidFill>
                  <a:schemeClr val="tx1"/>
                </a:solidFill>
                <a:latin typeface="Arial" panose="020B0604020202020204" pitchFamily="34" charset="0"/>
              </a:defRPr>
            </a:lvl1pPr>
            <a:lvl2pPr marL="742950" indent="-285750" eaLnBrk="0" hangingPunct="0">
              <a:defRPr b="1" baseline="-25000">
                <a:solidFill>
                  <a:schemeClr val="tx1"/>
                </a:solidFill>
                <a:latin typeface="Arial" panose="020B0604020202020204" pitchFamily="34" charset="0"/>
              </a:defRPr>
            </a:lvl2pPr>
            <a:lvl3pPr marL="1143000" indent="-228600" eaLnBrk="0" hangingPunct="0">
              <a:defRPr b="1" baseline="-25000">
                <a:solidFill>
                  <a:schemeClr val="tx1"/>
                </a:solidFill>
                <a:latin typeface="Arial" panose="020B0604020202020204" pitchFamily="34" charset="0"/>
              </a:defRPr>
            </a:lvl3pPr>
            <a:lvl4pPr marL="1600200" indent="-228600" eaLnBrk="0" hangingPunct="0">
              <a:defRPr b="1" baseline="-25000">
                <a:solidFill>
                  <a:schemeClr val="tx1"/>
                </a:solidFill>
                <a:latin typeface="Arial" panose="020B0604020202020204" pitchFamily="34" charset="0"/>
              </a:defRPr>
            </a:lvl4pPr>
            <a:lvl5pPr marL="2057400" indent="-228600" eaLnBrk="0" hangingPunct="0">
              <a:defRPr b="1" baseline="-25000">
                <a:solidFill>
                  <a:schemeClr val="tx1"/>
                </a:solidFill>
                <a:latin typeface="Arial" panose="020B0604020202020204" pitchFamily="34" charset="0"/>
              </a:defRPr>
            </a:lvl5pPr>
            <a:lvl6pPr marL="2514600" indent="-228600" algn="ctr" eaLnBrk="0" fontAlgn="base" hangingPunct="0">
              <a:spcBef>
                <a:spcPct val="0"/>
              </a:spcBef>
              <a:spcAft>
                <a:spcPct val="0"/>
              </a:spcAft>
              <a:defRPr b="1" baseline="-25000">
                <a:solidFill>
                  <a:schemeClr val="tx1"/>
                </a:solidFill>
                <a:latin typeface="Arial" panose="020B0604020202020204" pitchFamily="34" charset="0"/>
              </a:defRPr>
            </a:lvl6pPr>
            <a:lvl7pPr marL="2971800" indent="-228600" algn="ctr" eaLnBrk="0" fontAlgn="base" hangingPunct="0">
              <a:spcBef>
                <a:spcPct val="0"/>
              </a:spcBef>
              <a:spcAft>
                <a:spcPct val="0"/>
              </a:spcAft>
              <a:defRPr b="1" baseline="-25000">
                <a:solidFill>
                  <a:schemeClr val="tx1"/>
                </a:solidFill>
                <a:latin typeface="Arial" panose="020B0604020202020204" pitchFamily="34" charset="0"/>
              </a:defRPr>
            </a:lvl7pPr>
            <a:lvl8pPr marL="3429000" indent="-228600" algn="ctr" eaLnBrk="0" fontAlgn="base" hangingPunct="0">
              <a:spcBef>
                <a:spcPct val="0"/>
              </a:spcBef>
              <a:spcAft>
                <a:spcPct val="0"/>
              </a:spcAft>
              <a:defRPr b="1" baseline="-25000">
                <a:solidFill>
                  <a:schemeClr val="tx1"/>
                </a:solidFill>
                <a:latin typeface="Arial" panose="020B0604020202020204" pitchFamily="34" charset="0"/>
              </a:defRPr>
            </a:lvl8pPr>
            <a:lvl9pPr marL="3886200" indent="-228600" algn="ctr" eaLnBrk="0" fontAlgn="base" hangingPunct="0">
              <a:spcBef>
                <a:spcPct val="0"/>
              </a:spcBef>
              <a:spcAft>
                <a:spcPct val="0"/>
              </a:spcAft>
              <a:defRPr b="1" baseline="-25000">
                <a:solidFill>
                  <a:schemeClr val="tx1"/>
                </a:solidFill>
                <a:latin typeface="Arial" panose="020B0604020202020204" pitchFamily="34" charset="0"/>
              </a:defRPr>
            </a:lvl9pPr>
          </a:lstStyle>
          <a:p>
            <a:pPr algn="just" eaLnBrk="1" hangingPunct="1"/>
            <a:r>
              <a:rPr lang="en-US" altLang="en-US" sz="2200" baseline="0">
                <a:solidFill>
                  <a:srgbClr val="FF0000"/>
                </a:solidFill>
                <a:latin typeface="Times New Roman" panose="02020603050405020304" pitchFamily="18" charset="0"/>
                <a:cs typeface="Times New Roman" panose="02020603050405020304" pitchFamily="18" charset="0"/>
              </a:rPr>
              <a:t>* Khi diện tích mặt cản càng lớn thì lực cản càng tăng.</a:t>
            </a:r>
            <a:endParaRPr lang="en-US" altLang="en-US" sz="2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422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 presetClass="exit" presetSubtype="10" fill="hold" grpId="1" nodeType="clickEffect">
                                  <p:stCondLst>
                                    <p:cond delay="0"/>
                                  </p:stCondLst>
                                  <p:childTnLst>
                                    <p:animEffect transition="out" filter="checkerboard(across)">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 presetClass="exit" presetSubtype="10" fill="hold" grpId="1" nodeType="clickEffect">
                                  <p:stCondLst>
                                    <p:cond delay="0"/>
                                  </p:stCondLst>
                                  <p:childTnLst>
                                    <p:animEffect transition="out" filter="checkerboard(across)">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animBg="1"/>
      <p:bldP spid="7" grpId="1" animBg="1"/>
      <p:bldP spid="8" grpId="0" animBg="1"/>
      <p:bldP spid="9" grpId="0"/>
      <p:bldP spid="9" grpId="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Text Box 5">
            <a:extLst>
              <a:ext uri="{FF2B5EF4-FFF2-40B4-BE49-F238E27FC236}">
                <a16:creationId xmlns:a16="http://schemas.microsoft.com/office/drawing/2014/main" id="{B7F89E77-D05C-4DEE-A914-F54571EBF449}"/>
              </a:ext>
            </a:extLst>
          </p:cNvPr>
          <p:cNvSpPr txBox="1">
            <a:spLocks noChangeArrowheads="1"/>
          </p:cNvSpPr>
          <p:nvPr/>
        </p:nvSpPr>
        <p:spPr bwMode="auto">
          <a:xfrm>
            <a:off x="609600" y="990600"/>
            <a:ext cx="487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u="sng">
              <a:solidFill>
                <a:srgbClr val="0000FF"/>
              </a:solidFill>
              <a:latin typeface="Times New Roman" panose="02020603050405020304" pitchFamily="18" charset="0"/>
            </a:endParaRPr>
          </a:p>
        </p:txBody>
      </p:sp>
      <p:sp>
        <p:nvSpPr>
          <p:cNvPr id="98310" name="Text Box 6">
            <a:extLst>
              <a:ext uri="{FF2B5EF4-FFF2-40B4-BE49-F238E27FC236}">
                <a16:creationId xmlns:a16="http://schemas.microsoft.com/office/drawing/2014/main" id="{A07B9B46-AC57-436A-8049-E5ADA1238EE7}"/>
              </a:ext>
            </a:extLst>
          </p:cNvPr>
          <p:cNvSpPr txBox="1">
            <a:spLocks noChangeArrowheads="1"/>
          </p:cNvSpPr>
          <p:nvPr/>
        </p:nvSpPr>
        <p:spPr bwMode="auto">
          <a:xfrm>
            <a:off x="685800" y="1447800"/>
            <a:ext cx="541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solidFill>
                <a:srgbClr val="C00000"/>
              </a:solidFill>
              <a:latin typeface="Times New Roman" panose="02020603050405020304" pitchFamily="18" charset="0"/>
            </a:endParaRPr>
          </a:p>
        </p:txBody>
      </p:sp>
      <p:sp>
        <p:nvSpPr>
          <p:cNvPr id="98323" name="Text Box 19">
            <a:extLst>
              <a:ext uri="{FF2B5EF4-FFF2-40B4-BE49-F238E27FC236}">
                <a16:creationId xmlns:a16="http://schemas.microsoft.com/office/drawing/2014/main" id="{9D8DC0E0-C07F-4956-9223-45DC433B20FA}"/>
              </a:ext>
            </a:extLst>
          </p:cNvPr>
          <p:cNvSpPr txBox="1">
            <a:spLocks noChangeArrowheads="1"/>
          </p:cNvSpPr>
          <p:nvPr/>
        </p:nvSpPr>
        <p:spPr bwMode="auto">
          <a:xfrm>
            <a:off x="0" y="47244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solidFill>
                  <a:srgbClr val="0000FF"/>
                </a:solidFill>
                <a:latin typeface="Times New Roman" panose="02020603050405020304" pitchFamily="18" charset="0"/>
              </a:rPr>
              <a:t>.</a:t>
            </a:r>
          </a:p>
        </p:txBody>
      </p:sp>
      <p:sp>
        <p:nvSpPr>
          <p:cNvPr id="19" name="Rectangle 8" descr="Walnut">
            <a:extLst>
              <a:ext uri="{FF2B5EF4-FFF2-40B4-BE49-F238E27FC236}">
                <a16:creationId xmlns:a16="http://schemas.microsoft.com/office/drawing/2014/main" id="{BD15AA49-C73C-4CC5-847C-8EC7FB2F9B0C}"/>
              </a:ext>
            </a:extLst>
          </p:cNvPr>
          <p:cNvSpPr>
            <a:spLocks noChangeArrowheads="1"/>
          </p:cNvSpPr>
          <p:nvPr/>
        </p:nvSpPr>
        <p:spPr bwMode="auto">
          <a:xfrm>
            <a:off x="1981200" y="1974056"/>
            <a:ext cx="6477000" cy="5334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000">
              <a:solidFill>
                <a:schemeClr val="bg2"/>
              </a:solidFill>
              <a:latin typeface=".VnTime" panose="020B7200000000000000" pitchFamily="34" charset="0"/>
            </a:endParaRPr>
          </a:p>
        </p:txBody>
      </p:sp>
      <p:sp>
        <p:nvSpPr>
          <p:cNvPr id="20" name="Rectangle 9" descr="Oak">
            <a:extLst>
              <a:ext uri="{FF2B5EF4-FFF2-40B4-BE49-F238E27FC236}">
                <a16:creationId xmlns:a16="http://schemas.microsoft.com/office/drawing/2014/main" id="{3C400DF6-1687-48F1-9254-0ADDB980E768}"/>
              </a:ext>
            </a:extLst>
          </p:cNvPr>
          <p:cNvSpPr>
            <a:spLocks noChangeArrowheads="1"/>
          </p:cNvSpPr>
          <p:nvPr/>
        </p:nvSpPr>
        <p:spPr bwMode="auto">
          <a:xfrm>
            <a:off x="2312068" y="1515437"/>
            <a:ext cx="1066800" cy="45720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solidFill>
                  <a:schemeClr val="tx2"/>
                </a:solidFill>
                <a:latin typeface=".VnTime" panose="020B7200000000000000" pitchFamily="34" charset="0"/>
              </a:rPr>
              <a:t>A</a:t>
            </a:r>
          </a:p>
        </p:txBody>
      </p:sp>
      <p:pic>
        <p:nvPicPr>
          <p:cNvPr id="22" name="Picture 19">
            <a:extLst>
              <a:ext uri="{FF2B5EF4-FFF2-40B4-BE49-F238E27FC236}">
                <a16:creationId xmlns:a16="http://schemas.microsoft.com/office/drawing/2014/main" id="{6F097376-7040-4233-B43D-688136E382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856" y="1439950"/>
            <a:ext cx="1610248" cy="834645"/>
          </a:xfrm>
          <a:prstGeom prst="rect">
            <a:avLst/>
          </a:prstGeom>
        </p:spPr>
      </p:pic>
      <p:sp>
        <p:nvSpPr>
          <p:cNvPr id="23" name="Rectangle: Rounded Corners 1">
            <a:extLst>
              <a:ext uri="{FF2B5EF4-FFF2-40B4-BE49-F238E27FC236}">
                <a16:creationId xmlns:a16="http://schemas.microsoft.com/office/drawing/2014/main" id="{FA146000-DE28-4EE8-8BD7-86B2AC0C3231}"/>
              </a:ext>
            </a:extLst>
          </p:cNvPr>
          <p:cNvSpPr/>
          <p:nvPr/>
        </p:nvSpPr>
        <p:spPr>
          <a:xfrm>
            <a:off x="4043596" y="3463105"/>
            <a:ext cx="2885607" cy="49512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US" sz="3200" b="1">
                <a:solidFill>
                  <a:srgbClr val="800000"/>
                </a:solidFill>
                <a:latin typeface="Times New Roman" panose="02020603050405020304" pitchFamily="18" charset="0"/>
                <a:cs typeface="Times New Roman" panose="02020603050405020304" pitchFamily="18" charset="0"/>
              </a:rPr>
              <a:t>Lực ?</a:t>
            </a:r>
            <a:endParaRPr lang="en-US" sz="3200" b="1" dirty="0">
              <a:solidFill>
                <a:srgbClr val="800000"/>
              </a:solidFill>
              <a:latin typeface="Times New Roman" panose="02020603050405020304" pitchFamily="18" charset="0"/>
              <a:cs typeface="Times New Roman" panose="02020603050405020304" pitchFamily="18" charset="0"/>
            </a:endParaRPr>
          </a:p>
        </p:txBody>
      </p:sp>
      <p:cxnSp>
        <p:nvCxnSpPr>
          <p:cNvPr id="4" name="Đường kết nối Mũi tên Thẳng 3">
            <a:extLst>
              <a:ext uri="{FF2B5EF4-FFF2-40B4-BE49-F238E27FC236}">
                <a16:creationId xmlns:a16="http://schemas.microsoft.com/office/drawing/2014/main" id="{5A01BDDE-98C5-407E-8188-79C12B12AC5C}"/>
              </a:ext>
            </a:extLst>
          </p:cNvPr>
          <p:cNvCxnSpPr>
            <a:cxnSpLocks/>
          </p:cNvCxnSpPr>
          <p:nvPr/>
        </p:nvCxnSpPr>
        <p:spPr>
          <a:xfrm flipH="1" flipV="1">
            <a:off x="5029200" y="1958238"/>
            <a:ext cx="381000" cy="15120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2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5F419E-58FF-40B0-9432-7BBA758403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956" y="801231"/>
            <a:ext cx="8034599" cy="2670670"/>
          </a:xfrm>
          <a:prstGeom prst="rect">
            <a:avLst/>
          </a:prstGeom>
        </p:spPr>
      </p:pic>
      <p:sp>
        <p:nvSpPr>
          <p:cNvPr id="7" name="TextBox 31">
            <a:extLst>
              <a:ext uri="{FF2B5EF4-FFF2-40B4-BE49-F238E27FC236}">
                <a16:creationId xmlns:a16="http://schemas.microsoft.com/office/drawing/2014/main" id="{CF8A33B1-70AD-4CEB-BE3B-E4587A472EC4}"/>
              </a:ext>
            </a:extLst>
          </p:cNvPr>
          <p:cNvSpPr txBox="1"/>
          <p:nvPr/>
        </p:nvSpPr>
        <p:spPr>
          <a:xfrm>
            <a:off x="609600" y="3810000"/>
            <a:ext cx="8198605" cy="584775"/>
          </a:xfrm>
          <a:prstGeom prst="rect">
            <a:avLst/>
          </a:prstGeom>
          <a:solidFill>
            <a:schemeClr val="bg1"/>
          </a:solidFill>
        </p:spPr>
        <p:txBody>
          <a:bodyPr wrap="square" rtlCol="0">
            <a:spAutoFit/>
          </a:bodyPr>
          <a:lstStyle/>
          <a:p>
            <a:pPr algn="just"/>
            <a:r>
              <a:rPr lang="en-US" sz="3200" b="1">
                <a:latin typeface="Times New Roman" panose="02020603050405020304" pitchFamily="18" charset="0"/>
                <a:cs typeface="Times New Roman" panose="02020603050405020304" pitchFamily="18" charset="0"/>
                <a:sym typeface="Wingdings"/>
              </a:rPr>
              <a:t>Trường hợp nào vật di chuyển nhanh hơn? </a:t>
            </a:r>
            <a:endParaRPr lang="en-US" sz="3200" b="1" dirty="0">
              <a:latin typeface="Times New Roman" panose="02020603050405020304" pitchFamily="18" charset="0"/>
              <a:cs typeface="Times New Roman" panose="02020603050405020304" pitchFamily="18" charset="0"/>
            </a:endParaRPr>
          </a:p>
        </p:txBody>
      </p:sp>
      <p:sp>
        <p:nvSpPr>
          <p:cNvPr id="5" name="TextBox 31">
            <a:extLst>
              <a:ext uri="{FF2B5EF4-FFF2-40B4-BE49-F238E27FC236}">
                <a16:creationId xmlns:a16="http://schemas.microsoft.com/office/drawing/2014/main" id="{1141F957-439A-42B1-933C-1830CFA15086}"/>
              </a:ext>
            </a:extLst>
          </p:cNvPr>
          <p:cNvSpPr txBox="1"/>
          <p:nvPr/>
        </p:nvSpPr>
        <p:spPr>
          <a:xfrm>
            <a:off x="595532" y="4887218"/>
            <a:ext cx="8198605" cy="1077218"/>
          </a:xfrm>
          <a:prstGeom prst="rect">
            <a:avLst/>
          </a:prstGeom>
          <a:solidFill>
            <a:schemeClr val="bg1"/>
          </a:solidFill>
        </p:spPr>
        <p:txBody>
          <a:bodyPr wrap="square" rtlCol="0">
            <a:spAutoFit/>
          </a:bodyPr>
          <a:lstStyle/>
          <a:p>
            <a:pPr algn="just"/>
            <a:r>
              <a:rPr lang="en-US" sz="3200" b="1">
                <a:solidFill>
                  <a:srgbClr val="FF0000"/>
                </a:solidFill>
                <a:latin typeface="Times New Roman" panose="02020603050405020304" pitchFamily="18" charset="0"/>
                <a:cs typeface="Times New Roman" panose="02020603050405020304" pitchFamily="18" charset="0"/>
                <a:sym typeface="Wingdings"/>
              </a:rPr>
              <a:t>Lực cản của nước lớn hơn lực cản trong không khí.</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92138" y="1589781"/>
            <a:ext cx="8001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dirty="0">
                <a:solidFill>
                  <a:srgbClr val="FF0000"/>
                </a:solidFill>
                <a:latin typeface="Times New Roman" panose="02020603050405020304" pitchFamily="18" charset="0"/>
              </a:rPr>
              <a:t>     </a:t>
            </a:r>
            <a:r>
              <a:rPr lang="en-US" sz="3200" b="1" u="sng" dirty="0">
                <a:solidFill>
                  <a:srgbClr val="FF0000"/>
                </a:solidFill>
                <a:latin typeface="Times New Roman" panose="02020603050405020304" pitchFamily="18" charset="0"/>
              </a:rPr>
              <a:t>Câu1: </a:t>
            </a:r>
            <a:r>
              <a:rPr lang="en-US" sz="3200" b="1" dirty="0" err="1">
                <a:solidFill>
                  <a:srgbClr val="FF0000"/>
                </a:solidFill>
                <a:latin typeface="Times New Roman" panose="02020603050405020304" pitchFamily="18" charset="0"/>
              </a:rPr>
              <a:t>Trường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hợp</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nào</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sau</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đây</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lực</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xuất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hiện</a:t>
            </a:r>
            <a:r>
              <a:rPr lang="en-US" sz="3200" b="1" dirty="0">
                <a:solidFill>
                  <a:srgbClr val="FF0000"/>
                </a:solidFill>
                <a:latin typeface="Times New Roman" panose="02020603050405020304" pitchFamily="18" charset="0"/>
              </a:rPr>
              <a:t> </a:t>
            </a:r>
            <a:r>
              <a:rPr lang="en-US" sz="3200" b="1" dirty="0" err="1">
                <a:latin typeface="Times New Roman" panose="02020603050405020304" pitchFamily="18" charset="0"/>
              </a:rPr>
              <a:t>không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phải</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là</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lực</a:t>
            </a:r>
            <a:r>
              <a:rPr lang="en-US" sz="3200" b="1" dirty="0">
                <a:solidFill>
                  <a:srgbClr val="FF0000"/>
                </a:solidFill>
                <a:latin typeface="Times New Roman" panose="02020603050405020304" pitchFamily="18" charset="0"/>
              </a:rPr>
              <a:t> ma </a:t>
            </a:r>
            <a:r>
              <a:rPr lang="en-US" sz="3200" b="1" dirty="0" err="1">
                <a:solidFill>
                  <a:srgbClr val="FF0000"/>
                </a:solidFill>
                <a:latin typeface="Times New Roman" panose="02020603050405020304" pitchFamily="18" charset="0"/>
              </a:rPr>
              <a:t>sát</a:t>
            </a:r>
            <a:r>
              <a:rPr lang="en-US" sz="3200" b="1" dirty="0">
                <a:solidFill>
                  <a:srgbClr val="FF0000"/>
                </a:solidFill>
                <a:latin typeface="Times New Roman" panose="02020603050405020304" pitchFamily="18" charset="0"/>
              </a:rPr>
              <a:t>?</a:t>
            </a:r>
          </a:p>
        </p:txBody>
      </p:sp>
      <p:sp>
        <p:nvSpPr>
          <p:cNvPr id="3" name="Text Box 6"/>
          <p:cNvSpPr txBox="1">
            <a:spLocks noChangeArrowheads="1"/>
          </p:cNvSpPr>
          <p:nvPr/>
        </p:nvSpPr>
        <p:spPr bwMode="auto">
          <a:xfrm>
            <a:off x="664710" y="2819400"/>
            <a:ext cx="8001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dirty="0">
                <a:solidFill>
                  <a:srgbClr val="000066"/>
                </a:solidFill>
                <a:latin typeface="Times New Roman" panose="02020603050405020304" pitchFamily="18" charset="0"/>
              </a:rPr>
              <a:t>A. </a:t>
            </a:r>
            <a:r>
              <a:rPr lang="en-US" sz="3200" b="1" dirty="0" err="1">
                <a:solidFill>
                  <a:srgbClr val="000066"/>
                </a:solidFill>
                <a:latin typeface="Times New Roman" panose="02020603050405020304" pitchFamily="18" charset="0"/>
              </a:rPr>
              <a:t>Lực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xuất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hiện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khi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lốp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xe</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trượt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trên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đường</a:t>
            </a:r>
            <a:r>
              <a:rPr lang="en-US" sz="3200" b="1" dirty="0">
                <a:solidFill>
                  <a:srgbClr val="000066"/>
                </a:solidFill>
                <a:latin typeface="Times New Roman" panose="02020603050405020304" pitchFamily="18" charset="0"/>
              </a:rPr>
              <a:t>.</a:t>
            </a:r>
          </a:p>
        </p:txBody>
      </p:sp>
      <p:sp>
        <p:nvSpPr>
          <p:cNvPr id="4" name="Text Box 7"/>
          <p:cNvSpPr txBox="1">
            <a:spLocks noChangeArrowheads="1"/>
          </p:cNvSpPr>
          <p:nvPr/>
        </p:nvSpPr>
        <p:spPr bwMode="auto">
          <a:xfrm>
            <a:off x="621167" y="3886202"/>
            <a:ext cx="8001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dirty="0">
                <a:solidFill>
                  <a:srgbClr val="000066"/>
                </a:solidFill>
                <a:latin typeface="Times New Roman" panose="02020603050405020304" pitchFamily="18" charset="0"/>
              </a:rPr>
              <a:t>B. </a:t>
            </a:r>
            <a:r>
              <a:rPr lang="en-US" sz="3200" b="1" dirty="0" err="1">
                <a:solidFill>
                  <a:srgbClr val="000066"/>
                </a:solidFill>
                <a:latin typeface="Times New Roman" panose="02020603050405020304" pitchFamily="18" charset="0"/>
              </a:rPr>
              <a:t>Lực</a:t>
            </a:r>
            <a:r>
              <a:rPr lang="en-US" sz="3200" b="1" dirty="0">
                <a:solidFill>
                  <a:srgbClr val="000066"/>
                </a:solidFill>
                <a:latin typeface="Times New Roman" panose="02020603050405020304" pitchFamily="18" charset="0"/>
              </a:rPr>
              <a:t> </a:t>
            </a:r>
            <a:r>
              <a:rPr lang="en-US" sz="3200" b="1" err="1">
                <a:solidFill>
                  <a:srgbClr val="000066"/>
                </a:solidFill>
                <a:latin typeface="Times New Roman" panose="02020603050405020304" pitchFamily="18" charset="0"/>
              </a:rPr>
              <a:t>xuất</a:t>
            </a:r>
            <a:r>
              <a:rPr lang="en-US" sz="3200" b="1">
                <a:solidFill>
                  <a:srgbClr val="000066"/>
                </a:solidFill>
                <a:latin typeface="Times New Roman" panose="02020603050405020304" pitchFamily="18" charset="0"/>
              </a:rPr>
              <a:t> hiện làm </a:t>
            </a:r>
            <a:r>
              <a:rPr lang="en-US" sz="3200" b="1" dirty="0" err="1">
                <a:solidFill>
                  <a:srgbClr val="000066"/>
                </a:solidFill>
                <a:latin typeface="Times New Roman" panose="02020603050405020304" pitchFamily="18" charset="0"/>
              </a:rPr>
              <a:t>mòn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đế</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giầy</a:t>
            </a:r>
            <a:r>
              <a:rPr lang="en-US" sz="3200" b="1" dirty="0">
                <a:solidFill>
                  <a:srgbClr val="000066"/>
                </a:solidFill>
                <a:latin typeface="Times New Roman" panose="02020603050405020304" pitchFamily="18" charset="0"/>
              </a:rPr>
              <a:t>.</a:t>
            </a:r>
          </a:p>
        </p:txBody>
      </p:sp>
      <p:sp>
        <p:nvSpPr>
          <p:cNvPr id="5" name="Text Box 8"/>
          <p:cNvSpPr txBox="1">
            <a:spLocks noChangeArrowheads="1"/>
          </p:cNvSpPr>
          <p:nvPr/>
        </p:nvSpPr>
        <p:spPr bwMode="auto">
          <a:xfrm>
            <a:off x="621167" y="4596826"/>
            <a:ext cx="8001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dirty="0">
                <a:solidFill>
                  <a:srgbClr val="000066"/>
                </a:solidFill>
                <a:latin typeface="Times New Roman" panose="02020603050405020304" pitchFamily="18" charset="0"/>
              </a:rPr>
              <a:t>C. </a:t>
            </a:r>
            <a:r>
              <a:rPr lang="en-US" sz="3200" b="1" dirty="0" err="1">
                <a:solidFill>
                  <a:srgbClr val="000066"/>
                </a:solidFill>
                <a:latin typeface="Times New Roman" panose="02020603050405020304" pitchFamily="18" charset="0"/>
              </a:rPr>
              <a:t>Lực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xuất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hiện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khi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lò</a:t>
            </a:r>
            <a:r>
              <a:rPr lang="en-US" sz="3200" b="1" dirty="0">
                <a:solidFill>
                  <a:srgbClr val="000066"/>
                </a:solidFill>
                <a:latin typeface="Times New Roman" panose="02020603050405020304" pitchFamily="18" charset="0"/>
              </a:rPr>
              <a:t> xo </a:t>
            </a:r>
            <a:r>
              <a:rPr lang="en-US" sz="3200" b="1" dirty="0" err="1">
                <a:solidFill>
                  <a:srgbClr val="000066"/>
                </a:solidFill>
                <a:latin typeface="Times New Roman" panose="02020603050405020304" pitchFamily="18" charset="0"/>
              </a:rPr>
              <a:t>bị</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nén</a:t>
            </a:r>
            <a:r>
              <a:rPr lang="en-US" sz="3200" b="1" dirty="0">
                <a:solidFill>
                  <a:srgbClr val="000066"/>
                </a:solidFill>
                <a:latin typeface="Times New Roman" panose="02020603050405020304" pitchFamily="18" charset="0"/>
              </a:rPr>
              <a:t> hay </a:t>
            </a:r>
            <a:r>
              <a:rPr lang="en-US" sz="3200" b="1" dirty="0" err="1">
                <a:solidFill>
                  <a:srgbClr val="000066"/>
                </a:solidFill>
                <a:latin typeface="Times New Roman" panose="02020603050405020304" pitchFamily="18" charset="0"/>
              </a:rPr>
              <a:t>bị</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dãn</a:t>
            </a:r>
            <a:r>
              <a:rPr lang="en-US" sz="3200" b="1" dirty="0">
                <a:solidFill>
                  <a:srgbClr val="000066"/>
                </a:solidFill>
                <a:latin typeface="Times New Roman" panose="02020603050405020304" pitchFamily="18" charset="0"/>
              </a:rPr>
              <a:t>.</a:t>
            </a:r>
          </a:p>
        </p:txBody>
      </p:sp>
      <p:sp>
        <p:nvSpPr>
          <p:cNvPr id="6" name="Text Box 9"/>
          <p:cNvSpPr txBox="1">
            <a:spLocks noChangeArrowheads="1"/>
          </p:cNvSpPr>
          <p:nvPr/>
        </p:nvSpPr>
        <p:spPr bwMode="auto">
          <a:xfrm>
            <a:off x="628424" y="5247381"/>
            <a:ext cx="8001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3200" b="1" dirty="0">
                <a:solidFill>
                  <a:srgbClr val="000066"/>
                </a:solidFill>
                <a:latin typeface="Times New Roman" panose="02020603050405020304" pitchFamily="18" charset="0"/>
              </a:rPr>
              <a:t>D. </a:t>
            </a:r>
            <a:r>
              <a:rPr lang="en-US" sz="3200" b="1" dirty="0" err="1">
                <a:solidFill>
                  <a:srgbClr val="000066"/>
                </a:solidFill>
                <a:latin typeface="Times New Roman" panose="02020603050405020304" pitchFamily="18" charset="0"/>
              </a:rPr>
              <a:t>Lực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xuất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hiện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giữa</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dây</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cuaroa</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với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bánh</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xe</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truyền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chuyển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động</a:t>
            </a:r>
            <a:r>
              <a:rPr lang="en-US" sz="3200" b="1" dirty="0">
                <a:solidFill>
                  <a:srgbClr val="000066"/>
                </a:solidFill>
                <a:latin typeface="Times New Roman" panose="02020603050405020304" pitchFamily="18" charset="0"/>
              </a:rPr>
              <a:t>.</a:t>
            </a:r>
          </a:p>
        </p:txBody>
      </p:sp>
      <p:sp>
        <p:nvSpPr>
          <p:cNvPr id="7" name="Text Box 21"/>
          <p:cNvSpPr txBox="1">
            <a:spLocks noChangeArrowheads="1"/>
          </p:cNvSpPr>
          <p:nvPr/>
        </p:nvSpPr>
        <p:spPr bwMode="auto">
          <a:xfrm>
            <a:off x="592138" y="294383"/>
            <a:ext cx="800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600" b="1">
                <a:solidFill>
                  <a:srgbClr val="0000FF"/>
                </a:solidFill>
                <a:latin typeface="Times New Roman" panose="02020603050405020304" pitchFamily="18" charset="0"/>
              </a:rPr>
              <a:t>VẬN </a:t>
            </a:r>
            <a:r>
              <a:rPr lang="en-US" sz="3600" b="1" dirty="0">
                <a:solidFill>
                  <a:srgbClr val="0000FF"/>
                </a:solidFill>
                <a:latin typeface="Times New Roman" panose="02020603050405020304" pitchFamily="18" charset="0"/>
              </a:rPr>
              <a:t>DỤNG:</a:t>
            </a:r>
          </a:p>
        </p:txBody>
      </p:sp>
      <p:sp>
        <p:nvSpPr>
          <p:cNvPr id="8" name="Oval 23"/>
          <p:cNvSpPr>
            <a:spLocks noChangeArrowheads="1"/>
          </p:cNvSpPr>
          <p:nvPr/>
        </p:nvSpPr>
        <p:spPr bwMode="auto">
          <a:xfrm>
            <a:off x="533400" y="4648200"/>
            <a:ext cx="627062" cy="533400"/>
          </a:xfrm>
          <a:prstGeom prst="ellipse">
            <a:avLst/>
          </a:prstGeom>
          <a:noFill/>
          <a:ln w="28575">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56121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linds(horizont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152400" y="1219201"/>
            <a:ext cx="838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FF0000"/>
                </a:solidFill>
                <a:latin typeface="Times New Roman" panose="02020603050405020304" pitchFamily="18" charset="0"/>
              </a:rPr>
              <a:t>    </a:t>
            </a:r>
            <a:r>
              <a:rPr lang="en-US" sz="3200" b="1" u="sng" dirty="0">
                <a:solidFill>
                  <a:srgbClr val="FF0000"/>
                </a:solidFill>
                <a:latin typeface="Times New Roman" panose="02020603050405020304" pitchFamily="18" charset="0"/>
              </a:rPr>
              <a:t>Câu2:</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Cách</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nào</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sau</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đây</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giảm</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được</a:t>
            </a:r>
            <a:r>
              <a:rPr lang="en-US" sz="3200" b="1" dirty="0">
                <a:solidFill>
                  <a:srgbClr val="FF0000"/>
                </a:solidFill>
                <a:latin typeface="Times New Roman" panose="02020603050405020304" pitchFamily="18" charset="0"/>
              </a:rPr>
              <a:t> ma </a:t>
            </a:r>
            <a:r>
              <a:rPr lang="en-US" sz="3200" b="1" dirty="0" err="1">
                <a:solidFill>
                  <a:srgbClr val="FF0000"/>
                </a:solidFill>
                <a:latin typeface="Times New Roman" panose="02020603050405020304" pitchFamily="18" charset="0"/>
              </a:rPr>
              <a:t>sát</a:t>
            </a:r>
            <a:r>
              <a:rPr lang="en-US" sz="3200" b="1" dirty="0">
                <a:solidFill>
                  <a:srgbClr val="FF0000"/>
                </a:solidFill>
                <a:latin typeface="Times New Roman" panose="02020603050405020304" pitchFamily="18" charset="0"/>
              </a:rPr>
              <a:t>?</a:t>
            </a:r>
          </a:p>
        </p:txBody>
      </p:sp>
      <p:sp>
        <p:nvSpPr>
          <p:cNvPr id="3" name="Text Box 11"/>
          <p:cNvSpPr txBox="1">
            <a:spLocks noChangeArrowheads="1"/>
          </p:cNvSpPr>
          <p:nvPr/>
        </p:nvSpPr>
        <p:spPr bwMode="auto">
          <a:xfrm>
            <a:off x="762000" y="1981201"/>
            <a:ext cx="762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66"/>
                </a:solidFill>
                <a:latin typeface="Times New Roman" panose="02020603050405020304" pitchFamily="18" charset="0"/>
              </a:rPr>
              <a:t>A. </a:t>
            </a:r>
            <a:r>
              <a:rPr lang="en-US" sz="3200" b="1" dirty="0" err="1">
                <a:solidFill>
                  <a:srgbClr val="000066"/>
                </a:solidFill>
                <a:latin typeface="Times New Roman" panose="02020603050405020304" pitchFamily="18" charset="0"/>
              </a:rPr>
              <a:t>Tăng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độ</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nhám</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của</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bề</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tiếp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xúc</a:t>
            </a:r>
            <a:r>
              <a:rPr lang="en-US" sz="3200" b="1" dirty="0">
                <a:solidFill>
                  <a:srgbClr val="000066"/>
                </a:solidFill>
                <a:latin typeface="Times New Roman" panose="02020603050405020304" pitchFamily="18" charset="0"/>
              </a:rPr>
              <a:t>.</a:t>
            </a:r>
          </a:p>
        </p:txBody>
      </p:sp>
      <p:sp>
        <p:nvSpPr>
          <p:cNvPr id="4" name="Text Box 12"/>
          <p:cNvSpPr txBox="1">
            <a:spLocks noChangeArrowheads="1"/>
          </p:cNvSpPr>
          <p:nvPr/>
        </p:nvSpPr>
        <p:spPr bwMode="auto">
          <a:xfrm>
            <a:off x="762000" y="3962401"/>
            <a:ext cx="762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66"/>
                </a:solidFill>
                <a:latin typeface="Times New Roman" panose="02020603050405020304" pitchFamily="18" charset="0"/>
              </a:rPr>
              <a:t>C. </a:t>
            </a:r>
            <a:r>
              <a:rPr lang="en-US" sz="3200" b="1" dirty="0" err="1">
                <a:solidFill>
                  <a:srgbClr val="000066"/>
                </a:solidFill>
                <a:latin typeface="Times New Roman" panose="02020603050405020304" pitchFamily="18" charset="0"/>
              </a:rPr>
              <a:t>Tăng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lực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ép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lên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tiếp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xúc</a:t>
            </a:r>
            <a:r>
              <a:rPr lang="en-US" sz="3200" b="1" dirty="0">
                <a:solidFill>
                  <a:srgbClr val="000066"/>
                </a:solidFill>
                <a:latin typeface="Times New Roman" panose="02020603050405020304" pitchFamily="18" charset="0"/>
              </a:rPr>
              <a:t>.</a:t>
            </a:r>
          </a:p>
        </p:txBody>
      </p:sp>
      <p:sp>
        <p:nvSpPr>
          <p:cNvPr id="5" name="Text Box 13"/>
          <p:cNvSpPr txBox="1">
            <a:spLocks noChangeArrowheads="1"/>
          </p:cNvSpPr>
          <p:nvPr/>
        </p:nvSpPr>
        <p:spPr bwMode="auto">
          <a:xfrm>
            <a:off x="762000" y="2996626"/>
            <a:ext cx="762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66"/>
                </a:solidFill>
                <a:latin typeface="Times New Roman" panose="02020603050405020304" pitchFamily="18" charset="0"/>
              </a:rPr>
              <a:t>B. </a:t>
            </a:r>
            <a:r>
              <a:rPr lang="en-US" sz="3200" b="1" dirty="0" err="1">
                <a:solidFill>
                  <a:srgbClr val="000066"/>
                </a:solidFill>
                <a:latin typeface="Times New Roman" panose="02020603050405020304" pitchFamily="18" charset="0"/>
              </a:rPr>
              <a:t>Tăng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độ</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nhẵn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giữa</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các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tiếp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xúc</a:t>
            </a:r>
            <a:r>
              <a:rPr lang="en-US" sz="3200" b="1" dirty="0">
                <a:solidFill>
                  <a:srgbClr val="000066"/>
                </a:solidFill>
                <a:latin typeface="Times New Roman" panose="02020603050405020304" pitchFamily="18" charset="0"/>
              </a:rPr>
              <a:t>.</a:t>
            </a:r>
          </a:p>
        </p:txBody>
      </p:sp>
      <p:sp>
        <p:nvSpPr>
          <p:cNvPr id="6" name="Text Box 14"/>
          <p:cNvSpPr txBox="1">
            <a:spLocks noChangeArrowheads="1"/>
          </p:cNvSpPr>
          <p:nvPr/>
        </p:nvSpPr>
        <p:spPr bwMode="auto">
          <a:xfrm>
            <a:off x="762000" y="4901626"/>
            <a:ext cx="762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66"/>
                </a:solidFill>
                <a:latin typeface="Times New Roman" panose="02020603050405020304" pitchFamily="18" charset="0"/>
              </a:rPr>
              <a:t>D. </a:t>
            </a:r>
            <a:r>
              <a:rPr lang="en-US" sz="3200" b="1" dirty="0" err="1">
                <a:solidFill>
                  <a:srgbClr val="000066"/>
                </a:solidFill>
                <a:latin typeface="Times New Roman" panose="02020603050405020304" pitchFamily="18" charset="0"/>
              </a:rPr>
              <a:t>Tăng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diện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tích</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bề</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tiếp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xúc</a:t>
            </a:r>
            <a:r>
              <a:rPr lang="en-US" sz="3200" b="1" dirty="0">
                <a:solidFill>
                  <a:srgbClr val="000066"/>
                </a:solidFill>
                <a:latin typeface="Times New Roman" panose="02020603050405020304" pitchFamily="18" charset="0"/>
              </a:rPr>
              <a:t>.</a:t>
            </a:r>
          </a:p>
        </p:txBody>
      </p:sp>
      <p:sp>
        <p:nvSpPr>
          <p:cNvPr id="12" name="Oval 23"/>
          <p:cNvSpPr>
            <a:spLocks noChangeArrowheads="1"/>
          </p:cNvSpPr>
          <p:nvPr/>
        </p:nvSpPr>
        <p:spPr bwMode="auto">
          <a:xfrm>
            <a:off x="762000" y="3031795"/>
            <a:ext cx="627062" cy="533400"/>
          </a:xfrm>
          <a:prstGeom prst="ellipse">
            <a:avLst/>
          </a:prstGeom>
          <a:noFill/>
          <a:ln w="28575">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77476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15"/>
          <p:cNvSpPr txBox="1">
            <a:spLocks noChangeArrowheads="1"/>
          </p:cNvSpPr>
          <p:nvPr/>
        </p:nvSpPr>
        <p:spPr bwMode="auto">
          <a:xfrm>
            <a:off x="542471" y="381000"/>
            <a:ext cx="8001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a:solidFill>
                  <a:srgbClr val="FF0000"/>
                </a:solidFill>
                <a:latin typeface="Times New Roman" panose="02020603050405020304" pitchFamily="18" charset="0"/>
              </a:rPr>
              <a:t>    </a:t>
            </a:r>
            <a:r>
              <a:rPr lang="en-US" sz="3200" b="1" u="sng">
                <a:solidFill>
                  <a:srgbClr val="FF0000"/>
                </a:solidFill>
                <a:latin typeface="Times New Roman" panose="02020603050405020304" pitchFamily="18" charset="0"/>
              </a:rPr>
              <a:t>Câu 3</a:t>
            </a:r>
            <a:r>
              <a:rPr lang="en-US" sz="3200" b="1" u="sng" dirty="0">
                <a:solidFill>
                  <a:srgbClr val="FF0000"/>
                </a:solidFill>
                <a:latin typeface="Times New Roman" panose="02020603050405020304" pitchFamily="18" charset="0"/>
              </a:rPr>
              <a: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Lực</a:t>
            </a:r>
            <a:r>
              <a:rPr lang="en-US" sz="3200" b="1" dirty="0">
                <a:solidFill>
                  <a:srgbClr val="FF0000"/>
                </a:solidFill>
                <a:latin typeface="Times New Roman" panose="02020603050405020304" pitchFamily="18" charset="0"/>
              </a:rPr>
              <a:t> ma </a:t>
            </a:r>
            <a:r>
              <a:rPr lang="en-US" sz="3200" b="1" dirty="0" err="1">
                <a:solidFill>
                  <a:srgbClr val="FF0000"/>
                </a:solidFill>
                <a:latin typeface="Times New Roman" panose="02020603050405020304" pitchFamily="18" charset="0"/>
              </a:rPr>
              <a:t>sát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trượt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xuất</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hiện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trong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trường</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hợp</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nào</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sau</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đây</a:t>
            </a:r>
            <a:r>
              <a:rPr lang="en-US" sz="3200" b="1" dirty="0">
                <a:solidFill>
                  <a:srgbClr val="FF0000"/>
                </a:solidFill>
                <a:latin typeface="Times New Roman" panose="02020603050405020304" pitchFamily="18" charset="0"/>
              </a:rPr>
              <a:t>?</a:t>
            </a:r>
          </a:p>
        </p:txBody>
      </p:sp>
      <p:sp>
        <p:nvSpPr>
          <p:cNvPr id="26" name="Text Box 16"/>
          <p:cNvSpPr txBox="1">
            <a:spLocks noChangeArrowheads="1"/>
          </p:cNvSpPr>
          <p:nvPr/>
        </p:nvSpPr>
        <p:spPr bwMode="auto">
          <a:xfrm>
            <a:off x="524330" y="1524000"/>
            <a:ext cx="816247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66"/>
                </a:solidFill>
                <a:latin typeface="Times New Roman" panose="02020603050405020304" pitchFamily="18" charset="0"/>
              </a:rPr>
              <a:t>A. Ma </a:t>
            </a:r>
            <a:r>
              <a:rPr lang="en-US" sz="3200" b="1" dirty="0" err="1">
                <a:solidFill>
                  <a:srgbClr val="000066"/>
                </a:solidFill>
                <a:latin typeface="Times New Roman" panose="02020603050405020304" pitchFamily="18" charset="0"/>
              </a:rPr>
              <a:t>sát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giữa</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các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viên</a:t>
            </a:r>
            <a:r>
              <a:rPr lang="en-US" sz="3200" b="1" dirty="0">
                <a:solidFill>
                  <a:srgbClr val="000066"/>
                </a:solidFill>
                <a:latin typeface="Times New Roman" panose="02020603050405020304" pitchFamily="18" charset="0"/>
              </a:rPr>
              <a:t> bi </a:t>
            </a:r>
            <a:r>
              <a:rPr lang="en-US" sz="3200" b="1" dirty="0" err="1">
                <a:solidFill>
                  <a:srgbClr val="000066"/>
                </a:solidFill>
                <a:latin typeface="Times New Roman" panose="02020603050405020304" pitchFamily="18" charset="0"/>
              </a:rPr>
              <a:t>với</a:t>
            </a:r>
            <a:r>
              <a:rPr lang="en-US" sz="3200" b="1" dirty="0">
                <a:solidFill>
                  <a:srgbClr val="000066"/>
                </a:solidFill>
                <a:latin typeface="Times New Roman" panose="02020603050405020304" pitchFamily="18" charset="0"/>
              </a:rPr>
              <a:t> ổ </a:t>
            </a:r>
            <a:r>
              <a:rPr lang="en-US" sz="3200" b="1" dirty="0" err="1">
                <a:solidFill>
                  <a:srgbClr val="000066"/>
                </a:solidFill>
                <a:latin typeface="Times New Roman" panose="02020603050405020304" pitchFamily="18" charset="0"/>
              </a:rPr>
              <a:t>trục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xe</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đạp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xe</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máy</a:t>
            </a:r>
            <a:r>
              <a:rPr lang="en-US" sz="3200" b="1" dirty="0">
                <a:solidFill>
                  <a:srgbClr val="000066"/>
                </a:solidFill>
                <a:latin typeface="Times New Roman" panose="02020603050405020304" pitchFamily="18" charset="0"/>
              </a:rPr>
              <a:t>.</a:t>
            </a:r>
          </a:p>
        </p:txBody>
      </p:sp>
      <p:sp>
        <p:nvSpPr>
          <p:cNvPr id="27" name="Text Box 18"/>
          <p:cNvSpPr txBox="1">
            <a:spLocks noChangeArrowheads="1"/>
          </p:cNvSpPr>
          <p:nvPr/>
        </p:nvSpPr>
        <p:spPr bwMode="auto">
          <a:xfrm>
            <a:off x="448129" y="3875781"/>
            <a:ext cx="823867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66"/>
                </a:solidFill>
                <a:latin typeface="Times New Roman" panose="02020603050405020304" pitchFamily="18" charset="0"/>
              </a:rPr>
              <a:t>C. Ma </a:t>
            </a:r>
            <a:r>
              <a:rPr lang="en-US" sz="3200" b="1" dirty="0" err="1">
                <a:solidFill>
                  <a:srgbClr val="000066"/>
                </a:solidFill>
                <a:latin typeface="Times New Roman" panose="02020603050405020304" pitchFamily="18" charset="0"/>
              </a:rPr>
              <a:t>sát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giữa</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lốp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xe</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với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đường</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khi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xe</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chuyển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động</a:t>
            </a:r>
            <a:r>
              <a:rPr lang="en-US" sz="3200" b="1" dirty="0">
                <a:solidFill>
                  <a:srgbClr val="000066"/>
                </a:solidFill>
                <a:latin typeface="Times New Roman" panose="02020603050405020304" pitchFamily="18" charset="0"/>
              </a:rPr>
              <a:t>.</a:t>
            </a:r>
          </a:p>
        </p:txBody>
      </p:sp>
      <p:sp>
        <p:nvSpPr>
          <p:cNvPr id="28" name="Text Box 19"/>
          <p:cNvSpPr txBox="1">
            <a:spLocks noChangeArrowheads="1"/>
          </p:cNvSpPr>
          <p:nvPr/>
        </p:nvSpPr>
        <p:spPr bwMode="auto">
          <a:xfrm>
            <a:off x="468767" y="5094981"/>
            <a:ext cx="821803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66"/>
                </a:solidFill>
                <a:latin typeface="Times New Roman" panose="02020603050405020304" pitchFamily="18" charset="0"/>
              </a:rPr>
              <a:t>D. Ma </a:t>
            </a:r>
            <a:r>
              <a:rPr lang="en-US" sz="3200" b="1" dirty="0" err="1">
                <a:solidFill>
                  <a:srgbClr val="000066"/>
                </a:solidFill>
                <a:latin typeface="Times New Roman" panose="02020603050405020304" pitchFamily="18" charset="0"/>
              </a:rPr>
              <a:t>sát</a:t>
            </a:r>
            <a:r>
              <a:rPr lang="en-US" sz="3200" b="1" dirty="0">
                <a:solidFill>
                  <a:srgbClr val="000066"/>
                </a:solidFill>
                <a:latin typeface="Times New Roman" panose="02020603050405020304" pitchFamily="18" charset="0"/>
              </a:rPr>
              <a:t> </a:t>
            </a:r>
            <a:r>
              <a:rPr lang="en-US" sz="3200" b="1" err="1">
                <a:solidFill>
                  <a:srgbClr val="000066"/>
                </a:solidFill>
                <a:latin typeface="Times New Roman" panose="02020603050405020304" pitchFamily="18" charset="0"/>
              </a:rPr>
              <a:t>giữa</a:t>
            </a:r>
            <a:r>
              <a:rPr lang="en-US" sz="3200" b="1">
                <a:solidFill>
                  <a:srgbClr val="000066"/>
                </a:solidFill>
                <a:latin typeface="Times New Roman" panose="02020603050405020304" pitchFamily="18" charset="0"/>
              </a:rPr>
              <a:t> má </a:t>
            </a:r>
            <a:r>
              <a:rPr lang="en-US" sz="3200" b="1" dirty="0" err="1">
                <a:solidFill>
                  <a:srgbClr val="000066"/>
                </a:solidFill>
                <a:latin typeface="Times New Roman" panose="02020603050405020304" pitchFamily="18" charset="0"/>
              </a:rPr>
              <a:t>phanh</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với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vành</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xe</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khi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bóp</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nhẹ</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phanh</a:t>
            </a:r>
            <a:r>
              <a:rPr lang="en-US" sz="3200" b="1" dirty="0">
                <a:solidFill>
                  <a:srgbClr val="000066"/>
                </a:solidFill>
                <a:latin typeface="Times New Roman" panose="02020603050405020304" pitchFamily="18" charset="0"/>
              </a:rPr>
              <a:t>.</a:t>
            </a:r>
          </a:p>
        </p:txBody>
      </p:sp>
      <p:sp>
        <p:nvSpPr>
          <p:cNvPr id="29" name="Text Box 17"/>
          <p:cNvSpPr txBox="1">
            <a:spLocks noChangeArrowheads="1"/>
          </p:cNvSpPr>
          <p:nvPr/>
        </p:nvSpPr>
        <p:spPr bwMode="auto">
          <a:xfrm>
            <a:off x="468769" y="2667000"/>
            <a:ext cx="821803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dirty="0">
                <a:solidFill>
                  <a:srgbClr val="000066"/>
                </a:solidFill>
                <a:latin typeface="Times New Roman" panose="02020603050405020304" pitchFamily="18" charset="0"/>
              </a:rPr>
              <a:t>B. Ma </a:t>
            </a:r>
            <a:r>
              <a:rPr lang="en-US" sz="3200" b="1" dirty="0" err="1">
                <a:solidFill>
                  <a:srgbClr val="000066"/>
                </a:solidFill>
                <a:latin typeface="Times New Roman" panose="02020603050405020304" pitchFamily="18" charset="0"/>
              </a:rPr>
              <a:t>sát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giữa</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cốc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nước</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đăt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trên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bàn</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với</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mặt</a:t>
            </a:r>
            <a:r>
              <a:rPr lang="en-US" sz="3200" b="1" dirty="0">
                <a:solidFill>
                  <a:srgbClr val="000066"/>
                </a:solidFill>
                <a:latin typeface="Times New Roman" panose="02020603050405020304" pitchFamily="18" charset="0"/>
              </a:rPr>
              <a:t> </a:t>
            </a:r>
            <a:r>
              <a:rPr lang="en-US" sz="3200" b="1" dirty="0" err="1">
                <a:solidFill>
                  <a:srgbClr val="000066"/>
                </a:solidFill>
                <a:latin typeface="Times New Roman" panose="02020603050405020304" pitchFamily="18" charset="0"/>
              </a:rPr>
              <a:t>bàn</a:t>
            </a:r>
            <a:r>
              <a:rPr lang="en-US" sz="3200" b="1" dirty="0">
                <a:solidFill>
                  <a:srgbClr val="000066"/>
                </a:solidFill>
                <a:latin typeface="Times New Roman" panose="02020603050405020304" pitchFamily="18" charset="0"/>
              </a:rPr>
              <a:t>.</a:t>
            </a:r>
          </a:p>
        </p:txBody>
      </p:sp>
      <p:sp>
        <p:nvSpPr>
          <p:cNvPr id="30" name="Oval 23"/>
          <p:cNvSpPr>
            <a:spLocks noChangeArrowheads="1"/>
          </p:cNvSpPr>
          <p:nvPr/>
        </p:nvSpPr>
        <p:spPr bwMode="auto">
          <a:xfrm>
            <a:off x="395514" y="5167087"/>
            <a:ext cx="627062" cy="533400"/>
          </a:xfrm>
          <a:prstGeom prst="ellipse">
            <a:avLst/>
          </a:prstGeom>
          <a:noFill/>
          <a:ln w="28575">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95697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linds(horizontal)">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1" y="1600200"/>
            <a:ext cx="409575" cy="6858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68580" tIns="34290" rIns="68580" bIns="3429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3" name="TextBox 2"/>
          <p:cNvSpPr txBox="1"/>
          <p:nvPr/>
        </p:nvSpPr>
        <p:spPr>
          <a:xfrm>
            <a:off x="609600" y="305035"/>
            <a:ext cx="7924800" cy="5037276"/>
          </a:xfrm>
          <a:prstGeom prst="rect">
            <a:avLst/>
          </a:prstGeom>
          <a:solidFill>
            <a:schemeClr val="bg1"/>
          </a:solidFill>
        </p:spPr>
        <p:txBody>
          <a:bodyPr wrap="square" rtlCol="0">
            <a:spAutoFit/>
          </a:bodyPr>
          <a:lstStyle/>
          <a:p>
            <a:pPr>
              <a:spcBef>
                <a:spcPts val="450"/>
              </a:spcBef>
              <a:spcAft>
                <a:spcPts val="450"/>
              </a:spcAft>
            </a:pPr>
            <a:r>
              <a:rPr lang="en-US" sz="3200" b="1" err="1">
                <a:solidFill>
                  <a:srgbClr val="FF0000"/>
                </a:solidFill>
                <a:latin typeface="Times New Roman" pitchFamily="18" charset="0"/>
                <a:cs typeface="Times New Roman" pitchFamily="18" charset="0"/>
              </a:rPr>
              <a:t>Câu</a:t>
            </a:r>
            <a:r>
              <a:rPr lang="en-US" sz="3200" b="1">
                <a:solidFill>
                  <a:srgbClr val="FF0000"/>
                </a:solidFill>
                <a:latin typeface="Times New Roman" pitchFamily="18" charset="0"/>
                <a:cs typeface="Times New Roman" pitchFamily="18" charset="0"/>
              </a:rPr>
              <a:t> 4. </a:t>
            </a:r>
            <a:r>
              <a:rPr lang="en-US" sz="3200" b="1" dirty="0" err="1">
                <a:solidFill>
                  <a:srgbClr val="FF0000"/>
                </a:solidFill>
                <a:latin typeface="Times New Roman" pitchFamily="18" charset="0"/>
                <a:cs typeface="Times New Roman" pitchFamily="18" charset="0"/>
              </a:rPr>
              <a:t>Vì</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sao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bờ</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thì</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dễ</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dàng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còn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dưới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nước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thì</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hơn</a:t>
            </a:r>
            <a:r>
              <a:rPr lang="en-US" sz="3200" b="1" dirty="0">
                <a:solidFill>
                  <a:srgbClr val="FF0000"/>
                </a:solidFill>
                <a:latin typeface="Times New Roman" pitchFamily="18" charset="0"/>
                <a:cs typeface="Times New Roman" pitchFamily="18" charset="0"/>
              </a:rPr>
              <a:t>?</a:t>
            </a:r>
          </a:p>
          <a:p>
            <a:pPr>
              <a:spcBef>
                <a:spcPts val="450"/>
              </a:spcBef>
              <a:spcAft>
                <a:spcPts val="450"/>
              </a:spcAft>
            </a:pPr>
            <a:r>
              <a:rPr lang="en-US" sz="3200" dirty="0">
                <a:solidFill>
                  <a:srgbClr val="0000FF"/>
                </a:solidFill>
                <a:latin typeface="Times New Roman" pitchFamily="18" charset="0"/>
                <a:cs typeface="Times New Roman" pitchFamily="18" charset="0"/>
              </a:rPr>
              <a:t>A. </a:t>
            </a:r>
            <a:r>
              <a:rPr lang="en-US" sz="3200" dirty="0" err="1">
                <a:solidFill>
                  <a:srgbClr val="0000FF"/>
                </a:solidFill>
                <a:latin typeface="Times New Roman" pitchFamily="18" charset="0"/>
                <a:cs typeface="Times New Roman" pitchFamily="18" charset="0"/>
              </a:rPr>
              <a:t>Vì</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nước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chuyển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động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còn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không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khí</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không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chuyển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động</a:t>
            </a:r>
            <a:r>
              <a:rPr lang="en-US" sz="3200" dirty="0">
                <a:solidFill>
                  <a:srgbClr val="0000FF"/>
                </a:solidFill>
                <a:latin typeface="Times New Roman" pitchFamily="18" charset="0"/>
                <a:cs typeface="Times New Roman" pitchFamily="18" charset="0"/>
              </a:rPr>
              <a:t>.</a:t>
            </a:r>
          </a:p>
          <a:p>
            <a:pPr>
              <a:spcBef>
                <a:spcPts val="450"/>
              </a:spcBef>
              <a:spcAft>
                <a:spcPts val="450"/>
              </a:spcAft>
            </a:pPr>
            <a:r>
              <a:rPr lang="en-US" sz="3200" dirty="0">
                <a:solidFill>
                  <a:srgbClr val="0000FF"/>
                </a:solidFill>
                <a:latin typeface="Times New Roman" pitchFamily="18" charset="0"/>
                <a:cs typeface="Times New Roman" pitchFamily="18" charset="0"/>
              </a:rPr>
              <a:t>B. </a:t>
            </a:r>
            <a:r>
              <a:rPr lang="en-US" sz="3200" dirty="0" err="1">
                <a:solidFill>
                  <a:srgbClr val="0000FF"/>
                </a:solidFill>
                <a:latin typeface="Times New Roman" pitchFamily="18" charset="0"/>
                <a:cs typeface="Times New Roman" pitchFamily="18" charset="0"/>
              </a:rPr>
              <a:t>Vì</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khi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xuống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nước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chúng</a:t>
            </a:r>
            <a:r>
              <a:rPr lang="en-US" sz="3200" dirty="0">
                <a:solidFill>
                  <a:srgbClr val="0000FF"/>
                </a:solidFill>
                <a:latin typeface="Times New Roman" pitchFamily="18" charset="0"/>
                <a:cs typeface="Times New Roman" pitchFamily="18" charset="0"/>
              </a:rPr>
              <a:t> ta </a:t>
            </a:r>
            <a:r>
              <a:rPr lang="en-US" sz="3200" dirty="0" err="1">
                <a:solidFill>
                  <a:srgbClr val="0000FF"/>
                </a:solidFill>
                <a:latin typeface="Times New Roman" pitchFamily="18" charset="0"/>
                <a:cs typeface="Times New Roman" pitchFamily="18" charset="0"/>
              </a:rPr>
              <a:t>nặng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hơn</a:t>
            </a:r>
            <a:r>
              <a:rPr lang="en-US" sz="3200" dirty="0">
                <a:solidFill>
                  <a:srgbClr val="0000FF"/>
                </a:solidFill>
                <a:latin typeface="Times New Roman" pitchFamily="18" charset="0"/>
                <a:cs typeface="Times New Roman" pitchFamily="18" charset="0"/>
              </a:rPr>
              <a:t>.</a:t>
            </a:r>
          </a:p>
          <a:p>
            <a:pPr>
              <a:spcBef>
                <a:spcPts val="450"/>
              </a:spcBef>
              <a:spcAft>
                <a:spcPts val="450"/>
              </a:spcAft>
            </a:pPr>
            <a:r>
              <a:rPr lang="en-US" sz="3200" dirty="0">
                <a:solidFill>
                  <a:srgbClr val="0000FF"/>
                </a:solidFill>
                <a:latin typeface="Times New Roman" pitchFamily="18" charset="0"/>
                <a:cs typeface="Times New Roman" pitchFamily="18" charset="0"/>
              </a:rPr>
              <a:t>C. </a:t>
            </a:r>
            <a:r>
              <a:rPr lang="en-US" sz="3200" dirty="0" err="1">
                <a:solidFill>
                  <a:srgbClr val="0000FF"/>
                </a:solidFill>
                <a:latin typeface="Times New Roman" pitchFamily="18" charset="0"/>
                <a:cs typeface="Times New Roman" pitchFamily="18" charset="0"/>
              </a:rPr>
              <a:t>Vì</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nước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có</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lực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cản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còn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không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khí</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thì</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không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có</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lực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cản</a:t>
            </a:r>
            <a:r>
              <a:rPr lang="en-US" sz="3200" dirty="0">
                <a:solidFill>
                  <a:srgbClr val="0000FF"/>
                </a:solidFill>
                <a:latin typeface="Times New Roman" pitchFamily="18" charset="0"/>
                <a:cs typeface="Times New Roman" pitchFamily="18" charset="0"/>
              </a:rPr>
              <a:t>.</a:t>
            </a:r>
          </a:p>
          <a:p>
            <a:pPr>
              <a:spcBef>
                <a:spcPts val="450"/>
              </a:spcBef>
              <a:spcAft>
                <a:spcPts val="450"/>
              </a:spcAft>
            </a:pPr>
            <a:r>
              <a:rPr lang="en-US" sz="3200" dirty="0">
                <a:solidFill>
                  <a:srgbClr val="0000FF"/>
                </a:solidFill>
                <a:latin typeface="Times New Roman" pitchFamily="18" charset="0"/>
                <a:cs typeface="Times New Roman" pitchFamily="18" charset="0"/>
              </a:rPr>
              <a:t>D. </a:t>
            </a:r>
            <a:r>
              <a:rPr lang="en-US" sz="3200" dirty="0" err="1">
                <a:solidFill>
                  <a:srgbClr val="0000FF"/>
                </a:solidFill>
                <a:latin typeface="Times New Roman" pitchFamily="18" charset="0"/>
                <a:cs typeface="Times New Roman" pitchFamily="18" charset="0"/>
              </a:rPr>
              <a:t>Vì</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lực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cản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nước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lớn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hơn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lực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cản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không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khí</a:t>
            </a:r>
            <a:r>
              <a:rPr lang="en-US" sz="3200" dirty="0">
                <a:solidFill>
                  <a:srgbClr val="0000FF"/>
                </a:solidFill>
                <a:latin typeface="Times New Roman" pitchFamily="18" charset="0"/>
                <a:cs typeface="Times New Roman" pitchFamily="18" charset="0"/>
              </a:rPr>
              <a:t>.</a:t>
            </a:r>
          </a:p>
        </p:txBody>
      </p:sp>
      <p:sp>
        <p:nvSpPr>
          <p:cNvPr id="4" name="Oval 3"/>
          <p:cNvSpPr/>
          <p:nvPr/>
        </p:nvSpPr>
        <p:spPr>
          <a:xfrm>
            <a:off x="645942" y="4343400"/>
            <a:ext cx="323476" cy="36938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spTree>
    <p:extLst>
      <p:ext uri="{BB962C8B-B14F-4D97-AF65-F5344CB8AC3E}">
        <p14:creationId xmlns:p14="http://schemas.microsoft.com/office/powerpoint/2010/main" val="23649747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36"/>
          <p:cNvSpPr>
            <a:spLocks noChangeArrowheads="1"/>
          </p:cNvSpPr>
          <p:nvPr/>
        </p:nvSpPr>
        <p:spPr bwMode="auto">
          <a:xfrm>
            <a:off x="5600701" y="1600200"/>
            <a:ext cx="409575" cy="685800"/>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lgn="ctr">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lIns="68580" tIns="34290" rIns="68580" bIns="34290" anchor="ct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a:solidFill>
                <a:srgbClr val="000000"/>
              </a:solidFill>
            </a:endParaRPr>
          </a:p>
        </p:txBody>
      </p:sp>
      <p:sp>
        <p:nvSpPr>
          <p:cNvPr id="3" name="TextBox 2"/>
          <p:cNvSpPr txBox="1"/>
          <p:nvPr/>
        </p:nvSpPr>
        <p:spPr>
          <a:xfrm>
            <a:off x="457588" y="2521830"/>
            <a:ext cx="7848212" cy="2554545"/>
          </a:xfrm>
          <a:prstGeom prst="rect">
            <a:avLst/>
          </a:prstGeom>
          <a:solidFill>
            <a:schemeClr val="bg1"/>
          </a:solidFill>
        </p:spPr>
        <p:txBody>
          <a:bodyPr wrap="square" rtlCol="0">
            <a:spAutoFit/>
          </a:bodyPr>
          <a:lstStyle/>
          <a:p>
            <a:pPr algn="just"/>
            <a:r>
              <a:rPr lang="en-US" sz="3200" b="1" err="1">
                <a:latin typeface="Times New Roman" pitchFamily="18" charset="0"/>
                <a:cs typeface="Times New Roman" pitchFamily="18" charset="0"/>
              </a:rPr>
              <a:t>Câu</a:t>
            </a:r>
            <a:r>
              <a:rPr lang="en-US" sz="3200" b="1">
                <a:latin typeface="Times New Roman" pitchFamily="18" charset="0"/>
                <a:cs typeface="Times New Roman" pitchFamily="18" charset="0"/>
              </a:rPr>
              <a:t> 5</a:t>
            </a:r>
            <a:r>
              <a:rPr lang="en-US" sz="3200">
                <a:latin typeface="Times New Roman" pitchFamily="18" charset="0"/>
                <a:cs typeface="Times New Roman" pitchFamily="18" charset="0"/>
              </a:rPr>
              <a:t>. </a:t>
            </a:r>
            <a:r>
              <a:rPr lang="en-US" sz="3200" dirty="0" err="1">
                <a:latin typeface="Times New Roman" pitchFamily="18" charset="0"/>
                <a:cs typeface="Times New Roman" pitchFamily="18" charset="0"/>
              </a:rPr>
              <a:t>Vì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chạy</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cự</a:t>
            </a:r>
            <a:r>
              <a:rPr lang="en-US" sz="3200" dirty="0">
                <a:latin typeface="Times New Roman" pitchFamily="18" charset="0"/>
                <a:cs typeface="Times New Roman" pitchFamily="18" charset="0"/>
              </a:rPr>
              <a:t> li </a:t>
            </a:r>
            <a:r>
              <a:rPr lang="en-US" sz="3200" dirty="0" err="1">
                <a:latin typeface="Times New Roman" pitchFamily="18" charset="0"/>
                <a:cs typeface="Times New Roman" pitchFamily="18" charset="0"/>
              </a:rPr>
              <a:t>dài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nghiệm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phần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vượt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rút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đích</a:t>
            </a:r>
            <a:r>
              <a:rPr lang="en-US" sz="3200" dirty="0">
                <a:latin typeface="Times New Roman" pitchFamily="18" charset="0"/>
                <a:cs typeface="Times New Roman" pitchFamily="18" charset="0"/>
              </a:rPr>
              <a:t>?</a:t>
            </a:r>
          </a:p>
        </p:txBody>
      </p:sp>
      <p:sp>
        <p:nvSpPr>
          <p:cNvPr id="38" name="TextBox 37"/>
          <p:cNvSpPr txBox="1"/>
          <p:nvPr/>
        </p:nvSpPr>
        <p:spPr>
          <a:xfrm>
            <a:off x="354330" y="5257800"/>
            <a:ext cx="8239685" cy="1200329"/>
          </a:xfrm>
          <a:prstGeom prst="rect">
            <a:avLst/>
          </a:prstGeom>
          <a:solidFill>
            <a:schemeClr val="bg1"/>
          </a:solidFill>
        </p:spPr>
        <p:txBody>
          <a:bodyPr wrap="square" rtlCol="0">
            <a:spAutoFit/>
          </a:bodyPr>
          <a:lstStyle/>
          <a:p>
            <a:pPr algn="just"/>
            <a:r>
              <a:rPr lang="en-US" sz="2400" b="1" u="sng" dirty="0" err="1">
                <a:solidFill>
                  <a:srgbClr val="FF0000"/>
                </a:solidFill>
                <a:latin typeface="Times New Roman" pitchFamily="18" charset="0"/>
                <a:cs typeface="Times New Roman" pitchFamily="18" charset="0"/>
              </a:rPr>
              <a:t>Trả</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lời</a:t>
            </a:r>
            <a:r>
              <a:rPr lang="en-US" sz="2400" b="1" u="sng" dirty="0">
                <a:solidFill>
                  <a:srgbClr val="FF0000"/>
                </a:solidFill>
                <a:latin typeface="Times New Roman" pitchFamily="18" charset="0"/>
                <a:cs typeface="Times New Roman" pitchFamily="18" charset="0"/>
              </a:rPr>
              <a:t>: </a:t>
            </a:r>
            <a:r>
              <a:rPr lang="de-DE" sz="2400" b="1" dirty="0">
                <a:solidFill>
                  <a:srgbClr val="000099"/>
                </a:solidFill>
                <a:latin typeface="Times New Roman" pitchFamily="18" charset="0"/>
                <a:cs typeface="Times New Roman" pitchFamily="18" charset="0"/>
              </a:rPr>
              <a:t>Vì khi chạy có lực cản của không khí, nếu chạy sau các VĐV khác thì sẽ giảm được lực cản không khí, vẫn giữ được tốc độ, đỡ tốn sức, dành sức cho đoạn chạy nước rút.</a:t>
            </a:r>
            <a:endParaRPr lang="en-US" sz="2400" b="1" dirty="0">
              <a:solidFill>
                <a:srgbClr val="000099"/>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309" y="228051"/>
            <a:ext cx="3938864" cy="2057949"/>
          </a:xfrm>
          <a:prstGeom prst="rect">
            <a:avLst/>
          </a:prstGeom>
        </p:spPr>
      </p:pic>
    </p:spTree>
    <p:extLst>
      <p:ext uri="{BB962C8B-B14F-4D97-AF65-F5344CB8AC3E}">
        <p14:creationId xmlns:p14="http://schemas.microsoft.com/office/powerpoint/2010/main" val="13497426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a:extLst>
              <a:ext uri="{FF2B5EF4-FFF2-40B4-BE49-F238E27FC236}">
                <a16:creationId xmlns:a16="http://schemas.microsoft.com/office/drawing/2014/main" id="{1D4E98C1-A22F-40DB-BB84-0B3FE4841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9308"/>
            <a:ext cx="7912471" cy="3561483"/>
          </a:xfrm>
          <a:prstGeom prst="rect">
            <a:avLst/>
          </a:prstGeom>
        </p:spPr>
      </p:pic>
      <p:sp>
        <p:nvSpPr>
          <p:cNvPr id="7" name="TextBox 7">
            <a:extLst>
              <a:ext uri="{FF2B5EF4-FFF2-40B4-BE49-F238E27FC236}">
                <a16:creationId xmlns:a16="http://schemas.microsoft.com/office/drawing/2014/main" id="{8AF7763C-85ED-4D14-A0CC-2F141C8C82BE}"/>
              </a:ext>
            </a:extLst>
          </p:cNvPr>
          <p:cNvSpPr txBox="1"/>
          <p:nvPr/>
        </p:nvSpPr>
        <p:spPr>
          <a:xfrm>
            <a:off x="743331" y="4114800"/>
            <a:ext cx="7657337" cy="1200329"/>
          </a:xfrm>
          <a:prstGeom prst="rect">
            <a:avLst/>
          </a:prstGeom>
          <a:solidFill>
            <a:schemeClr val="bg1"/>
          </a:solidFill>
        </p:spPr>
        <p:txBody>
          <a:bodyPr wrap="square" rtlCol="0">
            <a:spAutoFit/>
          </a:bodyPr>
          <a:lstStyle/>
          <a:p>
            <a:r>
              <a:rPr lang="en-US" sz="2400" b="1">
                <a:solidFill>
                  <a:srgbClr val="FF0000"/>
                </a:solidFill>
                <a:latin typeface="Times New Roman" pitchFamily="18" charset="0"/>
                <a:cs typeface="Times New Roman" pitchFamily="18" charset="0"/>
              </a:rPr>
              <a:t>Câu 6. </a:t>
            </a:r>
            <a:r>
              <a:rPr lang="en-US" sz="2400" b="1">
                <a:solidFill>
                  <a:srgbClr val="000099"/>
                </a:solidFill>
                <a:latin typeface="Times New Roman" pitchFamily="18" charset="0"/>
                <a:cs typeface="Times New Roman" pitchFamily="18" charset="0"/>
              </a:rPr>
              <a:t>Tại </a:t>
            </a:r>
            <a:r>
              <a:rPr lang="en-US" sz="2400" b="1" dirty="0" err="1">
                <a:solidFill>
                  <a:srgbClr val="000099"/>
                </a:solidFill>
                <a:latin typeface="Times New Roman" pitchFamily="18" charset="0"/>
                <a:cs typeface="Times New Roman" pitchFamily="18" charset="0"/>
              </a:rPr>
              <a:t>sao</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các</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động</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vật</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sống</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dưới</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nước</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lại</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có</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hình</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dạng</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gần</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giống</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khí</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động</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học</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trong</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khi</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các</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động</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vật</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trên</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cạn</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lại</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không</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có</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hình</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dạng</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như</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vậy</a:t>
            </a:r>
            <a:r>
              <a:rPr lang="en-US" sz="2400" b="1" dirty="0">
                <a:solidFill>
                  <a:srgbClr val="000099"/>
                </a:solidFill>
                <a:latin typeface="Times New Roman" pitchFamily="18" charset="0"/>
                <a:cs typeface="Times New Roman" pitchFamily="18" charset="0"/>
              </a:rPr>
              <a:t>? </a:t>
            </a:r>
          </a:p>
        </p:txBody>
      </p:sp>
    </p:spTree>
    <p:extLst>
      <p:ext uri="{BB962C8B-B14F-4D97-AF65-F5344CB8AC3E}">
        <p14:creationId xmlns:p14="http://schemas.microsoft.com/office/powerpoint/2010/main" val="274120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4"/>
          <p:cNvSpPr txBox="1">
            <a:spLocks noChangeArrowheads="1"/>
          </p:cNvSpPr>
          <p:nvPr/>
        </p:nvSpPr>
        <p:spPr bwMode="auto">
          <a:xfrm>
            <a:off x="882366" y="32529"/>
            <a:ext cx="765203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000" b="1">
                <a:solidFill>
                  <a:srgbClr val="0000FF"/>
                </a:solidFill>
                <a:latin typeface="Times New Roman" panose="02020603050405020304" pitchFamily="18" charset="0"/>
              </a:rPr>
              <a:t>Câu 7. Tại sao giày </a:t>
            </a:r>
            <a:r>
              <a:rPr lang="en-US" sz="3000" b="1" dirty="0" err="1">
                <a:solidFill>
                  <a:srgbClr val="0000FF"/>
                </a:solidFill>
                <a:latin typeface="Times New Roman" panose="02020603050405020304" pitchFamily="18" charset="0"/>
              </a:rPr>
              <a:t>đi</a:t>
            </a:r>
            <a:r>
              <a:rPr lang="en-US" sz="3000" b="1" dirty="0">
                <a:solidFill>
                  <a:srgbClr val="0000FF"/>
                </a:solidFill>
                <a:latin typeface="Times New Roman" panose="02020603050405020304" pitchFamily="18" charset="0"/>
              </a:rPr>
              <a:t> </a:t>
            </a:r>
            <a:r>
              <a:rPr lang="en-US" sz="3000" b="1" dirty="0" err="1">
                <a:solidFill>
                  <a:srgbClr val="0000FF"/>
                </a:solidFill>
                <a:latin typeface="Times New Roman" panose="02020603050405020304" pitchFamily="18" charset="0"/>
              </a:rPr>
              <a:t>mãi</a:t>
            </a:r>
            <a:r>
              <a:rPr lang="en-US" sz="3000" b="1" dirty="0">
                <a:solidFill>
                  <a:srgbClr val="0000FF"/>
                </a:solidFill>
                <a:latin typeface="Times New Roman" panose="02020603050405020304" pitchFamily="18" charset="0"/>
              </a:rPr>
              <a:t> </a:t>
            </a:r>
            <a:r>
              <a:rPr lang="en-US" sz="3000" b="1" dirty="0" err="1">
                <a:solidFill>
                  <a:srgbClr val="0000FF"/>
                </a:solidFill>
                <a:latin typeface="Times New Roman" panose="02020603050405020304" pitchFamily="18" charset="0"/>
              </a:rPr>
              <a:t>đế</a:t>
            </a:r>
            <a:r>
              <a:rPr lang="en-US" sz="3000" b="1" dirty="0">
                <a:solidFill>
                  <a:srgbClr val="0000FF"/>
                </a:solidFill>
                <a:latin typeface="Times New Roman" panose="02020603050405020304" pitchFamily="18" charset="0"/>
              </a:rPr>
              <a:t> </a:t>
            </a:r>
            <a:r>
              <a:rPr lang="en-US" sz="3000" b="1" err="1">
                <a:solidFill>
                  <a:srgbClr val="0000FF"/>
                </a:solidFill>
                <a:latin typeface="Times New Roman" panose="02020603050405020304" pitchFamily="18" charset="0"/>
              </a:rPr>
              <a:t>bị</a:t>
            </a:r>
            <a:r>
              <a:rPr lang="en-US" sz="3000" b="1">
                <a:solidFill>
                  <a:srgbClr val="0000FF"/>
                </a:solidFill>
                <a:latin typeface="Times New Roman" panose="02020603050405020304" pitchFamily="18" charset="0"/>
              </a:rPr>
              <a:t> mòn?</a:t>
            </a:r>
            <a:endParaRPr lang="en-US" sz="3000" dirty="0">
              <a:latin typeface="Times New Roman" panose="02020603050405020304" pitchFamily="18" charset="0"/>
            </a:endParaRPr>
          </a:p>
        </p:txBody>
      </p:sp>
      <p:pic>
        <p:nvPicPr>
          <p:cNvPr id="4" name="Picture 77"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30537"/>
            <a:ext cx="29718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402612386720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697" y="910261"/>
            <a:ext cx="3177016" cy="341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1"/>
          <p:cNvSpPr txBox="1">
            <a:spLocks noChangeArrowheads="1"/>
          </p:cNvSpPr>
          <p:nvPr/>
        </p:nvSpPr>
        <p:spPr bwMode="auto">
          <a:xfrm>
            <a:off x="847547" y="4495800"/>
            <a:ext cx="7448905"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u="sng">
                <a:solidFill>
                  <a:srgbClr val="FF0000"/>
                </a:solidFill>
                <a:latin typeface="VNI-Times" pitchFamily="2" charset="0"/>
              </a:rPr>
              <a:t>Giaûi thích</a:t>
            </a:r>
            <a:r>
              <a:rPr lang="en-US" sz="2800" b="1">
                <a:solidFill>
                  <a:srgbClr val="FF0000"/>
                </a:solidFill>
                <a:latin typeface="VNI-Times" pitchFamily="2" charset="0"/>
              </a:rPr>
              <a:t> :</a:t>
            </a:r>
            <a:r>
              <a:rPr lang="en-US" sz="2800" b="1">
                <a:solidFill>
                  <a:srgbClr val="FF0000"/>
                </a:solidFill>
                <a:latin typeface="Times New Roman" pitchFamily="18" charset="0"/>
                <a:cs typeface="Times New Roman" pitchFamily="18" charset="0"/>
              </a:rPr>
              <a:t>Vì lực ma sát giữa đế giày và mặt đường làm mòn đế giày</a:t>
            </a:r>
          </a:p>
          <a:p>
            <a:pPr>
              <a:spcBef>
                <a:spcPct val="50000"/>
              </a:spcBef>
            </a:pPr>
            <a:r>
              <a:rPr lang="en-US" sz="2800" b="1">
                <a:solidFill>
                  <a:srgbClr val="FF0000"/>
                </a:solidFill>
                <a:latin typeface="VNI-Times" pitchFamily="2" charset="0"/>
              </a:rPr>
              <a:t>    Ma saùt trong tröôøng hôïp </a:t>
            </a:r>
            <a:r>
              <a:rPr lang="en-US" sz="2800" b="1">
                <a:solidFill>
                  <a:srgbClr val="FF0000"/>
                </a:solidFill>
                <a:latin typeface="Times New Roman" pitchFamily="18" charset="0"/>
                <a:cs typeface="Times New Roman" pitchFamily="18" charset="0"/>
              </a:rPr>
              <a:t>này</a:t>
            </a:r>
            <a:r>
              <a:rPr lang="en-US" sz="2800" b="1">
                <a:solidFill>
                  <a:srgbClr val="FF0000"/>
                </a:solidFill>
                <a:latin typeface="VNI-Times" pitchFamily="2" charset="0"/>
              </a:rPr>
              <a:t> coù haïi.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iterate type="lt">
                                    <p:tmPct val="5000"/>
                                  </p:iterate>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 calcmode="lin" valueType="num">
                                      <p:cBhvr>
                                        <p:cTn id="26" dur="500" fill="hold"/>
                                        <p:tgtEl>
                                          <p:spTgt spid="8"/>
                                        </p:tgtEl>
                                        <p:attrNameLst>
                                          <p:attrName>style.rotation</p:attrName>
                                        </p:attrNameLst>
                                      </p:cBhvr>
                                      <p:tavLst>
                                        <p:tav tm="0">
                                          <p:val>
                                            <p:fltVal val="90"/>
                                          </p:val>
                                        </p:tav>
                                        <p:tav tm="100000">
                                          <p:val>
                                            <p:fltVal val="0"/>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dan-n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 y="35635"/>
            <a:ext cx="4114799" cy="423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984698" y="80153"/>
            <a:ext cx="423154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36"/>
          <p:cNvSpPr txBox="1">
            <a:spLocks noChangeArrowheads="1"/>
          </p:cNvSpPr>
          <p:nvPr/>
        </p:nvSpPr>
        <p:spPr bwMode="auto">
          <a:xfrm>
            <a:off x="457203" y="4315675"/>
            <a:ext cx="822959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3200" b="1">
                <a:solidFill>
                  <a:srgbClr val="0000FF"/>
                </a:solidFill>
                <a:latin typeface="Times New Roman" panose="02020603050405020304" pitchFamily="18" charset="0"/>
              </a:rPr>
              <a:t>Câu 8. Tại sao phải </a:t>
            </a:r>
            <a:r>
              <a:rPr lang="en-US" sz="3200" b="1" dirty="0" err="1">
                <a:solidFill>
                  <a:srgbClr val="0000FF"/>
                </a:solidFill>
                <a:latin typeface="Times New Roman" panose="02020603050405020304" pitchFamily="18" charset="0"/>
              </a:rPr>
              <a:t>bôi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nhựa</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thông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vào</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dây</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cung</a:t>
            </a:r>
            <a:r>
              <a:rPr lang="en-US" sz="3200" b="1" dirty="0">
                <a:solidFill>
                  <a:srgbClr val="0000FF"/>
                </a:solidFill>
                <a:latin typeface="Times New Roman" panose="02020603050405020304" pitchFamily="18" charset="0"/>
              </a:rPr>
              <a:t> ở </a:t>
            </a:r>
            <a:r>
              <a:rPr lang="en-US" sz="3200" b="1" dirty="0" err="1">
                <a:solidFill>
                  <a:srgbClr val="0000FF"/>
                </a:solidFill>
                <a:latin typeface="Times New Roman" panose="02020603050405020304" pitchFamily="18" charset="0"/>
              </a:rPr>
              <a:t>cần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kéo</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nhị</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đàn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cò</a:t>
            </a:r>
            <a:r>
              <a:rPr lang="en-US" sz="3200" b="1" dirty="0">
                <a:solidFill>
                  <a:srgbClr val="0000FF"/>
                </a:solidFill>
                <a:latin typeface="Times New Roman" panose="02020603050405020304" pitchFamily="18" charset="0"/>
              </a:rPr>
              <a:t>).</a:t>
            </a:r>
          </a:p>
        </p:txBody>
      </p:sp>
      <p:sp>
        <p:nvSpPr>
          <p:cNvPr id="8" name="TextBox 7"/>
          <p:cNvSpPr txBox="1"/>
          <p:nvPr/>
        </p:nvSpPr>
        <p:spPr>
          <a:xfrm>
            <a:off x="457203" y="5507180"/>
            <a:ext cx="8318303" cy="1077218"/>
          </a:xfrm>
          <a:prstGeom prst="rect">
            <a:avLst/>
          </a:prstGeom>
          <a:noFill/>
        </p:spPr>
        <p:txBody>
          <a:bodyPr wrap="none" rtlCol="0">
            <a:spAutoFit/>
          </a:bodyPr>
          <a:lstStyle/>
          <a:p>
            <a:r>
              <a:rPr lang="en-US" sz="3200" b="1" u="sng">
                <a:solidFill>
                  <a:srgbClr val="FF0000"/>
                </a:solidFill>
                <a:latin typeface="VNI-Times" pitchFamily="2" charset="0"/>
              </a:rPr>
              <a:t>Giaûi thích</a:t>
            </a:r>
            <a:r>
              <a:rPr lang="en-US" sz="3200" b="1">
                <a:solidFill>
                  <a:srgbClr val="FF0000"/>
                </a:solidFill>
                <a:latin typeface="VNI-Times" pitchFamily="2" charset="0"/>
              </a:rPr>
              <a:t>: Ñeå taêng ma saùt giöõa daây cung vôùi </a:t>
            </a:r>
          </a:p>
          <a:p>
            <a:r>
              <a:rPr lang="en-US" sz="3200" b="1">
                <a:solidFill>
                  <a:srgbClr val="FF0000"/>
                </a:solidFill>
                <a:latin typeface="VNI-Times" pitchFamily="2" charset="0"/>
              </a:rPr>
              <a:t>daây ñaøn, nhôø ñoù ñaøn keâu to. </a:t>
            </a:r>
            <a:r>
              <a:rPr lang="en-US" sz="3200" b="1">
                <a:solidFill>
                  <a:srgbClr val="FF0000"/>
                </a:solidFill>
                <a:latin typeface="Times New Roman" pitchFamily="18" charset="0"/>
                <a:cs typeface="Times New Roman" pitchFamily="18" charset="0"/>
              </a:rPr>
              <a:t>Lực ma sát có ích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781675" cy="4332403"/>
          </a:xfrm>
          <a:prstGeom prst="rect">
            <a:avLst/>
          </a:prstGeom>
        </p:spPr>
      </p:pic>
      <p:pic>
        <p:nvPicPr>
          <p:cNvPr id="17" name="Picture 2" descr="OBJEC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191000" y="3070693"/>
            <a:ext cx="4953000" cy="3276600"/>
          </a:xfrm>
          <a:prstGeom prst="rect">
            <a:avLst/>
          </a:prstGeom>
          <a:noFill/>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0792" y="1205507"/>
            <a:ext cx="4673208" cy="3575407"/>
          </a:xfrm>
          <a:prstGeom prst="rect">
            <a:avLst/>
          </a:prstGeom>
        </p:spPr>
      </p:pic>
      <p:grpSp>
        <p:nvGrpSpPr>
          <p:cNvPr id="16" name="Group 15"/>
          <p:cNvGrpSpPr/>
          <p:nvPr/>
        </p:nvGrpSpPr>
        <p:grpSpPr>
          <a:xfrm>
            <a:off x="3352800" y="105231"/>
            <a:ext cx="5638800" cy="2689172"/>
            <a:chOff x="5029200" y="380999"/>
            <a:chExt cx="3962400" cy="2362201"/>
          </a:xfrm>
        </p:grpSpPr>
        <p:sp>
          <p:nvSpPr>
            <p:cNvPr id="9" name="Rounded Rectangular Callout 8"/>
            <p:cNvSpPr/>
            <p:nvPr/>
          </p:nvSpPr>
          <p:spPr>
            <a:xfrm>
              <a:off x="5029200" y="380999"/>
              <a:ext cx="3962400" cy="2362201"/>
            </a:xfrm>
            <a:prstGeom prst="wedgeRoundRectCallout">
              <a:avLst>
                <a:gd name="adj1" fmla="val 9745"/>
                <a:gd name="adj2" fmla="val 51204"/>
                <a:gd name="adj3" fmla="val 16667"/>
              </a:avLst>
            </a:prstGeom>
            <a:gradFill flip="none" rotWithShape="1">
              <a:gsLst>
                <a:gs pos="0">
                  <a:srgbClr val="FFFF00"/>
                </a:gs>
                <a:gs pos="50000">
                  <a:srgbClr val="FFFF00">
                    <a:tint val="44500"/>
                    <a:satMod val="160000"/>
                    <a:lumMod val="50000"/>
                    <a:alpha val="70000"/>
                  </a:srgbClr>
                </a:gs>
                <a:gs pos="100000">
                  <a:srgbClr val="FFFF00">
                    <a:tint val="23500"/>
                    <a:satMod val="160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144310" y="581804"/>
              <a:ext cx="3809999" cy="2108766"/>
            </a:xfrm>
            <a:prstGeom prst="rect">
              <a:avLst/>
            </a:prstGeom>
            <a:noFill/>
          </p:spPr>
          <p:txBody>
            <a:bodyPr wrap="square" rtlCol="0">
              <a:spAutoFit/>
            </a:bodyPr>
            <a:lstStyle/>
            <a:p>
              <a:pPr algn="just"/>
              <a:r>
                <a:rPr lang="en-US" sz="3000" b="1" dirty="0" err="1">
                  <a:latin typeface="Times New Roman" panose="02020603050405020304" pitchFamily="18" charset="0"/>
                  <a:cs typeface="Times New Roman" panose="02020603050405020304" pitchFamily="18" charset="0"/>
                </a:rPr>
                <a:t>Sự</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khác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nhau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giữa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trục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bánh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xe</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bò</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ngày</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xưa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trục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bánh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xe</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đạp</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xe</a:t>
              </a:r>
              <a:r>
                <a:rPr lang="en-US" sz="3000" b="1" dirty="0">
                  <a:latin typeface="Times New Roman" panose="02020603050405020304" pitchFamily="18" charset="0"/>
                  <a:cs typeface="Times New Roman" panose="02020603050405020304" pitchFamily="18" charset="0"/>
                </a:rPr>
                <a:t> ô </a:t>
              </a:r>
              <a:r>
                <a:rPr lang="en-US" sz="3000" b="1" dirty="0" err="1">
                  <a:latin typeface="Times New Roman" panose="02020603050405020304" pitchFamily="18" charset="0"/>
                  <a:cs typeface="Times New Roman" panose="02020603050405020304" pitchFamily="18" charset="0"/>
                </a:rPr>
                <a:t>tô</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ngày</a:t>
              </a:r>
              <a:r>
                <a:rPr lang="en-US" sz="3000" b="1" dirty="0">
                  <a:latin typeface="Times New Roman" panose="02020603050405020304" pitchFamily="18" charset="0"/>
                  <a:cs typeface="Times New Roman" panose="02020603050405020304" pitchFamily="18" charset="0"/>
                </a:rPr>
                <a:t> nay </a:t>
              </a:r>
              <a:r>
                <a:rPr lang="en-US" sz="3000" b="1" dirty="0" err="1">
                  <a:latin typeface="Times New Roman" panose="02020603050405020304" pitchFamily="18" charset="0"/>
                  <a:cs typeface="Times New Roman" panose="02020603050405020304" pitchFamily="18" charset="0"/>
                </a:rPr>
                <a:t>là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trục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bánh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xe</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ngày</a:t>
              </a:r>
              <a:r>
                <a:rPr lang="en-US" sz="3000" b="1" dirty="0">
                  <a:latin typeface="Times New Roman" panose="02020603050405020304" pitchFamily="18" charset="0"/>
                  <a:cs typeface="Times New Roman" panose="02020603050405020304" pitchFamily="18" charset="0"/>
                </a:rPr>
                <a:t> nay </a:t>
              </a:r>
              <a:r>
                <a:rPr lang="en-US" sz="3000" b="1" dirty="0" err="1">
                  <a:latin typeface="Times New Roman" panose="02020603050405020304" pitchFamily="18" charset="0"/>
                  <a:cs typeface="Times New Roman" panose="02020603050405020304" pitchFamily="18" charset="0"/>
                </a:rPr>
                <a:t>có</a:t>
              </a:r>
              <a:r>
                <a:rPr lang="en-US" sz="3000" b="1" dirty="0">
                  <a:latin typeface="Times New Roman" panose="02020603050405020304" pitchFamily="18" charset="0"/>
                  <a:cs typeface="Times New Roman" panose="02020603050405020304" pitchFamily="18" charset="0"/>
                </a:rPr>
                <a:t> ổ bi </a:t>
              </a:r>
              <a:r>
                <a:rPr lang="en-US" sz="3000" b="1" dirty="0" err="1">
                  <a:latin typeface="Times New Roman" panose="02020603050405020304" pitchFamily="18" charset="0"/>
                  <a:cs typeface="Times New Roman" panose="02020603050405020304" pitchFamily="18" charset="0"/>
                </a:rPr>
                <a:t>còn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trục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bánh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xe</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bò</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không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có</a:t>
              </a:r>
              <a:r>
                <a:rPr lang="en-US" sz="3000" b="1" dirty="0">
                  <a:latin typeface="Times New Roman" panose="02020603050405020304" pitchFamily="18" charset="0"/>
                  <a:cs typeface="Times New Roman" panose="02020603050405020304" pitchFamily="18" charset="0"/>
                </a:rPr>
                <a:t> ổ bi. </a:t>
              </a:r>
            </a:p>
          </p:txBody>
        </p:sp>
      </p:grpSp>
      <p:grpSp>
        <p:nvGrpSpPr>
          <p:cNvPr id="11" name="Group 10"/>
          <p:cNvGrpSpPr/>
          <p:nvPr/>
        </p:nvGrpSpPr>
        <p:grpSpPr>
          <a:xfrm>
            <a:off x="152400" y="3229433"/>
            <a:ext cx="5181600" cy="1508593"/>
            <a:chOff x="-2590800" y="3710028"/>
            <a:chExt cx="3641125" cy="1641430"/>
          </a:xfrm>
        </p:grpSpPr>
        <p:sp>
          <p:nvSpPr>
            <p:cNvPr id="10" name="Rounded Rectangular Callout 9"/>
            <p:cNvSpPr/>
            <p:nvPr/>
          </p:nvSpPr>
          <p:spPr>
            <a:xfrm>
              <a:off x="-2590800" y="3733799"/>
              <a:ext cx="3641125" cy="1617659"/>
            </a:xfrm>
            <a:prstGeom prst="wedgeRoundRectCallout">
              <a:avLst>
                <a:gd name="adj1" fmla="val -30392"/>
                <a:gd name="adj2" fmla="val 50165"/>
                <a:gd name="adj3" fmla="val 16667"/>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537254" y="3710028"/>
              <a:ext cx="3435178" cy="1607412"/>
            </a:xfrm>
            <a:prstGeom prst="rect">
              <a:avLst/>
            </a:prstGeom>
            <a:noFill/>
          </p:spPr>
          <p:txBody>
            <a:bodyPr wrap="square" rtlCol="0">
              <a:spAutoFit/>
            </a:bodyPr>
            <a:lstStyle/>
            <a:p>
              <a:pPr algn="just"/>
              <a:r>
                <a:rPr lang="en-US" sz="3000" b="1" dirty="0">
                  <a:latin typeface="Times New Roman" panose="02020603050405020304" pitchFamily="18" charset="0"/>
                  <a:cs typeface="Times New Roman" panose="02020603050405020304" pitchFamily="18" charset="0"/>
                </a:rPr>
                <a:t>Con </a:t>
              </a:r>
              <a:r>
                <a:rPr lang="en-US" sz="3000" b="1" dirty="0" err="1">
                  <a:latin typeface="Times New Roman" panose="02020603050405020304" pitchFamily="18" charset="0"/>
                  <a:cs typeface="Times New Roman" panose="02020603050405020304" pitchFamily="18" charset="0"/>
                </a:rPr>
                <a:t>người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mất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hàng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chục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thế</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kỉ</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để</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phát</a:t>
              </a:r>
              <a:r>
                <a:rPr lang="en-US" sz="3000" b="1" dirty="0">
                  <a:latin typeface="Times New Roman" panose="02020603050405020304" pitchFamily="18" charset="0"/>
                  <a:cs typeface="Times New Roman" panose="02020603050405020304" pitchFamily="18" charset="0"/>
                </a:rPr>
                <a:t> minh </a:t>
              </a:r>
              <a:r>
                <a:rPr lang="en-US" sz="3000" b="1" dirty="0" err="1">
                  <a:latin typeface="Times New Roman" panose="02020603050405020304" pitchFamily="18" charset="0"/>
                  <a:cs typeface="Times New Roman" panose="02020603050405020304" pitchFamily="18" charset="0"/>
                </a:rPr>
                <a:t>ra</a:t>
              </a:r>
              <a:r>
                <a:rPr lang="en-US" sz="3000" b="1" dirty="0">
                  <a:latin typeface="Times New Roman" panose="02020603050405020304" pitchFamily="18" charset="0"/>
                  <a:cs typeface="Times New Roman" panose="02020603050405020304" pitchFamily="18" charset="0"/>
                </a:rPr>
                <a:t> ổ bi </a:t>
              </a:r>
              <a:r>
                <a:rPr lang="en-US" sz="3000" b="1" dirty="0" err="1">
                  <a:latin typeface="Times New Roman" panose="02020603050405020304" pitchFamily="18" charset="0"/>
                  <a:cs typeface="Times New Roman" panose="02020603050405020304" pitchFamily="18" charset="0"/>
                </a:rPr>
                <a:t>tạo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nên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sự</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khác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nhau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đó</a:t>
              </a:r>
              <a:r>
                <a:rPr lang="en-US" sz="3000" b="1" dirty="0">
                  <a:latin typeface="Times New Roman" panose="02020603050405020304" pitchFamily="18" charset="0"/>
                  <a:cs typeface="Times New Roman" panose="02020603050405020304" pitchFamily="18" charset="0"/>
                </a:rPr>
                <a:t>.</a:t>
              </a:r>
            </a:p>
          </p:txBody>
        </p:sp>
      </p:grpSp>
      <p:grpSp>
        <p:nvGrpSpPr>
          <p:cNvPr id="15" name="Group 14"/>
          <p:cNvGrpSpPr/>
          <p:nvPr/>
        </p:nvGrpSpPr>
        <p:grpSpPr>
          <a:xfrm>
            <a:off x="0" y="4905648"/>
            <a:ext cx="4662854" cy="1558636"/>
            <a:chOff x="-2438400" y="5105400"/>
            <a:chExt cx="3276600" cy="1558636"/>
          </a:xfrm>
        </p:grpSpPr>
        <p:sp>
          <p:nvSpPr>
            <p:cNvPr id="13" name="Rounded Rectangular Callout 12"/>
            <p:cNvSpPr/>
            <p:nvPr/>
          </p:nvSpPr>
          <p:spPr>
            <a:xfrm>
              <a:off x="-2438400" y="5105400"/>
              <a:ext cx="3276600" cy="1558636"/>
            </a:xfrm>
            <a:prstGeom prst="wedgeRoundRectCallout">
              <a:avLst>
                <a:gd name="adj1" fmla="val 36658"/>
                <a:gd name="adj2" fmla="val 50716"/>
                <a:gd name="adj3" fmla="val 16667"/>
              </a:avLst>
            </a:prstGeom>
            <a:gradFill>
              <a:gsLst>
                <a:gs pos="0">
                  <a:schemeClr val="accent1"/>
                </a:gs>
                <a:gs pos="50000">
                  <a:schemeClr val="tx2">
                    <a:lumMod val="40000"/>
                    <a:lumOff val="60000"/>
                  </a:schemeClr>
                </a:gs>
                <a:gs pos="100000">
                  <a:srgbClr val="FFFF00">
                    <a:tint val="23500"/>
                    <a:satMod val="16000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438400" y="5118760"/>
              <a:ext cx="3276600" cy="1477328"/>
            </a:xfrm>
            <a:prstGeom prst="rect">
              <a:avLst/>
            </a:prstGeom>
            <a:noFill/>
          </p:spPr>
          <p:txBody>
            <a:bodyPr wrap="square" rtlCol="0">
              <a:spAutoFit/>
            </a:bodyPr>
            <a:lstStyle/>
            <a:p>
              <a:pPr algn="just"/>
              <a:r>
                <a:rPr lang="en-US" sz="3000" b="1" dirty="0" err="1">
                  <a:latin typeface="Times New Roman" panose="02020603050405020304" pitchFamily="18" charset="0"/>
                  <a:cs typeface="Times New Roman" panose="02020603050405020304" pitchFamily="18" charset="0"/>
                </a:rPr>
                <a:t>Việc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phát</a:t>
              </a:r>
              <a:r>
                <a:rPr lang="en-US" sz="3000" b="1" dirty="0">
                  <a:latin typeface="Times New Roman" panose="02020603050405020304" pitchFamily="18" charset="0"/>
                  <a:cs typeface="Times New Roman" panose="02020603050405020304" pitchFamily="18" charset="0"/>
                </a:rPr>
                <a:t> minh </a:t>
              </a:r>
              <a:r>
                <a:rPr lang="en-US" sz="3000" b="1" dirty="0" err="1">
                  <a:latin typeface="Times New Roman" panose="02020603050405020304" pitchFamily="18" charset="0"/>
                  <a:cs typeface="Times New Roman" panose="02020603050405020304" pitchFamily="18" charset="0"/>
                </a:rPr>
                <a:t>ra</a:t>
              </a:r>
              <a:r>
                <a:rPr lang="en-US" sz="3000" b="1" dirty="0">
                  <a:latin typeface="Times New Roman" panose="02020603050405020304" pitchFamily="18" charset="0"/>
                  <a:cs typeface="Times New Roman" panose="02020603050405020304" pitchFamily="18" charset="0"/>
                </a:rPr>
                <a:t> ổ bi </a:t>
              </a:r>
              <a:r>
                <a:rPr lang="en-US" sz="3000" b="1" dirty="0" err="1">
                  <a:latin typeface="Times New Roman" panose="02020603050405020304" pitchFamily="18" charset="0"/>
                  <a:cs typeface="Times New Roman" panose="02020603050405020304" pitchFamily="18" charset="0"/>
                </a:rPr>
                <a:t>có</a:t>
              </a:r>
              <a:r>
                <a:rPr lang="en-US" sz="3000" b="1" dirty="0">
                  <a:latin typeface="Times New Roman" panose="02020603050405020304" pitchFamily="18" charset="0"/>
                  <a:cs typeface="Times New Roman" panose="02020603050405020304" pitchFamily="18" charset="0"/>
                </a:rPr>
                <a:t> ý </a:t>
              </a:r>
              <a:r>
                <a:rPr lang="en-US" sz="3000" b="1" dirty="0" err="1">
                  <a:latin typeface="Times New Roman" panose="02020603050405020304" pitchFamily="18" charset="0"/>
                  <a:cs typeface="Times New Roman" panose="02020603050405020304" pitchFamily="18" charset="0"/>
                </a:rPr>
                <a:t>nghĩa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như</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thế</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nào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đối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với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khoa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học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công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nghệ</a:t>
              </a:r>
              <a:r>
                <a:rPr lang="en-US" sz="3000" b="1">
                  <a:latin typeface="Times New Roman" panose="02020603050405020304" pitchFamily="18" charset="0"/>
                  <a:cs typeface="Times New Roman" panose="02020603050405020304" pitchFamily="18" charset="0"/>
                </a:rPr>
                <a:t>?  </a:t>
              </a:r>
              <a:endParaRPr lang="en-US" sz="3000" b="1" dirty="0">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6" presetClass="entr" presetSubtype="21" fill="hold" nodeType="withEffect">
                                  <p:stCondLst>
                                    <p:cond delay="100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2000"/>
                                        <p:tgtEl>
                                          <p:spTgt spid="17"/>
                                        </p:tgtEl>
                                      </p:cBhvr>
                                    </p:animEffect>
                                  </p:childTnLst>
                                </p:cTn>
                              </p:par>
                              <p:par>
                                <p:cTn id="11" presetID="22" presetClass="entr" presetSubtype="4" fill="hold" nodeType="withEffect">
                                  <p:stCondLst>
                                    <p:cond delay="150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par>
                          <p:cTn id="14" fill="hold">
                            <p:stCondLst>
                              <p:cond delay="2000"/>
                            </p:stCondLst>
                            <p:childTnLst>
                              <p:par>
                                <p:cTn id="15" presetID="6" presetClass="entr" presetSubtype="16" fill="hold" nodeType="after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par>
                          <p:cTn id="18" fill="hold">
                            <p:stCondLst>
                              <p:cond delay="5000"/>
                            </p:stCondLst>
                            <p:childTnLst>
                              <p:par>
                                <p:cTn id="19" presetID="42" presetClass="entr" presetSubtype="0" fill="hold" nodeType="afterEffect">
                                  <p:stCondLst>
                                    <p:cond delay="15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anim calcmode="lin" valueType="num">
                                      <p:cBhvr>
                                        <p:cTn id="22" dur="2000" fill="hold"/>
                                        <p:tgtEl>
                                          <p:spTgt spid="11"/>
                                        </p:tgtEl>
                                        <p:attrNameLst>
                                          <p:attrName>ppt_x</p:attrName>
                                        </p:attrNameLst>
                                      </p:cBhvr>
                                      <p:tavLst>
                                        <p:tav tm="0">
                                          <p:val>
                                            <p:strVal val="#ppt_x"/>
                                          </p:val>
                                        </p:tav>
                                        <p:tav tm="100000">
                                          <p:val>
                                            <p:strVal val="#ppt_x"/>
                                          </p:val>
                                        </p:tav>
                                      </p:tavLst>
                                    </p:anim>
                                    <p:anim calcmode="lin" valueType="num">
                                      <p:cBhvr>
                                        <p:cTn id="23" dur="2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8500"/>
                            </p:stCondLst>
                            <p:childTnLst>
                              <p:par>
                                <p:cTn id="25" presetID="22" presetClass="entr" presetSubtype="4" fill="hold" nodeType="after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a:extLst>
              <a:ext uri="{FF2B5EF4-FFF2-40B4-BE49-F238E27FC236}">
                <a16:creationId xmlns:a16="http://schemas.microsoft.com/office/drawing/2014/main" id="{2526443A-0E47-48D9-9809-DD9E0D08D3C0}"/>
              </a:ext>
            </a:extLst>
          </p:cNvPr>
          <p:cNvSpPr txBox="1">
            <a:spLocks noChangeArrowheads="1"/>
          </p:cNvSpPr>
          <p:nvPr/>
        </p:nvSpPr>
        <p:spPr bwMode="auto">
          <a:xfrm>
            <a:off x="623921" y="311505"/>
            <a:ext cx="5486400" cy="584200"/>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b="1">
                <a:solidFill>
                  <a:srgbClr val="FF0000"/>
                </a:solidFill>
                <a:latin typeface="VNI-Times" pitchFamily="2" charset="0"/>
                <a:cs typeface="Arial" panose="020B0604020202020204" pitchFamily="34" charset="0"/>
              </a:rPr>
              <a:t>NỘI DUNG:</a:t>
            </a:r>
            <a:endParaRPr lang="en-US" altLang="en-US" b="1">
              <a:latin typeface="VNI-Times" pitchFamily="2" charset="0"/>
              <a:cs typeface="Arial" panose="020B0604020202020204" pitchFamily="34" charset="0"/>
            </a:endParaRPr>
          </a:p>
        </p:txBody>
      </p:sp>
      <p:sp>
        <p:nvSpPr>
          <p:cNvPr id="9226" name="AutoShape 4">
            <a:hlinkClick r:id="" action="ppaction://noaction" highlightClick="1"/>
            <a:extLst>
              <a:ext uri="{FF2B5EF4-FFF2-40B4-BE49-F238E27FC236}">
                <a16:creationId xmlns:a16="http://schemas.microsoft.com/office/drawing/2014/main" id="{D93D351B-61F1-4029-B454-2DD30ECBCD85}"/>
              </a:ext>
            </a:extLst>
          </p:cNvPr>
          <p:cNvSpPr>
            <a:spLocks noChangeArrowheads="1"/>
          </p:cNvSpPr>
          <p:nvPr/>
        </p:nvSpPr>
        <p:spPr bwMode="auto">
          <a:xfrm>
            <a:off x="1142997" y="1255713"/>
            <a:ext cx="7421370" cy="685800"/>
          </a:xfrm>
          <a:prstGeom prst="actionButtonBlank">
            <a:avLst/>
          </a:prstGeom>
          <a:solidFill>
            <a:schemeClr val="accent1"/>
          </a:solidFill>
          <a:ln w="9525">
            <a:solidFill>
              <a:srgbClr val="FF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solidFill>
                  <a:srgbClr val="FFFF00"/>
                </a:solidFill>
                <a:latin typeface="Times New Roman" panose="02020603050405020304" pitchFamily="18" charset="0"/>
                <a:cs typeface="Times New Roman" panose="02020603050405020304" pitchFamily="18" charset="0"/>
              </a:rPr>
              <a:t>1. Lực ma là gì</a:t>
            </a:r>
          </a:p>
        </p:txBody>
      </p:sp>
      <p:sp>
        <p:nvSpPr>
          <p:cNvPr id="9227" name="AutoShape 5">
            <a:hlinkClick r:id="" action="ppaction://noaction" highlightClick="1"/>
            <a:extLst>
              <a:ext uri="{FF2B5EF4-FFF2-40B4-BE49-F238E27FC236}">
                <a16:creationId xmlns:a16="http://schemas.microsoft.com/office/drawing/2014/main" id="{2A76B9A2-15B8-4CD7-8B58-069CDE774E21}"/>
              </a:ext>
            </a:extLst>
          </p:cNvPr>
          <p:cNvSpPr>
            <a:spLocks noChangeArrowheads="1"/>
          </p:cNvSpPr>
          <p:nvPr/>
        </p:nvSpPr>
        <p:spPr bwMode="auto">
          <a:xfrm>
            <a:off x="1143000" y="2081213"/>
            <a:ext cx="7421369" cy="685800"/>
          </a:xfrm>
          <a:prstGeom prst="actionButtonBlank">
            <a:avLst/>
          </a:prstGeom>
          <a:solidFill>
            <a:schemeClr val="accent1"/>
          </a:solidFill>
          <a:ln w="9525">
            <a:solidFill>
              <a:srgbClr val="FF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a:solidFill>
                  <a:srgbClr val="FFFF00"/>
                </a:solidFill>
                <a:latin typeface="Times New Roman" panose="02020603050405020304" pitchFamily="18" charset="0"/>
                <a:cs typeface="Times New Roman" panose="02020603050405020304" pitchFamily="18" charset="0"/>
              </a:rPr>
              <a:t>2. Các loại lực ma sát</a:t>
            </a:r>
          </a:p>
        </p:txBody>
      </p:sp>
      <p:sp>
        <p:nvSpPr>
          <p:cNvPr id="9228" name="AutoShape 6">
            <a:hlinkClick r:id="" action="ppaction://noaction" highlightClick="1"/>
            <a:extLst>
              <a:ext uri="{FF2B5EF4-FFF2-40B4-BE49-F238E27FC236}">
                <a16:creationId xmlns:a16="http://schemas.microsoft.com/office/drawing/2014/main" id="{D828536F-B898-4A4F-8F80-DE052779AB7C}"/>
              </a:ext>
            </a:extLst>
          </p:cNvPr>
          <p:cNvSpPr>
            <a:spLocks noChangeArrowheads="1"/>
          </p:cNvSpPr>
          <p:nvPr/>
        </p:nvSpPr>
        <p:spPr bwMode="auto">
          <a:xfrm>
            <a:off x="1143000" y="2911475"/>
            <a:ext cx="7421369" cy="685800"/>
          </a:xfrm>
          <a:prstGeom prst="actionButtonBlank">
            <a:avLst/>
          </a:prstGeom>
          <a:solidFill>
            <a:schemeClr val="accent1"/>
          </a:solidFill>
          <a:ln w="9525">
            <a:solidFill>
              <a:srgbClr val="FF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3000" b="1">
              <a:solidFill>
                <a:srgbClr val="FFFF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3000" b="1">
                <a:solidFill>
                  <a:srgbClr val="FFFF00"/>
                </a:solidFill>
                <a:latin typeface="Times New Roman" panose="02020603050405020304" pitchFamily="18" charset="0"/>
                <a:cs typeface="Times New Roman" panose="02020603050405020304" pitchFamily="18" charset="0"/>
              </a:rPr>
              <a:t>3. Lực ma sát và bề mặt tiếp xúc</a:t>
            </a:r>
          </a:p>
          <a:p>
            <a:pPr eaLnBrk="1" hangingPunct="1">
              <a:spcBef>
                <a:spcPct val="0"/>
              </a:spcBef>
              <a:buFontTx/>
              <a:buNone/>
            </a:pPr>
            <a:endParaRPr lang="en-US" altLang="en-US" sz="3000" b="1">
              <a:solidFill>
                <a:srgbClr val="FFFF00"/>
              </a:solidFill>
              <a:latin typeface="Times New Roman" panose="02020603050405020304" pitchFamily="18" charset="0"/>
              <a:cs typeface="Times New Roman" panose="02020603050405020304" pitchFamily="18" charset="0"/>
            </a:endParaRPr>
          </a:p>
        </p:txBody>
      </p:sp>
      <p:sp>
        <p:nvSpPr>
          <p:cNvPr id="9229" name="AutoShape 7">
            <a:hlinkClick r:id="" action="ppaction://noaction" highlightClick="1"/>
            <a:extLst>
              <a:ext uri="{FF2B5EF4-FFF2-40B4-BE49-F238E27FC236}">
                <a16:creationId xmlns:a16="http://schemas.microsoft.com/office/drawing/2014/main" id="{6F660CA5-6C03-4B92-A538-EDAC7AB20C3C}"/>
              </a:ext>
            </a:extLst>
          </p:cNvPr>
          <p:cNvSpPr>
            <a:spLocks noChangeArrowheads="1"/>
          </p:cNvSpPr>
          <p:nvPr/>
        </p:nvSpPr>
        <p:spPr bwMode="auto">
          <a:xfrm>
            <a:off x="1143002" y="3703638"/>
            <a:ext cx="7463946" cy="685800"/>
          </a:xfrm>
          <a:prstGeom prst="actionButtonBlank">
            <a:avLst/>
          </a:prstGeom>
          <a:solidFill>
            <a:schemeClr val="accent1"/>
          </a:solidFill>
          <a:ln w="9525">
            <a:solidFill>
              <a:srgbClr val="FF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3000" b="1">
              <a:solidFill>
                <a:srgbClr val="FFFF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3000" b="1">
                <a:solidFill>
                  <a:srgbClr val="FFFF00"/>
                </a:solidFill>
                <a:latin typeface="Times New Roman" panose="02020603050405020304" pitchFamily="18" charset="0"/>
                <a:cs typeface="Times New Roman" panose="02020603050405020304" pitchFamily="18" charset="0"/>
              </a:rPr>
              <a:t>4. Ma sát và chuyển động</a:t>
            </a:r>
          </a:p>
          <a:p>
            <a:pPr eaLnBrk="1" hangingPunct="1">
              <a:spcBef>
                <a:spcPct val="0"/>
              </a:spcBef>
              <a:buFontTx/>
              <a:buNone/>
            </a:pPr>
            <a:endParaRPr lang="en-US" altLang="en-US" sz="3000" b="1">
              <a:solidFill>
                <a:srgbClr val="FFFF00"/>
              </a:solidFill>
              <a:latin typeface="Times New Roman" panose="02020603050405020304" pitchFamily="18" charset="0"/>
              <a:cs typeface="Times New Roman" panose="02020603050405020304" pitchFamily="18" charset="0"/>
            </a:endParaRPr>
          </a:p>
        </p:txBody>
      </p:sp>
      <p:sp>
        <p:nvSpPr>
          <p:cNvPr id="9230" name="AutoShape 8">
            <a:hlinkClick r:id="" action="ppaction://noaction" highlightClick="1"/>
            <a:extLst>
              <a:ext uri="{FF2B5EF4-FFF2-40B4-BE49-F238E27FC236}">
                <a16:creationId xmlns:a16="http://schemas.microsoft.com/office/drawing/2014/main" id="{8F0E637C-C960-45CA-9EC3-D8097125368C}"/>
              </a:ext>
            </a:extLst>
          </p:cNvPr>
          <p:cNvSpPr>
            <a:spLocks noChangeArrowheads="1"/>
          </p:cNvSpPr>
          <p:nvPr/>
        </p:nvSpPr>
        <p:spPr bwMode="auto">
          <a:xfrm>
            <a:off x="1143000" y="4495800"/>
            <a:ext cx="7421369" cy="685800"/>
          </a:xfrm>
          <a:prstGeom prst="actionButtonBlank">
            <a:avLst/>
          </a:prstGeom>
          <a:solidFill>
            <a:schemeClr val="accent1"/>
          </a:solidFill>
          <a:ln w="9525">
            <a:solidFill>
              <a:srgbClr val="FF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3000" b="1">
              <a:solidFill>
                <a:srgbClr val="FFFF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3000" b="1">
                <a:solidFill>
                  <a:srgbClr val="FFFF00"/>
                </a:solidFill>
                <a:latin typeface="Times New Roman" panose="02020603050405020304" pitchFamily="18" charset="0"/>
                <a:cs typeface="Times New Roman" panose="02020603050405020304" pitchFamily="18" charset="0"/>
              </a:rPr>
              <a:t>5. Lực cản của nước</a:t>
            </a:r>
          </a:p>
          <a:p>
            <a:pPr eaLnBrk="1" hangingPunct="1">
              <a:spcBef>
                <a:spcPct val="0"/>
              </a:spcBef>
              <a:buFontTx/>
              <a:buNone/>
            </a:pPr>
            <a:endParaRPr lang="en-US" altLang="en-US" sz="3000" b="1">
              <a:solidFill>
                <a:srgbClr val="FFFF00"/>
              </a:solidFill>
              <a:latin typeface="Times New Roman" panose="02020603050405020304" pitchFamily="18" charset="0"/>
              <a:cs typeface="Times New Roman" panose="02020603050405020304" pitchFamily="18" charset="0"/>
            </a:endParaRPr>
          </a:p>
        </p:txBody>
      </p:sp>
      <p:sp>
        <p:nvSpPr>
          <p:cNvPr id="147472" name="AutoShape 16">
            <a:extLst>
              <a:ext uri="{FF2B5EF4-FFF2-40B4-BE49-F238E27FC236}">
                <a16:creationId xmlns:a16="http://schemas.microsoft.com/office/drawing/2014/main" id="{6F8119E6-DB08-4737-ACF8-15F891C4BC99}"/>
              </a:ext>
            </a:extLst>
          </p:cNvPr>
          <p:cNvSpPr>
            <a:spLocks noChangeArrowheads="1"/>
          </p:cNvSpPr>
          <p:nvPr/>
        </p:nvSpPr>
        <p:spPr bwMode="auto">
          <a:xfrm>
            <a:off x="623921" y="1400175"/>
            <a:ext cx="495935" cy="360363"/>
          </a:xfrm>
          <a:prstGeom prst="star5">
            <a:avLst/>
          </a:prstGeom>
          <a:solidFill>
            <a:srgbClr val="F41302"/>
          </a:solidFill>
          <a:ln w="9525">
            <a:solidFill>
              <a:schemeClr val="tx1"/>
            </a:solidFill>
            <a:miter lim="800000"/>
            <a:headEnd/>
            <a:tailEnd/>
          </a:ln>
          <a:effectLst/>
        </p:spPr>
        <p:txBody>
          <a:bodyPr wrap="none" anchor="ctr"/>
          <a:lstStyle/>
          <a:p>
            <a:pPr algn="ctr" eaLnBrk="1" hangingPunct="1">
              <a:defRPr/>
            </a:pPr>
            <a:endParaRPr lang="vi-VN" sz="3000" b="1">
              <a:solidFill>
                <a:srgbClr val="FFFF00"/>
              </a:solidFill>
            </a:endParaRPr>
          </a:p>
        </p:txBody>
      </p:sp>
      <p:sp>
        <p:nvSpPr>
          <p:cNvPr id="147474" name="AutoShape 18">
            <a:extLst>
              <a:ext uri="{FF2B5EF4-FFF2-40B4-BE49-F238E27FC236}">
                <a16:creationId xmlns:a16="http://schemas.microsoft.com/office/drawing/2014/main" id="{FA84BAF3-3095-45E4-BE79-D220E631B7BC}"/>
              </a:ext>
            </a:extLst>
          </p:cNvPr>
          <p:cNvSpPr>
            <a:spLocks noChangeArrowheads="1"/>
          </p:cNvSpPr>
          <p:nvPr/>
        </p:nvSpPr>
        <p:spPr bwMode="auto">
          <a:xfrm>
            <a:off x="623921" y="2190750"/>
            <a:ext cx="495935" cy="360363"/>
          </a:xfrm>
          <a:prstGeom prst="star5">
            <a:avLst/>
          </a:prstGeom>
          <a:solidFill>
            <a:srgbClr val="F41302"/>
          </a:solidFill>
          <a:ln w="9525">
            <a:solidFill>
              <a:schemeClr val="tx1"/>
            </a:solidFill>
            <a:miter lim="800000"/>
            <a:headEnd/>
            <a:tailEnd/>
          </a:ln>
          <a:effectLst/>
        </p:spPr>
        <p:txBody>
          <a:bodyPr wrap="none" anchor="ctr"/>
          <a:lstStyle/>
          <a:p>
            <a:pPr algn="ctr" eaLnBrk="1" hangingPunct="1">
              <a:defRPr/>
            </a:pPr>
            <a:endParaRPr lang="vi-VN" sz="3000" b="1">
              <a:solidFill>
                <a:srgbClr val="FFFF00"/>
              </a:solidFill>
            </a:endParaRPr>
          </a:p>
        </p:txBody>
      </p:sp>
      <p:sp>
        <p:nvSpPr>
          <p:cNvPr id="147475" name="AutoShape 19">
            <a:extLst>
              <a:ext uri="{FF2B5EF4-FFF2-40B4-BE49-F238E27FC236}">
                <a16:creationId xmlns:a16="http://schemas.microsoft.com/office/drawing/2014/main" id="{3B839C88-0C38-44C4-BAF6-6CE0EDA1FDF4}"/>
              </a:ext>
            </a:extLst>
          </p:cNvPr>
          <p:cNvSpPr>
            <a:spLocks noChangeArrowheads="1"/>
          </p:cNvSpPr>
          <p:nvPr/>
        </p:nvSpPr>
        <p:spPr bwMode="auto">
          <a:xfrm>
            <a:off x="623921" y="3055938"/>
            <a:ext cx="495935" cy="360362"/>
          </a:xfrm>
          <a:prstGeom prst="star5">
            <a:avLst/>
          </a:prstGeom>
          <a:solidFill>
            <a:srgbClr val="F41302"/>
          </a:solidFill>
          <a:ln w="9525">
            <a:solidFill>
              <a:schemeClr val="tx1"/>
            </a:solidFill>
            <a:miter lim="800000"/>
            <a:headEnd/>
            <a:tailEnd/>
          </a:ln>
          <a:effectLst/>
        </p:spPr>
        <p:txBody>
          <a:bodyPr wrap="none" anchor="ctr"/>
          <a:lstStyle/>
          <a:p>
            <a:pPr algn="ctr" eaLnBrk="1" hangingPunct="1">
              <a:defRPr/>
            </a:pPr>
            <a:endParaRPr lang="vi-VN" sz="3000" b="1">
              <a:solidFill>
                <a:srgbClr val="FFFF00"/>
              </a:solidFill>
            </a:endParaRPr>
          </a:p>
        </p:txBody>
      </p:sp>
      <p:sp>
        <p:nvSpPr>
          <p:cNvPr id="147476" name="AutoShape 20">
            <a:extLst>
              <a:ext uri="{FF2B5EF4-FFF2-40B4-BE49-F238E27FC236}">
                <a16:creationId xmlns:a16="http://schemas.microsoft.com/office/drawing/2014/main" id="{887D1160-075B-4B6D-B0EC-A9FBFFC26F6F}"/>
              </a:ext>
            </a:extLst>
          </p:cNvPr>
          <p:cNvSpPr>
            <a:spLocks noChangeArrowheads="1"/>
          </p:cNvSpPr>
          <p:nvPr/>
        </p:nvSpPr>
        <p:spPr bwMode="auto">
          <a:xfrm>
            <a:off x="623921" y="3848100"/>
            <a:ext cx="495935" cy="360363"/>
          </a:xfrm>
          <a:prstGeom prst="star5">
            <a:avLst/>
          </a:prstGeom>
          <a:solidFill>
            <a:srgbClr val="F41302"/>
          </a:solidFill>
          <a:ln w="9525">
            <a:solidFill>
              <a:schemeClr val="tx1"/>
            </a:solidFill>
            <a:miter lim="800000"/>
            <a:headEnd/>
            <a:tailEnd/>
          </a:ln>
          <a:effectLst/>
        </p:spPr>
        <p:txBody>
          <a:bodyPr wrap="none" anchor="ctr"/>
          <a:lstStyle/>
          <a:p>
            <a:pPr algn="ctr" eaLnBrk="1" hangingPunct="1">
              <a:defRPr/>
            </a:pPr>
            <a:endParaRPr lang="vi-VN" sz="3000" b="1">
              <a:solidFill>
                <a:srgbClr val="FFFF00"/>
              </a:solidFill>
            </a:endParaRPr>
          </a:p>
        </p:txBody>
      </p:sp>
      <p:sp>
        <p:nvSpPr>
          <p:cNvPr id="147477" name="AutoShape 21">
            <a:extLst>
              <a:ext uri="{FF2B5EF4-FFF2-40B4-BE49-F238E27FC236}">
                <a16:creationId xmlns:a16="http://schemas.microsoft.com/office/drawing/2014/main" id="{DAF65803-F2D7-46CE-BE1C-6AC48CBB6971}"/>
              </a:ext>
            </a:extLst>
          </p:cNvPr>
          <p:cNvSpPr>
            <a:spLocks noChangeArrowheads="1"/>
          </p:cNvSpPr>
          <p:nvPr/>
        </p:nvSpPr>
        <p:spPr bwMode="auto">
          <a:xfrm>
            <a:off x="623921" y="4640263"/>
            <a:ext cx="495935" cy="360362"/>
          </a:xfrm>
          <a:prstGeom prst="star5">
            <a:avLst/>
          </a:prstGeom>
          <a:solidFill>
            <a:srgbClr val="F41302"/>
          </a:solidFill>
          <a:ln w="9525">
            <a:solidFill>
              <a:schemeClr val="tx1"/>
            </a:solidFill>
            <a:miter lim="800000"/>
            <a:headEnd/>
            <a:tailEnd/>
          </a:ln>
          <a:effectLst/>
        </p:spPr>
        <p:txBody>
          <a:bodyPr wrap="none" anchor="ctr"/>
          <a:lstStyle/>
          <a:p>
            <a:pPr algn="ctr" eaLnBrk="1" hangingPunct="1">
              <a:defRPr/>
            </a:pPr>
            <a:endParaRPr lang="vi-VN" sz="3000" b="1">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1000"/>
                                        <p:tgtEl>
                                          <p:spTgt spid="9219"/>
                                        </p:tgtEl>
                                      </p:cBhvr>
                                    </p:animEffect>
                                    <p:anim calcmode="lin" valueType="num">
                                      <p:cBhvr>
                                        <p:cTn id="8" dur="1000" fill="hold"/>
                                        <p:tgtEl>
                                          <p:spTgt spid="9219"/>
                                        </p:tgtEl>
                                        <p:attrNameLst>
                                          <p:attrName>ppt_x</p:attrName>
                                        </p:attrNameLst>
                                      </p:cBhvr>
                                      <p:tavLst>
                                        <p:tav tm="0">
                                          <p:val>
                                            <p:strVal val="#ppt_x"/>
                                          </p:val>
                                        </p:tav>
                                        <p:tav tm="100000">
                                          <p:val>
                                            <p:strVal val="#ppt_x"/>
                                          </p:val>
                                        </p:tav>
                                      </p:tavLst>
                                    </p:anim>
                                    <p:anim calcmode="lin" valueType="num">
                                      <p:cBhvr>
                                        <p:cTn id="9" dur="1000" fill="hold"/>
                                        <p:tgtEl>
                                          <p:spTgt spid="92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226"/>
                                        </p:tgtEl>
                                        <p:attrNameLst>
                                          <p:attrName>style.visibility</p:attrName>
                                        </p:attrNameLst>
                                      </p:cBhvr>
                                      <p:to>
                                        <p:strVal val="visible"/>
                                      </p:to>
                                    </p:set>
                                    <p:animEffect transition="in" filter="fade">
                                      <p:cBhvr>
                                        <p:cTn id="12" dur="1000"/>
                                        <p:tgtEl>
                                          <p:spTgt spid="9226"/>
                                        </p:tgtEl>
                                      </p:cBhvr>
                                    </p:animEffect>
                                    <p:anim calcmode="lin" valueType="num">
                                      <p:cBhvr>
                                        <p:cTn id="13" dur="1000" fill="hold"/>
                                        <p:tgtEl>
                                          <p:spTgt spid="9226"/>
                                        </p:tgtEl>
                                        <p:attrNameLst>
                                          <p:attrName>ppt_x</p:attrName>
                                        </p:attrNameLst>
                                      </p:cBhvr>
                                      <p:tavLst>
                                        <p:tav tm="0">
                                          <p:val>
                                            <p:strVal val="#ppt_x"/>
                                          </p:val>
                                        </p:tav>
                                        <p:tav tm="100000">
                                          <p:val>
                                            <p:strVal val="#ppt_x"/>
                                          </p:val>
                                        </p:tav>
                                      </p:tavLst>
                                    </p:anim>
                                    <p:anim calcmode="lin" valueType="num">
                                      <p:cBhvr>
                                        <p:cTn id="14" dur="1000" fill="hold"/>
                                        <p:tgtEl>
                                          <p:spTgt spid="92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227"/>
                                        </p:tgtEl>
                                        <p:attrNameLst>
                                          <p:attrName>style.visibility</p:attrName>
                                        </p:attrNameLst>
                                      </p:cBhvr>
                                      <p:to>
                                        <p:strVal val="visible"/>
                                      </p:to>
                                    </p:set>
                                    <p:animEffect transition="in" filter="fade">
                                      <p:cBhvr>
                                        <p:cTn id="17" dur="1000"/>
                                        <p:tgtEl>
                                          <p:spTgt spid="9227"/>
                                        </p:tgtEl>
                                      </p:cBhvr>
                                    </p:animEffect>
                                    <p:anim calcmode="lin" valueType="num">
                                      <p:cBhvr>
                                        <p:cTn id="18" dur="1000" fill="hold"/>
                                        <p:tgtEl>
                                          <p:spTgt spid="9227"/>
                                        </p:tgtEl>
                                        <p:attrNameLst>
                                          <p:attrName>ppt_x</p:attrName>
                                        </p:attrNameLst>
                                      </p:cBhvr>
                                      <p:tavLst>
                                        <p:tav tm="0">
                                          <p:val>
                                            <p:strVal val="#ppt_x"/>
                                          </p:val>
                                        </p:tav>
                                        <p:tav tm="100000">
                                          <p:val>
                                            <p:strVal val="#ppt_x"/>
                                          </p:val>
                                        </p:tav>
                                      </p:tavLst>
                                    </p:anim>
                                    <p:anim calcmode="lin" valueType="num">
                                      <p:cBhvr>
                                        <p:cTn id="19" dur="1000" fill="hold"/>
                                        <p:tgtEl>
                                          <p:spTgt spid="922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228"/>
                                        </p:tgtEl>
                                        <p:attrNameLst>
                                          <p:attrName>style.visibility</p:attrName>
                                        </p:attrNameLst>
                                      </p:cBhvr>
                                      <p:to>
                                        <p:strVal val="visible"/>
                                      </p:to>
                                    </p:set>
                                    <p:animEffect transition="in" filter="fade">
                                      <p:cBhvr>
                                        <p:cTn id="22" dur="1000"/>
                                        <p:tgtEl>
                                          <p:spTgt spid="9228"/>
                                        </p:tgtEl>
                                      </p:cBhvr>
                                    </p:animEffect>
                                    <p:anim calcmode="lin" valueType="num">
                                      <p:cBhvr>
                                        <p:cTn id="23" dur="1000" fill="hold"/>
                                        <p:tgtEl>
                                          <p:spTgt spid="9228"/>
                                        </p:tgtEl>
                                        <p:attrNameLst>
                                          <p:attrName>ppt_x</p:attrName>
                                        </p:attrNameLst>
                                      </p:cBhvr>
                                      <p:tavLst>
                                        <p:tav tm="0">
                                          <p:val>
                                            <p:strVal val="#ppt_x"/>
                                          </p:val>
                                        </p:tav>
                                        <p:tav tm="100000">
                                          <p:val>
                                            <p:strVal val="#ppt_x"/>
                                          </p:val>
                                        </p:tav>
                                      </p:tavLst>
                                    </p:anim>
                                    <p:anim calcmode="lin" valueType="num">
                                      <p:cBhvr>
                                        <p:cTn id="24" dur="1000" fill="hold"/>
                                        <p:tgtEl>
                                          <p:spTgt spid="922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229"/>
                                        </p:tgtEl>
                                        <p:attrNameLst>
                                          <p:attrName>style.visibility</p:attrName>
                                        </p:attrNameLst>
                                      </p:cBhvr>
                                      <p:to>
                                        <p:strVal val="visible"/>
                                      </p:to>
                                    </p:set>
                                    <p:animEffect transition="in" filter="fade">
                                      <p:cBhvr>
                                        <p:cTn id="27" dur="1000"/>
                                        <p:tgtEl>
                                          <p:spTgt spid="9229"/>
                                        </p:tgtEl>
                                      </p:cBhvr>
                                    </p:animEffect>
                                    <p:anim calcmode="lin" valueType="num">
                                      <p:cBhvr>
                                        <p:cTn id="28" dur="1000" fill="hold"/>
                                        <p:tgtEl>
                                          <p:spTgt spid="9229"/>
                                        </p:tgtEl>
                                        <p:attrNameLst>
                                          <p:attrName>ppt_x</p:attrName>
                                        </p:attrNameLst>
                                      </p:cBhvr>
                                      <p:tavLst>
                                        <p:tav tm="0">
                                          <p:val>
                                            <p:strVal val="#ppt_x"/>
                                          </p:val>
                                        </p:tav>
                                        <p:tav tm="100000">
                                          <p:val>
                                            <p:strVal val="#ppt_x"/>
                                          </p:val>
                                        </p:tav>
                                      </p:tavLst>
                                    </p:anim>
                                    <p:anim calcmode="lin" valueType="num">
                                      <p:cBhvr>
                                        <p:cTn id="29" dur="1000" fill="hold"/>
                                        <p:tgtEl>
                                          <p:spTgt spid="922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230"/>
                                        </p:tgtEl>
                                        <p:attrNameLst>
                                          <p:attrName>style.visibility</p:attrName>
                                        </p:attrNameLst>
                                      </p:cBhvr>
                                      <p:to>
                                        <p:strVal val="visible"/>
                                      </p:to>
                                    </p:set>
                                    <p:animEffect transition="in" filter="fade">
                                      <p:cBhvr>
                                        <p:cTn id="32" dur="1000"/>
                                        <p:tgtEl>
                                          <p:spTgt spid="9230"/>
                                        </p:tgtEl>
                                      </p:cBhvr>
                                    </p:animEffect>
                                    <p:anim calcmode="lin" valueType="num">
                                      <p:cBhvr>
                                        <p:cTn id="33" dur="1000" fill="hold"/>
                                        <p:tgtEl>
                                          <p:spTgt spid="9230"/>
                                        </p:tgtEl>
                                        <p:attrNameLst>
                                          <p:attrName>ppt_x</p:attrName>
                                        </p:attrNameLst>
                                      </p:cBhvr>
                                      <p:tavLst>
                                        <p:tav tm="0">
                                          <p:val>
                                            <p:strVal val="#ppt_x"/>
                                          </p:val>
                                        </p:tav>
                                        <p:tav tm="100000">
                                          <p:val>
                                            <p:strVal val="#ppt_x"/>
                                          </p:val>
                                        </p:tav>
                                      </p:tavLst>
                                    </p:anim>
                                    <p:anim calcmode="lin" valueType="num">
                                      <p:cBhvr>
                                        <p:cTn id="34" dur="1000" fill="hold"/>
                                        <p:tgtEl>
                                          <p:spTgt spid="923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47472"/>
                                        </p:tgtEl>
                                        <p:attrNameLst>
                                          <p:attrName>style.visibility</p:attrName>
                                        </p:attrNameLst>
                                      </p:cBhvr>
                                      <p:to>
                                        <p:strVal val="visible"/>
                                      </p:to>
                                    </p:set>
                                    <p:animEffect transition="in" filter="fade">
                                      <p:cBhvr>
                                        <p:cTn id="37" dur="1000"/>
                                        <p:tgtEl>
                                          <p:spTgt spid="147472"/>
                                        </p:tgtEl>
                                      </p:cBhvr>
                                    </p:animEffect>
                                    <p:anim calcmode="lin" valueType="num">
                                      <p:cBhvr>
                                        <p:cTn id="38" dur="1000" fill="hold"/>
                                        <p:tgtEl>
                                          <p:spTgt spid="147472"/>
                                        </p:tgtEl>
                                        <p:attrNameLst>
                                          <p:attrName>ppt_x</p:attrName>
                                        </p:attrNameLst>
                                      </p:cBhvr>
                                      <p:tavLst>
                                        <p:tav tm="0">
                                          <p:val>
                                            <p:strVal val="#ppt_x"/>
                                          </p:val>
                                        </p:tav>
                                        <p:tav tm="100000">
                                          <p:val>
                                            <p:strVal val="#ppt_x"/>
                                          </p:val>
                                        </p:tav>
                                      </p:tavLst>
                                    </p:anim>
                                    <p:anim calcmode="lin" valueType="num">
                                      <p:cBhvr>
                                        <p:cTn id="39" dur="1000" fill="hold"/>
                                        <p:tgtEl>
                                          <p:spTgt spid="14747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47474"/>
                                        </p:tgtEl>
                                        <p:attrNameLst>
                                          <p:attrName>style.visibility</p:attrName>
                                        </p:attrNameLst>
                                      </p:cBhvr>
                                      <p:to>
                                        <p:strVal val="visible"/>
                                      </p:to>
                                    </p:set>
                                    <p:animEffect transition="in" filter="fade">
                                      <p:cBhvr>
                                        <p:cTn id="42" dur="1000"/>
                                        <p:tgtEl>
                                          <p:spTgt spid="147474"/>
                                        </p:tgtEl>
                                      </p:cBhvr>
                                    </p:animEffect>
                                    <p:anim calcmode="lin" valueType="num">
                                      <p:cBhvr>
                                        <p:cTn id="43" dur="1000" fill="hold"/>
                                        <p:tgtEl>
                                          <p:spTgt spid="147474"/>
                                        </p:tgtEl>
                                        <p:attrNameLst>
                                          <p:attrName>ppt_x</p:attrName>
                                        </p:attrNameLst>
                                      </p:cBhvr>
                                      <p:tavLst>
                                        <p:tav tm="0">
                                          <p:val>
                                            <p:strVal val="#ppt_x"/>
                                          </p:val>
                                        </p:tav>
                                        <p:tav tm="100000">
                                          <p:val>
                                            <p:strVal val="#ppt_x"/>
                                          </p:val>
                                        </p:tav>
                                      </p:tavLst>
                                    </p:anim>
                                    <p:anim calcmode="lin" valueType="num">
                                      <p:cBhvr>
                                        <p:cTn id="44" dur="1000" fill="hold"/>
                                        <p:tgtEl>
                                          <p:spTgt spid="14747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7475"/>
                                        </p:tgtEl>
                                        <p:attrNameLst>
                                          <p:attrName>style.visibility</p:attrName>
                                        </p:attrNameLst>
                                      </p:cBhvr>
                                      <p:to>
                                        <p:strVal val="visible"/>
                                      </p:to>
                                    </p:set>
                                    <p:animEffect transition="in" filter="fade">
                                      <p:cBhvr>
                                        <p:cTn id="47" dur="1000"/>
                                        <p:tgtEl>
                                          <p:spTgt spid="147475"/>
                                        </p:tgtEl>
                                      </p:cBhvr>
                                    </p:animEffect>
                                    <p:anim calcmode="lin" valueType="num">
                                      <p:cBhvr>
                                        <p:cTn id="48" dur="1000" fill="hold"/>
                                        <p:tgtEl>
                                          <p:spTgt spid="147475"/>
                                        </p:tgtEl>
                                        <p:attrNameLst>
                                          <p:attrName>ppt_x</p:attrName>
                                        </p:attrNameLst>
                                      </p:cBhvr>
                                      <p:tavLst>
                                        <p:tav tm="0">
                                          <p:val>
                                            <p:strVal val="#ppt_x"/>
                                          </p:val>
                                        </p:tav>
                                        <p:tav tm="100000">
                                          <p:val>
                                            <p:strVal val="#ppt_x"/>
                                          </p:val>
                                        </p:tav>
                                      </p:tavLst>
                                    </p:anim>
                                    <p:anim calcmode="lin" valueType="num">
                                      <p:cBhvr>
                                        <p:cTn id="49" dur="1000" fill="hold"/>
                                        <p:tgtEl>
                                          <p:spTgt spid="14747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7476"/>
                                        </p:tgtEl>
                                        <p:attrNameLst>
                                          <p:attrName>style.visibility</p:attrName>
                                        </p:attrNameLst>
                                      </p:cBhvr>
                                      <p:to>
                                        <p:strVal val="visible"/>
                                      </p:to>
                                    </p:set>
                                    <p:animEffect transition="in" filter="fade">
                                      <p:cBhvr>
                                        <p:cTn id="52" dur="1000"/>
                                        <p:tgtEl>
                                          <p:spTgt spid="147476"/>
                                        </p:tgtEl>
                                      </p:cBhvr>
                                    </p:animEffect>
                                    <p:anim calcmode="lin" valueType="num">
                                      <p:cBhvr>
                                        <p:cTn id="53" dur="1000" fill="hold"/>
                                        <p:tgtEl>
                                          <p:spTgt spid="147476"/>
                                        </p:tgtEl>
                                        <p:attrNameLst>
                                          <p:attrName>ppt_x</p:attrName>
                                        </p:attrNameLst>
                                      </p:cBhvr>
                                      <p:tavLst>
                                        <p:tav tm="0">
                                          <p:val>
                                            <p:strVal val="#ppt_x"/>
                                          </p:val>
                                        </p:tav>
                                        <p:tav tm="100000">
                                          <p:val>
                                            <p:strVal val="#ppt_x"/>
                                          </p:val>
                                        </p:tav>
                                      </p:tavLst>
                                    </p:anim>
                                    <p:anim calcmode="lin" valueType="num">
                                      <p:cBhvr>
                                        <p:cTn id="54" dur="1000" fill="hold"/>
                                        <p:tgtEl>
                                          <p:spTgt spid="14747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7477"/>
                                        </p:tgtEl>
                                        <p:attrNameLst>
                                          <p:attrName>style.visibility</p:attrName>
                                        </p:attrNameLst>
                                      </p:cBhvr>
                                      <p:to>
                                        <p:strVal val="visible"/>
                                      </p:to>
                                    </p:set>
                                    <p:animEffect transition="in" filter="fade">
                                      <p:cBhvr>
                                        <p:cTn id="57" dur="1000"/>
                                        <p:tgtEl>
                                          <p:spTgt spid="147477"/>
                                        </p:tgtEl>
                                      </p:cBhvr>
                                    </p:animEffect>
                                    <p:anim calcmode="lin" valueType="num">
                                      <p:cBhvr>
                                        <p:cTn id="58" dur="1000" fill="hold"/>
                                        <p:tgtEl>
                                          <p:spTgt spid="147477"/>
                                        </p:tgtEl>
                                        <p:attrNameLst>
                                          <p:attrName>ppt_x</p:attrName>
                                        </p:attrNameLst>
                                      </p:cBhvr>
                                      <p:tavLst>
                                        <p:tav tm="0">
                                          <p:val>
                                            <p:strVal val="#ppt_x"/>
                                          </p:val>
                                        </p:tav>
                                        <p:tav tm="100000">
                                          <p:val>
                                            <p:strVal val="#ppt_x"/>
                                          </p:val>
                                        </p:tav>
                                      </p:tavLst>
                                    </p:anim>
                                    <p:anim calcmode="lin" valueType="num">
                                      <p:cBhvr>
                                        <p:cTn id="59" dur="1000" fill="hold"/>
                                        <p:tgtEl>
                                          <p:spTgt spid="1474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6" grpId="0" animBg="1"/>
      <p:bldP spid="9227" grpId="0" animBg="1"/>
      <p:bldP spid="9228" grpId="0" animBg="1"/>
      <p:bldP spid="9229" grpId="0" animBg="1"/>
      <p:bldP spid="9230" grpId="0" animBg="1"/>
      <p:bldP spid="147472" grpId="0" animBg="1"/>
      <p:bldP spid="147474" grpId="0" animBg="1"/>
      <p:bldP spid="147475" grpId="0" animBg="1"/>
      <p:bldP spid="147476" grpId="0" animBg="1"/>
      <p:bldP spid="14747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2008112015053943615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6275" y="457200"/>
            <a:ext cx="4572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dichoi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457200"/>
            <a:ext cx="4267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578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76200" y="28334"/>
            <a:ext cx="898944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n-US" sz="2700" b="1">
                <a:solidFill>
                  <a:srgbClr val="0000FF"/>
                </a:solidFill>
                <a:latin typeface="Times New Roman" panose="02020603050405020304" pitchFamily="18" charset="0"/>
              </a:rPr>
              <a:t>Nghiên cứu thông tin sgk, quan sát hình vẽ, trả lời câu hỏi:</a:t>
            </a:r>
            <a:endParaRPr lang="en-US" sz="2700" b="1" u="sng" dirty="0">
              <a:solidFill>
                <a:srgbClr val="0000FF"/>
              </a:solidFill>
              <a:latin typeface="Times New Roman" panose="02020603050405020304" pitchFamily="18" charset="0"/>
            </a:endParaRPr>
          </a:p>
        </p:txBody>
      </p:sp>
      <p:pic>
        <p:nvPicPr>
          <p:cNvPr id="4098" name="Picture 2" descr="C:\Users\Khai Thanh\Desktop\a.jpg"/>
          <p:cNvPicPr>
            <a:picLocks noChangeAspect="1" noChangeArrowheads="1"/>
          </p:cNvPicPr>
          <p:nvPr/>
        </p:nvPicPr>
        <p:blipFill rotWithShape="1">
          <a:blip r:embed="rId2">
            <a:extLst>
              <a:ext uri="{28A0092B-C50C-407E-A947-70E740481C1C}">
                <a14:useLocalDpi xmlns:a14="http://schemas.microsoft.com/office/drawing/2010/main" val="0"/>
              </a:ext>
            </a:extLst>
          </a:blip>
          <a:srcRect t="13754" b="18959"/>
          <a:stretch/>
        </p:blipFill>
        <p:spPr bwMode="auto">
          <a:xfrm>
            <a:off x="961291" y="2399432"/>
            <a:ext cx="8077200" cy="39148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1">
            <a:extLst>
              <a:ext uri="{FF2B5EF4-FFF2-40B4-BE49-F238E27FC236}">
                <a16:creationId xmlns:a16="http://schemas.microsoft.com/office/drawing/2014/main" id="{046932ED-C0D5-4F67-9426-750F21FC9975}"/>
              </a:ext>
            </a:extLst>
          </p:cNvPr>
          <p:cNvSpPr txBox="1">
            <a:spLocks noChangeArrowheads="1"/>
          </p:cNvSpPr>
          <p:nvPr/>
        </p:nvSpPr>
        <p:spPr bwMode="auto">
          <a:xfrm>
            <a:off x="253999" y="613109"/>
            <a:ext cx="8839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n-US" sz="2200" b="1">
                <a:latin typeface="Times New Roman" panose="02020603050405020304" pitchFamily="18" charset="0"/>
              </a:rPr>
              <a:t>C1.  Lực ma sát là lực tiếp xúc hay không tiếp xúc? Xuất hiện ở đâu?</a:t>
            </a:r>
            <a:endParaRPr lang="en-US" sz="2200" b="1" u="sng" dirty="0">
              <a:latin typeface="Times New Roman" panose="02020603050405020304" pitchFamily="18" charset="0"/>
            </a:endParaRPr>
          </a:p>
        </p:txBody>
      </p:sp>
      <p:sp>
        <p:nvSpPr>
          <p:cNvPr id="7" name="Text Box 11">
            <a:extLst>
              <a:ext uri="{FF2B5EF4-FFF2-40B4-BE49-F238E27FC236}">
                <a16:creationId xmlns:a16="http://schemas.microsoft.com/office/drawing/2014/main" id="{E48383B7-D2DE-4A69-AEF4-0581E01D2C75}"/>
              </a:ext>
            </a:extLst>
          </p:cNvPr>
          <p:cNvSpPr txBox="1">
            <a:spLocks noChangeArrowheads="1"/>
          </p:cNvSpPr>
          <p:nvPr/>
        </p:nvSpPr>
        <p:spPr bwMode="auto">
          <a:xfrm>
            <a:off x="2362199" y="6248400"/>
            <a:ext cx="52753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2400" b="1">
                <a:solidFill>
                  <a:srgbClr val="0000FF"/>
                </a:solidFill>
                <a:latin typeface="Times New Roman" panose="02020603050405020304" pitchFamily="18" charset="0"/>
              </a:rPr>
              <a:t>Sự xuất hiện các lực ma sát</a:t>
            </a:r>
            <a:endParaRPr lang="en-US" sz="2400" b="1" u="sng" dirty="0">
              <a:solidFill>
                <a:srgbClr val="0000FF"/>
              </a:solidFill>
              <a:latin typeface="Times New Roman" panose="02020603050405020304" pitchFamily="18" charset="0"/>
            </a:endParaRPr>
          </a:p>
        </p:txBody>
      </p:sp>
      <p:sp>
        <p:nvSpPr>
          <p:cNvPr id="8" name="Text Box 11">
            <a:extLst>
              <a:ext uri="{FF2B5EF4-FFF2-40B4-BE49-F238E27FC236}">
                <a16:creationId xmlns:a16="http://schemas.microsoft.com/office/drawing/2014/main" id="{3F75ED22-B0F4-4631-BD9D-198B8575B6DF}"/>
              </a:ext>
            </a:extLst>
          </p:cNvPr>
          <p:cNvSpPr txBox="1">
            <a:spLocks noChangeArrowheads="1"/>
          </p:cNvSpPr>
          <p:nvPr/>
        </p:nvSpPr>
        <p:spPr bwMode="auto">
          <a:xfrm>
            <a:off x="306951" y="974746"/>
            <a:ext cx="8583050"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n-US" sz="2300" b="1">
                <a:solidFill>
                  <a:srgbClr val="FF0000"/>
                </a:solidFill>
                <a:latin typeface="Times New Roman" panose="02020603050405020304" pitchFamily="18" charset="0"/>
              </a:rPr>
              <a:t>Lực ma sát là lực tiếp xúc, xuất hiện ở bề mặt tiếp xúc giữa hai vật</a:t>
            </a:r>
            <a:endParaRPr lang="en-US" sz="2300" b="1" u="sng" dirty="0">
              <a:solidFill>
                <a:srgbClr val="FF0000"/>
              </a:solidFill>
              <a:latin typeface="Times New Roman" panose="02020603050405020304" pitchFamily="18" charset="0"/>
            </a:endParaRPr>
          </a:p>
        </p:txBody>
      </p:sp>
      <p:sp>
        <p:nvSpPr>
          <p:cNvPr id="9" name="Text Box 11">
            <a:extLst>
              <a:ext uri="{FF2B5EF4-FFF2-40B4-BE49-F238E27FC236}">
                <a16:creationId xmlns:a16="http://schemas.microsoft.com/office/drawing/2014/main" id="{41372F3A-3549-4AED-B459-DAA515E522BE}"/>
              </a:ext>
            </a:extLst>
          </p:cNvPr>
          <p:cNvSpPr txBox="1">
            <a:spLocks noChangeArrowheads="1"/>
          </p:cNvSpPr>
          <p:nvPr/>
        </p:nvSpPr>
        <p:spPr bwMode="auto">
          <a:xfrm>
            <a:off x="217713" y="1497530"/>
            <a:ext cx="8839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50000"/>
              </a:spcBef>
            </a:pPr>
            <a:r>
              <a:rPr lang="en-US" sz="2200" b="1">
                <a:latin typeface="Times New Roman" panose="02020603050405020304" pitchFamily="18" charset="0"/>
              </a:rPr>
              <a:t>C2. </a:t>
            </a:r>
            <a:r>
              <a:rPr lang="en-US" sz="2200" b="1">
                <a:latin typeface="Times New Roman" pitchFamily="18" charset="0"/>
                <a:cs typeface="Times New Roman" pitchFamily="18" charset="0"/>
              </a:rPr>
              <a:t>Lực ma sát có tác dụng cản trở hay thúc </a:t>
            </a:r>
            <a:r>
              <a:rPr lang="vi-VN" sz="2200" b="1">
                <a:latin typeface="Times New Roman" pitchFamily="18" charset="0"/>
                <a:cs typeface="Times New Roman" pitchFamily="18" charset="0"/>
              </a:rPr>
              <a:t>đẩy chuyển động</a:t>
            </a:r>
            <a:r>
              <a:rPr lang="en-US" sz="2200" b="1">
                <a:latin typeface="Times New Roman" pitchFamily="18" charset="0"/>
                <a:cs typeface="Times New Roman" pitchFamily="18" charset="0"/>
              </a:rPr>
              <a:t> của vật?</a:t>
            </a:r>
            <a:endParaRPr lang="en-US" sz="2200" b="1" u="sng" dirty="0">
              <a:latin typeface="Times New Roman" panose="02020603050405020304" pitchFamily="18" charset="0"/>
            </a:endParaRPr>
          </a:p>
        </p:txBody>
      </p:sp>
      <p:sp>
        <p:nvSpPr>
          <p:cNvPr id="10" name="TextBox 13">
            <a:extLst>
              <a:ext uri="{FF2B5EF4-FFF2-40B4-BE49-F238E27FC236}">
                <a16:creationId xmlns:a16="http://schemas.microsoft.com/office/drawing/2014/main" id="{5CD111B6-90C5-4AE3-B7F0-DA4981DAE6B8}"/>
              </a:ext>
            </a:extLst>
          </p:cNvPr>
          <p:cNvSpPr txBox="1"/>
          <p:nvPr/>
        </p:nvSpPr>
        <p:spPr>
          <a:xfrm>
            <a:off x="544283" y="1889508"/>
            <a:ext cx="8483599" cy="430887"/>
          </a:xfrm>
          <a:prstGeom prst="rect">
            <a:avLst/>
          </a:prstGeom>
          <a:noFill/>
        </p:spPr>
        <p:txBody>
          <a:bodyPr wrap="square" rtlCol="0">
            <a:spAutoFit/>
          </a:bodyPr>
          <a:lstStyle/>
          <a:p>
            <a:r>
              <a:rPr lang="en-US" sz="2200" b="1">
                <a:solidFill>
                  <a:srgbClr val="FF0000"/>
                </a:solidFill>
                <a:latin typeface="Times New Roman" pitchFamily="18" charset="0"/>
                <a:cs typeface="Times New Roman" pitchFamily="18" charset="0"/>
              </a:rPr>
              <a:t>Lực </a:t>
            </a:r>
            <a:r>
              <a:rPr lang="en-US" sz="2200" b="1" dirty="0">
                <a:solidFill>
                  <a:srgbClr val="FF0000"/>
                </a:solidFill>
                <a:latin typeface="Times New Roman" pitchFamily="18" charset="0"/>
                <a:cs typeface="Times New Roman" pitchFamily="18" charset="0"/>
              </a:rPr>
              <a:t>ma </a:t>
            </a:r>
            <a:r>
              <a:rPr lang="en-US" sz="2200" b="1" dirty="0" err="1">
                <a:solidFill>
                  <a:srgbClr val="FF0000"/>
                </a:solidFill>
                <a:latin typeface="Times New Roman" pitchFamily="18" charset="0"/>
                <a:cs typeface="Times New Roman" pitchFamily="18" charset="0"/>
              </a:rPr>
              <a:t>sát</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có</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tác</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dụng</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cản</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trở</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hoặc</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thúc</a:t>
            </a:r>
            <a:r>
              <a:rPr lang="en-US" sz="2200" b="1" dirty="0">
                <a:solidFill>
                  <a:srgbClr val="FF0000"/>
                </a:solidFill>
                <a:latin typeface="Times New Roman" pitchFamily="18" charset="0"/>
                <a:cs typeface="Times New Roman" pitchFamily="18" charset="0"/>
              </a:rPr>
              <a:t> </a:t>
            </a:r>
            <a:r>
              <a:rPr lang="vi-VN" sz="2200" b="1" dirty="0">
                <a:solidFill>
                  <a:srgbClr val="FF0000"/>
                </a:solidFill>
                <a:latin typeface="Times New Roman" pitchFamily="18" charset="0"/>
                <a:cs typeface="Times New Roman" pitchFamily="18" charset="0"/>
              </a:rPr>
              <a:t>đẩy chuyển động.</a:t>
            </a:r>
          </a:p>
        </p:txBody>
      </p:sp>
    </p:spTree>
    <p:extLst>
      <p:ext uri="{BB962C8B-B14F-4D97-AF65-F5344CB8AC3E}">
        <p14:creationId xmlns:p14="http://schemas.microsoft.com/office/powerpoint/2010/main" val="176357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hai Thanh\Desktop\a.jpg">
            <a:extLst>
              <a:ext uri="{FF2B5EF4-FFF2-40B4-BE49-F238E27FC236}">
                <a16:creationId xmlns:a16="http://schemas.microsoft.com/office/drawing/2014/main" id="{E4FBFDB1-66D1-4067-8D44-29067A5E84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545" b="18959"/>
          <a:stretch/>
        </p:blipFill>
        <p:spPr bwMode="auto">
          <a:xfrm>
            <a:off x="25791" y="-20993"/>
            <a:ext cx="6298809" cy="2007045"/>
          </a:xfrm>
          <a:prstGeom prst="rect">
            <a:avLst/>
          </a:prstGeom>
          <a:noFill/>
          <a:extLst>
            <a:ext uri="{909E8E84-426E-40DD-AFC4-6F175D3DCCD1}">
              <a14:hiddenFill xmlns:a14="http://schemas.microsoft.com/office/drawing/2010/main">
                <a:solidFill>
                  <a:srgbClr val="FFFFFF"/>
                </a:solidFill>
              </a14:hiddenFill>
            </a:ext>
          </a:extLst>
        </p:spPr>
      </p:pic>
      <p:sp>
        <p:nvSpPr>
          <p:cNvPr id="3" name="Oval 8">
            <a:extLst>
              <a:ext uri="{FF2B5EF4-FFF2-40B4-BE49-F238E27FC236}">
                <a16:creationId xmlns:a16="http://schemas.microsoft.com/office/drawing/2014/main" id="{540DE72D-989C-4EA3-B068-ED520597528D}"/>
              </a:ext>
            </a:extLst>
          </p:cNvPr>
          <p:cNvSpPr>
            <a:spLocks noChangeArrowheads="1"/>
          </p:cNvSpPr>
          <p:nvPr/>
        </p:nvSpPr>
        <p:spPr bwMode="auto">
          <a:xfrm>
            <a:off x="335085" y="2057400"/>
            <a:ext cx="977900" cy="977900"/>
          </a:xfrm>
          <a:prstGeom prst="ellipse">
            <a:avLst/>
          </a:prstGeom>
          <a:gradFill rotWithShape="1">
            <a:gsLst>
              <a:gs pos="0">
                <a:srgbClr val="9999FF"/>
              </a:gs>
              <a:gs pos="100000">
                <a:srgbClr val="474776"/>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vi-VN">
              <a:latin typeface="Times New Roman" panose="02020603050405020304" pitchFamily="18" charset="0"/>
            </a:endParaRPr>
          </a:p>
        </p:txBody>
      </p:sp>
      <p:sp>
        <p:nvSpPr>
          <p:cNvPr id="4" name="Line 9">
            <a:extLst>
              <a:ext uri="{FF2B5EF4-FFF2-40B4-BE49-F238E27FC236}">
                <a16:creationId xmlns:a16="http://schemas.microsoft.com/office/drawing/2014/main" id="{076FCAA6-3FAD-4780-A241-C6C8D4D596AB}"/>
              </a:ext>
            </a:extLst>
          </p:cNvPr>
          <p:cNvSpPr>
            <a:spLocks noChangeShapeType="1"/>
          </p:cNvSpPr>
          <p:nvPr/>
        </p:nvSpPr>
        <p:spPr bwMode="auto">
          <a:xfrm>
            <a:off x="487485" y="3073399"/>
            <a:ext cx="6553200" cy="0"/>
          </a:xfrm>
          <a:prstGeom prst="line">
            <a:avLst/>
          </a:prstGeom>
          <a:noFill/>
          <a:ln w="76200">
            <a:solidFill>
              <a:schemeClr val="tx1"/>
            </a:solidFill>
            <a:round/>
          </a:ln>
          <a:extLst>
            <a:ext uri="{909E8E84-426E-40DD-AFC4-6F175D3DCCD1}">
              <a14:hiddenFill xmlns:a14="http://schemas.microsoft.com/office/drawing/2010/main">
                <a:noFill/>
              </a14:hiddenFill>
            </a:ext>
          </a:extLst>
        </p:spPr>
        <p:txBody>
          <a:bodyPr/>
          <a:lstStyle/>
          <a:p>
            <a:endParaRPr lang="en-US"/>
          </a:p>
        </p:txBody>
      </p:sp>
      <p:pic>
        <p:nvPicPr>
          <p:cNvPr id="5" name="Picture 2" descr="C:\Users\Khai Thanh\Desktop\a.jpg">
            <a:extLst>
              <a:ext uri="{FF2B5EF4-FFF2-40B4-BE49-F238E27FC236}">
                <a16:creationId xmlns:a16="http://schemas.microsoft.com/office/drawing/2014/main" id="{7479904A-6864-46FE-817D-719389F136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754" b="53278"/>
          <a:stretch/>
        </p:blipFill>
        <p:spPr bwMode="auto">
          <a:xfrm>
            <a:off x="322776" y="3439836"/>
            <a:ext cx="6298809" cy="191812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1">
            <a:extLst>
              <a:ext uri="{FF2B5EF4-FFF2-40B4-BE49-F238E27FC236}">
                <a16:creationId xmlns:a16="http://schemas.microsoft.com/office/drawing/2014/main" id="{4A816DFC-1E96-438C-B497-B742F432E1F2}"/>
              </a:ext>
            </a:extLst>
          </p:cNvPr>
          <p:cNvSpPr/>
          <p:nvPr/>
        </p:nvSpPr>
        <p:spPr>
          <a:xfrm>
            <a:off x="760437" y="1348471"/>
            <a:ext cx="838200" cy="49512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sz="3200" b="1" dirty="0">
              <a:solidFill>
                <a:srgbClr val="800000"/>
              </a:solidFill>
              <a:latin typeface="Times New Roman" panose="02020603050405020304" pitchFamily="18" charset="0"/>
              <a:cs typeface="Times New Roman" panose="02020603050405020304" pitchFamily="18" charset="0"/>
            </a:endParaRPr>
          </a:p>
        </p:txBody>
      </p:sp>
      <p:sp>
        <p:nvSpPr>
          <p:cNvPr id="8" name="Rectangle: Rounded Corners 1">
            <a:extLst>
              <a:ext uri="{FF2B5EF4-FFF2-40B4-BE49-F238E27FC236}">
                <a16:creationId xmlns:a16="http://schemas.microsoft.com/office/drawing/2014/main" id="{1AB2A46E-6838-4EF2-BD82-11D15CA2FB52}"/>
              </a:ext>
            </a:extLst>
          </p:cNvPr>
          <p:cNvSpPr/>
          <p:nvPr/>
        </p:nvSpPr>
        <p:spPr>
          <a:xfrm>
            <a:off x="1066800" y="4653335"/>
            <a:ext cx="838200" cy="49512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sz="3200" b="1" dirty="0">
              <a:solidFill>
                <a:srgbClr val="800000"/>
              </a:solidFill>
              <a:latin typeface="Times New Roman" panose="02020603050405020304" pitchFamily="18" charset="0"/>
              <a:cs typeface="Times New Roman" panose="02020603050405020304" pitchFamily="18" charset="0"/>
            </a:endParaRPr>
          </a:p>
        </p:txBody>
      </p:sp>
      <p:sp>
        <p:nvSpPr>
          <p:cNvPr id="9" name="TextBox 2">
            <a:extLst>
              <a:ext uri="{FF2B5EF4-FFF2-40B4-BE49-F238E27FC236}">
                <a16:creationId xmlns:a16="http://schemas.microsoft.com/office/drawing/2014/main" id="{B67CAAF8-8268-4C10-AFC9-E373E8053E57}"/>
              </a:ext>
            </a:extLst>
          </p:cNvPr>
          <p:cNvSpPr txBox="1"/>
          <p:nvPr/>
        </p:nvSpPr>
        <p:spPr>
          <a:xfrm>
            <a:off x="462307" y="1544891"/>
            <a:ext cx="5791200" cy="461665"/>
          </a:xfrm>
          <a:prstGeom prst="rect">
            <a:avLst/>
          </a:prstGeom>
          <a:solidFill>
            <a:schemeClr val="bg1">
              <a:lumMod val="95000"/>
            </a:schemeClr>
          </a:solidFill>
        </p:spPr>
        <p:txBody>
          <a:bodyPr wrap="square" rtlCol="0">
            <a:spAutoFit/>
          </a:bodyPr>
          <a:lstStyle/>
          <a:p>
            <a:r>
              <a:rPr lang="en-US" sz="2400" b="1" i="1">
                <a:latin typeface="Times New Roman" pitchFamily="18" charset="0"/>
                <a:cs typeface="Times New Roman" pitchFamily="18" charset="0"/>
                <a:sym typeface="Wingdings"/>
              </a:rPr>
              <a:t>Chuyển động của tủ gỗ trên mặt đất</a:t>
            </a:r>
            <a:endParaRPr lang="vi-VN" sz="2400" b="1" i="1" dirty="0">
              <a:latin typeface="Times New Roman" pitchFamily="18" charset="0"/>
              <a:cs typeface="Times New Roman" pitchFamily="18" charset="0"/>
            </a:endParaRPr>
          </a:p>
        </p:txBody>
      </p:sp>
      <p:sp>
        <p:nvSpPr>
          <p:cNvPr id="10" name="TextBox 2">
            <a:extLst>
              <a:ext uri="{FF2B5EF4-FFF2-40B4-BE49-F238E27FC236}">
                <a16:creationId xmlns:a16="http://schemas.microsoft.com/office/drawing/2014/main" id="{BD69DB31-397D-447D-9C0C-A5FE074E44D3}"/>
              </a:ext>
            </a:extLst>
          </p:cNvPr>
          <p:cNvSpPr txBox="1"/>
          <p:nvPr/>
        </p:nvSpPr>
        <p:spPr>
          <a:xfrm>
            <a:off x="487485" y="3011621"/>
            <a:ext cx="7010400" cy="461665"/>
          </a:xfrm>
          <a:prstGeom prst="rect">
            <a:avLst/>
          </a:prstGeom>
          <a:noFill/>
        </p:spPr>
        <p:txBody>
          <a:bodyPr wrap="square" rtlCol="0">
            <a:spAutoFit/>
          </a:bodyPr>
          <a:lstStyle/>
          <a:p>
            <a:r>
              <a:rPr lang="en-US" sz="2400" b="1" i="1">
                <a:latin typeface="Times New Roman" pitchFamily="18" charset="0"/>
                <a:cs typeface="Times New Roman" pitchFamily="18" charset="0"/>
                <a:sym typeface="Wingdings"/>
              </a:rPr>
              <a:t>Chuyển động của quả bóng trên mặt bàn</a:t>
            </a:r>
            <a:endParaRPr lang="vi-VN" sz="2400" b="1" i="1" dirty="0">
              <a:latin typeface="Times New Roman" pitchFamily="18" charset="0"/>
              <a:cs typeface="Times New Roman" pitchFamily="18" charset="0"/>
            </a:endParaRPr>
          </a:p>
        </p:txBody>
      </p:sp>
      <p:sp>
        <p:nvSpPr>
          <p:cNvPr id="11" name="TextBox 2">
            <a:extLst>
              <a:ext uri="{FF2B5EF4-FFF2-40B4-BE49-F238E27FC236}">
                <a16:creationId xmlns:a16="http://schemas.microsoft.com/office/drawing/2014/main" id="{E065FA26-4ADD-4C2E-8FB0-2B7417B4EA93}"/>
              </a:ext>
            </a:extLst>
          </p:cNvPr>
          <p:cNvSpPr txBox="1"/>
          <p:nvPr/>
        </p:nvSpPr>
        <p:spPr>
          <a:xfrm>
            <a:off x="462307" y="4849409"/>
            <a:ext cx="6141302" cy="461665"/>
          </a:xfrm>
          <a:prstGeom prst="rect">
            <a:avLst/>
          </a:prstGeom>
          <a:solidFill>
            <a:schemeClr val="bg1">
              <a:lumMod val="95000"/>
            </a:schemeClr>
          </a:solidFill>
        </p:spPr>
        <p:txBody>
          <a:bodyPr wrap="square" rtlCol="0">
            <a:spAutoFit/>
          </a:bodyPr>
          <a:lstStyle/>
          <a:p>
            <a:pPr algn="ctr"/>
            <a:r>
              <a:rPr lang="en-US" sz="2400" b="1" i="1">
                <a:latin typeface="Times New Roman" pitchFamily="18" charset="0"/>
                <a:cs typeface="Times New Roman" pitchFamily="18" charset="0"/>
                <a:sym typeface="Wingdings"/>
              </a:rPr>
              <a:t>Tủ gỗ đứng yên</a:t>
            </a:r>
            <a:endParaRPr lang="vi-VN" sz="2400" b="1" i="1" dirty="0">
              <a:latin typeface="Times New Roman" pitchFamily="18" charset="0"/>
              <a:cs typeface="Times New Roman" pitchFamily="18" charset="0"/>
            </a:endParaRPr>
          </a:p>
        </p:txBody>
      </p:sp>
      <p:sp>
        <p:nvSpPr>
          <p:cNvPr id="13" name="TextBox 2">
            <a:extLst>
              <a:ext uri="{FF2B5EF4-FFF2-40B4-BE49-F238E27FC236}">
                <a16:creationId xmlns:a16="http://schemas.microsoft.com/office/drawing/2014/main" id="{D1FB59A0-7D10-4EA9-8D72-19F29B50B7CC}"/>
              </a:ext>
            </a:extLst>
          </p:cNvPr>
          <p:cNvSpPr txBox="1"/>
          <p:nvPr/>
        </p:nvSpPr>
        <p:spPr>
          <a:xfrm>
            <a:off x="6382657" y="684330"/>
            <a:ext cx="2217615" cy="523220"/>
          </a:xfrm>
          <a:prstGeom prst="rect">
            <a:avLst/>
          </a:prstGeom>
          <a:solidFill>
            <a:schemeClr val="bg1"/>
          </a:solidFill>
        </p:spPr>
        <p:txBody>
          <a:bodyPr wrap="square" rtlCol="0">
            <a:spAutoFit/>
          </a:bodyPr>
          <a:lstStyle/>
          <a:p>
            <a:pPr algn="ctr"/>
            <a:r>
              <a:rPr lang="en-US" sz="2800" b="1" i="1">
                <a:solidFill>
                  <a:srgbClr val="FF0000"/>
                </a:solidFill>
                <a:latin typeface="Times New Roman" pitchFamily="18" charset="0"/>
                <a:cs typeface="Times New Roman" pitchFamily="18" charset="0"/>
                <a:sym typeface="Wingdings"/>
              </a:rPr>
              <a:t>Ma sát trượt</a:t>
            </a:r>
            <a:endParaRPr lang="vi-VN" sz="2800" b="1" i="1" dirty="0">
              <a:solidFill>
                <a:srgbClr val="FF0000"/>
              </a:solidFill>
              <a:latin typeface="Times New Roman" pitchFamily="18" charset="0"/>
              <a:cs typeface="Times New Roman" pitchFamily="18" charset="0"/>
            </a:endParaRPr>
          </a:p>
        </p:txBody>
      </p:sp>
      <p:sp>
        <p:nvSpPr>
          <p:cNvPr id="14" name="TextBox 2">
            <a:extLst>
              <a:ext uri="{FF2B5EF4-FFF2-40B4-BE49-F238E27FC236}">
                <a16:creationId xmlns:a16="http://schemas.microsoft.com/office/drawing/2014/main" id="{5E0B2EAD-095C-4064-9E66-1F0DBF7571B1}"/>
              </a:ext>
            </a:extLst>
          </p:cNvPr>
          <p:cNvSpPr txBox="1"/>
          <p:nvPr/>
        </p:nvSpPr>
        <p:spPr>
          <a:xfrm>
            <a:off x="6382657" y="2387599"/>
            <a:ext cx="2217615" cy="523220"/>
          </a:xfrm>
          <a:prstGeom prst="rect">
            <a:avLst/>
          </a:prstGeom>
          <a:solidFill>
            <a:schemeClr val="bg1"/>
          </a:solidFill>
        </p:spPr>
        <p:txBody>
          <a:bodyPr wrap="square" rtlCol="0">
            <a:spAutoFit/>
          </a:bodyPr>
          <a:lstStyle/>
          <a:p>
            <a:pPr algn="ctr"/>
            <a:r>
              <a:rPr lang="en-US" sz="2800" b="1" i="1">
                <a:solidFill>
                  <a:srgbClr val="FF0000"/>
                </a:solidFill>
                <a:latin typeface="Times New Roman" pitchFamily="18" charset="0"/>
                <a:cs typeface="Times New Roman" pitchFamily="18" charset="0"/>
                <a:sym typeface="Wingdings"/>
              </a:rPr>
              <a:t>Ma sát lăn</a:t>
            </a:r>
            <a:endParaRPr lang="vi-VN" sz="2800" b="1" i="1" dirty="0">
              <a:solidFill>
                <a:srgbClr val="FF0000"/>
              </a:solidFill>
              <a:latin typeface="Times New Roman" pitchFamily="18" charset="0"/>
              <a:cs typeface="Times New Roman" pitchFamily="18" charset="0"/>
            </a:endParaRPr>
          </a:p>
        </p:txBody>
      </p:sp>
      <p:sp>
        <p:nvSpPr>
          <p:cNvPr id="15" name="TextBox 2">
            <a:extLst>
              <a:ext uri="{FF2B5EF4-FFF2-40B4-BE49-F238E27FC236}">
                <a16:creationId xmlns:a16="http://schemas.microsoft.com/office/drawing/2014/main" id="{2696F4CB-ECA1-4606-BDD1-156743C84192}"/>
              </a:ext>
            </a:extLst>
          </p:cNvPr>
          <p:cNvSpPr txBox="1"/>
          <p:nvPr/>
        </p:nvSpPr>
        <p:spPr>
          <a:xfrm>
            <a:off x="6603609" y="4365605"/>
            <a:ext cx="2217615" cy="523220"/>
          </a:xfrm>
          <a:prstGeom prst="rect">
            <a:avLst/>
          </a:prstGeom>
          <a:solidFill>
            <a:schemeClr val="bg1"/>
          </a:solidFill>
        </p:spPr>
        <p:txBody>
          <a:bodyPr wrap="square" rtlCol="0">
            <a:spAutoFit/>
          </a:bodyPr>
          <a:lstStyle/>
          <a:p>
            <a:pPr algn="ctr"/>
            <a:r>
              <a:rPr lang="en-US" sz="2800" b="1" i="1">
                <a:solidFill>
                  <a:srgbClr val="FF0000"/>
                </a:solidFill>
                <a:latin typeface="Times New Roman" pitchFamily="18" charset="0"/>
                <a:cs typeface="Times New Roman" pitchFamily="18" charset="0"/>
                <a:sym typeface="Wingdings"/>
              </a:rPr>
              <a:t>Ma sát nghỉ</a:t>
            </a:r>
            <a:endParaRPr lang="vi-VN" sz="2800" b="1" i="1" dirty="0">
              <a:solidFill>
                <a:srgbClr val="FF0000"/>
              </a:solidFill>
              <a:latin typeface="Times New Roman" pitchFamily="18" charset="0"/>
              <a:cs typeface="Times New Roman" pitchFamily="18" charset="0"/>
            </a:endParaRPr>
          </a:p>
        </p:txBody>
      </p:sp>
      <p:sp>
        <p:nvSpPr>
          <p:cNvPr id="17" name="Text Box 11">
            <a:extLst>
              <a:ext uri="{FF2B5EF4-FFF2-40B4-BE49-F238E27FC236}">
                <a16:creationId xmlns:a16="http://schemas.microsoft.com/office/drawing/2014/main" id="{74D7BEF0-2E08-4D0D-B6C1-1212213CAE75}"/>
              </a:ext>
            </a:extLst>
          </p:cNvPr>
          <p:cNvSpPr txBox="1">
            <a:spLocks noChangeArrowheads="1"/>
          </p:cNvSpPr>
          <p:nvPr/>
        </p:nvSpPr>
        <p:spPr bwMode="auto">
          <a:xfrm>
            <a:off x="77275" y="5257800"/>
            <a:ext cx="898944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n-US" sz="2400" b="1">
                <a:solidFill>
                  <a:srgbClr val="0000FF"/>
                </a:solidFill>
                <a:latin typeface="Times New Roman" panose="02020603050405020304" pitchFamily="18" charset="0"/>
              </a:rPr>
              <a:t>Nghiên cứu thông tin sgk, quan sát hình vẽ tìm hiểu về các loại lực ma sát và cho biết:</a:t>
            </a:r>
          </a:p>
          <a:p>
            <a:pPr algn="just" eaLnBrk="0" hangingPunct="0"/>
            <a:r>
              <a:rPr lang="en-US" sz="2400" b="1">
                <a:solidFill>
                  <a:srgbClr val="0000FF"/>
                </a:solidFill>
                <a:latin typeface="Times New Roman" panose="02020603050405020304" pitchFamily="18" charset="0"/>
              </a:rPr>
              <a:t>C1. Các lực ma sát này xuất hiện khi nào?</a:t>
            </a:r>
          </a:p>
          <a:p>
            <a:pPr algn="just" eaLnBrk="0" hangingPunct="0"/>
            <a:r>
              <a:rPr lang="en-US" sz="2400" b="1">
                <a:solidFill>
                  <a:srgbClr val="0000FF"/>
                </a:solidFill>
                <a:latin typeface="Times New Roman" panose="02020603050405020304" pitchFamily="18" charset="0"/>
              </a:rPr>
              <a:t>C2. Lấy ví dụ về các lực ma sát này trong đời sống?</a:t>
            </a:r>
          </a:p>
        </p:txBody>
      </p:sp>
    </p:spTree>
    <p:extLst>
      <p:ext uri="{BB962C8B-B14F-4D97-AF65-F5344CB8AC3E}">
        <p14:creationId xmlns:p14="http://schemas.microsoft.com/office/powerpoint/2010/main" val="409757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2"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grpId="1" nodeType="clickEffect">
                                  <p:stCondLst>
                                    <p:cond delay="0"/>
                                  </p:stCondLst>
                                  <p:childTnLst>
                                    <p:animMotion origin="layout" path="M -4.16667E-6 3.7037E-6 L 0.48334 3.7037E-6 " pathEditMode="relative" rAng="0" ptsTypes="AA">
                                      <p:cBhvr>
                                        <p:cTn id="35" dur="2000" fill="hold"/>
                                        <p:tgtEl>
                                          <p:spTgt spid="3"/>
                                        </p:tgtEl>
                                        <p:attrNameLst>
                                          <p:attrName>ppt_x</p:attrName>
                                          <p:attrName>ppt_y</p:attrName>
                                        </p:attrNameLst>
                                      </p:cBhvr>
                                      <p:rCtr x="24167" y="0"/>
                                    </p:animMotion>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1000"/>
                                        <p:tgtEl>
                                          <p:spTgt spid="17"/>
                                        </p:tgtEl>
                                      </p:cBhvr>
                                    </p:animEffect>
                                    <p:anim calcmode="lin" valueType="num">
                                      <p:cBhvr>
                                        <p:cTn id="82" dur="1000" fill="hold"/>
                                        <p:tgtEl>
                                          <p:spTgt spid="17"/>
                                        </p:tgtEl>
                                        <p:attrNameLst>
                                          <p:attrName>ppt_x</p:attrName>
                                        </p:attrNameLst>
                                      </p:cBhvr>
                                      <p:tavLst>
                                        <p:tav tm="0">
                                          <p:val>
                                            <p:strVal val="#ppt_x"/>
                                          </p:val>
                                        </p:tav>
                                        <p:tav tm="100000">
                                          <p:val>
                                            <p:strVal val="#ppt_x"/>
                                          </p:val>
                                        </p:tav>
                                      </p:tavLst>
                                    </p:anim>
                                    <p:anim calcmode="lin" valueType="num">
                                      <p:cBhvr>
                                        <p:cTn id="8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3" grpId="2" animBg="1"/>
      <p:bldP spid="4" grpId="0" animBg="1"/>
      <p:bldP spid="6" grpId="0" animBg="1"/>
      <p:bldP spid="8" grpId="0" animBg="1"/>
      <p:bldP spid="9" grpId="0" animBg="1"/>
      <p:bldP spid="10" grpId="0"/>
      <p:bldP spid="11" grpId="0" animBg="1"/>
      <p:bldP spid="13" grpId="0" animBg="1"/>
      <p:bldP spid="14" grpId="0" animBg="1"/>
      <p:bldP spid="15"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2549211869"/>
              </p:ext>
            </p:extLst>
          </p:nvPr>
        </p:nvGraphicFramePr>
        <p:xfrm>
          <a:off x="5075030" y="124776"/>
          <a:ext cx="3945292" cy="3886199"/>
        </p:xfrm>
        <a:graphic>
          <a:graphicData uri="http://schemas.openxmlformats.org/presentationml/2006/ole">
            <mc:AlternateContent xmlns:mc="http://schemas.openxmlformats.org/markup-compatibility/2006">
              <mc:Choice xmlns:v="urn:schemas-microsoft-com:vml" Requires="v">
                <p:oleObj spid="_x0000_s1026" name="Document" r:id="rId3" imgW="7606030" imgH="5205730" progId="Word.Document.8">
                  <p:embed/>
                </p:oleObj>
              </mc:Choice>
              <mc:Fallback>
                <p:oleObj name="Document" r:id="rId3" imgW="7606030" imgH="520573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5030" y="124776"/>
                        <a:ext cx="3945292" cy="3886199"/>
                      </a:xfrm>
                      <a:prstGeom prst="rect">
                        <a:avLst/>
                      </a:prstGeom>
                      <a:noFill/>
                      <a:ln>
                        <a:noFill/>
                      </a:ln>
                      <a:effectLst/>
                    </p:spPr>
                  </p:pic>
                </p:oleObj>
              </mc:Fallback>
            </mc:AlternateContent>
          </a:graphicData>
        </a:graphic>
      </p:graphicFrame>
      <p:sp>
        <p:nvSpPr>
          <p:cNvPr id="8" name="Text Box 4"/>
          <p:cNvSpPr txBox="1">
            <a:spLocks noChangeArrowheads="1"/>
          </p:cNvSpPr>
          <p:nvPr/>
        </p:nvSpPr>
        <p:spPr bwMode="auto">
          <a:xfrm>
            <a:off x="270954" y="569442"/>
            <a:ext cx="4533122" cy="2062103"/>
          </a:xfrm>
          <a:prstGeom prst="rect">
            <a:avLst/>
          </a:prstGeom>
          <a:noFill/>
          <a:ln w="9525">
            <a:noFill/>
            <a:miter lim="800000"/>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sz="3200">
                <a:cs typeface="Times New Roman" panose="02020603050405020304" pitchFamily="18" charset="0"/>
              </a:rPr>
              <a:t>? Hãy </a:t>
            </a:r>
            <a:r>
              <a:rPr lang="en-US" sz="3200" dirty="0" err="1">
                <a:cs typeface="Times New Roman" panose="02020603050405020304" pitchFamily="18" charset="0"/>
              </a:rPr>
              <a:t>cho</a:t>
            </a:r>
            <a:r>
              <a:rPr lang="en-US" sz="3200" dirty="0">
                <a:cs typeface="Times New Roman" panose="02020603050405020304" pitchFamily="18" charset="0"/>
              </a:rPr>
              <a:t> </a:t>
            </a:r>
            <a:r>
              <a:rPr lang="en-US" sz="3200" dirty="0" err="1">
                <a:cs typeface="Times New Roman" panose="02020603050405020304" pitchFamily="18" charset="0"/>
              </a:rPr>
              <a:t>biết</a:t>
            </a:r>
            <a:r>
              <a:rPr lang="en-US" sz="3200" dirty="0">
                <a:cs typeface="Times New Roman" panose="02020603050405020304" pitchFamily="18" charset="0"/>
              </a:rPr>
              <a:t> </a:t>
            </a:r>
            <a:r>
              <a:rPr lang="en-US" sz="3200" dirty="0" err="1">
                <a:cs typeface="Times New Roman" panose="02020603050405020304" pitchFamily="18" charset="0"/>
              </a:rPr>
              <a:t>khi</a:t>
            </a:r>
            <a:r>
              <a:rPr lang="en-US" sz="3200" dirty="0">
                <a:cs typeface="Times New Roman" panose="02020603050405020304" pitchFamily="18" charset="0"/>
              </a:rPr>
              <a:t> </a:t>
            </a:r>
            <a:r>
              <a:rPr lang="en-US" sz="3200" dirty="0" err="1">
                <a:cs typeface="Times New Roman" panose="02020603050405020304" pitchFamily="18" charset="0"/>
              </a:rPr>
              <a:t>bóp</a:t>
            </a:r>
            <a:r>
              <a:rPr lang="en-US" sz="3200" dirty="0">
                <a:cs typeface="Times New Roman" panose="02020603050405020304" pitchFamily="18" charset="0"/>
              </a:rPr>
              <a:t> </a:t>
            </a:r>
            <a:r>
              <a:rPr lang="en-US" sz="3200" err="1">
                <a:cs typeface="Times New Roman" panose="02020603050405020304" pitchFamily="18" charset="0"/>
              </a:rPr>
              <a:t>phanh</a:t>
            </a:r>
            <a:r>
              <a:rPr lang="en-US" sz="3200">
                <a:cs typeface="Times New Roman" panose="02020603050405020304" pitchFamily="18" charset="0"/>
              </a:rPr>
              <a:t> nhẹ thì vành bánh xe chuyển động như thế nào trên má phanh? </a:t>
            </a:r>
            <a:endParaRPr lang="en-US" sz="3200" dirty="0">
              <a:cs typeface="Times New Roman" panose="02020603050405020304" pitchFamily="18" charset="0"/>
            </a:endParaRPr>
          </a:p>
        </p:txBody>
      </p:sp>
      <p:sp>
        <p:nvSpPr>
          <p:cNvPr id="16" name="Line 14"/>
          <p:cNvSpPr>
            <a:spLocks noChangeShapeType="1"/>
          </p:cNvSpPr>
          <p:nvPr/>
        </p:nvSpPr>
        <p:spPr bwMode="auto">
          <a:xfrm>
            <a:off x="6022087" y="1300724"/>
            <a:ext cx="591062" cy="675499"/>
          </a:xfrm>
          <a:prstGeom prst="line">
            <a:avLst/>
          </a:prstGeom>
          <a:noFill/>
          <a:ln w="76200">
            <a:solidFill>
              <a:srgbClr val="FF3300"/>
            </a:solidFill>
            <a:round/>
            <a:headEnd type="arrow" w="med" len="med"/>
          </a:ln>
          <a:extLst>
            <a:ext uri="{909E8E84-426E-40DD-AFC4-6F175D3DCCD1}">
              <a14:hiddenFill xmlns:a14="http://schemas.microsoft.com/office/drawing/2010/main">
                <a:noFill/>
              </a14:hiddenFill>
            </a:ext>
          </a:extLst>
        </p:spPr>
        <p:txBody>
          <a:bodyPr/>
          <a:lstStyle/>
          <a:p>
            <a:endParaRPr lang="en-US"/>
          </a:p>
        </p:txBody>
      </p:sp>
      <p:sp>
        <p:nvSpPr>
          <p:cNvPr id="9" name="Text Box 4">
            <a:extLst>
              <a:ext uri="{FF2B5EF4-FFF2-40B4-BE49-F238E27FC236}">
                <a16:creationId xmlns:a16="http://schemas.microsoft.com/office/drawing/2014/main" id="{4C140142-D475-46C5-A3F5-CE2DB5BFB12F}"/>
              </a:ext>
            </a:extLst>
          </p:cNvPr>
          <p:cNvSpPr txBox="1">
            <a:spLocks noChangeArrowheads="1"/>
          </p:cNvSpPr>
          <p:nvPr/>
        </p:nvSpPr>
        <p:spPr bwMode="auto">
          <a:xfrm>
            <a:off x="0" y="3309891"/>
            <a:ext cx="5075030" cy="461665"/>
          </a:xfrm>
          <a:prstGeom prst="rect">
            <a:avLst/>
          </a:prstGeom>
          <a:solidFill>
            <a:schemeClr val="bg2"/>
          </a:solidFill>
          <a:ln w="9525">
            <a:noFill/>
            <a:miter lim="800000"/>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sz="2400">
                <a:solidFill>
                  <a:srgbClr val="0000FF"/>
                </a:solidFill>
                <a:cs typeface="Times New Roman" panose="02020603050405020304" pitchFamily="18" charset="0"/>
                <a:sym typeface="Wingdings" panose="05000000000000000000" pitchFamily="2" charset="2"/>
              </a:rPr>
              <a:t></a:t>
            </a:r>
            <a:r>
              <a:rPr lang="en-US" sz="2400">
                <a:solidFill>
                  <a:srgbClr val="0000FF"/>
                </a:solidFill>
                <a:cs typeface="Times New Roman" panose="02020603050405020304" pitchFamily="18" charset="0"/>
              </a:rPr>
              <a:t>Vành bánh xe trượt trên má phanh</a:t>
            </a:r>
            <a:endParaRPr lang="en-US" sz="2400" dirty="0">
              <a:solidFill>
                <a:srgbClr val="0000FF"/>
              </a:solidFill>
              <a:cs typeface="Times New Roman" panose="02020603050405020304" pitchFamily="18" charset="0"/>
            </a:endParaRPr>
          </a:p>
        </p:txBody>
      </p:sp>
      <p:sp>
        <p:nvSpPr>
          <p:cNvPr id="10" name="Text Box 4">
            <a:extLst>
              <a:ext uri="{FF2B5EF4-FFF2-40B4-BE49-F238E27FC236}">
                <a16:creationId xmlns:a16="http://schemas.microsoft.com/office/drawing/2014/main" id="{32119C98-709D-45BC-9E9C-32BC24158574}"/>
              </a:ext>
            </a:extLst>
          </p:cNvPr>
          <p:cNvSpPr txBox="1">
            <a:spLocks noChangeArrowheads="1"/>
          </p:cNvSpPr>
          <p:nvPr/>
        </p:nvSpPr>
        <p:spPr bwMode="auto">
          <a:xfrm>
            <a:off x="123678" y="3843341"/>
            <a:ext cx="8763000" cy="830997"/>
          </a:xfrm>
          <a:prstGeom prst="rect">
            <a:avLst/>
          </a:prstGeom>
          <a:noFill/>
          <a:ln w="9525">
            <a:noFill/>
            <a:miter lim="800000"/>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sz="2400">
                <a:solidFill>
                  <a:srgbClr val="0000FF"/>
                </a:solidFill>
                <a:cs typeface="Times New Roman" panose="02020603050405020304" pitchFamily="18" charset="0"/>
              </a:rPr>
              <a:t>Giữa vành bánh xe và má phanh xuất hiện một lực ma sát</a:t>
            </a:r>
            <a:r>
              <a:rPr lang="en-US" sz="2400">
                <a:solidFill>
                  <a:srgbClr val="0000FF"/>
                </a:solidFill>
                <a:cs typeface="Times New Roman" panose="02020603050405020304" pitchFamily="18" charset="0"/>
                <a:sym typeface="Wingdings" panose="05000000000000000000" pitchFamily="2" charset="2"/>
              </a:rPr>
              <a:t> Lực ma sát trượt</a:t>
            </a:r>
            <a:endParaRPr lang="en-US" sz="2400" dirty="0">
              <a:solidFill>
                <a:srgbClr val="0000FF"/>
              </a:solidFill>
              <a:cs typeface="Times New Roman" panose="02020603050405020304" pitchFamily="18" charset="0"/>
            </a:endParaRPr>
          </a:p>
        </p:txBody>
      </p:sp>
      <p:sp>
        <p:nvSpPr>
          <p:cNvPr id="11" name="Text Box 4">
            <a:extLst>
              <a:ext uri="{FF2B5EF4-FFF2-40B4-BE49-F238E27FC236}">
                <a16:creationId xmlns:a16="http://schemas.microsoft.com/office/drawing/2014/main" id="{1228E836-5E3D-441A-B805-97CC1298B990}"/>
              </a:ext>
            </a:extLst>
          </p:cNvPr>
          <p:cNvSpPr txBox="1">
            <a:spLocks noChangeArrowheads="1"/>
          </p:cNvSpPr>
          <p:nvPr/>
        </p:nvSpPr>
        <p:spPr bwMode="auto">
          <a:xfrm>
            <a:off x="56243" y="4637665"/>
            <a:ext cx="8763000" cy="830997"/>
          </a:xfrm>
          <a:prstGeom prst="rect">
            <a:avLst/>
          </a:prstGeom>
          <a:noFill/>
          <a:ln w="9525">
            <a:noFill/>
            <a:miter lim="800000"/>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sz="2400">
                <a:cs typeface="Times New Roman" panose="02020603050405020304" pitchFamily="18" charset="0"/>
              </a:rPr>
              <a:t>Khi bóp mạnh phanh, bánh xe ngừng quay và trượt trên mặt đường</a:t>
            </a:r>
            <a:r>
              <a:rPr lang="en-US" sz="2400">
                <a:cs typeface="Times New Roman" panose="02020603050405020304" pitchFamily="18" charset="0"/>
                <a:sym typeface="Wingdings" panose="05000000000000000000" pitchFamily="2" charset="2"/>
              </a:rPr>
              <a:t> Giữa bánh xe và mặt đường có lực ma sát trượt.</a:t>
            </a:r>
            <a:endParaRPr lang="en-US" sz="2400" dirty="0">
              <a:cs typeface="Times New Roman" panose="02020603050405020304" pitchFamily="18" charset="0"/>
            </a:endParaRPr>
          </a:p>
        </p:txBody>
      </p:sp>
      <p:sp>
        <p:nvSpPr>
          <p:cNvPr id="13" name="TextBox 2">
            <a:extLst>
              <a:ext uri="{FF2B5EF4-FFF2-40B4-BE49-F238E27FC236}">
                <a16:creationId xmlns:a16="http://schemas.microsoft.com/office/drawing/2014/main" id="{817D07B1-11B0-40BB-AF2A-5BFB4268F481}"/>
              </a:ext>
            </a:extLst>
          </p:cNvPr>
          <p:cNvSpPr txBox="1"/>
          <p:nvPr/>
        </p:nvSpPr>
        <p:spPr>
          <a:xfrm>
            <a:off x="0" y="5785932"/>
            <a:ext cx="9479795" cy="954107"/>
          </a:xfrm>
          <a:prstGeom prst="rect">
            <a:avLst/>
          </a:prstGeom>
          <a:noFill/>
        </p:spPr>
        <p:txBody>
          <a:bodyPr wrap="square" rtlCol="0">
            <a:spAutoFit/>
          </a:bodyPr>
          <a:lstStyle/>
          <a:p>
            <a:r>
              <a:rPr lang="en-US" sz="2800" b="1" i="1" dirty="0">
                <a:solidFill>
                  <a:srgbClr val="FF0000"/>
                </a:solidFill>
                <a:latin typeface="Times New Roman" pitchFamily="18" charset="0"/>
                <a:cs typeface="Times New Roman" pitchFamily="18" charset="0"/>
                <a:sym typeface="Wingdings"/>
              </a:rPr>
              <a:t> </a:t>
            </a:r>
            <a:r>
              <a:rPr lang="en-US" sz="2800" b="1" i="1" dirty="0" err="1">
                <a:solidFill>
                  <a:srgbClr val="FF0000"/>
                </a:solidFill>
                <a:latin typeface="Times New Roman" pitchFamily="18" charset="0"/>
                <a:cs typeface="Times New Roman" pitchFamily="18" charset="0"/>
              </a:rPr>
              <a:t>Lực</a:t>
            </a:r>
            <a:r>
              <a:rPr lang="en-US" sz="2800" b="1" i="1" dirty="0">
                <a:solidFill>
                  <a:srgbClr val="FF0000"/>
                </a:solidFill>
                <a:latin typeface="Times New Roman" pitchFamily="18" charset="0"/>
                <a:cs typeface="Times New Roman" pitchFamily="18" charset="0"/>
              </a:rPr>
              <a:t> ma </a:t>
            </a:r>
            <a:r>
              <a:rPr lang="en-US" sz="2800" b="1" i="1" dirty="0" err="1">
                <a:solidFill>
                  <a:srgbClr val="FF0000"/>
                </a:solidFill>
                <a:latin typeface="Times New Roman" pitchFamily="18" charset="0"/>
                <a:cs typeface="Times New Roman" pitchFamily="18" charset="0"/>
              </a:rPr>
              <a:t>sát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trượt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xuất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hiện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khi</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một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vật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trượt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trên</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bề</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mặt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một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vật</a:t>
            </a:r>
            <a:r>
              <a:rPr lang="en-US" sz="2800" b="1" i="1" dirty="0">
                <a:solidFill>
                  <a:srgbClr val="FF0000"/>
                </a:solidFill>
                <a:latin typeface="Times New Roman" pitchFamily="18" charset="0"/>
                <a:cs typeface="Times New Roman" pitchFamily="18" charset="0"/>
              </a:rPr>
              <a:t> </a:t>
            </a:r>
            <a:r>
              <a:rPr lang="en-US" sz="2800" b="1" i="1" dirty="0" err="1">
                <a:solidFill>
                  <a:srgbClr val="FF0000"/>
                </a:solidFill>
                <a:latin typeface="Times New Roman" pitchFamily="18" charset="0"/>
                <a:cs typeface="Times New Roman" pitchFamily="18" charset="0"/>
              </a:rPr>
              <a:t>khác</a:t>
            </a:r>
            <a:r>
              <a:rPr lang="en-US" sz="2800" b="1" i="1" dirty="0">
                <a:solidFill>
                  <a:srgbClr val="FF0000"/>
                </a:solidFill>
                <a:latin typeface="Times New Roman" pitchFamily="18" charset="0"/>
                <a:cs typeface="Times New Roman" pitchFamily="18" charset="0"/>
              </a:rPr>
              <a:t> .</a:t>
            </a:r>
            <a:endParaRPr lang="vi-VN" sz="28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4104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amond(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9" grpId="0" animBg="1"/>
      <p:bldP spid="10"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04800"/>
            <a:ext cx="8458200" cy="1077218"/>
          </a:xfrm>
          <a:prstGeom prst="rect">
            <a:avLst/>
          </a:prstGeom>
          <a:noFill/>
        </p:spPr>
        <p:txBody>
          <a:bodyPr wrap="square" rtlCol="0">
            <a:spAutoFit/>
          </a:bodyPr>
          <a:lstStyle/>
          <a:p>
            <a:r>
              <a:rPr lang="en-US" sz="3200">
                <a:latin typeface="Times New Roman" pitchFamily="18" charset="0"/>
                <a:cs typeface="Times New Roman" pitchFamily="18" charset="0"/>
              </a:rPr>
              <a:t>? Hãy tìm một số ví dụ về lực ma sát trượt trong đời sống và kĩ thuật?</a:t>
            </a:r>
            <a:endParaRPr lang="vi-VN" sz="3200">
              <a:latin typeface="Times New Roman" pitchFamily="18" charset="0"/>
              <a:cs typeface="Times New Roman" pitchFamily="18" charset="0"/>
            </a:endParaRPr>
          </a:p>
        </p:txBody>
      </p:sp>
      <p:sp>
        <p:nvSpPr>
          <p:cNvPr id="3" name="Text Box 5">
            <a:extLst>
              <a:ext uri="{FF2B5EF4-FFF2-40B4-BE49-F238E27FC236}">
                <a16:creationId xmlns:a16="http://schemas.microsoft.com/office/drawing/2014/main" id="{584305EC-FF0F-46D0-ACC3-1830DF0E73A0}"/>
              </a:ext>
            </a:extLst>
          </p:cNvPr>
          <p:cNvSpPr txBox="1">
            <a:spLocks noChangeArrowheads="1"/>
          </p:cNvSpPr>
          <p:nvPr/>
        </p:nvSpPr>
        <p:spPr bwMode="auto">
          <a:xfrm>
            <a:off x="304800" y="1414843"/>
            <a:ext cx="487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u="sng">
              <a:solidFill>
                <a:srgbClr val="0000FF"/>
              </a:solidFill>
              <a:latin typeface="Times New Roman" panose="02020603050405020304" pitchFamily="18" charset="0"/>
            </a:endParaRPr>
          </a:p>
        </p:txBody>
      </p:sp>
      <p:sp>
        <p:nvSpPr>
          <p:cNvPr id="5" name="Text Box 6">
            <a:extLst>
              <a:ext uri="{FF2B5EF4-FFF2-40B4-BE49-F238E27FC236}">
                <a16:creationId xmlns:a16="http://schemas.microsoft.com/office/drawing/2014/main" id="{0CFD3664-CC0E-4173-8EBD-EBF6F4D2C9D4}"/>
              </a:ext>
            </a:extLst>
          </p:cNvPr>
          <p:cNvSpPr txBox="1">
            <a:spLocks noChangeArrowheads="1"/>
          </p:cNvSpPr>
          <p:nvPr/>
        </p:nvSpPr>
        <p:spPr bwMode="auto">
          <a:xfrm>
            <a:off x="-990600" y="1531144"/>
            <a:ext cx="541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solidFill>
                <a:srgbClr val="C00000"/>
              </a:solidFill>
              <a:latin typeface="Times New Roman" panose="02020603050405020304" pitchFamily="18" charset="0"/>
            </a:endParaRPr>
          </a:p>
        </p:txBody>
      </p:sp>
      <p:sp>
        <p:nvSpPr>
          <p:cNvPr id="7" name="Rectangle 8" descr="Walnut">
            <a:extLst>
              <a:ext uri="{FF2B5EF4-FFF2-40B4-BE49-F238E27FC236}">
                <a16:creationId xmlns:a16="http://schemas.microsoft.com/office/drawing/2014/main" id="{E1A91DE0-74AD-4CF7-AF20-6A9C1A3FD26D}"/>
              </a:ext>
            </a:extLst>
          </p:cNvPr>
          <p:cNvSpPr>
            <a:spLocks noChangeArrowheads="1"/>
          </p:cNvSpPr>
          <p:nvPr/>
        </p:nvSpPr>
        <p:spPr bwMode="auto">
          <a:xfrm>
            <a:off x="304800" y="2057400"/>
            <a:ext cx="6477000" cy="5334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000">
              <a:solidFill>
                <a:schemeClr val="bg2"/>
              </a:solidFill>
              <a:latin typeface=".VnTime" panose="020B7200000000000000" pitchFamily="34" charset="0"/>
            </a:endParaRPr>
          </a:p>
        </p:txBody>
      </p:sp>
      <p:sp>
        <p:nvSpPr>
          <p:cNvPr id="8" name="Rectangle 9" descr="Oak">
            <a:extLst>
              <a:ext uri="{FF2B5EF4-FFF2-40B4-BE49-F238E27FC236}">
                <a16:creationId xmlns:a16="http://schemas.microsoft.com/office/drawing/2014/main" id="{292F01DE-28BE-4CDD-8B2A-70CE0B7C3A47}"/>
              </a:ext>
            </a:extLst>
          </p:cNvPr>
          <p:cNvSpPr>
            <a:spLocks noChangeArrowheads="1"/>
          </p:cNvSpPr>
          <p:nvPr/>
        </p:nvSpPr>
        <p:spPr bwMode="auto">
          <a:xfrm>
            <a:off x="635668" y="1598781"/>
            <a:ext cx="1066800" cy="45720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a:solidFill>
                  <a:schemeClr val="tx2"/>
                </a:solidFill>
                <a:latin typeface=".VnTime" panose="020B7200000000000000" pitchFamily="34" charset="0"/>
              </a:rPr>
              <a:t>A</a:t>
            </a:r>
          </a:p>
        </p:txBody>
      </p:sp>
      <p:sp>
        <p:nvSpPr>
          <p:cNvPr id="12" name="TextBox 3">
            <a:extLst>
              <a:ext uri="{FF2B5EF4-FFF2-40B4-BE49-F238E27FC236}">
                <a16:creationId xmlns:a16="http://schemas.microsoft.com/office/drawing/2014/main" id="{FE6C77B0-ED24-4341-AF33-2BB7ED23DD93}"/>
              </a:ext>
            </a:extLst>
          </p:cNvPr>
          <p:cNvSpPr txBox="1"/>
          <p:nvPr/>
        </p:nvSpPr>
        <p:spPr>
          <a:xfrm>
            <a:off x="304800" y="2552240"/>
            <a:ext cx="8458200" cy="584775"/>
          </a:xfrm>
          <a:prstGeom prst="rect">
            <a:avLst/>
          </a:prstGeom>
          <a:noFill/>
        </p:spPr>
        <p:txBody>
          <a:bodyPr wrap="square" rtlCol="0">
            <a:spAutoFit/>
          </a:bodyPr>
          <a:lstStyle/>
          <a:p>
            <a:r>
              <a:rPr lang="en-US" sz="3200">
                <a:latin typeface="Times New Roman" pitchFamily="18" charset="0"/>
                <a:cs typeface="Times New Roman" pitchFamily="18" charset="0"/>
              </a:rPr>
              <a:t>- Khối gỗ trượt trên mặt bàn</a:t>
            </a:r>
            <a:endParaRPr lang="vi-VN" sz="3200">
              <a:latin typeface="Times New Roman" pitchFamily="18" charset="0"/>
              <a:cs typeface="Times New Roman" pitchFamily="18" charset="0"/>
            </a:endParaRPr>
          </a:p>
        </p:txBody>
      </p:sp>
      <p:pic>
        <p:nvPicPr>
          <p:cNvPr id="13" name="Picture 2" descr="C:\Users\Khai Thanh\Desktop\a.jpg">
            <a:extLst>
              <a:ext uri="{FF2B5EF4-FFF2-40B4-BE49-F238E27FC236}">
                <a16:creationId xmlns:a16="http://schemas.microsoft.com/office/drawing/2014/main" id="{41E87245-DF44-4411-99F3-5480F3A4EF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6545" b="18959"/>
          <a:stretch/>
        </p:blipFill>
        <p:spPr bwMode="auto">
          <a:xfrm>
            <a:off x="381000" y="3377409"/>
            <a:ext cx="8077200" cy="2007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60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nodePh="1">
                                  <p:stCondLst>
                                    <p:cond delay="0"/>
                                  </p:stCondLst>
                                  <p:endCondLst>
                                    <p:cond evt="begin" delay="0">
                                      <p:tn val="10"/>
                                    </p:cond>
                                  </p:end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nodePh="1">
                                  <p:stCondLst>
                                    <p:cond delay="0"/>
                                  </p:stCondLst>
                                  <p:endCondLst>
                                    <p:cond evt="begin" delay="0">
                                      <p:tn val="15"/>
                                    </p:cond>
                                  </p:end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3" presetClass="path" presetSubtype="0" accel="50000" decel="50000" fill="hold" grpId="1" nodeType="clickEffect">
                                  <p:stCondLst>
                                    <p:cond delay="0"/>
                                  </p:stCondLst>
                                  <p:childTnLst>
                                    <p:animMotion origin="layout" path="M 0 0 L 0.25 0 E" pathEditMode="relative" ptsTypes="">
                                      <p:cBhvr>
                                        <p:cTn id="33" dur="2000" fill="hold"/>
                                        <p:tgtEl>
                                          <p:spTgt spid="8"/>
                                        </p:tgtEl>
                                        <p:attrNameLst>
                                          <p:attrName>ppt_x</p:attrName>
                                          <p:attrName>ppt_y</p:attrName>
                                        </p:attrNameLst>
                                      </p:cBhvr>
                                    </p:animMotion>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in)">
                                      <p:cBhvr>
                                        <p:cTn id="38" dur="2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7" grpId="0" animBg="1"/>
      <p:bldP spid="8" grpId="0" animBg="1"/>
      <p:bldP spid="8" grpId="1"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00" name="Picture 36"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077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p:cNvSpPr txBox="1">
            <a:spLocks noChangeArrowheads="1"/>
          </p:cNvSpPr>
          <p:nvPr/>
        </p:nvSpPr>
        <p:spPr bwMode="auto">
          <a:xfrm>
            <a:off x="533400" y="5562600"/>
            <a:ext cx="8077200" cy="107721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sz="3200" b="1" dirty="0">
                <a:solidFill>
                  <a:srgbClr val="660033"/>
                </a:solidFill>
                <a:cs typeface="Times New Roman" panose="02020603050405020304" pitchFamily="18" charset="0"/>
              </a:rPr>
              <a:t>Ma </a:t>
            </a:r>
            <a:r>
              <a:rPr lang="en-US" sz="3200" b="1" dirty="0" err="1">
                <a:solidFill>
                  <a:srgbClr val="660033"/>
                </a:solidFill>
                <a:cs typeface="Times New Roman" panose="02020603050405020304" pitchFamily="18" charset="0"/>
              </a:rPr>
              <a:t>sát</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trượt</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giữa</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dây</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cung</a:t>
            </a:r>
            <a:r>
              <a:rPr lang="en-US" sz="3200" b="1" dirty="0">
                <a:solidFill>
                  <a:srgbClr val="660033"/>
                </a:solidFill>
                <a:cs typeface="Times New Roman" panose="02020603050405020304" pitchFamily="18" charset="0"/>
              </a:rPr>
              <a:t> ở </a:t>
            </a:r>
            <a:r>
              <a:rPr lang="en-US" sz="3200" b="1" dirty="0" err="1">
                <a:solidFill>
                  <a:srgbClr val="660033"/>
                </a:solidFill>
                <a:cs typeface="Times New Roman" panose="02020603050405020304" pitchFamily="18" charset="0"/>
              </a:rPr>
              <a:t>cần</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kéo</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của</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đàn</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violon</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với</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dây</a:t>
            </a:r>
            <a:r>
              <a:rPr lang="en-US" sz="3200" b="1" dirty="0">
                <a:solidFill>
                  <a:srgbClr val="660033"/>
                </a:solidFill>
                <a:cs typeface="Times New Roman" panose="02020603050405020304" pitchFamily="18" charset="0"/>
              </a:rPr>
              <a:t> </a:t>
            </a:r>
            <a:r>
              <a:rPr lang="en-US" sz="3200" b="1" dirty="0" err="1">
                <a:solidFill>
                  <a:srgbClr val="660033"/>
                </a:solidFill>
                <a:cs typeface="Times New Roman" panose="02020603050405020304" pitchFamily="18" charset="0"/>
              </a:rPr>
              <a:t>đàn</a:t>
            </a:r>
            <a:r>
              <a:rPr lang="en-US" sz="3200" b="1" dirty="0">
                <a:solidFill>
                  <a:srgbClr val="660033"/>
                </a:solidFill>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6900"/>
                                        </p:tgtEl>
                                        <p:attrNameLst>
                                          <p:attrName>style.visibility</p:attrName>
                                        </p:attrNameLst>
                                      </p:cBhvr>
                                      <p:to>
                                        <p:strVal val="visible"/>
                                      </p:to>
                                    </p:set>
                                    <p:animEffect transition="in" filter="wheel(1)">
                                      <p:cBhvr>
                                        <p:cTn id="7" dur="2000"/>
                                        <p:tgtEl>
                                          <p:spTgt spid="3690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991</TotalTime>
  <Words>1784</Words>
  <Application>Microsoft Office PowerPoint</Application>
  <PresentationFormat>On-screen Show (4:3)</PresentationFormat>
  <Paragraphs>157</Paragraphs>
  <Slides>40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8" baseType="lpstr">
      <vt:lpstr>.VnTime</vt:lpstr>
      <vt:lpstr>VNI-Times</vt:lpstr>
      <vt:lpstr>Wingdings</vt:lpstr>
      <vt:lpstr>Calibri</vt:lpstr>
      <vt:lpstr>Times New Roman</vt:lpstr>
      <vt:lpstr>Arial</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キョウ　ズイ</cp:lastModifiedBy>
  <cp:revision>82</cp:revision>
  <dcterms:created xsi:type="dcterms:W3CDTF">2017-09-21T17:04:00Z</dcterms:created>
  <dcterms:modified xsi:type="dcterms:W3CDTF">2025-04-02T01:35:39Z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1033-10.2.0.7456</vt:lpwstr>
  </property>
</Properties>
</file>