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7"/>
  </p:notesMasterIdLst>
  <p:sldIdLst>
    <p:sldId id="257" r:id="rId2"/>
    <p:sldId id="271" r:id="rId3"/>
    <p:sldId id="258" r:id="rId4"/>
    <p:sldId id="274" r:id="rId5"/>
    <p:sldId id="275" r:id="rId6"/>
    <p:sldId id="276" r:id="rId7"/>
    <p:sldId id="277" r:id="rId8"/>
    <p:sldId id="263" r:id="rId9"/>
    <p:sldId id="264" r:id="rId10"/>
    <p:sldId id="272" r:id="rId11"/>
    <p:sldId id="259" r:id="rId12"/>
    <p:sldId id="260" r:id="rId13"/>
    <p:sldId id="269" r:id="rId14"/>
    <p:sldId id="273" r:id="rId15"/>
    <p:sldId id="266" r:id="rId16"/>
    <p:sldId id="286" r:id="rId17"/>
    <p:sldId id="279" r:id="rId18"/>
    <p:sldId id="267" r:id="rId19"/>
    <p:sldId id="262" r:id="rId20"/>
    <p:sldId id="270" r:id="rId21"/>
    <p:sldId id="280" r:id="rId22"/>
    <p:sldId id="281" r:id="rId23"/>
    <p:sldId id="282" r:id="rId24"/>
    <p:sldId id="283" r:id="rId25"/>
    <p:sldId id="285" r:id="rId26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>
          <p15:clr>
            <a:srgbClr val="A4A3A4"/>
          </p15:clr>
        </p15:guide>
        <p15:guide id="2" pos="4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470058"/>
    <a:srgbClr val="0000FF"/>
    <a:srgbClr val="99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0" autoAdjust="0"/>
  </p:normalViewPr>
  <p:slideViewPr>
    <p:cSldViewPr>
      <p:cViewPr varScale="1">
        <p:scale>
          <a:sx n="54" d="100"/>
          <a:sy n="54" d="100"/>
        </p:scale>
        <p:origin x="716" y="52"/>
      </p:cViewPr>
      <p:guideLst>
        <p:guide orient="horz" pos="2632"/>
        <p:guide pos="45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BDEC0-F484-4579-95D6-07B0CF8E8FE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84DA8-F54B-4862-A32D-470173A45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32E1F2-CD29-1DCF-172D-14C2548108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625638" cy="8220075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659ABC2-33D5-5664-739E-5BCE2498FFF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764D90AF-416A-5C24-3AC8-47A254D2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E3DA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D9F0CB3-A674-A44B-1A12-646C7D3DE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E3DAC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B8A9D3EE-5513-98AE-2D21-3170F5F6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C5A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735A95BB-4298-AA0C-98CD-70D9E3773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E6EE039-3516-D6B4-FE48-057E1B525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D3B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736FF31-75EE-3704-E55F-8FD0736F3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D3CBB3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17CA1DE-A2BA-C3CD-5E7F-20FB41BE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3184024-D07D-18D1-6A09-2B7367ED8B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31838" y="7497763"/>
            <a:ext cx="3413125" cy="571500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184A3EDA-1707-2BB4-7864-DF5052DA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9038" y="7502525"/>
            <a:ext cx="4632325" cy="571500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7D4CEB7-B5C6-16A4-68C9-4529259B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438" y="7505700"/>
            <a:ext cx="3413125" cy="571500"/>
          </a:xfrm>
        </p:spPr>
        <p:txBody>
          <a:bodyPr/>
          <a:lstStyle>
            <a:lvl1pPr>
              <a:defRPr/>
            </a:lvl1pPr>
          </a:lstStyle>
          <a:p>
            <a:fld id="{7272EFAA-5F81-4721-AAF0-0F2210CB96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3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B7750A-C0CC-2B49-15D4-EE7C2A78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6B540B-F5D7-7308-9104-337B0B30A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6D560-4B05-4DF8-9479-49DD578CDC35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A07C9ED-6941-3419-9269-A148A886A3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11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1C9C26-E49B-035C-5738-6C44C98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5BF045-441D-999A-BA62-CD0A17F4B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9F1D-9BD8-42E5-9434-7642551D9CDE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EE24D89-31C0-6E63-679E-A58C3E241E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56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F861AA-F53B-F1A5-21CE-39AB62F8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88684B-1030-3437-EDD6-9C78A8F14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D33E3-8A88-4B16-B116-A35D3855FBDB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586083-9272-EC78-BF73-F08CBAA794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24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E6CC47-8DC8-128B-67FD-B420B533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CC4A525-583F-41A2-7D6E-046B751C5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2958B-20BD-4ACE-912B-7B533184B2CF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7B010EE5-FF40-5224-79BA-FAC62BC08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0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2CA053-790A-B8B6-969B-F016D3F8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0C3E0E-ECE5-F0E3-D478-22343D9D6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6AEA1-51EC-465B-8AFC-7FC27FC8C991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C427F16-06D3-A60D-54AD-1C8E2F633A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4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89DA1F-D8C9-BD92-A54F-401B186F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E21DBC-1A9D-8723-6C51-FDAED8604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F5187-F9E2-4F72-81EF-3BD2B39FDB1E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554761-BFF9-4EC9-259D-CD8738214A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2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2BA16D-1A56-FE68-5BE1-16E3495B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C4D37B-F3D3-A8FD-1CF2-DD5E45213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26E3F-7BA1-489F-9E03-B8EB23D6A59C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AFF6C7D-B641-D012-11A6-AE3153F5C9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08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80F5DF-5EE9-52B4-C046-0DE858CB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FFFA4AE-BE62-03F3-02FA-12A8F286C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C7F88-5A34-4FB4-870C-FBA520266404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9359A2C-C278-BAF9-CF96-192A49D6AE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96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36EDD6-FC0B-9D29-BD66-122B5A83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DFDB6-AA26-7719-D469-E35D201B3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354D0-6BFA-42D4-8DDB-5E4B14E7CB6D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F5A44F9-9AA3-DB65-B094-45CB1AC59A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547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44F102-49D5-3451-42C0-FD4B0912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20158D-281F-240E-5E60-CCA35C2F9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35A2D-9B56-4C8D-BAC7-A801DEFA26BF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79E9E0D-E294-71D6-63B2-91AF40D8C2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36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C284B4-8AC5-FA83-2A67-74F2DFC3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D6D21AE-5D2F-12D3-7149-6ADE79B0C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456AE-928B-463E-A56A-56121FC4FA66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C51D029-BD40-9286-4325-97700E365A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18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F3DB52-0169-3810-269E-0AB83656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5BE78AB-4BD1-7E5C-9557-3DC9F665A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F46FA-5920-4E02-AA4C-5AD761E0116B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0D16DB2-5C74-46F9-E722-9D4AD402B6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7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546191-A025-B3C9-1A2C-9784DFDB8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7502525"/>
            <a:ext cx="3413125" cy="571500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 anchor="b" anchorCtr="0"/>
          <a:lstStyle>
            <a:lvl1pPr defTabSz="1306830">
              <a:defRPr sz="1700" noProof="1" dirty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E39747-491C-332E-BA4B-DC2E16A77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5438" y="7497763"/>
            <a:ext cx="3413125" cy="571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>
            <a:lvl1pPr algn="r" defTabSz="1306513">
              <a:defRPr sz="17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fld id="{F6BDA396-5BE7-45F9-A1D2-B6899C74FBCC}" type="slidenum">
              <a:rPr lang="en-US" altLang="zh-CN"/>
              <a:pPr/>
              <a:t>‹#›</a:t>
            </a:fld>
            <a:endParaRPr lang="en-US" altLang="zh-CN">
              <a:latin typeface=".VnTime" pitchFamily="34" charset="0"/>
            </a:endParaRP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D27D6D83-EDF7-4F0A-5C9E-DB6B11E9EC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625638" cy="8220075"/>
            <a:chOff x="0" y="0"/>
            <a:chExt cx="5758" cy="4315"/>
          </a:xfrm>
        </p:grpSpPr>
        <p:grpSp>
          <p:nvGrpSpPr>
            <p:cNvPr id="1029" name="Group 5">
              <a:extLst>
                <a:ext uri="{FF2B5EF4-FFF2-40B4-BE49-F238E27FC236}">
                  <a16:creationId xmlns:a16="http://schemas.microsoft.com/office/drawing/2014/main" id="{1F380891-B297-EBBE-2040-C2D60730DA3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30" name="Freeform 6">
                <a:extLst>
                  <a:ext uri="{FF2B5EF4-FFF2-40B4-BE49-F238E27FC236}">
                    <a16:creationId xmlns:a16="http://schemas.microsoft.com/office/drawing/2014/main" id="{0CBB4F56-5241-632F-A794-C80AB8C40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E3DA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31" name="Freeform 7">
                <a:extLst>
                  <a:ext uri="{FF2B5EF4-FFF2-40B4-BE49-F238E27FC236}">
                    <a16:creationId xmlns:a16="http://schemas.microsoft.com/office/drawing/2014/main" id="{A4AFF800-27D7-0273-FD0E-D61979931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E3DAC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FEB7BC4F-89F6-1BEE-C4CB-7F555445D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C5A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406DC7D8-37BA-BF4E-A16A-F3F14B82A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85F84E37-B59C-C732-C44D-97FAB51F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D3B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BE82C8F3-0072-79C4-A68C-A1C0FB18D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D3CBB3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6" name="Freeform 12">
              <a:extLst>
                <a:ext uri="{FF2B5EF4-FFF2-40B4-BE49-F238E27FC236}">
                  <a16:creationId xmlns:a16="http://schemas.microsoft.com/office/drawing/2014/main" id="{1503C648-1085-050C-19DE-3F14285E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sp>
        <p:nvSpPr>
          <p:cNvPr id="2053" name="Rectangle 13">
            <a:extLst>
              <a:ext uri="{FF2B5EF4-FFF2-40B4-BE49-F238E27FC236}">
                <a16:creationId xmlns:a16="http://schemas.microsoft.com/office/drawing/2014/main" id="{921B88E9-BD6F-A01B-272E-6C03FE942469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 anchor="ctr" anchorCtr="0"/>
          <a:lstStyle/>
          <a:p>
            <a:pPr lvl="0"/>
            <a:r>
              <a:rPr noProof="1"/>
              <a:t>Click to edit Master title style</a:t>
            </a:r>
          </a:p>
        </p:txBody>
      </p:sp>
      <p:sp>
        <p:nvSpPr>
          <p:cNvPr id="2054" name="Rectangle 14">
            <a:extLst>
              <a:ext uri="{FF2B5EF4-FFF2-40B4-BE49-F238E27FC236}">
                <a16:creationId xmlns:a16="http://schemas.microsoft.com/office/drawing/2014/main" id="{FC00819F-740D-0FE1-5729-46DC6424C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9038" y="7497763"/>
            <a:ext cx="4632325" cy="571500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 anchor="b" anchorCtr="0"/>
          <a:lstStyle>
            <a:lvl1pPr algn="ctr" defTabSz="1306830">
              <a:defRPr sz="1700" noProof="1" dirty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2055" name="Rectangle 15">
            <a:extLst>
              <a:ext uri="{FF2B5EF4-FFF2-40B4-BE49-F238E27FC236}">
                <a16:creationId xmlns:a16="http://schemas.microsoft.com/office/drawing/2014/main" id="{1CC5D912-1881-493E-331D-7B9D9CEF2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/>
          <a:lstStyle/>
          <a:p>
            <a:pPr lvl="0"/>
            <a:r>
              <a:rPr noProof="1"/>
              <a:t>Click to edit Master text styles</a:t>
            </a:r>
          </a:p>
          <a:p>
            <a:pPr lvl="1"/>
            <a:r>
              <a:rPr noProof="1"/>
              <a:t>Second level</a:t>
            </a:r>
          </a:p>
          <a:p>
            <a:pPr lvl="2"/>
            <a:r>
              <a:rPr noProof="1"/>
              <a:t>Third level</a:t>
            </a:r>
          </a:p>
          <a:p>
            <a:pPr lvl="3"/>
            <a:r>
              <a:rPr noProof="1"/>
              <a:t>Fourth level</a:t>
            </a:r>
          </a:p>
          <a:p>
            <a:pPr lvl="4"/>
            <a:r>
              <a:rPr noProof="1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>
            <a:extLst>
              <a:ext uri="{FF2B5EF4-FFF2-40B4-BE49-F238E27FC236}">
                <a16:creationId xmlns:a16="http://schemas.microsoft.com/office/drawing/2014/main" id="{9D1F3B3D-9BE4-9D82-C2EA-C4ED9C548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206375"/>
            <a:ext cx="14020800" cy="2286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5100" b="1">
                <a:solidFill>
                  <a:srgbClr val="990000"/>
                </a:solidFill>
                <a:ea typeface="SimSun" panose="02010600030101010101" pitchFamily="2" charset="-122"/>
              </a:rPr>
              <a:t>KHỞI ĐỘNG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BE795E67-A6A6-AF19-DEA6-97999DB64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81313"/>
            <a:ext cx="1132363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>
            <a:spAutoFit/>
          </a:bodyPr>
          <a:lstStyle>
            <a:lvl1pPr indent="327025"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u="sng" dirty="0">
                <a:solidFill>
                  <a:srgbClr val="000000"/>
                </a:solidFill>
                <a:ea typeface="SimSun" panose="02010600030101010101" pitchFamily="2" charset="-122"/>
              </a:rPr>
              <a:t>Câu1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.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tập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sau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liệt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kê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phần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tử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a)  A = {x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18 &lt; x &lt; 21}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b)  B = { x 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N*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 &lt; 4 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c)  C = { x 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35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38 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d)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  <a:sym typeface="Symbol" panose="05050102010706020507" pitchFamily="18" charset="2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Tập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D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x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mà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x 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N*  .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0723">
            <a:extLst>
              <a:ext uri="{FF2B5EF4-FFF2-40B4-BE49-F238E27FC236}">
                <a16:creationId xmlns:a16="http://schemas.microsoft.com/office/drawing/2014/main" id="{D4DA5E2A-085B-980B-27A8-B613ABDB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954" y="762088"/>
            <a:ext cx="15239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 err="1">
                <a:solidFill>
                  <a:srgbClr val="FF0000"/>
                </a:solidFill>
                <a:ea typeface="SimSun" panose="02010600030101010101" pitchFamily="2" charset="-122"/>
              </a:rPr>
              <a:t>Ví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ea typeface="SimSun" panose="02010600030101010101" pitchFamily="2" charset="-122"/>
              </a:rPr>
              <a:t>dụ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30725" name="Text Box 30724">
            <a:extLst>
              <a:ext uri="{FF2B5EF4-FFF2-40B4-BE49-F238E27FC236}">
                <a16:creationId xmlns:a16="http://schemas.microsoft.com/office/drawing/2014/main" id="{0E85C2E0-1799-F435-A0F2-643430F0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508" y="838286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ea typeface="SimSun" panose="02010600030101010101" pitchFamily="2" charset="-122"/>
              </a:rPr>
              <a:t>  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123 456 789  102</a:t>
            </a:r>
          </a:p>
        </p:txBody>
      </p:sp>
      <p:sp>
        <p:nvSpPr>
          <p:cNvPr id="30726" name="Text Box 30725">
            <a:extLst>
              <a:ext uri="{FF2B5EF4-FFF2-40B4-BE49-F238E27FC236}">
                <a16:creationId xmlns:a16="http://schemas.microsoft.com/office/drawing/2014/main" id="{5973701C-E193-4F3C-8A20-8CD2BCD46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66" y="1524068"/>
            <a:ext cx="1272506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Đọc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 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hai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mươi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tỉ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bốn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mươi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sáu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triệu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bảy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tám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mươi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chín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nghìn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linh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hai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30727" name="Text Box 30726">
            <a:extLst>
              <a:ext uri="{FF2B5EF4-FFF2-40B4-BE49-F238E27FC236}">
                <a16:creationId xmlns:a16="http://schemas.microsoft.com/office/drawing/2014/main" id="{C0EF871B-0ED8-4005-7783-AF30BDD0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64" y="2743236"/>
            <a:ext cx="132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: 12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lớp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hàng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như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sau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14341" name="Text Box 30728">
            <a:extLst>
              <a:ext uri="{FF2B5EF4-FFF2-40B4-BE49-F238E27FC236}">
                <a16:creationId xmlns:a16="http://schemas.microsoft.com/office/drawing/2014/main" id="{6DA08965-F778-C475-AB3B-3ABFA13D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1371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zh-CN">
              <a:ea typeface="SimSun" panose="02010600030101010101" pitchFamily="2" charset="-122"/>
            </a:endParaRPr>
          </a:p>
        </p:txBody>
      </p:sp>
      <p:graphicFrame>
        <p:nvGraphicFramePr>
          <p:cNvPr id="30824" name="Content Placeholder 30823">
            <a:extLst>
              <a:ext uri="{FF2B5EF4-FFF2-40B4-BE49-F238E27FC236}">
                <a16:creationId xmlns:a16="http://schemas.microsoft.com/office/drawing/2014/main" id="{A211497F-BE0D-2009-B363-BB700F34FBA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9227193"/>
              </p:ext>
            </p:extLst>
          </p:nvPr>
        </p:nvGraphicFramePr>
        <p:xfrm>
          <a:off x="914568" y="3810008"/>
          <a:ext cx="13106056" cy="2513230"/>
        </p:xfrm>
        <a:graphic>
          <a:graphicData uri="http://schemas.openxmlformats.org/drawingml/2006/table">
            <a:tbl>
              <a:tblPr/>
              <a:tblGrid>
                <a:gridCol w="111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6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6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60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939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84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3338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Lớp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Tỉ 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Triệu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Nghìn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Đơn vị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1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Hàng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Trăm tỉ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Chục tỉ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Tỉ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Trăm triệu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Chục triệu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Triệu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Trăm nghìn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Chục nghìn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Chục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Đơn vị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414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</a:rPr>
                        <a:t>Chữ số</a:t>
                      </a:r>
                      <a:endParaRPr lang="en-US" sz="32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7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  <p:bldP spid="307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extLst>
              <a:ext uri="{FF2B5EF4-FFF2-40B4-BE49-F238E27FC236}">
                <a16:creationId xmlns:a16="http://schemas.microsoft.com/office/drawing/2014/main" id="{AC2011A2-480E-5658-F2E1-054FA40D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9" y="984226"/>
            <a:ext cx="129492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i="1" dirty="0">
                <a:solidFill>
                  <a:srgbClr val="000000"/>
                </a:solidFill>
              </a:rPr>
              <a:t>Cách phân biệt: Số và chữ số, số chục và chữ số hàng chục, số trăm và chữ số hàng trăm</a:t>
            </a: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6D0AD568-7D54-EC20-A7A6-EBBD311B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49" y="2070076"/>
            <a:ext cx="3910627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dirty="0"/>
              <a:t>V</a:t>
            </a:r>
            <a:r>
              <a:rPr lang="en-US" altLang="en-US" dirty="0"/>
              <a:t>í </a:t>
            </a:r>
            <a:r>
              <a:rPr lang="en-US" altLang="en-US" dirty="0" err="1"/>
              <a:t>dụ</a:t>
            </a:r>
            <a:r>
              <a:rPr lang="en-US" altLang="zh-CN" dirty="0">
                <a:ea typeface="SimSun" panose="02010600030101010101" pitchFamily="2" charset="-122"/>
              </a:rPr>
              <a:t>: Cho </a:t>
            </a:r>
            <a:r>
              <a:rPr lang="vi-VN" altLang="en-US" dirty="0"/>
              <a:t>số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3895</a:t>
            </a:r>
            <a:r>
              <a:rPr lang="en-US" altLang="zh-CN" b="1" dirty="0">
                <a:ea typeface="SimSun" panose="02010600030101010101" pitchFamily="2" charset="-122"/>
              </a:rPr>
              <a:t> </a:t>
            </a:r>
            <a:r>
              <a:rPr lang="en-US" altLang="zh-CN" dirty="0">
                <a:ea typeface="SimSun" panose="02010600030101010101" pitchFamily="2" charset="-122"/>
              </a:rPr>
              <a:t>:</a:t>
            </a:r>
          </a:p>
        </p:txBody>
      </p:sp>
      <p:graphicFrame>
        <p:nvGraphicFramePr>
          <p:cNvPr id="9310" name="Content Placeholder 9309">
            <a:extLst>
              <a:ext uri="{FF2B5EF4-FFF2-40B4-BE49-F238E27FC236}">
                <a16:creationId xmlns:a16="http://schemas.microsoft.com/office/drawing/2014/main" id="{EF044D74-125B-4988-45C5-485B2B3321B6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4492268"/>
              </p:ext>
            </p:extLst>
          </p:nvPr>
        </p:nvGraphicFramePr>
        <p:xfrm>
          <a:off x="1017749" y="2670151"/>
          <a:ext cx="13533437" cy="1957388"/>
        </p:xfrm>
        <a:graphic>
          <a:graphicData uri="http://schemas.openxmlformats.org/drawingml/2006/table">
            <a:tbl>
              <a:tblPr/>
              <a:tblGrid>
                <a:gridCol w="1997075">
                  <a:extLst>
                    <a:ext uri="{9D8B030D-6E8A-4147-A177-3AD203B41FA5}">
                      <a16:colId xmlns:a16="http://schemas.microsoft.com/office/drawing/2014/main" val="1846015234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665775187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59529565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34225875"/>
                    </a:ext>
                  </a:extLst>
                </a:gridCol>
                <a:gridCol w="2319337">
                  <a:extLst>
                    <a:ext uri="{9D8B030D-6E8A-4147-A177-3AD203B41FA5}">
                      <a16:colId xmlns:a16="http://schemas.microsoft.com/office/drawing/2014/main" val="3013694813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864331050"/>
                    </a:ext>
                  </a:extLst>
                </a:gridCol>
              </a:tblGrid>
              <a:tr h="11906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Số trăm</a:t>
                      </a: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Chữ số hàng trăm</a:t>
                      </a:r>
                    </a:p>
                  </a:txBody>
                  <a:tcPr marL="65311" marR="65311" marT="0" marB="0" anchor="b" horzOverflow="overflow">
                    <a:lnL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Số chục</a:t>
                      </a: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Chữ số hàng chục</a:t>
                      </a: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Các chữ số</a:t>
                      </a: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723159"/>
                  </a:ext>
                </a:extLst>
              </a:tr>
              <a:tr h="7667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3895</a:t>
                      </a:r>
                      <a:endParaRPr kumimoji="0" lang="en-US" altLang="zh-CN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2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342900" defTabSz="1306513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defTabSz="130651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defTabSz="1306513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defTabSz="1306513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defTabSz="1306513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defTabSz="130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defTabSz="130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defTabSz="130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defTabSz="130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-34290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311" marR="653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989386"/>
                  </a:ext>
                </a:extLst>
              </a:tr>
            </a:tbl>
          </a:graphicData>
        </a:graphic>
      </p:graphicFrame>
      <p:sp>
        <p:nvSpPr>
          <p:cNvPr id="9251" name="Rectangle 41">
            <a:extLst>
              <a:ext uri="{FF2B5EF4-FFF2-40B4-BE49-F238E27FC236}">
                <a16:creationId xmlns:a16="http://schemas.microsoft.com/office/drawing/2014/main" id="{55A1F0EB-EEE2-8640-B7BF-80AD28670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549" y="3898876"/>
            <a:ext cx="10445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>
                <a:ea typeface="SimSun" panose="02010600030101010101" pitchFamily="2" charset="-122"/>
              </a:rPr>
              <a:t>38</a:t>
            </a:r>
          </a:p>
        </p:txBody>
      </p:sp>
      <p:sp>
        <p:nvSpPr>
          <p:cNvPr id="9252" name="Rectangle 42">
            <a:extLst>
              <a:ext uri="{FF2B5EF4-FFF2-40B4-BE49-F238E27FC236}">
                <a16:creationId xmlns:a16="http://schemas.microsoft.com/office/drawing/2014/main" id="{85E73FF2-6F5B-7979-3EEF-F2AF420A7F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4549" y="3908401"/>
            <a:ext cx="466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9253" name="Rectangle 43">
            <a:extLst>
              <a:ext uri="{FF2B5EF4-FFF2-40B4-BE49-F238E27FC236}">
                <a16:creationId xmlns:a16="http://schemas.microsoft.com/office/drawing/2014/main" id="{AC592F2F-E03B-80E4-4B62-9D2B0280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549" y="3911576"/>
            <a:ext cx="9080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ea typeface="SimSun" panose="02010600030101010101" pitchFamily="2" charset="-122"/>
              </a:rPr>
              <a:t>389</a:t>
            </a:r>
          </a:p>
        </p:txBody>
      </p:sp>
      <p:sp>
        <p:nvSpPr>
          <p:cNvPr id="9254" name="Rectangle 44">
            <a:extLst>
              <a:ext uri="{FF2B5EF4-FFF2-40B4-BE49-F238E27FC236}">
                <a16:creationId xmlns:a16="http://schemas.microsoft.com/office/drawing/2014/main" id="{E78F0DD9-4CE0-1FC4-A644-D86D9EC19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328" y="3962404"/>
            <a:ext cx="4762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9255" name="Rectangle 45">
            <a:extLst>
              <a:ext uri="{FF2B5EF4-FFF2-40B4-BE49-F238E27FC236}">
                <a16:creationId xmlns:a16="http://schemas.microsoft.com/office/drawing/2014/main" id="{386DDB33-557E-5098-E2E3-CB8C6D3A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8149" y="3975076"/>
            <a:ext cx="2352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ea typeface="SimSun" panose="02010600030101010101" pitchFamily="2" charset="-122"/>
              </a:rPr>
              <a:t>3 ; 8 ; 9 ; 5</a:t>
            </a:r>
          </a:p>
        </p:txBody>
      </p:sp>
      <p:sp>
        <p:nvSpPr>
          <p:cNvPr id="9257" name="Rectangle 47">
            <a:extLst>
              <a:ext uri="{FF2B5EF4-FFF2-40B4-BE49-F238E27FC236}">
                <a16:creationId xmlns:a16="http://schemas.microsoft.com/office/drawing/2014/main" id="{4F281A0A-553B-A4EC-52B7-E8572F1B4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62" y="5029176"/>
            <a:ext cx="137953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zh-CN" sz="4000" dirty="0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Chỉ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dùng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0; 1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2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hãy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tất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chỉ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lần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48" y="6324542"/>
            <a:ext cx="8739619" cy="152396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51" grpId="0"/>
      <p:bldP spid="9252" grpId="0"/>
      <p:bldP spid="9253" grpId="0"/>
      <p:bldP spid="9254" grpId="0"/>
      <p:bldP spid="9255" grpId="0"/>
      <p:bldP spid="92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7">
            <a:extLst>
              <a:ext uri="{FF2B5EF4-FFF2-40B4-BE49-F238E27FC236}">
                <a16:creationId xmlns:a16="http://schemas.microsoft.com/office/drawing/2014/main" id="{EF68AC96-F0B9-820E-5161-348695BA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182563"/>
            <a:ext cx="7548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>
                <a:solidFill>
                  <a:srgbClr val="470058"/>
                </a:solidFill>
                <a:ea typeface="SimSun" panose="02010600030101010101" pitchFamily="2" charset="-122"/>
              </a:rPr>
              <a:t>* Giá trị các chữ số của một số tự nhiên</a:t>
            </a:r>
          </a:p>
        </p:txBody>
      </p:sp>
      <p:sp>
        <p:nvSpPr>
          <p:cNvPr id="1035" name="Text Box 108">
            <a:extLst>
              <a:ext uri="{FF2B5EF4-FFF2-40B4-BE49-F238E27FC236}">
                <a16:creationId xmlns:a16="http://schemas.microsoft.com/office/drawing/2014/main" id="{323C1D1C-5A2E-346A-A1F3-CD2ECE13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822325"/>
            <a:ext cx="1316672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HĐ1:</a:t>
            </a:r>
            <a:r>
              <a:rPr lang="en-US" altLang="zh-CN" dirty="0"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32019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gồm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những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nào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chỉ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ra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của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ấy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  <a:endParaRPr lang="en-US" altLang="zh-CN" dirty="0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1036" name="Rectangle 109">
            <a:extLst>
              <a:ext uri="{FF2B5EF4-FFF2-40B4-BE49-F238E27FC236}">
                <a16:creationId xmlns:a16="http://schemas.microsoft.com/office/drawing/2014/main" id="{79487725-8093-3B6C-3CB4-242CA80CD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14550"/>
            <a:ext cx="9771063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vi-VN" altLang="en-US" dirty="0">
                <a:solidFill>
                  <a:srgbClr val="000000"/>
                </a:solidFill>
              </a:rPr>
              <a:t>Ví dụ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: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222 = 200 + 20 + 2 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       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= 2 x 100 + 2 x 10 + 2</a:t>
            </a:r>
          </a:p>
        </p:txBody>
      </p:sp>
      <p:sp>
        <p:nvSpPr>
          <p:cNvPr id="1038" name="Text Box 111">
            <a:extLst>
              <a:ext uri="{FF2B5EF4-FFF2-40B4-BE49-F238E27FC236}">
                <a16:creationId xmlns:a16="http://schemas.microsoft.com/office/drawing/2014/main" id="{A6781FA7-09B5-C7CE-34A9-D27FFC14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141700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vi-VN" altLang="en-US" sz="4000">
                <a:solidFill>
                  <a:srgbClr val="000000"/>
                </a:solidFill>
              </a:rPr>
              <a:t>Hãy biểu diễn các số sau dưới dạng tổng giá trị các chữ số của nó ?</a:t>
            </a:r>
          </a:p>
        </p:txBody>
      </p:sp>
      <p:grpSp>
        <p:nvGrpSpPr>
          <p:cNvPr id="2" name="Group 123">
            <a:extLst>
              <a:ext uri="{FF2B5EF4-FFF2-40B4-BE49-F238E27FC236}">
                <a16:creationId xmlns:a16="http://schemas.microsoft.com/office/drawing/2014/main" id="{53248900-9646-607E-8401-A5D7492C98D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5819776"/>
            <a:ext cx="5148263" cy="718827"/>
            <a:chOff x="2051" y="2137"/>
            <a:chExt cx="2027" cy="377"/>
          </a:xfrm>
        </p:grpSpPr>
        <p:graphicFrame>
          <p:nvGraphicFramePr>
            <p:cNvPr id="16391" name="Object 112">
              <a:extLst>
                <a:ext uri="{FF2B5EF4-FFF2-40B4-BE49-F238E27FC236}">
                  <a16:creationId xmlns:a16="http://schemas.microsoft.com/office/drawing/2014/main" id="{119EE2DF-4A9E-6D74-60FC-E8ED0A6AF50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51" y="2208"/>
            <a:ext cx="20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203024" imgH="203024" progId="Equation.DSMT4">
                    <p:embed/>
                  </p:oleObj>
                </mc:Choice>
                <mc:Fallback>
                  <p:oleObj r:id="rId3" imgW="203024" imgH="203024" progId="Equation.DSMT4">
                    <p:embed/>
                    <p:pic>
                      <p:nvPicPr>
                        <p:cNvPr id="0" name="Object 1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" y="2208"/>
                          <a:ext cx="200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114">
              <a:extLst>
                <a:ext uri="{FF2B5EF4-FFF2-40B4-BE49-F238E27FC236}">
                  <a16:creationId xmlns:a16="http://schemas.microsoft.com/office/drawing/2014/main" id="{2C0AB5F7-DA38-0A18-5968-6E4BFA9C10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88" y="2208"/>
            <a:ext cx="275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5" imgW="279158" imgH="203024" progId="Equation.DSMT4">
                    <p:embed/>
                  </p:oleObj>
                </mc:Choice>
                <mc:Fallback>
                  <p:oleObj r:id="rId5" imgW="279158" imgH="203024" progId="Equation.DSMT4">
                    <p:embed/>
                    <p:pic>
                      <p:nvPicPr>
                        <p:cNvPr id="0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" y="2208"/>
                          <a:ext cx="275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117">
              <a:extLst>
                <a:ext uri="{FF2B5EF4-FFF2-40B4-BE49-F238E27FC236}">
                  <a16:creationId xmlns:a16="http://schemas.microsoft.com/office/drawing/2014/main" id="{49163086-FA58-BC1F-4AF4-90D2E53A8F2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31" y="2204"/>
            <a:ext cx="35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7" imgW="355292" imgH="203024" progId="Equation.DSMT4">
                    <p:embed/>
                  </p:oleObj>
                </mc:Choice>
                <mc:Fallback>
                  <p:oleObj r:id="rId7" imgW="355292" imgH="203024" progId="Equation.DSMT4">
                    <p:embed/>
                    <p:pic>
                      <p:nvPicPr>
                        <p:cNvPr id="0" name="Object 1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" y="2204"/>
                          <a:ext cx="350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4" name="Text Box 120">
              <a:extLst>
                <a:ext uri="{FF2B5EF4-FFF2-40B4-BE49-F238E27FC236}">
                  <a16:creationId xmlns:a16="http://schemas.microsoft.com/office/drawing/2014/main" id="{6513F408-C76C-D5C5-3C9D-3D30618B7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2170"/>
              <a:ext cx="15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>
              <a:spAutoFit/>
            </a:bodyPr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altLang="zh-CN">
                  <a:solidFill>
                    <a:srgbClr val="000000"/>
                  </a:solidFill>
                  <a:latin typeface=".VnTime" pitchFamily="34" charset="0"/>
                  <a:ea typeface="SimSun" panose="02010600030101010101" pitchFamily="2" charset="-122"/>
                </a:rPr>
                <a:t>;</a:t>
              </a:r>
            </a:p>
          </p:txBody>
        </p:sp>
        <p:sp>
          <p:nvSpPr>
            <p:cNvPr id="16395" name="Text Box 121">
              <a:extLst>
                <a:ext uri="{FF2B5EF4-FFF2-40B4-BE49-F238E27FC236}">
                  <a16:creationId xmlns:a16="http://schemas.microsoft.com/office/drawing/2014/main" id="{7413FECF-AAAF-32E2-26C7-7F112AAA3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2139"/>
              <a:ext cx="15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>
              <a:spAutoFit/>
            </a:bodyPr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en-US" altLang="zh-CN">
                  <a:solidFill>
                    <a:srgbClr val="000000"/>
                  </a:solidFill>
                  <a:latin typeface=".VnTime" pitchFamily="34" charset="0"/>
                  <a:ea typeface="SimSun" panose="02010600030101010101" pitchFamily="2" charset="-122"/>
                </a:rPr>
                <a:t>;</a:t>
              </a:r>
            </a:p>
          </p:txBody>
        </p:sp>
        <p:sp>
          <p:nvSpPr>
            <p:cNvPr id="16396" name="Text Box 122">
              <a:extLst>
                <a:ext uri="{FF2B5EF4-FFF2-40B4-BE49-F238E27FC236}">
                  <a16:creationId xmlns:a16="http://schemas.microsoft.com/office/drawing/2014/main" id="{B85C5A87-2298-A780-22CF-DDBD989E4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137"/>
              <a:ext cx="77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22" tIns="65311" rIns="130622" bIns="65311">
              <a:spAutoFit/>
            </a:bodyPr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r>
                <a:rPr lang="vi-VN" altLang="en-US">
                  <a:solidFill>
                    <a:srgbClr val="000000"/>
                  </a:solidFill>
                </a:rPr>
                <a:t>với</a:t>
              </a:r>
              <a:r>
                <a:rPr lang="en-US" altLang="zh-CN">
                  <a:solidFill>
                    <a:srgbClr val="000000"/>
                  </a:solidFill>
                  <a:latin typeface=".VnTime" pitchFamily="34" charset="0"/>
                  <a:ea typeface="SimSun" panose="02010600030101010101" pitchFamily="2" charset="-122"/>
                </a:rPr>
                <a:t> </a:t>
              </a:r>
              <a:r>
                <a:rPr lang="en-US" altLang="zh-CN">
                  <a:solidFill>
                    <a:srgbClr val="000000"/>
                  </a:solidFill>
                  <a:ea typeface="SimSun" panose="02010600030101010101" pitchFamily="2" charset="-122"/>
                </a:rPr>
                <a:t>a ≠ 0 </a:t>
              </a:r>
              <a:endParaRPr lang="en-US" altLang="zh-CN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9756" name="Object 124">
            <a:extLst>
              <a:ext uri="{FF2B5EF4-FFF2-40B4-BE49-F238E27FC236}">
                <a16:creationId xmlns:a16="http://schemas.microsoft.com/office/drawing/2014/main" id="{7BAAEAA1-756B-82BA-D830-BED5EAC3E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057692"/>
              </p:ext>
            </p:extLst>
          </p:nvPr>
        </p:nvGraphicFramePr>
        <p:xfrm>
          <a:off x="2195513" y="3068638"/>
          <a:ext cx="7413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9" imgW="190335" imgH="203024" progId="Equation.DSMT4">
                  <p:embed/>
                </p:oleObj>
              </mc:Choice>
              <mc:Fallback>
                <p:oleObj r:id="rId9" imgW="190335" imgH="203024" progId="Equation.DSMT4">
                  <p:embed/>
                  <p:pic>
                    <p:nvPicPr>
                      <p:cNvPr id="0" name="Object 1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068638"/>
                        <a:ext cx="7413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7" name="Object 125">
            <a:extLst>
              <a:ext uri="{FF2B5EF4-FFF2-40B4-BE49-F238E27FC236}">
                <a16:creationId xmlns:a16="http://schemas.microsoft.com/office/drawing/2014/main" id="{FF5CFF7B-6C9B-79B1-0D15-EFACA89BB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646910"/>
              </p:ext>
            </p:extLst>
          </p:nvPr>
        </p:nvGraphicFramePr>
        <p:xfrm>
          <a:off x="2195513" y="3706813"/>
          <a:ext cx="7350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11" imgW="253780" imgH="203024" progId="Equation.DSMT4">
                  <p:embed/>
                </p:oleObj>
              </mc:Choice>
              <mc:Fallback>
                <p:oleObj r:id="rId11" imgW="253780" imgH="203024" progId="Equation.DSMT4">
                  <p:embed/>
                  <p:pic>
                    <p:nvPicPr>
                      <p:cNvPr id="0" name="Object 1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706813"/>
                        <a:ext cx="7350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8" name="Object 126">
            <a:extLst>
              <a:ext uri="{FF2B5EF4-FFF2-40B4-BE49-F238E27FC236}">
                <a16:creationId xmlns:a16="http://schemas.microsoft.com/office/drawing/2014/main" id="{909DB305-8044-0D91-E7A0-F50004124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625333"/>
              </p:ext>
            </p:extLst>
          </p:nvPr>
        </p:nvGraphicFramePr>
        <p:xfrm>
          <a:off x="1795463" y="4287838"/>
          <a:ext cx="797401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13" imgW="2156192" imgH="215619" progId="Equation.DSMT4">
                  <p:embed/>
                </p:oleObj>
              </mc:Choice>
              <mc:Fallback>
                <p:oleObj r:id="rId13" imgW="2156192" imgH="215619" progId="Equation.DSMT4">
                  <p:embed/>
                  <p:pic>
                    <p:nvPicPr>
                      <p:cNvPr id="0" name="Object 12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4287838"/>
                        <a:ext cx="7974012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9" name="Object 127">
            <a:extLst>
              <a:ext uri="{FF2B5EF4-FFF2-40B4-BE49-F238E27FC236}">
                <a16:creationId xmlns:a16="http://schemas.microsoft.com/office/drawing/2014/main" id="{EDC0193D-EB2B-B632-CC6A-7CA7D457C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7111"/>
              </p:ext>
            </p:extLst>
          </p:nvPr>
        </p:nvGraphicFramePr>
        <p:xfrm>
          <a:off x="3000375" y="3213100"/>
          <a:ext cx="2260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5" imgW="646858" imgH="164885" progId="Equation.DSMT4">
                  <p:embed/>
                </p:oleObj>
              </mc:Choice>
              <mc:Fallback>
                <p:oleObj r:id="rId15" imgW="646858" imgH="164885" progId="Equation.DSMT4">
                  <p:embed/>
                  <p:pic>
                    <p:nvPicPr>
                      <p:cNvPr id="0" name="Object 12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213100"/>
                        <a:ext cx="22606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60" name="Object 128">
            <a:extLst>
              <a:ext uri="{FF2B5EF4-FFF2-40B4-BE49-F238E27FC236}">
                <a16:creationId xmlns:a16="http://schemas.microsoft.com/office/drawing/2014/main" id="{902F4E57-F2CC-9882-E62F-084B63BED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511166"/>
              </p:ext>
            </p:extLst>
          </p:nvPr>
        </p:nvGraphicFramePr>
        <p:xfrm>
          <a:off x="3063875" y="3813175"/>
          <a:ext cx="4022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7" imgW="1116147" imgH="164885" progId="Equation.DSMT4">
                  <p:embed/>
                </p:oleObj>
              </mc:Choice>
              <mc:Fallback>
                <p:oleObj r:id="rId17" imgW="1116147" imgH="164885" progId="Equation.DSMT4">
                  <p:embed/>
                  <p:pic>
                    <p:nvPicPr>
                      <p:cNvPr id="0" name="Object 12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3813175"/>
                        <a:ext cx="4022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30">
            <a:extLst>
              <a:ext uri="{FF2B5EF4-FFF2-40B4-BE49-F238E27FC236}">
                <a16:creationId xmlns:a16="http://schemas.microsoft.com/office/drawing/2014/main" id="{82E5E77A-A6DB-FA7F-C29D-ACD5E0C1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558" y="6476938"/>
            <a:ext cx="10091807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-  </a:t>
            </a:r>
            <a:r>
              <a:rPr lang="vi-VN" altLang="en-US" dirty="0">
                <a:solidFill>
                  <a:srgbClr val="000000"/>
                </a:solidFill>
              </a:rPr>
              <a:t>Số tự nhiên lớn nhất có ba chữ số là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999</a:t>
            </a:r>
          </a:p>
          <a:p>
            <a:pPr eaLnBrk="0" hangingPunct="0"/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- </a:t>
            </a:r>
            <a:r>
              <a:rPr lang="vi-VN" altLang="en-US" dirty="0">
                <a:solidFill>
                  <a:srgbClr val="000000"/>
                </a:solidFill>
              </a:rPr>
              <a:t>  Số tự nhiên lớn nhất có ba chữ số khác nhau là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987 . </a:t>
            </a:r>
          </a:p>
        </p:txBody>
      </p:sp>
      <p:sp>
        <p:nvSpPr>
          <p:cNvPr id="1046" name="Text Box 108">
            <a:extLst>
              <a:ext uri="{FF2B5EF4-FFF2-40B4-BE49-F238E27FC236}">
                <a16:creationId xmlns:a16="http://schemas.microsoft.com/office/drawing/2014/main" id="{698AC38E-E812-C9AE-69E0-70D205DBD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490663"/>
            <a:ext cx="1316672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HĐ2:</a:t>
            </a:r>
            <a:r>
              <a:rPr lang="en-US" altLang="zh-CN" dirty="0"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32019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thành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tổng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của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1048" name="Text Box 1047">
            <a:extLst>
              <a:ext uri="{FF2B5EF4-FFF2-40B4-BE49-F238E27FC236}">
                <a16:creationId xmlns:a16="http://schemas.microsoft.com/office/drawing/2014/main" id="{3ADF8626-3678-8826-C032-BD743D0C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51075"/>
            <a:ext cx="1043940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32019 = 3 x10000 + 2 x1000 + 0 x100 + 1 x 10 + 9</a:t>
            </a:r>
          </a:p>
        </p:txBody>
      </p:sp>
      <p:sp>
        <p:nvSpPr>
          <p:cNvPr id="1049" name="Text Box 1048">
            <a:extLst>
              <a:ext uri="{FF2B5EF4-FFF2-40B4-BE49-F238E27FC236}">
                <a16:creationId xmlns:a16="http://schemas.microsoft.com/office/drawing/2014/main" id="{F8893128-1A21-5486-DB8B-D211A6D0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14020800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tự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nhiên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trong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hệ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thập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phân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đều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biểu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diễn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thành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tổng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trị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nó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3" name="Text Box 110">
            <a:extLst>
              <a:ext uri="{FF2B5EF4-FFF2-40B4-BE49-F238E27FC236}">
                <a16:creationId xmlns:a16="http://schemas.microsoft.com/office/drawing/2014/main" id="{1E25581D-9B76-DF70-D89B-CAB9A9AE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64" y="2667038"/>
            <a:ext cx="12923838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vi-VN" altLang="en-US" dirty="0">
                <a:solidFill>
                  <a:srgbClr val="000000"/>
                </a:solidFill>
              </a:rPr>
              <a:t>Trong hệ thập phân mỗi chữ số trong một số ở những vị trí khác nhau có giá trị như thế nào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?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charRg st="2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36">
                                            <p:txEl>
                                              <p:charRg st="28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36">
                                            <p:txEl>
                                              <p:charRg st="2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36">
                                            <p:txEl>
                                              <p:charRg st="2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69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69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69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697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6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charRg st="4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41">
                                            <p:txEl>
                                              <p:charRg st="4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41">
                                            <p:txEl>
                                              <p:charRg st="4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41">
                                            <p:txEl>
                                              <p:charRg st="46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41">
                                            <p:txEl>
                                              <p:charRg st="46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1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1035" grpId="0"/>
      <p:bldP spid="1038" grpId="0"/>
      <p:bldP spid="1038" grpId="1"/>
      <p:bldP spid="1046" grpId="0"/>
      <p:bldP spid="1048" grpId="0"/>
      <p:bldP spid="1048" grpId="1"/>
      <p:bldP spid="1049" grpId="0"/>
      <p:bldP spid="3" grpId="0"/>
      <p:bldP spid="3" grpId="1"/>
      <p:bldP spid="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27651">
            <a:extLst>
              <a:ext uri="{FF2B5EF4-FFF2-40B4-BE49-F238E27FC236}">
                <a16:creationId xmlns:a16="http://schemas.microsoft.com/office/drawing/2014/main" id="{61C32065-09B0-0D1D-A0AF-97320079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81" y="1174784"/>
            <a:ext cx="13288963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 err="1">
                <a:solidFill>
                  <a:srgbClr val="FF0000"/>
                </a:solidFill>
                <a:ea typeface="SimSun" panose="02010600030101010101" pitchFamily="2" charset="-122"/>
              </a:rPr>
              <a:t>Luyện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ea typeface="SimSun" panose="02010600030101010101" pitchFamily="2" charset="-122"/>
              </a:rPr>
              <a:t>tập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:</a:t>
            </a:r>
            <a:r>
              <a:rPr lang="en-US" altLang="zh-CN" dirty="0"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34604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thành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tổng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của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7653" name="Text Box 27652">
            <a:extLst>
              <a:ext uri="{FF2B5EF4-FFF2-40B4-BE49-F238E27FC236}">
                <a16:creationId xmlns:a16="http://schemas.microsoft.com/office/drawing/2014/main" id="{4A548107-5304-4DEE-5664-A1C1562C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19" y="1997109"/>
            <a:ext cx="13654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 err="1">
                <a:ea typeface="SimSun" panose="02010600030101010101" pitchFamily="2" charset="-122"/>
              </a:rPr>
              <a:t>Giải</a:t>
            </a:r>
            <a:r>
              <a:rPr lang="en-US" altLang="zh-CN" b="1" dirty="0">
                <a:ea typeface="SimSun" panose="02010600030101010101" pitchFamily="2" charset="-122"/>
              </a:rPr>
              <a:t> :</a:t>
            </a:r>
            <a:r>
              <a:rPr lang="en-US" altLang="zh-CN" dirty="0">
                <a:latin typeface=".VnTime" pitchFamily="34" charset="0"/>
                <a:ea typeface="SimSun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34604 = 3</a:t>
            </a:r>
            <a:r>
              <a:rPr lang="vi-VN" altLang="en-US" dirty="0">
                <a:solidFill>
                  <a:srgbClr val="000000"/>
                </a:solidFill>
              </a:rPr>
              <a:t> 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10000 + 4</a:t>
            </a:r>
            <a:r>
              <a:rPr lang="vi-VN" altLang="en-US" dirty="0">
                <a:solidFill>
                  <a:srgbClr val="000000"/>
                </a:solidFill>
              </a:rPr>
              <a:t> 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1000 + 6</a:t>
            </a:r>
            <a:r>
              <a:rPr lang="vi-VN" altLang="en-US" dirty="0">
                <a:solidFill>
                  <a:srgbClr val="000000"/>
                </a:solidFill>
              </a:rPr>
              <a:t> 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100 + 0</a:t>
            </a:r>
            <a:r>
              <a:rPr lang="vi-VN" altLang="en-US" dirty="0">
                <a:solidFill>
                  <a:srgbClr val="000000"/>
                </a:solidFill>
              </a:rPr>
              <a:t> x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10 + 4</a:t>
            </a:r>
          </a:p>
        </p:txBody>
      </p:sp>
      <p:sp>
        <p:nvSpPr>
          <p:cNvPr id="27654" name="Text Box 27653">
            <a:extLst>
              <a:ext uri="{FF2B5EF4-FFF2-40B4-BE49-F238E27FC236}">
                <a16:creationId xmlns:a16="http://schemas.microsoft.com/office/drawing/2014/main" id="{DB6B7ECC-9225-4CEA-3D90-8456A292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81" y="2819434"/>
            <a:ext cx="13776325" cy="284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Vận</a:t>
            </a: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SimSun" panose="02010600030101010101" pitchFamily="2" charset="-122"/>
              </a:rPr>
              <a:t>dụng</a:t>
            </a:r>
            <a:r>
              <a:rPr lang="en-US" altLang="zh-CN" dirty="0">
                <a:ea typeface="SimSun" panose="02010600030101010101" pitchFamily="2" charset="-122"/>
              </a:rPr>
              <a:t> :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hoa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chỉ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mang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loại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tiền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loại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(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mệnh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) 1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nghìn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(1000)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loại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nghìn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(10000)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loại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100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nghìn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(100000)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Tổng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tiền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phải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492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nghìn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Nếu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loại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tiền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mang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không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quá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9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tờ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thì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sẽ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phải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bao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nhiêu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tờ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loại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người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bán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không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phải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tiền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thừa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90" y="6095948"/>
            <a:ext cx="7520049" cy="191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SQ-06">
            <a:extLst>
              <a:ext uri="{FF2B5EF4-FFF2-40B4-BE49-F238E27FC236}">
                <a16:creationId xmlns:a16="http://schemas.microsoft.com/office/drawing/2014/main" id="{D7180B35-57B1-D9B6-1707-97FAA6B5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22810" r="14246" b="26680"/>
          <a:stretch>
            <a:fillRect/>
          </a:stretch>
        </p:blipFill>
        <p:spPr bwMode="auto">
          <a:xfrm>
            <a:off x="685800" y="533399"/>
            <a:ext cx="7010390" cy="63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84" y="838238"/>
            <a:ext cx="5714850" cy="57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1E5476D6-81BC-1FDA-D84A-D911AEE9C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558" y="304900"/>
            <a:ext cx="262501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2 . </a:t>
            </a:r>
            <a:r>
              <a:rPr lang="en-US" altLang="zh-CN" b="1" dirty="0" err="1">
                <a:solidFill>
                  <a:srgbClr val="FF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b="1" dirty="0" err="1">
                <a:solidFill>
                  <a:srgbClr val="FF0000"/>
                </a:solidFill>
                <a:ea typeface="SimSun" panose="02010600030101010101" pitchFamily="2" charset="-122"/>
              </a:rPr>
              <a:t>Mã</a:t>
            </a:r>
            <a:endParaRPr lang="en-US" altLang="zh-CN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0298" name="Content Placeholder 10297">
            <a:extLst>
              <a:ext uri="{FF2B5EF4-FFF2-40B4-BE49-F238E27FC236}">
                <a16:creationId xmlns:a16="http://schemas.microsoft.com/office/drawing/2014/main" id="{A23F918B-A7B9-E0EC-B1A3-6A365E66025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17102409"/>
              </p:ext>
            </p:extLst>
          </p:nvPr>
        </p:nvGraphicFramePr>
        <p:xfrm>
          <a:off x="990766" y="1752662"/>
          <a:ext cx="10972800" cy="1828800"/>
        </p:xfrm>
        <a:graphic>
          <a:graphicData uri="http://schemas.openxmlformats.org/drawingml/2006/table">
            <a:tbl>
              <a:tblPr/>
              <a:tblGrid>
                <a:gridCol w="548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4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3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9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buFont typeface="Wingdings" panose="05000000000000000000" pitchFamily="2" charset="2"/>
                        <a:buNone/>
                      </a:pPr>
                      <a:endParaRPr lang="en-US" dirty="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30622" marR="130622" marT="65311" marB="653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2" name="Text Box 34">
            <a:extLst>
              <a:ext uri="{FF2B5EF4-FFF2-40B4-BE49-F238E27FC236}">
                <a16:creationId xmlns:a16="http://schemas.microsoft.com/office/drawing/2014/main" id="{F514F321-DB9D-DB66-E4F1-179F10F5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076450"/>
            <a:ext cx="2524125" cy="59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sz="3000">
                <a:solidFill>
                  <a:srgbClr val="000000"/>
                </a:solidFill>
                <a:ea typeface="SimSun" panose="02010600030101010101" pitchFamily="2" charset="-122"/>
              </a:rPr>
              <a:t>Các kí tự  </a:t>
            </a:r>
          </a:p>
        </p:txBody>
      </p:sp>
      <p:sp>
        <p:nvSpPr>
          <p:cNvPr id="10263" name="Text Box 35">
            <a:extLst>
              <a:ext uri="{FF2B5EF4-FFF2-40B4-BE49-F238E27FC236}">
                <a16:creationId xmlns:a16="http://schemas.microsoft.com/office/drawing/2014/main" id="{6B7E664A-5885-1338-D36A-EC374A540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2773363"/>
            <a:ext cx="5324475" cy="59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zh-CN" sz="3000">
                <a:solidFill>
                  <a:srgbClr val="000000"/>
                </a:solidFill>
                <a:ea typeface="SimSun" panose="02010600030101010101" pitchFamily="2" charset="-122"/>
              </a:rPr>
              <a:t>Giá trị trong hệ thập phân</a:t>
            </a:r>
          </a:p>
        </p:txBody>
      </p:sp>
      <p:sp>
        <p:nvSpPr>
          <p:cNvPr id="10264" name="Text Box 38">
            <a:extLst>
              <a:ext uri="{FF2B5EF4-FFF2-40B4-BE49-F238E27FC236}">
                <a16:creationId xmlns:a16="http://schemas.microsoft.com/office/drawing/2014/main" id="{BF6DC9DA-2370-E21D-6C92-8D95C82E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7684" y="2806762"/>
            <a:ext cx="699812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10266" name="Text Box 40">
            <a:extLst>
              <a:ext uri="{FF2B5EF4-FFF2-40B4-BE49-F238E27FC236}">
                <a16:creationId xmlns:a16="http://schemas.microsoft.com/office/drawing/2014/main" id="{CCF32933-83A8-6712-9D21-C269D17B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760" y="1752662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V</a:t>
            </a:r>
          </a:p>
        </p:txBody>
      </p:sp>
      <p:sp>
        <p:nvSpPr>
          <p:cNvPr id="10267" name="Text Box 41">
            <a:extLst>
              <a:ext uri="{FF2B5EF4-FFF2-40B4-BE49-F238E27FC236}">
                <a16:creationId xmlns:a16="http://schemas.microsoft.com/office/drawing/2014/main" id="{C06CD6C8-38AB-E3E8-84E7-9A449DE20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4969" y="1752662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68" name="Text Box 42">
            <a:extLst>
              <a:ext uri="{FF2B5EF4-FFF2-40B4-BE49-F238E27FC236}">
                <a16:creationId xmlns:a16="http://schemas.microsoft.com/office/drawing/2014/main" id="{C284555B-9558-D2F7-4019-731B6446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386" y="2741617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69" name="Text Box 43">
            <a:extLst>
              <a:ext uri="{FF2B5EF4-FFF2-40B4-BE49-F238E27FC236}">
                <a16:creationId xmlns:a16="http://schemas.microsoft.com/office/drawing/2014/main" id="{EE31070C-51C4-004C-8123-978AA3C7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560" y="2781362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10270" name="Text Box 44">
            <a:extLst>
              <a:ext uri="{FF2B5EF4-FFF2-40B4-BE49-F238E27FC236}">
                <a16:creationId xmlns:a16="http://schemas.microsoft.com/office/drawing/2014/main" id="{C1128388-0E58-A558-1EE7-88303B0D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57" y="930535"/>
            <a:ext cx="1258887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không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vượt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quá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sau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: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0271" name="Text Box 45">
            <a:extLst>
              <a:ext uri="{FF2B5EF4-FFF2-40B4-BE49-F238E27FC236}">
                <a16:creationId xmlns:a16="http://schemas.microsoft.com/office/drawing/2014/main" id="{10698226-DDA1-261E-3A20-1A5DC522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86" y="3588023"/>
            <a:ext cx="142716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-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theo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nhóm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kí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chẳng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hạn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như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S</a:t>
            </a:r>
            <a:r>
              <a:rPr lang="vi-VN" altLang="en-US" dirty="0">
                <a:solidFill>
                  <a:srgbClr val="000000"/>
                </a:solidFill>
              </a:rPr>
              <a:t>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4: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IV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; S</a:t>
            </a:r>
            <a:r>
              <a:rPr lang="vi-VN" altLang="en-US" dirty="0">
                <a:solidFill>
                  <a:srgbClr val="000000"/>
                </a:solidFill>
              </a:rPr>
              <a:t>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9</a:t>
            </a:r>
            <a:r>
              <a:rPr lang="vi-VN" altLang="en-US" dirty="0">
                <a:solidFill>
                  <a:srgbClr val="000000"/>
                </a:solidFill>
              </a:rPr>
              <a:t>:  IX</a:t>
            </a:r>
          </a:p>
        </p:txBody>
      </p:sp>
      <p:sp>
        <p:nvSpPr>
          <p:cNvPr id="10272" name="Rectangle 46">
            <a:extLst>
              <a:ext uri="{FF2B5EF4-FFF2-40B4-BE49-F238E27FC236}">
                <a16:creationId xmlns:a16="http://schemas.microsoft.com/office/drawing/2014/main" id="{687ECFC5-7317-A883-51D8-69D780CD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9" y="4165437"/>
            <a:ext cx="12511709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 anchor="ctr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-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từ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đến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như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sau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: </a:t>
            </a:r>
            <a:r>
              <a:rPr lang="vi-VN" altLang="en-US" dirty="0">
                <a:solidFill>
                  <a:srgbClr val="000000"/>
                </a:solidFill>
                <a:latin typeface=".VnTime" pitchFamily="34" charset="0"/>
              </a:rPr>
              <a:t> </a:t>
            </a:r>
            <a:endParaRPr lang="en-US" altLang="zh-CN" dirty="0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I   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II 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III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IV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V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VI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VII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VIII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IX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X</a:t>
            </a:r>
          </a:p>
          <a:p>
            <a:pPr eaLnBrk="0" hangingPunct="0"/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2 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4     </a:t>
            </a:r>
            <a:r>
              <a:rPr lang="vi-VN" altLang="en-US" dirty="0">
                <a:solidFill>
                  <a:srgbClr val="000000"/>
                </a:solidFill>
              </a:rPr>
              <a:t>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5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6 </a:t>
            </a:r>
            <a:r>
              <a:rPr lang="vi-VN" altLang="en-US" dirty="0">
                <a:solidFill>
                  <a:srgbClr val="000000"/>
                </a:solidFill>
              </a:rPr>
              <a:t>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 7    </a:t>
            </a:r>
            <a:r>
              <a:rPr lang="vi-VN" altLang="en-US" dirty="0">
                <a:solidFill>
                  <a:srgbClr val="000000"/>
                </a:solidFill>
              </a:rPr>
              <a:t> 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8    </a:t>
            </a:r>
            <a:r>
              <a:rPr lang="vi-VN" altLang="en-US" dirty="0">
                <a:solidFill>
                  <a:srgbClr val="000000"/>
                </a:solidFill>
              </a:rPr>
              <a:t>  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9 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10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0273" name="Rectangle 47">
            <a:extLst>
              <a:ext uri="{FF2B5EF4-FFF2-40B4-BE49-F238E27FC236}">
                <a16:creationId xmlns:a16="http://schemas.microsoft.com/office/drawing/2014/main" id="{F4BCB949-D608-41FD-B4E1-D715FF18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05" y="6267450"/>
            <a:ext cx="141081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I    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II    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III       IV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V 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VI  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VII  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VIII   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IX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X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1       2       </a:t>
            </a:r>
            <a:r>
              <a:rPr lang="vi-V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3         4  </a:t>
            </a:r>
            <a:r>
              <a:rPr lang="vi-V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 5   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6         </a:t>
            </a:r>
            <a:r>
              <a:rPr lang="vi-VN" alt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7 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      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8       </a:t>
            </a:r>
            <a:r>
              <a:rPr lang="vi-VN" altLang="en-US" dirty="0">
                <a:solidFill>
                  <a:srgbClr val="000000"/>
                </a:solidFill>
              </a:rPr>
              <a:t>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9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   20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endParaRPr lang="vi-VN" altLang="en-US" dirty="0">
              <a:solidFill>
                <a:srgbClr val="000000"/>
              </a:solidFill>
            </a:endParaRPr>
          </a:p>
        </p:txBody>
      </p:sp>
      <p:sp>
        <p:nvSpPr>
          <p:cNvPr id="10274" name="Text Box 48">
            <a:extLst>
              <a:ext uri="{FF2B5EF4-FFF2-40B4-BE49-F238E27FC236}">
                <a16:creationId xmlns:a16="http://schemas.microsoft.com/office/drawing/2014/main" id="{821292C3-5044-D403-9D1F-2F87223C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6270625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75" name="Text Box 49">
            <a:extLst>
              <a:ext uri="{FF2B5EF4-FFF2-40B4-BE49-F238E27FC236}">
                <a16:creationId xmlns:a16="http://schemas.microsoft.com/office/drawing/2014/main" id="{2DFE4491-EC4C-D421-5BB0-9623F8CD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99" y="6290214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76" name="Text Box 50">
            <a:extLst>
              <a:ext uri="{FF2B5EF4-FFF2-40B4-BE49-F238E27FC236}">
                <a16:creationId xmlns:a16="http://schemas.microsoft.com/office/drawing/2014/main" id="{7FEDAA1F-38C7-B7E2-A3DD-66B7B03E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0" y="7043643"/>
            <a:ext cx="476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77" name="Text Box 51">
            <a:extLst>
              <a:ext uri="{FF2B5EF4-FFF2-40B4-BE49-F238E27FC236}">
                <a16:creationId xmlns:a16="http://schemas.microsoft.com/office/drawing/2014/main" id="{34DE99B0-6591-EF18-0197-E5E7E9DC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067550"/>
            <a:ext cx="4762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78" name="Text Box 52">
            <a:extLst>
              <a:ext uri="{FF2B5EF4-FFF2-40B4-BE49-F238E27FC236}">
                <a16:creationId xmlns:a16="http://schemas.microsoft.com/office/drawing/2014/main" id="{FB27635C-2DE5-D8F0-597B-456766BE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6270625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79" name="Text Box 53">
            <a:extLst>
              <a:ext uri="{FF2B5EF4-FFF2-40B4-BE49-F238E27FC236}">
                <a16:creationId xmlns:a16="http://schemas.microsoft.com/office/drawing/2014/main" id="{46A3909B-DBBF-F373-85CA-BF66401A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7064375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80" name="Text Box 54">
            <a:extLst>
              <a:ext uri="{FF2B5EF4-FFF2-40B4-BE49-F238E27FC236}">
                <a16:creationId xmlns:a16="http://schemas.microsoft.com/office/drawing/2014/main" id="{B0C80738-AE48-9070-1F72-DEAA0932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6254750"/>
            <a:ext cx="686988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vi-VN" altLang="en-US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81" name="Text Box 55">
            <a:extLst>
              <a:ext uri="{FF2B5EF4-FFF2-40B4-BE49-F238E27FC236}">
                <a16:creationId xmlns:a16="http://schemas.microsoft.com/office/drawing/2014/main" id="{7FCFCBBD-2C43-4A32-1C30-3EBB6FE0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7064375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82" name="Text Box 56">
            <a:extLst>
              <a:ext uri="{FF2B5EF4-FFF2-40B4-BE49-F238E27FC236}">
                <a16:creationId xmlns:a16="http://schemas.microsoft.com/office/drawing/2014/main" id="{B9B7B67A-01E4-CED9-1EDA-50BC3117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6270625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83" name="Text Box 57">
            <a:extLst>
              <a:ext uri="{FF2B5EF4-FFF2-40B4-BE49-F238E27FC236}">
                <a16:creationId xmlns:a16="http://schemas.microsoft.com/office/drawing/2014/main" id="{86DAD63D-7464-ADA3-AD74-263FDEAF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7064375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84" name="Text Box 58">
            <a:extLst>
              <a:ext uri="{FF2B5EF4-FFF2-40B4-BE49-F238E27FC236}">
                <a16:creationId xmlns:a16="http://schemas.microsoft.com/office/drawing/2014/main" id="{6E03E51F-028E-A518-2E32-956E7AC3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6270625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85" name="Text Box 59">
            <a:extLst>
              <a:ext uri="{FF2B5EF4-FFF2-40B4-BE49-F238E27FC236}">
                <a16:creationId xmlns:a16="http://schemas.microsoft.com/office/drawing/2014/main" id="{89899E45-5145-7638-64EE-2A248459F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7067550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86" name="Text Box 61">
            <a:extLst>
              <a:ext uri="{FF2B5EF4-FFF2-40B4-BE49-F238E27FC236}">
                <a16:creationId xmlns:a16="http://schemas.microsoft.com/office/drawing/2014/main" id="{29AF8C49-B03F-E4B1-77DD-3C5D43A7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6270625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87" name="Text Box 62">
            <a:extLst>
              <a:ext uri="{FF2B5EF4-FFF2-40B4-BE49-F238E27FC236}">
                <a16:creationId xmlns:a16="http://schemas.microsoft.com/office/drawing/2014/main" id="{954B1C66-9A3E-13BD-471F-8ECA5A400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7070725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88" name="Text Box 63">
            <a:extLst>
              <a:ext uri="{FF2B5EF4-FFF2-40B4-BE49-F238E27FC236}">
                <a16:creationId xmlns:a16="http://schemas.microsoft.com/office/drawing/2014/main" id="{D5999C01-0351-937F-FF36-B73D63F03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0" y="6269038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89" name="Text Box 64">
            <a:extLst>
              <a:ext uri="{FF2B5EF4-FFF2-40B4-BE49-F238E27FC236}">
                <a16:creationId xmlns:a16="http://schemas.microsoft.com/office/drawing/2014/main" id="{C12084D7-18CC-9447-1B4A-0B8FD287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7064375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90" name="Text Box 65">
            <a:extLst>
              <a:ext uri="{FF2B5EF4-FFF2-40B4-BE49-F238E27FC236}">
                <a16:creationId xmlns:a16="http://schemas.microsoft.com/office/drawing/2014/main" id="{50549262-E8A3-91FF-F858-4E822E35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267450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91" name="Text Box 66">
            <a:extLst>
              <a:ext uri="{FF2B5EF4-FFF2-40B4-BE49-F238E27FC236}">
                <a16:creationId xmlns:a16="http://schemas.microsoft.com/office/drawing/2014/main" id="{3A3618F3-2854-81F4-00A4-8A83041A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600" y="7067550"/>
            <a:ext cx="476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0292" name="Text Box 67">
            <a:extLst>
              <a:ext uri="{FF2B5EF4-FFF2-40B4-BE49-F238E27FC236}">
                <a16:creationId xmlns:a16="http://schemas.microsoft.com/office/drawing/2014/main" id="{DAE8E64F-91E4-774A-9CD0-153D6B9D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575" y="6270625"/>
            <a:ext cx="57798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10295" name="Text Box 70">
            <a:extLst>
              <a:ext uri="{FF2B5EF4-FFF2-40B4-BE49-F238E27FC236}">
                <a16:creationId xmlns:a16="http://schemas.microsoft.com/office/drawing/2014/main" id="{8DA180AA-FFCA-51D5-7E66-E2134AEEC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295" y="5694540"/>
            <a:ext cx="5661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-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từ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đến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20: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3B54D61A-5EE4-6124-BBEC-EAF96477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521" y="1752662"/>
            <a:ext cx="40966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I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15FC2225-6223-5EBD-D0E2-855A37BE1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386" y="2743204"/>
            <a:ext cx="48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"/>
                            </p:stCondLst>
                            <p:childTnLst>
                              <p:par>
                                <p:cTn id="10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"/>
                            </p:stCondLst>
                            <p:childTnLst>
                              <p:par>
                                <p:cTn id="10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62" grpId="0"/>
      <p:bldP spid="10263" grpId="0"/>
      <p:bldP spid="10264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  <p:bldP spid="10273" grpId="0"/>
      <p:bldP spid="10274" grpId="0"/>
      <p:bldP spid="10275" grpId="0"/>
      <p:bldP spid="10276" grpId="0"/>
      <p:bldP spid="10277" grpId="0"/>
      <p:bldP spid="10278" grpId="0"/>
      <p:bldP spid="10279" grpId="0"/>
      <p:bldP spid="10280" grpId="0"/>
      <p:bldP spid="10281" grpId="0"/>
      <p:bldP spid="10282" grpId="0"/>
      <p:bldP spid="10283" grpId="0"/>
      <p:bldP spid="10284" grpId="0"/>
      <p:bldP spid="10285" grpId="0"/>
      <p:bldP spid="10286" grpId="0"/>
      <p:bldP spid="10287" grpId="0"/>
      <p:bldP spid="10288" grpId="0"/>
      <p:bldP spid="10289" grpId="0"/>
      <p:bldP spid="10290" grpId="0"/>
      <p:bldP spid="10291" grpId="0"/>
      <p:bldP spid="10292" grpId="0"/>
      <p:bldP spid="10295" grpId="0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48" y="301718"/>
            <a:ext cx="11560573" cy="74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38915">
            <a:extLst>
              <a:ext uri="{FF2B5EF4-FFF2-40B4-BE49-F238E27FC236}">
                <a16:creationId xmlns:a16="http://schemas.microsoft.com/office/drawing/2014/main" id="{293EE9A5-EF3A-A3D6-1E3F-1144A66A3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756" y="838286"/>
            <a:ext cx="2743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200" b="1" dirty="0" err="1">
                <a:solidFill>
                  <a:srgbClr val="FF0000"/>
                </a:solidFill>
                <a:ea typeface="SimSun" panose="02010600030101010101" pitchFamily="2" charset="-122"/>
              </a:rPr>
              <a:t>Nhận</a:t>
            </a:r>
            <a:r>
              <a:rPr lang="en-US" altLang="zh-CN" sz="4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ea typeface="SimSun" panose="02010600030101010101" pitchFamily="2" charset="-122"/>
              </a:rPr>
              <a:t>xét</a:t>
            </a:r>
            <a:r>
              <a:rPr lang="en-US" altLang="zh-CN" sz="4200" b="1" dirty="0">
                <a:solidFill>
                  <a:srgbClr val="FF0000"/>
                </a:solidFill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38917" name="Text Box 38916">
            <a:extLst>
              <a:ext uri="{FF2B5EF4-FFF2-40B4-BE49-F238E27FC236}">
                <a16:creationId xmlns:a16="http://schemas.microsoft.com/office/drawing/2014/main" id="{0F4943AE-EAEF-CFBD-4723-33BA49A6A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558" y="1752662"/>
            <a:ext cx="12877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biểu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diễn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tự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nhiên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tổng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trị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của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thành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phần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nên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đó</a:t>
            </a:r>
            <a:endParaRPr lang="en-US" altLang="zh-CN" dirty="0">
              <a:solidFill>
                <a:srgbClr val="0000FF"/>
              </a:solidFill>
              <a:ea typeface="SimSun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SimSun" panose="02010600030101010101" pitchFamily="2" charset="-122"/>
              </a:rPr>
              <a:t>   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Chẳng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hạn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XXIV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thành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phần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X, X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IV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tương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ứng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với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10, 10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4. Do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XXIV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biểu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diễn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24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2.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Không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nào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biểu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diễn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FF"/>
                </a:solidFill>
                <a:ea typeface="SimSun" panose="02010600030101010101" pitchFamily="2" charset="-122"/>
              </a:rPr>
              <a:t>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8">
            <a:extLst>
              <a:ext uri="{FF2B5EF4-FFF2-40B4-BE49-F238E27FC236}">
                <a16:creationId xmlns:a16="http://schemas.microsoft.com/office/drawing/2014/main" id="{6F7D8FCA-D818-BEF8-60CA-72E14227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756" y="1447870"/>
            <a:ext cx="7659510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4400" b="1" dirty="0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  <a:r>
              <a:rPr lang="en-US" altLang="zh-CN" i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a)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14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27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b)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Đọc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XVI, XXII</a:t>
            </a:r>
          </a:p>
        </p:txBody>
      </p:sp>
      <p:sp>
        <p:nvSpPr>
          <p:cNvPr id="11277" name="Text Box 11276">
            <a:extLst>
              <a:ext uri="{FF2B5EF4-FFF2-40B4-BE49-F238E27FC236}">
                <a16:creationId xmlns:a16="http://schemas.microsoft.com/office/drawing/2014/main" id="{906B41EB-8980-C324-2C48-F1F04DBC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310" y="2971830"/>
            <a:ext cx="6218237" cy="14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Giải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: a)    XIV; XXVII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     b)    16; 22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>
            <a:extLst>
              <a:ext uri="{FF2B5EF4-FFF2-40B4-BE49-F238E27FC236}">
                <a16:creationId xmlns:a16="http://schemas.microsoft.com/office/drawing/2014/main" id="{C9EC49BC-5CF0-02A9-EE84-2F6C270C5BC2}"/>
              </a:ext>
            </a:extLst>
          </p:cNvPr>
          <p:cNvGrpSpPr>
            <a:grpSpLocks/>
          </p:cNvGrpSpPr>
          <p:nvPr/>
        </p:nvGrpSpPr>
        <p:grpSpPr bwMode="auto">
          <a:xfrm>
            <a:off x="5883275" y="1889125"/>
            <a:ext cx="242888" cy="1531938"/>
            <a:chOff x="1776" y="816"/>
            <a:chExt cx="96" cy="804"/>
          </a:xfrm>
        </p:grpSpPr>
        <p:sp>
          <p:nvSpPr>
            <p:cNvPr id="22530" name="Rectangle 8">
              <a:extLst>
                <a:ext uri="{FF2B5EF4-FFF2-40B4-BE49-F238E27FC236}">
                  <a16:creationId xmlns:a16="http://schemas.microsoft.com/office/drawing/2014/main" id="{82B1A727-AEB7-E40F-9E17-470277B6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31" name="Oval 9">
              <a:extLst>
                <a:ext uri="{FF2B5EF4-FFF2-40B4-BE49-F238E27FC236}">
                  <a16:creationId xmlns:a16="http://schemas.microsoft.com/office/drawing/2014/main" id="{4CD440CA-9AF2-55D2-554D-911509183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3AAF7F16-DCC4-F13E-F5C7-CCD715589D77}"/>
              </a:ext>
            </a:extLst>
          </p:cNvPr>
          <p:cNvGrpSpPr>
            <a:grpSpLocks/>
          </p:cNvGrpSpPr>
          <p:nvPr/>
        </p:nvGrpSpPr>
        <p:grpSpPr bwMode="auto">
          <a:xfrm>
            <a:off x="12522200" y="1889125"/>
            <a:ext cx="244475" cy="1531938"/>
            <a:chOff x="1776" y="816"/>
            <a:chExt cx="96" cy="804"/>
          </a:xfrm>
        </p:grpSpPr>
        <p:sp>
          <p:nvSpPr>
            <p:cNvPr id="22533" name="Rectangle 34">
              <a:extLst>
                <a:ext uri="{FF2B5EF4-FFF2-40B4-BE49-F238E27FC236}">
                  <a16:creationId xmlns:a16="http://schemas.microsoft.com/office/drawing/2014/main" id="{7D63F622-E676-486E-8899-9317428A2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34" name="Oval 35">
              <a:extLst>
                <a:ext uri="{FF2B5EF4-FFF2-40B4-BE49-F238E27FC236}">
                  <a16:creationId xmlns:a16="http://schemas.microsoft.com/office/drawing/2014/main" id="{30B351A1-37CF-2E53-E9DD-766B5E184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id="{CC69D554-FBAF-8E16-4ECE-67C21A5C5442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1889125"/>
            <a:ext cx="722312" cy="1531938"/>
            <a:chOff x="624" y="864"/>
            <a:chExt cx="284" cy="804"/>
          </a:xfrm>
        </p:grpSpPr>
        <p:grpSp>
          <p:nvGrpSpPr>
            <p:cNvPr id="22536" name="Group 31">
              <a:extLst>
                <a:ext uri="{FF2B5EF4-FFF2-40B4-BE49-F238E27FC236}">
                  <a16:creationId xmlns:a16="http://schemas.microsoft.com/office/drawing/2014/main" id="{7ED15967-66BF-925F-D929-51044143D9D6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37" name="Rectangle 4">
                <a:extLst>
                  <a:ext uri="{FF2B5EF4-FFF2-40B4-BE49-F238E27FC236}">
                    <a16:creationId xmlns:a16="http://schemas.microsoft.com/office/drawing/2014/main" id="{5B6FBE8B-35D9-6F21-8A19-33704FD68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38" name="Oval 5">
                <a:extLst>
                  <a:ext uri="{FF2B5EF4-FFF2-40B4-BE49-F238E27FC236}">
                    <a16:creationId xmlns:a16="http://schemas.microsoft.com/office/drawing/2014/main" id="{5CD3CD44-507B-6DD3-7B0B-2274B8EAA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2539" name="Group 39">
              <a:extLst>
                <a:ext uri="{FF2B5EF4-FFF2-40B4-BE49-F238E27FC236}">
                  <a16:creationId xmlns:a16="http://schemas.microsoft.com/office/drawing/2014/main" id="{C3D3237F-A2AB-CCA2-9C33-0E8D7ACFC62D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40" name="Rectangle 40">
                <a:extLst>
                  <a:ext uri="{FF2B5EF4-FFF2-40B4-BE49-F238E27FC236}">
                    <a16:creationId xmlns:a16="http://schemas.microsoft.com/office/drawing/2014/main" id="{D61793E5-51BB-5B63-3622-42A9A646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41" name="Oval 41">
                <a:extLst>
                  <a:ext uri="{FF2B5EF4-FFF2-40B4-BE49-F238E27FC236}">
                    <a16:creationId xmlns:a16="http://schemas.microsoft.com/office/drawing/2014/main" id="{FDE716CC-8AEA-E44B-FBC4-EF809919F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0E2CFB78-6DF9-74FC-73C5-A33A6240BD42}"/>
              </a:ext>
            </a:extLst>
          </p:cNvPr>
          <p:cNvGrpSpPr>
            <a:grpSpLocks/>
          </p:cNvGrpSpPr>
          <p:nvPr/>
        </p:nvGrpSpPr>
        <p:grpSpPr bwMode="auto">
          <a:xfrm>
            <a:off x="8772525" y="1885950"/>
            <a:ext cx="722313" cy="1531938"/>
            <a:chOff x="624" y="864"/>
            <a:chExt cx="284" cy="804"/>
          </a:xfrm>
        </p:grpSpPr>
        <p:grpSp>
          <p:nvGrpSpPr>
            <p:cNvPr id="22543" name="Group 44">
              <a:extLst>
                <a:ext uri="{FF2B5EF4-FFF2-40B4-BE49-F238E27FC236}">
                  <a16:creationId xmlns:a16="http://schemas.microsoft.com/office/drawing/2014/main" id="{E5FA5545-2E04-0443-84EA-52A84C249C10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44" name="Rectangle 45">
                <a:extLst>
                  <a:ext uri="{FF2B5EF4-FFF2-40B4-BE49-F238E27FC236}">
                    <a16:creationId xmlns:a16="http://schemas.microsoft.com/office/drawing/2014/main" id="{2DB29A0A-6085-F9F8-55DD-8C0420350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45" name="Oval 46">
                <a:extLst>
                  <a:ext uri="{FF2B5EF4-FFF2-40B4-BE49-F238E27FC236}">
                    <a16:creationId xmlns:a16="http://schemas.microsoft.com/office/drawing/2014/main" id="{77CBF662-7522-3C79-987C-23E7F39D6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2546" name="Group 47">
              <a:extLst>
                <a:ext uri="{FF2B5EF4-FFF2-40B4-BE49-F238E27FC236}">
                  <a16:creationId xmlns:a16="http://schemas.microsoft.com/office/drawing/2014/main" id="{38780776-C8EF-2A74-4ACD-D114348EB3DE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47" name="Rectangle 48">
                <a:extLst>
                  <a:ext uri="{FF2B5EF4-FFF2-40B4-BE49-F238E27FC236}">
                    <a16:creationId xmlns:a16="http://schemas.microsoft.com/office/drawing/2014/main" id="{D0885B22-071F-C3D2-3BEE-CD332F5C0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48" name="Oval 49">
                <a:extLst>
                  <a:ext uri="{FF2B5EF4-FFF2-40B4-BE49-F238E27FC236}">
                    <a16:creationId xmlns:a16="http://schemas.microsoft.com/office/drawing/2014/main" id="{2A03CD70-7D58-5E01-4A28-FB50B31A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2AF7A59D-514C-0373-8988-B082852FEB6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296945" y="1593056"/>
            <a:ext cx="182562" cy="2041525"/>
            <a:chOff x="1776" y="816"/>
            <a:chExt cx="96" cy="804"/>
          </a:xfrm>
        </p:grpSpPr>
        <p:sp>
          <p:nvSpPr>
            <p:cNvPr id="22550" name="Rectangle 51">
              <a:extLst>
                <a:ext uri="{FF2B5EF4-FFF2-40B4-BE49-F238E27FC236}">
                  <a16:creationId xmlns:a16="http://schemas.microsoft.com/office/drawing/2014/main" id="{D8E36209-3977-9357-519D-EDA96A24D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51" name="Oval 52">
              <a:extLst>
                <a:ext uri="{FF2B5EF4-FFF2-40B4-BE49-F238E27FC236}">
                  <a16:creationId xmlns:a16="http://schemas.microsoft.com/office/drawing/2014/main" id="{6C55A742-75CE-C034-A61B-EDF1A5DF2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11" name="Group 53">
            <a:extLst>
              <a:ext uri="{FF2B5EF4-FFF2-40B4-BE49-F238E27FC236}">
                <a16:creationId xmlns:a16="http://schemas.microsoft.com/office/drawing/2014/main" id="{4907A15F-DE68-9EFA-57C7-54117D3EABC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297738" y="1868488"/>
            <a:ext cx="180975" cy="2041525"/>
            <a:chOff x="1776" y="816"/>
            <a:chExt cx="96" cy="804"/>
          </a:xfrm>
        </p:grpSpPr>
        <p:sp>
          <p:nvSpPr>
            <p:cNvPr id="22553" name="Rectangle 54">
              <a:extLst>
                <a:ext uri="{FF2B5EF4-FFF2-40B4-BE49-F238E27FC236}">
                  <a16:creationId xmlns:a16="http://schemas.microsoft.com/office/drawing/2014/main" id="{5337BC5C-68DB-C393-4F1B-A319E14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54" name="Oval 55">
              <a:extLst>
                <a:ext uri="{FF2B5EF4-FFF2-40B4-BE49-F238E27FC236}">
                  <a16:creationId xmlns:a16="http://schemas.microsoft.com/office/drawing/2014/main" id="{A1237E35-F3E1-6C0F-20AE-B0D82E736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3CFEFCB6-A064-8FD6-818C-F24BD84999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180763" y="1782763"/>
            <a:ext cx="180975" cy="2041525"/>
            <a:chOff x="1776" y="816"/>
            <a:chExt cx="96" cy="804"/>
          </a:xfrm>
        </p:grpSpPr>
        <p:sp>
          <p:nvSpPr>
            <p:cNvPr id="22556" name="Rectangle 57">
              <a:extLst>
                <a:ext uri="{FF2B5EF4-FFF2-40B4-BE49-F238E27FC236}">
                  <a16:creationId xmlns:a16="http://schemas.microsoft.com/office/drawing/2014/main" id="{7C7F54F7-4C16-CCCB-11AA-B4312FED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57" name="Oval 58">
              <a:extLst>
                <a:ext uri="{FF2B5EF4-FFF2-40B4-BE49-F238E27FC236}">
                  <a16:creationId xmlns:a16="http://schemas.microsoft.com/office/drawing/2014/main" id="{929D44BA-7306-C7B7-24E6-0EF015D76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58316AA0-0485-C867-3681-4EB3AB4EC97C}"/>
              </a:ext>
            </a:extLst>
          </p:cNvPr>
          <p:cNvGrpSpPr>
            <a:grpSpLocks/>
          </p:cNvGrpSpPr>
          <p:nvPr/>
        </p:nvGrpSpPr>
        <p:grpSpPr bwMode="auto">
          <a:xfrm>
            <a:off x="5918200" y="3940175"/>
            <a:ext cx="244475" cy="1530350"/>
            <a:chOff x="1776" y="816"/>
            <a:chExt cx="96" cy="804"/>
          </a:xfrm>
        </p:grpSpPr>
        <p:sp>
          <p:nvSpPr>
            <p:cNvPr id="22559" name="Rectangle 64">
              <a:extLst>
                <a:ext uri="{FF2B5EF4-FFF2-40B4-BE49-F238E27FC236}">
                  <a16:creationId xmlns:a16="http://schemas.microsoft.com/office/drawing/2014/main" id="{F896B950-7D9E-1933-8561-800D941B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60" name="Oval 65">
              <a:extLst>
                <a:ext uri="{FF2B5EF4-FFF2-40B4-BE49-F238E27FC236}">
                  <a16:creationId xmlns:a16="http://schemas.microsoft.com/office/drawing/2014/main" id="{04733886-0B16-1597-EA1D-A1983AC4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821EEF0C-4968-33F6-4A82-35D38C4FC84C}"/>
              </a:ext>
            </a:extLst>
          </p:cNvPr>
          <p:cNvGrpSpPr>
            <a:grpSpLocks/>
          </p:cNvGrpSpPr>
          <p:nvPr/>
        </p:nvGrpSpPr>
        <p:grpSpPr bwMode="auto">
          <a:xfrm>
            <a:off x="12557125" y="3932238"/>
            <a:ext cx="244475" cy="1531937"/>
            <a:chOff x="1776" y="816"/>
            <a:chExt cx="96" cy="804"/>
          </a:xfrm>
        </p:grpSpPr>
        <p:sp>
          <p:nvSpPr>
            <p:cNvPr id="22562" name="Rectangle 67">
              <a:extLst>
                <a:ext uri="{FF2B5EF4-FFF2-40B4-BE49-F238E27FC236}">
                  <a16:creationId xmlns:a16="http://schemas.microsoft.com/office/drawing/2014/main" id="{13819C2B-EC4E-59FE-1AA8-507F4282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63" name="Oval 68">
              <a:extLst>
                <a:ext uri="{FF2B5EF4-FFF2-40B4-BE49-F238E27FC236}">
                  <a16:creationId xmlns:a16="http://schemas.microsoft.com/office/drawing/2014/main" id="{F0E6F66D-6D88-9954-3AEF-72C9B7A8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58DA0209-D3DC-4586-464A-D3E5EA4A7A0F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3940175"/>
            <a:ext cx="720725" cy="1530350"/>
            <a:chOff x="624" y="864"/>
            <a:chExt cx="284" cy="804"/>
          </a:xfrm>
        </p:grpSpPr>
        <p:grpSp>
          <p:nvGrpSpPr>
            <p:cNvPr id="22565" name="Group 70">
              <a:extLst>
                <a:ext uri="{FF2B5EF4-FFF2-40B4-BE49-F238E27FC236}">
                  <a16:creationId xmlns:a16="http://schemas.microsoft.com/office/drawing/2014/main" id="{9683DCFA-B207-A2C0-E5D2-D42EB43C5D11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66" name="Rectangle 71">
                <a:extLst>
                  <a:ext uri="{FF2B5EF4-FFF2-40B4-BE49-F238E27FC236}">
                    <a16:creationId xmlns:a16="http://schemas.microsoft.com/office/drawing/2014/main" id="{2DDAEC72-94BF-50A6-8E30-53F9E485F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67" name="Oval 72">
                <a:extLst>
                  <a:ext uri="{FF2B5EF4-FFF2-40B4-BE49-F238E27FC236}">
                    <a16:creationId xmlns:a16="http://schemas.microsoft.com/office/drawing/2014/main" id="{F2A221D5-23DE-64FC-B61C-318410372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2568" name="Group 73">
              <a:extLst>
                <a:ext uri="{FF2B5EF4-FFF2-40B4-BE49-F238E27FC236}">
                  <a16:creationId xmlns:a16="http://schemas.microsoft.com/office/drawing/2014/main" id="{7E5B8D80-15D0-0CAC-3398-4F351ED38BEF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69" name="Rectangle 74">
                <a:extLst>
                  <a:ext uri="{FF2B5EF4-FFF2-40B4-BE49-F238E27FC236}">
                    <a16:creationId xmlns:a16="http://schemas.microsoft.com/office/drawing/2014/main" id="{5C612F8A-4B9F-9DE8-1E9E-823B3D268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70" name="Oval 75">
                <a:extLst>
                  <a:ext uri="{FF2B5EF4-FFF2-40B4-BE49-F238E27FC236}">
                    <a16:creationId xmlns:a16="http://schemas.microsoft.com/office/drawing/2014/main" id="{E140B78C-72AD-B462-22F0-43B8EBC23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18" name="Group 76">
            <a:extLst>
              <a:ext uri="{FF2B5EF4-FFF2-40B4-BE49-F238E27FC236}">
                <a16:creationId xmlns:a16="http://schemas.microsoft.com/office/drawing/2014/main" id="{74DBC314-873E-CEE5-CAF2-C05C0A50C3CB}"/>
              </a:ext>
            </a:extLst>
          </p:cNvPr>
          <p:cNvGrpSpPr>
            <a:grpSpLocks/>
          </p:cNvGrpSpPr>
          <p:nvPr/>
        </p:nvGrpSpPr>
        <p:grpSpPr bwMode="auto">
          <a:xfrm>
            <a:off x="8961438" y="3935413"/>
            <a:ext cx="720725" cy="1531937"/>
            <a:chOff x="624" y="864"/>
            <a:chExt cx="284" cy="804"/>
          </a:xfrm>
        </p:grpSpPr>
        <p:grpSp>
          <p:nvGrpSpPr>
            <p:cNvPr id="22572" name="Group 77">
              <a:extLst>
                <a:ext uri="{FF2B5EF4-FFF2-40B4-BE49-F238E27FC236}">
                  <a16:creationId xmlns:a16="http://schemas.microsoft.com/office/drawing/2014/main" id="{E16F8743-9FA6-6648-1BB9-D9E0F1F52942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73" name="Rectangle 78">
                <a:extLst>
                  <a:ext uri="{FF2B5EF4-FFF2-40B4-BE49-F238E27FC236}">
                    <a16:creationId xmlns:a16="http://schemas.microsoft.com/office/drawing/2014/main" id="{5DDCF189-A68E-ED6D-2D4C-AB73CE606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74" name="Oval 79">
                <a:extLst>
                  <a:ext uri="{FF2B5EF4-FFF2-40B4-BE49-F238E27FC236}">
                    <a16:creationId xmlns:a16="http://schemas.microsoft.com/office/drawing/2014/main" id="{8F57CDA0-314F-4EBC-725D-552DE7882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2575" name="Group 80">
              <a:extLst>
                <a:ext uri="{FF2B5EF4-FFF2-40B4-BE49-F238E27FC236}">
                  <a16:creationId xmlns:a16="http://schemas.microsoft.com/office/drawing/2014/main" id="{A16F81F7-3104-1AEF-EA5B-739FC2DA16AC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76" name="Rectangle 81">
                <a:extLst>
                  <a:ext uri="{FF2B5EF4-FFF2-40B4-BE49-F238E27FC236}">
                    <a16:creationId xmlns:a16="http://schemas.microsoft.com/office/drawing/2014/main" id="{8B75887B-64F7-DF17-A9AC-F0289A555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77" name="Oval 82">
                <a:extLst>
                  <a:ext uri="{FF2B5EF4-FFF2-40B4-BE49-F238E27FC236}">
                    <a16:creationId xmlns:a16="http://schemas.microsoft.com/office/drawing/2014/main" id="{44D500E5-1315-7CA2-690F-C5544C489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6AE8C962-11E0-A8AD-B003-6B1AED0127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333457" y="3644106"/>
            <a:ext cx="184150" cy="2043113"/>
            <a:chOff x="1776" y="816"/>
            <a:chExt cx="96" cy="804"/>
          </a:xfrm>
        </p:grpSpPr>
        <p:sp>
          <p:nvSpPr>
            <p:cNvPr id="22579" name="Rectangle 84">
              <a:extLst>
                <a:ext uri="{FF2B5EF4-FFF2-40B4-BE49-F238E27FC236}">
                  <a16:creationId xmlns:a16="http://schemas.microsoft.com/office/drawing/2014/main" id="{4680FB4F-6C60-527E-37C2-A74C099FC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80" name="Oval 85">
              <a:extLst>
                <a:ext uri="{FF2B5EF4-FFF2-40B4-BE49-F238E27FC236}">
                  <a16:creationId xmlns:a16="http://schemas.microsoft.com/office/drawing/2014/main" id="{543EB778-7AF1-4B84-2959-ABB560292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2" name="Group 86">
            <a:extLst>
              <a:ext uri="{FF2B5EF4-FFF2-40B4-BE49-F238E27FC236}">
                <a16:creationId xmlns:a16="http://schemas.microsoft.com/office/drawing/2014/main" id="{BE358D90-FAD7-27AC-56FB-CBEEAB434A4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335838" y="3919538"/>
            <a:ext cx="182562" cy="2043112"/>
            <a:chOff x="1776" y="816"/>
            <a:chExt cx="96" cy="804"/>
          </a:xfrm>
        </p:grpSpPr>
        <p:sp>
          <p:nvSpPr>
            <p:cNvPr id="22582" name="Rectangle 87">
              <a:extLst>
                <a:ext uri="{FF2B5EF4-FFF2-40B4-BE49-F238E27FC236}">
                  <a16:creationId xmlns:a16="http://schemas.microsoft.com/office/drawing/2014/main" id="{2661712D-8D14-E3B3-1BE5-75C2BED9A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83" name="Oval 88">
              <a:extLst>
                <a:ext uri="{FF2B5EF4-FFF2-40B4-BE49-F238E27FC236}">
                  <a16:creationId xmlns:a16="http://schemas.microsoft.com/office/drawing/2014/main" id="{526779A5-508B-0653-7FDB-9D8DE75F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3" name="Group 89">
            <a:extLst>
              <a:ext uri="{FF2B5EF4-FFF2-40B4-BE49-F238E27FC236}">
                <a16:creationId xmlns:a16="http://schemas.microsoft.com/office/drawing/2014/main" id="{3CD61B1F-B784-289D-EAE4-51152B800C1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213306" y="3829844"/>
            <a:ext cx="182563" cy="2041525"/>
            <a:chOff x="1776" y="816"/>
            <a:chExt cx="96" cy="804"/>
          </a:xfrm>
        </p:grpSpPr>
        <p:sp>
          <p:nvSpPr>
            <p:cNvPr id="22585" name="Rectangle 90">
              <a:extLst>
                <a:ext uri="{FF2B5EF4-FFF2-40B4-BE49-F238E27FC236}">
                  <a16:creationId xmlns:a16="http://schemas.microsoft.com/office/drawing/2014/main" id="{A715E412-70AA-51F0-E792-132C14D2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86" name="Oval 91">
              <a:extLst>
                <a:ext uri="{FF2B5EF4-FFF2-40B4-BE49-F238E27FC236}">
                  <a16:creationId xmlns:a16="http://schemas.microsoft.com/office/drawing/2014/main" id="{72711C62-0A32-EB93-C096-0C22F8262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4" name="Group 92">
            <a:extLst>
              <a:ext uri="{FF2B5EF4-FFF2-40B4-BE49-F238E27FC236}">
                <a16:creationId xmlns:a16="http://schemas.microsoft.com/office/drawing/2014/main" id="{6968410B-B5F3-F7EF-5863-613B94D09A53}"/>
              </a:ext>
            </a:extLst>
          </p:cNvPr>
          <p:cNvGrpSpPr>
            <a:grpSpLocks/>
          </p:cNvGrpSpPr>
          <p:nvPr/>
        </p:nvGrpSpPr>
        <p:grpSpPr bwMode="auto">
          <a:xfrm>
            <a:off x="6040438" y="5951538"/>
            <a:ext cx="242887" cy="1531937"/>
            <a:chOff x="1776" y="816"/>
            <a:chExt cx="96" cy="804"/>
          </a:xfrm>
        </p:grpSpPr>
        <p:sp>
          <p:nvSpPr>
            <p:cNvPr id="22588" name="Rectangle 93">
              <a:extLst>
                <a:ext uri="{FF2B5EF4-FFF2-40B4-BE49-F238E27FC236}">
                  <a16:creationId xmlns:a16="http://schemas.microsoft.com/office/drawing/2014/main" id="{AEC0F6E5-C710-DE9A-6EBC-D572818AF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89" name="Oval 94">
              <a:extLst>
                <a:ext uri="{FF2B5EF4-FFF2-40B4-BE49-F238E27FC236}">
                  <a16:creationId xmlns:a16="http://schemas.microsoft.com/office/drawing/2014/main" id="{01974B79-F216-5E13-DEB0-06EF4348B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5" name="Group 95">
            <a:extLst>
              <a:ext uri="{FF2B5EF4-FFF2-40B4-BE49-F238E27FC236}">
                <a16:creationId xmlns:a16="http://schemas.microsoft.com/office/drawing/2014/main" id="{F89A4AD5-3C71-BD41-F60E-16D2302DF6F7}"/>
              </a:ext>
            </a:extLst>
          </p:cNvPr>
          <p:cNvGrpSpPr>
            <a:grpSpLocks/>
          </p:cNvGrpSpPr>
          <p:nvPr/>
        </p:nvGrpSpPr>
        <p:grpSpPr bwMode="auto">
          <a:xfrm>
            <a:off x="12679363" y="5951538"/>
            <a:ext cx="244475" cy="1531937"/>
            <a:chOff x="1776" y="816"/>
            <a:chExt cx="96" cy="804"/>
          </a:xfrm>
        </p:grpSpPr>
        <p:sp>
          <p:nvSpPr>
            <p:cNvPr id="22591" name="Rectangle 96">
              <a:extLst>
                <a:ext uri="{FF2B5EF4-FFF2-40B4-BE49-F238E27FC236}">
                  <a16:creationId xmlns:a16="http://schemas.microsoft.com/office/drawing/2014/main" id="{35724EBD-0224-5BA3-3761-05D2CD59E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592" name="Oval 97">
              <a:extLst>
                <a:ext uri="{FF2B5EF4-FFF2-40B4-BE49-F238E27FC236}">
                  <a16:creationId xmlns:a16="http://schemas.microsoft.com/office/drawing/2014/main" id="{1D137904-6DB7-DCB1-8B74-ACCCBA844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26" name="Group 98">
            <a:extLst>
              <a:ext uri="{FF2B5EF4-FFF2-40B4-BE49-F238E27FC236}">
                <a16:creationId xmlns:a16="http://schemas.microsoft.com/office/drawing/2014/main" id="{665B5713-3C08-1846-105E-46F2092AABC5}"/>
              </a:ext>
            </a:extLst>
          </p:cNvPr>
          <p:cNvGrpSpPr>
            <a:grpSpLocks/>
          </p:cNvGrpSpPr>
          <p:nvPr/>
        </p:nvGrpSpPr>
        <p:grpSpPr bwMode="auto">
          <a:xfrm>
            <a:off x="5064125" y="5951538"/>
            <a:ext cx="722313" cy="1531937"/>
            <a:chOff x="624" y="864"/>
            <a:chExt cx="284" cy="804"/>
          </a:xfrm>
        </p:grpSpPr>
        <p:grpSp>
          <p:nvGrpSpPr>
            <p:cNvPr id="22594" name="Group 99">
              <a:extLst>
                <a:ext uri="{FF2B5EF4-FFF2-40B4-BE49-F238E27FC236}">
                  <a16:creationId xmlns:a16="http://schemas.microsoft.com/office/drawing/2014/main" id="{D6E1CCC7-51E2-27A0-49CF-812CEAA8B1FC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595" name="Rectangle 100">
                <a:extLst>
                  <a:ext uri="{FF2B5EF4-FFF2-40B4-BE49-F238E27FC236}">
                    <a16:creationId xmlns:a16="http://schemas.microsoft.com/office/drawing/2014/main" id="{1A23E027-B1D4-D1DF-7E24-73759FAEF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96" name="Oval 101">
                <a:extLst>
                  <a:ext uri="{FF2B5EF4-FFF2-40B4-BE49-F238E27FC236}">
                    <a16:creationId xmlns:a16="http://schemas.microsoft.com/office/drawing/2014/main" id="{CAB2C21F-8BC4-2846-43F3-E262B6EF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2597" name="Group 102">
              <a:extLst>
                <a:ext uri="{FF2B5EF4-FFF2-40B4-BE49-F238E27FC236}">
                  <a16:creationId xmlns:a16="http://schemas.microsoft.com/office/drawing/2014/main" id="{1F98E257-8477-76A1-65B7-6780547FB2F3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598" name="Rectangle 103">
                <a:extLst>
                  <a:ext uri="{FF2B5EF4-FFF2-40B4-BE49-F238E27FC236}">
                    <a16:creationId xmlns:a16="http://schemas.microsoft.com/office/drawing/2014/main" id="{BD7D00F0-9900-B884-60AA-8B0C177F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599" name="Oval 104">
                <a:extLst>
                  <a:ext uri="{FF2B5EF4-FFF2-40B4-BE49-F238E27FC236}">
                    <a16:creationId xmlns:a16="http://schemas.microsoft.com/office/drawing/2014/main" id="{10B3B625-5C25-A45E-37D3-69861616F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29" name="Group 105">
            <a:extLst>
              <a:ext uri="{FF2B5EF4-FFF2-40B4-BE49-F238E27FC236}">
                <a16:creationId xmlns:a16="http://schemas.microsoft.com/office/drawing/2014/main" id="{4D8CE562-147A-C2AF-04E7-C58DD43D63A9}"/>
              </a:ext>
            </a:extLst>
          </p:cNvPr>
          <p:cNvGrpSpPr>
            <a:grpSpLocks/>
          </p:cNvGrpSpPr>
          <p:nvPr/>
        </p:nvGrpSpPr>
        <p:grpSpPr bwMode="auto">
          <a:xfrm>
            <a:off x="9058275" y="5946775"/>
            <a:ext cx="720725" cy="1531938"/>
            <a:chOff x="624" y="864"/>
            <a:chExt cx="284" cy="804"/>
          </a:xfrm>
        </p:grpSpPr>
        <p:grpSp>
          <p:nvGrpSpPr>
            <p:cNvPr id="22601" name="Group 106">
              <a:extLst>
                <a:ext uri="{FF2B5EF4-FFF2-40B4-BE49-F238E27FC236}">
                  <a16:creationId xmlns:a16="http://schemas.microsoft.com/office/drawing/2014/main" id="{0C673CF3-63DE-FD47-D072-AADBA7BE2764}"/>
                </a:ext>
              </a:extLst>
            </p:cNvPr>
            <p:cNvGrpSpPr>
              <a:grpSpLocks/>
            </p:cNvGrpSpPr>
            <p:nvPr/>
          </p:nvGrpSpPr>
          <p:grpSpPr bwMode="auto">
            <a:xfrm rot="600000">
              <a:off x="812" y="864"/>
              <a:ext cx="96" cy="804"/>
              <a:chOff x="902" y="864"/>
              <a:chExt cx="96" cy="804"/>
            </a:xfrm>
          </p:grpSpPr>
          <p:sp>
            <p:nvSpPr>
              <p:cNvPr id="22602" name="Rectangle 107">
                <a:extLst>
                  <a:ext uri="{FF2B5EF4-FFF2-40B4-BE49-F238E27FC236}">
                    <a16:creationId xmlns:a16="http://schemas.microsoft.com/office/drawing/2014/main" id="{DD6CAD19-25D8-2766-A25C-EF7E8C2F2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603" name="Oval 108">
                <a:extLst>
                  <a:ext uri="{FF2B5EF4-FFF2-40B4-BE49-F238E27FC236}">
                    <a16:creationId xmlns:a16="http://schemas.microsoft.com/office/drawing/2014/main" id="{6B07653F-D136-B11A-481E-A5CC5548B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22604" name="Group 109">
              <a:extLst>
                <a:ext uri="{FF2B5EF4-FFF2-40B4-BE49-F238E27FC236}">
                  <a16:creationId xmlns:a16="http://schemas.microsoft.com/office/drawing/2014/main" id="{31E96048-81E3-06E9-602F-C183B7F98E08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624" y="864"/>
              <a:ext cx="96" cy="804"/>
              <a:chOff x="902" y="864"/>
              <a:chExt cx="96" cy="804"/>
            </a:xfrm>
          </p:grpSpPr>
          <p:sp>
            <p:nvSpPr>
              <p:cNvPr id="22605" name="Rectangle 110">
                <a:extLst>
                  <a:ext uri="{FF2B5EF4-FFF2-40B4-BE49-F238E27FC236}">
                    <a16:creationId xmlns:a16="http://schemas.microsoft.com/office/drawing/2014/main" id="{5B5B925B-7D79-0199-59FE-91C777F9A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948"/>
                <a:ext cx="48" cy="72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22606" name="Oval 111">
                <a:extLst>
                  <a:ext uri="{FF2B5EF4-FFF2-40B4-BE49-F238E27FC236}">
                    <a16:creationId xmlns:a16="http://schemas.microsoft.com/office/drawing/2014/main" id="{3E50B2B4-77DE-0909-37B7-267928FF7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" y="864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30622" tIns="65311" rIns="130622" bIns="65311" anchor="ctr"/>
              <a:lstStyle>
                <a:lvl1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defTabSz="1306513"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defTabSz="1306513" fontAlgn="base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vi-VN" altLang="en-US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</p:grpSp>
      <p:grpSp>
        <p:nvGrpSpPr>
          <p:cNvPr id="5" name="Group 112">
            <a:extLst>
              <a:ext uri="{FF2B5EF4-FFF2-40B4-BE49-F238E27FC236}">
                <a16:creationId xmlns:a16="http://schemas.microsoft.com/office/drawing/2014/main" id="{E6085E34-88EA-DA30-E8AC-BB8A288E88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54106" y="5655469"/>
            <a:ext cx="182563" cy="2041525"/>
            <a:chOff x="1776" y="816"/>
            <a:chExt cx="96" cy="804"/>
          </a:xfrm>
        </p:grpSpPr>
        <p:sp>
          <p:nvSpPr>
            <p:cNvPr id="22608" name="Rectangle 113">
              <a:extLst>
                <a:ext uri="{FF2B5EF4-FFF2-40B4-BE49-F238E27FC236}">
                  <a16:creationId xmlns:a16="http://schemas.microsoft.com/office/drawing/2014/main" id="{7C667A01-F21A-184E-B6F3-DF128E654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609" name="Oval 114">
              <a:extLst>
                <a:ext uri="{FF2B5EF4-FFF2-40B4-BE49-F238E27FC236}">
                  <a16:creationId xmlns:a16="http://schemas.microsoft.com/office/drawing/2014/main" id="{8ED3B5F3-B761-BCF4-6D1D-241FEA93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6" name="Group 115">
            <a:extLst>
              <a:ext uri="{FF2B5EF4-FFF2-40B4-BE49-F238E27FC236}">
                <a16:creationId xmlns:a16="http://schemas.microsoft.com/office/drawing/2014/main" id="{26FB6404-379A-542B-6614-66E6E05845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56488" y="5932487"/>
            <a:ext cx="184150" cy="2041525"/>
            <a:chOff x="1776" y="816"/>
            <a:chExt cx="96" cy="804"/>
          </a:xfrm>
        </p:grpSpPr>
        <p:sp>
          <p:nvSpPr>
            <p:cNvPr id="22611" name="Rectangle 116">
              <a:extLst>
                <a:ext uri="{FF2B5EF4-FFF2-40B4-BE49-F238E27FC236}">
                  <a16:creationId xmlns:a16="http://schemas.microsoft.com/office/drawing/2014/main" id="{6DC85AF7-2E56-CF8F-85F4-B4F767BB9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612" name="Oval 117">
              <a:extLst>
                <a:ext uri="{FF2B5EF4-FFF2-40B4-BE49-F238E27FC236}">
                  <a16:creationId xmlns:a16="http://schemas.microsoft.com/office/drawing/2014/main" id="{DFC4A005-FF91-3CC3-28CE-F44586A0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134D5235-8297-78BA-17BE-65C607F36A5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335545" y="5841206"/>
            <a:ext cx="182562" cy="2041525"/>
            <a:chOff x="1776" y="816"/>
            <a:chExt cx="96" cy="804"/>
          </a:xfrm>
        </p:grpSpPr>
        <p:sp>
          <p:nvSpPr>
            <p:cNvPr id="22614" name="Rectangle 119">
              <a:extLst>
                <a:ext uri="{FF2B5EF4-FFF2-40B4-BE49-F238E27FC236}">
                  <a16:creationId xmlns:a16="http://schemas.microsoft.com/office/drawing/2014/main" id="{DAE5E2B9-7396-9AA4-B8D5-AF35D93D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900"/>
              <a:ext cx="48" cy="7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2615" name="Oval 120">
              <a:extLst>
                <a:ext uri="{FF2B5EF4-FFF2-40B4-BE49-F238E27FC236}">
                  <a16:creationId xmlns:a16="http://schemas.microsoft.com/office/drawing/2014/main" id="{5D9CCBE1-1BA8-248A-1510-AAD698F53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6" cy="96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130622" tIns="65311" rIns="130622" bIns="65311" anchor="ctr"/>
            <a:lstStyle>
              <a:lvl1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defTabSz="1306513"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306513" fontAlgn="base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/>
              <a:endParaRPr lang="vi-VN" alt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2311" name="Text Box 121">
            <a:extLst>
              <a:ext uri="{FF2B5EF4-FFF2-40B4-BE49-F238E27FC236}">
                <a16:creationId xmlns:a16="http://schemas.microsoft.com/office/drawing/2014/main" id="{BBB0B920-0794-FA29-971E-D25A8B83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49275"/>
            <a:ext cx="13166725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9 que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diêm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xếp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theo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hình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sau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Hãy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chuyển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chỗ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que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diêm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để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quả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đúng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2312" name="Text Box 122">
            <a:extLst>
              <a:ext uri="{FF2B5EF4-FFF2-40B4-BE49-F238E27FC236}">
                <a16:creationId xmlns:a16="http://schemas.microsoft.com/office/drawing/2014/main" id="{D7E6E9E5-D7B0-CE1D-EAE8-FEC53800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844800"/>
            <a:ext cx="181390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Cách 1</a:t>
            </a:r>
            <a:r>
              <a:rPr lang="en-US" altLang="zh-CN" b="1" u="sng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:</a:t>
            </a:r>
          </a:p>
        </p:txBody>
      </p:sp>
      <p:sp>
        <p:nvSpPr>
          <p:cNvPr id="12313" name="Text Box 123">
            <a:extLst>
              <a:ext uri="{FF2B5EF4-FFF2-40B4-BE49-F238E27FC236}">
                <a16:creationId xmlns:a16="http://schemas.microsoft.com/office/drawing/2014/main" id="{C2DFAB75-0106-9352-ECFD-71BF5E73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953000"/>
            <a:ext cx="170489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Cách 2:</a:t>
            </a:r>
            <a:endParaRPr lang="en-US" altLang="zh-CN" b="1" u="sng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12314" name="Text Box 124">
            <a:extLst>
              <a:ext uri="{FF2B5EF4-FFF2-40B4-BE49-F238E27FC236}">
                <a16:creationId xmlns:a16="http://schemas.microsoft.com/office/drawing/2014/main" id="{782038D5-4D1E-44D5-F68C-F9EBAE1D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934200"/>
            <a:ext cx="170489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Cách 3:</a:t>
            </a:r>
            <a:endParaRPr lang="en-US" altLang="zh-CN" b="1" u="sng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26667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L -0.10833 7.4074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7.40741E-7 L 0.26493 -0.0444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12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2" grpId="0"/>
      <p:bldP spid="12313" grpId="0"/>
      <p:bldP spid="12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9699">
            <a:extLst>
              <a:ext uri="{FF2B5EF4-FFF2-40B4-BE49-F238E27FC236}">
                <a16:creationId xmlns:a16="http://schemas.microsoft.com/office/drawing/2014/main" id="{2B2AC9E4-9661-1054-0B60-CB9AF972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64" y="487434"/>
            <a:ext cx="390207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Trả lời:</a:t>
            </a:r>
          </a:p>
        </p:txBody>
      </p:sp>
      <p:sp>
        <p:nvSpPr>
          <p:cNvPr id="29701" name="Text Box 29700">
            <a:extLst>
              <a:ext uri="{FF2B5EF4-FFF2-40B4-BE49-F238E27FC236}">
                <a16:creationId xmlns:a16="http://schemas.microsoft.com/office/drawing/2014/main" id="{1EECB01E-107F-6FB8-DFD2-828ABF60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64" y="1371672"/>
            <a:ext cx="12648868" cy="53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Ta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 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      A = {x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18 &lt; x &lt; 21}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          B = { x 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N*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 &lt; 4 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          C = { x 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35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38 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          D: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Tập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x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mà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x 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N*. 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Khi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tập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này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lại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liệt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kê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phần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tử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: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a)  A = {19 ; 20}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 b)  B = { 1 ; 2 ; 3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 c)  C = { 35 ; 36 ; 37 ; 38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}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d)  D = {0}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5123" name="Rectangles 29701">
            <a:extLst>
              <a:ext uri="{FF2B5EF4-FFF2-40B4-BE49-F238E27FC236}">
                <a16:creationId xmlns:a16="http://schemas.microsoft.com/office/drawing/2014/main" id="{E9231C54-23B9-92C3-8E24-9961340A6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227" y="3356047"/>
            <a:ext cx="26386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>
            <a:extLst>
              <a:ext uri="{FF2B5EF4-FFF2-40B4-BE49-F238E27FC236}">
                <a16:creationId xmlns:a16="http://schemas.microsoft.com/office/drawing/2014/main" id="{F5478C3E-E5A5-B2B5-838B-816D8240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70" y="990682"/>
            <a:ext cx="8153186" cy="12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?</a:t>
            </a:r>
            <a:r>
              <a:rPr lang="en-US" altLang="zh-CN" i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a)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14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27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b)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Đọc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XVI, XXII</a:t>
            </a:r>
          </a:p>
        </p:txBody>
      </p:sp>
      <p:sp>
        <p:nvSpPr>
          <p:cNvPr id="28675" name="Text Box 28674">
            <a:extLst>
              <a:ext uri="{FF2B5EF4-FFF2-40B4-BE49-F238E27FC236}">
                <a16:creationId xmlns:a16="http://schemas.microsoft.com/office/drawing/2014/main" id="{56E2E55A-A26E-F624-0DC8-258AD84C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80" y="2438444"/>
            <a:ext cx="13868212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Thử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thách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nhỏ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: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Sử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dụng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đúng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7 que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tính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em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xếp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những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nào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28676" name="Text Box 28675">
            <a:extLst>
              <a:ext uri="{FF2B5EF4-FFF2-40B4-BE49-F238E27FC236}">
                <a16:creationId xmlns:a16="http://schemas.microsoft.com/office/drawing/2014/main" id="{8539918C-F9C5-DB66-7A73-67306C5EB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Đáp án: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8677" name="Rectangles 28676">
            <a:extLst>
              <a:ext uri="{FF2B5EF4-FFF2-40B4-BE49-F238E27FC236}">
                <a16:creationId xmlns:a16="http://schemas.microsoft.com/office/drawing/2014/main" id="{D7BB6B16-AEBF-C840-F137-AA7D46F8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148013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Sử dụng đúng 7 que tính, em xếp được những số La Mã là: </a:t>
            </a:r>
          </a:p>
        </p:txBody>
      </p:sp>
      <p:sp>
        <p:nvSpPr>
          <p:cNvPr id="23557" name="Text Box 28677">
            <a:extLst>
              <a:ext uri="{FF2B5EF4-FFF2-40B4-BE49-F238E27FC236}">
                <a16:creationId xmlns:a16="http://schemas.microsoft.com/office/drawing/2014/main" id="{208FA8BA-6AB3-4488-13C4-AF3AF181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011" y="4343342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8679" name="Text Box 28678">
            <a:extLst>
              <a:ext uri="{FF2B5EF4-FFF2-40B4-BE49-F238E27FC236}">
                <a16:creationId xmlns:a16="http://schemas.microsoft.com/office/drawing/2014/main" id="{45023BB0-6BB6-F78E-41D3-65F7C677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411" y="3886142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XVIII ( số 18)</a:t>
            </a:r>
          </a:p>
        </p:txBody>
      </p:sp>
      <p:sp>
        <p:nvSpPr>
          <p:cNvPr id="28680" name="Text Box 28679">
            <a:extLst>
              <a:ext uri="{FF2B5EF4-FFF2-40B4-BE49-F238E27FC236}">
                <a16:creationId xmlns:a16="http://schemas.microsoft.com/office/drawing/2014/main" id="{EDCB2008-9E2B-B77A-132D-35A80523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524" y="4495742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XXIII ( số 23)</a:t>
            </a:r>
          </a:p>
        </p:txBody>
      </p:sp>
      <p:sp>
        <p:nvSpPr>
          <p:cNvPr id="28681" name="Text Box 28680">
            <a:extLst>
              <a:ext uri="{FF2B5EF4-FFF2-40B4-BE49-F238E27FC236}">
                <a16:creationId xmlns:a16="http://schemas.microsoft.com/office/drawing/2014/main" id="{5ADB30A3-4D3E-5EA7-868B-6CC0EFB9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174" y="5105342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XXIV (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24)</a:t>
            </a:r>
          </a:p>
        </p:txBody>
      </p:sp>
      <p:sp>
        <p:nvSpPr>
          <p:cNvPr id="28682" name="Text Box 28681">
            <a:extLst>
              <a:ext uri="{FF2B5EF4-FFF2-40B4-BE49-F238E27FC236}">
                <a16:creationId xmlns:a16="http://schemas.microsoft.com/office/drawing/2014/main" id="{0231448C-6E6C-46AC-CF62-6173A257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24" y="5714942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XXVI ( số 26)</a:t>
            </a:r>
          </a:p>
        </p:txBody>
      </p:sp>
      <p:sp>
        <p:nvSpPr>
          <p:cNvPr id="28683" name="Text Box 28682">
            <a:extLst>
              <a:ext uri="{FF2B5EF4-FFF2-40B4-BE49-F238E27FC236}">
                <a16:creationId xmlns:a16="http://schemas.microsoft.com/office/drawing/2014/main" id="{E1829C88-0472-1CE9-D870-2B8BDEE5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86" y="6324542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XXIX ( số 29)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7" grpId="0"/>
      <p:bldP spid="28679" grpId="0"/>
      <p:bldP spid="28680" grpId="0"/>
      <p:bldP spid="28681" grpId="0"/>
      <p:bldP spid="28682" grpId="0"/>
      <p:bldP spid="28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39939">
            <a:extLst>
              <a:ext uri="{FF2B5EF4-FFF2-40B4-BE49-F238E27FC236}">
                <a16:creationId xmlns:a16="http://schemas.microsoft.com/office/drawing/2014/main" id="{B5DB7B5F-F3A6-16E7-5D32-6EDD8601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68" y="609692"/>
            <a:ext cx="2057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ea typeface="SimSun" panose="02010600030101010101" pitchFamily="2" charset="-122"/>
              </a:rPr>
              <a:t>BÀI TẬP</a:t>
            </a:r>
          </a:p>
        </p:txBody>
      </p:sp>
      <p:sp>
        <p:nvSpPr>
          <p:cNvPr id="39941" name="Text Box 39940">
            <a:extLst>
              <a:ext uri="{FF2B5EF4-FFF2-40B4-BE49-F238E27FC236}">
                <a16:creationId xmlns:a16="http://schemas.microsoft.com/office/drawing/2014/main" id="{5BBAA45D-A3E5-FD0E-6BF7-D5A5F4B4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348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Bài 1.6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.  Cho các số 27 501; 106 712; 7 110 385; 2 915 404 267</a:t>
            </a:r>
          </a:p>
        </p:txBody>
      </p:sp>
      <p:sp>
        <p:nvSpPr>
          <p:cNvPr id="39942" name="Text Box 39941">
            <a:extLst>
              <a:ext uri="{FF2B5EF4-FFF2-40B4-BE49-F238E27FC236}">
                <a16:creationId xmlns:a16="http://schemas.microsoft.com/office/drawing/2014/main" id="{86B17AC7-A861-618B-A9DF-F7FBAA98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a) Đọc mỗi số đã cho</a:t>
            </a:r>
          </a:p>
        </p:txBody>
      </p:sp>
      <p:sp>
        <p:nvSpPr>
          <p:cNvPr id="39943" name="Text Box 39942">
            <a:extLst>
              <a:ext uri="{FF2B5EF4-FFF2-40B4-BE49-F238E27FC236}">
                <a16:creationId xmlns:a16="http://schemas.microsoft.com/office/drawing/2014/main" id="{147CD4C3-E88C-7E94-93BB-C6DA4DB28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196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b) Chữ số 7 trong mỗi số đã cho đó có giá trị là bao nhiêu</a:t>
            </a:r>
          </a:p>
        </p:txBody>
      </p:sp>
      <p:sp>
        <p:nvSpPr>
          <p:cNvPr id="39944" name="Rectangles 39943">
            <a:extLst>
              <a:ext uri="{FF2B5EF4-FFF2-40B4-BE49-F238E27FC236}">
                <a16:creationId xmlns:a16="http://schemas.microsoft.com/office/drawing/2014/main" id="{85953329-E71A-AAEB-4657-B3E15901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52633"/>
            <a:ext cx="134112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27 501:  </a:t>
            </a:r>
            <a:r>
              <a:rPr lang="en-US" altLang="zh-CN" i="1">
                <a:solidFill>
                  <a:srgbClr val="000000"/>
                </a:solidFill>
                <a:ea typeface="SimSun" panose="02010600030101010101" pitchFamily="2" charset="-122"/>
              </a:rPr>
              <a:t>Hai mươi bảy nghìn  năm trăm linh một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  <a:p>
            <a:pPr eaLnBrk="0" hangingPunct="0"/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106 712:  </a:t>
            </a:r>
            <a:r>
              <a:rPr lang="en-US" altLang="zh-CN" i="1">
                <a:solidFill>
                  <a:srgbClr val="000000"/>
                </a:solidFill>
                <a:ea typeface="SimSun" panose="02010600030101010101" pitchFamily="2" charset="-122"/>
              </a:rPr>
              <a:t>Một trăm linh sáu nghìn bảy trăm mười hai.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eaLnBrk="0" hangingPunct="0"/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7 110 385:  </a:t>
            </a:r>
            <a:r>
              <a:rPr lang="en-US" altLang="zh-CN" i="1">
                <a:solidFill>
                  <a:srgbClr val="000000"/>
                </a:solidFill>
                <a:ea typeface="SimSun" panose="02010600030101010101" pitchFamily="2" charset="-122"/>
              </a:rPr>
              <a:t>Bảy triệu  một trăm mười nghìn ba trăm tám mươi năm.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eaLnBrk="0" hangingPunct="0"/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2 915 404 267:  </a:t>
            </a:r>
            <a:r>
              <a:rPr lang="en-US" altLang="zh-CN" i="1">
                <a:solidFill>
                  <a:srgbClr val="000000"/>
                </a:solidFill>
                <a:ea typeface="SimSun" panose="02010600030101010101" pitchFamily="2" charset="-122"/>
              </a:rPr>
              <a:t>Hai tỉ chín trăm mười lăm triệu bốn trăm linh bốn nghìn hai trăm sáu mươi bảy.</a:t>
            </a:r>
          </a:p>
        </p:txBody>
      </p:sp>
      <p:sp>
        <p:nvSpPr>
          <p:cNvPr id="39945" name="Rectangles 39944">
            <a:extLst>
              <a:ext uri="{FF2B5EF4-FFF2-40B4-BE49-F238E27FC236}">
                <a16:creationId xmlns:a16="http://schemas.microsoft.com/office/drawing/2014/main" id="{2E01992D-4398-0292-CA15-55F23F6BB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98443"/>
            <a:ext cx="13639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+ Chữ số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trong số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27 501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nằm ở hàng nghìn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và có giá trị bằng </a:t>
            </a:r>
          </a:p>
          <a:p>
            <a:pPr eaLnBrk="0" hangingPunct="0"/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          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x 1 000 = 7 000</a:t>
            </a:r>
          </a:p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+ Chữ số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trong số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106 712 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nằm ở hàng trăm và có giá trị bằng</a:t>
            </a:r>
          </a:p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        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x 100 = 700</a:t>
            </a:r>
          </a:p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+ Chữ số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trong số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7 110 385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nằm ở hàng triệu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và có giá trị bằng </a:t>
            </a:r>
          </a:p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        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x 1 000 000 = 7 000 000</a:t>
            </a:r>
          </a:p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+ Chữ số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trong số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2 915 404 267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nằm ở hàng đơn vị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và có giá trị bằng </a:t>
            </a:r>
          </a:p>
          <a:p>
            <a:pPr eaLnBrk="0" hangingPunct="0"/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        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7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x 1 = 7</a:t>
            </a:r>
          </a:p>
          <a:p>
            <a:pPr eaLnBrk="0" hangingPunct="0"/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  <p:bldP spid="39944" grpId="0"/>
      <p:bldP spid="39944" grpId="1"/>
      <p:bldP spid="39945" grpId="0"/>
      <p:bldP spid="39945" grpId="1"/>
      <p:bldP spid="3994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0963">
            <a:extLst>
              <a:ext uri="{FF2B5EF4-FFF2-40B4-BE49-F238E27FC236}">
                <a16:creationId xmlns:a16="http://schemas.microsoft.com/office/drawing/2014/main" id="{C49FAA4C-069A-AF15-83C1-6B38FE25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95" y="609692"/>
            <a:ext cx="134874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1.7.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4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đứng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ở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hàng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nào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trong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nếu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giá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               a)  400              b)  40                c) 4</a:t>
            </a:r>
          </a:p>
        </p:txBody>
      </p:sp>
      <p:sp>
        <p:nvSpPr>
          <p:cNvPr id="40965" name="Rectangles 40964">
            <a:extLst>
              <a:ext uri="{FF2B5EF4-FFF2-40B4-BE49-F238E27FC236}">
                <a16:creationId xmlns:a16="http://schemas.microsoft.com/office/drawing/2014/main" id="{2A75A000-5F79-EA1B-55EB-AA112F76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54" y="1970885"/>
            <a:ext cx="53784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fr-FR" altLang="en-US" u="sng">
                <a:solidFill>
                  <a:srgbClr val="000000"/>
                </a:solidFill>
              </a:rPr>
              <a:t>Trả lời</a:t>
            </a:r>
            <a:r>
              <a:rPr lang="fr-FR" altLang="en-US">
                <a:solidFill>
                  <a:srgbClr val="000000"/>
                </a:solidFill>
              </a:rPr>
              <a:t>:   a) Hàng trăm 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ctr" eaLnBrk="0" hangingPunct="0"/>
            <a:r>
              <a:rPr lang="fr-FR" altLang="en-US">
                <a:solidFill>
                  <a:srgbClr val="000000"/>
                </a:solidFill>
              </a:rPr>
              <a:t>               b) Hàng chục 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ctr" eaLnBrk="0" hangingPunct="0"/>
            <a:r>
              <a:rPr lang="fr-FR" altLang="en-US">
                <a:solidFill>
                  <a:srgbClr val="000000"/>
                </a:solidFill>
              </a:rPr>
              <a:t>                 c) Hàng đơn vị </a:t>
            </a:r>
          </a:p>
        </p:txBody>
      </p:sp>
      <p:sp>
        <p:nvSpPr>
          <p:cNvPr id="40966" name="Text Box 40965">
            <a:extLst>
              <a:ext uri="{FF2B5EF4-FFF2-40B4-BE49-F238E27FC236}">
                <a16:creationId xmlns:a16="http://schemas.microsoft.com/office/drawing/2014/main" id="{A2DD1606-EC68-6E41-510F-DC5F5254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54" y="3808356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Bài 1. 8.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Đọc các số La Mã: XIV; XVI; XXIII</a:t>
            </a:r>
          </a:p>
        </p:txBody>
      </p:sp>
      <p:sp>
        <p:nvSpPr>
          <p:cNvPr id="40967" name="Rectangles 40966">
            <a:extLst>
              <a:ext uri="{FF2B5EF4-FFF2-40B4-BE49-F238E27FC236}">
                <a16:creationId xmlns:a16="http://schemas.microsoft.com/office/drawing/2014/main" id="{E43529AA-1EFC-0F98-3514-C6DEB696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167" y="4515648"/>
            <a:ext cx="6248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fr-FR" altLang="en-US" u="sng">
                <a:solidFill>
                  <a:srgbClr val="000000"/>
                </a:solidFill>
              </a:rPr>
              <a:t>Trả lời</a:t>
            </a:r>
            <a:r>
              <a:rPr lang="fr-FR" altLang="en-US">
                <a:solidFill>
                  <a:srgbClr val="000000"/>
                </a:solidFill>
              </a:rPr>
              <a:t>:   + </a:t>
            </a:r>
            <a:r>
              <a:rPr lang="fr-FR" altLang="en-US" b="1">
                <a:solidFill>
                  <a:srgbClr val="000000"/>
                </a:solidFill>
              </a:rPr>
              <a:t>XIV</a:t>
            </a:r>
            <a:r>
              <a:rPr lang="fr-FR" altLang="en-US">
                <a:solidFill>
                  <a:srgbClr val="000000"/>
                </a:solidFill>
              </a:rPr>
              <a:t> : Mười bốn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ctr" eaLnBrk="0" hangingPunct="0"/>
            <a:r>
              <a:rPr lang="fr-FR" altLang="en-US">
                <a:solidFill>
                  <a:srgbClr val="000000"/>
                </a:solidFill>
              </a:rPr>
              <a:t>    + </a:t>
            </a:r>
            <a:r>
              <a:rPr lang="fr-FR" altLang="en-US" b="1">
                <a:solidFill>
                  <a:srgbClr val="000000"/>
                </a:solidFill>
              </a:rPr>
              <a:t>XVI</a:t>
            </a:r>
            <a:r>
              <a:rPr lang="fr-FR" altLang="en-US">
                <a:solidFill>
                  <a:srgbClr val="000000"/>
                </a:solidFill>
              </a:rPr>
              <a:t> :  Mười sáu</a:t>
            </a:r>
          </a:p>
          <a:p>
            <a:pPr algn="ctr" eaLnBrk="0" hangingPunct="0"/>
            <a:r>
              <a:rPr lang="fr-FR" altLang="en-US">
                <a:solidFill>
                  <a:srgbClr val="000000"/>
                </a:solidFill>
              </a:rPr>
              <a:t>           + </a:t>
            </a:r>
            <a:r>
              <a:rPr lang="fr-FR" altLang="en-US" b="1">
                <a:solidFill>
                  <a:srgbClr val="000000"/>
                </a:solidFill>
              </a:rPr>
              <a:t>XXIII</a:t>
            </a:r>
            <a:r>
              <a:rPr lang="fr-FR" altLang="en-US">
                <a:solidFill>
                  <a:srgbClr val="000000"/>
                </a:solidFill>
              </a:rPr>
              <a:t> : Hai mươi ba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40968" name="Text Box 40967">
            <a:extLst>
              <a:ext uri="{FF2B5EF4-FFF2-40B4-BE49-F238E27FC236}">
                <a16:creationId xmlns:a16="http://schemas.microsoft.com/office/drawing/2014/main" id="{663AAE09-CA7E-72D9-BAE4-313AF4DA9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54" y="6248344"/>
            <a:ext cx="960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Bài 1. 9.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Viết các số sau bằng số La Mã: 18; 25</a:t>
            </a:r>
          </a:p>
        </p:txBody>
      </p:sp>
      <p:sp>
        <p:nvSpPr>
          <p:cNvPr id="40969" name="Rectangles 40968">
            <a:extLst>
              <a:ext uri="{FF2B5EF4-FFF2-40B4-BE49-F238E27FC236}">
                <a16:creationId xmlns:a16="http://schemas.microsoft.com/office/drawing/2014/main" id="{45DFB1E3-E7AC-864B-89C5-B31A34C62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54" y="6850532"/>
            <a:ext cx="50244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fr-FR" altLang="en-US" u="sng">
                <a:solidFill>
                  <a:srgbClr val="000000"/>
                </a:solidFill>
              </a:rPr>
              <a:t>Trả lời</a:t>
            </a:r>
            <a:r>
              <a:rPr lang="fr-FR" altLang="en-US">
                <a:solidFill>
                  <a:srgbClr val="000000"/>
                </a:solidFill>
              </a:rPr>
              <a:t>:   + Số </a:t>
            </a:r>
            <a:r>
              <a:rPr lang="fr-FR" altLang="en-US" b="1">
                <a:solidFill>
                  <a:srgbClr val="000000"/>
                </a:solidFill>
              </a:rPr>
              <a:t>18 : </a:t>
            </a:r>
            <a:r>
              <a:rPr lang="fr-FR" altLang="en-US">
                <a:solidFill>
                  <a:srgbClr val="000000"/>
                </a:solidFill>
              </a:rPr>
              <a:t>XVIII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ctr" eaLnBrk="0" hangingPunct="0"/>
            <a:r>
              <a:rPr lang="fr-FR" altLang="en-US" b="1">
                <a:solidFill>
                  <a:srgbClr val="000000"/>
                </a:solidFill>
              </a:rPr>
              <a:t>         </a:t>
            </a:r>
            <a:r>
              <a:rPr lang="fr-FR" altLang="en-US">
                <a:solidFill>
                  <a:srgbClr val="000000"/>
                </a:solidFill>
              </a:rPr>
              <a:t>+ Số</a:t>
            </a:r>
            <a:r>
              <a:rPr lang="fr-FR" altLang="en-US" b="1">
                <a:solidFill>
                  <a:srgbClr val="000000"/>
                </a:solidFill>
              </a:rPr>
              <a:t> 25 : </a:t>
            </a:r>
            <a:r>
              <a:rPr lang="fr-FR" altLang="en-US">
                <a:solidFill>
                  <a:srgbClr val="000000"/>
                </a:solidFill>
              </a:rPr>
              <a:t>XXV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  <p:bldP spid="409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1987">
            <a:extLst>
              <a:ext uri="{FF2B5EF4-FFF2-40B4-BE49-F238E27FC236}">
                <a16:creationId xmlns:a16="http://schemas.microsoft.com/office/drawing/2014/main" id="{B3E9D338-1FF2-DB82-3FB2-AAB14508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BÀI TẬP</a:t>
            </a:r>
          </a:p>
        </p:txBody>
      </p:sp>
      <p:sp>
        <p:nvSpPr>
          <p:cNvPr id="41989" name="Text Box 41988">
            <a:extLst>
              <a:ext uri="{FF2B5EF4-FFF2-40B4-BE49-F238E27FC236}">
                <a16:creationId xmlns:a16="http://schemas.microsoft.com/office/drawing/2014/main" id="{7009B16E-E880-37FD-23D9-36EAA77D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1295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Bài 1.10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Một số tự nhiên được viết bởi ba chữ số 0 và ba chữ số 9 nằm xen kẽ nhau. Đó là số tự nhiên nào? </a:t>
            </a:r>
          </a:p>
        </p:txBody>
      </p:sp>
      <p:sp>
        <p:nvSpPr>
          <p:cNvPr id="41990" name="Rectangles 41989">
            <a:extLst>
              <a:ext uri="{FF2B5EF4-FFF2-40B4-BE49-F238E27FC236}">
                <a16:creationId xmlns:a16="http://schemas.microsoft.com/office/drawing/2014/main" id="{645FB877-5025-02D9-CB5F-BA144621E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22081"/>
            <a:ext cx="13335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fr-FR" altLang="en-US" b="1">
                <a:solidFill>
                  <a:srgbClr val="000000"/>
                </a:solidFill>
              </a:rPr>
              <a:t>Lời giải:  </a:t>
            </a:r>
            <a:r>
              <a:rPr lang="fr-FR" altLang="en-US">
                <a:solidFill>
                  <a:srgbClr val="000000"/>
                </a:solidFill>
              </a:rPr>
              <a:t>Số có sáu chữ số nên hàng cao nhất là hàng trăm nghìn. Chữ số này phải khác 0 nên hàng trăm nghìn là chữ số 9. Mà 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chữ số 0 và chữ số 9 nằm xen kẽ nhau.</a:t>
            </a:r>
            <a:r>
              <a:rPr lang="fr-FR" altLang="en-US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fr-FR" altLang="en-US">
                <a:solidFill>
                  <a:srgbClr val="000000"/>
                </a:solidFill>
              </a:rPr>
              <a:t>                 =&gt;  Số cần tìm là </a:t>
            </a:r>
            <a:r>
              <a:rPr lang="fr-FR" altLang="en-US" b="1">
                <a:solidFill>
                  <a:srgbClr val="000000"/>
                </a:solidFill>
              </a:rPr>
              <a:t>909 090</a:t>
            </a:r>
            <a:r>
              <a:rPr lang="fr-FR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991" name="Text Box 41990">
            <a:extLst>
              <a:ext uri="{FF2B5EF4-FFF2-40B4-BE49-F238E27FC236}">
                <a16:creationId xmlns:a16="http://schemas.microsoft.com/office/drawing/2014/main" id="{1E42C0FF-5DE0-D4A9-3771-B81E5348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91000"/>
            <a:ext cx="12877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Bài 1.11</a:t>
            </a: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 Dùng các chữ số 0. 3 và 5 viết một số tự nhiên có ba chữ số khác nhau mà chữ số 5 có giá trị là 50</a:t>
            </a:r>
          </a:p>
        </p:txBody>
      </p:sp>
      <p:sp>
        <p:nvSpPr>
          <p:cNvPr id="41992" name="Rectangles 41991">
            <a:extLst>
              <a:ext uri="{FF2B5EF4-FFF2-40B4-BE49-F238E27FC236}">
                <a16:creationId xmlns:a16="http://schemas.microsoft.com/office/drawing/2014/main" id="{06548980-EAF9-B1FE-F4B8-21D61DDB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5450414"/>
            <a:ext cx="1036181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fr-FR" altLang="en-US" b="1">
                <a:solidFill>
                  <a:srgbClr val="000000"/>
                </a:solidFill>
              </a:rPr>
              <a:t>Trả lời:</a:t>
            </a:r>
            <a:r>
              <a:rPr lang="fr-FR" altLang="en-US">
                <a:solidFill>
                  <a:srgbClr val="000000"/>
                </a:solidFill>
              </a:rPr>
              <a:t>  Chữ số 5 có giá trị bằng 50 nên thuộc hàng chục </a:t>
            </a:r>
          </a:p>
          <a:p>
            <a:pPr eaLnBrk="0" hangingPunct="0"/>
            <a:r>
              <a:rPr lang="fr-FR" altLang="en-US">
                <a:solidFill>
                  <a:srgbClr val="000000"/>
                </a:solidFill>
              </a:rPr>
              <a:t>               =&gt; Số đó là : </a:t>
            </a:r>
            <a:r>
              <a:rPr lang="fr-FR" altLang="en-US" b="1">
                <a:solidFill>
                  <a:srgbClr val="000000"/>
                </a:solidFill>
              </a:rPr>
              <a:t>350</a:t>
            </a:r>
            <a:endParaRPr lang="en-US" altLang="zh-C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41991" grpId="0"/>
      <p:bldP spid="419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43013">
            <a:extLst>
              <a:ext uri="{FF2B5EF4-FFF2-40B4-BE49-F238E27FC236}">
                <a16:creationId xmlns:a16="http://schemas.microsoft.com/office/drawing/2014/main" id="{BD8D786F-B454-B6A0-D776-39529504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08" y="395191"/>
            <a:ext cx="1383000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u="sng" dirty="0" err="1">
                <a:ea typeface="SimSun" panose="02010600030101010101" pitchFamily="2" charset="-122"/>
              </a:rPr>
              <a:t>Bài</a:t>
            </a:r>
            <a:r>
              <a:rPr lang="en-US" altLang="zh-CN" b="1" u="sng" dirty="0">
                <a:ea typeface="SimSun" panose="02010600030101010101" pitchFamily="2" charset="-122"/>
              </a:rPr>
              <a:t> 1.12</a:t>
            </a:r>
            <a:r>
              <a:rPr lang="en-US" altLang="zh-CN" dirty="0"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ea typeface="SimSun" panose="02010600030101010101" pitchFamily="2" charset="-122"/>
              </a:rPr>
              <a:t>Trong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một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cửa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hàng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bánh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ea typeface="SimSun" panose="02010600030101010101" pitchFamily="2" charset="-122"/>
              </a:rPr>
              <a:t>người</a:t>
            </a:r>
            <a:r>
              <a:rPr lang="en-US" altLang="zh-CN" dirty="0">
                <a:ea typeface="SimSun" panose="02010600030101010101" pitchFamily="2" charset="-122"/>
              </a:rPr>
              <a:t> ta </a:t>
            </a:r>
            <a:r>
              <a:rPr lang="en-US" altLang="zh-CN" dirty="0" err="1">
                <a:ea typeface="SimSun" panose="02010600030101010101" pitchFamily="2" charset="-122"/>
              </a:rPr>
              <a:t>đóng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gói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thành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các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loại</a:t>
            </a:r>
            <a:r>
              <a:rPr lang="en-US" altLang="zh-CN" dirty="0"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gói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cái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kẹo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;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hộp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gói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;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thùng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hộp</a:t>
            </a:r>
            <a:r>
              <a:rPr lang="en-US" altLang="zh-CN" dirty="0"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ea typeface="SimSun" panose="02010600030101010101" pitchFamily="2" charset="-122"/>
              </a:rPr>
              <a:t>Một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người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mua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9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thùng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, 9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hộp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9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gói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ea typeface="SimSun" panose="02010600030101010101" pitchFamily="2" charset="-122"/>
              </a:rPr>
              <a:t>Hỏi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người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đó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đã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mua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tất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cả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bao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nhiêu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cái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? </a:t>
            </a:r>
          </a:p>
        </p:txBody>
      </p:sp>
      <p:sp>
        <p:nvSpPr>
          <p:cNvPr id="43015" name="Text Box 43014">
            <a:extLst>
              <a:ext uri="{FF2B5EF4-FFF2-40B4-BE49-F238E27FC236}">
                <a16:creationId xmlns:a16="http://schemas.microsoft.com/office/drawing/2014/main" id="{6705B6CB-FCCD-C49C-0B6E-71CC01D3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320" y="2133652"/>
            <a:ext cx="140970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 err="1">
                <a:ea typeface="SimSun" panose="02010600030101010101" pitchFamily="2" charset="-122"/>
              </a:rPr>
              <a:t>Lời</a:t>
            </a:r>
            <a:r>
              <a:rPr lang="en-US" altLang="zh-CN" b="1" dirty="0"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ea typeface="SimSun" panose="02010600030101010101" pitchFamily="2" charset="-122"/>
              </a:rPr>
              <a:t>giải</a:t>
            </a:r>
            <a:r>
              <a:rPr lang="en-US" altLang="zh-CN" b="1" dirty="0">
                <a:ea typeface="SimSun" panose="02010600030101010101" pitchFamily="2" charset="-122"/>
              </a:rPr>
              <a:t>:</a:t>
            </a:r>
            <a:r>
              <a:rPr lang="en-US" altLang="zh-CN" dirty="0">
                <a:ea typeface="SimSun" panose="02010600030101010101" pitchFamily="2" charset="-122"/>
              </a:rPr>
              <a:t>  </a:t>
            </a:r>
            <a:r>
              <a:rPr lang="en-US" altLang="zh-CN" dirty="0" err="1">
                <a:ea typeface="SimSun" panose="02010600030101010101" pitchFamily="2" charset="-122"/>
              </a:rPr>
              <a:t>Vì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gói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cái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ea typeface="SimSun" panose="02010600030101010101" pitchFamily="2" charset="-122"/>
              </a:rPr>
              <a:t>Mà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hộp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gói</a:t>
            </a:r>
            <a:endParaRPr lang="en-US" altLang="zh-CN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SimSun" panose="02010600030101010101" pitchFamily="2" charset="-122"/>
              </a:rPr>
              <a:t>           =&gt; </a:t>
            </a:r>
            <a:r>
              <a:rPr lang="en-US" altLang="zh-CN" dirty="0" err="1">
                <a:ea typeface="SimSun" panose="02010600030101010101" pitchFamily="2" charset="-122"/>
              </a:rPr>
              <a:t>Mỗi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hộp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có</a:t>
            </a:r>
            <a:r>
              <a:rPr lang="en-US" altLang="zh-CN" dirty="0">
                <a:ea typeface="SimSun" panose="02010600030101010101" pitchFamily="2" charset="-122"/>
              </a:rPr>
              <a:t>: 10 x 10 = 100 (</a:t>
            </a:r>
            <a:r>
              <a:rPr lang="en-US" altLang="zh-CN" dirty="0" err="1">
                <a:ea typeface="SimSun" panose="02010600030101010101" pitchFamily="2" charset="-122"/>
              </a:rPr>
              <a:t>cái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)</a:t>
            </a:r>
          </a:p>
          <a:p>
            <a:pPr eaLnBrk="0" hangingPunct="0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              </a:t>
            </a:r>
            <a:r>
              <a:rPr lang="en-US" altLang="zh-CN" dirty="0" err="1">
                <a:ea typeface="SimSun" panose="02010600030101010101" pitchFamily="2" charset="-122"/>
              </a:rPr>
              <a:t>Có</a:t>
            </a:r>
            <a:r>
              <a:rPr lang="en-US" altLang="zh-CN" dirty="0"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thùng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có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hộp</a:t>
            </a:r>
            <a:endParaRPr lang="en-US" altLang="zh-CN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 eaLnBrk="0" hangingPunct="0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        =&gt; </a:t>
            </a:r>
            <a:r>
              <a:rPr lang="en-US" altLang="zh-CN" dirty="0" err="1">
                <a:ea typeface="SimSun" panose="02010600030101010101" pitchFamily="2" charset="-122"/>
              </a:rPr>
              <a:t>Mỗi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thùng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có</a:t>
            </a:r>
            <a:r>
              <a:rPr lang="en-US" altLang="zh-CN" dirty="0">
                <a:ea typeface="SimSun" panose="02010600030101010101" pitchFamily="2" charset="-122"/>
              </a:rPr>
              <a:t>  10 x 100  = 1 000 (</a:t>
            </a:r>
            <a:r>
              <a:rPr lang="en-US" altLang="zh-CN" dirty="0" err="1">
                <a:ea typeface="SimSun" panose="02010600030101010101" pitchFamily="2" charset="-122"/>
              </a:rPr>
              <a:t>cái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)</a:t>
            </a:r>
          </a:p>
          <a:p>
            <a:pPr eaLnBrk="0" hangingPunct="0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             Do: </a:t>
            </a:r>
            <a:r>
              <a:rPr lang="en-US" altLang="zh-CN" dirty="0" err="1">
                <a:ea typeface="SimSun" panose="02010600030101010101" pitchFamily="2" charset="-122"/>
              </a:rPr>
              <a:t>Người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đó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mua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9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thùng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, 9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hộp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và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9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gói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anose="02010600030101010101" pitchFamily="2" charset="-122"/>
              </a:rPr>
              <a:t>kẹo</a:t>
            </a:r>
            <a:endParaRPr lang="en-US" altLang="zh-CN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 eaLnBrk="0" hangingPunct="0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        =&gt;  </a:t>
            </a:r>
            <a:r>
              <a:rPr lang="en-US" altLang="zh-CN" dirty="0" err="1">
                <a:ea typeface="SimSun" panose="02010600030101010101" pitchFamily="2" charset="-122"/>
              </a:rPr>
              <a:t>Tổng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số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kẹo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người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ấy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đã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mua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là</a:t>
            </a:r>
            <a:r>
              <a:rPr lang="en-US" altLang="zh-CN" dirty="0">
                <a:ea typeface="SimSun" panose="02010600030101010101" pitchFamily="2" charset="-122"/>
              </a:rPr>
              <a:t>: </a:t>
            </a:r>
          </a:p>
          <a:p>
            <a:pPr eaLnBrk="0" hangingPunct="0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             </a:t>
            </a:r>
            <a:r>
              <a:rPr lang="fr-FR" altLang="en-US" dirty="0"/>
              <a:t>9 × 1 000 + 9 × 100 + 9 × 10 = 9 990 ( </a:t>
            </a:r>
            <a:r>
              <a:rPr lang="fr-FR" altLang="en-US" dirty="0" err="1"/>
              <a:t>cái</a:t>
            </a:r>
            <a:r>
              <a:rPr lang="fr-FR" altLang="en-US" dirty="0"/>
              <a:t> </a:t>
            </a:r>
            <a:r>
              <a:rPr lang="fr-FR" altLang="en-US" dirty="0" err="1"/>
              <a:t>kẹo</a:t>
            </a:r>
            <a:r>
              <a:rPr lang="fr-FR" altLang="en-US" dirty="0"/>
              <a:t>)</a:t>
            </a:r>
            <a:endParaRPr lang="en-US" altLang="zh-CN" dirty="0">
              <a:ea typeface="SimSun" panose="02010600030101010101" pitchFamily="2" charset="-122"/>
            </a:endParaRPr>
          </a:p>
          <a:p>
            <a:pPr eaLnBrk="0" hangingPunct="0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            </a:t>
            </a:r>
            <a:r>
              <a:rPr lang="en-US" altLang="zh-CN" dirty="0" err="1">
                <a:ea typeface="SimSun" panose="02010600030101010101" pitchFamily="2" charset="-122"/>
              </a:rPr>
              <a:t>Vậy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người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đó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đã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mua</a:t>
            </a:r>
            <a:r>
              <a:rPr lang="en-US" altLang="zh-CN" dirty="0">
                <a:ea typeface="SimSun" panose="02010600030101010101" pitchFamily="2" charset="-122"/>
              </a:rPr>
              <a:t> 9 990 </a:t>
            </a:r>
            <a:r>
              <a:rPr lang="en-US" altLang="zh-CN" dirty="0" err="1">
                <a:ea typeface="SimSun" panose="02010600030101010101" pitchFamily="2" charset="-122"/>
              </a:rPr>
              <a:t>cái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kẹo</a:t>
            </a:r>
            <a:endParaRPr lang="en-US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38" y="533494"/>
            <a:ext cx="9981938" cy="71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B609751C-51D7-8638-E80C-FD1BFE50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68" y="762088"/>
            <a:ext cx="13288963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u="sng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Câu</a:t>
            </a:r>
            <a:r>
              <a:rPr lang="en-US" altLang="zh-CN" b="1" u="sng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2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: </a:t>
            </a: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tập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E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x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không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vượt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quá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6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hai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cách</a:t>
            </a:r>
            <a:r>
              <a:rPr lang="vi-VN" altLang="en-US" dirty="0">
                <a:solidFill>
                  <a:srgbClr val="000000"/>
                </a:solidFill>
                <a:sym typeface="Symbol" panose="05050102010706020507" pitchFamily="18" charset="2"/>
              </a:rPr>
              <a:t>?</a:t>
            </a:r>
            <a:endParaRPr lang="en-US" altLang="zh-CN" dirty="0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6375F404-F112-ED51-301D-827984DD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66" y="2590840"/>
            <a:ext cx="13258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Tập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hợp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E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x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không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vượt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quá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6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hai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cách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là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: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C</a:t>
            </a:r>
            <a:r>
              <a:rPr lang="vi-VN" altLang="en-US" dirty="0">
                <a:solidFill>
                  <a:srgbClr val="000000"/>
                </a:solidFill>
              </a:rPr>
              <a:t>ách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 :  E = {x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N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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x 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6}</a:t>
            </a:r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vi-VN" altLang="en-US" dirty="0">
                <a:solidFill>
                  <a:srgbClr val="000000"/>
                </a:solidFill>
                <a:sym typeface="Symbol" panose="05050102010706020507" pitchFamily="18" charset="2"/>
              </a:rPr>
              <a:t>ách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 2 :  E = {0 ; 1 ; 2 ; 3 ; 4 ; 5 ; 6}</a:t>
            </a: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6BB6110C-94FA-3A14-3817-093CCDD9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64" y="1905058"/>
            <a:ext cx="1674118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b="1" u="sng" dirty="0">
                <a:solidFill>
                  <a:srgbClr val="000000"/>
                </a:solidFill>
              </a:rPr>
              <a:t>Trả lời</a:t>
            </a:r>
            <a:r>
              <a:rPr lang="en-US" altLang="zh-CN" b="1" u="sng" dirty="0">
                <a:solidFill>
                  <a:srgbClr val="000000"/>
                </a:solidFill>
                <a:ea typeface="SimSun" panose="02010600030101010101" pitchFamily="2" charset="-122"/>
              </a:rPr>
              <a:t>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12">
            <a:extLst>
              <a:ext uri="{FF2B5EF4-FFF2-40B4-BE49-F238E27FC236}">
                <a16:creationId xmlns:a16="http://schemas.microsoft.com/office/drawing/2014/main" id="{E8F1C82F-CB3D-358A-4E04-FBFCD1FB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52" y="685890"/>
            <a:ext cx="11811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s 33796">
            <a:extLst>
              <a:ext uri="{FF2B5EF4-FFF2-40B4-BE49-F238E27FC236}">
                <a16:creationId xmlns:a16="http://schemas.microsoft.com/office/drawing/2014/main" id="{B444798D-69ED-88E4-50C1-EF642724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72" y="7086522"/>
            <a:ext cx="5132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altLang="en-US" b="1" dirty="0" err="1">
                <a:solidFill>
                  <a:srgbClr val="000000"/>
                </a:solidFill>
              </a:rPr>
              <a:t>Chữ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số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Ấn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Độ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cuối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thế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kỉ</a:t>
            </a:r>
            <a:r>
              <a:rPr lang="fr-FR" altLang="en-US" b="1" dirty="0">
                <a:solidFill>
                  <a:srgbClr val="000000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3">
            <a:extLst>
              <a:ext uri="{FF2B5EF4-FFF2-40B4-BE49-F238E27FC236}">
                <a16:creationId xmlns:a16="http://schemas.microsoft.com/office/drawing/2014/main" id="{60469F96-D8E9-CA75-059D-CC2A3077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8" y="838286"/>
            <a:ext cx="1272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s 34820">
            <a:extLst>
              <a:ext uri="{FF2B5EF4-FFF2-40B4-BE49-F238E27FC236}">
                <a16:creationId xmlns:a16="http://schemas.microsoft.com/office/drawing/2014/main" id="{09FC6B37-F5DE-52A1-A7D5-07C9C73D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58" y="6781730"/>
            <a:ext cx="3727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altLang="en-US" b="1" dirty="0" err="1">
                <a:solidFill>
                  <a:srgbClr val="000000"/>
                </a:solidFill>
              </a:rPr>
              <a:t>Bảng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chữ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số</a:t>
            </a:r>
            <a:r>
              <a:rPr lang="fr-FR" altLang="en-US" b="1" dirty="0">
                <a:solidFill>
                  <a:srgbClr val="000000"/>
                </a:solidFill>
              </a:rPr>
              <a:t> Ả </a:t>
            </a:r>
            <a:r>
              <a:rPr lang="fr-FR" altLang="en-US" b="1" dirty="0" err="1">
                <a:solidFill>
                  <a:srgbClr val="000000"/>
                </a:solidFill>
              </a:rPr>
              <a:t>Rập</a:t>
            </a:r>
            <a:endParaRPr lang="fr-FR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18">
            <a:extLst>
              <a:ext uri="{FF2B5EF4-FFF2-40B4-BE49-F238E27FC236}">
                <a16:creationId xmlns:a16="http://schemas.microsoft.com/office/drawing/2014/main" id="{15028C98-9A3A-4501-3992-2A979A98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0" y="330200"/>
            <a:ext cx="119634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s 35844">
            <a:extLst>
              <a:ext uri="{FF2B5EF4-FFF2-40B4-BE49-F238E27FC236}">
                <a16:creationId xmlns:a16="http://schemas.microsoft.com/office/drawing/2014/main" id="{E98E438F-4050-98F9-D800-2928A78C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48" y="7239000"/>
            <a:ext cx="312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altLang="en-US" b="1" dirty="0" err="1">
                <a:solidFill>
                  <a:srgbClr val="000000"/>
                </a:solidFill>
              </a:rPr>
              <a:t>Chữ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số</a:t>
            </a:r>
            <a:r>
              <a:rPr lang="fr-FR" altLang="en-US" b="1" dirty="0">
                <a:solidFill>
                  <a:srgbClr val="000000"/>
                </a:solidFill>
              </a:rPr>
              <a:t> Babylon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9">
            <a:extLst>
              <a:ext uri="{FF2B5EF4-FFF2-40B4-BE49-F238E27FC236}">
                <a16:creationId xmlns:a16="http://schemas.microsoft.com/office/drawing/2014/main" id="{5A8ECE25-2CB9-1FA3-3CDE-5D59267A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54" y="381098"/>
            <a:ext cx="1211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s 36868">
            <a:extLst>
              <a:ext uri="{FF2B5EF4-FFF2-40B4-BE49-F238E27FC236}">
                <a16:creationId xmlns:a16="http://schemas.microsoft.com/office/drawing/2014/main" id="{C979EFFA-A0A9-D0C4-56F2-0DD5D28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40" y="7086522"/>
            <a:ext cx="264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altLang="en-US" b="1" dirty="0" err="1">
                <a:solidFill>
                  <a:srgbClr val="000000"/>
                </a:solidFill>
              </a:rPr>
              <a:t>Chữ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</a:rPr>
              <a:t>số</a:t>
            </a:r>
            <a:r>
              <a:rPr lang="fr-FR" altLang="en-US" b="1" dirty="0">
                <a:solidFill>
                  <a:srgbClr val="000000"/>
                </a:solidFill>
              </a:rPr>
              <a:t> Maya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8748"/>
            <a:ext cx="14630400" cy="2193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WordArt 4" descr="Bài 2 . Cách ghi số tự nhiên&#10;">
            <a:extLst>
              <a:ext uri="{FF2B5EF4-FFF2-40B4-BE49-F238E27FC236}">
                <a16:creationId xmlns:a16="http://schemas.microsoft.com/office/drawing/2014/main" id="{9B046247-693E-ADD5-933F-9EFD72F24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578" y="152504"/>
            <a:ext cx="13944234" cy="2468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 2 :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Cách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ghi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tự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nhiên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060460" y="2416404"/>
            <a:ext cx="8486831" cy="73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060460" y="6118896"/>
            <a:ext cx="8486831" cy="241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7924784" y="5700405"/>
            <a:ext cx="6074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68" y="2895632"/>
            <a:ext cx="11856921" cy="272145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>
            <a:extLst>
              <a:ext uri="{FF2B5EF4-FFF2-40B4-BE49-F238E27FC236}">
                <a16:creationId xmlns:a16="http://schemas.microsoft.com/office/drawing/2014/main" id="{FC121CB7-9DE7-D636-8608-E53C190CB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676637"/>
            <a:ext cx="3556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u="sng" dirty="0">
                <a:solidFill>
                  <a:srgbClr val="FF0000"/>
                </a:solidFill>
                <a:ea typeface="SimSun" panose="02010600030101010101" pitchFamily="2" charset="-122"/>
              </a:rPr>
              <a:t>1 .</a:t>
            </a:r>
            <a:r>
              <a:rPr lang="en-US" altLang="zh-CN" b="1" u="sng" dirty="0">
                <a:solidFill>
                  <a:srgbClr val="FF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  <a:r>
              <a:rPr lang="en-US" altLang="zh-C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Hệ</a:t>
            </a:r>
            <a:r>
              <a:rPr lang="en-US" altLang="zh-CN" b="1" u="sng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thập</a:t>
            </a:r>
            <a:r>
              <a:rPr lang="en-US" altLang="zh-CN" b="1" u="sng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phân</a:t>
            </a:r>
            <a:r>
              <a:rPr lang="en-US" altLang="zh-CN" b="1" u="sng" dirty="0">
                <a:solidFill>
                  <a:srgbClr val="FF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6A8A2D44-1BF0-2C6D-EEDB-7B132CA77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67312"/>
            <a:ext cx="11825288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Em hãy cho ví dụ về số tự nhiên, viết số đó . Số tự nhiên đó có bao nhiêu chữ số ? Là những chữ số nào?</a:t>
            </a:r>
            <a:endParaRPr lang="en-US" altLang="zh-CN">
              <a:solidFill>
                <a:srgbClr val="0000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B9DCDF43-40C1-FDB3-F6D4-38DCB808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43912"/>
            <a:ext cx="8740475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Để ghi một số tự nhiên ta dùng những kí tự nào?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02DE7F79-B2D0-3294-AAD5-89DEA90CB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24312"/>
            <a:ext cx="13898563" cy="32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*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Cách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ghi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tự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nhiên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trong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hệ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thập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phân</a:t>
            </a:r>
            <a:endParaRPr lang="en-US" altLang="zh-CN" b="1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Trong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hệ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thập</a:t>
            </a:r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ea typeface="SimSun" panose="02010600030101010101" pitchFamily="2" charset="-122"/>
              </a:rPr>
              <a:t>phân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mỗi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tự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nhiên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dưới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dạng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dãy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những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lấy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trong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</a:p>
          <a:p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0;1;2;3;4;5;6;7;8;9;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trí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của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số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trong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dãy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gọi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là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hàng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  <a:p>
            <a:r>
              <a:rPr lang="en-US" altLang="zh-CN" b="1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Cứ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đơn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ở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một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hàng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thì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đơn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vị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ở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hàng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liền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trước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nó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Chẳng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hạn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,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chục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thì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; 10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trăm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thì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bằng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 1 </a:t>
            </a:r>
            <a:r>
              <a:rPr lang="en-US" altLang="zh-CN" dirty="0" err="1">
                <a:solidFill>
                  <a:srgbClr val="000000"/>
                </a:solidFill>
                <a:ea typeface="SimSun" panose="02010600030101010101" pitchFamily="2" charset="-122"/>
              </a:rPr>
              <a:t>nghìn</a:t>
            </a:r>
            <a:r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;…</a:t>
            </a:r>
            <a:endParaRPr lang="en-US" altLang="zh-CN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8236" name="Text Box 148">
            <a:extLst>
              <a:ext uri="{FF2B5EF4-FFF2-40B4-BE49-F238E27FC236}">
                <a16:creationId xmlns:a16="http://schemas.microsoft.com/office/drawing/2014/main" id="{53D1969C-E46A-4A61-CED2-8CA40E6EB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81912"/>
            <a:ext cx="1643981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b="1" u="sng">
                <a:solidFill>
                  <a:srgbClr val="000000"/>
                </a:solidFill>
                <a:ea typeface="SimSun" panose="02010600030101010101" pitchFamily="2" charset="-122"/>
              </a:rPr>
              <a:t>Chú ý:</a:t>
            </a:r>
            <a:r>
              <a:rPr lang="en-US" altLang="zh-CN" b="1" u="sng">
                <a:solidFill>
                  <a:srgbClr val="000000"/>
                </a:solidFill>
                <a:latin typeface=".VnTime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8243" name="Text Box 8242">
            <a:extLst>
              <a:ext uri="{FF2B5EF4-FFF2-40B4-BE49-F238E27FC236}">
                <a16:creationId xmlns:a16="http://schemas.microsoft.com/office/drawing/2014/main" id="{4D63BC56-FE06-6650-C016-37252C6B4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58112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Khi viết các số tự nhiên ta quy ước</a:t>
            </a:r>
          </a:p>
        </p:txBody>
      </p:sp>
      <p:sp>
        <p:nvSpPr>
          <p:cNvPr id="8244" name="Text Box 8243">
            <a:extLst>
              <a:ext uri="{FF2B5EF4-FFF2-40B4-BE49-F238E27FC236}">
                <a16:creationId xmlns:a16="http://schemas.microsoft.com/office/drawing/2014/main" id="{9F9DAEE2-44E9-C26E-547C-C9D3583C5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391512"/>
            <a:ext cx="140208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1. Với các số tự nhiên khác 0, chữ số đầu tiên (từ trái sang phải) khác 0.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SimSun" panose="02010600030101010101" pitchFamily="2" charset="-122"/>
              </a:rPr>
              <a:t>2. Để dễ đọc, đối với các số có bốn chữ số trở lên, ta viết tách riêng từng lớp. Mỗi lớp là một nhóm ba chữ số kể từ phải sang trái.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6" grpId="1"/>
      <p:bldP spid="8197" grpId="0"/>
      <p:bldP spid="8197" grpId="1"/>
      <p:bldP spid="8197" grpId="2"/>
      <p:bldP spid="8198" grpId="0"/>
      <p:bldP spid="8236" grpId="0"/>
      <p:bldP spid="8243" grpId="0"/>
      <p:bldP spid="8244" grpId="0"/>
    </p:bldLst>
  </p:timing>
</p:sld>
</file>

<file path=ppt/theme/theme1.xml><?xml version="1.0" encoding="utf-8"?>
<a:theme xmlns:a="http://schemas.openxmlformats.org/drawingml/2006/main" name="Stream">
  <a:themeElements>
    <a:clrScheme name="Stream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97</TotalTime>
  <Words>2007</Words>
  <Application>Microsoft Office PowerPoint</Application>
  <PresentationFormat>Custom</PresentationFormat>
  <Paragraphs>214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SimSun</vt:lpstr>
      <vt:lpstr>.VnTime</vt:lpstr>
      <vt:lpstr>Arial</vt:lpstr>
      <vt:lpstr>Calibri</vt:lpstr>
      <vt:lpstr>Garamond</vt:lpstr>
      <vt:lpstr>Symbol</vt:lpstr>
      <vt:lpstr>Times New Roman</vt:lpstr>
      <vt:lpstr>Wingdings</vt:lpstr>
      <vt:lpstr>Stream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Manh Thuy</dc:creator>
  <cp:lastModifiedBy>キョウ　ズイ</cp:lastModifiedBy>
  <cp:revision>137</cp:revision>
  <dcterms:created xsi:type="dcterms:W3CDTF">2010-06-11T02:46:48Z</dcterms:created>
  <dcterms:modified xsi:type="dcterms:W3CDTF">2025-09-18T08:29:01Z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E1CAE3ECE262424EBA48517F9589E4B9</vt:lpwstr>
  </property>
  <property fmtid="{D5CDD505-2E9C-101B-9397-08002B2CF9AE}" pid="3" name="KSOProductBuildVer">
    <vt:lpwstr>1033-11.2.0.10258</vt:lpwstr>
  </property>
</Properties>
</file>