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7" r:id="rId2"/>
    <p:sldId id="335" r:id="rId3"/>
    <p:sldId id="325" r:id="rId4"/>
    <p:sldId id="336" r:id="rId5"/>
    <p:sldId id="278" r:id="rId6"/>
    <p:sldId id="369" r:id="rId7"/>
    <p:sldId id="370" r:id="rId8"/>
    <p:sldId id="371" r:id="rId9"/>
    <p:sldId id="291" r:id="rId10"/>
    <p:sldId id="342" r:id="rId11"/>
    <p:sldId id="286" r:id="rId12"/>
    <p:sldId id="373" r:id="rId13"/>
    <p:sldId id="285" r:id="rId14"/>
    <p:sldId id="374" r:id="rId15"/>
    <p:sldId id="283" r:id="rId16"/>
    <p:sldId id="348" r:id="rId17"/>
    <p:sldId id="339" r:id="rId18"/>
    <p:sldId id="376" r:id="rId19"/>
    <p:sldId id="287" r:id="rId20"/>
    <p:sldId id="378" r:id="rId21"/>
    <p:sldId id="343" r:id="rId22"/>
    <p:sldId id="379" r:id="rId23"/>
    <p:sldId id="380" r:id="rId24"/>
    <p:sldId id="381" r:id="rId25"/>
    <p:sldId id="382" r:id="rId26"/>
    <p:sldId id="383" r:id="rId27"/>
    <p:sldId id="384" r:id="rId28"/>
    <p:sldId id="387" r:id="rId29"/>
    <p:sldId id="388" r:id="rId30"/>
    <p:sldId id="303" r:id="rId31"/>
    <p:sldId id="365" r:id="rId32"/>
    <p:sldId id="320" r:id="rId33"/>
    <p:sldId id="392" r:id="rId34"/>
    <p:sldId id="393" r:id="rId35"/>
    <p:sldId id="394" r:id="rId36"/>
    <p:sldId id="395" r:id="rId37"/>
    <p:sldId id="396" r:id="rId38"/>
    <p:sldId id="397" r:id="rId39"/>
    <p:sldId id="267" r:id="rId40"/>
    <p:sldId id="273" r:id="rId41"/>
  </p:sldIdLst>
  <p:sldSz cx="18288000" cy="10287000"/>
  <p:notesSz cx="6858000" cy="9144000"/>
  <p:embeddedFontLs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5C7E"/>
    <a:srgbClr val="FFE8A7"/>
    <a:srgbClr val="C6D9F1"/>
    <a:srgbClr val="00AD9C"/>
    <a:srgbClr val="FFA288"/>
    <a:srgbClr val="C3D69B"/>
    <a:srgbClr val="FFE18B"/>
    <a:srgbClr val="E1E1E1"/>
    <a:srgbClr val="FF99CC"/>
    <a:srgbClr val="DCCB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71EDB-1A61-41AF-BB5D-711AFE06CACA}"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87234-097A-49B5-A35C-3DB09D4E8EFF}" type="slidenum">
              <a:rPr lang="en-US" smtClean="0"/>
              <a:t>‹#›</a:t>
            </a:fld>
            <a:endParaRPr lang="en-US"/>
          </a:p>
        </p:txBody>
      </p:sp>
    </p:spTree>
    <p:extLst>
      <p:ext uri="{BB962C8B-B14F-4D97-AF65-F5344CB8AC3E}">
        <p14:creationId xmlns:p14="http://schemas.microsoft.com/office/powerpoint/2010/main" val="17663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6.png"/><Relationship Id="rId18" Type="http://schemas.openxmlformats.org/officeDocument/2006/relationships/image" Target="../media/image51.svg"/><Relationship Id="rId3" Type="http://schemas.openxmlformats.org/officeDocument/2006/relationships/image" Target="../media/image17.png"/><Relationship Id="rId21"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1.svg"/><Relationship Id="rId17" Type="http://schemas.openxmlformats.org/officeDocument/2006/relationships/image" Target="../media/image21.png"/><Relationship Id="rId2" Type="http://schemas.openxmlformats.org/officeDocument/2006/relationships/image" Target="../media/image5.jpeg"/><Relationship Id="rId16" Type="http://schemas.openxmlformats.org/officeDocument/2006/relationships/image" Target="../media/image17.svg"/><Relationship Id="rId20"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10.png"/><Relationship Id="rId5" Type="http://schemas.openxmlformats.org/officeDocument/2006/relationships/image" Target="../media/image18.png"/><Relationship Id="rId15" Type="http://schemas.openxmlformats.org/officeDocument/2006/relationships/image" Target="../media/image12.png"/><Relationship Id="rId10" Type="http://schemas.openxmlformats.org/officeDocument/2006/relationships/image" Target="../media/image29.svg"/><Relationship Id="rId19" Type="http://schemas.openxmlformats.org/officeDocument/2006/relationships/image" Target="../media/image22.png"/><Relationship Id="rId4" Type="http://schemas.openxmlformats.org/officeDocument/2006/relationships/image" Target="../media/image45.svg"/><Relationship Id="rId9" Type="http://schemas.openxmlformats.org/officeDocument/2006/relationships/image" Target="../media/image20.png"/><Relationship Id="rId14" Type="http://schemas.openxmlformats.org/officeDocument/2006/relationships/image" Target="../media/image43.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77.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6.png"/><Relationship Id="rId18" Type="http://schemas.openxmlformats.org/officeDocument/2006/relationships/image" Target="../media/image51.svg"/><Relationship Id="rId3" Type="http://schemas.openxmlformats.org/officeDocument/2006/relationships/image" Target="../media/image17.png"/><Relationship Id="rId21"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1.svg"/><Relationship Id="rId17" Type="http://schemas.openxmlformats.org/officeDocument/2006/relationships/image" Target="../media/image21.png"/><Relationship Id="rId2" Type="http://schemas.openxmlformats.org/officeDocument/2006/relationships/image" Target="../media/image5.jpeg"/><Relationship Id="rId16" Type="http://schemas.openxmlformats.org/officeDocument/2006/relationships/image" Target="../media/image17.svg"/><Relationship Id="rId20"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10.png"/><Relationship Id="rId5" Type="http://schemas.openxmlformats.org/officeDocument/2006/relationships/image" Target="../media/image18.png"/><Relationship Id="rId15" Type="http://schemas.openxmlformats.org/officeDocument/2006/relationships/image" Target="../media/image12.png"/><Relationship Id="rId10" Type="http://schemas.openxmlformats.org/officeDocument/2006/relationships/image" Target="../media/image29.svg"/><Relationship Id="rId19" Type="http://schemas.openxmlformats.org/officeDocument/2006/relationships/image" Target="../media/image22.png"/><Relationship Id="rId4" Type="http://schemas.openxmlformats.org/officeDocument/2006/relationships/image" Target="../media/image45.svg"/><Relationship Id="rId9" Type="http://schemas.openxmlformats.org/officeDocument/2006/relationships/image" Target="../media/image20.png"/><Relationship Id="rId1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45.g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21.svg"/><Relationship Id="rId2" Type="http://schemas.openxmlformats.org/officeDocument/2006/relationships/image" Target="../media/image5.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37.svg"/><Relationship Id="rId9" Type="http://schemas.openxmlformats.org/officeDocument/2006/relationships/image" Target="../media/image9.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gif"/><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6.png"/><Relationship Id="rId18" Type="http://schemas.openxmlformats.org/officeDocument/2006/relationships/image" Target="../media/image51.svg"/><Relationship Id="rId3" Type="http://schemas.openxmlformats.org/officeDocument/2006/relationships/image" Target="../media/image17.png"/><Relationship Id="rId21"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1.svg"/><Relationship Id="rId17" Type="http://schemas.openxmlformats.org/officeDocument/2006/relationships/image" Target="../media/image21.png"/><Relationship Id="rId2" Type="http://schemas.openxmlformats.org/officeDocument/2006/relationships/image" Target="../media/image5.jpeg"/><Relationship Id="rId16" Type="http://schemas.openxmlformats.org/officeDocument/2006/relationships/image" Target="../media/image17.svg"/><Relationship Id="rId20"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10.png"/><Relationship Id="rId5" Type="http://schemas.openxmlformats.org/officeDocument/2006/relationships/image" Target="../media/image18.png"/><Relationship Id="rId15" Type="http://schemas.openxmlformats.org/officeDocument/2006/relationships/image" Target="../media/image12.png"/><Relationship Id="rId10" Type="http://schemas.openxmlformats.org/officeDocument/2006/relationships/image" Target="../media/image29.svg"/><Relationship Id="rId19" Type="http://schemas.openxmlformats.org/officeDocument/2006/relationships/image" Target="../media/image22.png"/><Relationship Id="rId4" Type="http://schemas.openxmlformats.org/officeDocument/2006/relationships/image" Target="../media/image45.svg"/><Relationship Id="rId9" Type="http://schemas.openxmlformats.org/officeDocument/2006/relationships/image" Target="../media/image20.png"/><Relationship Id="rId14"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8.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9.jp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9.svg"/><Relationship Id="rId7"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1.png"/><Relationship Id="rId18" Type="http://schemas.openxmlformats.org/officeDocument/2006/relationships/image" Target="../media/image23.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1.svg"/><Relationship Id="rId17" Type="http://schemas.openxmlformats.org/officeDocument/2006/relationships/image" Target="../media/image67.png"/><Relationship Id="rId2" Type="http://schemas.openxmlformats.org/officeDocument/2006/relationships/image" Target="../media/image5.jpeg"/><Relationship Id="rId16" Type="http://schemas.openxmlformats.org/officeDocument/2006/relationships/image" Target="../media/image17.sv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10.png"/><Relationship Id="rId5" Type="http://schemas.openxmlformats.org/officeDocument/2006/relationships/image" Target="../media/image18.png"/><Relationship Id="rId15" Type="http://schemas.openxmlformats.org/officeDocument/2006/relationships/image" Target="../media/image12.png"/><Relationship Id="rId10" Type="http://schemas.openxmlformats.org/officeDocument/2006/relationships/image" Target="../media/image29.svg"/><Relationship Id="rId19" Type="http://schemas.openxmlformats.org/officeDocument/2006/relationships/image" Target="../media/image68.png"/><Relationship Id="rId4" Type="http://schemas.openxmlformats.org/officeDocument/2006/relationships/image" Target="../media/image45.svg"/><Relationship Id="rId9" Type="http://schemas.openxmlformats.org/officeDocument/2006/relationships/image" Target="../media/image20.png"/><Relationship Id="rId14" Type="http://schemas.openxmlformats.org/officeDocument/2006/relationships/image" Target="../media/image19.svg"/></Relationships>
</file>

<file path=ppt/slides/_rels/slide3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1.png"/><Relationship Id="rId18" Type="http://schemas.openxmlformats.org/officeDocument/2006/relationships/image" Target="../media/image23.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1.svg"/><Relationship Id="rId17" Type="http://schemas.openxmlformats.org/officeDocument/2006/relationships/image" Target="../media/image67.png"/><Relationship Id="rId2" Type="http://schemas.openxmlformats.org/officeDocument/2006/relationships/image" Target="../media/image5.jpeg"/><Relationship Id="rId16" Type="http://schemas.openxmlformats.org/officeDocument/2006/relationships/image" Target="../media/image17.sv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10.png"/><Relationship Id="rId5" Type="http://schemas.openxmlformats.org/officeDocument/2006/relationships/image" Target="../media/image18.png"/><Relationship Id="rId15" Type="http://schemas.openxmlformats.org/officeDocument/2006/relationships/image" Target="../media/image12.png"/><Relationship Id="rId10" Type="http://schemas.openxmlformats.org/officeDocument/2006/relationships/image" Target="../media/image29.svg"/><Relationship Id="rId19" Type="http://schemas.openxmlformats.org/officeDocument/2006/relationships/image" Target="../media/image68.png"/><Relationship Id="rId4" Type="http://schemas.openxmlformats.org/officeDocument/2006/relationships/image" Target="../media/image45.svg"/><Relationship Id="rId9" Type="http://schemas.openxmlformats.org/officeDocument/2006/relationships/image" Target="../media/image20.png"/><Relationship Id="rId14" Type="http://schemas.openxmlformats.org/officeDocument/2006/relationships/image" Target="../media/image19.svg"/></Relationships>
</file>

<file path=ppt/slides/_rels/slide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75.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19.svg"/><Relationship Id="rId2" Type="http://schemas.openxmlformats.org/officeDocument/2006/relationships/image" Target="../media/image5.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80.png"/><Relationship Id="rId5" Type="http://schemas.openxmlformats.org/officeDocument/2006/relationships/image" Target="../media/image77.png"/><Relationship Id="rId15" Type="http://schemas.openxmlformats.org/officeDocument/2006/relationships/image" Target="../media/image8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79.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6.png"/><Relationship Id="rId18" Type="http://schemas.openxmlformats.org/officeDocument/2006/relationships/image" Target="../media/image51.svg"/><Relationship Id="rId3" Type="http://schemas.openxmlformats.org/officeDocument/2006/relationships/image" Target="../media/image17.png"/><Relationship Id="rId21"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1.svg"/><Relationship Id="rId17" Type="http://schemas.openxmlformats.org/officeDocument/2006/relationships/image" Target="../media/image21.png"/><Relationship Id="rId2" Type="http://schemas.openxmlformats.org/officeDocument/2006/relationships/image" Target="../media/image5.jpeg"/><Relationship Id="rId16" Type="http://schemas.openxmlformats.org/officeDocument/2006/relationships/image" Target="../media/image17.svg"/><Relationship Id="rId20"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10.png"/><Relationship Id="rId5" Type="http://schemas.openxmlformats.org/officeDocument/2006/relationships/image" Target="../media/image18.png"/><Relationship Id="rId15" Type="http://schemas.openxmlformats.org/officeDocument/2006/relationships/image" Target="../media/image12.png"/><Relationship Id="rId10" Type="http://schemas.openxmlformats.org/officeDocument/2006/relationships/image" Target="../media/image29.svg"/><Relationship Id="rId19" Type="http://schemas.openxmlformats.org/officeDocument/2006/relationships/image" Target="../media/image22.png"/><Relationship Id="rId4" Type="http://schemas.openxmlformats.org/officeDocument/2006/relationships/image" Target="../media/image45.svg"/><Relationship Id="rId9" Type="http://schemas.openxmlformats.org/officeDocument/2006/relationships/image" Target="../media/image20.png"/><Relationship Id="rId14" Type="http://schemas.openxmlformats.org/officeDocument/2006/relationships/image" Target="../media/image43.svg"/></Relationships>
</file>

<file path=ppt/slides/_rels/slide40.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2.png"/><Relationship Id="rId26" Type="http://schemas.openxmlformats.org/officeDocument/2006/relationships/image" Target="../media/image92.png"/><Relationship Id="rId21" Type="http://schemas.openxmlformats.org/officeDocument/2006/relationships/image" Target="../media/image19.svg"/><Relationship Id="rId34" Type="http://schemas.openxmlformats.org/officeDocument/2006/relationships/image" Target="../media/image97.png"/><Relationship Id="rId7" Type="http://schemas.openxmlformats.org/officeDocument/2006/relationships/image" Target="../media/image5.svg"/><Relationship Id="rId12" Type="http://schemas.openxmlformats.org/officeDocument/2006/relationships/image" Target="../media/image88.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96.png"/><Relationship Id="rId2" Type="http://schemas.openxmlformats.org/officeDocument/2006/relationships/image" Target="../media/image5.jpeg"/><Relationship Id="rId16" Type="http://schemas.openxmlformats.org/officeDocument/2006/relationships/image" Target="../media/image90.png"/><Relationship Id="rId20" Type="http://schemas.openxmlformats.org/officeDocument/2006/relationships/image" Target="../media/image11.png"/><Relationship Id="rId29"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svg"/><Relationship Id="rId24" Type="http://schemas.openxmlformats.org/officeDocument/2006/relationships/image" Target="../media/image91.png"/><Relationship Id="rId32" Type="http://schemas.openxmlformats.org/officeDocument/2006/relationships/image" Target="../media/image118.svg"/><Relationship Id="rId37" Type="http://schemas.openxmlformats.org/officeDocument/2006/relationships/image" Target="../media/image31.svg"/><Relationship Id="rId5" Type="http://schemas.openxmlformats.org/officeDocument/2006/relationships/image" Target="../media/image84.pn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5.svg"/><Relationship Id="rId36" Type="http://schemas.openxmlformats.org/officeDocument/2006/relationships/image" Target="../media/image99.png"/><Relationship Id="rId10" Type="http://schemas.openxmlformats.org/officeDocument/2006/relationships/image" Target="../media/image87.png"/><Relationship Id="rId19" Type="http://schemas.openxmlformats.org/officeDocument/2006/relationships/image" Target="../media/image17.svg"/><Relationship Id="rId31" Type="http://schemas.openxmlformats.org/officeDocument/2006/relationships/image" Target="../media/image95.png"/><Relationship Id="rId4" Type="http://schemas.openxmlformats.org/officeDocument/2006/relationships/image" Target="../media/image3.svg"/><Relationship Id="rId9" Type="http://schemas.openxmlformats.org/officeDocument/2006/relationships/image" Target="../media/image7.svg"/><Relationship Id="rId14" Type="http://schemas.openxmlformats.org/officeDocument/2006/relationships/image" Target="../media/image89.png"/><Relationship Id="rId22" Type="http://schemas.openxmlformats.org/officeDocument/2006/relationships/image" Target="../media/image10.png"/><Relationship Id="rId27" Type="http://schemas.openxmlformats.org/officeDocument/2006/relationships/image" Target="../media/image93.png"/><Relationship Id="rId30" Type="http://schemas.openxmlformats.org/officeDocument/2006/relationships/image" Target="../media/image27.svg"/><Relationship Id="rId35" Type="http://schemas.openxmlformats.org/officeDocument/2006/relationships/image" Target="../media/image98.png"/><Relationship Id="rId8" Type="http://schemas.openxmlformats.org/officeDocument/2006/relationships/image" Target="../media/image86.png"/><Relationship Id="rId3"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10" name="TextBox 9">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85913CDE-18BB-0C54-4112-BBB47B43A331}"/>
              </a:ext>
            </a:extLst>
          </p:cNvPr>
          <p:cNvPicPr>
            <a:picLocks noChangeAspect="1"/>
          </p:cNvPicPr>
          <p:nvPr/>
        </p:nvPicPr>
        <p:blipFill>
          <a:blip r:embed="rId2"/>
          <a:srcRect/>
          <a:stretch>
            <a:fillRect/>
          </a:stretch>
        </p:blipFill>
        <p:spPr>
          <a:xfrm>
            <a:off x="13035954" y="4914900"/>
            <a:ext cx="3091840" cy="5085961"/>
          </a:xfrm>
          <a:prstGeom prst="rect">
            <a:avLst/>
          </a:prstGeom>
        </p:spPr>
      </p:pic>
      <p:grpSp>
        <p:nvGrpSpPr>
          <p:cNvPr id="4" name="Group 3"/>
          <p:cNvGrpSpPr/>
          <p:nvPr/>
        </p:nvGrpSpPr>
        <p:grpSpPr>
          <a:xfrm>
            <a:off x="1828800" y="2765970"/>
            <a:ext cx="10193020" cy="6127217"/>
            <a:chOff x="1718271" y="2765970"/>
            <a:chExt cx="10193020" cy="6127217"/>
          </a:xfrm>
        </p:grpSpPr>
        <p:pic>
          <p:nvPicPr>
            <p:cNvPr id="11" name="Picture 4"/>
            <p:cNvPicPr>
              <a:picLocks noChangeAspect="1"/>
            </p:cNvPicPr>
            <p:nvPr/>
          </p:nvPicPr>
          <p:blipFill>
            <a:blip r:embed="rId3">
              <a:biLevel thresh="75000"/>
              <a:extLst>
                <a:ext uri="{28A0092B-C50C-407E-A947-70E740481C1C}">
                  <a14:useLocalDpi xmlns:a14="http://schemas.microsoft.com/office/drawing/2010/main" val="0"/>
                </a:ext>
              </a:extLst>
            </a:blip>
            <a:srcRect/>
            <a:stretch>
              <a:fillRect/>
            </a:stretch>
          </p:blipFill>
          <p:spPr>
            <a:xfrm>
              <a:off x="1718271" y="2765970"/>
              <a:ext cx="10193020" cy="6127217"/>
            </a:xfrm>
            <a:prstGeom prst="rect">
              <a:avLst/>
            </a:prstGeom>
          </p:spPr>
        </p:pic>
        <p:sp>
          <p:nvSpPr>
            <p:cNvPr id="3" name="Rectangle 2"/>
            <p:cNvSpPr/>
            <p:nvPr/>
          </p:nvSpPr>
          <p:spPr>
            <a:xfrm>
              <a:off x="2466440" y="3390900"/>
              <a:ext cx="8696682" cy="3600986"/>
            </a:xfrm>
            <a:prstGeom prst="rect">
              <a:avLst/>
            </a:prstGeom>
          </p:spPr>
          <p:txBody>
            <a:bodyPr wrap="square">
              <a:spAutoFit/>
            </a:bodyPr>
            <a:lstStyle/>
            <a:p>
              <a:pPr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Các em có biết nước được tạo ra từ nguyên tử của các nguyên tố hóa học nào? Nước có thể được tạo thành như thế nào?</a:t>
              </a:r>
              <a:endParaRPr lang="en-US" sz="3800">
                <a:latin typeface="Arial" panose="020B0604020202020204" pitchFamily="34" charset="0"/>
                <a:cs typeface="Arial" panose="020B0604020202020204" pitchFamily="34" charset="0"/>
              </a:endParaRPr>
            </a:p>
          </p:txBody>
        </p:sp>
      </p:grpSp>
      <p:pic>
        <p:nvPicPr>
          <p:cNvPr id="14" name="Picture 2"/>
          <p:cNvPicPr>
            <a:picLocks noChangeAspect="1"/>
          </p:cNvPicPr>
          <p:nvPr/>
        </p:nvPicPr>
        <p:blipFill>
          <a:blip r:embed="rId4"/>
          <a:srcRect/>
          <a:stretch>
            <a:fillRect/>
          </a:stretch>
        </p:blipFill>
        <p:spPr>
          <a:xfrm>
            <a:off x="350942" y="7698922"/>
            <a:ext cx="2144073" cy="2330514"/>
          </a:xfrm>
          <a:prstGeom prst="rect">
            <a:avLst/>
          </a:prstGeom>
        </p:spPr>
      </p:pic>
      <p:pic>
        <p:nvPicPr>
          <p:cNvPr id="15" name="Picture 3"/>
          <p:cNvPicPr>
            <a:picLocks noChangeAspect="1"/>
          </p:cNvPicPr>
          <p:nvPr/>
        </p:nvPicPr>
        <p:blipFill>
          <a:blip r:embed="rId5"/>
          <a:srcRect/>
          <a:stretch>
            <a:fillRect/>
          </a:stretch>
        </p:blipFill>
        <p:spPr>
          <a:xfrm>
            <a:off x="16301963" y="-301215"/>
            <a:ext cx="1986037" cy="22026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9" name="Picture 2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a:lstStyle/>
              <a:p>
                <a:endParaRPr lang="en-US"/>
              </a:p>
            </p:txBody>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a:latin typeface="Arial" panose="020B0604020202020204" pitchFamily="34" charset="0"/>
                    <a:ea typeface="Arial" panose="020B0604020202020204" pitchFamily="34" charset="0"/>
                    <a:cs typeface="Arial" panose="020B0604020202020204" pitchFamily="34" charset="0"/>
                  </a:rPr>
                  <a:t>II. Diễn biến của phản ứng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199543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sp>
        <p:nvSpPr>
          <p:cNvPr id="11" name="TextBox 10">
            <a:extLst>
              <a:ext uri="{FF2B5EF4-FFF2-40B4-BE49-F238E27FC236}">
                <a16:creationId xmlns:a16="http://schemas.microsoft.com/office/drawing/2014/main" id="{E19B1F1F-6136-4AD1-8FAA-8BF99A8856B5}"/>
              </a:ext>
            </a:extLst>
          </p:cNvPr>
          <p:cNvSpPr txBox="1"/>
          <p:nvPr/>
        </p:nvSpPr>
        <p:spPr>
          <a:xfrm>
            <a:off x="378213" y="928845"/>
            <a:ext cx="17531574" cy="1046440"/>
          </a:xfrm>
          <a:prstGeom prst="rect">
            <a:avLst/>
          </a:prstGeom>
          <a:noFill/>
        </p:spPr>
        <p:txBody>
          <a:bodyPr wrap="square" rtlCol="0">
            <a:spAutoFit/>
          </a:bodyPr>
          <a:lstStyle/>
          <a:p>
            <a:pPr algn="ctr"/>
            <a:r>
              <a:rPr lang="en-US" sz="6200" b="1">
                <a:solidFill>
                  <a:schemeClr val="accent6">
                    <a:lumMod val="50000"/>
                  </a:schemeClr>
                </a:solidFill>
                <a:latin typeface="Arial" panose="020B0604020202020204" pitchFamily="34" charset="0"/>
                <a:cs typeface="Arial" panose="020B0604020202020204" pitchFamily="34" charset="0"/>
              </a:rPr>
              <a:t>HOẠT ĐỘNG NHÓM</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2152652" y="2563970"/>
            <a:ext cx="13982692" cy="646331"/>
          </a:xfrm>
          <a:prstGeom prst="rect">
            <a:avLst/>
          </a:prstGeom>
        </p:spPr>
        <p:txBody>
          <a:bodyPr wrap="square">
            <a:spAutoFit/>
          </a:bodyPr>
          <a:lstStyle/>
          <a:p>
            <a:pPr algn="ctr"/>
            <a:r>
              <a:rPr lang="fr-FR" sz="3600" b="1">
                <a:solidFill>
                  <a:srgbClr val="FF0000"/>
                </a:solidFill>
                <a:latin typeface="Arial" panose="020B0604020202020204" pitchFamily="34" charset="0"/>
                <a:cs typeface="Arial" panose="020B0604020202020204" pitchFamily="34" charset="0"/>
              </a:rPr>
              <a:t>Quan sát hình 2.2, thảo luận và trả lời câu hỏi (SGK tr.17):</a:t>
            </a:r>
            <a:endParaRPr lang="en-US" sz="3600" b="1">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51864" y="4199781"/>
            <a:ext cx="7705725" cy="4276725"/>
          </a:xfrm>
          <a:prstGeom prst="rect">
            <a:avLst/>
          </a:prstGeom>
        </p:spPr>
      </p:pic>
      <p:sp>
        <p:nvSpPr>
          <p:cNvPr id="3" name="Rectangle 2"/>
          <p:cNvSpPr/>
          <p:nvPr/>
        </p:nvSpPr>
        <p:spPr>
          <a:xfrm>
            <a:off x="8933149" y="3798987"/>
            <a:ext cx="8440451" cy="5078313"/>
          </a:xfrm>
          <a:prstGeom prst="rect">
            <a:avLst/>
          </a:prstGeom>
        </p:spPr>
        <p:txBody>
          <a:bodyPr wrap="square">
            <a:spAutoFit/>
          </a:bodyPr>
          <a:lstStyle/>
          <a:p>
            <a:pPr marL="742950" indent="-742950" algn="just">
              <a:lnSpc>
                <a:spcPct val="150000"/>
              </a:lnSpc>
              <a:spcAft>
                <a:spcPts val="0"/>
              </a:spcAft>
              <a:buFont typeface="+mj-lt"/>
              <a:buAutoNum type="alphaLcPeriod"/>
            </a:pPr>
            <a:r>
              <a:rPr lang="fr-FR" sz="3600">
                <a:solidFill>
                  <a:srgbClr val="000000"/>
                </a:solidFill>
                <a:latin typeface="Arial" panose="020B0604020202020204" pitchFamily="34" charset="0"/>
                <a:cs typeface="Arial" panose="020B0604020202020204" pitchFamily="34" charset="0"/>
              </a:rPr>
              <a:t>Trước phản ứng, những nguyên tử nào liên kết với nhau?</a:t>
            </a:r>
            <a:endParaRPr lang="en-US" sz="3600">
              <a:latin typeface="Arial" panose="020B0604020202020204" pitchFamily="34" charset="0"/>
              <a:cs typeface="Arial" panose="020B0604020202020204" pitchFamily="34" charset="0"/>
            </a:endParaRPr>
          </a:p>
          <a:p>
            <a:pPr marL="742950" indent="-742950" algn="just">
              <a:lnSpc>
                <a:spcPct val="150000"/>
              </a:lnSpc>
              <a:spcAft>
                <a:spcPts val="0"/>
              </a:spcAft>
              <a:buFont typeface="+mj-lt"/>
              <a:buAutoNum type="alphaLcPeriod"/>
            </a:pPr>
            <a:r>
              <a:rPr lang="fr-FR" sz="3600">
                <a:solidFill>
                  <a:srgbClr val="000000"/>
                </a:solidFill>
                <a:latin typeface="Arial" panose="020B0604020202020204" pitchFamily="34" charset="0"/>
                <a:cs typeface="Arial" panose="020B0604020202020204" pitchFamily="34" charset="0"/>
              </a:rPr>
              <a:t>Sau phản ứng, những nguyên tử nào liên kết với nhau?</a:t>
            </a:r>
            <a:endParaRPr lang="en-US" sz="3600">
              <a:latin typeface="Arial" panose="020B0604020202020204" pitchFamily="34" charset="0"/>
              <a:cs typeface="Arial" panose="020B0604020202020204" pitchFamily="34" charset="0"/>
            </a:endParaRPr>
          </a:p>
          <a:p>
            <a:pPr marL="742950" indent="-742950" algn="just">
              <a:lnSpc>
                <a:spcPct val="150000"/>
              </a:lnSpc>
              <a:spcAft>
                <a:spcPts val="0"/>
              </a:spcAft>
              <a:buFont typeface="+mj-lt"/>
              <a:buAutoNum type="alphaLcPeriod"/>
            </a:pPr>
            <a:r>
              <a:rPr lang="fr-FR" sz="3600">
                <a:solidFill>
                  <a:srgbClr val="000000"/>
                </a:solidFill>
                <a:latin typeface="Arial" panose="020B0604020202020204" pitchFamily="34" charset="0"/>
                <a:cs typeface="Arial" panose="020B0604020202020204" pitchFamily="34" charset="0"/>
              </a:rPr>
              <a:t>So sánh số nguyên tử H và số nguyên tử O trước và sau phản ứng.</a:t>
            </a:r>
            <a:endParaRPr lang="en-US" sz="3600">
              <a:effectLst/>
              <a:latin typeface="Arial" panose="020B0604020202020204" pitchFamily="34" charset="0"/>
              <a:cs typeface="Arial" panose="020B0604020202020204" pitchFamily="34" charset="0"/>
            </a:endParaRPr>
          </a:p>
        </p:txBody>
      </p:sp>
      <p:pic>
        <p:nvPicPr>
          <p:cNvPr id="17"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9769885" flipH="1">
            <a:off x="15989178" y="8847532"/>
            <a:ext cx="1925446" cy="1561362"/>
          </a:xfrm>
          <a:prstGeom prst="rect">
            <a:avLst/>
          </a:prstGeom>
        </p:spPr>
      </p:pic>
    </p:spTree>
    <p:extLst>
      <p:ext uri="{BB962C8B-B14F-4D97-AF65-F5344CB8AC3E}">
        <p14:creationId xmlns:p14="http://schemas.microsoft.com/office/powerpoint/2010/main" val="361149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 calcmode="lin" valueType="num">
                                      <p:cBhvr>
                                        <p:cTn id="19" dur="500" fill="hold"/>
                                        <p:tgtEl>
                                          <p:spTgt spid="2"/>
                                        </p:tgtEl>
                                        <p:attrNameLst>
                                          <p:attrName>style.rotation</p:attrName>
                                        </p:attrNameLst>
                                      </p:cBhvr>
                                      <p:tavLst>
                                        <p:tav tm="0">
                                          <p:val>
                                            <p:fltVal val="90"/>
                                          </p:val>
                                        </p:tav>
                                        <p:tav tm="100000">
                                          <p:val>
                                            <p:fltVal val="0"/>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0" end="0"/>
                                            </p:txEl>
                                          </p:spTgt>
                                        </p:tgtEl>
                                      </p:cBhvr>
                                    </p:animEffect>
                                  </p:childTnLst>
                                </p:cTn>
                              </p:par>
                            </p:childTnLst>
                          </p:cTn>
                        </p:par>
                        <p:par>
                          <p:cTn id="27" fill="hold">
                            <p:stCondLst>
                              <p:cond delay="500"/>
                            </p:stCondLst>
                            <p:childTnLst>
                              <p:par>
                                <p:cTn id="28" presetID="12" presetClass="entr" presetSubtype="4"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1" end="1"/>
                                            </p:txEl>
                                          </p:spTgt>
                                        </p:tgtEl>
                                      </p:cBhvr>
                                    </p:animEffect>
                                  </p:childTnLst>
                                </p:cTn>
                              </p:par>
                            </p:childTnLst>
                          </p:cTn>
                        </p:par>
                        <p:par>
                          <p:cTn id="32" fill="hold">
                            <p:stCondLst>
                              <p:cond delay="1000"/>
                            </p:stCondLst>
                            <p:childTnLst>
                              <p:par>
                                <p:cTn id="33" presetID="12" presetClass="entr" presetSubtype="4" fill="hold"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17"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9769885" flipH="1">
            <a:off x="15989178" y="8847532"/>
            <a:ext cx="1925446" cy="1561362"/>
          </a:xfrm>
          <a:prstGeom prst="rect">
            <a:avLst/>
          </a:prstGeom>
        </p:spPr>
      </p:pic>
      <p:sp>
        <p:nvSpPr>
          <p:cNvPr id="11" name="Rounded Rectangle 10"/>
          <p:cNvSpPr/>
          <p:nvPr/>
        </p:nvSpPr>
        <p:spPr>
          <a:xfrm>
            <a:off x="838200" y="5143500"/>
            <a:ext cx="5666884" cy="4191000"/>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Trước phản ứng: phân tử O</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 gồm 2 nguyên tử O liên kết với nhau, phân tử H</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 gồm 2 nguyên tử H liên kết với nhau</a:t>
            </a:r>
            <a:endParaRPr lang="en-US" sz="34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6874315" y="5143499"/>
            <a:ext cx="5219701" cy="4190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Sau phản ứng, nguyên tử O liên kết với 2 nguyên tử H tạo thành phân tử H</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O</a:t>
            </a:r>
            <a:endParaRPr lang="en-US" sz="34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2458698" y="5143499"/>
            <a:ext cx="4991102" cy="4190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400">
                <a:solidFill>
                  <a:schemeClr val="tx1"/>
                </a:solidFill>
                <a:latin typeface="Arial" panose="020B0604020202020204" pitchFamily="34" charset="0"/>
                <a:cs typeface="Arial" panose="020B0604020202020204" pitchFamily="34" charset="0"/>
              </a:rPr>
              <a:t>Số nguyên tử H và số nguyên tử O trước và sau phản ứng không thay đổi. </a:t>
            </a:r>
            <a:endParaRPr lang="en-US" sz="3400">
              <a:solidFill>
                <a:schemeClr val="tx1"/>
              </a:solidFill>
              <a:latin typeface="Arial" panose="020B0604020202020204" pitchFamily="34" charset="0"/>
              <a:cs typeface="Arial" panose="020B0604020202020204" pitchFamily="34" charset="0"/>
            </a:endParaRPr>
          </a:p>
        </p:txBody>
      </p:sp>
      <p:cxnSp>
        <p:nvCxnSpPr>
          <p:cNvPr id="15" name="Elbow Connector 14"/>
          <p:cNvCxnSpPr>
            <a:stCxn id="20" idx="1"/>
            <a:endCxn id="11" idx="0"/>
          </p:cNvCxnSpPr>
          <p:nvPr/>
        </p:nvCxnSpPr>
        <p:spPr>
          <a:xfrm rot="10800000" flipV="1">
            <a:off x="3671643" y="2633662"/>
            <a:ext cx="1619493" cy="250983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20" idx="3"/>
            <a:endCxn id="14" idx="0"/>
          </p:cNvCxnSpPr>
          <p:nvPr/>
        </p:nvCxnSpPr>
        <p:spPr>
          <a:xfrm>
            <a:off x="12996860" y="2633663"/>
            <a:ext cx="1957389" cy="250983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3"/>
            <a:endCxn id="12" idx="1"/>
          </p:cNvCxnSpPr>
          <p:nvPr/>
        </p:nvCxnSpPr>
        <p:spPr>
          <a:xfrm flipV="1">
            <a:off x="6505084" y="7238999"/>
            <a:ext cx="36923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3"/>
            <a:endCxn id="14" idx="1"/>
          </p:cNvCxnSpPr>
          <p:nvPr/>
        </p:nvCxnSpPr>
        <p:spPr>
          <a:xfrm>
            <a:off x="12094016" y="7238999"/>
            <a:ext cx="364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4"/>
          <a:srcRect b="17817"/>
          <a:stretch/>
        </p:blipFill>
        <p:spPr>
          <a:xfrm>
            <a:off x="5291135" y="876300"/>
            <a:ext cx="7705725" cy="3514726"/>
          </a:xfrm>
          <a:prstGeom prst="rect">
            <a:avLst/>
          </a:prstGeom>
        </p:spPr>
      </p:pic>
    </p:spTree>
    <p:extLst>
      <p:ext uri="{BB962C8B-B14F-4D97-AF65-F5344CB8AC3E}">
        <p14:creationId xmlns:p14="http://schemas.microsoft.com/office/powerpoint/2010/main" val="3771960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378213" y="961086"/>
            <a:ext cx="17531574" cy="1046440"/>
          </a:xfrm>
          <a:prstGeom prst="rect">
            <a:avLst/>
          </a:prstGeom>
          <a:noFill/>
        </p:spPr>
        <p:txBody>
          <a:bodyPr wrap="square" rtlCol="0">
            <a:spAutoFit/>
          </a:bodyPr>
          <a:lstStyle/>
          <a:p>
            <a:pPr algn="ctr"/>
            <a:r>
              <a:rPr lang="en-US" sz="6200" b="1">
                <a:solidFill>
                  <a:schemeClr val="accent4">
                    <a:lumMod val="75000"/>
                  </a:schemeClr>
                </a:solidFill>
                <a:latin typeface="Arial" panose="020B0604020202020204" pitchFamily="34" charset="0"/>
                <a:cs typeface="Arial" panose="020B0604020202020204" pitchFamily="34" charset="0"/>
              </a:rPr>
              <a:t>Câu hỏi mở rộng</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sp>
        <p:nvSpPr>
          <p:cNvPr id="30" name="Rectangle 29"/>
          <p:cNvSpPr/>
          <p:nvPr/>
        </p:nvSpPr>
        <p:spPr>
          <a:xfrm>
            <a:off x="4517170" y="5987177"/>
            <a:ext cx="11790339" cy="258532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Các biến đổi hóa học xảy ra khi có sự phá vỡ liên kết trong các chất phản ứng và sự hình thành các liên kết mới để tạo ra các chất sản phẩm.</a:t>
            </a:r>
            <a:endParaRPr lang="en-US" sz="3600">
              <a:latin typeface="Arial" panose="020B0604020202020204" pitchFamily="34" charset="0"/>
              <a:cs typeface="Arial" panose="020B0604020202020204" pitchFamily="34" charset="0"/>
            </a:endParaRPr>
          </a:p>
        </p:txBody>
      </p:sp>
      <p:pic>
        <p:nvPicPr>
          <p:cNvPr id="3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64553" y="6654428"/>
            <a:ext cx="1967346" cy="1246872"/>
          </a:xfrm>
          <a:prstGeom prst="rect">
            <a:avLst/>
          </a:prstGeom>
        </p:spPr>
      </p:pic>
      <p:grpSp>
        <p:nvGrpSpPr>
          <p:cNvPr id="2" name="Group 1"/>
          <p:cNvGrpSpPr/>
          <p:nvPr/>
        </p:nvGrpSpPr>
        <p:grpSpPr>
          <a:xfrm>
            <a:off x="2385193" y="2807521"/>
            <a:ext cx="13517609" cy="2183579"/>
            <a:chOff x="2340115" y="2172259"/>
            <a:chExt cx="13517609" cy="2183579"/>
          </a:xfrm>
        </p:grpSpPr>
        <p:sp>
          <p:nvSpPr>
            <p:cNvPr id="28" name="Rectangle 27"/>
            <p:cNvSpPr/>
            <p:nvPr/>
          </p:nvSpPr>
          <p:spPr>
            <a:xfrm>
              <a:off x="4995162" y="2386885"/>
              <a:ext cx="10862562" cy="1754326"/>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Các biến đổi hóa học xảy ra như thế nào trong phản ứng hóa học?</a:t>
              </a:r>
              <a:endParaRPr lang="en-US" sz="3600">
                <a:latin typeface="Arial" panose="020B0604020202020204" pitchFamily="34" charset="0"/>
                <a:cs typeface="Arial" panose="020B0604020202020204" pitchFamily="34" charset="0"/>
              </a:endParaRPr>
            </a:p>
          </p:txBody>
        </p:sp>
        <p:pic>
          <p:nvPicPr>
            <p:cNvPr id="32" name="Picture 12"/>
            <p:cNvPicPr>
              <a:picLocks noChangeAspect="1"/>
            </p:cNvPicPr>
            <p:nvPr/>
          </p:nvPicPr>
          <p:blipFill>
            <a:blip r:embed="rId4"/>
            <a:srcRect/>
            <a:stretch>
              <a:fillRect/>
            </a:stretch>
          </p:blipFill>
          <p:spPr>
            <a:xfrm>
              <a:off x="2340115" y="2172259"/>
              <a:ext cx="2134460" cy="2183579"/>
            </a:xfrm>
            <a:prstGeom prst="rect">
              <a:avLst/>
            </a:prstGeom>
          </p:spPr>
        </p:pic>
      </p:grpSp>
      <p:pic>
        <p:nvPicPr>
          <p:cNvPr id="12" name="Picture 8"/>
          <p:cNvPicPr>
            <a:picLocks noChangeAspect="1"/>
          </p:cNvPicPr>
          <p:nvPr/>
        </p:nvPicPr>
        <p:blipFill>
          <a:blip r:embed="rId5"/>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6"/>
          <a:srcRect/>
          <a:stretch>
            <a:fillRect/>
          </a:stretch>
        </p:blipFill>
        <p:spPr>
          <a:xfrm>
            <a:off x="16230600" y="190500"/>
            <a:ext cx="1872826" cy="1758115"/>
          </a:xfrm>
          <a:prstGeom prst="rect">
            <a:avLst/>
          </a:prstGeom>
        </p:spPr>
      </p:pic>
    </p:spTree>
    <p:extLst>
      <p:ext uri="{BB962C8B-B14F-4D97-AF65-F5344CB8AC3E}">
        <p14:creationId xmlns:p14="http://schemas.microsoft.com/office/powerpoint/2010/main" val="281593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2" name="Picture 8"/>
          <p:cNvPicPr>
            <a:picLocks noChangeAspect="1"/>
          </p:cNvPicPr>
          <p:nvPr/>
        </p:nvPicPr>
        <p:blipFill>
          <a:blip r:embed="rId2"/>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3"/>
          <a:srcRect/>
          <a:stretch>
            <a:fillRect/>
          </a:stretch>
        </p:blipFill>
        <p:spPr>
          <a:xfrm>
            <a:off x="16230600" y="190500"/>
            <a:ext cx="1872826" cy="1758115"/>
          </a:xfrm>
          <a:prstGeom prst="rect">
            <a:avLst/>
          </a:prstGeom>
        </p:spPr>
      </p:pic>
      <p:grpSp>
        <p:nvGrpSpPr>
          <p:cNvPr id="3" name="Group 2"/>
          <p:cNvGrpSpPr/>
          <p:nvPr/>
        </p:nvGrpSpPr>
        <p:grpSpPr>
          <a:xfrm>
            <a:off x="1101760" y="1257300"/>
            <a:ext cx="12025115" cy="685800"/>
            <a:chOff x="1101760" y="1053599"/>
            <a:chExt cx="12025115" cy="685800"/>
          </a:xfrm>
        </p:grpSpPr>
        <p:sp>
          <p:nvSpPr>
            <p:cNvPr id="14" name="Rectangle 13"/>
            <p:cNvSpPr/>
            <p:nvPr/>
          </p:nvSpPr>
          <p:spPr>
            <a:xfrm>
              <a:off x="1719585" y="1057945"/>
              <a:ext cx="11407290" cy="677108"/>
            </a:xfrm>
            <a:prstGeom prst="rect">
              <a:avLst/>
            </a:prstGeom>
          </p:spPr>
          <p:txBody>
            <a:bodyPr wrap="none">
              <a:spAutoFit/>
            </a:bodyPr>
            <a:lstStyle/>
            <a:p>
              <a:r>
                <a:rPr lang="vi-VN" sz="3800" b="1" dirty="0">
                  <a:latin typeface="Arial" panose="020B0604020202020204" pitchFamily="34" charset="0"/>
                  <a:cs typeface="Arial" panose="020B0604020202020204" pitchFamily="34" charset="0"/>
                </a:rPr>
                <a:t>Mô </a:t>
              </a:r>
              <a:r>
                <a:rPr lang="vi-VN" sz="3800" b="1">
                  <a:latin typeface="Arial" panose="020B0604020202020204" pitchFamily="34" charset="0"/>
                  <a:cs typeface="Arial" panose="020B0604020202020204" pitchFamily="34" charset="0"/>
                </a:rPr>
                <a:t>tả </a:t>
              </a:r>
              <a:r>
                <a:rPr lang="fr-FR" sz="3800" b="1">
                  <a:latin typeface="Arial" panose="020B0604020202020204" pitchFamily="34" charset="0"/>
                  <a:cs typeface="Arial" panose="020B0604020202020204" pitchFamily="34" charset="0"/>
                </a:rPr>
                <a:t>cụ thể phản ứng khí H</a:t>
              </a:r>
              <a:r>
                <a:rPr lang="fr-FR" sz="3800" b="1" baseline="-25000">
                  <a:latin typeface="Arial" panose="020B0604020202020204" pitchFamily="34" charset="0"/>
                  <a:cs typeface="Arial" panose="020B0604020202020204" pitchFamily="34" charset="0"/>
                </a:rPr>
                <a:t>2</a:t>
              </a:r>
              <a:r>
                <a:rPr lang="fr-FR" sz="3800" b="1">
                  <a:latin typeface="Arial" panose="020B0604020202020204" pitchFamily="34" charset="0"/>
                  <a:cs typeface="Arial" panose="020B0604020202020204" pitchFamily="34" charset="0"/>
                </a:rPr>
                <a:t> cháy trong khí O</a:t>
              </a:r>
              <a:r>
                <a:rPr lang="fr-FR" sz="3800" b="1" baseline="-25000">
                  <a:latin typeface="Arial" panose="020B0604020202020204" pitchFamily="34" charset="0"/>
                  <a:cs typeface="Arial" panose="020B0604020202020204" pitchFamily="34" charset="0"/>
                </a:rPr>
                <a:t>2</a:t>
              </a:r>
              <a:r>
                <a:rPr lang="fr-FR" sz="3800" b="1">
                  <a:latin typeface="Arial" panose="020B0604020202020204" pitchFamily="34" charset="0"/>
                  <a:cs typeface="Arial" panose="020B0604020202020204" pitchFamily="34" charset="0"/>
                </a:rPr>
                <a:t>?</a:t>
              </a:r>
              <a:endParaRPr lang="en-US" sz="3800" b="1" dirty="0">
                <a:latin typeface="Arial" panose="020B0604020202020204" pitchFamily="34" charset="0"/>
                <a:cs typeface="Arial" panose="020B0604020202020204" pitchFamily="34" charset="0"/>
              </a:endParaRPr>
            </a:p>
          </p:txBody>
        </p:sp>
        <p:sp>
          <p:nvSpPr>
            <p:cNvPr id="15" name="Isosceles Triangle 14"/>
            <p:cNvSpPr/>
            <p:nvPr/>
          </p:nvSpPr>
          <p:spPr>
            <a:xfrm rot="5400000">
              <a:off x="987460" y="1167899"/>
              <a:ext cx="6858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s://o.remove.bg/downloads/30d7a21e-ee7b-4db8-a460-2cbd7748adfc/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32495"/>
            <a:ext cx="34671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36c870fe-1ad4-486f-9eca-e5bcfa718940/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399" y="3399170"/>
            <a:ext cx="2733675" cy="27813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038350" y="3837320"/>
            <a:ext cx="1828800" cy="1904999"/>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32834" y="3961500"/>
            <a:ext cx="1404803" cy="165663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63199" y="6818174"/>
            <a:ext cx="5981164" cy="1651671"/>
          </a:xfrm>
          <a:prstGeom prst="rect">
            <a:avLst/>
          </a:prstGeom>
        </p:spPr>
        <p:txBody>
          <a:bodyPr wrap="square">
            <a:spAutoFit/>
          </a:bodyPr>
          <a:lstStyle/>
          <a:p>
            <a:pPr algn="ctr">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Các liên kết trong phân tử H</a:t>
            </a:r>
            <a:r>
              <a:rPr lang="fr-FR"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và O</a:t>
            </a:r>
            <a:r>
              <a:rPr lang="fr-FR"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bị phá vỡ</a:t>
            </a:r>
            <a:endParaRPr lang="en-US" sz="3600">
              <a:latin typeface="Arial" panose="020B0604020202020204" pitchFamily="34" charset="0"/>
              <a:cs typeface="Arial" panose="020B0604020202020204" pitchFamily="34" charset="0"/>
            </a:endParaRPr>
          </a:p>
        </p:txBody>
      </p:sp>
      <p:pic>
        <p:nvPicPr>
          <p:cNvPr id="2054" name="Picture 6" descr="https://o.remove.bg/downloads/1e489942-5996-49e6-a1b8-4cee62e50a1e/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2846" y="3162300"/>
            <a:ext cx="3581400" cy="32550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525000" y="6818174"/>
            <a:ext cx="7577092" cy="1754326"/>
          </a:xfrm>
          <a:prstGeom prst="rect">
            <a:avLst/>
          </a:prstGeom>
        </p:spPr>
        <p:txBody>
          <a:bodyPr wrap="square">
            <a:spAutoFit/>
          </a:bodyPr>
          <a:lstStyle/>
          <a:p>
            <a:pPr algn="ctr">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Các liên kết mới giữa 1 nguyên tử O và 2 nguyên tử H được hình thành</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773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500"/>
                                        <p:tgtEl>
                                          <p:spTgt spid="205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30" name="Picture 16"/>
          <p:cNvPicPr>
            <a:picLocks noChangeAspect="1"/>
          </p:cNvPicPr>
          <p:nvPr/>
        </p:nvPicPr>
        <p:blipFill>
          <a:blip r:embed="rId2"/>
          <a:srcRect/>
          <a:stretch>
            <a:fillRect/>
          </a:stretch>
        </p:blipFill>
        <p:spPr>
          <a:xfrm>
            <a:off x="941256" y="876300"/>
            <a:ext cx="10945944" cy="8534399"/>
          </a:xfrm>
          <a:prstGeom prst="rect">
            <a:avLst/>
          </a:prstGeom>
        </p:spPr>
      </p:pic>
      <p:sp>
        <p:nvSpPr>
          <p:cNvPr id="31" name="Rectangle 30"/>
          <p:cNvSpPr/>
          <p:nvPr/>
        </p:nvSpPr>
        <p:spPr>
          <a:xfrm>
            <a:off x="1982929" y="1450434"/>
            <a:ext cx="8862598" cy="4455066"/>
          </a:xfrm>
          <a:prstGeom prst="rect">
            <a:avLst/>
          </a:prstGeom>
        </p:spPr>
        <p:txBody>
          <a:bodyPr wrap="square">
            <a:spAutoFit/>
          </a:bodyPr>
          <a:lstStyle/>
          <a:p>
            <a:pPr algn="just">
              <a:lnSpc>
                <a:spcPct val="150000"/>
              </a:lnSpc>
              <a:spcBef>
                <a:spcPts val="300"/>
              </a:spcBef>
              <a:spcAft>
                <a:spcPts val="0"/>
              </a:spcAft>
            </a:pPr>
            <a:r>
              <a:rPr lang="en-US" sz="4500" b="1">
                <a:solidFill>
                  <a:srgbClr val="FFFF00"/>
                </a:solidFill>
                <a:latin typeface="Arial" panose="020B0604020202020204" pitchFamily="34" charset="0"/>
                <a:cs typeface="Arial" panose="020B0604020202020204" pitchFamily="34" charset="0"/>
              </a:rPr>
              <a:t>Kết luận: </a:t>
            </a:r>
            <a:r>
              <a:rPr lang="fr-FR" sz="3600">
                <a:solidFill>
                  <a:schemeClr val="bg1"/>
                </a:solidFill>
                <a:latin typeface="Arial" panose="020B0604020202020204" pitchFamily="34" charset="0"/>
                <a:cs typeface="Arial" panose="020B0604020202020204" pitchFamily="34" charset="0"/>
              </a:rPr>
              <a:t>Trong phản ứng hóa học, chỉ có liên kết giữa các nguyên tử thay đổi làm cho phân tử này biến đổi thành phân tử khác, kết quả là chất này biến đổi thành chất khác.</a:t>
            </a:r>
            <a:endParaRPr lang="en-US" sz="3600">
              <a:solidFill>
                <a:schemeClr val="bg1"/>
              </a:solidFill>
              <a:effectLst/>
              <a:latin typeface="Arial" panose="020B0604020202020204" pitchFamily="34" charset="0"/>
              <a:cs typeface="Arial" panose="020B0604020202020204" pitchFamily="34" charset="0"/>
            </a:endParaRPr>
          </a:p>
        </p:txBody>
      </p:sp>
      <p:pic>
        <p:nvPicPr>
          <p:cNvPr id="3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1506200" y="2447811"/>
            <a:ext cx="5791200" cy="7839189"/>
          </a:xfrm>
          <a:prstGeom prst="rect">
            <a:avLst/>
          </a:prstGeom>
        </p:spPr>
      </p:pic>
    </p:spTree>
    <p:extLst>
      <p:ext uri="{BB962C8B-B14F-4D97-AF65-F5344CB8AC3E}">
        <p14:creationId xmlns:p14="http://schemas.microsoft.com/office/powerpoint/2010/main" val="65423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9" name="Picture 2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a:lstStyle/>
              <a:p>
                <a:endParaRPr lang="en-US"/>
              </a:p>
            </p:txBody>
          </p:sp>
          <p:sp>
            <p:nvSpPr>
              <p:cNvPr id="39" name="TextBox 38">
                <a:extLst>
                  <a:ext uri="{FF2B5EF4-FFF2-40B4-BE49-F238E27FC236}">
                    <a16:creationId xmlns:a16="http://schemas.microsoft.com/office/drawing/2014/main" id="{997DC516-ED6E-49D9-702D-658F0B32E7A9}"/>
                  </a:ext>
                </a:extLst>
              </p:cNvPr>
              <p:cNvSpPr txBox="1"/>
              <p:nvPr/>
            </p:nvSpPr>
            <p:spPr>
              <a:xfrm>
                <a:off x="10561857" y="4336160"/>
                <a:ext cx="8650506" cy="2907784"/>
              </a:xfrm>
              <a:prstGeom prst="rect">
                <a:avLst/>
              </a:prstGeom>
              <a:noFill/>
            </p:spPr>
            <p:txBody>
              <a:bodyPr wrap="square" anchor="ctr">
                <a:spAutoFit/>
              </a:bodyPr>
              <a:lstStyle/>
              <a:p>
                <a:pPr lvl="0" algn="ctr">
                  <a:lnSpc>
                    <a:spcPct val="150000"/>
                  </a:lnSpc>
                </a:pPr>
                <a:r>
                  <a:rPr lang="en-US" sz="6500" b="1">
                    <a:latin typeface="Arial" panose="020B0604020202020204" pitchFamily="34" charset="0"/>
                    <a:ea typeface="Arial" panose="020B0604020202020204" pitchFamily="34" charset="0"/>
                    <a:cs typeface="Arial" panose="020B0604020202020204" pitchFamily="34" charset="0"/>
                  </a:rPr>
                  <a:t>III. Dấu hiệu có phản ứng hoá học xảy ra</a:t>
                </a:r>
                <a:endParaRPr lang="vi-VN" sz="6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5046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1"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2" name="Group 1"/>
          <p:cNvGrpSpPr/>
          <p:nvPr/>
        </p:nvGrpSpPr>
        <p:grpSpPr>
          <a:xfrm>
            <a:off x="1295400" y="922088"/>
            <a:ext cx="5046193" cy="1390433"/>
            <a:chOff x="1295400" y="922088"/>
            <a:chExt cx="5046193" cy="1390433"/>
          </a:xfrm>
        </p:grpSpPr>
        <p:sp>
          <p:nvSpPr>
            <p:cNvPr id="18" name="Rectangle 17"/>
            <p:cNvSpPr/>
            <p:nvPr/>
          </p:nvSpPr>
          <p:spPr>
            <a:xfrm>
              <a:off x="2537346" y="1247973"/>
              <a:ext cx="3804247" cy="738664"/>
            </a:xfrm>
            <a:prstGeom prst="rect">
              <a:avLst/>
            </a:prstGeom>
          </p:spPr>
          <p:txBody>
            <a:bodyPr wrap="none">
              <a:spAutoFit/>
            </a:bodyPr>
            <a:lstStyle/>
            <a:p>
              <a:r>
                <a:rPr lang="en-US" sz="4200" b="1">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20" name="Pentagon 1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a:solidFill>
                  <a:schemeClr val="bg1"/>
                </a:solidFill>
                <a:latin typeface="Arial" panose="020B0604020202020204" pitchFamily="34" charset="0"/>
                <a:cs typeface="Arial" panose="020B0604020202020204" pitchFamily="34" charset="0"/>
              </a:rPr>
              <a:t>Chuẩn</a:t>
            </a:r>
            <a:r>
              <a:rPr lang="en-US" sz="400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824306" y="2781300"/>
            <a:ext cx="13529547" cy="175432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Ø"/>
            </a:pPr>
            <a:r>
              <a:rPr lang="fr-FR" sz="3600">
                <a:solidFill>
                  <a:srgbClr val="000000"/>
                </a:solidFill>
                <a:latin typeface="Arial" panose="020B0604020202020204" pitchFamily="34" charset="0"/>
                <a:cs typeface="Arial" panose="020B0604020202020204" pitchFamily="34" charset="0"/>
              </a:rPr>
              <a:t>Dụng cụ: ống nghiệm, đèn cồn, kẹp ống nghiệm, thìa thủy tinh</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Ø"/>
            </a:pPr>
            <a:r>
              <a:rPr lang="fr-FR" sz="3600">
                <a:solidFill>
                  <a:srgbClr val="000000"/>
                </a:solidFill>
                <a:latin typeface="Arial" panose="020B0604020202020204" pitchFamily="34" charset="0"/>
                <a:cs typeface="Arial" panose="020B0604020202020204" pitchFamily="34" charset="0"/>
              </a:rPr>
              <a:t>Hóa chất: đường ăn</a:t>
            </a:r>
            <a:endParaRPr lang="en-US" sz="3600">
              <a:effectLst/>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7044" y="5372100"/>
            <a:ext cx="3664867" cy="1925608"/>
          </a:xfrm>
          <a:prstGeom prst="rect">
            <a:avLst/>
          </a:prstGeom>
        </p:spPr>
      </p:pic>
      <p:pic>
        <p:nvPicPr>
          <p:cNvPr id="22" name="Picture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87087" y="5845656"/>
            <a:ext cx="4115374" cy="2000529"/>
          </a:xfrm>
          <a:prstGeom prst="rect">
            <a:avLst/>
          </a:prstGeom>
        </p:spPr>
      </p:pic>
      <p:pic>
        <p:nvPicPr>
          <p:cNvPr id="23" name="Picture 2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3376" y="6186875"/>
            <a:ext cx="2325224" cy="3271271"/>
          </a:xfrm>
          <a:prstGeom prst="rect">
            <a:avLst/>
          </a:prstGeom>
        </p:spPr>
      </p:pic>
      <p:sp>
        <p:nvSpPr>
          <p:cNvPr id="4" name="AutoShape 2" descr="https://o.remove.bg/downloads/3ce13bc8-dccc-481c-ac5f-8af69e40b0b8/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s://o.remove.bg/downloads/3ce13bc8-dccc-481c-ac5f-8af69e40b0b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1600" y="5867834"/>
            <a:ext cx="3117037" cy="311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56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animEffect transition="in" filter="fade">
                                      <p:cBhvr>
                                        <p:cTn id="3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1"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2" name="Group 1"/>
          <p:cNvGrpSpPr/>
          <p:nvPr/>
        </p:nvGrpSpPr>
        <p:grpSpPr>
          <a:xfrm>
            <a:off x="1295400" y="922088"/>
            <a:ext cx="5046193" cy="1390433"/>
            <a:chOff x="1295400" y="922088"/>
            <a:chExt cx="5046193" cy="1390433"/>
          </a:xfrm>
        </p:grpSpPr>
        <p:sp>
          <p:nvSpPr>
            <p:cNvPr id="18" name="Rectangle 17"/>
            <p:cNvSpPr/>
            <p:nvPr/>
          </p:nvSpPr>
          <p:spPr>
            <a:xfrm>
              <a:off x="2537346" y="1247973"/>
              <a:ext cx="3804247" cy="738664"/>
            </a:xfrm>
            <a:prstGeom prst="rect">
              <a:avLst/>
            </a:prstGeom>
          </p:spPr>
          <p:txBody>
            <a:bodyPr wrap="none">
              <a:spAutoFit/>
            </a:bodyPr>
            <a:lstStyle/>
            <a:p>
              <a:r>
                <a:rPr lang="en-US" sz="4200" b="1">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20" name="Pentagon 1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824306" y="2781300"/>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Cho khoảng 1 – 2 thìa thủy tinh đường ăn vào ống nghiệm, sau đó đun trên ngọn lửa đèn cồn (hình 2.5)</a:t>
            </a:r>
            <a:endParaRPr lang="en-US" sz="3600">
              <a:latin typeface="Arial" panose="020B0604020202020204" pitchFamily="34" charset="0"/>
              <a:cs typeface="Arial" panose="020B0604020202020204" pitchFamily="34" charset="0"/>
            </a:endParaRPr>
          </a:p>
        </p:txBody>
      </p:sp>
      <p:sp>
        <p:nvSpPr>
          <p:cNvPr id="4" name="AutoShape 2" descr="https://o.remove.bg/downloads/3ce13bc8-dccc-481c-ac5f-8af69e40b0b8/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1948004" y="5006390"/>
            <a:ext cx="3309796" cy="4251910"/>
          </a:xfrm>
          <a:prstGeom prst="rect">
            <a:avLst/>
          </a:prstGeom>
        </p:spPr>
      </p:pic>
      <p:grpSp>
        <p:nvGrpSpPr>
          <p:cNvPr id="7" name="Group 6"/>
          <p:cNvGrpSpPr/>
          <p:nvPr/>
        </p:nvGrpSpPr>
        <p:grpSpPr>
          <a:xfrm>
            <a:off x="6690967" y="5219700"/>
            <a:ext cx="9396426" cy="1754326"/>
            <a:chOff x="6564350" y="4900186"/>
            <a:chExt cx="9396426" cy="1754326"/>
          </a:xfrm>
        </p:grpSpPr>
        <p:pic>
          <p:nvPicPr>
            <p:cNvPr id="14" name="Picture 13"/>
            <p:cNvPicPr>
              <a:picLocks noChangeAspect="1"/>
            </p:cNvPicPr>
            <p:nvPr/>
          </p:nvPicPr>
          <p:blipFill>
            <a:blip r:embed="rId5"/>
            <a:stretch>
              <a:fillRect/>
            </a:stretch>
          </p:blipFill>
          <p:spPr>
            <a:xfrm>
              <a:off x="6564350" y="5103314"/>
              <a:ext cx="897407" cy="1348070"/>
            </a:xfrm>
            <a:prstGeom prst="rect">
              <a:avLst/>
            </a:prstGeom>
          </p:spPr>
        </p:pic>
        <p:sp>
          <p:nvSpPr>
            <p:cNvPr id="6" name="Rectangle 5"/>
            <p:cNvSpPr/>
            <p:nvPr/>
          </p:nvSpPr>
          <p:spPr>
            <a:xfrm>
              <a:off x="7731176" y="4900186"/>
              <a:ext cx="8229600" cy="1754326"/>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cs typeface="Arial" panose="020B0604020202020204" pitchFamily="34" charset="0"/>
                </a:rPr>
                <a:t>Mô tả trạng thái (thể, màu sắc,...) của đường trước và sau khi đun?</a:t>
              </a:r>
              <a:endParaRPr lang="en-US" sz="3600" b="1">
                <a:latin typeface="Arial" panose="020B0604020202020204" pitchFamily="34" charset="0"/>
                <a:cs typeface="Arial" panose="020B0604020202020204" pitchFamily="34" charset="0"/>
              </a:endParaRPr>
            </a:p>
          </p:txBody>
        </p:sp>
      </p:grpSp>
      <p:grpSp>
        <p:nvGrpSpPr>
          <p:cNvPr id="17" name="Group 16"/>
          <p:cNvGrpSpPr/>
          <p:nvPr/>
        </p:nvGrpSpPr>
        <p:grpSpPr>
          <a:xfrm>
            <a:off x="6693242" y="7406501"/>
            <a:ext cx="9396426" cy="1651671"/>
            <a:chOff x="6564350" y="4900186"/>
            <a:chExt cx="9396426" cy="1651671"/>
          </a:xfrm>
        </p:grpSpPr>
        <p:pic>
          <p:nvPicPr>
            <p:cNvPr id="21" name="Picture 20"/>
            <p:cNvPicPr>
              <a:picLocks noChangeAspect="1"/>
            </p:cNvPicPr>
            <p:nvPr/>
          </p:nvPicPr>
          <p:blipFill>
            <a:blip r:embed="rId5"/>
            <a:stretch>
              <a:fillRect/>
            </a:stretch>
          </p:blipFill>
          <p:spPr>
            <a:xfrm>
              <a:off x="6564350" y="5103314"/>
              <a:ext cx="897407" cy="1348070"/>
            </a:xfrm>
            <a:prstGeom prst="rect">
              <a:avLst/>
            </a:prstGeom>
          </p:spPr>
        </p:pic>
        <p:sp>
          <p:nvSpPr>
            <p:cNvPr id="22" name="Rectangle 21"/>
            <p:cNvSpPr/>
            <p:nvPr/>
          </p:nvSpPr>
          <p:spPr>
            <a:xfrm>
              <a:off x="7731176" y="4900186"/>
              <a:ext cx="8229600" cy="1651671"/>
            </a:xfrm>
            <a:prstGeom prst="rect">
              <a:avLst/>
            </a:prstGeom>
          </p:spPr>
          <p:txBody>
            <a:bodyPr wrap="square">
              <a:spAutoFit/>
            </a:bodyPr>
            <a:lstStyle/>
            <a:p>
              <a:pPr algn="just">
                <a:lnSpc>
                  <a:spcPct val="150000"/>
                </a:lnSpc>
                <a:spcAft>
                  <a:spcPts val="0"/>
                </a:spcAft>
              </a:pPr>
              <a:r>
                <a:rPr lang="fr-FR" sz="3600">
                  <a:solidFill>
                    <a:srgbClr val="000000"/>
                  </a:solidFill>
                  <a:latin typeface="Arial" panose="020B0604020202020204" pitchFamily="34" charset="0"/>
                  <a:cs typeface="Arial" panose="020B0604020202020204" pitchFamily="34" charset="0"/>
                </a:rPr>
                <a:t>Nêu dấu hiệu chứng tỏ có phản ứng hóa học xảy ra?</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56045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2"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295400" y="3650830"/>
            <a:ext cx="5644580" cy="6217070"/>
          </a:xfrm>
          <a:prstGeom prst="rect">
            <a:avLst/>
          </a:prstGeom>
        </p:spPr>
      </p:pic>
      <p:grpSp>
        <p:nvGrpSpPr>
          <p:cNvPr id="2" name="Group 1"/>
          <p:cNvGrpSpPr/>
          <p:nvPr/>
        </p:nvGrpSpPr>
        <p:grpSpPr>
          <a:xfrm>
            <a:off x="2287080" y="300536"/>
            <a:ext cx="9658187" cy="4367913"/>
            <a:chOff x="7105812" y="1308987"/>
            <a:chExt cx="9658187" cy="6150814"/>
          </a:xfrm>
        </p:grpSpPr>
        <p:pic>
          <p:nvPicPr>
            <p:cNvPr id="13"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7105812" y="1308987"/>
              <a:ext cx="9658187" cy="6150814"/>
            </a:xfrm>
            <a:prstGeom prst="rect">
              <a:avLst/>
            </a:prstGeom>
          </p:spPr>
        </p:pic>
        <p:sp>
          <p:nvSpPr>
            <p:cNvPr id="5" name="Rectangle 4"/>
            <p:cNvSpPr/>
            <p:nvPr/>
          </p:nvSpPr>
          <p:spPr>
            <a:xfrm>
              <a:off x="7669008" y="2286295"/>
              <a:ext cx="8531793" cy="286232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Chỉ ra sự khác biệt về tính chất của nước với hydrogen và oxygen mà em biết?</a:t>
              </a:r>
              <a:endParaRPr lang="en-US" sz="4000">
                <a:effectLst/>
                <a:latin typeface="Arial" panose="020B0604020202020204" pitchFamily="34" charset="0"/>
                <a:cs typeface="Arial" panose="020B0604020202020204" pitchFamily="34" charset="0"/>
              </a:endParaRPr>
            </a:p>
          </p:txBody>
        </p:sp>
      </p:grpSp>
      <p:pic>
        <p:nvPicPr>
          <p:cNvPr id="10" name="Picture 5"/>
          <p:cNvPicPr>
            <a:picLocks noChangeAspect="1"/>
          </p:cNvPicPr>
          <p:nvPr/>
        </p:nvPicPr>
        <p:blipFill>
          <a:blip r:embed="rId5"/>
          <a:srcRect/>
          <a:stretch>
            <a:fillRect/>
          </a:stretch>
        </p:blipFill>
        <p:spPr>
          <a:xfrm flipH="1">
            <a:off x="16296401" y="7353300"/>
            <a:ext cx="1805146" cy="2622772"/>
          </a:xfrm>
          <a:prstGeom prst="rect">
            <a:avLst/>
          </a:prstGeom>
        </p:spPr>
      </p:pic>
      <p:sp>
        <p:nvSpPr>
          <p:cNvPr id="4" name="Rectangle 4">
            <a:extLst>
              <a:ext uri="{FF2B5EF4-FFF2-40B4-BE49-F238E27FC236}">
                <a16:creationId xmlns:a16="http://schemas.microsoft.com/office/drawing/2014/main" id="{FC6507E7-B206-1421-EA63-8718CE5E09FE}"/>
              </a:ext>
            </a:extLst>
          </p:cNvPr>
          <p:cNvSpPr/>
          <p:nvPr/>
        </p:nvSpPr>
        <p:spPr>
          <a:xfrm>
            <a:off x="7696543" y="4779819"/>
            <a:ext cx="8713992" cy="3416320"/>
          </a:xfrm>
          <a:prstGeom prst="rect">
            <a:avLst/>
          </a:prstGeom>
        </p:spPr>
        <p:txBody>
          <a:bodyPr wrap="square">
            <a:spAutoFit/>
          </a:bodyPr>
          <a:lstStyle/>
          <a:p>
            <a:pPr algn="just">
              <a:lnSpc>
                <a:spcPct val="150000"/>
              </a:lnSpc>
            </a:pPr>
            <a:r>
              <a:rPr lang="fr-FR" sz="3600">
                <a:solidFill>
                  <a:srgbClr val="FF0000"/>
                </a:solidFill>
                <a:latin typeface="Arial" panose="020B0604020202020204" pitchFamily="34" charset="0"/>
                <a:cs typeface="Arial" panose="020B0604020202020204" pitchFamily="34" charset="0"/>
              </a:rPr>
              <a:t>Trong phản ứng giữa khí hydrogen với khí oxygen, nước tạo ra không còn tính chất của hydrogen với oxygen nữa (nước ở thể lỏng, không cháy được,...).</a:t>
            </a:r>
            <a:endParaRPr lang="en-US" sz="360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063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1143001" y="-1104900"/>
            <a:ext cx="22184686" cy="14099884"/>
            <a:chOff x="-364685" y="-357808"/>
            <a:chExt cx="29579583" cy="18799846"/>
          </a:xfrm>
        </p:grpSpPr>
        <p:grpSp>
          <p:nvGrpSpPr>
            <p:cNvPr id="4" name="Group 4"/>
            <p:cNvGrpSpPr/>
            <p:nvPr/>
          </p:nvGrpSpPr>
          <p:grpSpPr>
            <a:xfrm>
              <a:off x="-364685" y="90234"/>
              <a:ext cx="4697997" cy="15509815"/>
              <a:chOff x="-68404" y="-57150"/>
              <a:chExt cx="881204" cy="2909178"/>
            </a:xfrm>
          </p:grpSpPr>
          <p:sp>
            <p:nvSpPr>
              <p:cNvPr id="5" name="Freeform 5"/>
              <p:cNvSpPr/>
              <p:nvPr/>
            </p:nvSpPr>
            <p:spPr>
              <a:xfrm>
                <a:off x="-68404"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90234"/>
              <a:ext cx="4333313" cy="15509815"/>
              <a:chOff x="0" y="-57150"/>
              <a:chExt cx="812800" cy="2909178"/>
            </a:xfrm>
          </p:grpSpPr>
          <p:sp>
            <p:nvSpPr>
              <p:cNvPr id="8" name="Freeform 8"/>
              <p:cNvSpPr/>
              <p:nvPr/>
            </p:nvSpPr>
            <p:spPr>
              <a:xfrm>
                <a:off x="6695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1558013" y="-10965698"/>
              <a:ext cx="4691120" cy="25906899"/>
              <a:chOff x="-67114" y="-57150"/>
              <a:chExt cx="879914" cy="4859360"/>
            </a:xfrm>
          </p:grpSpPr>
          <p:sp>
            <p:nvSpPr>
              <p:cNvPr id="11" name="Freeform 11"/>
              <p:cNvSpPr/>
              <p:nvPr/>
            </p:nvSpPr>
            <p:spPr>
              <a:xfrm>
                <a:off x="-67114"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1592095" y="3321932"/>
              <a:ext cx="4333313" cy="25906899"/>
              <a:chOff x="0" y="-57150"/>
              <a:chExt cx="812800" cy="4859360"/>
            </a:xfrm>
          </p:grpSpPr>
          <p:sp>
            <p:nvSpPr>
              <p:cNvPr id="14" name="Freeform 14"/>
              <p:cNvSpPr/>
              <p:nvPr/>
            </p:nvSpPr>
            <p:spPr>
              <a:xfrm>
                <a:off x="74507"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2064">
            <a:off x="477691" y="536471"/>
            <a:ext cx="2436139" cy="2838721"/>
          </a:xfrm>
          <a:prstGeom prst="rect">
            <a:avLst/>
          </a:prstGeom>
        </p:spPr>
      </p:pic>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25232" flipV="1">
            <a:off x="327709" y="6940297"/>
            <a:ext cx="2736104" cy="2736104"/>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94321" y="7150056"/>
            <a:ext cx="2717478" cy="2653247"/>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34777">
            <a:off x="16145692" y="503404"/>
            <a:ext cx="1637282" cy="2904855"/>
          </a:xfrm>
          <a:prstGeom prst="rect">
            <a:avLst/>
          </a:prstGeom>
        </p:spPr>
      </p:pic>
      <p:grpSp>
        <p:nvGrpSpPr>
          <p:cNvPr id="22" name="Group 22"/>
          <p:cNvGrpSpPr/>
          <p:nvPr/>
        </p:nvGrpSpPr>
        <p:grpSpPr>
          <a:xfrm>
            <a:off x="1580935"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9262" y="4269523"/>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438741" y="7310183"/>
            <a:ext cx="433712" cy="411632"/>
          </a:xfrm>
          <a:prstGeom prst="rect">
            <a:avLst/>
          </a:prstGeom>
        </p:spPr>
      </p:pic>
      <p:grpSp>
        <p:nvGrpSpPr>
          <p:cNvPr id="26" name="Group 26"/>
          <p:cNvGrpSpPr>
            <a:grpSpLocks noChangeAspect="1"/>
          </p:cNvGrpSpPr>
          <p:nvPr/>
        </p:nvGrpSpPr>
        <p:grpSpPr>
          <a:xfrm rot="1977585">
            <a:off x="2989911"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8" name="Group 28"/>
          <p:cNvGrpSpPr/>
          <p:nvPr/>
        </p:nvGrpSpPr>
        <p:grpSpPr>
          <a:xfrm>
            <a:off x="1751685"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0" name="Picture 3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8555" y="6167686"/>
            <a:ext cx="464062" cy="471782"/>
          </a:xfrm>
          <a:prstGeom prst="rect">
            <a:avLst/>
          </a:prstGeom>
        </p:spPr>
      </p:pic>
      <p:grpSp>
        <p:nvGrpSpPr>
          <p:cNvPr id="31" name="Group 31"/>
          <p:cNvGrpSpPr>
            <a:grpSpLocks noChangeAspect="1"/>
          </p:cNvGrpSpPr>
          <p:nvPr/>
        </p:nvGrpSpPr>
        <p:grpSpPr>
          <a:xfrm rot="-874149">
            <a:off x="774507"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pic>
        <p:nvPicPr>
          <p:cNvPr id="33" name="Picture 3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571068" y="792809"/>
            <a:ext cx="464062" cy="471782"/>
          </a:xfrm>
          <a:prstGeom prst="rect">
            <a:avLst/>
          </a:prstGeom>
        </p:spPr>
      </p:pic>
      <p:grpSp>
        <p:nvGrpSpPr>
          <p:cNvPr id="34" name="Group 34"/>
          <p:cNvGrpSpPr/>
          <p:nvPr/>
        </p:nvGrpSpPr>
        <p:grpSpPr>
          <a:xfrm rot="-2074858">
            <a:off x="15741414"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74858">
            <a:off x="14961933" y="839557"/>
            <a:ext cx="238202" cy="236037"/>
          </a:xfrm>
          <a:prstGeom prst="rect">
            <a:avLst/>
          </a:prstGeom>
        </p:spPr>
      </p:pic>
      <p:pic>
        <p:nvPicPr>
          <p:cNvPr id="37" name="Picture 3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846654">
            <a:off x="17417759" y="5898826"/>
            <a:ext cx="433712" cy="411632"/>
          </a:xfrm>
          <a:prstGeom prst="rect">
            <a:avLst/>
          </a:prstGeom>
        </p:spPr>
      </p:pic>
      <p:pic>
        <p:nvPicPr>
          <p:cNvPr id="38" name="Picture 3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074858">
            <a:off x="17654847" y="4129890"/>
            <a:ext cx="464062" cy="471782"/>
          </a:xfrm>
          <a:prstGeom prst="rect">
            <a:avLst/>
          </a:prstGeom>
        </p:spPr>
      </p:pic>
      <p:grpSp>
        <p:nvGrpSpPr>
          <p:cNvPr id="39" name="Group 39"/>
          <p:cNvGrpSpPr>
            <a:grpSpLocks noChangeAspect="1"/>
          </p:cNvGrpSpPr>
          <p:nvPr/>
        </p:nvGrpSpPr>
        <p:grpSpPr>
          <a:xfrm rot="-2949008">
            <a:off x="16241695"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1" name="Group 41"/>
          <p:cNvGrpSpPr>
            <a:grpSpLocks noChangeAspect="1"/>
          </p:cNvGrpSpPr>
          <p:nvPr/>
        </p:nvGrpSpPr>
        <p:grpSpPr>
          <a:xfrm rot="-2949008">
            <a:off x="14734556"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43" name="Group 43"/>
          <p:cNvGrpSpPr/>
          <p:nvPr/>
        </p:nvGrpSpPr>
        <p:grpSpPr>
          <a:xfrm>
            <a:off x="16113767"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sp>
        <p:nvSpPr>
          <p:cNvPr id="46" name="TextBox 21"/>
          <p:cNvSpPr txBox="1"/>
          <p:nvPr/>
        </p:nvSpPr>
        <p:spPr>
          <a:xfrm>
            <a:off x="2914484" y="2815748"/>
            <a:ext cx="12842740" cy="4647875"/>
          </a:xfrm>
          <a:prstGeom prst="rect">
            <a:avLst/>
          </a:prstGeom>
        </p:spPr>
        <p:txBody>
          <a:bodyPr wrap="square" lIns="0" tIns="0" rIns="0" bIns="0" rtlCol="0" anchor="ctr">
            <a:spAutoFit/>
          </a:bodyPr>
          <a:lstStyle/>
          <a:p>
            <a:pPr algn="ctr">
              <a:lnSpc>
                <a:spcPct val="150000"/>
              </a:lnSpc>
              <a:spcBef>
                <a:spcPct val="0"/>
              </a:spcBef>
            </a:pPr>
            <a:r>
              <a:rPr lang="en-US" sz="7000" b="1">
                <a:solidFill>
                  <a:schemeClr val="accent2"/>
                </a:solidFill>
                <a:latin typeface="Arial" panose="020B0604020202020204" pitchFamily="34" charset="0"/>
                <a:cs typeface="Arial" panose="020B0604020202020204" pitchFamily="34" charset="0"/>
              </a:rPr>
              <a:t>BÀI 2. PHẢN ỨNG HOÁ HỌC VÀ NĂNG LƯỢNG CỦA PHẢN ỨNG HOÁ HỌC</a:t>
            </a:r>
            <a:endParaRPr lang="en-US" sz="70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91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9"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3" name="Group 2"/>
          <p:cNvGrpSpPr/>
          <p:nvPr/>
        </p:nvGrpSpPr>
        <p:grpSpPr>
          <a:xfrm>
            <a:off x="1567351" y="1331774"/>
            <a:ext cx="15153293" cy="1754326"/>
            <a:chOff x="1376905" y="1333500"/>
            <a:chExt cx="15153293" cy="1754326"/>
          </a:xfrm>
        </p:grpSpPr>
        <p:sp>
          <p:nvSpPr>
            <p:cNvPr id="2" name="Rectangle 1"/>
            <p:cNvSpPr/>
            <p:nvPr/>
          </p:nvSpPr>
          <p:spPr>
            <a:xfrm>
              <a:off x="3539036" y="1333500"/>
              <a:ext cx="12991162" cy="1754326"/>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Quan sát các hình 2.4, 2.6 trang 18 - 19 và đọc thông tin SGK, cho biết dấu hiệu nào chứng tỏ có phản ứng xảy ra?</a:t>
              </a:r>
              <a:endParaRPr lang="en-US" sz="3600">
                <a:latin typeface="Arial" panose="020B0604020202020204" pitchFamily="34" charset="0"/>
                <a:cs typeface="Arial" panose="020B0604020202020204" pitchFamily="34" charset="0"/>
              </a:endParaRPr>
            </a:p>
          </p:txBody>
        </p:sp>
        <p:pic>
          <p:nvPicPr>
            <p:cNvPr id="10" name="Picture 21"/>
            <p:cNvPicPr>
              <a:picLocks noChangeAspect="1"/>
            </p:cNvPicPr>
            <p:nvPr/>
          </p:nvPicPr>
          <p:blipFill>
            <a:blip r:embed="rId3"/>
            <a:srcRect/>
            <a:stretch>
              <a:fillRect/>
            </a:stretch>
          </p:blipFill>
          <p:spPr>
            <a:xfrm>
              <a:off x="1376905" y="1435299"/>
              <a:ext cx="1886338" cy="1550727"/>
            </a:xfrm>
            <a:prstGeom prst="rect">
              <a:avLst/>
            </a:prstGeom>
          </p:spPr>
        </p:pic>
      </p:grpSp>
      <p:pic>
        <p:nvPicPr>
          <p:cNvPr id="4" name="Picture 3"/>
          <p:cNvPicPr>
            <a:picLocks noChangeAspect="1"/>
          </p:cNvPicPr>
          <p:nvPr/>
        </p:nvPicPr>
        <p:blipFill>
          <a:blip r:embed="rId4"/>
          <a:stretch>
            <a:fillRect/>
          </a:stretch>
        </p:blipFill>
        <p:spPr>
          <a:xfrm>
            <a:off x="4244136" y="3990861"/>
            <a:ext cx="4541928" cy="4886439"/>
          </a:xfrm>
          <a:prstGeom prst="rect">
            <a:avLst/>
          </a:prstGeom>
        </p:spPr>
      </p:pic>
      <p:pic>
        <p:nvPicPr>
          <p:cNvPr id="6" name="Picture 5"/>
          <p:cNvPicPr>
            <a:picLocks noChangeAspect="1"/>
          </p:cNvPicPr>
          <p:nvPr/>
        </p:nvPicPr>
        <p:blipFill>
          <a:blip r:embed="rId5"/>
          <a:stretch>
            <a:fillRect/>
          </a:stretch>
        </p:blipFill>
        <p:spPr>
          <a:xfrm>
            <a:off x="9390891" y="4452290"/>
            <a:ext cx="4477509" cy="3963582"/>
          </a:xfrm>
          <a:prstGeom prst="rect">
            <a:avLst/>
          </a:prstGeom>
        </p:spPr>
      </p:pic>
      <p:sp>
        <p:nvSpPr>
          <p:cNvPr id="14" name="Rounded Rectangle 13"/>
          <p:cNvSpPr/>
          <p:nvPr/>
        </p:nvSpPr>
        <p:spPr>
          <a:xfrm>
            <a:off x="829387" y="4338580"/>
            <a:ext cx="3124200" cy="4191000"/>
          </a:xfrm>
          <a:prstGeom prst="roundRect">
            <a:avLst/>
          </a:prstGeom>
          <a:solidFill>
            <a:schemeClr val="bg1"/>
          </a:solidFill>
          <a:ln>
            <a:solidFill>
              <a:srgbClr val="E65C7E"/>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Có bọt khí thoát ra trên đinh sắt</a:t>
            </a:r>
            <a:endParaRPr lang="en-US" sz="35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14246680" y="4452290"/>
            <a:ext cx="3124200" cy="4191000"/>
          </a:xfrm>
          <a:prstGeom prst="roundRect">
            <a:avLst/>
          </a:prstGeom>
          <a:solidFill>
            <a:schemeClr val="bg1"/>
          </a:solidFill>
          <a:ln>
            <a:solidFill>
              <a:srgbClr val="E65C7E"/>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a:solidFill>
                  <a:schemeClr val="tx1"/>
                </a:solidFill>
                <a:latin typeface="Arial" panose="020B0604020202020204" pitchFamily="34" charset="0"/>
                <a:cs typeface="Arial" panose="020B0604020202020204" pitchFamily="34" charset="0"/>
              </a:rPr>
              <a:t>Nến cháy có sự toả nhiệt và phát sáng</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018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par>
                                <p:cTn id="15" presetID="18"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21" name="Rounded Rectangle 20"/>
          <p:cNvSpPr/>
          <p:nvPr/>
        </p:nvSpPr>
        <p:spPr>
          <a:xfrm>
            <a:off x="6896098" y="1125276"/>
            <a:ext cx="4495800"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a:solidFill>
                  <a:schemeClr val="tx2"/>
                </a:solidFill>
                <a:latin typeface="Arial" panose="020B0604020202020204" pitchFamily="34" charset="0"/>
                <a:cs typeface="Arial" panose="020B0604020202020204" pitchFamily="34" charset="0"/>
              </a:rPr>
              <a:t>Kết luận</a:t>
            </a:r>
            <a:endParaRPr lang="en-US" sz="5800" b="1">
              <a:solidFill>
                <a:schemeClr val="tx2"/>
              </a:solidFill>
              <a:latin typeface="Arial" panose="020B0604020202020204" pitchFamily="34" charset="0"/>
              <a:cs typeface="Arial" panose="020B0604020202020204" pitchFamily="34" charset="0"/>
            </a:endParaRPr>
          </a:p>
        </p:txBody>
      </p:sp>
      <p:pic>
        <p:nvPicPr>
          <p:cNvPr id="28"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20" name="Group 19"/>
          <p:cNvGrpSpPr/>
          <p:nvPr/>
        </p:nvGrpSpPr>
        <p:grpSpPr>
          <a:xfrm>
            <a:off x="990601" y="4693974"/>
            <a:ext cx="7238999" cy="4057533"/>
            <a:chOff x="3733800" y="3238499"/>
            <a:chExt cx="13086942" cy="4057533"/>
          </a:xfrm>
        </p:grpSpPr>
        <p:sp>
          <p:nvSpPr>
            <p:cNvPr id="22" name="Rounded Rectangle 21"/>
            <p:cNvSpPr/>
            <p:nvPr/>
          </p:nvSpPr>
          <p:spPr>
            <a:xfrm>
              <a:off x="3733800" y="3238499"/>
              <a:ext cx="13086942" cy="4057533"/>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600">
                <a:solidFill>
                  <a:srgbClr val="000000"/>
                </a:solidFill>
                <a:latin typeface="Arial" panose="020B0604020202020204" pitchFamily="34" charset="0"/>
                <a:cs typeface="Arial" panose="020B0604020202020204" pitchFamily="34" charset="0"/>
              </a:endParaRPr>
            </a:p>
          </p:txBody>
        </p:sp>
        <p:sp>
          <p:nvSpPr>
            <p:cNvPr id="29" name="Rectangle 28"/>
            <p:cNvSpPr/>
            <p:nvPr/>
          </p:nvSpPr>
          <p:spPr>
            <a:xfrm>
              <a:off x="4166022" y="3974603"/>
              <a:ext cx="12222495" cy="2585323"/>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Có sự thay đổi màu sắc, mùi,... của các chất, tạo ra chất khí hoặc chất không tan (kết tủa)</a:t>
              </a:r>
              <a:endParaRPr lang="en-US" sz="3600" b="1">
                <a:latin typeface="Arial" panose="020B0604020202020204" pitchFamily="34" charset="0"/>
                <a:cs typeface="Arial" panose="020B0604020202020204" pitchFamily="34" charset="0"/>
              </a:endParaRPr>
            </a:p>
          </p:txBody>
        </p:sp>
      </p:grpSp>
      <p:sp>
        <p:nvSpPr>
          <p:cNvPr id="7" name="Rectangle 6"/>
          <p:cNvSpPr/>
          <p:nvPr/>
        </p:nvSpPr>
        <p:spPr>
          <a:xfrm>
            <a:off x="817039" y="3223971"/>
            <a:ext cx="16653918" cy="646331"/>
          </a:xfrm>
          <a:prstGeom prst="rect">
            <a:avLst/>
          </a:prstGeom>
        </p:spPr>
        <p:txBody>
          <a:bodyPr wrap="none">
            <a:spAutoFit/>
          </a:bodyPr>
          <a:lstStyle/>
          <a:p>
            <a:pPr algn="ctr">
              <a:spcAft>
                <a:spcPts val="0"/>
              </a:spcAft>
            </a:pPr>
            <a:r>
              <a:rPr lang="fr-FR" sz="3600" b="1" i="1">
                <a:solidFill>
                  <a:srgbClr val="FF0000"/>
                </a:solidFill>
                <a:latin typeface="Arial" panose="020B0604020202020204" pitchFamily="34" charset="0"/>
                <a:cs typeface="Arial" panose="020B0604020202020204" pitchFamily="34" charset="0"/>
              </a:rPr>
              <a:t>Để nhận biết có phản ứng hóa học xảy ra có thể dựa vào các dấu hiệu sau:</a:t>
            </a:r>
            <a:endParaRPr lang="en-US" sz="3600" b="1" i="1">
              <a:solidFill>
                <a:srgbClr val="FF0000"/>
              </a:solidFill>
              <a:effectLst/>
              <a:latin typeface="Arial" panose="020B0604020202020204" pitchFamily="34" charset="0"/>
              <a:cs typeface="Arial" panose="020B0604020202020204" pitchFamily="34" charset="0"/>
            </a:endParaRPr>
          </a:p>
        </p:txBody>
      </p:sp>
      <p:sp>
        <p:nvSpPr>
          <p:cNvPr id="30" name="Right Arrow 29"/>
          <p:cNvSpPr/>
          <p:nvPr/>
        </p:nvSpPr>
        <p:spPr>
          <a:xfrm>
            <a:off x="8991600" y="6284157"/>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a:off x="10589080" y="5430078"/>
            <a:ext cx="6629400" cy="2585323"/>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cs typeface="Arial" panose="020B0604020202020204" pitchFamily="34" charset="0"/>
              </a:rPr>
              <a:t>Ví dụ: Phản ứng của sắt tác dụng với hydrochloric acid có bọt khí bay lên</a:t>
            </a:r>
            <a:endParaRPr lang="en-US" sz="36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40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21" name="Rounded Rectangle 20"/>
          <p:cNvSpPr/>
          <p:nvPr/>
        </p:nvSpPr>
        <p:spPr>
          <a:xfrm>
            <a:off x="6896098" y="1125276"/>
            <a:ext cx="4495800"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a:solidFill>
                  <a:schemeClr val="tx2"/>
                </a:solidFill>
                <a:latin typeface="Arial" panose="020B0604020202020204" pitchFamily="34" charset="0"/>
                <a:cs typeface="Arial" panose="020B0604020202020204" pitchFamily="34" charset="0"/>
              </a:rPr>
              <a:t>Kết luận</a:t>
            </a:r>
            <a:endParaRPr lang="en-US" sz="5800" b="1">
              <a:solidFill>
                <a:schemeClr val="tx2"/>
              </a:solidFill>
              <a:latin typeface="Arial" panose="020B0604020202020204" pitchFamily="34" charset="0"/>
              <a:cs typeface="Arial" panose="020B0604020202020204" pitchFamily="34" charset="0"/>
            </a:endParaRPr>
          </a:p>
        </p:txBody>
      </p:sp>
      <p:pic>
        <p:nvPicPr>
          <p:cNvPr id="28"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20" name="Group 19"/>
          <p:cNvGrpSpPr/>
          <p:nvPr/>
        </p:nvGrpSpPr>
        <p:grpSpPr>
          <a:xfrm>
            <a:off x="990601" y="4693974"/>
            <a:ext cx="7238999" cy="4057533"/>
            <a:chOff x="3733800" y="3238499"/>
            <a:chExt cx="13086942" cy="4057533"/>
          </a:xfrm>
        </p:grpSpPr>
        <p:sp>
          <p:nvSpPr>
            <p:cNvPr id="22" name="Rounded Rectangle 21"/>
            <p:cNvSpPr/>
            <p:nvPr/>
          </p:nvSpPr>
          <p:spPr>
            <a:xfrm>
              <a:off x="3733800" y="3238499"/>
              <a:ext cx="13086942" cy="4057533"/>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600">
                <a:solidFill>
                  <a:srgbClr val="000000"/>
                </a:solidFill>
                <a:latin typeface="Arial" panose="020B0604020202020204" pitchFamily="34" charset="0"/>
                <a:cs typeface="Arial" panose="020B0604020202020204" pitchFamily="34" charset="0"/>
              </a:endParaRPr>
            </a:p>
          </p:txBody>
        </p:sp>
        <p:sp>
          <p:nvSpPr>
            <p:cNvPr id="29" name="Rectangle 28"/>
            <p:cNvSpPr/>
            <p:nvPr/>
          </p:nvSpPr>
          <p:spPr>
            <a:xfrm>
              <a:off x="4166022" y="4928708"/>
              <a:ext cx="12222495" cy="677108"/>
            </a:xfrm>
            <a:prstGeom prst="rect">
              <a:avLst/>
            </a:prstGeom>
          </p:spPr>
          <p:txBody>
            <a:bodyPr wrap="square">
              <a:spAutoFit/>
            </a:bodyPr>
            <a:lstStyle/>
            <a:p>
              <a:pPr algn="ct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a:latin typeface="Arial" panose="020B0604020202020204" pitchFamily="34" charset="0"/>
                  <a:cs typeface="Arial" panose="020B0604020202020204" pitchFamily="34" charset="0"/>
                </a:rPr>
                <a:t>Có sự tỏa nhiệt và phát sáng</a:t>
              </a:r>
              <a:endParaRPr lang="en-US" sz="3800" b="1">
                <a:latin typeface="Arial" panose="020B0604020202020204" pitchFamily="34" charset="0"/>
                <a:cs typeface="Arial" panose="020B0604020202020204" pitchFamily="34" charset="0"/>
              </a:endParaRPr>
            </a:p>
          </p:txBody>
        </p:sp>
      </p:grpSp>
      <p:sp>
        <p:nvSpPr>
          <p:cNvPr id="7" name="Rectangle 6"/>
          <p:cNvSpPr/>
          <p:nvPr/>
        </p:nvSpPr>
        <p:spPr>
          <a:xfrm>
            <a:off x="817039" y="3223971"/>
            <a:ext cx="16653918" cy="646331"/>
          </a:xfrm>
          <a:prstGeom prst="rect">
            <a:avLst/>
          </a:prstGeom>
        </p:spPr>
        <p:txBody>
          <a:bodyPr wrap="none">
            <a:spAutoFit/>
          </a:bodyPr>
          <a:lstStyle/>
          <a:p>
            <a:pPr algn="ctr">
              <a:spcAft>
                <a:spcPts val="0"/>
              </a:spcAft>
            </a:pPr>
            <a:r>
              <a:rPr lang="fr-FR" sz="3600" b="1" i="1">
                <a:solidFill>
                  <a:srgbClr val="FF0000"/>
                </a:solidFill>
                <a:latin typeface="Arial" panose="020B0604020202020204" pitchFamily="34" charset="0"/>
                <a:cs typeface="Arial" panose="020B0604020202020204" pitchFamily="34" charset="0"/>
              </a:rPr>
              <a:t>Để nhận biết có phản ứng hóa học xảy ra có thể dựa vào các dấu hiệu sau:</a:t>
            </a:r>
            <a:endParaRPr lang="en-US" sz="3600" b="1" i="1">
              <a:solidFill>
                <a:srgbClr val="FF0000"/>
              </a:solidFill>
              <a:effectLst/>
              <a:latin typeface="Arial" panose="020B0604020202020204" pitchFamily="34" charset="0"/>
              <a:cs typeface="Arial" panose="020B0604020202020204" pitchFamily="34" charset="0"/>
            </a:endParaRPr>
          </a:p>
        </p:txBody>
      </p:sp>
      <p:sp>
        <p:nvSpPr>
          <p:cNvPr id="30" name="Right Arrow 29"/>
          <p:cNvSpPr/>
          <p:nvPr/>
        </p:nvSpPr>
        <p:spPr>
          <a:xfrm>
            <a:off x="8915400" y="6284157"/>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a:off x="10511520" y="5845574"/>
            <a:ext cx="6708320" cy="1754326"/>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cs typeface="Arial" panose="020B0604020202020204" pitchFamily="34" charset="0"/>
              </a:rPr>
              <a:t>Ví dụ: Khi đốt nến cháy có phản ứng toả nhiệt và phát sáng</a:t>
            </a:r>
            <a:endParaRPr lang="en-US" sz="36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51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9" name="Picture 2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a:lstStyle/>
              <a:p>
                <a:endParaRPr lang="en-US"/>
              </a:p>
            </p:txBody>
          </p:sp>
          <p:sp>
            <p:nvSpPr>
              <p:cNvPr id="39" name="TextBox 38">
                <a:extLst>
                  <a:ext uri="{FF2B5EF4-FFF2-40B4-BE49-F238E27FC236}">
                    <a16:creationId xmlns:a16="http://schemas.microsoft.com/office/drawing/2014/main" id="{997DC516-ED6E-49D9-702D-658F0B32E7A9}"/>
                  </a:ext>
                </a:extLst>
              </p:cNvPr>
              <p:cNvSpPr txBox="1"/>
              <p:nvPr/>
            </p:nvSpPr>
            <p:spPr>
              <a:xfrm>
                <a:off x="10561857" y="3585955"/>
                <a:ext cx="8650506" cy="4408194"/>
              </a:xfrm>
              <a:prstGeom prst="rect">
                <a:avLst/>
              </a:prstGeom>
              <a:noFill/>
            </p:spPr>
            <p:txBody>
              <a:bodyPr wrap="square" anchor="ctr">
                <a:spAutoFit/>
              </a:bodyPr>
              <a:lstStyle/>
              <a:p>
                <a:pPr lvl="0" algn="ctr">
                  <a:lnSpc>
                    <a:spcPct val="150000"/>
                  </a:lnSpc>
                </a:pPr>
                <a:r>
                  <a:rPr lang="en-US" sz="6500" b="1">
                    <a:latin typeface="Arial" panose="020B0604020202020204" pitchFamily="34" charset="0"/>
                    <a:ea typeface="Arial" panose="020B0604020202020204" pitchFamily="34" charset="0"/>
                    <a:cs typeface="Arial" panose="020B0604020202020204" pitchFamily="34" charset="0"/>
                  </a:rPr>
                  <a:t>IV. Phản ứng </a:t>
                </a:r>
              </a:p>
              <a:p>
                <a:pPr lvl="0" algn="ctr">
                  <a:lnSpc>
                    <a:spcPct val="150000"/>
                  </a:lnSpc>
                </a:pPr>
                <a:r>
                  <a:rPr lang="en-US" sz="6500" b="1">
                    <a:latin typeface="Arial" panose="020B0604020202020204" pitchFamily="34" charset="0"/>
                    <a:ea typeface="Arial" panose="020B0604020202020204" pitchFamily="34" charset="0"/>
                    <a:cs typeface="Arial" panose="020B0604020202020204" pitchFamily="34" charset="0"/>
                  </a:rPr>
                  <a:t>toả nhiệt, phản ứng thu nhiệt</a:t>
                </a:r>
                <a:endParaRPr lang="vi-VN" sz="6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39990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a:solidFill>
                  <a:schemeClr val="bg1"/>
                </a:solidFill>
                <a:latin typeface="Arial" panose="020B0604020202020204" pitchFamily="34" charset="0"/>
                <a:cs typeface="Arial" panose="020B0604020202020204" pitchFamily="34" charset="0"/>
              </a:rPr>
              <a:t>Chuẩn</a:t>
            </a:r>
            <a:r>
              <a:rPr lang="en-US" sz="400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785344"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Dụng cụ: kẹp sắt (panh), bình tam giác (loại 100 ml), đèn cồn, ống đong, thìa thủy tinh.</a:t>
            </a:r>
          </a:p>
        </p:txBody>
      </p:sp>
      <p:pic>
        <p:nvPicPr>
          <p:cNvPr id="24" name="Picture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69174" y="5981700"/>
            <a:ext cx="4115374" cy="2000529"/>
          </a:xfrm>
          <a:prstGeom prst="rect">
            <a:avLst/>
          </a:prstGeom>
        </p:spPr>
      </p:pic>
      <p:pic>
        <p:nvPicPr>
          <p:cNvPr id="25" name="Picture 2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89189" y="5790910"/>
            <a:ext cx="2108332" cy="2966134"/>
          </a:xfrm>
          <a:prstGeom prst="rect">
            <a:avLst/>
          </a:prstGeom>
        </p:spPr>
      </p:pic>
      <p:pic>
        <p:nvPicPr>
          <p:cNvPr id="1026" name="Picture 2" descr="https://o.remove.bg/downloads/2b767aa5-e1fe-4c4e-8e82-44664522e06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774443"/>
            <a:ext cx="2871714" cy="2871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7ec32e26-2a07-4617-a704-6c48859df25e/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557" y="5997330"/>
            <a:ext cx="3437185" cy="34371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o.remove.bg/downloads/4313c295-edca-4c5c-84ce-6186a44b25f4/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9096" y="5634710"/>
            <a:ext cx="3295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p:cNvPicPr>
            <a:picLocks noChangeAspect="1"/>
          </p:cNvPicPr>
          <p:nvPr/>
        </p:nvPicPr>
        <p:blipFill>
          <a:blip r:embed="rId8"/>
          <a:srcRect/>
          <a:stretch>
            <a:fillRect/>
          </a:stretch>
        </p:blipFill>
        <p:spPr>
          <a:xfrm rot="19881036">
            <a:off x="16678526" y="264552"/>
            <a:ext cx="1272728" cy="1864802"/>
          </a:xfrm>
          <a:prstGeom prst="rect">
            <a:avLst/>
          </a:prstGeom>
        </p:spPr>
      </p:pic>
      <p:pic>
        <p:nvPicPr>
          <p:cNvPr id="20" name="Picture 10"/>
          <p:cNvPicPr>
            <a:picLocks noChangeAspect="1"/>
          </p:cNvPicPr>
          <p:nvPr/>
        </p:nvPicPr>
        <p:blipFill>
          <a:blip r:embed="rId9"/>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188976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par>
                                <p:cTn id="32" presetID="10"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a:solidFill>
                  <a:schemeClr val="bg1"/>
                </a:solidFill>
                <a:latin typeface="Arial" panose="020B0604020202020204" pitchFamily="34" charset="0"/>
                <a:cs typeface="Arial" panose="020B0604020202020204" pitchFamily="34" charset="0"/>
              </a:rPr>
              <a:t>Chuẩn</a:t>
            </a:r>
            <a:r>
              <a:rPr lang="en-US" sz="400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785344"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Hóa chất: mẩu than, khí oxygen (đã điều chế), dung dịch giấm ăn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COOH), bột sodium hydrogen carbonate (NaHCO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pic>
        <p:nvPicPr>
          <p:cNvPr id="2050" name="Picture 2" descr="https://o.remove.bg/downloads/e26e7bbe-7e93-422a-8a3b-52bf4fd9f689/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131" y="4902361"/>
            <a:ext cx="3799280" cy="3799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6c2302ba-33a9-43d8-b360-d36bb041c46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316" y="6210300"/>
            <a:ext cx="6581775" cy="3438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o.remove.bg/downloads/cedb91e4-0a17-4d2a-b8e3-4d4909aeb790/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5400" y="5163938"/>
            <a:ext cx="3894956" cy="38949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p:cNvPicPr>
            <a:picLocks noChangeAspect="1"/>
          </p:cNvPicPr>
          <p:nvPr/>
        </p:nvPicPr>
        <p:blipFill>
          <a:blip r:embed="rId7"/>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3582110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897788" y="2898993"/>
            <a:ext cx="13529547" cy="6740307"/>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Thí nghiệm 2</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Lấy kẹp sắt kẹp mẩu than nhỏ hơ nóng đỏ trên ngọn lửa đèn cồn </a:t>
            </a:r>
            <a:r>
              <a:rPr lang="fr-FR" sz="3600">
                <a:latin typeface="Arial" panose="020B0604020202020204" pitchFamily="34" charset="0"/>
                <a:cs typeface="Arial" panose="020B0604020202020204" pitchFamily="34" charset="0"/>
                <a:sym typeface="Symbol" panose="05050102010706020507" pitchFamily="18" charset="2"/>
              </a:rPr>
              <a:t> Đ</a:t>
            </a:r>
            <a:r>
              <a:rPr lang="fr-FR" sz="3600">
                <a:latin typeface="Arial" panose="020B0604020202020204" pitchFamily="34" charset="0"/>
                <a:cs typeface="Arial" panose="020B0604020202020204" pitchFamily="34" charset="0"/>
              </a:rPr>
              <a:t>ưa vào bình chứa khí oxygen. </a:t>
            </a: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Cẩn thận chạm tay vào thành bình để cảm nhận.</a:t>
            </a:r>
            <a:endParaRPr lang="en-US" sz="3600">
              <a:latin typeface="Arial" panose="020B0604020202020204" pitchFamily="34" charset="0"/>
              <a:cs typeface="Arial" panose="020B0604020202020204" pitchFamily="34" charset="0"/>
            </a:endParaRPr>
          </a:p>
          <a:p>
            <a:pPr algn="just">
              <a:lnSpc>
                <a:spcPct val="150000"/>
              </a:lnSpc>
            </a:pPr>
            <a:r>
              <a:rPr lang="fr-FR" sz="3600" b="1">
                <a:latin typeface="Arial" panose="020B0604020202020204" pitchFamily="34" charset="0"/>
                <a:cs typeface="Arial" panose="020B0604020202020204" pitchFamily="34" charset="0"/>
              </a:rPr>
              <a:t>Thí nghiệm 3</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Cho khoảng 1 – 2 thìa thủy tinh bột NaHCO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vào bình tam giác </a:t>
            </a:r>
            <a:r>
              <a:rPr lang="fr-FR" sz="3600">
                <a:latin typeface="Arial" panose="020B0604020202020204" pitchFamily="34" charset="0"/>
                <a:cs typeface="Arial" panose="020B0604020202020204" pitchFamily="34" charset="0"/>
                <a:sym typeface="Symbol" panose="05050102010706020507" pitchFamily="18" charset="2"/>
              </a:rPr>
              <a:t> T</a:t>
            </a:r>
            <a:r>
              <a:rPr lang="fr-FR" sz="3600">
                <a:latin typeface="Arial" panose="020B0604020202020204" pitchFamily="34" charset="0"/>
                <a:cs typeface="Arial" panose="020B0604020202020204" pitchFamily="34" charset="0"/>
              </a:rPr>
              <a:t>hêm vào bình 10 ml dung dịch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COOH. </a:t>
            </a: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Chạm tay vào thành bình để cảm nhận.</a:t>
            </a:r>
            <a:endParaRPr lang="en-US" sz="360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pic>
        <p:nvPicPr>
          <p:cNvPr id="14" name="Picture 10"/>
          <p:cNvPicPr>
            <a:picLocks noChangeAspect="1"/>
          </p:cNvPicPr>
          <p:nvPr/>
        </p:nvPicPr>
        <p:blipFill>
          <a:blip r:embed="rId4"/>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3116290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6" dur="500"/>
                                        <p:tgtEl>
                                          <p:spTgt spid="2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wipe(down)">
                                      <p:cBhvr>
                                        <p:cTn id="25" dur="500"/>
                                        <p:tgtEl>
                                          <p:spTgt spid="22">
                                            <p:txEl>
                                              <p:pRg st="3" end="3"/>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9" dur="500"/>
                                        <p:tgtEl>
                                          <p:spTgt spid="22">
                                            <p:txEl>
                                              <p:pRg st="4" end="4"/>
                                            </p:txEl>
                                          </p:spTgt>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pic>
        <p:nvPicPr>
          <p:cNvPr id="3" name="Picture 2"/>
          <p:cNvPicPr>
            <a:picLocks noChangeAspect="1"/>
          </p:cNvPicPr>
          <p:nvPr/>
        </p:nvPicPr>
        <p:blipFill>
          <a:blip r:embed="rId4"/>
          <a:stretch>
            <a:fillRect/>
          </a:stretch>
        </p:blipFill>
        <p:spPr>
          <a:xfrm>
            <a:off x="2514600" y="439244"/>
            <a:ext cx="12649200" cy="7290037"/>
          </a:xfrm>
          <a:prstGeom prst="rect">
            <a:avLst/>
          </a:prstGeom>
        </p:spPr>
      </p:pic>
    </p:spTree>
    <p:extLst>
      <p:ext uri="{BB962C8B-B14F-4D97-AF65-F5344CB8AC3E}">
        <p14:creationId xmlns:p14="http://schemas.microsoft.com/office/powerpoint/2010/main" val="3961105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23200058"/>
              </p:ext>
            </p:extLst>
          </p:nvPr>
        </p:nvGraphicFramePr>
        <p:xfrm>
          <a:off x="1023261" y="901619"/>
          <a:ext cx="16535400" cy="8564846"/>
        </p:xfrm>
        <a:graphic>
          <a:graphicData uri="http://schemas.openxmlformats.org/drawingml/2006/table">
            <a:tbl>
              <a:tblPr firstRow="1" bandRow="1">
                <a:tableStyleId>{5940675A-B579-460E-94D1-54222C63F5DA}</a:tableStyleId>
              </a:tblPr>
              <a:tblGrid>
                <a:gridCol w="4234539">
                  <a:extLst>
                    <a:ext uri="{9D8B030D-6E8A-4147-A177-3AD203B41FA5}">
                      <a16:colId xmlns:a16="http://schemas.microsoft.com/office/drawing/2014/main" val="298355170"/>
                    </a:ext>
                  </a:extLst>
                </a:gridCol>
                <a:gridCol w="5715000">
                  <a:extLst>
                    <a:ext uri="{9D8B030D-6E8A-4147-A177-3AD203B41FA5}">
                      <a16:colId xmlns:a16="http://schemas.microsoft.com/office/drawing/2014/main" val="742250030"/>
                    </a:ext>
                  </a:extLst>
                </a:gridCol>
                <a:gridCol w="6585861">
                  <a:extLst>
                    <a:ext uri="{9D8B030D-6E8A-4147-A177-3AD203B41FA5}">
                      <a16:colId xmlns:a16="http://schemas.microsoft.com/office/drawing/2014/main" val="1585338960"/>
                    </a:ext>
                  </a:extLst>
                </a:gridCol>
              </a:tblGrid>
              <a:tr h="801322">
                <a:tc>
                  <a:txBody>
                    <a:bodyPr/>
                    <a:lstStyle/>
                    <a:p>
                      <a:pPr algn="ctr"/>
                      <a:endParaRPr lang="en-US" sz="3600">
                        <a:solidFill>
                          <a:schemeClr val="bg1"/>
                        </a:solidFill>
                        <a:latin typeface="Arial" panose="020B0604020202020204" pitchFamily="34" charset="0"/>
                        <a:cs typeface="Arial" panose="020B0604020202020204" pitchFamily="34" charset="0"/>
                      </a:endParaRPr>
                    </a:p>
                  </a:txBody>
                  <a:tcPr anchor="ctr">
                    <a:solidFill>
                      <a:srgbClr val="00AD9C"/>
                    </a:solidFill>
                  </a:tcPr>
                </a:tc>
                <a:tc>
                  <a:txBody>
                    <a:bodyPr/>
                    <a:lstStyle/>
                    <a:p>
                      <a:pPr algn="ctr"/>
                      <a:r>
                        <a:rPr lang="en-US" sz="3600" b="1">
                          <a:solidFill>
                            <a:schemeClr val="bg1"/>
                          </a:solidFill>
                          <a:latin typeface="Arial" panose="020B0604020202020204" pitchFamily="34" charset="0"/>
                          <a:cs typeface="Arial" panose="020B0604020202020204" pitchFamily="34" charset="0"/>
                        </a:rPr>
                        <a:t>Khái</a:t>
                      </a:r>
                      <a:r>
                        <a:rPr lang="en-US" sz="3600" b="1" baseline="0">
                          <a:solidFill>
                            <a:schemeClr val="bg1"/>
                          </a:solidFill>
                          <a:latin typeface="Arial" panose="020B0604020202020204" pitchFamily="34" charset="0"/>
                          <a:cs typeface="Arial" panose="020B0604020202020204" pitchFamily="34" charset="0"/>
                        </a:rPr>
                        <a:t> niệm</a:t>
                      </a:r>
                      <a:endParaRPr lang="en-US" sz="3600" b="1">
                        <a:solidFill>
                          <a:schemeClr val="bg1"/>
                        </a:solidFill>
                        <a:latin typeface="Arial" panose="020B0604020202020204" pitchFamily="34" charset="0"/>
                        <a:cs typeface="Arial" panose="020B0604020202020204" pitchFamily="34" charset="0"/>
                      </a:endParaRPr>
                    </a:p>
                  </a:txBody>
                  <a:tcPr anchor="ctr">
                    <a:solidFill>
                      <a:srgbClr val="00AD9C"/>
                    </a:solidFill>
                  </a:tcPr>
                </a:tc>
                <a:tc>
                  <a:txBody>
                    <a:bodyPr/>
                    <a:lstStyle/>
                    <a:p>
                      <a:pPr algn="ctr"/>
                      <a:r>
                        <a:rPr lang="en-US" sz="3600" b="1">
                          <a:solidFill>
                            <a:schemeClr val="bg1"/>
                          </a:solidFill>
                          <a:latin typeface="Arial" panose="020B0604020202020204" pitchFamily="34" charset="0"/>
                          <a:cs typeface="Arial" panose="020B0604020202020204" pitchFamily="34" charset="0"/>
                        </a:rPr>
                        <a:t>Ví</a:t>
                      </a:r>
                      <a:r>
                        <a:rPr lang="en-US" sz="3600" b="1" baseline="0">
                          <a:solidFill>
                            <a:schemeClr val="bg1"/>
                          </a:solidFill>
                          <a:latin typeface="Arial" panose="020B0604020202020204" pitchFamily="34" charset="0"/>
                          <a:cs typeface="Arial" panose="020B0604020202020204" pitchFamily="34" charset="0"/>
                        </a:rPr>
                        <a:t> dụ</a:t>
                      </a:r>
                      <a:endParaRPr lang="en-US" sz="3600" b="1">
                        <a:solidFill>
                          <a:schemeClr val="bg1"/>
                        </a:solidFill>
                        <a:latin typeface="Arial" panose="020B0604020202020204" pitchFamily="34" charset="0"/>
                        <a:cs typeface="Arial" panose="020B0604020202020204" pitchFamily="34" charset="0"/>
                      </a:endParaRPr>
                    </a:p>
                  </a:txBody>
                  <a:tcPr anchor="ctr">
                    <a:solidFill>
                      <a:srgbClr val="00AD9C"/>
                    </a:solidFill>
                  </a:tcPr>
                </a:tc>
                <a:extLst>
                  <a:ext uri="{0D108BD9-81ED-4DB2-BD59-A6C34878D82A}">
                    <a16:rowId xmlns:a16="http://schemas.microsoft.com/office/drawing/2014/main" val="1884094299"/>
                  </a:ext>
                </a:extLst>
              </a:tr>
              <a:tr h="3881762">
                <a:tc>
                  <a:txBody>
                    <a:bodyPr/>
                    <a:lstStyle/>
                    <a:p>
                      <a:pPr algn="ctr"/>
                      <a:r>
                        <a:rPr lang="en-US" sz="3600">
                          <a:latin typeface="Arial" panose="020B0604020202020204" pitchFamily="34" charset="0"/>
                          <a:cs typeface="Arial" panose="020B0604020202020204" pitchFamily="34" charset="0"/>
                        </a:rPr>
                        <a:t>Phản</a:t>
                      </a:r>
                      <a:r>
                        <a:rPr lang="en-US" sz="3600" baseline="0">
                          <a:latin typeface="Arial" panose="020B0604020202020204" pitchFamily="34" charset="0"/>
                          <a:cs typeface="Arial" panose="020B0604020202020204" pitchFamily="34" charset="0"/>
                        </a:rPr>
                        <a:t> ứng toả nhiệt</a:t>
                      </a: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473643336"/>
                  </a:ext>
                </a:extLst>
              </a:tr>
              <a:tr h="3881762">
                <a:tc>
                  <a:txBody>
                    <a:bodyPr/>
                    <a:lstStyle/>
                    <a:p>
                      <a:pPr algn="ctr"/>
                      <a:r>
                        <a:rPr lang="en-US" sz="3600">
                          <a:latin typeface="Arial" panose="020B0604020202020204" pitchFamily="34" charset="0"/>
                          <a:cs typeface="Arial" panose="020B0604020202020204" pitchFamily="34" charset="0"/>
                        </a:rPr>
                        <a:t>Phản</a:t>
                      </a:r>
                      <a:r>
                        <a:rPr lang="en-US" sz="3600" baseline="0">
                          <a:latin typeface="Arial" panose="020B0604020202020204" pitchFamily="34" charset="0"/>
                          <a:cs typeface="Arial" panose="020B0604020202020204" pitchFamily="34" charset="0"/>
                        </a:rPr>
                        <a:t> ứng thu nhiệt</a:t>
                      </a: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3332289174"/>
                  </a:ext>
                </a:extLst>
              </a:tr>
            </a:tbl>
          </a:graphicData>
        </a:graphic>
      </p:graphicFrame>
      <p:sp>
        <p:nvSpPr>
          <p:cNvPr id="3" name="Rectangle 2"/>
          <p:cNvSpPr/>
          <p:nvPr/>
        </p:nvSpPr>
        <p:spPr>
          <a:xfrm>
            <a:off x="5334000" y="2781300"/>
            <a:ext cx="5562600" cy="1754326"/>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Là phản ứng tỏa ra năng lượng dưới dạng nhiệt.</a:t>
            </a:r>
            <a:endParaRPr lang="en-US" sz="3600">
              <a:latin typeface="Arial" panose="020B0604020202020204" pitchFamily="34" charset="0"/>
              <a:cs typeface="Arial" panose="020B0604020202020204" pitchFamily="34" charset="0"/>
            </a:endParaRPr>
          </a:p>
        </p:txBody>
      </p:sp>
      <p:sp>
        <p:nvSpPr>
          <p:cNvPr id="41" name="Rectangle 40"/>
          <p:cNvSpPr/>
          <p:nvPr/>
        </p:nvSpPr>
        <p:spPr>
          <a:xfrm>
            <a:off x="5334000" y="6724305"/>
            <a:ext cx="5562600" cy="1651671"/>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Là phản ứng thu vào năng lượng dưới dạng nhiệt.</a:t>
            </a:r>
            <a:endParaRPr lang="en-US" sz="3600">
              <a:latin typeface="Arial" panose="020B0604020202020204" pitchFamily="34" charset="0"/>
              <a:cs typeface="Arial" panose="020B0604020202020204" pitchFamily="34" charset="0"/>
            </a:endParaRPr>
          </a:p>
        </p:txBody>
      </p:sp>
      <p:sp>
        <p:nvSpPr>
          <p:cNvPr id="4" name="Rectangle 3"/>
          <p:cNvSpPr/>
          <p:nvPr/>
        </p:nvSpPr>
        <p:spPr>
          <a:xfrm>
            <a:off x="11049000" y="2365801"/>
            <a:ext cx="6477000" cy="2585323"/>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cs typeface="Arial" panose="020B0604020202020204" pitchFamily="34" charset="0"/>
              </a:rPr>
              <a:t>Phản ứng đốt cháy than; phản ứng đốt cháy xăng, dầu trong các động cơ,...</a:t>
            </a:r>
            <a:endParaRPr lang="en-US" sz="3600">
              <a:effectLst/>
              <a:latin typeface="Arial" panose="020B0604020202020204" pitchFamily="34" charset="0"/>
              <a:cs typeface="Arial" panose="020B0604020202020204" pitchFamily="34" charset="0"/>
            </a:endParaRPr>
          </a:p>
        </p:txBody>
      </p:sp>
      <p:sp>
        <p:nvSpPr>
          <p:cNvPr id="42" name="Rectangle 41"/>
          <p:cNvSpPr/>
          <p:nvPr/>
        </p:nvSpPr>
        <p:spPr>
          <a:xfrm>
            <a:off x="11049000" y="5841980"/>
            <a:ext cx="6417130" cy="3416320"/>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Phản ứng phân hủy CaCO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thành CaO và CO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(phản ứng nung vôi); thí nghiệm nung gốm; điều chế khí oxygen;...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16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5" name="Group 4"/>
          <p:cNvGrpSpPr/>
          <p:nvPr/>
        </p:nvGrpSpPr>
        <p:grpSpPr>
          <a:xfrm>
            <a:off x="6926041" y="980690"/>
            <a:ext cx="4729839" cy="1402672"/>
            <a:chOff x="7766960" y="2430930"/>
            <a:chExt cx="4729839" cy="1402672"/>
          </a:xfrm>
        </p:grpSpPr>
        <p:sp>
          <p:nvSpPr>
            <p:cNvPr id="2" name="TextBox 1"/>
            <p:cNvSpPr txBox="1"/>
            <p:nvPr/>
          </p:nvSpPr>
          <p:spPr>
            <a:xfrm>
              <a:off x="7766960" y="2430930"/>
              <a:ext cx="4729839" cy="1402672"/>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4" name="TextBox 3"/>
            <p:cNvSpPr txBox="1"/>
            <p:nvPr/>
          </p:nvSpPr>
          <p:spPr>
            <a:xfrm>
              <a:off x="7960179" y="2809100"/>
              <a:ext cx="4343400"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Phản ứng toả nhiệt</a:t>
              </a:r>
            </a:p>
          </p:txBody>
        </p:sp>
      </p:grpSp>
      <p:sp>
        <p:nvSpPr>
          <p:cNvPr id="42" name="Right Arrow 41"/>
          <p:cNvSpPr/>
          <p:nvPr/>
        </p:nvSpPr>
        <p:spPr>
          <a:xfrm rot="5400000">
            <a:off x="8882419" y="2615044"/>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43" name="Group 42"/>
          <p:cNvGrpSpPr/>
          <p:nvPr/>
        </p:nvGrpSpPr>
        <p:grpSpPr>
          <a:xfrm>
            <a:off x="6926038" y="3723890"/>
            <a:ext cx="4729839" cy="1402672"/>
            <a:chOff x="7766960" y="2430930"/>
            <a:chExt cx="4729839" cy="1402672"/>
          </a:xfrm>
        </p:grpSpPr>
        <p:sp>
          <p:nvSpPr>
            <p:cNvPr id="44" name="TextBox 43"/>
            <p:cNvSpPr txBox="1"/>
            <p:nvPr/>
          </p:nvSpPr>
          <p:spPr>
            <a:xfrm>
              <a:off x="7766960" y="2430930"/>
              <a:ext cx="4729839" cy="1402672"/>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47" name="TextBox 46"/>
            <p:cNvSpPr txBox="1"/>
            <p:nvPr/>
          </p:nvSpPr>
          <p:spPr>
            <a:xfrm>
              <a:off x="7960179" y="2809100"/>
              <a:ext cx="4343400"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Cung cấp NL nhiệt</a:t>
              </a:r>
            </a:p>
          </p:txBody>
        </p:sp>
      </p:grpSp>
      <p:sp>
        <p:nvSpPr>
          <p:cNvPr id="48" name="Rounded Rectangle 47"/>
          <p:cNvSpPr/>
          <p:nvPr/>
        </p:nvSpPr>
        <p:spPr>
          <a:xfrm>
            <a:off x="1097564" y="2901225"/>
            <a:ext cx="5416711" cy="3048000"/>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a:solidFill>
                  <a:schemeClr val="tx1"/>
                </a:solidFill>
                <a:latin typeface="Arial" panose="020B0604020202020204" pitchFamily="34" charset="0"/>
                <a:cs typeface="Arial" panose="020B0604020202020204" pitchFamily="34" charset="0"/>
              </a:rPr>
              <a:t>Các ngành công nghiệp (động cơ, máy phát điện hoạt động,…)</a:t>
            </a:r>
            <a:endParaRPr lang="en-US" sz="3500">
              <a:solidFill>
                <a:schemeClr val="tx1"/>
              </a:solidFill>
              <a:latin typeface="Arial" panose="020B0604020202020204" pitchFamily="34" charset="0"/>
              <a:cs typeface="Arial" panose="020B0604020202020204" pitchFamily="34" charset="0"/>
            </a:endParaRPr>
          </a:p>
        </p:txBody>
      </p:sp>
      <p:sp>
        <p:nvSpPr>
          <p:cNvPr id="49" name="Rounded Rectangle 48"/>
          <p:cNvSpPr/>
          <p:nvPr/>
        </p:nvSpPr>
        <p:spPr>
          <a:xfrm>
            <a:off x="12067638" y="2901225"/>
            <a:ext cx="5416711" cy="3047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a:solidFill>
                  <a:schemeClr val="tx1"/>
                </a:solidFill>
                <a:latin typeface="Arial" panose="020B0604020202020204" pitchFamily="34" charset="0"/>
                <a:cs typeface="Arial" panose="020B0604020202020204" pitchFamily="34" charset="0"/>
              </a:rPr>
              <a:t>Nhiệt năng thu được từ than, xăng, dầu,… được dùng để đun nấu, sưởi ẩm, thắp sáng,…</a:t>
            </a:r>
            <a:endParaRPr lang="en-US" sz="3500">
              <a:solidFill>
                <a:schemeClr val="tx1"/>
              </a:solidFill>
              <a:latin typeface="Arial" panose="020B0604020202020204" pitchFamily="34" charset="0"/>
              <a:cs typeface="Arial" panose="020B0604020202020204" pitchFamily="34" charset="0"/>
            </a:endParaRPr>
          </a:p>
        </p:txBody>
      </p:sp>
      <p:sp>
        <p:nvSpPr>
          <p:cNvPr id="51" name="Rounded Rectangle 50"/>
          <p:cNvSpPr/>
          <p:nvPr/>
        </p:nvSpPr>
        <p:spPr>
          <a:xfrm>
            <a:off x="3799113" y="6309017"/>
            <a:ext cx="10972800" cy="3101683"/>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a:solidFill>
                  <a:schemeClr val="tx1"/>
                </a:solidFill>
                <a:latin typeface="Arial" panose="020B0604020202020204" pitchFamily="34" charset="0"/>
                <a:cs typeface="Arial" panose="020B0604020202020204" pitchFamily="34" charset="0"/>
              </a:rPr>
              <a:t>Than được sử dụng làm nhiên liệu trong công nghiệp; xăng, dầu được sử dụng trong vận hành máy móc, phương tiện giao thông,…</a:t>
            </a:r>
            <a:endParaRPr lang="en-US" sz="3500">
              <a:solidFill>
                <a:schemeClr val="tx1"/>
              </a:solidFill>
              <a:latin typeface="Arial" panose="020B0604020202020204" pitchFamily="34" charset="0"/>
              <a:cs typeface="Arial" panose="020B0604020202020204" pitchFamily="34" charset="0"/>
            </a:endParaRPr>
          </a:p>
        </p:txBody>
      </p:sp>
      <p:cxnSp>
        <p:nvCxnSpPr>
          <p:cNvPr id="7" name="Straight Arrow Connector 6"/>
          <p:cNvCxnSpPr/>
          <p:nvPr/>
        </p:nvCxnSpPr>
        <p:spPr>
          <a:xfrm flipH="1" flipV="1">
            <a:off x="6532472" y="4425224"/>
            <a:ext cx="41176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4" idx="3"/>
            <a:endCxn id="49" idx="1"/>
          </p:cNvCxnSpPr>
          <p:nvPr/>
        </p:nvCxnSpPr>
        <p:spPr>
          <a:xfrm flipV="1">
            <a:off x="11655877" y="4425225"/>
            <a:ext cx="41176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4" idx="2"/>
            <a:endCxn id="51" idx="0"/>
          </p:cNvCxnSpPr>
          <p:nvPr/>
        </p:nvCxnSpPr>
        <p:spPr>
          <a:xfrm flipH="1">
            <a:off x="9285513" y="5126562"/>
            <a:ext cx="5445" cy="11824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89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randombar(horizont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inVertical)">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up)">
                                      <p:cBhvr>
                                        <p:cTn id="39" dur="500"/>
                                        <p:tgtEl>
                                          <p:spTgt spid="53"/>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5C7E"/>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47" name="TextBox 46">
            <a:extLst>
              <a:ext uri="{FF2B5EF4-FFF2-40B4-BE49-F238E27FC236}">
                <a16:creationId xmlns:a16="http://schemas.microsoft.com/office/drawing/2014/main" id="{E19B1F1F-6136-4AD1-8FAA-8BF99A8856B5}"/>
              </a:ext>
            </a:extLst>
          </p:cNvPr>
          <p:cNvSpPr txBox="1"/>
          <p:nvPr/>
        </p:nvSpPr>
        <p:spPr>
          <a:xfrm>
            <a:off x="378213" y="1028700"/>
            <a:ext cx="17531574" cy="1046440"/>
          </a:xfrm>
          <a:prstGeom prst="rect">
            <a:avLst/>
          </a:prstGeom>
          <a:noFill/>
        </p:spPr>
        <p:txBody>
          <a:bodyPr wrap="square" rtlCol="0">
            <a:spAutoFit/>
          </a:bodyPr>
          <a:lstStyle/>
          <a:p>
            <a:pPr algn="ctr"/>
            <a:r>
              <a:rPr lang="en-US" sz="6200" b="1">
                <a:solidFill>
                  <a:schemeClr val="accent5">
                    <a:lumMod val="75000"/>
                  </a:schemeClr>
                </a:solidFill>
                <a:latin typeface="Arial" panose="020B0604020202020204" pitchFamily="34" charset="0"/>
                <a:cs typeface="Arial" panose="020B0604020202020204" pitchFamily="34" charset="0"/>
              </a:rPr>
              <a:t>NỘI DUNG BÀI HỌC</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83000" y="7825920"/>
            <a:ext cx="2227377" cy="2663168"/>
          </a:xfrm>
          <a:prstGeom prst="rect">
            <a:avLst/>
          </a:prstGeom>
        </p:spPr>
      </p:pic>
      <p:pic>
        <p:nvPicPr>
          <p:cNvPr id="14"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000" y="-819466"/>
            <a:ext cx="2963744" cy="2893691"/>
          </a:xfrm>
          <a:prstGeom prst="rect">
            <a:avLst/>
          </a:prstGeom>
        </p:spPr>
      </p:pic>
      <p:pic>
        <p:nvPicPr>
          <p:cNvPr id="15"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3996">
            <a:off x="16665850" y="76868"/>
            <a:ext cx="1550106" cy="2750188"/>
          </a:xfrm>
          <a:prstGeom prst="rect">
            <a:avLst/>
          </a:prstGeom>
        </p:spPr>
      </p:pic>
      <p:grpSp>
        <p:nvGrpSpPr>
          <p:cNvPr id="61" name="Group 21"/>
          <p:cNvGrpSpPr/>
          <p:nvPr/>
        </p:nvGrpSpPr>
        <p:grpSpPr>
          <a:xfrm>
            <a:off x="1626094" y="9184738"/>
            <a:ext cx="229651" cy="229651"/>
            <a:chOff x="0" y="0"/>
            <a:chExt cx="6350000" cy="6350000"/>
          </a:xfrm>
        </p:grpSpPr>
        <p:sp>
          <p:nvSpPr>
            <p:cNvPr id="6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63"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9032" y="9576727"/>
            <a:ext cx="464062" cy="471782"/>
          </a:xfrm>
          <a:prstGeom prst="rect">
            <a:avLst/>
          </a:prstGeom>
        </p:spPr>
      </p:pic>
      <p:grpSp>
        <p:nvGrpSpPr>
          <p:cNvPr id="64" name="Group 26"/>
          <p:cNvGrpSpPr>
            <a:grpSpLocks noChangeAspect="1"/>
          </p:cNvGrpSpPr>
          <p:nvPr/>
        </p:nvGrpSpPr>
        <p:grpSpPr>
          <a:xfrm rot="-874149">
            <a:off x="230315" y="8872586"/>
            <a:ext cx="498419" cy="262574"/>
            <a:chOff x="0" y="0"/>
            <a:chExt cx="1610360" cy="848360"/>
          </a:xfrm>
        </p:grpSpPr>
        <p:sp>
          <p:nvSpPr>
            <p:cNvPr id="65"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pic>
        <p:nvPicPr>
          <p:cNvPr id="66"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71795">
            <a:off x="696039" y="8151007"/>
            <a:ext cx="433712" cy="411632"/>
          </a:xfrm>
          <a:prstGeom prst="rect">
            <a:avLst/>
          </a:prstGeom>
        </p:spPr>
      </p:pic>
      <p:grpSp>
        <p:nvGrpSpPr>
          <p:cNvPr id="33" name="Group 32"/>
          <p:cNvGrpSpPr/>
          <p:nvPr/>
        </p:nvGrpSpPr>
        <p:grpSpPr>
          <a:xfrm>
            <a:off x="2458953" y="2604116"/>
            <a:ext cx="12300948" cy="1389778"/>
            <a:chOff x="2839237" y="2606202"/>
            <a:chExt cx="12300948" cy="1389778"/>
          </a:xfrm>
        </p:grpSpPr>
        <p:sp>
          <p:nvSpPr>
            <p:cNvPr id="3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5" name="TextBox 34">
              <a:extLst>
                <a:ext uri="{FF2B5EF4-FFF2-40B4-BE49-F238E27FC236}">
                  <a16:creationId xmlns:a16="http://schemas.microsoft.com/office/drawing/2014/main" id="{E32211D1-43FC-B605-740A-737F995BDB4A}"/>
                </a:ext>
              </a:extLst>
            </p:cNvPr>
            <p:cNvSpPr txBox="1"/>
            <p:nvPr/>
          </p:nvSpPr>
          <p:spPr>
            <a:xfrm>
              <a:off x="4552766" y="2911367"/>
              <a:ext cx="10587419" cy="830997"/>
            </a:xfrm>
            <a:prstGeom prst="rect">
              <a:avLst/>
            </a:prstGeom>
            <a:noFill/>
          </p:spPr>
          <p:txBody>
            <a:bodyPr wrap="square">
              <a:spAutoFit/>
            </a:bodyPr>
            <a:lstStyle/>
            <a:p>
              <a:pPr algn="just"/>
              <a:r>
                <a:rPr lang="fr-FR" sz="4800" b="1">
                  <a:latin typeface="Arial" panose="020B0604020202020204" pitchFamily="34" charset="0"/>
                  <a:ea typeface="Calibri" panose="020F0502020204030204" pitchFamily="34" charset="0"/>
                  <a:cs typeface="Arial" panose="020B0604020202020204" pitchFamily="34" charset="0"/>
                </a:rPr>
                <a:t>Phản ứng hoá học là gì?</a:t>
              </a:r>
              <a:endParaRPr lang="en-US" sz="4800" b="1" dirty="0">
                <a:latin typeface="Arial" panose="020B0604020202020204" pitchFamily="34" charset="0"/>
                <a:cs typeface="Arial" panose="020B0604020202020204" pitchFamily="34" charset="0"/>
              </a:endParaRPr>
            </a:p>
          </p:txBody>
        </p:sp>
      </p:grpSp>
      <p:grpSp>
        <p:nvGrpSpPr>
          <p:cNvPr id="36" name="Group 35"/>
          <p:cNvGrpSpPr/>
          <p:nvPr/>
        </p:nvGrpSpPr>
        <p:grpSpPr>
          <a:xfrm>
            <a:off x="2463455" y="4409718"/>
            <a:ext cx="11582399" cy="1389778"/>
            <a:chOff x="2839237" y="2606202"/>
            <a:chExt cx="11582399" cy="1389778"/>
          </a:xfrm>
        </p:grpSpPr>
        <p:sp>
          <p:nvSpPr>
            <p:cNvPr id="37"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8" name="TextBox 37">
              <a:extLst>
                <a:ext uri="{FF2B5EF4-FFF2-40B4-BE49-F238E27FC236}">
                  <a16:creationId xmlns:a16="http://schemas.microsoft.com/office/drawing/2014/main" id="{E32211D1-43FC-B605-740A-737F995BDB4A}"/>
                </a:ext>
              </a:extLst>
            </p:cNvPr>
            <p:cNvSpPr txBox="1"/>
            <p:nvPr/>
          </p:nvSpPr>
          <p:spPr>
            <a:xfrm>
              <a:off x="4555041" y="2885592"/>
              <a:ext cx="9866595" cy="830997"/>
            </a:xfrm>
            <a:prstGeom prst="rect">
              <a:avLst/>
            </a:prstGeom>
            <a:noFill/>
          </p:spPr>
          <p:txBody>
            <a:bodyPr wrap="square">
              <a:spAutoFit/>
            </a:bodyPr>
            <a:lstStyle/>
            <a:p>
              <a:pPr algn="just"/>
              <a:r>
                <a:rPr lang="fr-FR" sz="4800" b="1">
                  <a:latin typeface="Arial" panose="020B0604020202020204" pitchFamily="34" charset="0"/>
                  <a:cs typeface="Arial" panose="020B0604020202020204" pitchFamily="34" charset="0"/>
                </a:rPr>
                <a:t>Diễn biến của phản ứng hoá học</a:t>
              </a:r>
              <a:endParaRPr lang="en-US" sz="4800">
                <a:latin typeface="Arial" panose="020B0604020202020204" pitchFamily="34" charset="0"/>
                <a:cs typeface="Arial" panose="020B0604020202020204" pitchFamily="34" charset="0"/>
              </a:endParaRPr>
            </a:p>
          </p:txBody>
        </p:sp>
      </p:grpSp>
      <p:grpSp>
        <p:nvGrpSpPr>
          <p:cNvPr id="39" name="Group 38"/>
          <p:cNvGrpSpPr/>
          <p:nvPr/>
        </p:nvGrpSpPr>
        <p:grpSpPr>
          <a:xfrm>
            <a:off x="2456678" y="6215320"/>
            <a:ext cx="12802296" cy="1389778"/>
            <a:chOff x="2839237" y="2606202"/>
            <a:chExt cx="12802296" cy="1389778"/>
          </a:xfrm>
        </p:grpSpPr>
        <p:sp>
          <p:nvSpPr>
            <p:cNvPr id="40"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41" name="TextBox 40">
              <a:extLst>
                <a:ext uri="{FF2B5EF4-FFF2-40B4-BE49-F238E27FC236}">
                  <a16:creationId xmlns:a16="http://schemas.microsoft.com/office/drawing/2014/main" id="{E32211D1-43FC-B605-740A-737F995BDB4A}"/>
                </a:ext>
              </a:extLst>
            </p:cNvPr>
            <p:cNvSpPr txBox="1"/>
            <p:nvPr/>
          </p:nvSpPr>
          <p:spPr>
            <a:xfrm>
              <a:off x="4555042" y="2931759"/>
              <a:ext cx="11086491" cy="830997"/>
            </a:xfrm>
            <a:prstGeom prst="rect">
              <a:avLst/>
            </a:prstGeom>
            <a:noFill/>
          </p:spPr>
          <p:txBody>
            <a:bodyPr wrap="square">
              <a:spAutoFit/>
            </a:bodyPr>
            <a:lstStyle/>
            <a:p>
              <a:pPr algn="just"/>
              <a:r>
                <a:rPr lang="fr-FR" sz="4800" b="1">
                  <a:latin typeface="Arial" panose="020B0604020202020204" pitchFamily="34" charset="0"/>
                  <a:cs typeface="Arial" panose="020B0604020202020204" pitchFamily="34" charset="0"/>
                </a:rPr>
                <a:t>Dấu hiệu có phản ứng hoá học xảy ra</a:t>
              </a:r>
              <a:endParaRPr lang="en-US" sz="4800">
                <a:latin typeface="Arial" panose="020B0604020202020204" pitchFamily="34" charset="0"/>
                <a:cs typeface="Arial" panose="020B0604020202020204" pitchFamily="34" charset="0"/>
              </a:endParaRPr>
            </a:p>
          </p:txBody>
        </p:sp>
      </p:grpSp>
      <p:grpSp>
        <p:nvGrpSpPr>
          <p:cNvPr id="23" name="Group 22"/>
          <p:cNvGrpSpPr/>
          <p:nvPr/>
        </p:nvGrpSpPr>
        <p:grpSpPr>
          <a:xfrm>
            <a:off x="2456678" y="8020922"/>
            <a:ext cx="13487399" cy="1389778"/>
            <a:chOff x="2839237" y="2606202"/>
            <a:chExt cx="13487399" cy="1389778"/>
          </a:xfrm>
        </p:grpSpPr>
        <p:sp>
          <p:nvSpPr>
            <p:cNvPr id="2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IV</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25" name="TextBox 24">
              <a:extLst>
                <a:ext uri="{FF2B5EF4-FFF2-40B4-BE49-F238E27FC236}">
                  <a16:creationId xmlns:a16="http://schemas.microsoft.com/office/drawing/2014/main" id="{E32211D1-43FC-B605-740A-737F995BDB4A}"/>
                </a:ext>
              </a:extLst>
            </p:cNvPr>
            <p:cNvSpPr txBox="1"/>
            <p:nvPr/>
          </p:nvSpPr>
          <p:spPr>
            <a:xfrm>
              <a:off x="4555042" y="2931759"/>
              <a:ext cx="11771594" cy="830997"/>
            </a:xfrm>
            <a:prstGeom prst="rect">
              <a:avLst/>
            </a:prstGeom>
            <a:noFill/>
          </p:spPr>
          <p:txBody>
            <a:bodyPr wrap="square">
              <a:spAutoFit/>
            </a:bodyPr>
            <a:lstStyle/>
            <a:p>
              <a:pPr algn="just"/>
              <a:r>
                <a:rPr lang="fr-FR" sz="4800" b="1">
                  <a:latin typeface="Arial" panose="020B0604020202020204" pitchFamily="34" charset="0"/>
                  <a:cs typeface="Arial" panose="020B0604020202020204" pitchFamily="34" charset="0"/>
                </a:rPr>
                <a:t>Phản ứng toả nhiệt, phản ứng thu nhiệt</a:t>
              </a:r>
              <a:endParaRPr lang="en-US" sz="4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5893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anim calcmode="lin" valueType="num">
                                      <p:cBhvr>
                                        <p:cTn id="25" dur="500" fill="hold"/>
                                        <p:tgtEl>
                                          <p:spTgt spid="39"/>
                                        </p:tgtEl>
                                        <p:attrNameLst>
                                          <p:attrName>ppt_x</p:attrName>
                                        </p:attrNameLst>
                                      </p:cBhvr>
                                      <p:tavLst>
                                        <p:tav tm="0">
                                          <p:val>
                                            <p:strVal val="#ppt_x"/>
                                          </p:val>
                                        </p:tav>
                                        <p:tav tm="100000">
                                          <p:val>
                                            <p:strVal val="#ppt_x"/>
                                          </p:val>
                                        </p:tav>
                                      </p:tavLst>
                                    </p:anim>
                                    <p:anim calcmode="lin" valueType="num">
                                      <p:cBhvr>
                                        <p:cTn id="26" dur="500" fill="hold"/>
                                        <p:tgtEl>
                                          <p:spTgt spid="3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1" name="Picture 3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txBody>
              <a:bodyPr/>
              <a:lstStyle/>
              <a:p>
                <a:endParaRPr lang="en-US"/>
              </a:p>
            </p:txBody>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a:latin typeface="Arial" panose="020B0604020202020204" pitchFamily="34" charset="0"/>
                    <a:ea typeface="Arial" panose="020B0604020202020204" pitchFamily="34" charset="0"/>
                    <a:cs typeface="Arial" panose="020B0604020202020204" pitchFamily="34" charset="0"/>
                  </a:rPr>
                  <a:t>LUYỆN TẬP</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0"/>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350119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1" name="Picture 3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txBody>
              <a:bodyPr/>
              <a:lstStyle/>
              <a:p>
                <a:endParaRPr lang="en-US"/>
              </a:p>
            </p:txBody>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a:latin typeface="Arial" panose="020B0604020202020204" pitchFamily="34" charset="0"/>
                    <a:ea typeface="Arial" panose="020B0604020202020204" pitchFamily="34" charset="0"/>
                    <a:cs typeface="Arial" panose="020B0604020202020204" pitchFamily="34" charset="0"/>
                  </a:rPr>
                  <a:t>VẬN DỤNG</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0"/>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1613381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6345" y="-1020291"/>
            <a:ext cx="2663789" cy="2600827"/>
          </a:xfrm>
          <a:prstGeom prst="rect">
            <a:avLst/>
          </a:prstGeom>
        </p:spPr>
      </p:pic>
      <p:sp>
        <p:nvSpPr>
          <p:cNvPr id="2" name="Rectangle 1"/>
          <p:cNvSpPr/>
          <p:nvPr/>
        </p:nvSpPr>
        <p:spPr>
          <a:xfrm>
            <a:off x="1027094" y="951549"/>
            <a:ext cx="16230600" cy="4247317"/>
          </a:xfrm>
          <a:prstGeom prst="rect">
            <a:avLst/>
          </a:prstGeom>
        </p:spPr>
        <p:txBody>
          <a:bodyPr wrap="square">
            <a:spAutoFit/>
          </a:bodyPr>
          <a:lstStyle/>
          <a:p>
            <a:pPr algn="just">
              <a:lnSpc>
                <a:spcPct val="150000"/>
              </a:lnSpc>
            </a:pPr>
            <a:r>
              <a:rPr lang="nl-NL" sz="36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nl-NL" sz="3600">
                <a:latin typeface="Arial" panose="020B0604020202020204" pitchFamily="34" charset="0"/>
                <a:cs typeface="Arial" panose="020B0604020202020204" pitchFamily="34" charset="0"/>
              </a:rPr>
              <a:t>Xác định chất phản ứng, chất sản phẩm trong hai trường hợp dưới đây:</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a) Đốt cháy khí methane trong không khí tạo thành khí carbon dioxide và hơi nước.</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b) Carbon (thành phần chính của than) cháy trong khí oxygen tạo thành khí carbon dioxide.</a:t>
            </a:r>
            <a:endParaRPr lang="en-US" sz="3600">
              <a:latin typeface="Arial" panose="020B0604020202020204" pitchFamily="34" charset="0"/>
              <a:cs typeface="Arial" panose="020B0604020202020204" pitchFamily="34" charset="0"/>
            </a:endParaRPr>
          </a:p>
        </p:txBody>
      </p:sp>
      <p:sp>
        <p:nvSpPr>
          <p:cNvPr id="18" name="Right Arrow 17"/>
          <p:cNvSpPr/>
          <p:nvPr/>
        </p:nvSpPr>
        <p:spPr>
          <a:xfrm rot="5400000">
            <a:off x="4900751" y="5292424"/>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0" name="Group 19"/>
          <p:cNvGrpSpPr/>
          <p:nvPr/>
        </p:nvGrpSpPr>
        <p:grpSpPr>
          <a:xfrm>
            <a:off x="2133600" y="6517080"/>
            <a:ext cx="6319540" cy="2776026"/>
            <a:chOff x="7766960" y="2430929"/>
            <a:chExt cx="5730894" cy="2585107"/>
          </a:xfrm>
        </p:grpSpPr>
        <p:sp>
          <p:nvSpPr>
            <p:cNvPr id="21" name="TextBox 20"/>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22" name="TextBox 21"/>
            <p:cNvSpPr txBox="1"/>
            <p:nvPr/>
          </p:nvSpPr>
          <p:spPr>
            <a:xfrm>
              <a:off x="7946529" y="2500045"/>
              <a:ext cx="5371756"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Chất tham gia phản ứng: </a:t>
              </a:r>
            </a:p>
            <a:p>
              <a:pPr algn="just">
                <a:lnSpc>
                  <a:spcPct val="150000"/>
                </a:lnSpc>
              </a:pPr>
              <a:r>
                <a:rPr lang="en-US" sz="3600">
                  <a:latin typeface="Arial" panose="020B0604020202020204" pitchFamily="34" charset="0"/>
                  <a:cs typeface="Arial" panose="020B0604020202020204" pitchFamily="34" charset="0"/>
                </a:rPr>
                <a:t>a. methane, oxygen</a:t>
              </a:r>
            </a:p>
            <a:p>
              <a:pPr algn="just">
                <a:lnSpc>
                  <a:spcPct val="150000"/>
                </a:lnSpc>
              </a:pPr>
              <a:r>
                <a:rPr lang="en-US" sz="3600">
                  <a:latin typeface="Arial" panose="020B0604020202020204" pitchFamily="34" charset="0"/>
                  <a:cs typeface="Arial" panose="020B0604020202020204" pitchFamily="34" charset="0"/>
                </a:rPr>
                <a:t>b. carbon dioxide, oxygen</a:t>
              </a:r>
            </a:p>
          </p:txBody>
        </p:sp>
      </p:grpSp>
      <p:pic>
        <p:nvPicPr>
          <p:cNvPr id="27" name="Picture 7"/>
          <p:cNvPicPr>
            <a:picLocks noChangeAspect="1"/>
          </p:cNvPicPr>
          <p:nvPr/>
        </p:nvPicPr>
        <p:blipFill>
          <a:blip r:embed="rId4"/>
          <a:srcRect/>
          <a:stretch>
            <a:fillRect/>
          </a:stretch>
        </p:blipFill>
        <p:spPr>
          <a:xfrm>
            <a:off x="88043" y="7581900"/>
            <a:ext cx="1435957" cy="2705100"/>
          </a:xfrm>
          <a:prstGeom prst="rect">
            <a:avLst/>
          </a:prstGeom>
        </p:spPr>
      </p:pic>
      <p:sp>
        <p:nvSpPr>
          <p:cNvPr id="28" name="Right Arrow 27"/>
          <p:cNvSpPr/>
          <p:nvPr/>
        </p:nvSpPr>
        <p:spPr>
          <a:xfrm rot="5400000">
            <a:off x="12678544" y="5270238"/>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9" name="Group 28"/>
          <p:cNvGrpSpPr/>
          <p:nvPr/>
        </p:nvGrpSpPr>
        <p:grpSpPr>
          <a:xfrm>
            <a:off x="9911393" y="6494894"/>
            <a:ext cx="6319540" cy="2776026"/>
            <a:chOff x="7766960" y="2430929"/>
            <a:chExt cx="5730894" cy="2585107"/>
          </a:xfrm>
        </p:grpSpPr>
        <p:sp>
          <p:nvSpPr>
            <p:cNvPr id="30" name="TextBox 29"/>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31" name="TextBox 30"/>
            <p:cNvSpPr txBox="1"/>
            <p:nvPr/>
          </p:nvSpPr>
          <p:spPr>
            <a:xfrm>
              <a:off x="7946529" y="2520705"/>
              <a:ext cx="5371756" cy="2407519"/>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Chất sản phẩm: </a:t>
              </a:r>
            </a:p>
            <a:p>
              <a:pPr algn="just">
                <a:lnSpc>
                  <a:spcPct val="150000"/>
                </a:lnSpc>
              </a:pPr>
              <a:r>
                <a:rPr lang="en-US" sz="3600">
                  <a:latin typeface="Arial" panose="020B0604020202020204" pitchFamily="34" charset="0"/>
                  <a:cs typeface="Arial" panose="020B0604020202020204" pitchFamily="34" charset="0"/>
                </a:rPr>
                <a:t>a. carbon dioxide, hơi nước</a:t>
              </a:r>
            </a:p>
            <a:p>
              <a:pPr algn="just">
                <a:lnSpc>
                  <a:spcPct val="150000"/>
                </a:lnSpc>
              </a:pPr>
              <a:r>
                <a:rPr lang="en-US" sz="3600">
                  <a:latin typeface="Arial" panose="020B0604020202020204" pitchFamily="34" charset="0"/>
                  <a:cs typeface="Arial" panose="020B0604020202020204" pitchFamily="34" charset="0"/>
                </a:rPr>
                <a:t>b. carbon dioxide</a:t>
              </a:r>
            </a:p>
          </p:txBody>
        </p:sp>
      </p:grpSp>
    </p:spTree>
    <p:extLst>
      <p:ext uri="{BB962C8B-B14F-4D97-AF65-F5344CB8AC3E}">
        <p14:creationId xmlns:p14="http://schemas.microsoft.com/office/powerpoint/2010/main" val="312343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6345" y="-1020291"/>
            <a:ext cx="2663789" cy="2600827"/>
          </a:xfrm>
          <a:prstGeom prst="rect">
            <a:avLst/>
          </a:prstGeom>
        </p:spPr>
      </p:pic>
      <p:sp>
        <p:nvSpPr>
          <p:cNvPr id="2" name="Rectangle 1"/>
          <p:cNvSpPr/>
          <p:nvPr/>
        </p:nvSpPr>
        <p:spPr>
          <a:xfrm>
            <a:off x="1656544" y="723900"/>
            <a:ext cx="14974906" cy="1608325"/>
          </a:xfrm>
          <a:prstGeom prst="rect">
            <a:avLst/>
          </a:prstGeom>
        </p:spPr>
        <p:txBody>
          <a:bodyPr wrap="square">
            <a:spAutoFit/>
          </a:bodyPr>
          <a:lstStyle/>
          <a:p>
            <a:pPr algn="just">
              <a:lnSpc>
                <a:spcPct val="150000"/>
              </a:lnSpc>
            </a:pPr>
            <a:r>
              <a:rPr lang="nl-NL" sz="35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nl-NL" sz="3500">
                <a:latin typeface="Arial" panose="020B0604020202020204" pitchFamily="34" charset="0"/>
                <a:cs typeface="Arial" panose="020B0604020202020204" pitchFamily="34" charset="0"/>
              </a:rPr>
              <a:t>Đốt cháy khí methane (CH</a:t>
            </a:r>
            <a:r>
              <a:rPr lang="nl-NL" sz="3500" baseline="-25000">
                <a:latin typeface="Arial" panose="020B0604020202020204" pitchFamily="34" charset="0"/>
                <a:cs typeface="Arial" panose="020B0604020202020204" pitchFamily="34" charset="0"/>
              </a:rPr>
              <a:t>4</a:t>
            </a:r>
            <a:r>
              <a:rPr lang="nl-NL" sz="3500">
                <a:latin typeface="Arial" panose="020B0604020202020204" pitchFamily="34" charset="0"/>
                <a:cs typeface="Arial" panose="020B0604020202020204" pitchFamily="34" charset="0"/>
              </a:rPr>
              <a:t>) trong không khí thu được khí carbon dioxide (CO</a:t>
            </a:r>
            <a:r>
              <a:rPr lang="nl-NL" sz="3500" baseline="-25000">
                <a:latin typeface="Arial" panose="020B0604020202020204" pitchFamily="34" charset="0"/>
                <a:cs typeface="Arial" panose="020B0604020202020204" pitchFamily="34" charset="0"/>
              </a:rPr>
              <a:t>2</a:t>
            </a:r>
            <a:r>
              <a:rPr lang="nl-NL" sz="3500">
                <a:latin typeface="Arial" panose="020B0604020202020204" pitchFamily="34" charset="0"/>
                <a:cs typeface="Arial" panose="020B0604020202020204" pitchFamily="34" charset="0"/>
              </a:rPr>
              <a:t>) và hơi nước (H</a:t>
            </a:r>
            <a:r>
              <a:rPr lang="nl-NL" sz="3500" baseline="-25000">
                <a:latin typeface="Arial" panose="020B0604020202020204" pitchFamily="34" charset="0"/>
                <a:cs typeface="Arial" panose="020B0604020202020204" pitchFamily="34" charset="0"/>
              </a:rPr>
              <a:t>2</a:t>
            </a:r>
            <a:r>
              <a:rPr lang="nl-NL" sz="3500">
                <a:latin typeface="Arial" panose="020B0604020202020204" pitchFamily="34" charset="0"/>
                <a:cs typeface="Arial" panose="020B0604020202020204" pitchFamily="34" charset="0"/>
              </a:rPr>
              <a:t>O) theo sơ đồ sau:</a:t>
            </a:r>
            <a:endParaRPr lang="en-US" sz="3500">
              <a:latin typeface="Arial" panose="020B0604020202020204" pitchFamily="34" charset="0"/>
              <a:cs typeface="Arial" panose="020B0604020202020204" pitchFamily="34" charset="0"/>
            </a:endParaRPr>
          </a:p>
        </p:txBody>
      </p:sp>
      <p:pic>
        <p:nvPicPr>
          <p:cNvPr id="19" name="Picture 7"/>
          <p:cNvPicPr>
            <a:picLocks noChangeAspect="1"/>
          </p:cNvPicPr>
          <p:nvPr/>
        </p:nvPicPr>
        <p:blipFill>
          <a:blip r:embed="rId4"/>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5"/>
          <a:stretch>
            <a:fillRect/>
          </a:stretch>
        </p:blipFill>
        <p:spPr>
          <a:xfrm>
            <a:off x="4331487" y="2668073"/>
            <a:ext cx="9625015" cy="2551627"/>
          </a:xfrm>
          <a:prstGeom prst="rect">
            <a:avLst/>
          </a:prstGeom>
          <a:effectLst>
            <a:outerShdw blurRad="50800" dist="38100" dir="2700000" algn="tl" rotWithShape="0">
              <a:prstClr val="black">
                <a:alpha val="40000"/>
              </a:prstClr>
            </a:outerShdw>
          </a:effectLst>
        </p:spPr>
      </p:pic>
      <p:sp>
        <p:nvSpPr>
          <p:cNvPr id="4" name="Rectangle 3"/>
          <p:cNvSpPr/>
          <p:nvPr/>
        </p:nvSpPr>
        <p:spPr>
          <a:xfrm>
            <a:off x="1422514" y="5429304"/>
            <a:ext cx="15442962" cy="4131900"/>
          </a:xfrm>
          <a:prstGeom prst="rect">
            <a:avLst/>
          </a:prstGeom>
        </p:spPr>
        <p:txBody>
          <a:bodyPr wrap="square">
            <a:spAutoFit/>
          </a:bodyPr>
          <a:lstStyle/>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Quan sát sơ đồ hình 2.3 và cho biết:</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a) Trước phản ứng có các chất nào, những nguyên tử nào liên kết với nhau?</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b) Sau phản ứng, có các chất nào được tạo thành, những nguyên tử nào liên kết với nhau?</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c) So sánh số nguyên tử C, H, O trước và sau phản ứng</a:t>
            </a:r>
            <a:endParaRPr lang="en-US" sz="35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696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4"/>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5"/>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22098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Methane (CH</a:t>
            </a:r>
            <a:r>
              <a:rPr lang="nl-NL" sz="3600" baseline="-25000">
                <a:solidFill>
                  <a:schemeClr val="tx1"/>
                </a:solidFill>
                <a:latin typeface="Arial" panose="020B0604020202020204" pitchFamily="34" charset="0"/>
                <a:cs typeface="Arial" panose="020B0604020202020204" pitchFamily="34" charset="0"/>
              </a:rPr>
              <a:t>4</a:t>
            </a:r>
            <a:r>
              <a:rPr lang="nl-NL" sz="3600">
                <a:solidFill>
                  <a:schemeClr val="tx1"/>
                </a:solidFill>
                <a:latin typeface="Arial" panose="020B0604020202020204" pitchFamily="34" charset="0"/>
                <a:cs typeface="Arial" panose="020B0604020202020204" pitchFamily="34" charset="0"/>
              </a:rPr>
              <a:t>) gồm 1 nguyên tử C liên kết với 4 nguyên tử H</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3" idx="2"/>
            <a:endCxn id="9" idx="0"/>
          </p:cNvCxnSpPr>
          <p:nvPr/>
        </p:nvCxnSpPr>
        <p:spPr>
          <a:xfrm flipH="1">
            <a:off x="5257800" y="5119047"/>
            <a:ext cx="3886196"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1346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Oxygen (O</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 gồm 2 nguyên tử O liên kết với nhau</a:t>
            </a:r>
            <a:endParaRPr lang="en-US" sz="3600">
              <a:solidFill>
                <a:schemeClr val="tx1"/>
              </a:solidFill>
              <a:effectLst/>
              <a:latin typeface="Arial" panose="020B0604020202020204" pitchFamily="34" charset="0"/>
              <a:cs typeface="Arial" panose="020B0604020202020204" pitchFamily="34" charset="0"/>
            </a:endParaRPr>
          </a:p>
        </p:txBody>
      </p:sp>
      <p:cxnSp>
        <p:nvCxnSpPr>
          <p:cNvPr id="28" name="Straight Arrow Connector 27"/>
          <p:cNvCxnSpPr>
            <a:stCxn id="3" idx="2"/>
            <a:endCxn id="27" idx="0"/>
          </p:cNvCxnSpPr>
          <p:nvPr/>
        </p:nvCxnSpPr>
        <p:spPr>
          <a:xfrm>
            <a:off x="9143996" y="5119047"/>
            <a:ext cx="4038604"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74020" y="1211307"/>
            <a:ext cx="12939953" cy="646331"/>
          </a:xfrm>
          <a:prstGeom prst="rect">
            <a:avLst/>
          </a:prstGeom>
        </p:spPr>
        <p:txBody>
          <a:bodyPr wrap="none">
            <a:spAutoFit/>
          </a:bodyPr>
          <a:lstStyle/>
          <a:p>
            <a:pPr algn="ctr"/>
            <a:r>
              <a:rPr lang="nl-NL" sz="3600">
                <a:latin typeface="Arial" panose="020B0604020202020204" pitchFamily="34" charset="0"/>
                <a:ea typeface="Calibri" panose="020F0502020204030204" pitchFamily="34" charset="0"/>
                <a:cs typeface="Arial" panose="020B0604020202020204" pitchFamily="34" charset="0"/>
              </a:rPr>
              <a:t>a) Trước phản ứng có các chất methane (CH</a:t>
            </a:r>
            <a:r>
              <a:rPr lang="nl-NL" sz="3600" baseline="-25000">
                <a:latin typeface="Arial" panose="020B0604020202020204" pitchFamily="34" charset="0"/>
                <a:ea typeface="Calibri" panose="020F0502020204030204" pitchFamily="34" charset="0"/>
                <a:cs typeface="Arial" panose="020B0604020202020204" pitchFamily="34" charset="0"/>
              </a:rPr>
              <a:t>4</a:t>
            </a:r>
            <a:r>
              <a:rPr lang="nl-NL" sz="3600">
                <a:latin typeface="Arial" panose="020B0604020202020204" pitchFamily="34" charset="0"/>
                <a:ea typeface="Calibri" panose="020F0502020204030204" pitchFamily="34" charset="0"/>
                <a:cs typeface="Arial" panose="020B0604020202020204" pitchFamily="34" charset="0"/>
              </a:rPr>
              <a:t>) và oxygen (O</a:t>
            </a:r>
            <a:r>
              <a:rPr lang="nl-NL" sz="3600" baseline="-25000">
                <a:latin typeface="Arial" panose="020B0604020202020204" pitchFamily="34" charset="0"/>
                <a:ea typeface="Calibri" panose="020F0502020204030204" pitchFamily="34" charset="0"/>
                <a:cs typeface="Arial" panose="020B0604020202020204" pitchFamily="34" charset="0"/>
              </a:rPr>
              <a:t>2</a:t>
            </a:r>
            <a:r>
              <a:rPr lang="nl-NL" sz="3600">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532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4"/>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5"/>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22098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Carbon dioxide (CO</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 gồm 1 nguyên tử C liên kết với 2 nguyên tử O</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3" idx="2"/>
            <a:endCxn id="9" idx="0"/>
          </p:cNvCxnSpPr>
          <p:nvPr/>
        </p:nvCxnSpPr>
        <p:spPr>
          <a:xfrm flipH="1">
            <a:off x="5257800" y="5119047"/>
            <a:ext cx="3886196"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1346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Nước (H</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O) gồm 2 nguyên tử H liên kết với 1 nguyên tử O</a:t>
            </a:r>
            <a:endParaRPr lang="en-US" sz="3600">
              <a:solidFill>
                <a:schemeClr val="tx1"/>
              </a:solidFill>
              <a:effectLst/>
              <a:latin typeface="Arial" panose="020B0604020202020204" pitchFamily="34" charset="0"/>
              <a:cs typeface="Arial" panose="020B0604020202020204" pitchFamily="34" charset="0"/>
            </a:endParaRPr>
          </a:p>
        </p:txBody>
      </p:sp>
      <p:cxnSp>
        <p:nvCxnSpPr>
          <p:cNvPr id="28" name="Straight Arrow Connector 27"/>
          <p:cNvCxnSpPr>
            <a:stCxn id="3" idx="2"/>
            <a:endCxn id="27" idx="0"/>
          </p:cNvCxnSpPr>
          <p:nvPr/>
        </p:nvCxnSpPr>
        <p:spPr>
          <a:xfrm>
            <a:off x="9143996" y="5119047"/>
            <a:ext cx="4038604"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585678" y="1211307"/>
            <a:ext cx="15116638" cy="646331"/>
          </a:xfrm>
          <a:prstGeom prst="rect">
            <a:avLst/>
          </a:prstGeom>
        </p:spPr>
        <p:txBody>
          <a:bodyPr wrap="none">
            <a:spAutoFit/>
          </a:bodyPr>
          <a:lstStyle/>
          <a:p>
            <a:pPr algn="ctr"/>
            <a:r>
              <a:rPr lang="nl-NL" sz="3600">
                <a:latin typeface="Arial" panose="020B0604020202020204" pitchFamily="34" charset="0"/>
                <a:ea typeface="Calibri" panose="020F0502020204030204" pitchFamily="34" charset="0"/>
                <a:cs typeface="Arial" panose="020B0604020202020204" pitchFamily="34" charset="0"/>
              </a:rPr>
              <a:t>b) </a:t>
            </a:r>
            <a:r>
              <a:rPr lang="nl-NL" sz="3600">
                <a:latin typeface="Arial" panose="020B0604020202020204" pitchFamily="34" charset="0"/>
                <a:cs typeface="Arial" panose="020B0604020202020204" pitchFamily="34" charset="0"/>
              </a:rPr>
              <a:t>Sau phản ứng có carbon dioxide (CO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và nước (H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O) được tạo thành:</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223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4"/>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5"/>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33" name="Rectangle 32"/>
          <p:cNvSpPr/>
          <p:nvPr/>
        </p:nvSpPr>
        <p:spPr>
          <a:xfrm>
            <a:off x="1585678" y="1211307"/>
            <a:ext cx="15116638" cy="646331"/>
          </a:xfrm>
          <a:prstGeom prst="rect">
            <a:avLst/>
          </a:prstGeom>
        </p:spPr>
        <p:txBody>
          <a:bodyPr wrap="none">
            <a:spAutoFit/>
          </a:bodyPr>
          <a:lstStyle/>
          <a:p>
            <a:pPr algn="ctr"/>
            <a:r>
              <a:rPr lang="nl-NL" sz="3600">
                <a:latin typeface="Arial" panose="020B0604020202020204" pitchFamily="34" charset="0"/>
                <a:ea typeface="Calibri" panose="020F0502020204030204" pitchFamily="34" charset="0"/>
                <a:cs typeface="Arial" panose="020B0604020202020204" pitchFamily="34" charset="0"/>
              </a:rPr>
              <a:t>b) </a:t>
            </a:r>
            <a:r>
              <a:rPr lang="nl-NL" sz="3600">
                <a:latin typeface="Arial" panose="020B0604020202020204" pitchFamily="34" charset="0"/>
                <a:cs typeface="Arial" panose="020B0604020202020204" pitchFamily="34" charset="0"/>
              </a:rPr>
              <a:t>Sau phản ứng có carbon dioxide (CO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và nước (H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O) được tạo thành:</a:t>
            </a:r>
            <a:endParaRPr lang="en-US" sz="3600">
              <a:latin typeface="Arial" panose="020B0604020202020204" pitchFamily="34" charset="0"/>
              <a:cs typeface="Arial" panose="020B0604020202020204" pitchFamily="34" charset="0"/>
            </a:endParaRPr>
          </a:p>
        </p:txBody>
      </p:sp>
      <p:sp>
        <p:nvSpPr>
          <p:cNvPr id="4" name="Rounded Rectangular Callout 3"/>
          <p:cNvSpPr/>
          <p:nvPr/>
        </p:nvSpPr>
        <p:spPr>
          <a:xfrm>
            <a:off x="7391400" y="5829300"/>
            <a:ext cx="6934200" cy="2286000"/>
          </a:xfrm>
          <a:prstGeom prst="wedgeRoundRectCallout">
            <a:avLst>
              <a:gd name="adj1" fmla="val -67114"/>
              <a:gd name="adj2" fmla="val 7261"/>
              <a:gd name="adj3" fmla="val 16667"/>
            </a:avLst>
          </a:prstGeom>
          <a:solidFill>
            <a:schemeClr val="bg1"/>
          </a:solidFill>
          <a:ln w="38100">
            <a:solidFill>
              <a:srgbClr val="E65C7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Số nguyên tử C, H, O trước và sau phản ứng là bằng nhau</a:t>
            </a:r>
            <a:endParaRPr lang="en-US" sz="360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6"/>
          <a:srcRect b="42443"/>
          <a:stretch/>
        </p:blipFill>
        <p:spPr>
          <a:xfrm flipH="1">
            <a:off x="3352800" y="5981700"/>
            <a:ext cx="3635793" cy="3830918"/>
          </a:xfrm>
          <a:prstGeom prst="rect">
            <a:avLst/>
          </a:prstGeom>
        </p:spPr>
      </p:pic>
    </p:spTree>
    <p:extLst>
      <p:ext uri="{BB962C8B-B14F-4D97-AF65-F5344CB8AC3E}">
        <p14:creationId xmlns:p14="http://schemas.microsoft.com/office/powerpoint/2010/main" val="3738206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4"/>
          <a:srcRect/>
          <a:stretch>
            <a:fillRect/>
          </a:stretch>
        </p:blipFill>
        <p:spPr>
          <a:xfrm>
            <a:off x="88043" y="7581900"/>
            <a:ext cx="1435957" cy="2705100"/>
          </a:xfrm>
          <a:prstGeom prst="rect">
            <a:avLst/>
          </a:prstGeom>
        </p:spPr>
      </p:pic>
      <p:grpSp>
        <p:nvGrpSpPr>
          <p:cNvPr id="6" name="Group 5"/>
          <p:cNvGrpSpPr/>
          <p:nvPr/>
        </p:nvGrpSpPr>
        <p:grpSpPr>
          <a:xfrm>
            <a:off x="2736450" y="1028700"/>
            <a:ext cx="12815095" cy="1754326"/>
            <a:chOff x="3124200" y="1313338"/>
            <a:chExt cx="12815095" cy="1754326"/>
          </a:xfrm>
        </p:grpSpPr>
        <p:pic>
          <p:nvPicPr>
            <p:cNvPr id="11" name="Picture 51"/>
            <p:cNvPicPr>
              <a:picLocks noChangeAspect="1"/>
            </p:cNvPicPr>
            <p:nvPr/>
          </p:nvPicPr>
          <p:blipFill>
            <a:blip r:embed="rId5"/>
            <a:srcRect/>
            <a:stretch>
              <a:fillRect/>
            </a:stretch>
          </p:blipFill>
          <p:spPr>
            <a:xfrm>
              <a:off x="3124200" y="1409700"/>
              <a:ext cx="2037436" cy="1657964"/>
            </a:xfrm>
            <a:prstGeom prst="rect">
              <a:avLst/>
            </a:prstGeom>
          </p:spPr>
        </p:pic>
        <p:sp>
          <p:nvSpPr>
            <p:cNvPr id="5" name="Rectangle 4"/>
            <p:cNvSpPr/>
            <p:nvPr/>
          </p:nvSpPr>
          <p:spPr>
            <a:xfrm>
              <a:off x="5410200" y="1313338"/>
              <a:ext cx="10529095" cy="1754326"/>
            </a:xfrm>
            <a:prstGeom prst="rect">
              <a:avLst/>
            </a:prstGeom>
          </p:spPr>
          <p:txBody>
            <a:bodyPr wrap="square">
              <a:spAutoFit/>
            </a:bodyPr>
            <a:lstStyle/>
            <a:p>
              <a:pPr algn="just">
                <a:lnSpc>
                  <a:spcPct val="150000"/>
                </a:lnSpc>
              </a:pP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Những dấu hiệu nào thường dùng để nhận biết có phản ứng hóa học xảy ra?</a:t>
              </a:r>
              <a:endParaRPr lang="en-US" sz="3600">
                <a:latin typeface="Arial" panose="020B0604020202020204" pitchFamily="34" charset="0"/>
                <a:cs typeface="Arial" panose="020B0604020202020204" pitchFamily="34" charset="0"/>
              </a:endParaRPr>
            </a:p>
          </p:txBody>
        </p:sp>
      </p:grpSp>
      <p:grpSp>
        <p:nvGrpSpPr>
          <p:cNvPr id="8" name="Group 7"/>
          <p:cNvGrpSpPr/>
          <p:nvPr/>
        </p:nvGrpSpPr>
        <p:grpSpPr>
          <a:xfrm>
            <a:off x="1676400" y="3313532"/>
            <a:ext cx="7172115" cy="6047070"/>
            <a:chOff x="1436391" y="3313532"/>
            <a:chExt cx="7172115" cy="6047070"/>
          </a:xfrm>
        </p:grpSpPr>
        <p:pic>
          <p:nvPicPr>
            <p:cNvPr id="4098" name="Picture 2" descr="https://o.remove.bg/downloads/5eb39238-f04e-41b9-93e6-8bd5d66add7f/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349" y="3313532"/>
              <a:ext cx="3886200" cy="32597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36391" y="6775279"/>
              <a:ext cx="7172115" cy="2585323"/>
            </a:xfrm>
            <a:prstGeom prst="rect">
              <a:avLst/>
            </a:prstGeom>
          </p:spPr>
          <p:txBody>
            <a:bodyPr wrap="square">
              <a:spAutoFit/>
            </a:bodyPr>
            <a:lstStyle/>
            <a:p>
              <a:pPr algn="ctr">
                <a:lnSpc>
                  <a:spcPct val="150000"/>
                </a:lnSpc>
              </a:pPr>
              <a:r>
                <a:rPr lang="nl-NL" sz="3600">
                  <a:latin typeface="Arial" panose="020B0604020202020204" pitchFamily="34" charset="0"/>
                  <a:ea typeface="Times New Roman" panose="02020603050405020304" pitchFamily="18" charset="0"/>
                  <a:cs typeface="Arial" panose="020B0604020202020204" pitchFamily="34" charset="0"/>
                </a:rPr>
                <a:t>Có sự thay đổi màu sắc, mùi,... của các chất, tạo ra chất khí hoặc chất không tan (kết tủa)</a:t>
              </a:r>
              <a:endParaRPr lang="en-US" sz="3600">
                <a:latin typeface="Arial" panose="020B0604020202020204" pitchFamily="34" charset="0"/>
                <a:cs typeface="Arial" panose="020B0604020202020204" pitchFamily="34" charset="0"/>
              </a:endParaRPr>
            </a:p>
          </p:txBody>
        </p:sp>
      </p:grpSp>
      <p:sp>
        <p:nvSpPr>
          <p:cNvPr id="9" name="AutoShape 4" descr="https://o.remove.bg/downloads/194db637-a980-4327-9bc1-234a937718b2/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10406503" y="3525843"/>
            <a:ext cx="6110968" cy="4706170"/>
            <a:chOff x="10320988" y="3525843"/>
            <a:chExt cx="6110968" cy="4706170"/>
          </a:xfrm>
        </p:grpSpPr>
        <p:pic>
          <p:nvPicPr>
            <p:cNvPr id="4102" name="Picture 6" descr="https://o.remove.bg/downloads/194db637-a980-4327-9bc1-234a937718b2/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11000" y="3525843"/>
              <a:ext cx="3130945" cy="32353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320988" y="7585682"/>
              <a:ext cx="6110968" cy="646331"/>
            </a:xfrm>
            <a:prstGeom prst="rect">
              <a:avLst/>
            </a:prstGeom>
          </p:spPr>
          <p:txBody>
            <a:bodyPr wrap="none">
              <a:spAutoFit/>
            </a:bodyPr>
            <a:lstStyle/>
            <a:p>
              <a:r>
                <a:rPr lang="nl-NL" sz="3600">
                  <a:latin typeface="Arial" panose="020B0604020202020204" pitchFamily="34" charset="0"/>
                  <a:ea typeface="Times New Roman" panose="02020603050405020304" pitchFamily="18" charset="0"/>
                  <a:cs typeface="Arial" panose="020B0604020202020204" pitchFamily="34" charset="0"/>
                </a:rPr>
                <a:t>Có sự tỏa nhiệt và phát sáng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85499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15"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46345" y="-1020291"/>
            <a:ext cx="2663789" cy="2600827"/>
          </a:xfrm>
          <a:prstGeom prst="rect">
            <a:avLst/>
          </a:prstGeom>
        </p:spPr>
      </p:pic>
      <p:sp>
        <p:nvSpPr>
          <p:cNvPr id="2" name="Rectangle 1"/>
          <p:cNvSpPr/>
          <p:nvPr/>
        </p:nvSpPr>
        <p:spPr>
          <a:xfrm>
            <a:off x="1466045" y="1143793"/>
            <a:ext cx="15355906" cy="3416320"/>
          </a:xfrm>
          <a:prstGeom prst="rect">
            <a:avLst/>
          </a:prstGeom>
        </p:spPr>
        <p:txBody>
          <a:bodyPr wrap="square">
            <a:spAutoFit/>
          </a:bodyPr>
          <a:lstStyle/>
          <a:p>
            <a:pPr algn="just">
              <a:lnSpc>
                <a:spcPct val="150000"/>
              </a:lnSpc>
            </a:pPr>
            <a:r>
              <a:rPr lang="nl-NL" sz="3600" b="1">
                <a:solidFill>
                  <a:srgbClr val="000000"/>
                </a:solidFill>
                <a:latin typeface="Arial" panose="020B0604020202020204" pitchFamily="34" charset="0"/>
                <a:ea typeface="Calibri" panose="020F0502020204030204" pitchFamily="34" charset="0"/>
                <a:cs typeface="Arial" panose="020B0604020202020204" pitchFamily="34" charset="0"/>
              </a:rPr>
              <a:t>Câu 4. </a:t>
            </a:r>
            <a:r>
              <a:rPr lang="nl-NL" sz="3600">
                <a:latin typeface="Arial" panose="020B0604020202020204" pitchFamily="34" charset="0"/>
                <a:cs typeface="Arial" panose="020B0604020202020204" pitchFamily="34" charset="0"/>
              </a:rPr>
              <a:t>Trong hai phản ứng dưới đây, phản ứng nào là phản ứng tỏa nhiệt, phản ứng nào là phản ứng thu nhiệt?</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a) Phân hủy đường tạo thành than và nước</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b) Cồn cháy trong không khí</a:t>
            </a:r>
            <a:endParaRPr lang="en-US" sz="3600">
              <a:latin typeface="Arial" panose="020B0604020202020204" pitchFamily="34" charset="0"/>
              <a:cs typeface="Arial" panose="020B0604020202020204" pitchFamily="34" charset="0"/>
            </a:endParaRPr>
          </a:p>
        </p:txBody>
      </p:sp>
      <p:sp>
        <p:nvSpPr>
          <p:cNvPr id="18" name="Right Arrow 17"/>
          <p:cNvSpPr/>
          <p:nvPr/>
        </p:nvSpPr>
        <p:spPr>
          <a:xfrm rot="5400000">
            <a:off x="4900751" y="4977799"/>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0" name="Group 19"/>
          <p:cNvGrpSpPr/>
          <p:nvPr/>
        </p:nvGrpSpPr>
        <p:grpSpPr>
          <a:xfrm>
            <a:off x="2133600" y="6329874"/>
            <a:ext cx="6319540" cy="2776026"/>
            <a:chOff x="7766960" y="2430929"/>
            <a:chExt cx="5730894" cy="2585107"/>
          </a:xfrm>
        </p:grpSpPr>
        <p:sp>
          <p:nvSpPr>
            <p:cNvPr id="21" name="TextBox 20"/>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22" name="TextBox 21"/>
            <p:cNvSpPr txBox="1"/>
            <p:nvPr/>
          </p:nvSpPr>
          <p:spPr>
            <a:xfrm>
              <a:off x="7946529" y="2500045"/>
              <a:ext cx="5371756" cy="231192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Phản ứng thu nhiệt: a. </a:t>
              </a:r>
              <a:r>
                <a:rPr lang="nl-NL" sz="3600">
                  <a:latin typeface="Arial" panose="020B0604020202020204" pitchFamily="34" charset="0"/>
                  <a:cs typeface="Arial" panose="020B0604020202020204" pitchFamily="34" charset="0"/>
                </a:rPr>
                <a:t>Phân hủy đường tạo thành than và nước</a:t>
              </a:r>
              <a:r>
                <a:rPr lang="en-US" sz="3600">
                  <a:latin typeface="Arial" panose="020B0604020202020204" pitchFamily="34" charset="0"/>
                  <a:cs typeface="Arial" panose="020B0604020202020204" pitchFamily="34" charset="0"/>
                </a:rPr>
                <a:t> </a:t>
              </a:r>
            </a:p>
          </p:txBody>
        </p:sp>
      </p:grpSp>
      <p:pic>
        <p:nvPicPr>
          <p:cNvPr id="27" name="Picture 7"/>
          <p:cNvPicPr>
            <a:picLocks noChangeAspect="1"/>
          </p:cNvPicPr>
          <p:nvPr/>
        </p:nvPicPr>
        <p:blipFill>
          <a:blip r:embed="rId4"/>
          <a:srcRect/>
          <a:stretch>
            <a:fillRect/>
          </a:stretch>
        </p:blipFill>
        <p:spPr>
          <a:xfrm>
            <a:off x="88043" y="7581900"/>
            <a:ext cx="1435957" cy="2705100"/>
          </a:xfrm>
          <a:prstGeom prst="rect">
            <a:avLst/>
          </a:prstGeom>
        </p:spPr>
      </p:pic>
      <p:sp>
        <p:nvSpPr>
          <p:cNvPr id="28" name="Right Arrow 27"/>
          <p:cNvSpPr/>
          <p:nvPr/>
        </p:nvSpPr>
        <p:spPr>
          <a:xfrm rot="5400000">
            <a:off x="12678544" y="4955613"/>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9" name="Group 28"/>
          <p:cNvGrpSpPr/>
          <p:nvPr/>
        </p:nvGrpSpPr>
        <p:grpSpPr>
          <a:xfrm>
            <a:off x="9911393" y="6307688"/>
            <a:ext cx="6319540" cy="2776026"/>
            <a:chOff x="7766960" y="2430929"/>
            <a:chExt cx="5730894" cy="2585107"/>
          </a:xfrm>
        </p:grpSpPr>
        <p:sp>
          <p:nvSpPr>
            <p:cNvPr id="30" name="TextBox 29"/>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31" name="TextBox 30"/>
            <p:cNvSpPr txBox="1"/>
            <p:nvPr/>
          </p:nvSpPr>
          <p:spPr>
            <a:xfrm>
              <a:off x="8064202" y="2859830"/>
              <a:ext cx="5136410" cy="163367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Phản ứng toả nhiệt: Cồn cháy trong không khí</a:t>
              </a:r>
            </a:p>
          </p:txBody>
        </p:sp>
      </p:grpSp>
    </p:spTree>
    <p:extLst>
      <p:ext uri="{BB962C8B-B14F-4D97-AF65-F5344CB8AC3E}">
        <p14:creationId xmlns:p14="http://schemas.microsoft.com/office/powerpoint/2010/main" val="3132165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E65C7E"/>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nvGrpSpPr>
            <p:cNvPr id="13" name="Group 13"/>
            <p:cNvGrpSpPr/>
            <p:nvPr/>
          </p:nvGrpSpPr>
          <p:grpSpPr>
            <a:xfrm rot="5400000">
              <a:off x="12656286" y="2257740"/>
              <a:ext cx="1900244" cy="25602213"/>
              <a:chOff x="0" y="0"/>
              <a:chExt cx="356429" cy="4802210"/>
            </a:xfrm>
            <a:grpFill/>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5" name="TextBox 15"/>
              <p:cNvSpPr txBox="1"/>
              <p:nvPr/>
            </p:nvSpPr>
            <p:spPr>
              <a:xfrm>
                <a:off x="0" y="-57150"/>
                <a:ext cx="812800" cy="869950"/>
              </a:xfrm>
              <a:prstGeom prst="rect">
                <a:avLst/>
              </a:prstGeom>
              <a:grpFill/>
            </p:spPr>
            <p:txBody>
              <a:bodyPr lIns="53498" tIns="53498" rIns="53498" bIns="53498" rtlCol="0" anchor="ctr"/>
              <a:lstStyle/>
              <a:p>
                <a:pPr algn="ctr">
                  <a:lnSpc>
                    <a:spcPts val="2801"/>
                  </a:lnSpc>
                </a:pPr>
                <a:endParaRPr/>
              </a:p>
            </p:txBody>
          </p:sp>
        </p:grpSp>
      </p:grpSp>
      <p:grpSp>
        <p:nvGrpSpPr>
          <p:cNvPr id="38" name="Group 37"/>
          <p:cNvGrpSpPr/>
          <p:nvPr/>
        </p:nvGrpSpPr>
        <p:grpSpPr>
          <a:xfrm>
            <a:off x="990600" y="3352090"/>
            <a:ext cx="6400800" cy="5296610"/>
            <a:chOff x="1327562" y="2437690"/>
            <a:chExt cx="6995542" cy="5694295"/>
          </a:xfrm>
        </p:grpSpPr>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46637">
              <a:off x="2524351" y="2437690"/>
              <a:ext cx="3820781" cy="545825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137809">
              <a:off x="6697854" y="5736316"/>
              <a:ext cx="1625250" cy="1575015"/>
            </a:xfrm>
            <a:prstGeom prst="rect">
              <a:avLst/>
            </a:prstGeom>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4417" y="2460727"/>
              <a:ext cx="1959868" cy="1913544"/>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305801" y="7895948"/>
              <a:ext cx="238202" cy="236037"/>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71795">
              <a:off x="1327562" y="4889164"/>
              <a:ext cx="433712" cy="411632"/>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24275" y="4374270"/>
              <a:ext cx="464062" cy="471782"/>
            </a:xfrm>
            <a:prstGeom prst="rect">
              <a:avLst/>
            </a:prstGeom>
          </p:spPr>
        </p:pic>
        <p:grpSp>
          <p:nvGrpSpPr>
            <p:cNvPr id="32" name="Group 32"/>
            <p:cNvGrpSpPr>
              <a:grpSpLocks noChangeAspect="1"/>
            </p:cNvGrpSpPr>
            <p:nvPr/>
          </p:nvGrpSpPr>
          <p:grpSpPr>
            <a:xfrm rot="-874149">
              <a:off x="7535491" y="3839615"/>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4" name="Group 34"/>
            <p:cNvGrpSpPr/>
            <p:nvPr/>
          </p:nvGrpSpPr>
          <p:grpSpPr>
            <a:xfrm>
              <a:off x="2524351" y="544880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6" name="Picture 3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44417" y="7089170"/>
              <a:ext cx="568596" cy="509669"/>
            </a:xfrm>
            <a:prstGeom prst="rect">
              <a:avLst/>
            </a:prstGeom>
          </p:spPr>
        </p:pic>
      </p:grpSp>
      <p:sp>
        <p:nvSpPr>
          <p:cNvPr id="37" name="TextBox 36">
            <a:extLst>
              <a:ext uri="{FF2B5EF4-FFF2-40B4-BE49-F238E27FC236}">
                <a16:creationId xmlns:a16="http://schemas.microsoft.com/office/drawing/2014/main" id="{E19B1F1F-6136-4AD1-8FAA-8BF99A8856B5}"/>
              </a:ext>
            </a:extLst>
          </p:cNvPr>
          <p:cNvSpPr txBox="1"/>
          <p:nvPr/>
        </p:nvSpPr>
        <p:spPr>
          <a:xfrm>
            <a:off x="378213" y="1125260"/>
            <a:ext cx="17531574" cy="1046440"/>
          </a:xfrm>
          <a:prstGeom prst="rect">
            <a:avLst/>
          </a:prstGeom>
          <a:noFill/>
        </p:spPr>
        <p:txBody>
          <a:bodyPr wrap="square" rtlCol="0">
            <a:spAutoFit/>
          </a:bodyPr>
          <a:lstStyle/>
          <a:p>
            <a:pPr algn="ctr"/>
            <a:r>
              <a:rPr lang="en-US" sz="6200" b="1">
                <a:solidFill>
                  <a:schemeClr val="accent5">
                    <a:lumMod val="75000"/>
                  </a:schemeClr>
                </a:solidFill>
                <a:latin typeface="Arial" panose="020B0604020202020204" pitchFamily="34" charset="0"/>
                <a:cs typeface="Arial" panose="020B0604020202020204" pitchFamily="34" charset="0"/>
              </a:rPr>
              <a:t>HƯỚNG DẪN VỀ NHÀ</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sp>
        <p:nvSpPr>
          <p:cNvPr id="39" name="Rectangle 38"/>
          <p:cNvSpPr/>
          <p:nvPr/>
        </p:nvSpPr>
        <p:spPr>
          <a:xfrm>
            <a:off x="7822932" y="2649851"/>
            <a:ext cx="9474468" cy="6347892"/>
          </a:xfrm>
          <a:prstGeom prst="rect">
            <a:avLst/>
          </a:prstGeom>
        </p:spPr>
        <p:txBody>
          <a:bodyPr wrap="square">
            <a:spAutoFit/>
          </a:bodyPr>
          <a:lstStyle/>
          <a:p>
            <a:pPr marL="571500" indent="-571500" algn="just">
              <a:lnSpc>
                <a:spcPct val="150000"/>
              </a:lnSpc>
              <a:spcBef>
                <a:spcPts val="300"/>
              </a:spcBef>
              <a:spcAft>
                <a:spcPts val="0"/>
              </a:spcAft>
              <a:buFont typeface="Wingdings" panose="05000000000000000000" pitchFamily="2" charset="2"/>
              <a:buChar char="§"/>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vận dụng 1, 2 (SGK tr.19 – 20).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Làm bài tập trong sách bài tập Khoa học tự nhiên 8.</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Tìm hiểu trước </a:t>
            </a:r>
            <a:r>
              <a:rPr lang="fr-FR" sz="3800" i="1">
                <a:solidFill>
                  <a:srgbClr val="000000"/>
                </a:solidFill>
                <a:latin typeface="Arial" panose="020B0604020202020204" pitchFamily="34" charset="0"/>
                <a:ea typeface="Calibri" panose="020F0502020204030204" pitchFamily="34" charset="0"/>
                <a:cs typeface="Arial" panose="020B0604020202020204" pitchFamily="34" charset="0"/>
              </a:rPr>
              <a:t>Bài 3: Định luật bảo  toàn khối lượng. Phương trình hoá học.</a:t>
            </a:r>
            <a:endParaRPr lang="en-US" sz="38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animEffect transition="in" filter="barn(inVertical)">
                                      <p:cBhvr>
                                        <p:cTn id="11" dur="500"/>
                                        <p:tgtEl>
                                          <p:spTgt spid="39">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animEffect transition="in" filter="barn(inVertical)">
                                      <p:cBhvr>
                                        <p:cTn id="15" dur="500"/>
                                        <p:tgtEl>
                                          <p:spTgt spid="39">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animEffect transition="in" filter="barn(inVertical)">
                                      <p:cBhvr>
                                        <p:cTn id="19" dur="5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txBody>
            <a:bodyPr/>
            <a:lstStyle/>
            <a:p>
              <a:endParaRPr lang="en-US"/>
            </a:p>
          </p:txBody>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txBody>
            <a:bodyPr/>
            <a:lstStyle/>
            <a:p>
              <a:endParaRPr lang="en-US"/>
            </a:p>
          </p:txBody>
        </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29" name="Picture 2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txBody>
              <a:bodyPr/>
              <a:lstStyle/>
              <a:p>
                <a:endParaRPr lang="en-US"/>
              </a:p>
            </p:txBody>
          </p:sp>
          <p:sp>
            <p:nvSpPr>
              <p:cNvPr id="39" name="TextBox 38">
                <a:extLst>
                  <a:ext uri="{FF2B5EF4-FFF2-40B4-BE49-F238E27FC236}">
                    <a16:creationId xmlns:a16="http://schemas.microsoft.com/office/drawing/2014/main" id="{997DC516-ED6E-49D9-702D-658F0B32E7A9}"/>
                  </a:ext>
                </a:extLst>
              </p:cNvPr>
              <p:cNvSpPr txBox="1"/>
              <p:nvPr/>
            </p:nvSpPr>
            <p:spPr>
              <a:xfrm>
                <a:off x="10561857" y="4128057"/>
                <a:ext cx="8650506" cy="3323987"/>
              </a:xfrm>
              <a:prstGeom prst="rect">
                <a:avLst/>
              </a:prstGeom>
              <a:noFill/>
            </p:spPr>
            <p:txBody>
              <a:bodyPr wrap="square" anchor="ctr">
                <a:spAutoFit/>
              </a:bodyPr>
              <a:lstStyle/>
              <a:p>
                <a:pPr lvl="0" algn="ctr">
                  <a:lnSpc>
                    <a:spcPct val="150000"/>
                  </a:lnSpc>
                </a:pPr>
                <a:r>
                  <a:rPr lang="en-US" sz="7000" b="1">
                    <a:latin typeface="Arial" panose="020B0604020202020204" pitchFamily="34" charset="0"/>
                    <a:ea typeface="Arial" panose="020B0604020202020204" pitchFamily="34" charset="0"/>
                    <a:cs typeface="Arial" panose="020B0604020202020204" pitchFamily="34" charset="0"/>
                  </a:rPr>
                  <a:t>I. Phản ứng hoá học là gì?</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392800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txBody>
              <a:bodyPr/>
              <a:lstStyle/>
              <a:p>
                <a:endParaRPr lang="en-US"/>
              </a:p>
            </p:txBody>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txBody>
              <a:bodyPr/>
              <a:lstStyle/>
              <a:p>
                <a:endParaRPr lang="en-US"/>
              </a:p>
            </p:txBody>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590959">
            <a:off x="15997142" y="3573304"/>
            <a:ext cx="2538932" cy="2538932"/>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325232" flipV="1">
            <a:off x="-735485" y="106452"/>
            <a:ext cx="2815623" cy="2815623"/>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9497">
            <a:off x="125050" y="6657359"/>
            <a:ext cx="2053555" cy="2933651"/>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45013">
            <a:off x="1141207" y="2386216"/>
            <a:ext cx="880607" cy="1841573"/>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254325">
            <a:off x="-2461" y="4984554"/>
            <a:ext cx="2288606" cy="678260"/>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56784" y="6407053"/>
            <a:ext cx="2131216" cy="2080842"/>
          </a:xfrm>
          <a:prstGeom prst="rect">
            <a:avLst/>
          </a:prstGeom>
        </p:spPr>
      </p:pic>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52783">
            <a:off x="15429461" y="420538"/>
            <a:ext cx="1171974" cy="2052821"/>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12873">
            <a:off x="16578786" y="2115729"/>
            <a:ext cx="1078345" cy="1913193"/>
          </a:xfrm>
          <a:prstGeom prst="rect">
            <a:avLst/>
          </a:prstGeom>
        </p:spPr>
      </p:pic>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84971" y="6344082"/>
            <a:ext cx="464062" cy="471782"/>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7402703" y="8895672"/>
            <a:ext cx="433498" cy="411429"/>
          </a:xfrm>
          <a:prstGeom prst="rect">
            <a:avLst/>
          </a:prstGeom>
        </p:spPr>
      </p:pic>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3" name="Picture 3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399457" y="3512761"/>
            <a:ext cx="238202" cy="236037"/>
          </a:xfrm>
          <a:prstGeom prst="rect">
            <a:avLst/>
          </a:prstGeom>
        </p:spPr>
      </p:pic>
      <p:pic>
        <p:nvPicPr>
          <p:cNvPr id="34" name="Picture 34"/>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6814686" y="1469307"/>
            <a:ext cx="451922" cy="405086"/>
          </a:xfrm>
          <a:prstGeom prst="rect">
            <a:avLst/>
          </a:prstGeom>
        </p:spPr>
      </p:pic>
      <p:pic>
        <p:nvPicPr>
          <p:cNvPr id="35" name="Picture 35"/>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694641" y="3085316"/>
            <a:ext cx="420451" cy="427445"/>
          </a:xfrm>
          <a:prstGeom prst="rect">
            <a:avLst/>
          </a:prstGeom>
        </p:spPr>
      </p:pic>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38" name="Picture 3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771795">
            <a:off x="2865448" y="1647521"/>
            <a:ext cx="433712" cy="411632"/>
          </a:xfrm>
          <a:prstGeom prst="rect">
            <a:avLst/>
          </a:prstGeom>
        </p:spPr>
      </p:pic>
      <p:pic>
        <p:nvPicPr>
          <p:cNvPr id="39" name="Picture 3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4678159">
            <a:off x="15159154" y="375441"/>
            <a:ext cx="433498" cy="411429"/>
          </a:xfrm>
          <a:prstGeom prst="rect">
            <a:avLst/>
          </a:prstGeom>
        </p:spPr>
      </p:pic>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pic>
        <p:nvPicPr>
          <p:cNvPr id="42" name="Picture 4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748353" y="7888147"/>
            <a:ext cx="238202" cy="236037"/>
          </a:xfrm>
          <a:prstGeom prst="rect">
            <a:avLst/>
          </a:prstGeom>
        </p:spPr>
      </p:pic>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txBody>
            <a:bodyPr/>
            <a:lstStyle/>
            <a:p>
              <a:endParaRPr lang="en-US"/>
            </a:p>
          </p:txBody>
        </p:sp>
      </p:grpSp>
      <p:pic>
        <p:nvPicPr>
          <p:cNvPr id="49" name="Picture 49"/>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rot="432686">
            <a:off x="2912608" y="-670724"/>
            <a:ext cx="2225071" cy="2156296"/>
          </a:xfrm>
          <a:prstGeom prst="rect">
            <a:avLst/>
          </a:prstGeom>
        </p:spPr>
      </p:pic>
      <p:pic>
        <p:nvPicPr>
          <p:cNvPr id="50" name="Picture 50"/>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1153974">
            <a:off x="15418170" y="8432300"/>
            <a:ext cx="635916" cy="2347340"/>
          </a:xfrm>
          <a:prstGeom prst="rect">
            <a:avLst/>
          </a:prstGeom>
        </p:spPr>
      </p:pic>
      <p:pic>
        <p:nvPicPr>
          <p:cNvPr id="51" name="Picture 51"/>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rot="-842482">
            <a:off x="3931404" y="8366112"/>
            <a:ext cx="1054904" cy="2072133"/>
          </a:xfrm>
          <a:prstGeom prst="rect">
            <a:avLst/>
          </a:prstGeom>
        </p:spPr>
      </p:pic>
      <p:pic>
        <p:nvPicPr>
          <p:cNvPr id="52" name="Picture 5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5649993" y="9347076"/>
            <a:ext cx="464062" cy="471782"/>
          </a:xfrm>
          <a:prstGeom prst="rect">
            <a:avLst/>
          </a:prstGeom>
        </p:spPr>
      </p:pic>
      <p:pic>
        <p:nvPicPr>
          <p:cNvPr id="53" name="Picture 53"/>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84765">
            <a:off x="13333465" y="8957720"/>
            <a:ext cx="850155" cy="1508339"/>
          </a:xfrm>
          <a:prstGeom prst="rect">
            <a:avLst/>
          </a:prstGeom>
        </p:spPr>
      </p:pic>
      <p:pic>
        <p:nvPicPr>
          <p:cNvPr id="54" name="Picture 5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80356" y="9140282"/>
            <a:ext cx="238202" cy="236037"/>
          </a:xfrm>
          <a:prstGeom prst="rect">
            <a:avLst/>
          </a:prstGeom>
        </p:spPr>
      </p:pic>
      <p:pic>
        <p:nvPicPr>
          <p:cNvPr id="55" name="Picture 5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550558" y="1200069"/>
            <a:ext cx="464062" cy="471782"/>
          </a:xfrm>
          <a:prstGeom prst="rect">
            <a:avLst/>
          </a:prstGeom>
        </p:spPr>
      </p:pic>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txBody>
            <a:bodyPr/>
            <a:lstStyle/>
            <a:p>
              <a:endParaRPr lang="en-US"/>
            </a:p>
          </p:txBody>
        </p:sp>
      </p:grpSp>
      <p:pic>
        <p:nvPicPr>
          <p:cNvPr id="58" name="Picture 58"/>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4599093" y="8855697"/>
            <a:ext cx="548192" cy="491379"/>
          </a:xfrm>
          <a:prstGeom prst="rect">
            <a:avLst/>
          </a:prstGeom>
        </p:spPr>
      </p:pic>
      <p:pic>
        <p:nvPicPr>
          <p:cNvPr id="59" name="Picture 59"/>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14156">
            <a:off x="12901159" y="-655176"/>
            <a:ext cx="938638" cy="1962931"/>
          </a:xfrm>
          <a:prstGeom prst="rect">
            <a:avLst/>
          </a:prstGeom>
        </p:spPr>
      </p:pic>
      <p:pic>
        <p:nvPicPr>
          <p:cNvPr id="60" name="Picture 60"/>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5565863" y="407424"/>
            <a:ext cx="548192" cy="491379"/>
          </a:xfrm>
          <a:prstGeom prst="rect">
            <a:avLst/>
          </a:prstGeom>
        </p:spPr>
      </p:pic>
      <p:pic>
        <p:nvPicPr>
          <p:cNvPr id="61" name="Picture 6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4678159">
            <a:off x="12300890" y="9540296"/>
            <a:ext cx="433498" cy="411429"/>
          </a:xfrm>
          <a:prstGeom prst="rect">
            <a:avLst/>
          </a:prstGeom>
        </p:spPr>
      </p:pic>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txBody>
            <a:bodyPr/>
            <a:lstStyle/>
            <a:p>
              <a:endParaRPr lang="en-US"/>
            </a:p>
          </p:txBody>
        </p:sp>
      </p:grpSp>
      <p:sp>
        <p:nvSpPr>
          <p:cNvPr id="64" name="TextBox 7">
            <a:extLst>
              <a:ext uri="{FF2B5EF4-FFF2-40B4-BE49-F238E27FC236}">
                <a16:creationId xmlns:a16="http://schemas.microsoft.com/office/drawing/2014/main" id="{F382605D-8CD3-44BE-AC1B-6FF362FEC183}"/>
              </a:ext>
            </a:extLst>
          </p:cNvPr>
          <p:cNvSpPr txBox="1"/>
          <p:nvPr/>
        </p:nvSpPr>
        <p:spPr>
          <a:xfrm>
            <a:off x="2765157" y="3478580"/>
            <a:ext cx="12822161" cy="3924151"/>
          </a:xfrm>
          <a:prstGeom prst="rect">
            <a:avLst/>
          </a:prstGeom>
        </p:spPr>
        <p:txBody>
          <a:bodyPr wrap="square" lIns="0" tIns="0" rIns="0" bIns="0" rtlCol="0" anchor="t">
            <a:spAutoFit/>
          </a:bodyPr>
          <a:lstStyle/>
          <a:p>
            <a:pPr algn="ctr">
              <a:lnSpc>
                <a:spcPct val="150000"/>
              </a:lnSpc>
            </a:pPr>
            <a:r>
              <a:rPr lang="en-US" sz="8500" b="1">
                <a:solidFill>
                  <a:srgbClr val="00AD9C"/>
                </a:solidFill>
                <a:latin typeface="Arial" panose="020B0604020202020204" pitchFamily="34" charset="0"/>
                <a:cs typeface="Arial" panose="020B0604020202020204" pitchFamily="34" charset="0"/>
              </a:rPr>
              <a:t>CẢM ƠN CÁC EM ĐÃ LẮNG NGHE BÀI HỌC</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sp>
        <p:nvSpPr>
          <p:cNvPr id="6" name="Rectangle 5"/>
          <p:cNvSpPr/>
          <p:nvPr/>
        </p:nvSpPr>
        <p:spPr>
          <a:xfrm>
            <a:off x="2152649" y="950774"/>
            <a:ext cx="13982692" cy="1754326"/>
          </a:xfrm>
          <a:prstGeom prst="rect">
            <a:avLst/>
          </a:prstGeom>
        </p:spPr>
        <p:txBody>
          <a:bodyPr wrap="square">
            <a:spAutoFit/>
          </a:bodyPr>
          <a:lstStyle/>
          <a:p>
            <a:pPr algn="ctr">
              <a:lnSpc>
                <a:spcPct val="150000"/>
              </a:lnSpc>
            </a:pPr>
            <a:r>
              <a:rPr lang="fr-FR" sz="3600" b="1">
                <a:solidFill>
                  <a:srgbClr val="FF0000"/>
                </a:solidFill>
                <a:latin typeface="Arial" panose="020B0604020202020204" pitchFamily="34" charset="0"/>
                <a:cs typeface="Arial" panose="020B0604020202020204" pitchFamily="34" charset="0"/>
              </a:rPr>
              <a:t>HOẠT ĐỘNG NHÓM: </a:t>
            </a:r>
            <a:r>
              <a:rPr lang="fr-FR" sz="3600">
                <a:latin typeface="Arial" panose="020B0604020202020204" pitchFamily="34" charset="0"/>
                <a:cs typeface="Arial" panose="020B0604020202020204" pitchFamily="34" charset="0"/>
              </a:rPr>
              <a:t>Đọc thông tin, quan sát hình 2.1 (SGK tr.16), thảo luận và hoàn thành Phiếu học tập số 1</a:t>
            </a:r>
            <a:endParaRPr lang="en-US" sz="3600">
              <a:latin typeface="Arial" panose="020B0604020202020204" pitchFamily="34" charset="0"/>
              <a:cs typeface="Arial" panose="020B0604020202020204" pitchFamily="34" charset="0"/>
            </a:endParaRPr>
          </a:p>
        </p:txBody>
      </p:sp>
      <p:sp>
        <p:nvSpPr>
          <p:cNvPr id="7" name="Rectangle 6"/>
          <p:cNvSpPr/>
          <p:nvPr/>
        </p:nvSpPr>
        <p:spPr>
          <a:xfrm>
            <a:off x="5572282" y="2933700"/>
            <a:ext cx="11670760" cy="6370975"/>
          </a:xfrm>
          <a:prstGeom prst="rect">
            <a:avLst/>
          </a:prstGeom>
        </p:spPr>
        <p:txBody>
          <a:bodyPr wrap="square">
            <a:spAutoFit/>
          </a:bodyPr>
          <a:lstStyle/>
          <a:p>
            <a:pPr marL="514350" indent="-514350" algn="just">
              <a:lnSpc>
                <a:spcPct val="150000"/>
              </a:lnSpc>
              <a:buFont typeface="+mj-lt"/>
              <a:buAutoNum type="arabicPeriod"/>
            </a:pPr>
            <a:r>
              <a:rPr lang="fr-FR" sz="3400">
                <a:latin typeface="Arial" panose="020B0604020202020204" pitchFamily="34" charset="0"/>
                <a:cs typeface="Arial" panose="020B0604020202020204" pitchFamily="34" charset="0"/>
              </a:rPr>
              <a:t>Mô tả hiện tượng thí nghiệm khi đốt cháy khí H</a:t>
            </a:r>
            <a:r>
              <a:rPr lang="fr-FR" sz="3400" baseline="-25000">
                <a:latin typeface="Arial" panose="020B0604020202020204" pitchFamily="34" charset="0"/>
                <a:cs typeface="Arial" panose="020B0604020202020204" pitchFamily="34" charset="0"/>
              </a:rPr>
              <a:t>2</a:t>
            </a:r>
            <a:r>
              <a:rPr lang="fr-FR" sz="3400">
                <a:latin typeface="Arial" panose="020B0604020202020204" pitchFamily="34" charset="0"/>
                <a:cs typeface="Arial" panose="020B0604020202020204" pitchFamily="34" charset="0"/>
              </a:rPr>
              <a:t> ở ngoài không khí và khi đưa vào bình chứa khí O</a:t>
            </a:r>
            <a:r>
              <a:rPr lang="fr-FR" sz="3400" baseline="-25000">
                <a:latin typeface="Arial" panose="020B0604020202020204" pitchFamily="34" charset="0"/>
                <a:cs typeface="Arial" panose="020B0604020202020204" pitchFamily="34" charset="0"/>
              </a:rPr>
              <a:t>2</a:t>
            </a:r>
            <a:r>
              <a:rPr lang="fr-FR" sz="3400">
                <a:latin typeface="Arial" panose="020B0604020202020204" pitchFamily="34" charset="0"/>
                <a:cs typeface="Arial" panose="020B0604020202020204" pitchFamily="34" charset="0"/>
              </a:rPr>
              <a:t>.</a:t>
            </a:r>
            <a:endParaRPr lang="en-US" sz="340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a:latin typeface="Arial" panose="020B0604020202020204" pitchFamily="34" charset="0"/>
                <a:cs typeface="Arial" panose="020B0604020202020204" pitchFamily="34" charset="0"/>
              </a:rPr>
              <a:t>Hiện tượng nào chứng tỏ có chất mới tạo thành?</a:t>
            </a:r>
            <a:endParaRPr lang="en-US" sz="340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a:latin typeface="Arial" panose="020B0604020202020204" pitchFamily="34" charset="0"/>
                <a:cs typeface="Arial" panose="020B0604020202020204" pitchFamily="34" charset="0"/>
              </a:rPr>
              <a:t>Chất tham gia phản ứng là chất nào? Chất tạo thành sau phản ứng là chất nào?</a:t>
            </a:r>
            <a:endParaRPr lang="en-US" sz="340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a:latin typeface="Arial" panose="020B0604020202020204" pitchFamily="34" charset="0"/>
                <a:cs typeface="Arial" panose="020B0604020202020204" pitchFamily="34" charset="0"/>
              </a:rPr>
              <a:t>Phản ứng hóa học là gì?</a:t>
            </a:r>
          </a:p>
          <a:p>
            <a:pPr marL="514350" indent="-514350" algn="just">
              <a:lnSpc>
                <a:spcPct val="150000"/>
              </a:lnSpc>
              <a:buFont typeface="+mj-lt"/>
              <a:buAutoNum type="arabicPeriod"/>
            </a:pPr>
            <a:r>
              <a:rPr lang="fr-FR" sz="3400">
                <a:latin typeface="Arial" panose="020B0604020202020204" pitchFamily="34" charset="0"/>
                <a:cs typeface="Arial" panose="020B0604020202020204" pitchFamily="34" charset="0"/>
              </a:rPr>
              <a:t>Quan sát hình 2.1, cho biết có những quá trình biến đổi hoá học nào xảy ra?</a:t>
            </a:r>
            <a:endParaRPr lang="en-US" sz="34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23116" y="3692447"/>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Tree>
    <p:extLst>
      <p:ext uri="{BB962C8B-B14F-4D97-AF65-F5344CB8AC3E}">
        <p14:creationId xmlns:p14="http://schemas.microsoft.com/office/powerpoint/2010/main" val="123795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500"/>
                                        <p:tgtEl>
                                          <p:spTgt spid="2"/>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5" dur="500"/>
                                        <p:tgtEl>
                                          <p:spTgt spid="7">
                                            <p:txEl>
                                              <p:pRg st="2" end="2"/>
                                            </p:txEl>
                                          </p:spTgt>
                                        </p:tgtEl>
                                      </p:cBhvr>
                                    </p:animEffect>
                                  </p:childTnLst>
                                </p:cTn>
                              </p:par>
                            </p:childTnLst>
                          </p:cTn>
                        </p:par>
                        <p:par>
                          <p:cTn id="26" fill="hold">
                            <p:stCondLst>
                              <p:cond delay="2000"/>
                            </p:stCondLst>
                            <p:childTnLst>
                              <p:par>
                                <p:cTn id="27" presetID="14" presetClass="entr" presetSubtype="1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9" dur="500"/>
                                        <p:tgtEl>
                                          <p:spTgt spid="7">
                                            <p:txEl>
                                              <p:pRg st="3" end="3"/>
                                            </p:txEl>
                                          </p:spTgt>
                                        </p:tgtEl>
                                      </p:cBhvr>
                                    </p:animEffect>
                                  </p:childTnLst>
                                </p:cTn>
                              </p:par>
                            </p:childTnLst>
                          </p:cTn>
                        </p:par>
                        <p:par>
                          <p:cTn id="30" fill="hold">
                            <p:stCondLst>
                              <p:cond delay="2500"/>
                            </p:stCondLst>
                            <p:childTnLst>
                              <p:par>
                                <p:cTn id="31" presetID="14" presetClass="entr" presetSubtype="10"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9" name="Rounded Rectangle 8"/>
          <p:cNvSpPr/>
          <p:nvPr/>
        </p:nvSpPr>
        <p:spPr>
          <a:xfrm>
            <a:off x="7620000" y="952500"/>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Đốt cháy khí hydrogen trong không khí: tạo ra ngọn lửa </a:t>
            </a:r>
            <a:r>
              <a:rPr lang="fr-FR" sz="3600" b="1">
                <a:solidFill>
                  <a:srgbClr val="00AD9C"/>
                </a:solidFill>
                <a:latin typeface="Arial" panose="020B0604020202020204" pitchFamily="34" charset="0"/>
                <a:cs typeface="Arial" panose="020B0604020202020204" pitchFamily="34" charset="0"/>
              </a:rPr>
              <a:t>màu xanh</a:t>
            </a:r>
            <a:r>
              <a:rPr lang="fr-FR" sz="360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2" idx="3"/>
            <a:endCxn id="9" idx="1"/>
          </p:cNvCxnSpPr>
          <p:nvPr/>
        </p:nvCxnSpPr>
        <p:spPr>
          <a:xfrm flipV="1">
            <a:off x="5643252" y="2219555"/>
            <a:ext cx="1976748" cy="291376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620000" y="3877174"/>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Đưa vào bình chứa khí O</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hydrogen </a:t>
            </a:r>
            <a:r>
              <a:rPr lang="fr-FR" sz="3600" b="1">
                <a:solidFill>
                  <a:schemeClr val="accent6"/>
                </a:solidFill>
                <a:latin typeface="Arial" panose="020B0604020202020204" pitchFamily="34" charset="0"/>
                <a:cs typeface="Arial" panose="020B0604020202020204" pitchFamily="34" charset="0"/>
              </a:rPr>
              <a:t>cháy mạnh hơn</a:t>
            </a:r>
            <a:r>
              <a:rPr lang="fr-FR" sz="3600">
                <a:solidFill>
                  <a:schemeClr val="tx1"/>
                </a:solidFill>
                <a:latin typeface="Arial" panose="020B0604020202020204" pitchFamily="34" charset="0"/>
                <a:cs typeface="Arial" panose="020B0604020202020204" pitchFamily="34" charset="0"/>
              </a:rPr>
              <a:t>, </a:t>
            </a:r>
            <a:r>
              <a:rPr lang="fr-FR" sz="3600" b="1">
                <a:solidFill>
                  <a:schemeClr val="accent6"/>
                </a:solidFill>
                <a:latin typeface="Arial" panose="020B0604020202020204" pitchFamily="34" charset="0"/>
                <a:cs typeface="Arial" panose="020B0604020202020204" pitchFamily="34" charset="0"/>
              </a:rPr>
              <a:t>sáng hơn</a:t>
            </a:r>
            <a:r>
              <a:rPr lang="fr-FR" sz="360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18" name="Straight Arrow Connector 17"/>
          <p:cNvCxnSpPr>
            <a:stCxn id="2" idx="3"/>
            <a:endCxn id="17" idx="1"/>
          </p:cNvCxnSpPr>
          <p:nvPr/>
        </p:nvCxnSpPr>
        <p:spPr>
          <a:xfrm>
            <a:off x="5643252" y="5133320"/>
            <a:ext cx="1976748" cy="1090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7620000" y="6801706"/>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Hiện tượng trên thành bình xuất hiện những giọt nước nhỏ chứng tỏ </a:t>
            </a:r>
            <a:r>
              <a:rPr lang="fr-FR" sz="3600" b="1">
                <a:solidFill>
                  <a:srgbClr val="FF0000"/>
                </a:solidFill>
                <a:latin typeface="Arial" panose="020B0604020202020204" pitchFamily="34" charset="0"/>
                <a:cs typeface="Arial" panose="020B0604020202020204" pitchFamily="34" charset="0"/>
              </a:rPr>
              <a:t>có chất mới tạo thành</a:t>
            </a:r>
            <a:r>
              <a:rPr lang="fr-FR" sz="360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27" name="Straight Arrow Connector 26"/>
          <p:cNvCxnSpPr>
            <a:stCxn id="2" idx="3"/>
            <a:endCxn id="26" idx="1"/>
          </p:cNvCxnSpPr>
          <p:nvPr/>
        </p:nvCxnSpPr>
        <p:spPr>
          <a:xfrm>
            <a:off x="5643252" y="5133320"/>
            <a:ext cx="1976748" cy="293544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67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3" name="Rectangle 2"/>
          <p:cNvSpPr/>
          <p:nvPr/>
        </p:nvSpPr>
        <p:spPr>
          <a:xfrm>
            <a:off x="6263481" y="3759819"/>
            <a:ext cx="5290231" cy="646331"/>
          </a:xfrm>
          <a:prstGeom prst="rect">
            <a:avLst/>
          </a:prstGeom>
        </p:spPr>
        <p:txBody>
          <a:bodyPr wrap="non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Chất tham gia phản ứng </a:t>
            </a:r>
            <a:endParaRPr lang="en-US" sz="3600">
              <a:latin typeface="Arial" panose="020B0604020202020204" pitchFamily="34" charset="0"/>
              <a:cs typeface="Arial" panose="020B0604020202020204" pitchFamily="34" charset="0"/>
            </a:endParaRPr>
          </a:p>
        </p:txBody>
      </p:sp>
      <p:pic>
        <p:nvPicPr>
          <p:cNvPr id="1026" name="Picture 2" descr="https://o.remove.bg/downloads/51365a12-1c08-4f74-aa57-fa81f90efe13/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472360"/>
            <a:ext cx="18859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5c292fce-5702-4f7e-b9df-500bb39622ea/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3489" y="1502357"/>
            <a:ext cx="1762125" cy="1914525"/>
          </a:xfrm>
          <a:prstGeom prst="rect">
            <a:avLst/>
          </a:prstGeom>
          <a:noFill/>
          <a:extLst>
            <a:ext uri="{909E8E84-426E-40DD-AFC4-6F175D3DCCD1}">
              <a14:hiddenFill xmlns:a14="http://schemas.microsoft.com/office/drawing/2010/main">
                <a:solidFill>
                  <a:srgbClr val="FFFFFF"/>
                </a:solidFill>
              </a14:hiddenFill>
            </a:ext>
          </a:extLst>
        </p:spPr>
      </p:pic>
      <p:sp>
        <p:nvSpPr>
          <p:cNvPr id="5" name="Plus 4"/>
          <p:cNvSpPr/>
          <p:nvPr/>
        </p:nvSpPr>
        <p:spPr>
          <a:xfrm>
            <a:off x="8382000" y="2034335"/>
            <a:ext cx="860085" cy="83820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ight Arrow 19"/>
          <p:cNvSpPr/>
          <p:nvPr/>
        </p:nvSpPr>
        <p:spPr>
          <a:xfrm>
            <a:off x="11659282" y="2058260"/>
            <a:ext cx="1066800" cy="7903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30" name="Picture 6" descr="https://o.remove.bg/downloads/5e04dc81-c405-4b7c-bd19-9067b8485c89/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39750" y="1253283"/>
            <a:ext cx="2914650" cy="240030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3091507" y="3759819"/>
            <a:ext cx="3211135" cy="646331"/>
          </a:xfrm>
          <a:prstGeom prst="rect">
            <a:avLst/>
          </a:prstGeom>
        </p:spPr>
        <p:txBody>
          <a:bodyPr wrap="non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Chất tạo thành</a:t>
            </a:r>
            <a:endParaRPr lang="en-US" sz="3600">
              <a:latin typeface="Arial" panose="020B0604020202020204" pitchFamily="34" charset="0"/>
              <a:cs typeface="Arial" panose="020B0604020202020204" pitchFamily="34" charset="0"/>
            </a:endParaRPr>
          </a:p>
        </p:txBody>
      </p:sp>
      <p:sp>
        <p:nvSpPr>
          <p:cNvPr id="24" name="Right Brace 23"/>
          <p:cNvSpPr/>
          <p:nvPr/>
        </p:nvSpPr>
        <p:spPr>
          <a:xfrm rot="5400000">
            <a:off x="11046619" y="2058822"/>
            <a:ext cx="838200" cy="617696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7118482" y="7275374"/>
            <a:ext cx="8694473" cy="1651671"/>
          </a:xfrm>
          <a:prstGeom prst="rect">
            <a:avLst/>
          </a:prstGeom>
        </p:spPr>
        <p:txBody>
          <a:bodyPr wrap="square">
            <a:spAutoFit/>
          </a:bodyPr>
          <a:lstStyle/>
          <a:p>
            <a:pPr algn="just">
              <a:lnSpc>
                <a:spcPct val="150000"/>
              </a:lnSpc>
              <a:spcAft>
                <a:spcPts val="0"/>
              </a:spcAft>
            </a:pPr>
            <a:r>
              <a:rPr lang="fr-FR" sz="3600" i="1">
                <a:latin typeface="Arial" panose="020B0604020202020204" pitchFamily="34" charset="0"/>
                <a:cs typeface="Arial" panose="020B0604020202020204" pitchFamily="34" charset="0"/>
              </a:rPr>
              <a:t>Phản ứng hóa học là quá trình biến đổi từ chất này thành chất khác.</a:t>
            </a:r>
            <a:endParaRPr lang="en-US" sz="3600"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8" name="Down Arrow 27"/>
          <p:cNvSpPr/>
          <p:nvPr/>
        </p:nvSpPr>
        <p:spPr>
          <a:xfrm>
            <a:off x="11008518" y="6057900"/>
            <a:ext cx="914400" cy="10059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77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randombar(horizontal)">
                                      <p:cBhvr>
                                        <p:cTn id="15" dur="500"/>
                                        <p:tgtEl>
                                          <p:spTgt spid="10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0" grpId="0" animBg="1"/>
      <p:bldP spid="21" grpId="0"/>
      <p:bldP spid="24" grpId="0" animBg="1"/>
      <p:bldP spid="25"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4" name="Rectangle 3"/>
          <p:cNvSpPr/>
          <p:nvPr/>
        </p:nvSpPr>
        <p:spPr>
          <a:xfrm>
            <a:off x="6400304" y="2894244"/>
            <a:ext cx="10591800" cy="4478149"/>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Hình 2.1 cho thấy 2 quá trình biến đổi hóa học và 2 phản ứng hóa học đồng thời được diễn ra:</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(1) Zn tác dụng với dung dịch hydrochloric acid tạo thành khí H</a:t>
            </a:r>
            <a:r>
              <a:rPr lang="fr-FR" sz="3800" baseline="-25000">
                <a:latin typeface="Arial" panose="020B0604020202020204" pitchFamily="34" charset="0"/>
                <a:ea typeface="Calibri" panose="020F0502020204030204" pitchFamily="34" charset="0"/>
                <a:cs typeface="Arial" panose="020B0604020202020204" pitchFamily="34" charset="0"/>
              </a:rPr>
              <a:t>2</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(2) Khí H</a:t>
            </a:r>
            <a:r>
              <a:rPr lang="fr-FR" sz="3800" baseline="-25000">
                <a:latin typeface="Arial" panose="020B0604020202020204" pitchFamily="34" charset="0"/>
                <a:ea typeface="Calibri" panose="020F0502020204030204" pitchFamily="34" charset="0"/>
                <a:cs typeface="Arial" panose="020B0604020202020204" pitchFamily="34" charset="0"/>
              </a:rPr>
              <a:t>2</a:t>
            </a:r>
            <a:r>
              <a:rPr lang="fr-FR" sz="3800">
                <a:latin typeface="Arial" panose="020B0604020202020204" pitchFamily="34" charset="0"/>
                <a:ea typeface="Calibri" panose="020F0502020204030204" pitchFamily="34" charset="0"/>
                <a:cs typeface="Arial" panose="020B0604020202020204" pitchFamily="34" charset="0"/>
              </a:rPr>
              <a:t> tác dụng với khí O</a:t>
            </a:r>
            <a:r>
              <a:rPr lang="fr-FR" sz="3800" baseline="-25000">
                <a:latin typeface="Arial" panose="020B0604020202020204" pitchFamily="34" charset="0"/>
                <a:ea typeface="Calibri" panose="020F0502020204030204" pitchFamily="34" charset="0"/>
                <a:cs typeface="Arial" panose="020B0604020202020204" pitchFamily="34" charset="0"/>
              </a:rPr>
              <a:t>2</a:t>
            </a:r>
            <a:r>
              <a:rPr lang="fr-FR" sz="3800">
                <a:latin typeface="Arial" panose="020B0604020202020204" pitchFamily="34" charset="0"/>
                <a:ea typeface="Calibri" panose="020F0502020204030204" pitchFamily="34" charset="0"/>
                <a:cs typeface="Arial" panose="020B0604020202020204" pitchFamily="34" charset="0"/>
              </a:rPr>
              <a:t> tạo thành nước</a:t>
            </a:r>
            <a:endParaRPr lang="en-US" sz="3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0067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txBody>
            <a:bodyPr/>
            <a:lstStyle/>
            <a:p>
              <a:endParaRPr lang="en-US"/>
            </a:p>
          </p:txBody>
        </p:sp>
      </p:grpSp>
      <p:sp>
        <p:nvSpPr>
          <p:cNvPr id="19" name="Title 1"/>
          <p:cNvSpPr>
            <a:spLocks noGrp="1"/>
          </p:cNvSpPr>
          <p:nvPr>
            <p:ph type="title"/>
          </p:nvPr>
        </p:nvSpPr>
        <p:spPr>
          <a:xfrm>
            <a:off x="5095340" y="1844074"/>
            <a:ext cx="8097314" cy="1145400"/>
          </a:xfrm>
        </p:spPr>
        <p:txBody>
          <a:bodyPr anchor="ctr">
            <a:normAutofit/>
          </a:bodyPr>
          <a:lstStyle/>
          <a:p>
            <a:pPr algn="ctr">
              <a:lnSpc>
                <a:spcPct val="100000"/>
              </a:lnSpc>
            </a:pPr>
            <a:r>
              <a:rPr lang="en-US" sz="5800" b="1">
                <a:solidFill>
                  <a:schemeClr val="accent1">
                    <a:lumMod val="75000"/>
                  </a:schemeClr>
                </a:solidFill>
                <a:latin typeface="Arial" panose="020B0604020202020204" pitchFamily="34" charset="0"/>
                <a:cs typeface="Arial" panose="020B0604020202020204" pitchFamily="34" charset="0"/>
              </a:rPr>
              <a:t>Kết luận</a:t>
            </a:r>
            <a:endParaRPr lang="en-US" sz="58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943221" y="3292043"/>
            <a:ext cx="12401553" cy="497565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Quá  trình </a:t>
            </a:r>
            <a:r>
              <a:rPr lang="fr-FR" sz="3600">
                <a:solidFill>
                  <a:srgbClr val="FF0000"/>
                </a:solidFill>
                <a:latin typeface="Arial" panose="020B0604020202020204" pitchFamily="34" charset="0"/>
                <a:cs typeface="Arial" panose="020B0604020202020204" pitchFamily="34" charset="0"/>
              </a:rPr>
              <a:t>biến đổi </a:t>
            </a:r>
            <a:r>
              <a:rPr lang="fr-FR" sz="3600">
                <a:latin typeface="Arial" panose="020B0604020202020204" pitchFamily="34" charset="0"/>
                <a:cs typeface="Arial" panose="020B0604020202020204" pitchFamily="34" charset="0"/>
              </a:rPr>
              <a:t>từ chất này thành chất khác được gọi là </a:t>
            </a:r>
            <a:r>
              <a:rPr lang="fr-FR" sz="3600">
                <a:solidFill>
                  <a:srgbClr val="FF0000"/>
                </a:solidFill>
                <a:latin typeface="Arial" panose="020B0604020202020204" pitchFamily="34" charset="0"/>
                <a:cs typeface="Arial" panose="020B0604020202020204" pitchFamily="34" charset="0"/>
              </a:rPr>
              <a:t>phản ứng hóa học</a:t>
            </a:r>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Chất hoặc các chất ban đầu tham gia phản ứng hóa học được gọi là chất hoặc các </a:t>
            </a:r>
            <a:r>
              <a:rPr lang="fr-FR" sz="3600">
                <a:solidFill>
                  <a:srgbClr val="FF0000"/>
                </a:solidFill>
                <a:latin typeface="Arial" panose="020B0604020202020204" pitchFamily="34" charset="0"/>
                <a:cs typeface="Arial" panose="020B0604020202020204" pitchFamily="34" charset="0"/>
              </a:rPr>
              <a:t>chất phản ứng</a:t>
            </a:r>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a:latin typeface="Arial" panose="020B0604020202020204" pitchFamily="34" charset="0"/>
                <a:cs typeface="Arial" panose="020B0604020202020204" pitchFamily="34" charset="0"/>
              </a:rPr>
              <a:t>Chất hoặc các chất mới tạo thành được gọi là chất hoặc các </a:t>
            </a:r>
            <a:r>
              <a:rPr lang="fr-FR" sz="3600">
                <a:solidFill>
                  <a:srgbClr val="FF0000"/>
                </a:solidFill>
                <a:latin typeface="Arial" panose="020B0604020202020204" pitchFamily="34" charset="0"/>
                <a:cs typeface="Arial" panose="020B0604020202020204" pitchFamily="34" charset="0"/>
              </a:rPr>
              <a:t>chất sản phẩm</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pic>
        <p:nvPicPr>
          <p:cNvPr id="20" name="Picture 11"/>
          <p:cNvPicPr>
            <a:picLocks noChangeAspect="1"/>
          </p:cNvPicPr>
          <p:nvPr/>
        </p:nvPicPr>
        <p:blipFill>
          <a:blip r:embed="rId3"/>
          <a:srcRect/>
          <a:stretch>
            <a:fillRect/>
          </a:stretch>
        </p:blipFill>
        <p:spPr>
          <a:xfrm>
            <a:off x="14859000" y="6754042"/>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3400499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1858</TotalTime>
  <Words>1763</Words>
  <Application>Microsoft Office PowerPoint</Application>
  <PresentationFormat>Custom</PresentationFormat>
  <Paragraphs>138</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Times New Roman</vt:lpstr>
      <vt:lpstr>Symbol</vt:lpstr>
      <vt:lpstr>Calibri</vt:lpstr>
      <vt:lpstr>Wingdings</vt:lpstr>
      <vt:lpstr>Comfortaa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キョウ　ズイ</cp:lastModifiedBy>
  <cp:revision>159</cp:revision>
  <dcterms:created xsi:type="dcterms:W3CDTF">2006-08-16T00:00:00Z</dcterms:created>
  <dcterms:modified xsi:type="dcterms:W3CDTF">2025-09-18T08:39:25Z</dcterms:modified>
  <dc:identifier>DAFbXp4ivnI</dc:identifier>
</cp:coreProperties>
</file>