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3"/>
  </p:notesMasterIdLst>
  <p:sldIdLst>
    <p:sldId id="256" r:id="rId3"/>
    <p:sldId id="281" r:id="rId4"/>
    <p:sldId id="275" r:id="rId5"/>
    <p:sldId id="280" r:id="rId6"/>
    <p:sldId id="258" r:id="rId7"/>
    <p:sldId id="264" r:id="rId8"/>
    <p:sldId id="282" r:id="rId9"/>
    <p:sldId id="284" r:id="rId10"/>
    <p:sldId id="285" r:id="rId11"/>
    <p:sldId id="287" r:id="rId12"/>
    <p:sldId id="288" r:id="rId13"/>
    <p:sldId id="289" r:id="rId14"/>
    <p:sldId id="257" r:id="rId15"/>
    <p:sldId id="269" r:id="rId16"/>
    <p:sldId id="262" r:id="rId17"/>
    <p:sldId id="263" r:id="rId18"/>
    <p:sldId id="291" r:id="rId19"/>
    <p:sldId id="292" r:id="rId20"/>
    <p:sldId id="293" r:id="rId21"/>
    <p:sldId id="298" r:id="rId22"/>
    <p:sldId id="296" r:id="rId23"/>
    <p:sldId id="300" r:id="rId24"/>
    <p:sldId id="295" r:id="rId25"/>
    <p:sldId id="301" r:id="rId26"/>
    <p:sldId id="297" r:id="rId27"/>
    <p:sldId id="302" r:id="rId28"/>
    <p:sldId id="272" r:id="rId29"/>
    <p:sldId id="271" r:id="rId30"/>
    <p:sldId id="268" r:id="rId31"/>
    <p:sldId id="273" r:id="rId32"/>
  </p:sldIdLst>
  <p:sldSz cx="18288000" cy="10287000"/>
  <p:notesSz cx="6858000" cy="9144000"/>
  <p:embeddedFontLs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23276"/>
    <a:srgbClr val="FBC391"/>
    <a:srgbClr val="C3C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533" autoAdjust="0"/>
  </p:normalViewPr>
  <p:slideViewPr>
    <p:cSldViewPr>
      <p:cViewPr varScale="1">
        <p:scale>
          <a:sx n="36" d="100"/>
          <a:sy n="36" d="100"/>
        </p:scale>
        <p:origin x="114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DB15B-BB9F-40C2-8635-B0472E8E2817}" type="doc">
      <dgm:prSet loTypeId="urn:microsoft.com/office/officeart/2005/8/layout/vList6" loCatId="list" qsTypeId="urn:microsoft.com/office/officeart/2005/8/quickstyle/3d1" qsCatId="3D" csTypeId="urn:microsoft.com/office/officeart/2005/8/colors/colorful2" csCatId="colorful" phldr="1"/>
      <dgm:spPr/>
      <dgm:t>
        <a:bodyPr/>
        <a:lstStyle/>
        <a:p>
          <a:endParaRPr lang="en-US"/>
        </a:p>
      </dgm:t>
    </dgm:pt>
    <dgm:pt modelId="{9C24C099-AAA4-4AB6-BA08-7BF9AFABE3A7}">
      <dgm:prSet phldrT="[Text]" custT="1"/>
      <dgm:spPr/>
      <dgm:t>
        <a:bodyPr/>
        <a:lstStyle/>
        <a:p>
          <a:r>
            <a:rPr lang="en-US" sz="4200" b="1">
              <a:latin typeface="Arial" panose="020B0604020202020204" pitchFamily="34" charset="0"/>
              <a:cs typeface="Arial" panose="020B0604020202020204" pitchFamily="34" charset="0"/>
            </a:rPr>
            <a:t>Sự biến đổi vật lí</a:t>
          </a:r>
          <a:endParaRPr lang="en-US" sz="4200" b="1" dirty="0">
            <a:latin typeface="Arial" panose="020B0604020202020204" pitchFamily="34" charset="0"/>
            <a:cs typeface="Arial" panose="020B0604020202020204" pitchFamily="34" charset="0"/>
          </a:endParaRPr>
        </a:p>
      </dgm:t>
    </dgm:pt>
    <dgm:pt modelId="{4A67E649-3529-46E6-A24B-397826094B44}" type="parTrans" cxnId="{BFB36504-D178-4CBE-A8D8-BD3EDC5D0603}">
      <dgm:prSet/>
      <dgm:spPr/>
      <dgm:t>
        <a:bodyPr/>
        <a:lstStyle/>
        <a:p>
          <a:endParaRPr lang="en-US"/>
        </a:p>
      </dgm:t>
    </dgm:pt>
    <dgm:pt modelId="{3F97E2B9-28DD-4E69-AC77-3392CCF9C4BC}" type="sibTrans" cxnId="{BFB36504-D178-4CBE-A8D8-BD3EDC5D0603}">
      <dgm:prSet/>
      <dgm:spPr/>
      <dgm:t>
        <a:bodyPr/>
        <a:lstStyle/>
        <a:p>
          <a:endParaRPr lang="en-US"/>
        </a:p>
      </dgm:t>
    </dgm:pt>
    <dgm:pt modelId="{B1E077F3-BE7D-4C05-9907-6A1FC02844EE}">
      <dgm:prSet phldrT="[Text]" custT="1"/>
      <dgm:spPr/>
      <dgm:t>
        <a:bodyPr anchor="ctr"/>
        <a:lstStyle/>
        <a:p>
          <a:pPr algn="just"/>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mới</a:t>
          </a:r>
          <a:r>
            <a:rPr lang="en-US" sz="4200" dirty="0">
              <a:latin typeface="Arial" panose="020B0604020202020204" pitchFamily="34" charset="0"/>
              <a:cs typeface="Arial" panose="020B0604020202020204" pitchFamily="34" charset="0"/>
            </a:rPr>
            <a:t>.</a:t>
          </a:r>
        </a:p>
      </dgm:t>
    </dgm:pt>
    <dgm:pt modelId="{0F179BBF-43A6-4FFC-A400-A61010DDDA83}" type="parTrans" cxnId="{CEA4BA15-3B93-4ED3-9B47-40F33E0B7A44}">
      <dgm:prSet/>
      <dgm:spPr/>
      <dgm:t>
        <a:bodyPr/>
        <a:lstStyle/>
        <a:p>
          <a:endParaRPr lang="en-US"/>
        </a:p>
      </dgm:t>
    </dgm:pt>
    <dgm:pt modelId="{262BCF3A-540A-473D-9FDB-207C7AF3DE53}" type="sibTrans" cxnId="{CEA4BA15-3B93-4ED3-9B47-40F33E0B7A44}">
      <dgm:prSet/>
      <dgm:spPr/>
      <dgm:t>
        <a:bodyPr/>
        <a:lstStyle/>
        <a:p>
          <a:endParaRPr lang="en-US"/>
        </a:p>
      </dgm:t>
    </dgm:pt>
    <dgm:pt modelId="{6CA21D6E-8E1D-4ABD-9B44-C55902971D11}">
      <dgm:prSet phldrT="[Text]" custT="1"/>
      <dgm:spPr/>
      <dgm:t>
        <a:bodyPr/>
        <a:lstStyle/>
        <a:p>
          <a:r>
            <a:rPr lang="en-US" sz="4200" b="1" dirty="0" err="1">
              <a:latin typeface="Arial" panose="020B0604020202020204" pitchFamily="34" charset="0"/>
              <a:cs typeface="Arial" panose="020B0604020202020204" pitchFamily="34" charset="0"/>
            </a:rPr>
            <a:t>Sự</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biến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đổi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hóa</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học</a:t>
          </a:r>
          <a:endParaRPr lang="en-US" sz="4200" b="1" dirty="0">
            <a:latin typeface="Arial" panose="020B0604020202020204" pitchFamily="34" charset="0"/>
            <a:cs typeface="Arial" panose="020B0604020202020204" pitchFamily="34" charset="0"/>
          </a:endParaRPr>
        </a:p>
      </dgm:t>
    </dgm:pt>
    <dgm:pt modelId="{882E7F76-4A88-4687-97A4-60C372662F42}" type="parTrans" cxnId="{A841B9C4-C211-4F1A-BBE7-130DF87BEC43}">
      <dgm:prSet/>
      <dgm:spPr/>
      <dgm:t>
        <a:bodyPr/>
        <a:lstStyle/>
        <a:p>
          <a:endParaRPr lang="en-US"/>
        </a:p>
      </dgm:t>
    </dgm:pt>
    <dgm:pt modelId="{43331877-35A8-477B-9B44-2669EE068FE6}" type="sibTrans" cxnId="{A841B9C4-C211-4F1A-BBE7-130DF87BEC43}">
      <dgm:prSet/>
      <dgm:spPr/>
      <dgm:t>
        <a:bodyPr/>
        <a:lstStyle/>
        <a:p>
          <a:endParaRPr lang="en-US"/>
        </a:p>
      </dgm:t>
    </dgm:pt>
    <dgm:pt modelId="{D9323D62-25BB-44D8-AB62-0FAF6568F8D4}">
      <dgm:prSet phldrT="[Text]" custT="1"/>
      <dgm:spPr/>
      <dgm:t>
        <a:bodyPr anchor="ctr"/>
        <a:lstStyle/>
        <a:p>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mới</a:t>
          </a:r>
          <a:r>
            <a:rPr lang="en-US" sz="4200" dirty="0">
              <a:latin typeface="Arial" panose="020B0604020202020204" pitchFamily="34" charset="0"/>
              <a:cs typeface="Arial" panose="020B0604020202020204" pitchFamily="34" charset="0"/>
            </a:rPr>
            <a:t>.</a:t>
          </a:r>
        </a:p>
      </dgm:t>
    </dgm:pt>
    <dgm:pt modelId="{E52BA4E5-5677-4A64-896B-7172E8923E90}" type="parTrans" cxnId="{76D941BE-725C-43DC-934A-691B690CA3F6}">
      <dgm:prSet/>
      <dgm:spPr/>
      <dgm:t>
        <a:bodyPr/>
        <a:lstStyle/>
        <a:p>
          <a:endParaRPr lang="en-US"/>
        </a:p>
      </dgm:t>
    </dgm:pt>
    <dgm:pt modelId="{4DBF3681-5011-42D1-89D5-2414748EB460}" type="sibTrans" cxnId="{76D941BE-725C-43DC-934A-691B690CA3F6}">
      <dgm:prSet/>
      <dgm:spPr/>
      <dgm:t>
        <a:bodyPr/>
        <a:lstStyle/>
        <a:p>
          <a:endParaRPr lang="en-US"/>
        </a:p>
      </dgm:t>
    </dgm:pt>
    <dgm:pt modelId="{2E6D7E1D-E229-4AB9-A2CC-B869D971C8CA}" type="pres">
      <dgm:prSet presAssocID="{108DB15B-BB9F-40C2-8635-B0472E8E2817}" presName="Name0" presStyleCnt="0">
        <dgm:presLayoutVars>
          <dgm:dir/>
          <dgm:animLvl val="lvl"/>
          <dgm:resizeHandles/>
        </dgm:presLayoutVars>
      </dgm:prSet>
      <dgm:spPr/>
      <dgm:t>
        <a:bodyPr/>
        <a:lstStyle/>
        <a:p>
          <a:endParaRPr lang="en-US" altLang="ja-JP"/>
        </a:p>
      </dgm:t>
    </dgm:pt>
    <dgm:pt modelId="{D22B2DFC-295F-46C0-BDB1-C88DC8F44EB9}" type="pres">
      <dgm:prSet presAssocID="{9C24C099-AAA4-4AB6-BA08-7BF9AFABE3A7}" presName="linNode" presStyleCnt="0"/>
      <dgm:spPr/>
    </dgm:pt>
    <dgm:pt modelId="{2EE39424-DAB1-4B0E-9B18-D33DD06F49BD}" type="pres">
      <dgm:prSet presAssocID="{9C24C099-AAA4-4AB6-BA08-7BF9AFABE3A7}" presName="parentShp" presStyleLbl="node1" presStyleIdx="0" presStyleCnt="2">
        <dgm:presLayoutVars>
          <dgm:bulletEnabled val="1"/>
        </dgm:presLayoutVars>
      </dgm:prSet>
      <dgm:spPr/>
      <dgm:t>
        <a:bodyPr/>
        <a:lstStyle/>
        <a:p>
          <a:endParaRPr lang="en-US" altLang="ja-JP"/>
        </a:p>
      </dgm:t>
    </dgm:pt>
    <dgm:pt modelId="{39DF799A-0D64-4A6B-8279-59F3566C8A3F}" type="pres">
      <dgm:prSet presAssocID="{9C24C099-AAA4-4AB6-BA08-7BF9AFABE3A7}" presName="childShp" presStyleLbl="bgAccFollowNode1" presStyleIdx="0" presStyleCnt="2">
        <dgm:presLayoutVars>
          <dgm:bulletEnabled val="1"/>
        </dgm:presLayoutVars>
      </dgm:prSet>
      <dgm:spPr/>
      <dgm:t>
        <a:bodyPr/>
        <a:lstStyle/>
        <a:p>
          <a:endParaRPr lang="en-US" altLang="ja-JP"/>
        </a:p>
      </dgm:t>
    </dgm:pt>
    <dgm:pt modelId="{A344196A-C364-4E64-A9B9-D713CD046E4B}" type="pres">
      <dgm:prSet presAssocID="{3F97E2B9-28DD-4E69-AC77-3392CCF9C4BC}" presName="spacing" presStyleCnt="0"/>
      <dgm:spPr/>
    </dgm:pt>
    <dgm:pt modelId="{BF2429B2-5FB5-4F5C-863C-9F2CB3C3B075}" type="pres">
      <dgm:prSet presAssocID="{6CA21D6E-8E1D-4ABD-9B44-C55902971D11}" presName="linNode" presStyleCnt="0"/>
      <dgm:spPr/>
    </dgm:pt>
    <dgm:pt modelId="{D2DF4776-85EA-4264-B497-82B52D0DC76F}" type="pres">
      <dgm:prSet presAssocID="{6CA21D6E-8E1D-4ABD-9B44-C55902971D11}" presName="parentShp" presStyleLbl="node1" presStyleIdx="1" presStyleCnt="2">
        <dgm:presLayoutVars>
          <dgm:bulletEnabled val="1"/>
        </dgm:presLayoutVars>
      </dgm:prSet>
      <dgm:spPr/>
      <dgm:t>
        <a:bodyPr/>
        <a:lstStyle/>
        <a:p>
          <a:endParaRPr lang="en-US" altLang="ja-JP"/>
        </a:p>
      </dgm:t>
    </dgm:pt>
    <dgm:pt modelId="{C8AB3E58-BE1A-434F-ADE0-FCDF6ABCC00F}" type="pres">
      <dgm:prSet presAssocID="{6CA21D6E-8E1D-4ABD-9B44-C55902971D11}" presName="childShp" presStyleLbl="bgAccFollowNode1" presStyleIdx="1" presStyleCnt="2">
        <dgm:presLayoutVars>
          <dgm:bulletEnabled val="1"/>
        </dgm:presLayoutVars>
      </dgm:prSet>
      <dgm:spPr/>
      <dgm:t>
        <a:bodyPr/>
        <a:lstStyle/>
        <a:p>
          <a:endParaRPr lang="en-US" altLang="ja-JP"/>
        </a:p>
      </dgm:t>
    </dgm:pt>
  </dgm:ptLst>
  <dgm:cxnLst>
    <dgm:cxn modelId="{BFB36504-D178-4CBE-A8D8-BD3EDC5D0603}" srcId="{108DB15B-BB9F-40C2-8635-B0472E8E2817}" destId="{9C24C099-AAA4-4AB6-BA08-7BF9AFABE3A7}" srcOrd="0" destOrd="0" parTransId="{4A67E649-3529-46E6-A24B-397826094B44}" sibTransId="{3F97E2B9-28DD-4E69-AC77-3392CCF9C4BC}"/>
    <dgm:cxn modelId="{D2E45842-3BFA-44FE-B9EF-EE3A0E260A82}" type="presOf" srcId="{6CA21D6E-8E1D-4ABD-9B44-C55902971D11}" destId="{D2DF4776-85EA-4264-B497-82B52D0DC76F}" srcOrd="0" destOrd="0" presId="urn:microsoft.com/office/officeart/2005/8/layout/vList6"/>
    <dgm:cxn modelId="{081C8CD7-11CD-476E-80B3-CAD30D014C52}" type="presOf" srcId="{108DB15B-BB9F-40C2-8635-B0472E8E2817}" destId="{2E6D7E1D-E229-4AB9-A2CC-B869D971C8CA}" srcOrd="0" destOrd="0" presId="urn:microsoft.com/office/officeart/2005/8/layout/vList6"/>
    <dgm:cxn modelId="{76D941BE-725C-43DC-934A-691B690CA3F6}" srcId="{6CA21D6E-8E1D-4ABD-9B44-C55902971D11}" destId="{D9323D62-25BB-44D8-AB62-0FAF6568F8D4}" srcOrd="0" destOrd="0" parTransId="{E52BA4E5-5677-4A64-896B-7172E8923E90}" sibTransId="{4DBF3681-5011-42D1-89D5-2414748EB460}"/>
    <dgm:cxn modelId="{A841B9C4-C211-4F1A-BBE7-130DF87BEC43}" srcId="{108DB15B-BB9F-40C2-8635-B0472E8E2817}" destId="{6CA21D6E-8E1D-4ABD-9B44-C55902971D11}" srcOrd="1" destOrd="0" parTransId="{882E7F76-4A88-4687-97A4-60C372662F42}" sibTransId="{43331877-35A8-477B-9B44-2669EE068FE6}"/>
    <dgm:cxn modelId="{CEA4BA15-3B93-4ED3-9B47-40F33E0B7A44}" srcId="{9C24C099-AAA4-4AB6-BA08-7BF9AFABE3A7}" destId="{B1E077F3-BE7D-4C05-9907-6A1FC02844EE}" srcOrd="0" destOrd="0" parTransId="{0F179BBF-43A6-4FFC-A400-A61010DDDA83}" sibTransId="{262BCF3A-540A-473D-9FDB-207C7AF3DE53}"/>
    <dgm:cxn modelId="{3E0FBE77-4CB1-4257-9DF1-C5EE32A327E5}" type="presOf" srcId="{B1E077F3-BE7D-4C05-9907-6A1FC02844EE}" destId="{39DF799A-0D64-4A6B-8279-59F3566C8A3F}" srcOrd="0" destOrd="0" presId="urn:microsoft.com/office/officeart/2005/8/layout/vList6"/>
    <dgm:cxn modelId="{556657B5-7D46-402E-B351-54A121D81058}" type="presOf" srcId="{9C24C099-AAA4-4AB6-BA08-7BF9AFABE3A7}" destId="{2EE39424-DAB1-4B0E-9B18-D33DD06F49BD}" srcOrd="0" destOrd="0" presId="urn:microsoft.com/office/officeart/2005/8/layout/vList6"/>
    <dgm:cxn modelId="{0C552931-EDB2-4D11-AEFC-DC0CCB5861B8}" type="presOf" srcId="{D9323D62-25BB-44D8-AB62-0FAF6568F8D4}" destId="{C8AB3E58-BE1A-434F-ADE0-FCDF6ABCC00F}" srcOrd="0" destOrd="0" presId="urn:microsoft.com/office/officeart/2005/8/layout/vList6"/>
    <dgm:cxn modelId="{67249728-B5DE-41A0-B2B1-52226B835D01}" type="presParOf" srcId="{2E6D7E1D-E229-4AB9-A2CC-B869D971C8CA}" destId="{D22B2DFC-295F-46C0-BDB1-C88DC8F44EB9}" srcOrd="0" destOrd="0" presId="urn:microsoft.com/office/officeart/2005/8/layout/vList6"/>
    <dgm:cxn modelId="{0C6CFB05-F775-437C-A406-E532A8348590}" type="presParOf" srcId="{D22B2DFC-295F-46C0-BDB1-C88DC8F44EB9}" destId="{2EE39424-DAB1-4B0E-9B18-D33DD06F49BD}" srcOrd="0" destOrd="0" presId="urn:microsoft.com/office/officeart/2005/8/layout/vList6"/>
    <dgm:cxn modelId="{64FF4B70-B36D-4C11-BBC6-9CDAA1B5B4DB}" type="presParOf" srcId="{D22B2DFC-295F-46C0-BDB1-C88DC8F44EB9}" destId="{39DF799A-0D64-4A6B-8279-59F3566C8A3F}" srcOrd="1" destOrd="0" presId="urn:microsoft.com/office/officeart/2005/8/layout/vList6"/>
    <dgm:cxn modelId="{F8409A46-1888-4780-A039-E799D192F9C5}" type="presParOf" srcId="{2E6D7E1D-E229-4AB9-A2CC-B869D971C8CA}" destId="{A344196A-C364-4E64-A9B9-D713CD046E4B}" srcOrd="1" destOrd="0" presId="urn:microsoft.com/office/officeart/2005/8/layout/vList6"/>
    <dgm:cxn modelId="{E5D8C35F-0E15-4E1F-9027-C1E59554A6B3}" type="presParOf" srcId="{2E6D7E1D-E229-4AB9-A2CC-B869D971C8CA}" destId="{BF2429B2-5FB5-4F5C-863C-9F2CB3C3B075}" srcOrd="2" destOrd="0" presId="urn:microsoft.com/office/officeart/2005/8/layout/vList6"/>
    <dgm:cxn modelId="{FDDD8DC2-1085-4B24-AE6A-5E40A81BFFB6}" type="presParOf" srcId="{BF2429B2-5FB5-4F5C-863C-9F2CB3C3B075}" destId="{D2DF4776-85EA-4264-B497-82B52D0DC76F}" srcOrd="0" destOrd="0" presId="urn:microsoft.com/office/officeart/2005/8/layout/vList6"/>
    <dgm:cxn modelId="{D4BE6DAB-711C-4EC6-BD7F-B5BC0F760705}" type="presParOf" srcId="{BF2429B2-5FB5-4F5C-863C-9F2CB3C3B075}" destId="{C8AB3E58-BE1A-434F-ADE0-FCDF6ABCC00F}"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DB15B-BB9F-40C2-8635-B0472E8E2817}" type="doc">
      <dgm:prSet loTypeId="urn:microsoft.com/office/officeart/2005/8/layout/vList6" loCatId="list" qsTypeId="urn:microsoft.com/office/officeart/2005/8/quickstyle/3d1" qsCatId="3D" csTypeId="urn:microsoft.com/office/officeart/2005/8/colors/colorful5" csCatId="colorful" phldr="1"/>
      <dgm:spPr/>
      <dgm:t>
        <a:bodyPr/>
        <a:lstStyle/>
        <a:p>
          <a:endParaRPr lang="en-US"/>
        </a:p>
      </dgm:t>
    </dgm:pt>
    <dgm:pt modelId="{9C24C099-AAA4-4AB6-BA08-7BF9AFABE3A7}">
      <dgm:prSet phldrT="[Text]" custT="1"/>
      <dgm:spPr/>
      <dgm:t>
        <a:bodyPr/>
        <a:lstStyle/>
        <a:p>
          <a:r>
            <a:rPr lang="en-US" sz="4200" b="1" dirty="0" err="1">
              <a:latin typeface="Arial" panose="020B0604020202020204" pitchFamily="34" charset="0"/>
              <a:cs typeface="Arial" panose="020B0604020202020204" pitchFamily="34" charset="0"/>
            </a:rPr>
            <a:t>Biến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đổi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vật</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lí</a:t>
          </a:r>
          <a:endParaRPr lang="en-US" sz="4200" b="1" dirty="0">
            <a:latin typeface="Arial" panose="020B0604020202020204" pitchFamily="34" charset="0"/>
            <a:cs typeface="Arial" panose="020B0604020202020204" pitchFamily="34" charset="0"/>
          </a:endParaRPr>
        </a:p>
      </dgm:t>
    </dgm:pt>
    <dgm:pt modelId="{4A67E649-3529-46E6-A24B-397826094B44}" type="parTrans" cxnId="{BFB36504-D178-4CBE-A8D8-BD3EDC5D0603}">
      <dgm:prSet/>
      <dgm:spPr/>
      <dgm:t>
        <a:bodyPr/>
        <a:lstStyle/>
        <a:p>
          <a:endParaRPr lang="en-US"/>
        </a:p>
      </dgm:t>
    </dgm:pt>
    <dgm:pt modelId="{3F97E2B9-28DD-4E69-AC77-3392CCF9C4BC}" type="sibTrans" cxnId="{BFB36504-D178-4CBE-A8D8-BD3EDC5D0603}">
      <dgm:prSet/>
      <dgm:spPr/>
      <dgm:t>
        <a:bodyPr/>
        <a:lstStyle/>
        <a:p>
          <a:endParaRPr lang="en-US"/>
        </a:p>
      </dgm:t>
    </dgm:pt>
    <dgm:pt modelId="{B1E077F3-BE7D-4C05-9907-6A1FC02844EE}">
      <dgm:prSet phldrT="[Text]" custT="1"/>
      <dgm:spPr/>
      <dgm:t>
        <a:bodyPr anchor="ctr"/>
        <a:lstStyle/>
        <a:p>
          <a:pPr algn="just">
            <a:lnSpc>
              <a:spcPct val="130000"/>
            </a:lnSpc>
          </a:pP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ban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a:t>
          </a:r>
        </a:p>
      </dgm:t>
    </dgm:pt>
    <dgm:pt modelId="{0F179BBF-43A6-4FFC-A400-A61010DDDA83}" type="parTrans" cxnId="{CEA4BA15-3B93-4ED3-9B47-40F33E0B7A44}">
      <dgm:prSet/>
      <dgm:spPr/>
      <dgm:t>
        <a:bodyPr/>
        <a:lstStyle/>
        <a:p>
          <a:endParaRPr lang="en-US"/>
        </a:p>
      </dgm:t>
    </dgm:pt>
    <dgm:pt modelId="{262BCF3A-540A-473D-9FDB-207C7AF3DE53}" type="sibTrans" cxnId="{CEA4BA15-3B93-4ED3-9B47-40F33E0B7A44}">
      <dgm:prSet/>
      <dgm:spPr/>
      <dgm:t>
        <a:bodyPr/>
        <a:lstStyle/>
        <a:p>
          <a:endParaRPr lang="en-US"/>
        </a:p>
      </dgm:t>
    </dgm:pt>
    <dgm:pt modelId="{6CA21D6E-8E1D-4ABD-9B44-C55902971D11}">
      <dgm:prSet phldrT="[Text]" custT="1"/>
      <dgm:spPr/>
      <dgm:t>
        <a:bodyPr/>
        <a:lstStyle/>
        <a:p>
          <a:r>
            <a:rPr lang="en-US" sz="4200" b="1" dirty="0" err="1">
              <a:latin typeface="Arial" panose="020B0604020202020204" pitchFamily="34" charset="0"/>
              <a:cs typeface="Arial" panose="020B0604020202020204" pitchFamily="34" charset="0"/>
            </a:rPr>
            <a:t>Biến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đổi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hóa</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học</a:t>
          </a:r>
          <a:endParaRPr lang="en-US" sz="4200" b="1" dirty="0">
            <a:latin typeface="Arial" panose="020B0604020202020204" pitchFamily="34" charset="0"/>
            <a:cs typeface="Arial" panose="020B0604020202020204" pitchFamily="34" charset="0"/>
          </a:endParaRPr>
        </a:p>
      </dgm:t>
    </dgm:pt>
    <dgm:pt modelId="{882E7F76-4A88-4687-97A4-60C372662F42}" type="parTrans" cxnId="{A841B9C4-C211-4F1A-BBE7-130DF87BEC43}">
      <dgm:prSet/>
      <dgm:spPr/>
      <dgm:t>
        <a:bodyPr/>
        <a:lstStyle/>
        <a:p>
          <a:endParaRPr lang="en-US"/>
        </a:p>
      </dgm:t>
    </dgm:pt>
    <dgm:pt modelId="{43331877-35A8-477B-9B44-2669EE068FE6}" type="sibTrans" cxnId="{A841B9C4-C211-4F1A-BBE7-130DF87BEC43}">
      <dgm:prSet/>
      <dgm:spPr/>
      <dgm:t>
        <a:bodyPr/>
        <a:lstStyle/>
        <a:p>
          <a:endParaRPr lang="en-US"/>
        </a:p>
      </dgm:t>
    </dgm:pt>
    <dgm:pt modelId="{D9323D62-25BB-44D8-AB62-0FAF6568F8D4}">
      <dgm:prSet phldrT="[Text]" custT="1"/>
      <dgm:spPr/>
      <dgm:t>
        <a:bodyPr anchor="ctr"/>
        <a:lstStyle/>
        <a:p>
          <a:pPr>
            <a:lnSpc>
              <a:spcPct val="130000"/>
            </a:lnSpc>
          </a:pP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a:t>
          </a:r>
        </a:p>
      </dgm:t>
    </dgm:pt>
    <dgm:pt modelId="{E52BA4E5-5677-4A64-896B-7172E8923E90}" type="parTrans" cxnId="{76D941BE-725C-43DC-934A-691B690CA3F6}">
      <dgm:prSet/>
      <dgm:spPr/>
      <dgm:t>
        <a:bodyPr/>
        <a:lstStyle/>
        <a:p>
          <a:endParaRPr lang="en-US"/>
        </a:p>
      </dgm:t>
    </dgm:pt>
    <dgm:pt modelId="{4DBF3681-5011-42D1-89D5-2414748EB460}" type="sibTrans" cxnId="{76D941BE-725C-43DC-934A-691B690CA3F6}">
      <dgm:prSet/>
      <dgm:spPr/>
      <dgm:t>
        <a:bodyPr/>
        <a:lstStyle/>
        <a:p>
          <a:endParaRPr lang="en-US"/>
        </a:p>
      </dgm:t>
    </dgm:pt>
    <dgm:pt modelId="{2E6D7E1D-E229-4AB9-A2CC-B869D971C8CA}" type="pres">
      <dgm:prSet presAssocID="{108DB15B-BB9F-40C2-8635-B0472E8E2817}" presName="Name0" presStyleCnt="0">
        <dgm:presLayoutVars>
          <dgm:dir/>
          <dgm:animLvl val="lvl"/>
          <dgm:resizeHandles/>
        </dgm:presLayoutVars>
      </dgm:prSet>
      <dgm:spPr/>
      <dgm:t>
        <a:bodyPr/>
        <a:lstStyle/>
        <a:p>
          <a:endParaRPr lang="en-US" altLang="ja-JP"/>
        </a:p>
      </dgm:t>
    </dgm:pt>
    <dgm:pt modelId="{D22B2DFC-295F-46C0-BDB1-C88DC8F44EB9}" type="pres">
      <dgm:prSet presAssocID="{9C24C099-AAA4-4AB6-BA08-7BF9AFABE3A7}" presName="linNode" presStyleCnt="0"/>
      <dgm:spPr/>
    </dgm:pt>
    <dgm:pt modelId="{2EE39424-DAB1-4B0E-9B18-D33DD06F49BD}" type="pres">
      <dgm:prSet presAssocID="{9C24C099-AAA4-4AB6-BA08-7BF9AFABE3A7}" presName="parentShp" presStyleLbl="node1" presStyleIdx="0" presStyleCnt="2">
        <dgm:presLayoutVars>
          <dgm:bulletEnabled val="1"/>
        </dgm:presLayoutVars>
      </dgm:prSet>
      <dgm:spPr/>
      <dgm:t>
        <a:bodyPr/>
        <a:lstStyle/>
        <a:p>
          <a:endParaRPr lang="en-US" altLang="ja-JP"/>
        </a:p>
      </dgm:t>
    </dgm:pt>
    <dgm:pt modelId="{39DF799A-0D64-4A6B-8279-59F3566C8A3F}" type="pres">
      <dgm:prSet presAssocID="{9C24C099-AAA4-4AB6-BA08-7BF9AFABE3A7}" presName="childShp" presStyleLbl="bgAccFollowNode1" presStyleIdx="0" presStyleCnt="2" custScaleY="112659">
        <dgm:presLayoutVars>
          <dgm:bulletEnabled val="1"/>
        </dgm:presLayoutVars>
      </dgm:prSet>
      <dgm:spPr/>
      <dgm:t>
        <a:bodyPr/>
        <a:lstStyle/>
        <a:p>
          <a:endParaRPr lang="en-US" altLang="ja-JP"/>
        </a:p>
      </dgm:t>
    </dgm:pt>
    <dgm:pt modelId="{A344196A-C364-4E64-A9B9-D713CD046E4B}" type="pres">
      <dgm:prSet presAssocID="{3F97E2B9-28DD-4E69-AC77-3392CCF9C4BC}" presName="spacing" presStyleCnt="0"/>
      <dgm:spPr/>
    </dgm:pt>
    <dgm:pt modelId="{BF2429B2-5FB5-4F5C-863C-9F2CB3C3B075}" type="pres">
      <dgm:prSet presAssocID="{6CA21D6E-8E1D-4ABD-9B44-C55902971D11}" presName="linNode" presStyleCnt="0"/>
      <dgm:spPr/>
    </dgm:pt>
    <dgm:pt modelId="{D2DF4776-85EA-4264-B497-82B52D0DC76F}" type="pres">
      <dgm:prSet presAssocID="{6CA21D6E-8E1D-4ABD-9B44-C55902971D11}" presName="parentShp" presStyleLbl="node1" presStyleIdx="1" presStyleCnt="2">
        <dgm:presLayoutVars>
          <dgm:bulletEnabled val="1"/>
        </dgm:presLayoutVars>
      </dgm:prSet>
      <dgm:spPr/>
      <dgm:t>
        <a:bodyPr/>
        <a:lstStyle/>
        <a:p>
          <a:endParaRPr lang="en-US" altLang="ja-JP"/>
        </a:p>
      </dgm:t>
    </dgm:pt>
    <dgm:pt modelId="{C8AB3E58-BE1A-434F-ADE0-FCDF6ABCC00F}" type="pres">
      <dgm:prSet presAssocID="{6CA21D6E-8E1D-4ABD-9B44-C55902971D11}" presName="childShp" presStyleLbl="bgAccFollowNode1" presStyleIdx="1" presStyleCnt="2">
        <dgm:presLayoutVars>
          <dgm:bulletEnabled val="1"/>
        </dgm:presLayoutVars>
      </dgm:prSet>
      <dgm:spPr/>
      <dgm:t>
        <a:bodyPr/>
        <a:lstStyle/>
        <a:p>
          <a:endParaRPr lang="en-US" altLang="ja-JP"/>
        </a:p>
      </dgm:t>
    </dgm:pt>
  </dgm:ptLst>
  <dgm:cxnLst>
    <dgm:cxn modelId="{CEA4BA15-3B93-4ED3-9B47-40F33E0B7A44}" srcId="{9C24C099-AAA4-4AB6-BA08-7BF9AFABE3A7}" destId="{B1E077F3-BE7D-4C05-9907-6A1FC02844EE}" srcOrd="0" destOrd="0" parTransId="{0F179BBF-43A6-4FFC-A400-A61010DDDA83}" sibTransId="{262BCF3A-540A-473D-9FDB-207C7AF3DE53}"/>
    <dgm:cxn modelId="{3E0EDACB-B2E0-43BF-9DE7-035E00023752}" type="presOf" srcId="{D9323D62-25BB-44D8-AB62-0FAF6568F8D4}" destId="{C8AB3E58-BE1A-434F-ADE0-FCDF6ABCC00F}" srcOrd="0" destOrd="0" presId="urn:microsoft.com/office/officeart/2005/8/layout/vList6"/>
    <dgm:cxn modelId="{DCA51C08-E055-4DAC-909E-C335C3B0673B}" type="presOf" srcId="{B1E077F3-BE7D-4C05-9907-6A1FC02844EE}" destId="{39DF799A-0D64-4A6B-8279-59F3566C8A3F}" srcOrd="0" destOrd="0" presId="urn:microsoft.com/office/officeart/2005/8/layout/vList6"/>
    <dgm:cxn modelId="{3861DC04-3572-46BE-95DB-83067F3A4396}" type="presOf" srcId="{6CA21D6E-8E1D-4ABD-9B44-C55902971D11}" destId="{D2DF4776-85EA-4264-B497-82B52D0DC76F}" srcOrd="0" destOrd="0" presId="urn:microsoft.com/office/officeart/2005/8/layout/vList6"/>
    <dgm:cxn modelId="{E5EF2C5A-F37C-411C-BD4B-C03280724028}" type="presOf" srcId="{108DB15B-BB9F-40C2-8635-B0472E8E2817}" destId="{2E6D7E1D-E229-4AB9-A2CC-B869D971C8CA}" srcOrd="0" destOrd="0" presId="urn:microsoft.com/office/officeart/2005/8/layout/vList6"/>
    <dgm:cxn modelId="{C57B3DCF-0165-4C15-BD6E-71F9D8C80AD1}" type="presOf" srcId="{9C24C099-AAA4-4AB6-BA08-7BF9AFABE3A7}" destId="{2EE39424-DAB1-4B0E-9B18-D33DD06F49BD}" srcOrd="0" destOrd="0" presId="urn:microsoft.com/office/officeart/2005/8/layout/vList6"/>
    <dgm:cxn modelId="{A841B9C4-C211-4F1A-BBE7-130DF87BEC43}" srcId="{108DB15B-BB9F-40C2-8635-B0472E8E2817}" destId="{6CA21D6E-8E1D-4ABD-9B44-C55902971D11}" srcOrd="1" destOrd="0" parTransId="{882E7F76-4A88-4687-97A4-60C372662F42}" sibTransId="{43331877-35A8-477B-9B44-2669EE068FE6}"/>
    <dgm:cxn modelId="{BFB36504-D178-4CBE-A8D8-BD3EDC5D0603}" srcId="{108DB15B-BB9F-40C2-8635-B0472E8E2817}" destId="{9C24C099-AAA4-4AB6-BA08-7BF9AFABE3A7}" srcOrd="0" destOrd="0" parTransId="{4A67E649-3529-46E6-A24B-397826094B44}" sibTransId="{3F97E2B9-28DD-4E69-AC77-3392CCF9C4BC}"/>
    <dgm:cxn modelId="{76D941BE-725C-43DC-934A-691B690CA3F6}" srcId="{6CA21D6E-8E1D-4ABD-9B44-C55902971D11}" destId="{D9323D62-25BB-44D8-AB62-0FAF6568F8D4}" srcOrd="0" destOrd="0" parTransId="{E52BA4E5-5677-4A64-896B-7172E8923E90}" sibTransId="{4DBF3681-5011-42D1-89D5-2414748EB460}"/>
    <dgm:cxn modelId="{010D23B4-B91B-47D3-B67F-5893272FA29B}" type="presParOf" srcId="{2E6D7E1D-E229-4AB9-A2CC-B869D971C8CA}" destId="{D22B2DFC-295F-46C0-BDB1-C88DC8F44EB9}" srcOrd="0" destOrd="0" presId="urn:microsoft.com/office/officeart/2005/8/layout/vList6"/>
    <dgm:cxn modelId="{2CCE7869-0B94-464D-AE01-878DAA04EC99}" type="presParOf" srcId="{D22B2DFC-295F-46C0-BDB1-C88DC8F44EB9}" destId="{2EE39424-DAB1-4B0E-9B18-D33DD06F49BD}" srcOrd="0" destOrd="0" presId="urn:microsoft.com/office/officeart/2005/8/layout/vList6"/>
    <dgm:cxn modelId="{FCE2A235-2AB3-4851-B7D2-5876573B5218}" type="presParOf" srcId="{D22B2DFC-295F-46C0-BDB1-C88DC8F44EB9}" destId="{39DF799A-0D64-4A6B-8279-59F3566C8A3F}" srcOrd="1" destOrd="0" presId="urn:microsoft.com/office/officeart/2005/8/layout/vList6"/>
    <dgm:cxn modelId="{45137D53-B511-4322-931E-FAAA0F2799CF}" type="presParOf" srcId="{2E6D7E1D-E229-4AB9-A2CC-B869D971C8CA}" destId="{A344196A-C364-4E64-A9B9-D713CD046E4B}" srcOrd="1" destOrd="0" presId="urn:microsoft.com/office/officeart/2005/8/layout/vList6"/>
    <dgm:cxn modelId="{05BDB641-ECC5-4562-BA08-9EFCC407A131}" type="presParOf" srcId="{2E6D7E1D-E229-4AB9-A2CC-B869D971C8CA}" destId="{BF2429B2-5FB5-4F5C-863C-9F2CB3C3B075}" srcOrd="2" destOrd="0" presId="urn:microsoft.com/office/officeart/2005/8/layout/vList6"/>
    <dgm:cxn modelId="{D0B034DA-C708-481A-83B1-C530B0DFB4B8}" type="presParOf" srcId="{BF2429B2-5FB5-4F5C-863C-9F2CB3C3B075}" destId="{D2DF4776-85EA-4264-B497-82B52D0DC76F}" srcOrd="0" destOrd="0" presId="urn:microsoft.com/office/officeart/2005/8/layout/vList6"/>
    <dgm:cxn modelId="{2273D8D9-54A1-4D13-96D8-A6751DB02CA9}" type="presParOf" srcId="{BF2429B2-5FB5-4F5C-863C-9F2CB3C3B075}" destId="{C8AB3E58-BE1A-434F-ADE0-FCDF6ABCC00F}"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799A-0D64-4A6B-8279-59F3566C8A3F}">
      <dsp:nvSpPr>
        <dsp:cNvPr id="0" name=""/>
        <dsp:cNvSpPr/>
      </dsp:nvSpPr>
      <dsp:spPr>
        <a:xfrm>
          <a:off x="5730242" y="691"/>
          <a:ext cx="8595364" cy="2696579"/>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285750" lvl="1" indent="-285750" algn="just" defTabSz="1866900">
            <a:lnSpc>
              <a:spcPct val="90000"/>
            </a:lnSpc>
            <a:spcBef>
              <a:spcPct val="0"/>
            </a:spcBef>
            <a:spcAft>
              <a:spcPct val="15000"/>
            </a:spcAft>
            <a:buChar char="••"/>
          </a:pPr>
          <a:r>
            <a:rPr lang="en-US" sz="4200" kern="1200" dirty="0" err="1">
              <a:latin typeface="Arial" panose="020B0604020202020204" pitchFamily="34" charset="0"/>
              <a:cs typeface="Arial" panose="020B0604020202020204" pitchFamily="34" charset="0"/>
            </a:rPr>
            <a:t>Không</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tạo</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thành</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chất</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mới</a:t>
          </a:r>
          <a:r>
            <a:rPr lang="en-US" sz="4200" kern="1200" dirty="0">
              <a:latin typeface="Arial" panose="020B0604020202020204" pitchFamily="34" charset="0"/>
              <a:cs typeface="Arial" panose="020B0604020202020204" pitchFamily="34" charset="0"/>
            </a:rPr>
            <a:t>.</a:t>
          </a:r>
        </a:p>
      </dsp:txBody>
      <dsp:txXfrm>
        <a:off x="5730242" y="337763"/>
        <a:ext cx="7584147" cy="2022435"/>
      </dsp:txXfrm>
    </dsp:sp>
    <dsp:sp modelId="{2EE39424-DAB1-4B0E-9B18-D33DD06F49BD}">
      <dsp:nvSpPr>
        <dsp:cNvPr id="0" name=""/>
        <dsp:cNvSpPr/>
      </dsp:nvSpPr>
      <dsp:spPr>
        <a:xfrm>
          <a:off x="0" y="691"/>
          <a:ext cx="5730242" cy="269657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a:latin typeface="Arial" panose="020B0604020202020204" pitchFamily="34" charset="0"/>
              <a:cs typeface="Arial" panose="020B0604020202020204" pitchFamily="34" charset="0"/>
            </a:rPr>
            <a:t>Sự biến đổi vật lí</a:t>
          </a:r>
          <a:endParaRPr lang="en-US" sz="4200" b="1" kern="1200" dirty="0">
            <a:latin typeface="Arial" panose="020B0604020202020204" pitchFamily="34" charset="0"/>
            <a:cs typeface="Arial" panose="020B0604020202020204" pitchFamily="34" charset="0"/>
          </a:endParaRPr>
        </a:p>
      </dsp:txBody>
      <dsp:txXfrm>
        <a:off x="131636" y="132327"/>
        <a:ext cx="5466970" cy="2433307"/>
      </dsp:txXfrm>
    </dsp:sp>
    <dsp:sp modelId="{C8AB3E58-BE1A-434F-ADE0-FCDF6ABCC00F}">
      <dsp:nvSpPr>
        <dsp:cNvPr id="0" name=""/>
        <dsp:cNvSpPr/>
      </dsp:nvSpPr>
      <dsp:spPr>
        <a:xfrm>
          <a:off x="5730242" y="2966928"/>
          <a:ext cx="8595364" cy="2696579"/>
        </a:xfrm>
        <a:prstGeom prst="rightArrow">
          <a:avLst>
            <a:gd name="adj1" fmla="val 75000"/>
            <a:gd name="adj2" fmla="val 50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err="1">
              <a:latin typeface="Arial" panose="020B0604020202020204" pitchFamily="34" charset="0"/>
              <a:cs typeface="Arial" panose="020B0604020202020204" pitchFamily="34" charset="0"/>
            </a:rPr>
            <a:t>Có</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sự</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tạo</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thành</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chất</a:t>
          </a:r>
          <a:r>
            <a:rPr lang="en-US" sz="4200" kern="1200" dirty="0">
              <a:latin typeface="Arial" panose="020B0604020202020204" pitchFamily="34" charset="0"/>
              <a:cs typeface="Arial" panose="020B0604020202020204" pitchFamily="34" charset="0"/>
            </a:rPr>
            <a:t> </a:t>
          </a:r>
          <a:r>
            <a:rPr lang="en-US" sz="4200" kern="1200" dirty="0" err="1">
              <a:latin typeface="Arial" panose="020B0604020202020204" pitchFamily="34" charset="0"/>
              <a:cs typeface="Arial" panose="020B0604020202020204" pitchFamily="34" charset="0"/>
            </a:rPr>
            <a:t>mới</a:t>
          </a:r>
          <a:r>
            <a:rPr lang="en-US" sz="4200" kern="1200" dirty="0">
              <a:latin typeface="Arial" panose="020B0604020202020204" pitchFamily="34" charset="0"/>
              <a:cs typeface="Arial" panose="020B0604020202020204" pitchFamily="34" charset="0"/>
            </a:rPr>
            <a:t>.</a:t>
          </a:r>
        </a:p>
      </dsp:txBody>
      <dsp:txXfrm>
        <a:off x="5730242" y="3304000"/>
        <a:ext cx="7584147" cy="2022435"/>
      </dsp:txXfrm>
    </dsp:sp>
    <dsp:sp modelId="{D2DF4776-85EA-4264-B497-82B52D0DC76F}">
      <dsp:nvSpPr>
        <dsp:cNvPr id="0" name=""/>
        <dsp:cNvSpPr/>
      </dsp:nvSpPr>
      <dsp:spPr>
        <a:xfrm>
          <a:off x="0" y="2966928"/>
          <a:ext cx="5730242" cy="269657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a:latin typeface="Arial" panose="020B0604020202020204" pitchFamily="34" charset="0"/>
              <a:cs typeface="Arial" panose="020B0604020202020204" pitchFamily="34" charset="0"/>
            </a:rPr>
            <a:t>Sự</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biến</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đổi</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hóa</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học</a:t>
          </a:r>
          <a:endParaRPr lang="en-US" sz="4200" b="1" kern="1200" dirty="0">
            <a:latin typeface="Arial" panose="020B0604020202020204" pitchFamily="34" charset="0"/>
            <a:cs typeface="Arial" panose="020B0604020202020204" pitchFamily="34" charset="0"/>
          </a:endParaRPr>
        </a:p>
      </dsp:txBody>
      <dsp:txXfrm>
        <a:off x="131636" y="3098564"/>
        <a:ext cx="5466970" cy="2433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799A-0D64-4A6B-8279-59F3566C8A3F}">
      <dsp:nvSpPr>
        <dsp:cNvPr id="0" name=""/>
        <dsp:cNvSpPr/>
      </dsp:nvSpPr>
      <dsp:spPr>
        <a:xfrm>
          <a:off x="6524312" y="2592"/>
          <a:ext cx="9774525" cy="3043221"/>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285750" lvl="1" indent="-285750" algn="just" defTabSz="1778000">
            <a:lnSpc>
              <a:spcPct val="130000"/>
            </a:lnSpc>
            <a:spcBef>
              <a:spcPct val="0"/>
            </a:spcBef>
            <a:spcAft>
              <a:spcPct val="15000"/>
            </a:spcAft>
            <a:buChar char="••"/>
          </a:pPr>
          <a:r>
            <a:rPr lang="en-US" sz="4000" kern="1200" dirty="0" err="1">
              <a:latin typeface="Arial" panose="020B0604020202020204" pitchFamily="34" charset="0"/>
              <a:cs typeface="Arial" panose="020B0604020202020204" pitchFamily="34" charset="0"/>
            </a:rPr>
            <a:t>Chất</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có</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sự</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biến</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đổi</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về</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trạng</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thái</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kích</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thước</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nhưng</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vẫn</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giữ</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nguyên</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là</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chất</a:t>
          </a:r>
          <a:r>
            <a:rPr lang="en-US" sz="4000" kern="1200" dirty="0">
              <a:latin typeface="Arial" panose="020B0604020202020204" pitchFamily="34" charset="0"/>
              <a:cs typeface="Arial" panose="020B0604020202020204" pitchFamily="34" charset="0"/>
            </a:rPr>
            <a:t> ban </a:t>
          </a:r>
          <a:r>
            <a:rPr lang="en-US" sz="4000" kern="1200" dirty="0" err="1">
              <a:latin typeface="Arial" panose="020B0604020202020204" pitchFamily="34" charset="0"/>
              <a:cs typeface="Arial" panose="020B0604020202020204" pitchFamily="34" charset="0"/>
            </a:rPr>
            <a:t>đầu</a:t>
          </a:r>
          <a:r>
            <a:rPr lang="en-US" sz="4000" kern="1200" dirty="0">
              <a:latin typeface="Arial" panose="020B0604020202020204" pitchFamily="34" charset="0"/>
              <a:cs typeface="Arial" panose="020B0604020202020204" pitchFamily="34" charset="0"/>
            </a:rPr>
            <a:t>.</a:t>
          </a:r>
        </a:p>
      </dsp:txBody>
      <dsp:txXfrm>
        <a:off x="6524312" y="382995"/>
        <a:ext cx="8633317" cy="2282415"/>
      </dsp:txXfrm>
    </dsp:sp>
    <dsp:sp modelId="{2EE39424-DAB1-4B0E-9B18-D33DD06F49BD}">
      <dsp:nvSpPr>
        <dsp:cNvPr id="0" name=""/>
        <dsp:cNvSpPr/>
      </dsp:nvSpPr>
      <dsp:spPr>
        <a:xfrm>
          <a:off x="7962" y="173568"/>
          <a:ext cx="6516350" cy="270126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a:latin typeface="Arial" panose="020B0604020202020204" pitchFamily="34" charset="0"/>
              <a:cs typeface="Arial" panose="020B0604020202020204" pitchFamily="34" charset="0"/>
            </a:rPr>
            <a:t>Biến</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đổi</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vật</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lí</a:t>
          </a:r>
          <a:endParaRPr lang="en-US" sz="4200" b="1" kern="1200" dirty="0">
            <a:latin typeface="Arial" panose="020B0604020202020204" pitchFamily="34" charset="0"/>
            <a:cs typeface="Arial" panose="020B0604020202020204" pitchFamily="34" charset="0"/>
          </a:endParaRPr>
        </a:p>
      </dsp:txBody>
      <dsp:txXfrm>
        <a:off x="139827" y="305433"/>
        <a:ext cx="6252620" cy="2437537"/>
      </dsp:txXfrm>
    </dsp:sp>
    <dsp:sp modelId="{C8AB3E58-BE1A-434F-ADE0-FCDF6ABCC00F}">
      <dsp:nvSpPr>
        <dsp:cNvPr id="0" name=""/>
        <dsp:cNvSpPr/>
      </dsp:nvSpPr>
      <dsp:spPr>
        <a:xfrm>
          <a:off x="6522719" y="3315940"/>
          <a:ext cx="9784080" cy="2701267"/>
        </a:xfrm>
        <a:prstGeom prst="rightArrow">
          <a:avLst>
            <a:gd name="adj1" fmla="val 75000"/>
            <a:gd name="adj2" fmla="val 50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285750" lvl="1" indent="-285750" algn="l" defTabSz="1778000">
            <a:lnSpc>
              <a:spcPct val="130000"/>
            </a:lnSpc>
            <a:spcBef>
              <a:spcPct val="0"/>
            </a:spcBef>
            <a:spcAft>
              <a:spcPct val="15000"/>
            </a:spcAft>
            <a:buChar char="••"/>
          </a:pPr>
          <a:r>
            <a:rPr lang="en-US" sz="4000" kern="1200" dirty="0" err="1">
              <a:latin typeface="Arial" panose="020B0604020202020204" pitchFamily="34" charset="0"/>
              <a:cs typeface="Arial" panose="020B0604020202020204" pitchFamily="34" charset="0"/>
            </a:rPr>
            <a:t>Chất</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có</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sự</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biến</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đổi</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tạo</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ra</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chất</a:t>
          </a:r>
          <a:r>
            <a:rPr lang="en-US" sz="4000" kern="1200" dirty="0">
              <a:latin typeface="Arial" panose="020B0604020202020204" pitchFamily="34" charset="0"/>
              <a:cs typeface="Arial" panose="020B0604020202020204" pitchFamily="34" charset="0"/>
            </a:rPr>
            <a:t> </a:t>
          </a:r>
          <a:r>
            <a:rPr lang="en-US" sz="4000" kern="1200" dirty="0" err="1">
              <a:latin typeface="Arial" panose="020B0604020202020204" pitchFamily="34" charset="0"/>
              <a:cs typeface="Arial" panose="020B0604020202020204" pitchFamily="34" charset="0"/>
            </a:rPr>
            <a:t>khác</a:t>
          </a:r>
          <a:r>
            <a:rPr lang="en-US" sz="4000" kern="1200" dirty="0">
              <a:latin typeface="Arial" panose="020B0604020202020204" pitchFamily="34" charset="0"/>
              <a:cs typeface="Arial" panose="020B0604020202020204" pitchFamily="34" charset="0"/>
            </a:rPr>
            <a:t>.</a:t>
          </a:r>
        </a:p>
      </dsp:txBody>
      <dsp:txXfrm>
        <a:off x="6522719" y="3653598"/>
        <a:ext cx="8771105" cy="2025951"/>
      </dsp:txXfrm>
    </dsp:sp>
    <dsp:sp modelId="{D2DF4776-85EA-4264-B497-82B52D0DC76F}">
      <dsp:nvSpPr>
        <dsp:cNvPr id="0" name=""/>
        <dsp:cNvSpPr/>
      </dsp:nvSpPr>
      <dsp:spPr>
        <a:xfrm>
          <a:off x="0" y="3315940"/>
          <a:ext cx="6522720" cy="2701267"/>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a:latin typeface="Arial" panose="020B0604020202020204" pitchFamily="34" charset="0"/>
              <a:cs typeface="Arial" panose="020B0604020202020204" pitchFamily="34" charset="0"/>
            </a:rPr>
            <a:t>Biến</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đổi</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hóa</a:t>
          </a:r>
          <a:r>
            <a:rPr lang="en-US" sz="4200" b="1" kern="1200" dirty="0">
              <a:latin typeface="Arial" panose="020B0604020202020204" pitchFamily="34" charset="0"/>
              <a:cs typeface="Arial" panose="020B0604020202020204" pitchFamily="34" charset="0"/>
            </a:rPr>
            <a:t> </a:t>
          </a:r>
          <a:r>
            <a:rPr lang="en-US" sz="4200" b="1" kern="1200" dirty="0" err="1">
              <a:latin typeface="Arial" panose="020B0604020202020204" pitchFamily="34" charset="0"/>
              <a:cs typeface="Arial" panose="020B0604020202020204" pitchFamily="34" charset="0"/>
            </a:rPr>
            <a:t>học</a:t>
          </a:r>
          <a:endParaRPr lang="en-US" sz="4200" b="1" kern="1200" dirty="0">
            <a:latin typeface="Arial" panose="020B0604020202020204" pitchFamily="34" charset="0"/>
            <a:cs typeface="Arial" panose="020B0604020202020204" pitchFamily="34" charset="0"/>
          </a:endParaRPr>
        </a:p>
      </dsp:txBody>
      <dsp:txXfrm>
        <a:off x="131865" y="3447805"/>
        <a:ext cx="6258990" cy="243753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B286-CAF2-407E-BA7B-C95550B93A2E}"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1EF54-A163-467B-8175-0E15DF8BCABE}" type="slidenum">
              <a:rPr lang="en-US" smtClean="0"/>
              <a:t>‹#›</a:t>
            </a:fld>
            <a:endParaRPr lang="en-US"/>
          </a:p>
        </p:txBody>
      </p:sp>
    </p:spTree>
    <p:extLst>
      <p:ext uri="{BB962C8B-B14F-4D97-AF65-F5344CB8AC3E}">
        <p14:creationId xmlns:p14="http://schemas.microsoft.com/office/powerpoint/2010/main" val="49750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20</a:t>
            </a:fld>
            <a:endParaRPr lang="en-US"/>
          </a:p>
        </p:txBody>
      </p:sp>
    </p:spTree>
    <p:extLst>
      <p:ext uri="{BB962C8B-B14F-4D97-AF65-F5344CB8AC3E}">
        <p14:creationId xmlns:p14="http://schemas.microsoft.com/office/powerpoint/2010/main" val="21391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21</a:t>
            </a:fld>
            <a:endParaRPr lang="en-US"/>
          </a:p>
        </p:txBody>
      </p:sp>
    </p:spTree>
    <p:extLst>
      <p:ext uri="{BB962C8B-B14F-4D97-AF65-F5344CB8AC3E}">
        <p14:creationId xmlns:p14="http://schemas.microsoft.com/office/powerpoint/2010/main" val="403353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22</a:t>
            </a:fld>
            <a:endParaRPr lang="en-US"/>
          </a:p>
        </p:txBody>
      </p:sp>
    </p:spTree>
    <p:extLst>
      <p:ext uri="{BB962C8B-B14F-4D97-AF65-F5344CB8AC3E}">
        <p14:creationId xmlns:p14="http://schemas.microsoft.com/office/powerpoint/2010/main" val="422667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23</a:t>
            </a:fld>
            <a:endParaRPr lang="en-US"/>
          </a:p>
        </p:txBody>
      </p:sp>
    </p:spTree>
    <p:extLst>
      <p:ext uri="{BB962C8B-B14F-4D97-AF65-F5344CB8AC3E}">
        <p14:creationId xmlns:p14="http://schemas.microsoft.com/office/powerpoint/2010/main" val="2109947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24</a:t>
            </a:fld>
            <a:endParaRPr lang="en-US"/>
          </a:p>
        </p:txBody>
      </p:sp>
    </p:spTree>
    <p:extLst>
      <p:ext uri="{BB962C8B-B14F-4D97-AF65-F5344CB8AC3E}">
        <p14:creationId xmlns:p14="http://schemas.microsoft.com/office/powerpoint/2010/main" val="233770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tròn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slide </a:t>
            </a:r>
            <a:r>
              <a:rPr lang="en-US" baseline="0" dirty="0" err="1"/>
              <a:t>vòng</a:t>
            </a:r>
            <a:r>
              <a:rPr lang="en-US" baseline="0" dirty="0"/>
              <a:t> quay,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25</a:t>
            </a:fld>
            <a:endParaRPr lang="en-US"/>
          </a:p>
        </p:txBody>
      </p:sp>
    </p:spTree>
    <p:extLst>
      <p:ext uri="{BB962C8B-B14F-4D97-AF65-F5344CB8AC3E}">
        <p14:creationId xmlns:p14="http://schemas.microsoft.com/office/powerpoint/2010/main" val="15893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30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3067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75626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6716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7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1239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6014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982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7341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1221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61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18/09/2025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5526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6.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9.png"/><Relationship Id="rId4" Type="http://schemas.openxmlformats.org/officeDocument/2006/relationships/image" Target="../media/image15.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15.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4.png"/><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diagramQuickStyle" Target="../diagrams/quickStyle1.xml"/><Relationship Id="rId12"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5.svg"/><Relationship Id="rId5" Type="http://schemas.openxmlformats.org/officeDocument/2006/relationships/diagramData" Target="../diagrams/data1.xml"/><Relationship Id="rId10" Type="http://schemas.openxmlformats.org/officeDocument/2006/relationships/image" Target="../media/image56.png"/><Relationship Id="rId4" Type="http://schemas.openxmlformats.org/officeDocument/2006/relationships/image" Target="../media/image6.sv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70.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slide" Target="slide24.xml"/><Relationship Id="rId4" Type="http://schemas.openxmlformats.org/officeDocument/2006/relationships/audio" Target="../media/audio2.wav"/><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slide" Target="slide24.xml"/><Relationship Id="rId5" Type="http://schemas.openxmlformats.org/officeDocument/2006/relationships/audio" Target="../media/audio3.wav"/><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70.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slide" Target="slide24.xml"/><Relationship Id="rId4" Type="http://schemas.openxmlformats.org/officeDocument/2006/relationships/audio" Target="../media/audio2.wav"/><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slide" Target="slide24.xml"/><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70.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slide" Target="slide24.xml"/><Relationship Id="rId4" Type="http://schemas.openxmlformats.org/officeDocument/2006/relationships/audio" Target="../media/audio2.wav"/><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slide" Target="slide24.xml"/><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4.png"/><Relationship Id="rId7" Type="http://schemas.openxmlformats.org/officeDocument/2006/relationships/diagramData" Target="../diagrams/data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5.png"/><Relationship Id="rId11" Type="http://schemas.microsoft.com/office/2007/relationships/diagramDrawing" Target="../diagrams/drawing2.xml"/><Relationship Id="rId5" Type="http://schemas.openxmlformats.org/officeDocument/2006/relationships/image" Target="../media/image22.png"/><Relationship Id="rId10" Type="http://schemas.openxmlformats.org/officeDocument/2006/relationships/diagramColors" Target="../diagrams/colors2.xml"/><Relationship Id="rId4" Type="http://schemas.openxmlformats.org/officeDocument/2006/relationships/image" Target="../media/image6.svg"/><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6.png"/><Relationship Id="rId7" Type="http://schemas.openxmlformats.org/officeDocument/2006/relationships/image" Target="../media/image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7.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68.png"/><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2.png"/><Relationship Id="rId7"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3.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23.sv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2.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png"/><Relationship Id="rId24" Type="http://schemas.openxmlformats.org/officeDocument/2006/relationships/image" Target="../media/image29.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19.svg"/><Relationship Id="rId22"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6.svg"/><Relationship Id="rId9" Type="http://schemas.openxmlformats.org/officeDocument/2006/relationships/image" Target="../media/image28.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09652">
            <a:off x="-58763" y="-615901"/>
            <a:ext cx="3218503" cy="381503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511096">
            <a:off x="14554338" y="88617"/>
            <a:ext cx="2967040" cy="24060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511096">
            <a:off x="957563" y="8016202"/>
            <a:ext cx="2967040" cy="24060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2252">
            <a:off x="14660727" y="6259464"/>
            <a:ext cx="4770159" cy="5654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hóa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Hoạt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2:</a:t>
            </a:r>
          </a:p>
        </p:txBody>
      </p:sp>
      <p:sp>
        <p:nvSpPr>
          <p:cNvPr id="22" name="Pentagon 21"/>
          <p:cNvSpPr/>
          <p:nvPr/>
        </p:nvSpPr>
        <p:spPr>
          <a:xfrm>
            <a:off x="0" y="3635981"/>
            <a:ext cx="3048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Chuẩn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bị</a:t>
            </a:r>
            <a:r>
              <a:rPr lang="en-US" sz="4000" dirty="0">
                <a:solidFill>
                  <a:schemeClr val="bg1"/>
                </a:solidFill>
                <a:latin typeface="Arial" panose="020B0604020202020204" pitchFamily="34" charset="0"/>
                <a:cs typeface="Arial" panose="020B0604020202020204" pitchFamily="34" charset="0"/>
              </a:rPr>
              <a:t>:</a:t>
            </a:r>
          </a:p>
        </p:txBody>
      </p:sp>
      <p:sp>
        <p:nvSpPr>
          <p:cNvPr id="4" name="Rectangle 3"/>
          <p:cNvSpPr/>
          <p:nvPr/>
        </p:nvSpPr>
        <p:spPr>
          <a:xfrm>
            <a:off x="3566641" y="3347066"/>
            <a:ext cx="140208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Dụng cụ: ống nghiệm, đèn cồn, nam châm, thìa thủy tinh</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Hóa chất: bột sắt, bột lưu huỳnh</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5217" y="5973957"/>
            <a:ext cx="3664867" cy="1925608"/>
          </a:xfrm>
          <a:prstGeom prst="rect">
            <a:avLst/>
          </a:prstGeom>
        </p:spPr>
      </p:pic>
      <p:pic>
        <p:nvPicPr>
          <p:cNvPr id="23" name="Picture 2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2047" y="7871625"/>
            <a:ext cx="4115374" cy="2000529"/>
          </a:xfrm>
          <a:prstGeom prst="rect">
            <a:avLst/>
          </a:prstGeom>
        </p:spPr>
      </p:pic>
      <p:pic>
        <p:nvPicPr>
          <p:cNvPr id="24" name="Picture 2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6411" y="6638925"/>
            <a:ext cx="2593057" cy="364807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6787" y="6246993"/>
            <a:ext cx="2056259" cy="1624632"/>
          </a:xfrm>
          <a:prstGeom prst="rect">
            <a:avLst/>
          </a:prstGeom>
        </p:spPr>
      </p:pic>
      <p:grpSp>
        <p:nvGrpSpPr>
          <p:cNvPr id="25" name="Group 24"/>
          <p:cNvGrpSpPr/>
          <p:nvPr/>
        </p:nvGrpSpPr>
        <p:grpSpPr>
          <a:xfrm>
            <a:off x="10849001" y="5743459"/>
            <a:ext cx="3673499" cy="2276954"/>
            <a:chOff x="10930281" y="5887059"/>
            <a:chExt cx="3673499" cy="2276954"/>
          </a:xfrm>
        </p:grpSpPr>
        <p:pic>
          <p:nvPicPr>
            <p:cNvPr id="8" name="Picture 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30281" y="5887059"/>
              <a:ext cx="3673499" cy="1503731"/>
            </a:xfrm>
            <a:prstGeom prst="rect">
              <a:avLst/>
            </a:prstGeom>
          </p:spPr>
        </p:pic>
        <p:sp>
          <p:nvSpPr>
            <p:cNvPr id="9" name="Rectangle 8"/>
            <p:cNvSpPr/>
            <p:nvPr/>
          </p:nvSpPr>
          <p:spPr>
            <a:xfrm>
              <a:off x="11929048" y="7517682"/>
              <a:ext cx="1620957" cy="646331"/>
            </a:xfrm>
            <a:prstGeom prst="rect">
              <a:avLst/>
            </a:prstGeom>
          </p:spPr>
          <p:txBody>
            <a:bodyPr wrap="none">
              <a:spAutoFit/>
            </a:bodyPr>
            <a:lstStyle/>
            <a:p>
              <a:r>
                <a:rPr lang="en-US" sz="3600" i="1" dirty="0">
                  <a:solidFill>
                    <a:prstClr val="black"/>
                  </a:solidFill>
                  <a:latin typeface="Arial" panose="020B0604020202020204" pitchFamily="34" charset="0"/>
                  <a:cs typeface="Arial" panose="020B0604020202020204" pitchFamily="34" charset="0"/>
                </a:rPr>
                <a:t>B</a:t>
              </a:r>
              <a:r>
                <a:rPr lang="vi-VN" sz="3600" i="1" dirty="0">
                  <a:solidFill>
                    <a:prstClr val="black"/>
                  </a:solidFill>
                  <a:latin typeface="Arial" panose="020B0604020202020204" pitchFamily="34" charset="0"/>
                  <a:cs typeface="Arial" panose="020B0604020202020204" pitchFamily="34" charset="0"/>
                </a:rPr>
                <a:t>ột sắt</a:t>
              </a:r>
              <a:endParaRPr lang="en-US" sz="1600" i="1" dirty="0">
                <a:latin typeface="Arial" panose="020B0604020202020204" pitchFamily="34" charset="0"/>
                <a:cs typeface="Arial" panose="020B0604020202020204" pitchFamily="34" charset="0"/>
              </a:endParaRPr>
            </a:p>
          </p:txBody>
        </p:sp>
      </p:grpSp>
      <p:grpSp>
        <p:nvGrpSpPr>
          <p:cNvPr id="31" name="Group 30"/>
          <p:cNvGrpSpPr/>
          <p:nvPr/>
        </p:nvGrpSpPr>
        <p:grpSpPr>
          <a:xfrm>
            <a:off x="14157919" y="7337562"/>
            <a:ext cx="3042821" cy="2591124"/>
            <a:chOff x="14066813" y="7543764"/>
            <a:chExt cx="3042821" cy="2591124"/>
          </a:xfrm>
        </p:grpSpPr>
        <p:pic>
          <p:nvPicPr>
            <p:cNvPr id="29" name="Picture 28"/>
            <p:cNvPicPr>
              <a:picLocks noChangeAspect="1"/>
            </p:cNvPicPr>
            <p:nvPr/>
          </p:nvPicPr>
          <p:blipFill>
            <a:blip r:embed="rId11">
              <a:clrChange>
                <a:clrFrom>
                  <a:srgbClr val="EAE7F0"/>
                </a:clrFrom>
                <a:clrTo>
                  <a:srgbClr val="EAE7F0">
                    <a:alpha val="0"/>
                  </a:srgbClr>
                </a:clrTo>
              </a:clrChange>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4192118" y="7543764"/>
              <a:ext cx="2792210" cy="1944793"/>
            </a:xfrm>
            <a:prstGeom prst="rect">
              <a:avLst/>
            </a:prstGeom>
          </p:spPr>
        </p:pic>
        <p:sp>
          <p:nvSpPr>
            <p:cNvPr id="30" name="Rectangle 29"/>
            <p:cNvSpPr/>
            <p:nvPr/>
          </p:nvSpPr>
          <p:spPr>
            <a:xfrm>
              <a:off x="14066813" y="9488557"/>
              <a:ext cx="3042821" cy="646331"/>
            </a:xfrm>
            <a:prstGeom prst="rect">
              <a:avLst/>
            </a:prstGeom>
          </p:spPr>
          <p:txBody>
            <a:bodyPr wrap="none">
              <a:spAutoFit/>
            </a:bodyPr>
            <a:lstStyle/>
            <a:p>
              <a:r>
                <a:rPr lang="en-US" sz="3600" i="1" dirty="0">
                  <a:solidFill>
                    <a:prstClr val="black"/>
                  </a:solidFill>
                  <a:latin typeface="Arial" panose="020B0604020202020204" pitchFamily="34" charset="0"/>
                  <a:cs typeface="Arial" panose="020B0604020202020204" pitchFamily="34" charset="0"/>
                </a:rPr>
                <a:t>B</a:t>
              </a:r>
              <a:r>
                <a:rPr lang="vi-VN" sz="3600" i="1" dirty="0">
                  <a:solidFill>
                    <a:prstClr val="black"/>
                  </a:solidFill>
                  <a:latin typeface="Arial" panose="020B0604020202020204" pitchFamily="34" charset="0"/>
                  <a:cs typeface="Arial" panose="020B0604020202020204" pitchFamily="34" charset="0"/>
                </a:rPr>
                <a:t>ột </a:t>
              </a:r>
              <a:r>
                <a:rPr lang="en-US" sz="3600" i="1" dirty="0" err="1">
                  <a:solidFill>
                    <a:prstClr val="black"/>
                  </a:solidFill>
                  <a:latin typeface="Arial" panose="020B0604020202020204" pitchFamily="34" charset="0"/>
                  <a:cs typeface="Arial" panose="020B0604020202020204" pitchFamily="34" charset="0"/>
                </a:rPr>
                <a:t>lưu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huỳnh</a:t>
              </a:r>
              <a:endParaRPr lang="en-US" sz="1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445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vertical)">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hóa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Hoạt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2:</a:t>
            </a:r>
          </a:p>
        </p:txBody>
      </p:sp>
      <p:sp>
        <p:nvSpPr>
          <p:cNvPr id="26" name="Pentagon 25"/>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Tiến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hành</a:t>
            </a:r>
            <a:r>
              <a:rPr lang="en-US" sz="4000" dirty="0">
                <a:solidFill>
                  <a:schemeClr val="bg1"/>
                </a:solidFill>
                <a:latin typeface="Arial" panose="020B0604020202020204" pitchFamily="34" charset="0"/>
                <a:cs typeface="Arial" panose="020B0604020202020204" pitchFamily="34" charset="0"/>
              </a:rPr>
              <a:t>:</a:t>
            </a:r>
          </a:p>
        </p:txBody>
      </p:sp>
      <p:sp>
        <p:nvSpPr>
          <p:cNvPr id="3" name="Rectangle 2"/>
          <p:cNvSpPr/>
          <p:nvPr/>
        </p:nvSpPr>
        <p:spPr>
          <a:xfrm>
            <a:off x="3314700" y="3307708"/>
            <a:ext cx="1165860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Trộn đều hỗn hợp bột sắt với bột lưu huỳnh theo tỉ lệ với khối lượng Fe:S khoảng 1,5:1 (hoặc theo thể tích là 1:3) cho đều vào hai ống nghiệm 1 và 2</a:t>
            </a:r>
            <a:r>
              <a:rPr lang="en-US" sz="4000" dirty="0">
                <a:latin typeface="Arial" panose="020B0604020202020204" pitchFamily="34" charset="0"/>
                <a:cs typeface="Arial" panose="020B0604020202020204" pitchFamily="34" charset="0"/>
              </a:rPr>
              <a:t>.</a:t>
            </a:r>
          </a:p>
        </p:txBody>
      </p:sp>
      <p:sp>
        <p:nvSpPr>
          <p:cNvPr id="5" name="Rectangle 4"/>
          <p:cNvSpPr/>
          <p:nvPr/>
        </p:nvSpPr>
        <p:spPr>
          <a:xfrm>
            <a:off x="3314700" y="7065260"/>
            <a:ext cx="1167892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ống nghiệm 2 đem hơ nóng, sau đó đun nóng tập trung vào đáy ống nghiệm cho đến khi thấy hỗn hợp nóng đỏ thì ngừng đun</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7305" y="3662602"/>
            <a:ext cx="2567582" cy="308109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67305" y="6941191"/>
            <a:ext cx="2567582" cy="3117779"/>
          </a:xfrm>
          <a:prstGeom prst="rect">
            <a:avLst/>
          </a:prstGeom>
        </p:spPr>
      </p:pic>
      <p:pic>
        <p:nvPicPr>
          <p:cNvPr id="14" name="Picture 13"/>
          <p:cNvPicPr>
            <a:picLocks noChangeAspect="1"/>
          </p:cNvPicPr>
          <p:nvPr/>
        </p:nvPicPr>
        <p:blipFill rotWithShape="1">
          <a:blip r:embed="rId8"/>
          <a:srcRect r="23529"/>
          <a:stretch/>
        </p:blipFill>
        <p:spPr>
          <a:xfrm flipH="1">
            <a:off x="-8198" y="6057900"/>
            <a:ext cx="3186055" cy="3660003"/>
          </a:xfrm>
          <a:prstGeom prst="rect">
            <a:avLst/>
          </a:prstGeom>
        </p:spPr>
      </p:pic>
    </p:spTree>
    <p:extLst>
      <p:ext uri="{BB962C8B-B14F-4D97-AF65-F5344CB8AC3E}">
        <p14:creationId xmlns:p14="http://schemas.microsoft.com/office/powerpoint/2010/main" val="42121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vertical)">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hóa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Hoạt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2:</a:t>
            </a:r>
          </a:p>
        </p:txBody>
      </p:sp>
      <p:sp>
        <p:nvSpPr>
          <p:cNvPr id="26" name="Pentagon 25"/>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Tiến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hành</a:t>
            </a:r>
            <a:r>
              <a:rPr lang="en-US" sz="4000" dirty="0">
                <a:solidFill>
                  <a:schemeClr val="bg1"/>
                </a:solidFill>
                <a:latin typeface="Arial" panose="020B0604020202020204" pitchFamily="34" charset="0"/>
                <a:cs typeface="Arial" panose="020B0604020202020204" pitchFamily="34" charset="0"/>
              </a:rPr>
              <a:t>:</a:t>
            </a:r>
          </a:p>
        </p:txBody>
      </p:sp>
      <p:sp>
        <p:nvSpPr>
          <p:cNvPr id="3" name="Rectangle 2"/>
          <p:cNvSpPr/>
          <p:nvPr/>
        </p:nvSpPr>
        <p:spPr>
          <a:xfrm>
            <a:off x="3352800" y="3314700"/>
            <a:ext cx="127254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cs typeface="Arial" panose="020B0604020202020204" pitchFamily="34" charset="0"/>
              </a:rPr>
              <a:t>Đưa lần lượt hỗn hợp đã nguội (ống nghiệm 2) và ống nghiệm 1 lại gần nam châm</a:t>
            </a:r>
            <a:r>
              <a:rPr lang="en-US" sz="4000" dirty="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6"/>
          <a:srcRect r="23529"/>
          <a:stretch/>
        </p:blipFill>
        <p:spPr>
          <a:xfrm flipH="1">
            <a:off x="-8198" y="6057900"/>
            <a:ext cx="3186055" cy="366000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0089" y="5448300"/>
            <a:ext cx="4578645" cy="4038600"/>
          </a:xfrm>
          <a:prstGeom prst="rect">
            <a:avLst/>
          </a:prstGeom>
        </p:spPr>
      </p:pic>
      <p:grpSp>
        <p:nvGrpSpPr>
          <p:cNvPr id="9" name="Group 8"/>
          <p:cNvGrpSpPr/>
          <p:nvPr/>
        </p:nvGrpSpPr>
        <p:grpSpPr>
          <a:xfrm>
            <a:off x="11805920" y="4531360"/>
            <a:ext cx="6122965" cy="5557634"/>
            <a:chOff x="11805920" y="4531360"/>
            <a:chExt cx="6122965" cy="5557634"/>
          </a:xfrm>
        </p:grpSpPr>
        <p:grpSp>
          <p:nvGrpSpPr>
            <p:cNvPr id="7" name="Group 6"/>
            <p:cNvGrpSpPr/>
            <p:nvPr/>
          </p:nvGrpSpPr>
          <p:grpSpPr>
            <a:xfrm>
              <a:off x="11805920" y="4846206"/>
              <a:ext cx="6122965" cy="5242788"/>
              <a:chOff x="11734798" y="4487815"/>
              <a:chExt cx="6122965" cy="5242788"/>
            </a:xfrm>
          </p:grpSpPr>
          <p:pic>
            <p:nvPicPr>
              <p:cNvPr id="15" name="Picture 3"/>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flipH="1">
                <a:off x="11734798" y="4487815"/>
                <a:ext cx="6122965" cy="5242788"/>
              </a:xfrm>
              <a:prstGeom prst="rect">
                <a:avLst/>
              </a:prstGeom>
            </p:spPr>
          </p:pic>
          <p:sp>
            <p:nvSpPr>
              <p:cNvPr id="6" name="Rectangle 5"/>
              <p:cNvSpPr/>
              <p:nvPr/>
            </p:nvSpPr>
            <p:spPr>
              <a:xfrm>
                <a:off x="11996977" y="5461778"/>
                <a:ext cx="5598609"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1. Mô tả các hiện tượng quan sát được khi tiến hành thí nghiệm</a:t>
                </a:r>
                <a:r>
                  <a:rPr lang="en-US" sz="4000" dirty="0">
                    <a:latin typeface="Arial" panose="020B0604020202020204" pitchFamily="34" charset="0"/>
                    <a:cs typeface="Arial" panose="020B0604020202020204" pitchFamily="34" charset="0"/>
                  </a:rPr>
                  <a:t>.</a:t>
                </a:r>
              </a:p>
            </p:txBody>
          </p:sp>
        </p:grpSp>
        <p:pic>
          <p:nvPicPr>
            <p:cNvPr id="8" name="Picture 7"/>
            <p:cNvPicPr>
              <a:picLocks noChangeAspect="1"/>
            </p:cNvPicPr>
            <p:nvPr/>
          </p:nvPicPr>
          <p:blipFill>
            <a:blip r:embed="rId9"/>
            <a:stretch>
              <a:fillRect/>
            </a:stretch>
          </p:blipFill>
          <p:spPr>
            <a:xfrm>
              <a:off x="14513845" y="4531360"/>
              <a:ext cx="832549" cy="1250641"/>
            </a:xfrm>
            <a:prstGeom prst="rect">
              <a:avLst/>
            </a:prstGeom>
          </p:spPr>
        </p:pic>
      </p:grpSp>
    </p:spTree>
    <p:extLst>
      <p:ext uri="{BB962C8B-B14F-4D97-AF65-F5344CB8AC3E}">
        <p14:creationId xmlns:p14="http://schemas.microsoft.com/office/powerpoint/2010/main" val="12381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31040">
            <a:off x="15089659" y="4406108"/>
            <a:ext cx="1891489" cy="1533825"/>
          </a:xfrm>
          <a:prstGeom prst="rect">
            <a:avLst/>
          </a:prstGeom>
        </p:spPr>
      </p:pic>
      <p:sp>
        <p:nvSpPr>
          <p:cNvPr id="10" name="Rectangle 9"/>
          <p:cNvSpPr/>
          <p:nvPr/>
        </p:nvSpPr>
        <p:spPr>
          <a:xfrm>
            <a:off x="3276600" y="90338"/>
            <a:ext cx="9408217" cy="738664"/>
          </a:xfrm>
          <a:prstGeom prst="rect">
            <a:avLst/>
          </a:prstGeom>
        </p:spPr>
        <p:txBody>
          <a:bodyPr wrap="none">
            <a:spAutoFit/>
          </a:bodyPr>
          <a:lstStyle/>
          <a:p>
            <a:r>
              <a:rPr lang="en-US" sz="4200" b="1" dirty="0" err="1">
                <a:solidFill>
                  <a:srgbClr val="002060"/>
                </a:solidFill>
                <a:latin typeface="Arial" panose="020B0604020202020204" pitchFamily="34" charset="0"/>
                <a:cs typeface="Arial" panose="020B0604020202020204" pitchFamily="34" charset="0"/>
              </a:rPr>
              <a:t>Tiếp</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tục</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thảo</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luận</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và</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trả</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lời</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câu</a:t>
            </a:r>
            <a:r>
              <a:rPr lang="en-US" sz="4200" b="1" dirty="0">
                <a:solidFill>
                  <a:srgbClr val="002060"/>
                </a:solidFill>
                <a:latin typeface="Arial" panose="020B0604020202020204" pitchFamily="34" charset="0"/>
                <a:cs typeface="Arial" panose="020B0604020202020204" pitchFamily="34" charset="0"/>
              </a:rPr>
              <a:t> </a:t>
            </a:r>
            <a:r>
              <a:rPr lang="en-US" sz="4200" b="1" dirty="0" err="1">
                <a:solidFill>
                  <a:srgbClr val="002060"/>
                </a:solidFill>
                <a:latin typeface="Arial" panose="020B0604020202020204" pitchFamily="34" charset="0"/>
                <a:cs typeface="Arial" panose="020B0604020202020204" pitchFamily="34" charset="0"/>
              </a:rPr>
              <a:t>hỏi</a:t>
            </a:r>
            <a:r>
              <a:rPr lang="en-US" sz="4200" b="1" dirty="0">
                <a:solidFill>
                  <a:srgbClr val="002060"/>
                </a:solidFill>
                <a:latin typeface="Arial" panose="020B0604020202020204" pitchFamily="34" charset="0"/>
                <a:cs typeface="Arial" panose="020B0604020202020204" pitchFamily="34" charset="0"/>
              </a:rPr>
              <a:t>:</a:t>
            </a:r>
          </a:p>
        </p:txBody>
      </p:sp>
      <p:sp>
        <p:nvSpPr>
          <p:cNvPr id="11" name="Rectangle 10"/>
          <p:cNvSpPr/>
          <p:nvPr/>
        </p:nvSpPr>
        <p:spPr>
          <a:xfrm>
            <a:off x="666055" y="876300"/>
            <a:ext cx="16721014" cy="1938992"/>
          </a:xfrm>
          <a:prstGeom prst="rect">
            <a:avLst/>
          </a:prstGeom>
          <a:solidFill>
            <a:schemeClr val="bg1"/>
          </a:solidFill>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1</a:t>
            </a:r>
            <a:r>
              <a:rPr lang="vi-VN" sz="420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Khi trộn hỗn hợp bột sắt và bột lưu huỳnh có chất mới được tạo thành hay không?</a:t>
            </a:r>
            <a:endParaRPr lang="en-US" sz="4200" dirty="0">
              <a:latin typeface="Arial" panose="020B0604020202020204" pitchFamily="34" charset="0"/>
              <a:cs typeface="Arial" panose="020B0604020202020204" pitchFamily="34" charset="0"/>
            </a:endParaRPr>
          </a:p>
        </p:txBody>
      </p:sp>
      <p:sp>
        <p:nvSpPr>
          <p:cNvPr id="12" name="Rectangle 11"/>
          <p:cNvSpPr/>
          <p:nvPr/>
        </p:nvSpPr>
        <p:spPr>
          <a:xfrm>
            <a:off x="457201" y="5488804"/>
            <a:ext cx="16721014" cy="1911549"/>
          </a:xfrm>
          <a:prstGeom prst="rect">
            <a:avLst/>
          </a:prstGeom>
          <a:solidFill>
            <a:schemeClr val="bg1"/>
          </a:solidFill>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Sau khi đun nóng hỗn hợp bột sắt và bột lưu huỳnh có chất mới được tạo thành hay không? Giải thích. </a:t>
            </a:r>
            <a:endParaRPr lang="en-US" sz="4200" dirty="0">
              <a:latin typeface="Arial" panose="020B0604020202020204" pitchFamily="34" charset="0"/>
              <a:cs typeface="Arial" panose="020B0604020202020204" pitchFamily="34" charset="0"/>
            </a:endParaRPr>
          </a:p>
        </p:txBody>
      </p:sp>
      <p:sp>
        <p:nvSpPr>
          <p:cNvPr id="3" name="Rectangle 22">
            <a:extLst>
              <a:ext uri="{FF2B5EF4-FFF2-40B4-BE49-F238E27FC236}">
                <a16:creationId xmlns:a16="http://schemas.microsoft.com/office/drawing/2014/main" id="{103E8D59-8402-B289-8488-D37025D4BD09}"/>
              </a:ext>
            </a:extLst>
          </p:cNvPr>
          <p:cNvSpPr/>
          <p:nvPr/>
        </p:nvSpPr>
        <p:spPr>
          <a:xfrm>
            <a:off x="682531" y="2740551"/>
            <a:ext cx="17281778" cy="2748253"/>
          </a:xfrm>
          <a:prstGeom prst="rect">
            <a:avLst/>
          </a:prstGeom>
          <a:solidFill>
            <a:schemeClr val="bg1"/>
          </a:solidFill>
        </p:spPr>
        <p:txBody>
          <a:bodyPr wrap="square">
            <a:spAutoFit/>
          </a:bodyPr>
          <a:lstStyle/>
          <a:p>
            <a:pPr algn="just">
              <a:lnSpc>
                <a:spcPct val="150000"/>
              </a:lnSpc>
            </a:pPr>
            <a:r>
              <a:rPr lang="en-US" sz="4000">
                <a:solidFill>
                  <a:srgbClr val="FF0000"/>
                </a:solidFill>
                <a:latin typeface="Arial" panose="020B0604020202020204" pitchFamily="34" charset="0"/>
                <a:cs typeface="Arial" panose="020B0604020202020204" pitchFamily="34" charset="0"/>
              </a:rPr>
              <a:t>	</a:t>
            </a:r>
            <a:r>
              <a:rPr lang="vi-VN" sz="4000">
                <a:solidFill>
                  <a:srgbClr val="FF0000"/>
                </a:solidFill>
                <a:latin typeface="Arial" panose="020B0604020202020204" pitchFamily="34" charset="0"/>
                <a:cs typeface="Arial" panose="020B0604020202020204" pitchFamily="34" charset="0"/>
              </a:rPr>
              <a:t>Sau </a:t>
            </a:r>
            <a:r>
              <a:rPr lang="vi-VN" sz="4000" dirty="0">
                <a:solidFill>
                  <a:srgbClr val="FF0000"/>
                </a:solidFill>
                <a:latin typeface="Arial" panose="020B0604020202020204" pitchFamily="34" charset="0"/>
                <a:cs typeface="Arial" panose="020B0604020202020204" pitchFamily="34" charset="0"/>
              </a:rPr>
              <a:t>khi trộn bột sắt và bột lưu huỳnh không có chất mới tạo thành, do đây chỉ là sự trộn vật lí, không có sự thay đổi về chất và lượng, sắt trong hỗn hợp vẫn bị nam châm hút. </a:t>
            </a:r>
            <a:endParaRPr lang="en-US" sz="4000" dirty="0">
              <a:solidFill>
                <a:srgbClr val="FF0000"/>
              </a:solidFill>
              <a:latin typeface="Arial" panose="020B0604020202020204" pitchFamily="34" charset="0"/>
              <a:cs typeface="Arial" panose="020B0604020202020204" pitchFamily="34" charset="0"/>
            </a:endParaRPr>
          </a:p>
        </p:txBody>
      </p:sp>
      <p:sp>
        <p:nvSpPr>
          <p:cNvPr id="7" name="Rectangle 24">
            <a:extLst>
              <a:ext uri="{FF2B5EF4-FFF2-40B4-BE49-F238E27FC236}">
                <a16:creationId xmlns:a16="http://schemas.microsoft.com/office/drawing/2014/main" id="{22C7C8A7-9871-CF0C-18AD-9161D4EE29BE}"/>
              </a:ext>
            </a:extLst>
          </p:cNvPr>
          <p:cNvSpPr/>
          <p:nvPr/>
        </p:nvSpPr>
        <p:spPr>
          <a:xfrm>
            <a:off x="661936" y="7564529"/>
            <a:ext cx="17281778" cy="1938992"/>
          </a:xfrm>
          <a:prstGeom prst="rect">
            <a:avLst/>
          </a:prstGeom>
        </p:spPr>
        <p:txBody>
          <a:bodyPr wrap="square">
            <a:spAutoFit/>
          </a:bodyPr>
          <a:lstStyle/>
          <a:p>
            <a:pPr algn="just"/>
            <a:r>
              <a:rPr lang="en-US" sz="4000">
                <a:solidFill>
                  <a:srgbClr val="FF0000"/>
                </a:solidFill>
                <a:latin typeface="Arial" panose="020B0604020202020204" pitchFamily="34" charset="0"/>
                <a:cs typeface="Arial" panose="020B0604020202020204" pitchFamily="34" charset="0"/>
              </a:rPr>
              <a:t>	</a:t>
            </a:r>
            <a:r>
              <a:rPr lang="vi-VN" sz="4000">
                <a:solidFill>
                  <a:srgbClr val="FF0000"/>
                </a:solidFill>
                <a:latin typeface="Arial" panose="020B0604020202020204" pitchFamily="34" charset="0"/>
                <a:cs typeface="Arial" panose="020B0604020202020204" pitchFamily="34" charset="0"/>
              </a:rPr>
              <a:t>Sau </a:t>
            </a:r>
            <a:r>
              <a:rPr lang="vi-VN" sz="4000" dirty="0">
                <a:solidFill>
                  <a:srgbClr val="FF0000"/>
                </a:solidFill>
                <a:latin typeface="Arial" panose="020B0604020202020204" pitchFamily="34" charset="0"/>
                <a:cs typeface="Arial" panose="020B0604020202020204" pitchFamily="34" charset="0"/>
              </a:rPr>
              <a:t>khi đun nóng hỗn hợp bột sắt và bột lưu huỳnh, có chất mới được tạo thành. Do đã có phản ứng hóa học xảy ra, sinh ra chất mới không bị nam châm hút. </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1757" y="-18154"/>
            <a:ext cx="18320271" cy="10305153"/>
          </a:xfrm>
          <a:prstGeom prst="rect">
            <a:avLst/>
          </a:prstGeom>
        </p:spPr>
      </p:pic>
      <p:pic>
        <p:nvPicPr>
          <p:cNvPr id="13" name="Picture 2"/>
          <p:cNvPicPr>
            <a:picLocks noChangeAspect="1"/>
          </p:cNvPicPr>
          <p:nvPr/>
        </p:nvPicPr>
        <p:blipFill>
          <a:blip r:embed="rId3">
            <a:alphaModFix amt="68000"/>
          </a:blip>
          <a:srcRect l="16666" t="21875" r="16666" b="21875"/>
          <a:stretch>
            <a:fillRect/>
          </a:stretch>
        </p:blipFill>
        <p:spPr>
          <a:xfrm>
            <a:off x="0" y="0"/>
            <a:ext cx="18288000" cy="10287000"/>
          </a:xfrm>
          <a:prstGeom prst="rect">
            <a:avLst/>
          </a:prstGeom>
        </p:spPr>
      </p:pic>
      <p:grpSp>
        <p:nvGrpSpPr>
          <p:cNvPr id="3" name="Group 3"/>
          <p:cNvGrpSpPr/>
          <p:nvPr/>
        </p:nvGrpSpPr>
        <p:grpSpPr>
          <a:xfrm>
            <a:off x="1529152" y="2507126"/>
            <a:ext cx="16230600" cy="2215261"/>
            <a:chOff x="0" y="0"/>
            <a:chExt cx="4274726" cy="583443"/>
          </a:xfrm>
        </p:grpSpPr>
        <p:sp>
          <p:nvSpPr>
            <p:cNvPr id="4"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738553">
            <a:off x="14990037" y="2756736"/>
            <a:ext cx="1750090" cy="141916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20944">
            <a:off x="1118377" y="2829981"/>
            <a:ext cx="1750090" cy="1419164"/>
          </a:xfrm>
          <a:prstGeom prst="rect">
            <a:avLst/>
          </a:prstGeom>
        </p:spPr>
      </p:pic>
      <p:sp>
        <p:nvSpPr>
          <p:cNvPr id="12" name="Rectangle 11"/>
          <p:cNvSpPr/>
          <p:nvPr/>
        </p:nvSpPr>
        <p:spPr>
          <a:xfrm>
            <a:off x="3453673" y="2467285"/>
            <a:ext cx="11281595" cy="1998176"/>
          </a:xfrm>
          <a:prstGeom prst="rect">
            <a:avLst/>
          </a:prstGeom>
        </p:spPr>
        <p:txBody>
          <a:bodyPr wrap="square">
            <a:spAutoFit/>
          </a:bodyPr>
          <a:lstStyle/>
          <a:p>
            <a:pPr algn="ctr">
              <a:lnSpc>
                <a:spcPct val="150000"/>
              </a:lnSpc>
            </a:pPr>
            <a:r>
              <a:rPr lang="vi-VN" sz="4400" b="1" dirty="0">
                <a:latin typeface="Arial" panose="020B0604020202020204" pitchFamily="34" charset="0"/>
                <a:cs typeface="Arial" panose="020B0604020202020204" pitchFamily="34" charset="0"/>
              </a:rPr>
              <a:t>Biến đổi hóa học </a:t>
            </a:r>
            <a:r>
              <a:rPr lang="vi-VN" sz="4400" dirty="0">
                <a:latin typeface="Arial" panose="020B0604020202020204" pitchFamily="34" charset="0"/>
                <a:cs typeface="Arial" panose="020B0604020202020204" pitchFamily="34" charset="0"/>
              </a:rPr>
              <a:t>là hiện tượng chất có sự biến đổi tạo ra chất khác. </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894369" y="4159276"/>
            <a:ext cx="11712450" cy="3323987"/>
          </a:xfrm>
          <a:prstGeom prst="rect">
            <a:avLst/>
          </a:prstGeom>
        </p:spPr>
        <p:txBody>
          <a:bodyPr wrap="square" lIns="0" tIns="0" rIns="0" bIns="0" rtlCol="0" anchor="t">
            <a:spAutoFit/>
          </a:bodyPr>
          <a:lstStyle/>
          <a:p>
            <a:pPr algn="just">
              <a:lnSpc>
                <a:spcPct val="150000"/>
              </a:lnSpc>
            </a:pPr>
            <a:r>
              <a:rPr lang="nl-NL" sz="7200" b="1" dirty="0">
                <a:solidFill>
                  <a:srgbClr val="023276"/>
                </a:solidFill>
                <a:latin typeface="Arial" panose="020B0604020202020204" pitchFamily="34" charset="0"/>
                <a:cs typeface="Arial" panose="020B0604020202020204" pitchFamily="34" charset="0"/>
              </a:rPr>
              <a:t>Phân biệt sự biến đổi vật lí và sự biến đổi hóa học </a:t>
            </a:r>
            <a:endParaRPr lang="en-US" sz="7200"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1899449" y="1255189"/>
            <a:ext cx="2951277" cy="2506129"/>
            <a:chOff x="0" y="0"/>
            <a:chExt cx="3935035"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11" name="TextBox 11"/>
            <p:cNvSpPr txBox="1"/>
            <p:nvPr/>
          </p:nvSpPr>
          <p:spPr>
            <a:xfrm>
              <a:off x="0" y="530611"/>
              <a:ext cx="3935035" cy="2280282"/>
            </a:xfrm>
            <a:prstGeom prst="rect">
              <a:avLst/>
            </a:prstGeom>
          </p:spPr>
          <p:txBody>
            <a:bodyPr lIns="0" tIns="0" rIns="0" bIns="0" rtlCol="0" anchor="t">
              <a:spAutoFit/>
            </a:bodyPr>
            <a:lstStyle/>
            <a:p>
              <a:pPr algn="ctr">
                <a:lnSpc>
                  <a:spcPts val="14196"/>
                </a:lnSpc>
              </a:pPr>
              <a:r>
                <a:rPr lang="en-US" sz="9800" b="1" dirty="0">
                  <a:solidFill>
                    <a:srgbClr val="023276"/>
                  </a:solidFill>
                  <a:latin typeface="Arial" panose="020B0604020202020204" pitchFamily="34" charset="0"/>
                  <a:cs typeface="Arial" panose="020B0604020202020204" pitchFamily="34" charset="0"/>
                </a:rPr>
                <a:t>II.</a:t>
              </a:r>
            </a:p>
          </p:txBody>
        </p:sp>
      </p:gr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71063">
            <a:off x="15674481" y="163253"/>
            <a:ext cx="4090042" cy="2320170"/>
          </a:xfrm>
          <a:prstGeom prst="rect">
            <a:avLst/>
          </a:prstGeom>
        </p:spPr>
      </p:pic>
      <p:sp>
        <p:nvSpPr>
          <p:cNvPr id="8" name="Rectangle 7"/>
          <p:cNvSpPr/>
          <p:nvPr/>
        </p:nvSpPr>
        <p:spPr>
          <a:xfrm>
            <a:off x="2590800" y="969395"/>
            <a:ext cx="8417689"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Các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tiến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hành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3:</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97" y="-99838"/>
            <a:ext cx="2438406" cy="2438406"/>
          </a:xfrm>
          <a:prstGeom prst="rect">
            <a:avLst/>
          </a:prstGeom>
        </p:spPr>
      </p:pic>
      <p:sp>
        <p:nvSpPr>
          <p:cNvPr id="10" name="Pentagon 9"/>
          <p:cNvSpPr/>
          <p:nvPr/>
        </p:nvSpPr>
        <p:spPr>
          <a:xfrm>
            <a:off x="0" y="2506645"/>
            <a:ext cx="3048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Chuẩn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bị</a:t>
            </a:r>
            <a:r>
              <a:rPr lang="en-US" sz="4000" dirty="0">
                <a:solidFill>
                  <a:schemeClr val="bg1"/>
                </a:solidFill>
                <a:latin typeface="Arial" panose="020B0604020202020204" pitchFamily="34" charset="0"/>
                <a:cs typeface="Arial" panose="020B0604020202020204" pitchFamily="34" charset="0"/>
              </a:rPr>
              <a:t>:</a:t>
            </a:r>
          </a:p>
        </p:txBody>
      </p:sp>
      <p:sp>
        <p:nvSpPr>
          <p:cNvPr id="11" name="Rectangle 10"/>
          <p:cNvSpPr/>
          <p:nvPr/>
        </p:nvSpPr>
        <p:spPr>
          <a:xfrm>
            <a:off x="3733800" y="2247906"/>
            <a:ext cx="70866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lửa</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a:t>
            </a:r>
          </a:p>
        </p:txBody>
      </p:sp>
      <p:sp>
        <p:nvSpPr>
          <p:cNvPr id="12" name="Pentagon 11"/>
          <p:cNvSpPr/>
          <p:nvPr/>
        </p:nvSpPr>
        <p:spPr>
          <a:xfrm>
            <a:off x="0" y="4687290"/>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Tiến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hành</a:t>
            </a:r>
            <a:r>
              <a:rPr lang="en-US" sz="4000" dirty="0">
                <a:solidFill>
                  <a:schemeClr val="bg1"/>
                </a:solidFill>
                <a:latin typeface="Arial" panose="020B0604020202020204" pitchFamily="34" charset="0"/>
                <a:cs typeface="Arial" panose="020B0604020202020204" pitchFamily="34" charset="0"/>
              </a:rPr>
              <a:t>:</a:t>
            </a:r>
          </a:p>
        </p:txBody>
      </p:sp>
      <p:sp>
        <p:nvSpPr>
          <p:cNvPr id="13" name="Rectangle 12"/>
          <p:cNvSpPr/>
          <p:nvPr/>
        </p:nvSpPr>
        <p:spPr>
          <a:xfrm>
            <a:off x="3733800" y="4328461"/>
            <a:ext cx="12274204"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Gắn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paraffin)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phút</a:t>
            </a:r>
            <a:r>
              <a:rPr lang="en-US" sz="4000" dirty="0">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6643688"/>
            <a:ext cx="6477000" cy="364331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34019"/>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71063">
            <a:off x="15674481" y="163253"/>
            <a:ext cx="4090042" cy="2320170"/>
          </a:xfrm>
          <a:prstGeom prst="rect">
            <a:avLst/>
          </a:prstGeom>
        </p:spPr>
      </p:pic>
      <p:pic>
        <p:nvPicPr>
          <p:cNvPr id="15" name="Picture 14"/>
          <p:cNvPicPr>
            <a:picLocks noChangeAspect="1"/>
          </p:cNvPicPr>
          <p:nvPr/>
        </p:nvPicPr>
        <p:blipFill>
          <a:blip r:embed="rId5"/>
          <a:stretch>
            <a:fillRect/>
          </a:stretch>
        </p:blipFill>
        <p:spPr>
          <a:xfrm>
            <a:off x="838200" y="715133"/>
            <a:ext cx="1113483" cy="1078337"/>
          </a:xfrm>
          <a:prstGeom prst="rect">
            <a:avLst/>
          </a:prstGeom>
        </p:spPr>
      </p:pic>
      <p:sp>
        <p:nvSpPr>
          <p:cNvPr id="16" name="Rectangle 15"/>
          <p:cNvSpPr/>
          <p:nvPr/>
        </p:nvSpPr>
        <p:spPr>
          <a:xfrm>
            <a:off x="2181785" y="1029699"/>
            <a:ext cx="14029803"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Quan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quả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thảo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luận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lời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câu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hỏi</a:t>
            </a:r>
            <a:r>
              <a:rPr lang="en-US" sz="4000" b="1" dirty="0">
                <a:solidFill>
                  <a:srgbClr val="002060"/>
                </a:solidFill>
                <a:latin typeface="Arial" panose="020B0604020202020204" pitchFamily="34" charset="0"/>
                <a:cs typeface="Arial" panose="020B0604020202020204" pitchFamily="34" charset="0"/>
              </a:rPr>
              <a:t>:</a:t>
            </a:r>
          </a:p>
        </p:txBody>
      </p:sp>
      <p:grpSp>
        <p:nvGrpSpPr>
          <p:cNvPr id="5" name="Group 4"/>
          <p:cNvGrpSpPr/>
          <p:nvPr/>
        </p:nvGrpSpPr>
        <p:grpSpPr>
          <a:xfrm>
            <a:off x="1142996" y="2616062"/>
            <a:ext cx="9296404" cy="7192750"/>
            <a:chOff x="1142996" y="2616062"/>
            <a:chExt cx="9296404" cy="7192750"/>
          </a:xfrm>
        </p:grpSpPr>
        <p:grpSp>
          <p:nvGrpSpPr>
            <p:cNvPr id="17" name="Group 2"/>
            <p:cNvGrpSpPr/>
            <p:nvPr/>
          </p:nvGrpSpPr>
          <p:grpSpPr>
            <a:xfrm>
              <a:off x="1143000" y="2850586"/>
              <a:ext cx="9296400" cy="6958226"/>
              <a:chOff x="0" y="0"/>
              <a:chExt cx="1504394" cy="1571721"/>
            </a:xfrm>
          </p:grpSpPr>
          <p:sp>
            <p:nvSpPr>
              <p:cNvPr id="18" name="Freeform 3"/>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txBody>
              <a:bodyPr/>
              <a:lstStyle/>
              <a:p>
                <a:endParaRPr lang="en-US"/>
              </a:p>
            </p:txBody>
          </p:sp>
          <p:sp>
            <p:nvSpPr>
              <p:cNvPr id="19"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633689" y="3138208"/>
              <a:ext cx="2057400" cy="1038785"/>
            </a:xfrm>
            <a:prstGeom prst="rect">
              <a:avLst/>
            </a:prstGeom>
          </p:spPr>
        </p:pic>
        <p:sp>
          <p:nvSpPr>
            <p:cNvPr id="21" name="TextBox 16"/>
            <p:cNvSpPr txBox="1"/>
            <p:nvPr/>
          </p:nvSpPr>
          <p:spPr>
            <a:xfrm>
              <a:off x="1142996" y="2616062"/>
              <a:ext cx="1038786" cy="1474763"/>
            </a:xfrm>
            <a:prstGeom prst="rect">
              <a:avLst/>
            </a:prstGeom>
          </p:spPr>
          <p:txBody>
            <a:bodyPr wrap="square" lIns="0" tIns="0" rIns="0" bIns="0" rtlCol="0" anchor="t">
              <a:spAutoFit/>
            </a:bodyPr>
            <a:lstStyle/>
            <a:p>
              <a:pPr algn="ctr">
                <a:lnSpc>
                  <a:spcPts val="11479"/>
                </a:lnSpc>
              </a:pPr>
              <a:r>
                <a:rPr lang="en-US" sz="4800" dirty="0">
                  <a:solidFill>
                    <a:schemeClr val="bg1"/>
                  </a:solidFill>
                  <a:latin typeface="Arial" panose="020B0604020202020204" pitchFamily="34" charset="0"/>
                  <a:cs typeface="Arial" panose="020B0604020202020204" pitchFamily="34" charset="0"/>
                </a:rPr>
                <a:t>1.</a:t>
              </a:r>
            </a:p>
          </p:txBody>
        </p:sp>
        <p:sp>
          <p:nvSpPr>
            <p:cNvPr id="3" name="Rectangle 2"/>
            <p:cNvSpPr/>
            <p:nvPr/>
          </p:nvSpPr>
          <p:spPr>
            <a:xfrm>
              <a:off x="2320597" y="3051878"/>
              <a:ext cx="7454361" cy="655564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Mô tả các hiện tượng xảy ra trong quá trình nến cháy, chỉ ra giai đoạn diễn ra sự biến đổi vật lí và giai đoạn diễn ra sự biến đổi hóa học. Biết rằng nến cháy trong không khí chủ yếu tạo ra khí carbon dioxide và hơi nước</a:t>
              </a:r>
              <a:r>
                <a:rPr lang="en-US" sz="4000" dirty="0">
                  <a:latin typeface="Arial" panose="020B0604020202020204" pitchFamily="34" charset="0"/>
                  <a:cs typeface="Arial" panose="020B0604020202020204" pitchFamily="34" charset="0"/>
                </a:rPr>
                <a:t>.</a:t>
              </a:r>
            </a:p>
          </p:txBody>
        </p:sp>
      </p:grpSp>
      <p:grpSp>
        <p:nvGrpSpPr>
          <p:cNvPr id="7" name="Group 6"/>
          <p:cNvGrpSpPr/>
          <p:nvPr/>
        </p:nvGrpSpPr>
        <p:grpSpPr>
          <a:xfrm>
            <a:off x="10952551" y="2428901"/>
            <a:ext cx="6116249" cy="7379911"/>
            <a:chOff x="10952551" y="2428901"/>
            <a:chExt cx="6116249" cy="7379911"/>
          </a:xfrm>
        </p:grpSpPr>
        <p:grpSp>
          <p:nvGrpSpPr>
            <p:cNvPr id="22" name="Group 2"/>
            <p:cNvGrpSpPr/>
            <p:nvPr/>
          </p:nvGrpSpPr>
          <p:grpSpPr>
            <a:xfrm>
              <a:off x="10952555" y="2428901"/>
              <a:ext cx="6116245" cy="7379911"/>
              <a:chOff x="0" y="-95250"/>
              <a:chExt cx="989764" cy="1666971"/>
            </a:xfrm>
          </p:grpSpPr>
          <p:sp>
            <p:nvSpPr>
              <p:cNvPr id="23" name="Freeform 3"/>
              <p:cNvSpPr/>
              <p:nvPr/>
            </p:nvSpPr>
            <p:spPr>
              <a:xfrm>
                <a:off x="0" y="0"/>
                <a:ext cx="989764" cy="1571721"/>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txBody>
              <a:bodyPr/>
              <a:lstStyle/>
              <a:p>
                <a:endParaRPr lang="en-US"/>
              </a:p>
            </p:txBody>
          </p:sp>
          <p:sp>
            <p:nvSpPr>
              <p:cNvPr id="24"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0443244" y="3138208"/>
              <a:ext cx="2057400" cy="1038785"/>
            </a:xfrm>
            <a:prstGeom prst="rect">
              <a:avLst/>
            </a:prstGeom>
          </p:spPr>
        </p:pic>
        <p:sp>
          <p:nvSpPr>
            <p:cNvPr id="26" name="TextBox 16"/>
            <p:cNvSpPr txBox="1"/>
            <p:nvPr/>
          </p:nvSpPr>
          <p:spPr>
            <a:xfrm>
              <a:off x="10952551" y="2616062"/>
              <a:ext cx="1038786" cy="1246175"/>
            </a:xfrm>
            <a:prstGeom prst="rect">
              <a:avLst/>
            </a:prstGeom>
          </p:spPr>
          <p:txBody>
            <a:bodyPr wrap="square" lIns="0" tIns="0" rIns="0" bIns="0" rtlCol="0" anchor="t">
              <a:spAutoFit/>
            </a:bodyPr>
            <a:lstStyle/>
            <a:p>
              <a:pPr algn="ctr">
                <a:lnSpc>
                  <a:spcPts val="11479"/>
                </a:lnSpc>
              </a:pPr>
              <a:r>
                <a:rPr lang="en-US" sz="4800" dirty="0">
                  <a:solidFill>
                    <a:schemeClr val="bg1"/>
                  </a:solidFill>
                  <a:latin typeface="Arial" panose="020B0604020202020204" pitchFamily="34" charset="0"/>
                  <a:cs typeface="Arial" panose="020B0604020202020204" pitchFamily="34" charset="0"/>
                </a:rPr>
                <a:t>2.</a:t>
              </a:r>
            </a:p>
          </p:txBody>
        </p:sp>
        <p:sp>
          <p:nvSpPr>
            <p:cNvPr id="4" name="Rectangle 3"/>
            <p:cNvSpPr/>
            <p:nvPr/>
          </p:nvSpPr>
          <p:spPr>
            <a:xfrm>
              <a:off x="11758922" y="3941809"/>
              <a:ext cx="4739644"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6017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81623">
            <a:off x="16154691" y="65059"/>
            <a:ext cx="1828210" cy="1482512"/>
          </a:xfrm>
          <a:prstGeom prst="rect">
            <a:avLst/>
          </a:prstGeom>
        </p:spPr>
      </p:pic>
      <p:sp>
        <p:nvSpPr>
          <p:cNvPr id="14" name="Rectangle 13"/>
          <p:cNvSpPr/>
          <p:nvPr/>
        </p:nvSpPr>
        <p:spPr>
          <a:xfrm>
            <a:off x="1524000" y="729480"/>
            <a:ext cx="13489590" cy="707886"/>
          </a:xfrm>
          <a:prstGeom prst="rect">
            <a:avLst/>
          </a:prstGeom>
        </p:spPr>
        <p:txBody>
          <a:bodyPr wrap="none">
            <a:spAutoFit/>
          </a:bodyPr>
          <a:lstStyle/>
          <a:p>
            <a:r>
              <a:rPr lang="vi-VN" sz="4000" b="1" dirty="0">
                <a:solidFill>
                  <a:schemeClr val="accent3">
                    <a:lumMod val="50000"/>
                  </a:schemeClr>
                </a:solidFill>
                <a:latin typeface="Arial" panose="020B0604020202020204" pitchFamily="34" charset="0"/>
                <a:cs typeface="Arial" panose="020B0604020202020204" pitchFamily="34" charset="0"/>
              </a:rPr>
              <a:t>Mô tả các hiện tượng xảy ra trong quá trình nến cháy</a:t>
            </a:r>
            <a:r>
              <a:rPr lang="en-US" sz="4000" b="1" dirty="0">
                <a:solidFill>
                  <a:schemeClr val="accent3">
                    <a:lumMod val="50000"/>
                  </a:schemeClr>
                </a:solidFill>
                <a:latin typeface="Arial" panose="020B0604020202020204" pitchFamily="34" charset="0"/>
                <a:cs typeface="Arial" panose="020B0604020202020204" pitchFamily="34" charset="0"/>
              </a:rPr>
              <a:t>:</a:t>
            </a:r>
            <a:r>
              <a:rPr lang="vi-VN" sz="4000" b="1" dirty="0">
                <a:solidFill>
                  <a:schemeClr val="accent3">
                    <a:lumMod val="50000"/>
                  </a:schemeClr>
                </a:solidFill>
                <a:latin typeface="Arial" panose="020B0604020202020204" pitchFamily="34" charset="0"/>
                <a:cs typeface="Arial" panose="020B0604020202020204" pitchFamily="34" charset="0"/>
              </a:rPr>
              <a:t> </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sp>
        <p:nvSpPr>
          <p:cNvPr id="16" name="Isosceles Triangle 15"/>
          <p:cNvSpPr/>
          <p:nvPr/>
        </p:nvSpPr>
        <p:spPr>
          <a:xfrm rot="5400000">
            <a:off x="723893" y="920615"/>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4062" y="1675920"/>
            <a:ext cx="16819875"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Khi đốt nến</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nến cháy lỏng thấm vào bấc. Sau đó, nến lỏng chuyển thành hơi. Hơi nến cháy, trong không khí tạo thành carbon dioxide và hơi nước</a:t>
            </a:r>
            <a:r>
              <a:rPr lang="en-US" sz="4000" dirty="0">
                <a:latin typeface="Arial" panose="020B0604020202020204" pitchFamily="34" charset="0"/>
                <a:cs typeface="Arial" panose="020B0604020202020204" pitchFamily="34" charset="0"/>
              </a:rPr>
              <a:t>.</a:t>
            </a:r>
          </a:p>
        </p:txBody>
      </p:sp>
      <p:sp>
        <p:nvSpPr>
          <p:cNvPr id="18" name="Right Arrow 17"/>
          <p:cNvSpPr/>
          <p:nvPr/>
        </p:nvSpPr>
        <p:spPr>
          <a:xfrm rot="9012121">
            <a:off x="7958943" y="4028526"/>
            <a:ext cx="1066800" cy="53340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Rectangle 18"/>
          <p:cNvSpPr/>
          <p:nvPr/>
        </p:nvSpPr>
        <p:spPr>
          <a:xfrm>
            <a:off x="838194" y="5171129"/>
            <a:ext cx="7239006" cy="1938992"/>
          </a:xfrm>
          <a:prstGeom prst="rect">
            <a:avLst/>
          </a:prstGeom>
          <a:solidFill>
            <a:srgbClr val="C3CBFC"/>
          </a:solidFill>
        </p:spPr>
        <p:txBody>
          <a:bodyPr wrap="square" anchor="ctr">
            <a:spAutoFit/>
          </a:bodyPr>
          <a:lstStyle/>
          <a:p>
            <a:pPr algn="ctr">
              <a:lnSpc>
                <a:spcPct val="150000"/>
              </a:lnSpc>
            </a:pPr>
            <a:r>
              <a:rPr lang="en-US" sz="4000" b="1" dirty="0" err="1">
                <a:latin typeface="Arial" panose="020B0604020202020204" pitchFamily="34" charset="0"/>
                <a:cs typeface="Arial" panose="020B0604020202020204" pitchFamily="34" charset="0"/>
              </a:rPr>
              <a:t>Giai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diễn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biến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đổi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vật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lí</a:t>
            </a:r>
            <a:r>
              <a:rPr lang="en-US" sz="4000" b="1" dirty="0">
                <a:latin typeface="Arial" panose="020B0604020202020204" pitchFamily="34" charset="0"/>
                <a:cs typeface="Arial" panose="020B0604020202020204" pitchFamily="34" charset="0"/>
              </a:rPr>
              <a:t>: </a:t>
            </a:r>
          </a:p>
        </p:txBody>
      </p:sp>
      <p:sp>
        <p:nvSpPr>
          <p:cNvPr id="20" name="Rectangle 19"/>
          <p:cNvSpPr/>
          <p:nvPr/>
        </p:nvSpPr>
        <p:spPr>
          <a:xfrm>
            <a:off x="730068" y="7164626"/>
            <a:ext cx="7538727" cy="1938992"/>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N</a:t>
            </a:r>
            <a:r>
              <a:rPr lang="vi-VN" sz="4000" dirty="0">
                <a:latin typeface="Arial" panose="020B0604020202020204" pitchFamily="34" charset="0"/>
                <a:cs typeface="Arial" panose="020B0604020202020204" pitchFamily="34" charset="0"/>
              </a:rPr>
              <a:t>ến chảy lỏng thấm vào bấc và nến lỏng chuyển thành hơi</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21" name="Right Arrow 20"/>
          <p:cNvSpPr/>
          <p:nvPr/>
        </p:nvSpPr>
        <p:spPr>
          <a:xfrm rot="12587879" flipH="1">
            <a:off x="9206008" y="4028524"/>
            <a:ext cx="1066800" cy="53340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Rectangle 21"/>
          <p:cNvSpPr/>
          <p:nvPr/>
        </p:nvSpPr>
        <p:spPr>
          <a:xfrm>
            <a:off x="10309851" y="5148930"/>
            <a:ext cx="7239006" cy="1938992"/>
          </a:xfrm>
          <a:prstGeom prst="rect">
            <a:avLst/>
          </a:prstGeom>
          <a:solidFill>
            <a:srgbClr val="FBC391"/>
          </a:solidFill>
        </p:spPr>
        <p:txBody>
          <a:bodyPr wrap="square" anchor="ctr">
            <a:spAutoFit/>
          </a:bodyPr>
          <a:lstStyle/>
          <a:p>
            <a:pPr algn="ctr">
              <a:lnSpc>
                <a:spcPct val="150000"/>
              </a:lnSpc>
            </a:pPr>
            <a:r>
              <a:rPr lang="en-US" sz="4000" b="1" dirty="0" err="1">
                <a:latin typeface="Arial" panose="020B0604020202020204" pitchFamily="34" charset="0"/>
                <a:cs typeface="Arial" panose="020B0604020202020204" pitchFamily="34" charset="0"/>
              </a:rPr>
              <a:t>Giai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diễn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biến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đổi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hóa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p>
        </p:txBody>
      </p:sp>
      <p:sp>
        <p:nvSpPr>
          <p:cNvPr id="23" name="Rectangle 22"/>
          <p:cNvSpPr/>
          <p:nvPr/>
        </p:nvSpPr>
        <p:spPr>
          <a:xfrm>
            <a:off x="9881629" y="7221660"/>
            <a:ext cx="8095450" cy="1824923"/>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H</a:t>
            </a:r>
            <a:r>
              <a:rPr lang="vi-VN" sz="4000" dirty="0">
                <a:latin typeface="Arial" panose="020B0604020202020204" pitchFamily="34" charset="0"/>
                <a:cs typeface="Arial" panose="020B0604020202020204" pitchFamily="34" charset="0"/>
              </a:rPr>
              <a:t>ơi nến cháy trong không khí tạo thành carbon dioxide và hơi nước</a:t>
            </a:r>
            <a:r>
              <a:rPr lang="en-US" sz="4000" dirty="0">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1249" t="12500" r="30001"/>
          <a:stretch/>
        </p:blipFill>
        <p:spPr>
          <a:xfrm>
            <a:off x="8492343" y="7544015"/>
            <a:ext cx="1347425" cy="3119206"/>
          </a:xfrm>
          <a:prstGeom prst="rect">
            <a:avLst/>
          </a:prstGeom>
        </p:spPr>
      </p:pic>
    </p:spTree>
    <p:extLst>
      <p:ext uri="{BB962C8B-B14F-4D97-AF65-F5344CB8AC3E}">
        <p14:creationId xmlns:p14="http://schemas.microsoft.com/office/powerpoint/2010/main" val="1606065721"/>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Left)">
                                      <p:cBhvr>
                                        <p:cTn id="22" dur="500"/>
                                        <p:tgtEl>
                                          <p:spTgt spid="18"/>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Right)">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p:bldP spid="18" grpId="0" animBg="1"/>
      <p:bldP spid="19" grpId="0" animBg="1"/>
      <p:bldP spid="20" grpId="0"/>
      <p:bldP spid="21" grpId="0" animBg="1"/>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81623">
            <a:off x="16154691" y="65059"/>
            <a:ext cx="1828210" cy="1482512"/>
          </a:xfrm>
          <a:prstGeom prst="rect">
            <a:avLst/>
          </a:prstGeom>
        </p:spPr>
      </p:pic>
      <p:sp>
        <p:nvSpPr>
          <p:cNvPr id="14" name="Rectangle 13"/>
          <p:cNvSpPr/>
          <p:nvPr/>
        </p:nvSpPr>
        <p:spPr>
          <a:xfrm>
            <a:off x="1524000" y="522619"/>
            <a:ext cx="13563600" cy="1938992"/>
          </a:xfrm>
          <a:prstGeom prst="rect">
            <a:avLst/>
          </a:prstGeom>
        </p:spPr>
        <p:txBody>
          <a:bodyPr wrap="square">
            <a:spAutoFit/>
          </a:bodyPr>
          <a:lstStyle/>
          <a:p>
            <a:pPr algn="just">
              <a:lnSpc>
                <a:spcPct val="150000"/>
              </a:lnSpc>
            </a:pPr>
            <a:r>
              <a:rPr lang="nl-NL" sz="4000" b="1" dirty="0">
                <a:solidFill>
                  <a:schemeClr val="accent3">
                    <a:lumMod val="50000"/>
                  </a:schemeClr>
                </a:solidFill>
                <a:latin typeface="Arial" panose="020B0604020202020204" pitchFamily="34" charset="0"/>
                <a:cs typeface="Arial" panose="020B0604020202020204" pitchFamily="34" charset="0"/>
              </a:rPr>
              <a:t>Dấu hiệu dùng để phân biệt sự biến đổi vật lí và sự biến đổi hóa học trong thí nghiệm 3:</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sp>
        <p:nvSpPr>
          <p:cNvPr id="16" name="Isosceles Triangle 15"/>
          <p:cNvSpPr/>
          <p:nvPr/>
        </p:nvSpPr>
        <p:spPr>
          <a:xfrm rot="5400000">
            <a:off x="723893" y="920615"/>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2891148510"/>
              </p:ext>
            </p:extLst>
          </p:nvPr>
        </p:nvGraphicFramePr>
        <p:xfrm>
          <a:off x="1981196" y="3057456"/>
          <a:ext cx="14325607" cy="5664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1696">
            <a:off x="15694331" y="6494877"/>
            <a:ext cx="2748928" cy="3540774"/>
          </a:xfrm>
          <a:prstGeom prst="rect">
            <a:avLst/>
          </a:prstGeom>
        </p:spPr>
      </p:pic>
      <p:pic>
        <p:nvPicPr>
          <p:cNvPr id="25"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59577">
            <a:off x="-90939" y="4990117"/>
            <a:ext cx="1858266" cy="1466341"/>
          </a:xfrm>
          <a:prstGeom prst="rect">
            <a:avLst/>
          </a:prstGeom>
        </p:spPr>
      </p:pic>
    </p:spTree>
    <p:extLst>
      <p:ext uri="{BB962C8B-B14F-4D97-AF65-F5344CB8AC3E}">
        <p14:creationId xmlns:p14="http://schemas.microsoft.com/office/powerpoint/2010/main" val="3398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73327">
            <a:off x="-4983" y="424287"/>
            <a:ext cx="2238913" cy="1815555"/>
          </a:xfrm>
          <a:prstGeom prst="rect">
            <a:avLst/>
          </a:prstGeom>
        </p:spPr>
      </p:pic>
      <p:sp>
        <p:nvSpPr>
          <p:cNvPr id="11" name="Rectangle 10"/>
          <p:cNvSpPr/>
          <p:nvPr/>
        </p:nvSpPr>
        <p:spPr>
          <a:xfrm>
            <a:off x="457200" y="179975"/>
            <a:ext cx="17145000" cy="1824923"/>
          </a:xfrm>
          <a:prstGeom prst="rect">
            <a:avLst/>
          </a:prstGeom>
          <a:solidFill>
            <a:schemeClr val="bg1"/>
          </a:solid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Quan sát Hình 1.1, dự đoán hình nào mô tả hiện tượng chất bị biến đổi thành chất khác, hình nào chỉ mô tả sự thay đổi về tính chất vật lí</a:t>
            </a:r>
            <a:r>
              <a:rPr lang="en-US" sz="40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0165"/>
          <a:stretch/>
        </p:blipFill>
        <p:spPr>
          <a:xfrm>
            <a:off x="1630462" y="2335029"/>
            <a:ext cx="15027076" cy="6847072"/>
          </a:xfrm>
          <a:prstGeom prst="rect">
            <a:avLst/>
          </a:prstGeom>
        </p:spPr>
      </p:pic>
      <p:pic>
        <p:nvPicPr>
          <p:cNvPr id="14"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21096">
            <a:off x="15811610" y="8515495"/>
            <a:ext cx="2006643" cy="1627205"/>
          </a:xfrm>
          <a:prstGeom prst="rect">
            <a:avLst/>
          </a:prstGeom>
        </p:spPr>
      </p:pic>
    </p:spTree>
    <p:extLst>
      <p:ext uri="{BB962C8B-B14F-4D97-AF65-F5344CB8AC3E}">
        <p14:creationId xmlns:p14="http://schemas.microsoft.com/office/powerpoint/2010/main" val="255363818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1: </a:t>
            </a:r>
            <a:r>
              <a:rPr lang="nl-NL" sz="4000" dirty="0">
                <a:solidFill>
                  <a:schemeClr val="tx1"/>
                </a:solidFill>
                <a:latin typeface="Arial" panose="020B0604020202020204" pitchFamily="34" charset="0"/>
                <a:cs typeface="Arial" panose="020B0604020202020204" pitchFamily="34" charset="0"/>
              </a:rPr>
              <a:t>Trong các thí nghiệm sau đây, thí nghiệm nào có sự biến đổi hóa học?</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434145" y="2931718"/>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A. </a:t>
            </a:r>
            <a:r>
              <a:rPr lang="nl-NL" sz="3600" dirty="0">
                <a:solidFill>
                  <a:schemeClr val="tx1"/>
                </a:solidFill>
                <a:latin typeface="Arial" panose="020B0604020202020204" pitchFamily="34" charset="0"/>
                <a:cs typeface="Arial" panose="020B0604020202020204" pitchFamily="34" charset="0"/>
              </a:rPr>
              <a:t>Đun nóng dung dịch, nước chuyển thành hơi</a:t>
            </a:r>
            <a:r>
              <a:rPr lang="en-US" sz="3600" dirty="0">
                <a:solidFill>
                  <a:schemeClr val="tx1"/>
                </a:solidFill>
                <a:latin typeface="Arial" panose="020B0604020202020204" pitchFamily="34" charset="0"/>
                <a:cs typeface="Arial" panose="020B0604020202020204" pitchFamily="34"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4372" y="2944400"/>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B. </a:t>
            </a:r>
            <a:r>
              <a:rPr lang="nl-NL" sz="3600" dirty="0">
                <a:solidFill>
                  <a:schemeClr val="tx1"/>
                </a:solidFill>
                <a:latin typeface="Arial" panose="020B0604020202020204" pitchFamily="34" charset="0"/>
                <a:cs typeface="Arial" panose="020B0604020202020204" pitchFamily="34" charset="0"/>
              </a:rPr>
              <a:t>Mang các hạt chất rắn nghiền được bột màu trắng.</a:t>
            </a:r>
            <a:endParaRPr lang="vi-VN" sz="36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434145" y="5294905"/>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C. </a:t>
            </a:r>
            <a:r>
              <a:rPr lang="nl-NL" sz="3600" dirty="0">
                <a:solidFill>
                  <a:schemeClr val="tx1"/>
                </a:solidFill>
                <a:latin typeface="Arial" panose="020B0604020202020204" pitchFamily="34" charset="0"/>
                <a:cs typeface="Arial" panose="020B0604020202020204" pitchFamily="34" charset="0"/>
              </a:rPr>
              <a:t>Nung đá vôi có màu trắng thoát ra một chất khí có thể làm đục nước vôi trong.</a:t>
            </a:r>
            <a:endParaRPr lang="vi-VN" sz="36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86219" y="5294905"/>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D. </a:t>
            </a:r>
            <a:r>
              <a:rPr lang="nl-NL" sz="3600" dirty="0">
                <a:solidFill>
                  <a:schemeClr val="tx1"/>
                </a:solidFill>
                <a:latin typeface="Arial" panose="020B0604020202020204" pitchFamily="34" charset="0"/>
                <a:cs typeface="Arial" panose="020B0604020202020204" pitchFamily="34" charset="0"/>
              </a:rPr>
              <a:t>Hòa tan một ít chất rắn màu trắng vào nước lọc để loại bỏ các chất bẩn không tan được dung dịch.</a:t>
            </a:r>
            <a:endParaRPr lang="en-US" sz="36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1442" y="3423302"/>
            <a:ext cx="1208583" cy="106208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5068" y="5786843"/>
            <a:ext cx="1206804" cy="96544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47629" y="5771146"/>
            <a:ext cx="1207113" cy="1060796"/>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01742" y="3542409"/>
            <a:ext cx="1098888" cy="965690"/>
          </a:xfrm>
          <a:prstGeom prst="rect">
            <a:avLst/>
          </a:prstGeom>
        </p:spPr>
      </p:pic>
      <p:pic>
        <p:nvPicPr>
          <p:cNvPr id="2"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40158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2: </a:t>
            </a:r>
            <a:r>
              <a:rPr lang="en-US" sz="4000" dirty="0" err="1">
                <a:solidFill>
                  <a:prstClr val="black"/>
                </a:solidFill>
                <a:latin typeface="Arial" panose="020B0604020202020204" pitchFamily="34" charset="0"/>
                <a:cs typeface="Arial" panose="020B0604020202020204" pitchFamily="34" charset="0"/>
              </a:rPr>
              <a:t>Sự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đổi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endParaRPr lang="vi-VN" sz="4000" dirty="0">
              <a:solidFill>
                <a:prstClr val="black"/>
              </a:solidFill>
              <a:cs typeface="Arial" panose="020B0604020202020204" pitchFamily="34" charset="0"/>
            </a:endParaRPr>
          </a:p>
        </p:txBody>
      </p:sp>
      <p:sp>
        <p:nvSpPr>
          <p:cNvPr id="26" name="Rectangle 25"/>
          <p:cNvSpPr/>
          <p:nvPr/>
        </p:nvSpPr>
        <p:spPr>
          <a:xfrm>
            <a:off x="1665330" y="2924018"/>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hiện tượng chất có sự biến đổi tạo thành chất mới.</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hiện tượng chất có sự biến đổi mà vẫn giữ nguyên là chất ban đầu.</a:t>
            </a:r>
            <a:endParaRPr lang="en-US"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5147163"/>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hiện tượng chất có sự biến đổi sinh ra chất rắn không tan.</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5153447"/>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chất có sự biến đổi sinh ra chất bay hơi.</a:t>
            </a:r>
            <a:endParaRPr lang="en-US"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1864" y="3466329"/>
            <a:ext cx="1208583"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603850"/>
            <a:ext cx="1206804" cy="105613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07" y="5621246"/>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3927" y="3543837"/>
            <a:ext cx="1207113" cy="965690"/>
          </a:xfrm>
          <a:prstGeom prst="rect">
            <a:avLst/>
          </a:prstGeom>
        </p:spPr>
      </p:pic>
      <p:pic>
        <p:nvPicPr>
          <p:cNvPr id="19"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38970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3: </a:t>
            </a:r>
            <a:r>
              <a:rPr lang="en-US" sz="4000" dirty="0" err="1">
                <a:solidFill>
                  <a:prstClr val="black"/>
                </a:solidFill>
                <a:latin typeface="Arial" panose="020B0604020202020204" pitchFamily="34" charset="0"/>
                <a:cs typeface="Arial" panose="020B0604020202020204" pitchFamily="34" charset="0"/>
              </a:rPr>
              <a:t>Sự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đổi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hóa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học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endParaRPr lang="vi-VN" sz="4000" dirty="0">
              <a:solidFill>
                <a:prstClr val="black"/>
              </a:solidFill>
              <a:cs typeface="Arial" panose="020B0604020202020204" pitchFamily="34" charset="0"/>
            </a:endParaRPr>
          </a:p>
        </p:txBody>
      </p:sp>
      <p:sp>
        <p:nvSpPr>
          <p:cNvPr id="26" name="Rectangle 25"/>
          <p:cNvSpPr/>
          <p:nvPr/>
        </p:nvSpPr>
        <p:spPr>
          <a:xfrm>
            <a:off x="1665330" y="2924019"/>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hiện tượng chất có sự biến đổi mà vẫn giữ nguyên là chất ban đầu.</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hiện tượng hòa tan các chất rắn vào nước.</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5354374"/>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hiện tượng chuyển chất lỏng thành hơi.</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5360658"/>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chất có sự biến đổi tạo ra chất khác. </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2687" y="3472940"/>
            <a:ext cx="1208583" cy="106208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7264" y="5995410"/>
            <a:ext cx="1098606" cy="965442"/>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59350" y="6015014"/>
            <a:ext cx="1207113" cy="96569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92975" y="3550448"/>
            <a:ext cx="1098888" cy="965690"/>
          </a:xfrm>
          <a:prstGeom prst="rect">
            <a:avLst/>
          </a:prstGeom>
        </p:spPr>
      </p:pic>
      <p:pic>
        <p:nvPicPr>
          <p:cNvPr id="19"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362798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20"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4: </a:t>
            </a:r>
            <a:r>
              <a:rPr lang="nl-NL" sz="4000" dirty="0">
                <a:solidFill>
                  <a:schemeClr val="tx1"/>
                </a:solidFill>
                <a:latin typeface="Arial" panose="020B0604020202020204" pitchFamily="34" charset="0"/>
                <a:cs typeface="Arial" panose="020B0604020202020204" pitchFamily="34" charset="0"/>
              </a:rPr>
              <a:t>Dấu hiệu nào dưới đây dùng để phân biệt sự biến đổi vật lí và sự biến đổi hóa học? </a:t>
            </a:r>
            <a:endParaRPr lang="en-US"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8"/>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err="1">
                <a:solidFill>
                  <a:prstClr val="black"/>
                </a:solidFill>
                <a:latin typeface="Arial" panose="020B0604020202020204" pitchFamily="34" charset="0"/>
                <a:cs typeface="Arial" panose="020B0604020202020204" pitchFamily="34" charset="0"/>
              </a:rPr>
              <a:t>Sự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hiện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mới</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Sự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thay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đổi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chất</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785495"/>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Sự thay đổi về trạng thái của chất từ lỏng sang hơi.</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791779"/>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err="1">
                <a:solidFill>
                  <a:prstClr val="black"/>
                </a:solidFill>
                <a:latin typeface="Arial" panose="020B0604020202020204" pitchFamily="34" charset="0"/>
                <a:cs typeface="Arial" panose="020B0604020202020204" pitchFamily="34" charset="0"/>
              </a:rPr>
              <a:t>Sự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thay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đổi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từ</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rắn</a:t>
            </a:r>
            <a:r>
              <a:rPr lang="en-US" sz="4000" dirty="0">
                <a:solidFill>
                  <a:prstClr val="black"/>
                </a:solidFill>
                <a:latin typeface="Arial" panose="020B0604020202020204" pitchFamily="34" charset="0"/>
                <a:cs typeface="Arial" panose="020B0604020202020204" pitchFamily="34" charset="0"/>
              </a:rPr>
              <a:t> sang </a:t>
            </a:r>
            <a:r>
              <a:rPr lang="en-US" sz="4000" dirty="0" err="1">
                <a:solidFill>
                  <a:prstClr val="black"/>
                </a:solidFill>
                <a:latin typeface="Arial" panose="020B0604020202020204" pitchFamily="34" charset="0"/>
                <a:cs typeface="Arial" panose="020B0604020202020204" pitchFamily="34" charset="0"/>
              </a:rPr>
              <a:t>lỏng</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3258048"/>
            <a:ext cx="1327706"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096593"/>
            <a:ext cx="1206804" cy="105613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5113989"/>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3288003"/>
            <a:ext cx="1207113" cy="1060796"/>
          </a:xfrm>
          <a:prstGeom prst="rect">
            <a:avLst/>
          </a:prstGeom>
        </p:spPr>
      </p:pic>
      <p:pic>
        <p:nvPicPr>
          <p:cNvPr id="21"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12523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5: </a:t>
            </a:r>
            <a:r>
              <a:rPr lang="nl-NL" sz="4000" dirty="0">
                <a:solidFill>
                  <a:schemeClr val="tx1"/>
                </a:solidFill>
                <a:latin typeface="Arial" panose="020B0604020202020204" pitchFamily="34" charset="0"/>
                <a:cs typeface="Arial" panose="020B0604020202020204" pitchFamily="34" charset="0"/>
              </a:rPr>
              <a:t>Hiện tượng nào dưới đây diễn ra sự biến đổi vật lí? </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ăn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ôi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thiu</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cháy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than.</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err="1">
                <a:solidFill>
                  <a:prstClr val="black"/>
                </a:solidFill>
                <a:latin typeface="Arial" panose="020B0604020202020204" pitchFamily="34" charset="0"/>
                <a:cs typeface="Arial" panose="020B0604020202020204" pitchFamily="34" charset="0"/>
              </a:rPr>
              <a:t>Sữa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chua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lên</a:t>
            </a:r>
            <a:r>
              <a:rPr lang="en-US" sz="4000" dirty="0">
                <a:solidFill>
                  <a:prstClr val="black"/>
                </a:solidFill>
                <a:latin typeface="Arial" panose="020B0604020202020204" pitchFamily="34" charset="0"/>
                <a:cs typeface="Arial" panose="020B0604020202020204" pitchFamily="34" charset="0"/>
              </a:rPr>
              <a:t> men.</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Nước hóa đá dưới 0</a:t>
            </a:r>
            <a:r>
              <a:rPr lang="nl-NL" sz="4000" baseline="30000" dirty="0">
                <a:solidFill>
                  <a:schemeClr val="tx1"/>
                </a:solidFill>
                <a:latin typeface="Arial" panose="020B0604020202020204" pitchFamily="34" charset="0"/>
                <a:cs typeface="Arial" panose="020B0604020202020204" pitchFamily="34" charset="0"/>
              </a:rPr>
              <a:t>o</a:t>
            </a:r>
            <a:r>
              <a:rPr lang="nl-NL" sz="4000" dirty="0">
                <a:solidFill>
                  <a:schemeClr val="tx1"/>
                </a:solidFill>
                <a:latin typeface="Arial" panose="020B0604020202020204" pitchFamily="34" charset="0"/>
                <a:cs typeface="Arial" panose="020B0604020202020204" pitchFamily="34" charset="0"/>
              </a:rPr>
              <a:t>C.</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9"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24193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6: </a:t>
            </a:r>
            <a:r>
              <a:rPr lang="nl-NL" sz="4000" dirty="0">
                <a:solidFill>
                  <a:schemeClr val="tx1"/>
                </a:solidFill>
                <a:latin typeface="Arial" panose="020B0604020202020204" pitchFamily="34" charset="0"/>
                <a:cs typeface="Arial" panose="020B0604020202020204" pitchFamily="34" charset="0"/>
              </a:rPr>
              <a:t>Phát biểu nào dưới đây </a:t>
            </a:r>
            <a:r>
              <a:rPr lang="nl-NL" sz="4000" b="1" dirty="0">
                <a:solidFill>
                  <a:schemeClr val="tx1"/>
                </a:solidFill>
                <a:latin typeface="Arial" panose="020B0604020202020204" pitchFamily="34" charset="0"/>
                <a:cs typeface="Arial" panose="020B0604020202020204" pitchFamily="34" charset="0"/>
              </a:rPr>
              <a:t>sai</a:t>
            </a:r>
            <a:r>
              <a:rPr lang="nl-NL"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 </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8"/>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Gấp quần áo có sự biến đổi hóa học.</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Xay tiêu có sự biến đổi vật lí.</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849887"/>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Đốt cháy đường mía có sự biến đổi hóa học.</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856171"/>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“ma trơi” có sự biến đổi hóa học.</a:t>
            </a:r>
            <a:endParaRPr lang="en-US"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3239351"/>
            <a:ext cx="1327706"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88243" y="5174517"/>
            <a:ext cx="1206804" cy="105613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18527" y="5191913"/>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3269306"/>
            <a:ext cx="1207113" cy="1060796"/>
          </a:xfrm>
          <a:prstGeom prst="rect">
            <a:avLst/>
          </a:prstGeom>
        </p:spPr>
      </p:pic>
      <p:pic>
        <p:nvPicPr>
          <p:cNvPr id="19"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27438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589647" y="440273"/>
            <a:ext cx="15108706" cy="1279453"/>
          </a:xfrm>
          <a:prstGeom prst="rect">
            <a:avLst/>
          </a:prstGeom>
        </p:spPr>
        <p:txBody>
          <a:bodyPr lIns="0" tIns="0" rIns="0" bIns="0" rtlCol="0" anchor="t">
            <a:spAutoFit/>
          </a:bodyPr>
          <a:lstStyle/>
          <a:p>
            <a:pPr algn="ctr">
              <a:lnSpc>
                <a:spcPts val="11279"/>
              </a:lnSpc>
            </a:pPr>
            <a:r>
              <a:rPr lang="en-US" sz="6600" b="1" dirty="0">
                <a:solidFill>
                  <a:srgbClr val="023276"/>
                </a:solidFill>
                <a:latin typeface="Arial" panose="020B0604020202020204" pitchFamily="34" charset="0"/>
                <a:cs typeface="Arial" panose="020B0604020202020204" pitchFamily="34" charset="0"/>
              </a:rPr>
              <a:t>LUYỆN TẬP</a:t>
            </a:r>
          </a:p>
        </p:txBody>
      </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896653">
            <a:off x="15983629" y="511110"/>
            <a:ext cx="2161186" cy="175252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73327">
            <a:off x="-313149" y="495635"/>
            <a:ext cx="2497338" cy="2025114"/>
          </a:xfrm>
          <a:prstGeom prst="rect">
            <a:avLst/>
          </a:prstGeom>
        </p:spPr>
      </p:pic>
      <p:pic>
        <p:nvPicPr>
          <p:cNvPr id="16" name="Picture 15"/>
          <p:cNvPicPr>
            <a:picLocks noChangeAspect="1"/>
          </p:cNvPicPr>
          <p:nvPr/>
        </p:nvPicPr>
        <p:blipFill>
          <a:blip r:embed="rId6"/>
          <a:stretch>
            <a:fillRect/>
          </a:stretch>
        </p:blipFill>
        <p:spPr>
          <a:xfrm>
            <a:off x="2094999" y="1719726"/>
            <a:ext cx="1348742" cy="1407704"/>
          </a:xfrm>
          <a:prstGeom prst="rect">
            <a:avLst/>
          </a:prstGeom>
        </p:spPr>
      </p:pic>
      <p:sp>
        <p:nvSpPr>
          <p:cNvPr id="17" name="Rectangle 16"/>
          <p:cNvSpPr/>
          <p:nvPr/>
        </p:nvSpPr>
        <p:spPr>
          <a:xfrm>
            <a:off x="3581111" y="2464689"/>
            <a:ext cx="12462066"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hóa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r>
              <a:rPr lang="en-US" sz="4200" dirty="0">
                <a:latin typeface="Arial" panose="020B0604020202020204" pitchFamily="34" charset="0"/>
                <a:cs typeface="Arial" panose="020B0604020202020204" pitchFamily="34" charset="0"/>
              </a:rPr>
              <a:t>. </a:t>
            </a:r>
          </a:p>
        </p:txBody>
      </p:sp>
      <p:graphicFrame>
        <p:nvGraphicFramePr>
          <p:cNvPr id="22" name="Diagram 21"/>
          <p:cNvGraphicFramePr/>
          <p:nvPr>
            <p:extLst>
              <p:ext uri="{D42A27DB-BD31-4B8C-83A1-F6EECF244321}">
                <p14:modId xmlns:p14="http://schemas.microsoft.com/office/powerpoint/2010/main" val="3385090156"/>
              </p:ext>
            </p:extLst>
          </p:nvPr>
        </p:nvGraphicFramePr>
        <p:xfrm>
          <a:off x="1066800" y="3695700"/>
          <a:ext cx="16306800" cy="6019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62157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0198" y="-467062"/>
            <a:ext cx="2796432" cy="2547295"/>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06298">
            <a:off x="16081172" y="-376972"/>
            <a:ext cx="2477664" cy="225692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587299">
            <a:off x="1316025" y="513718"/>
            <a:ext cx="1828210" cy="148251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1623">
            <a:off x="14478289" y="501018"/>
            <a:ext cx="1828210" cy="1482512"/>
          </a:xfrm>
          <a:prstGeom prst="rect">
            <a:avLst/>
          </a:prstGeom>
        </p:spPr>
      </p:pic>
      <p:sp>
        <p:nvSpPr>
          <p:cNvPr id="14" name="TextBox 3"/>
          <p:cNvSpPr txBox="1"/>
          <p:nvPr/>
        </p:nvSpPr>
        <p:spPr>
          <a:xfrm>
            <a:off x="1589647" y="440273"/>
            <a:ext cx="15108706" cy="1279453"/>
          </a:xfrm>
          <a:prstGeom prst="rect">
            <a:avLst/>
          </a:prstGeom>
        </p:spPr>
        <p:txBody>
          <a:bodyPr lIns="0" tIns="0" rIns="0" bIns="0" rtlCol="0" anchor="t">
            <a:spAutoFit/>
          </a:bodyPr>
          <a:lstStyle/>
          <a:p>
            <a:pPr algn="ctr">
              <a:lnSpc>
                <a:spcPts val="11279"/>
              </a:lnSpc>
            </a:pPr>
            <a:r>
              <a:rPr lang="en-US" sz="6600" b="1" dirty="0">
                <a:solidFill>
                  <a:srgbClr val="023276"/>
                </a:solidFill>
                <a:latin typeface="Arial" panose="020B0604020202020204" pitchFamily="34" charset="0"/>
                <a:cs typeface="Arial" panose="020B0604020202020204" pitchFamily="34" charset="0"/>
              </a:rPr>
              <a:t>VẬN DỤNG</a:t>
            </a:r>
          </a:p>
        </p:txBody>
      </p:sp>
      <p:sp>
        <p:nvSpPr>
          <p:cNvPr id="15" name="Rectangle 14"/>
          <p:cNvSpPr/>
          <p:nvPr/>
        </p:nvSpPr>
        <p:spPr>
          <a:xfrm>
            <a:off x="1616234" y="1779850"/>
            <a:ext cx="14793344"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1.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ở hình 1.1, quá trình nào diễn ra sự biến đổi vật 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vi-VN" sz="4000" dirty="0">
                <a:latin typeface="Arial" panose="020B0604020202020204" pitchFamily="34" charset="0"/>
                <a:cs typeface="Arial" panose="020B0604020202020204" pitchFamily="34" charset="0"/>
              </a:rPr>
              <a:t>? Giải thích.</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9647" y="3966774"/>
            <a:ext cx="12395735" cy="6287206"/>
          </a:xfrm>
          <a:prstGeom prst="rect">
            <a:avLst/>
          </a:prstGeom>
        </p:spPr>
      </p:pic>
      <p:sp>
        <p:nvSpPr>
          <p:cNvPr id="20" name="Rounded Rectangle 19"/>
          <p:cNvSpPr/>
          <p:nvPr/>
        </p:nvSpPr>
        <p:spPr>
          <a:xfrm>
            <a:off x="1295399" y="3778966"/>
            <a:ext cx="12877801" cy="28885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0" idx="3"/>
          </p:cNvCxnSpPr>
          <p:nvPr/>
        </p:nvCxnSpPr>
        <p:spPr>
          <a:xfrm flipV="1">
            <a:off x="14173200" y="5219700"/>
            <a:ext cx="533400" cy="353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4777560" y="4865757"/>
            <a:ext cx="3264035" cy="707886"/>
          </a:xfrm>
          <a:prstGeom prst="rect">
            <a:avLst/>
          </a:prstGeom>
        </p:spPr>
        <p:txBody>
          <a:bodyPr wrap="none">
            <a:spAutoFit/>
          </a:bodyPr>
          <a:lstStyle/>
          <a:p>
            <a:r>
              <a:rPr lang="en-US" sz="4000" dirty="0" err="1">
                <a:solidFill>
                  <a:srgbClr val="FF0000"/>
                </a:solidFill>
                <a:latin typeface="Arial" panose="020B0604020202020204" pitchFamily="34" charset="0"/>
                <a:cs typeface="Arial" panose="020B0604020202020204" pitchFamily="34" charset="0"/>
              </a:rPr>
              <a:t>Biến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đổi</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vật</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lí</a:t>
            </a:r>
            <a:endParaRPr lang="en-US" sz="4000" dirty="0">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295398" y="6753154"/>
            <a:ext cx="12877801" cy="288853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173200" y="8168358"/>
            <a:ext cx="533400" cy="3533"/>
          </a:xfrm>
          <a:prstGeom prst="straightConnector1">
            <a:avLst/>
          </a:prstGeom>
          <a:ln w="571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4818279" y="7255896"/>
            <a:ext cx="2824640" cy="1824923"/>
          </a:xfrm>
          <a:prstGeom prst="rect">
            <a:avLst/>
          </a:prstGeom>
          <a:ln>
            <a:noFill/>
          </a:ln>
        </p:spPr>
        <p:txBody>
          <a:bodyPr wrap="square">
            <a:spAutoFit/>
          </a:bodyPr>
          <a:lstStyle/>
          <a:p>
            <a:pPr>
              <a:lnSpc>
                <a:spcPct val="150000"/>
              </a:lnSpc>
            </a:pPr>
            <a:r>
              <a:rPr lang="en-US" sz="4000" dirty="0" err="1">
                <a:solidFill>
                  <a:srgbClr val="00B050"/>
                </a:solidFill>
                <a:latin typeface="Arial" panose="020B0604020202020204" pitchFamily="34" charset="0"/>
                <a:cs typeface="Arial" panose="020B0604020202020204" pitchFamily="34" charset="0"/>
              </a:rPr>
              <a:t>Biến</a:t>
            </a:r>
            <a:r>
              <a:rPr lang="en-US" sz="4000" dirty="0">
                <a:solidFill>
                  <a:srgbClr val="00B050"/>
                </a:solidFill>
                <a:latin typeface="Arial" panose="020B0604020202020204" pitchFamily="34" charset="0"/>
                <a:cs typeface="Arial" panose="020B0604020202020204" pitchFamily="34" charset="0"/>
              </a:rPr>
              <a:t> </a:t>
            </a:r>
            <a:r>
              <a:rPr lang="en-US" sz="4000" dirty="0" err="1">
                <a:solidFill>
                  <a:srgbClr val="00B050"/>
                </a:solidFill>
                <a:latin typeface="Arial" panose="020B0604020202020204" pitchFamily="34" charset="0"/>
                <a:cs typeface="Arial" panose="020B0604020202020204" pitchFamily="34" charset="0"/>
              </a:rPr>
              <a:t>đổi</a:t>
            </a:r>
            <a:r>
              <a:rPr lang="en-US" sz="4000" dirty="0">
                <a:solidFill>
                  <a:srgbClr val="00B050"/>
                </a:solidFill>
                <a:latin typeface="Arial" panose="020B0604020202020204" pitchFamily="34" charset="0"/>
                <a:cs typeface="Arial" panose="020B0604020202020204" pitchFamily="34" charset="0"/>
              </a:rPr>
              <a:t> </a:t>
            </a:r>
            <a:r>
              <a:rPr lang="en-US" sz="4000" dirty="0" err="1">
                <a:solidFill>
                  <a:srgbClr val="00B050"/>
                </a:solidFill>
                <a:latin typeface="Arial" panose="020B0604020202020204" pitchFamily="34" charset="0"/>
                <a:cs typeface="Arial" panose="020B0604020202020204" pitchFamily="34" charset="0"/>
              </a:rPr>
              <a:t>hóa</a:t>
            </a:r>
            <a:r>
              <a:rPr lang="en-US" sz="4000" dirty="0">
                <a:solidFill>
                  <a:srgbClr val="00B050"/>
                </a:solidFill>
                <a:latin typeface="Arial" panose="020B0604020202020204" pitchFamily="34" charset="0"/>
                <a:cs typeface="Arial" panose="020B0604020202020204" pitchFamily="34" charset="0"/>
              </a:rPr>
              <a:t> </a:t>
            </a:r>
            <a:r>
              <a:rPr lang="en-US" sz="4000" dirty="0" err="1">
                <a:solidFill>
                  <a:srgbClr val="00B050"/>
                </a:solidFill>
                <a:latin typeface="Arial" panose="020B0604020202020204" pitchFamily="34" charset="0"/>
                <a:cs typeface="Arial" panose="020B0604020202020204" pitchFamily="34" charset="0"/>
              </a:rPr>
              <a:t>học</a:t>
            </a:r>
            <a:endParaRPr lang="en-US" sz="4000"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500"/>
                                        <p:tgtEl>
                                          <p:spTgt spid="20"/>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p:tgtEl>
                                          <p:spTgt spid="22"/>
                                        </p:tgtEl>
                                        <p:attrNameLst>
                                          <p:attrName>ppt_x</p:attrName>
                                        </p:attrNameLst>
                                      </p:cBhvr>
                                      <p:tavLst>
                                        <p:tav tm="0">
                                          <p:val>
                                            <p:strVal val="#ppt_x-#ppt_w*1.125000"/>
                                          </p:val>
                                        </p:tav>
                                        <p:tav tm="100000">
                                          <p:val>
                                            <p:strVal val="#ppt_x"/>
                                          </p:val>
                                        </p:tav>
                                      </p:tavLst>
                                    </p:anim>
                                    <p:animEffect transition="in" filter="wipe(right)">
                                      <p:cBhvr>
                                        <p:cTn id="21" dur="500"/>
                                        <p:tgtEl>
                                          <p:spTgt spid="2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500"/>
                                        <p:tgtEl>
                                          <p:spTgt spid="24"/>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ppt_x</p:attrName>
                                        </p:attrNameLst>
                                      </p:cBhvr>
                                      <p:tavLst>
                                        <p:tav tm="0">
                                          <p:val>
                                            <p:strVal val="#ppt_x-#ppt_w*1.125000"/>
                                          </p:val>
                                        </p:tav>
                                        <p:tav tm="100000">
                                          <p:val>
                                            <p:strVal val="#ppt_x"/>
                                          </p:val>
                                        </p:tav>
                                      </p:tavLst>
                                    </p:anim>
                                    <p:animEffect transition="in" filter="wipe(right)">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p:bldP spid="24"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34624" y="6703561"/>
            <a:ext cx="4434570" cy="5256495"/>
          </a:xfrm>
          <a:prstGeom prst="rect">
            <a:avLst/>
          </a:prstGeom>
        </p:spPr>
      </p:pic>
      <p:sp>
        <p:nvSpPr>
          <p:cNvPr id="10" name="Rectangle 9"/>
          <p:cNvSpPr/>
          <p:nvPr/>
        </p:nvSpPr>
        <p:spPr>
          <a:xfrm>
            <a:off x="2002388" y="862628"/>
            <a:ext cx="14588892"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1.3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222" y="3390900"/>
            <a:ext cx="14239224" cy="5476624"/>
          </a:xfrm>
          <a:prstGeom prst="rect">
            <a:avLst/>
          </a:prstGeom>
        </p:spPr>
      </p:pic>
      <p:sp>
        <p:nvSpPr>
          <p:cNvPr id="12" name="Rounded Rectangle 11"/>
          <p:cNvSpPr/>
          <p:nvPr/>
        </p:nvSpPr>
        <p:spPr>
          <a:xfrm>
            <a:off x="496028" y="3952490"/>
            <a:ext cx="22098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13" name="Rounded Rectangle 12"/>
          <p:cNvSpPr/>
          <p:nvPr/>
        </p:nvSpPr>
        <p:spPr>
          <a:xfrm>
            <a:off x="496028" y="6473507"/>
            <a:ext cx="22098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14" name="Rounded Rectangle 13"/>
          <p:cNvSpPr/>
          <p:nvPr/>
        </p:nvSpPr>
        <p:spPr>
          <a:xfrm>
            <a:off x="15870788" y="3944870"/>
            <a:ext cx="2071772"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lí</a:t>
            </a:r>
            <a:endParaRPr lang="en-US" sz="3600" dirty="0">
              <a:latin typeface="Arial" panose="020B0604020202020204" pitchFamily="34" charset="0"/>
              <a:cs typeface="Arial" panose="020B0604020202020204" pitchFamily="34" charset="0"/>
            </a:endParaRPr>
          </a:p>
        </p:txBody>
      </p:sp>
      <p:sp>
        <p:nvSpPr>
          <p:cNvPr id="15" name="Rounded Rectangle 14"/>
          <p:cNvSpPr/>
          <p:nvPr/>
        </p:nvSpPr>
        <p:spPr>
          <a:xfrm>
            <a:off x="15870788" y="6465887"/>
            <a:ext cx="2071772"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lí</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ppt_x</p:attrName>
                                        </p:attrNameLst>
                                      </p:cBhvr>
                                      <p:tavLst>
                                        <p:tav tm="0">
                                          <p:val>
                                            <p:strVal val="#ppt_x-#ppt_w*1.125000"/>
                                          </p:val>
                                        </p:tav>
                                        <p:tav tm="100000">
                                          <p:val>
                                            <p:strVal val="#ppt_x"/>
                                          </p:val>
                                        </p:tav>
                                      </p:tavLst>
                                    </p:anim>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ppt_x</p:attrName>
                                        </p:attrNameLst>
                                      </p:cBhvr>
                                      <p:tavLst>
                                        <p:tav tm="0">
                                          <p:val>
                                            <p:strVal val="#ppt_x+#ppt_w*1.125000"/>
                                          </p:val>
                                        </p:tav>
                                        <p:tav tm="100000">
                                          <p:val>
                                            <p:strVal val="#ppt_x"/>
                                          </p:val>
                                        </p:tav>
                                      </p:tavLst>
                                    </p:anim>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ppt_x</p:attrName>
                                        </p:attrNameLst>
                                      </p:cBhvr>
                                      <p:tavLst>
                                        <p:tav tm="0">
                                          <p:val>
                                            <p:strVal val="#ppt_x-#ppt_w*1.125000"/>
                                          </p:val>
                                        </p:tav>
                                        <p:tav tm="100000">
                                          <p:val>
                                            <p:strVal val="#ppt_x"/>
                                          </p:val>
                                        </p:tav>
                                      </p:tavLst>
                                    </p:anim>
                                    <p:animEffect transition="in" filter="wipe(righ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73327">
            <a:off x="340902" y="765049"/>
            <a:ext cx="2497338" cy="2025114"/>
          </a:xfrm>
          <a:prstGeom prst="rect">
            <a:avLst/>
          </a:prstGeom>
        </p:spPr>
      </p:pic>
      <p:sp>
        <p:nvSpPr>
          <p:cNvPr id="16" name="TextBox 3"/>
          <p:cNvSpPr txBox="1"/>
          <p:nvPr/>
        </p:nvSpPr>
        <p:spPr>
          <a:xfrm>
            <a:off x="1589647" y="745860"/>
            <a:ext cx="15108706" cy="1279453"/>
          </a:xfrm>
          <a:prstGeom prst="rect">
            <a:avLst/>
          </a:prstGeom>
        </p:spPr>
        <p:txBody>
          <a:bodyPr lIns="0" tIns="0" rIns="0" bIns="0" rtlCol="0" anchor="t">
            <a:spAutoFit/>
          </a:bodyPr>
          <a:lstStyle/>
          <a:p>
            <a:pPr algn="ctr">
              <a:lnSpc>
                <a:spcPts val="11279"/>
              </a:lnSpc>
            </a:pPr>
            <a:r>
              <a:rPr lang="en-US" sz="6600" b="1" dirty="0">
                <a:solidFill>
                  <a:srgbClr val="023276"/>
                </a:solidFill>
                <a:latin typeface="Arial" panose="020B0604020202020204" pitchFamily="34" charset="0"/>
                <a:cs typeface="Arial" panose="020B0604020202020204" pitchFamily="34" charset="0"/>
              </a:rPr>
              <a:t>HƯỚNG DẪN VỀ NHÀ</a:t>
            </a:r>
          </a:p>
        </p:txBody>
      </p:sp>
      <p:grpSp>
        <p:nvGrpSpPr>
          <p:cNvPr id="17" name="Group 2"/>
          <p:cNvGrpSpPr/>
          <p:nvPr/>
        </p:nvGrpSpPr>
        <p:grpSpPr>
          <a:xfrm>
            <a:off x="1295400" y="3737418"/>
            <a:ext cx="4972884" cy="5195439"/>
            <a:chOff x="0" y="0"/>
            <a:chExt cx="1504394" cy="1571721"/>
          </a:xfrm>
        </p:grpSpPr>
        <p:sp>
          <p:nvSpPr>
            <p:cNvPr id="18" name="Freeform 3"/>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txBody>
            <a:bodyPr/>
            <a:lstStyle/>
            <a:p>
              <a:endParaRPr lang="en-US"/>
            </a:p>
          </p:txBody>
        </p:sp>
        <p:sp>
          <p:nvSpPr>
            <p:cNvPr id="19"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0" name="Group 5"/>
          <p:cNvGrpSpPr/>
          <p:nvPr/>
        </p:nvGrpSpPr>
        <p:grpSpPr>
          <a:xfrm>
            <a:off x="6671146" y="3737418"/>
            <a:ext cx="4972884" cy="5195439"/>
            <a:chOff x="0" y="0"/>
            <a:chExt cx="1504394" cy="1571721"/>
          </a:xfrm>
        </p:grpSpPr>
        <p:sp>
          <p:nvSpPr>
            <p:cNvPr id="21" name="Freeform 6"/>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FBC391"/>
            </a:solidFill>
          </p:spPr>
          <p:txBody>
            <a:bodyPr/>
            <a:lstStyle/>
            <a:p>
              <a:endParaRPr lang="en-US"/>
            </a:p>
          </p:txBody>
        </p:sp>
        <p:sp>
          <p:nvSpPr>
            <p:cNvPr id="22" name="TextBox 7"/>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3" name="Group 8"/>
          <p:cNvGrpSpPr/>
          <p:nvPr/>
        </p:nvGrpSpPr>
        <p:grpSpPr>
          <a:xfrm>
            <a:off x="12046892" y="3737418"/>
            <a:ext cx="4972884" cy="5195439"/>
            <a:chOff x="0" y="0"/>
            <a:chExt cx="1504394" cy="1571721"/>
          </a:xfrm>
        </p:grpSpPr>
        <p:sp>
          <p:nvSpPr>
            <p:cNvPr id="24" name="Freeform 9"/>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txBody>
            <a:bodyPr/>
            <a:lstStyle/>
            <a:p>
              <a:endParaRPr lang="en-US"/>
            </a:p>
          </p:txBody>
        </p:sp>
        <p:sp>
          <p:nvSpPr>
            <p:cNvPr id="25"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6"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121473" y="3711359"/>
            <a:ext cx="1606068" cy="1258215"/>
          </a:xfrm>
          <a:prstGeom prst="rect">
            <a:avLst/>
          </a:prstGeom>
        </p:spPr>
      </p:pic>
      <p:pic>
        <p:nvPicPr>
          <p:cNvPr id="27"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6497219" y="3711359"/>
            <a:ext cx="1606068" cy="1258215"/>
          </a:xfrm>
          <a:prstGeom prst="rect">
            <a:avLst/>
          </a:prstGeom>
          <a:noFill/>
        </p:spPr>
      </p:pic>
      <p:pic>
        <p:nvPicPr>
          <p:cNvPr id="28"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1872964" y="3711359"/>
            <a:ext cx="1606068" cy="1258215"/>
          </a:xfrm>
          <a:prstGeom prst="rect">
            <a:avLst/>
          </a:prstGeom>
        </p:spPr>
      </p:pic>
      <p:pic>
        <p:nvPicPr>
          <p:cNvPr id="29"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4908" y="745860"/>
            <a:ext cx="2406890" cy="2205587"/>
          </a:xfrm>
          <a:prstGeom prst="rect">
            <a:avLst/>
          </a:prstGeom>
        </p:spPr>
      </p:pic>
      <p:sp>
        <p:nvSpPr>
          <p:cNvPr id="30" name="TextBox 29"/>
          <p:cNvSpPr txBox="1"/>
          <p:nvPr/>
        </p:nvSpPr>
        <p:spPr>
          <a:xfrm>
            <a:off x="1447453" y="3757177"/>
            <a:ext cx="954107"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sp>
        <p:nvSpPr>
          <p:cNvPr id="31" name="TextBox 30"/>
          <p:cNvSpPr txBox="1"/>
          <p:nvPr/>
        </p:nvSpPr>
        <p:spPr>
          <a:xfrm>
            <a:off x="6823199" y="3759717"/>
            <a:ext cx="954107"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sp>
        <p:nvSpPr>
          <p:cNvPr id="32" name="TextBox 31"/>
          <p:cNvSpPr txBox="1"/>
          <p:nvPr/>
        </p:nvSpPr>
        <p:spPr>
          <a:xfrm>
            <a:off x="12198944" y="3757177"/>
            <a:ext cx="954107"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03</a:t>
            </a:r>
          </a:p>
        </p:txBody>
      </p:sp>
      <p:sp>
        <p:nvSpPr>
          <p:cNvPr id="33" name="TextBox 32"/>
          <p:cNvSpPr txBox="1"/>
          <p:nvPr/>
        </p:nvSpPr>
        <p:spPr>
          <a:xfrm>
            <a:off x="1524000" y="4993394"/>
            <a:ext cx="4515684" cy="2031325"/>
          </a:xfrm>
          <a:prstGeom prst="rect">
            <a:avLst/>
          </a:prstGeom>
          <a:noFill/>
        </p:spPr>
        <p:txBody>
          <a:bodyPr wrap="square" rtlCol="0">
            <a:spAutoFit/>
          </a:bodyPr>
          <a:lstStyle/>
          <a:p>
            <a:pPr algn="ctr">
              <a:lnSpc>
                <a:spcPct val="150000"/>
              </a:lnSpc>
            </a:pPr>
            <a:r>
              <a:rPr lang="en-US" sz="4200" dirty="0" err="1">
                <a:latin typeface="Arial" panose="020B0604020202020204" pitchFamily="34" charset="0"/>
                <a:cs typeface="Arial" panose="020B0604020202020204" pitchFamily="34" charset="0"/>
              </a:rPr>
              <a:t>Ôn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sp>
        <p:nvSpPr>
          <p:cNvPr id="34" name="TextBox 33"/>
          <p:cNvSpPr txBox="1"/>
          <p:nvPr/>
        </p:nvSpPr>
        <p:spPr>
          <a:xfrm>
            <a:off x="6785446" y="4993394"/>
            <a:ext cx="4744284" cy="3970318"/>
          </a:xfrm>
          <a:prstGeom prst="rect">
            <a:avLst/>
          </a:prstGeom>
          <a:noFill/>
        </p:spPr>
        <p:txBody>
          <a:bodyPr wrap="square" rtlCol="0">
            <a:spAutoFit/>
          </a:bodyPr>
          <a:lstStyle/>
          <a:p>
            <a:pPr algn="ctr">
              <a:lnSpc>
                <a:spcPct val="150000"/>
              </a:lnSpc>
            </a:pPr>
            <a:r>
              <a:rPr lang="en-US" sz="4200" dirty="0" err="1">
                <a:latin typeface="Arial" panose="020B0604020202020204" pitchFamily="34" charset="0"/>
                <a:cs typeface="Arial" panose="020B0604020202020204" pitchFamily="34" charset="0"/>
              </a:rPr>
              <a:t>Hoàn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r>
              <a:rPr lang="en-US" sz="4200" dirty="0">
                <a:latin typeface="Arial" panose="020B0604020202020204" pitchFamily="34" charset="0"/>
                <a:cs typeface="Arial" panose="020B0604020202020204" pitchFamily="34" charset="0"/>
              </a:rPr>
              <a:t> 1-3 SGK </a:t>
            </a:r>
            <a:r>
              <a:rPr lang="en-US" sz="4200" dirty="0" err="1">
                <a:latin typeface="Arial" panose="020B0604020202020204" pitchFamily="34" charset="0"/>
                <a:cs typeface="Arial" panose="020B0604020202020204" pitchFamily="34" charset="0"/>
              </a:rPr>
              <a:t>trang</a:t>
            </a:r>
            <a:r>
              <a:rPr lang="en-US" sz="4200" dirty="0">
                <a:latin typeface="Arial" panose="020B0604020202020204" pitchFamily="34" charset="0"/>
                <a:cs typeface="Arial" panose="020B0604020202020204" pitchFamily="34" charset="0"/>
              </a:rPr>
              <a:t> 13, 14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SBT</a:t>
            </a:r>
          </a:p>
        </p:txBody>
      </p:sp>
      <p:sp>
        <p:nvSpPr>
          <p:cNvPr id="35" name="TextBox 34"/>
          <p:cNvSpPr txBox="1"/>
          <p:nvPr/>
        </p:nvSpPr>
        <p:spPr>
          <a:xfrm>
            <a:off x="12275492" y="5033206"/>
            <a:ext cx="4515684" cy="2031325"/>
          </a:xfrm>
          <a:prstGeom prst="rect">
            <a:avLst/>
          </a:prstGeom>
          <a:noFill/>
        </p:spPr>
        <p:txBody>
          <a:bodyPr wrap="square" rtlCol="0">
            <a:spAutoFit/>
          </a:bodyPr>
          <a:lstStyle/>
          <a:p>
            <a:pPr algn="ctr">
              <a:lnSpc>
                <a:spcPct val="150000"/>
              </a:lnSpc>
            </a:pP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p>
          <a:p>
            <a:pPr algn="ctr">
              <a:lnSpc>
                <a:spcPct val="150000"/>
              </a:lnSpc>
            </a:pPr>
            <a:r>
              <a:rPr lang="en-US" sz="4200"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Bài</a:t>
            </a:r>
            <a:r>
              <a:rPr lang="en-US" sz="4200" b="1" dirty="0">
                <a:latin typeface="Arial" panose="020B0604020202020204" pitchFamily="34" charset="0"/>
                <a:cs typeface="Arial" panose="020B0604020202020204" pitchFamily="34" charset="0"/>
              </a:rPr>
              <a:t> 2</a:t>
            </a:r>
            <a:endParaRPr lang="en-US" sz="4200" dirty="0">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285914">
            <a:off x="29456" y="-1066437"/>
            <a:ext cx="3135594" cy="269091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95722" y="9085772"/>
            <a:ext cx="3008221" cy="170648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079" y="8555708"/>
            <a:ext cx="2862682" cy="260764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02250" y="7946957"/>
            <a:ext cx="1992699" cy="2566708"/>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93774" y="3238500"/>
            <a:ext cx="1788451" cy="243477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105268" y="9085772"/>
            <a:ext cx="2603932" cy="2887425"/>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224756" y="-1154401"/>
            <a:ext cx="2124817" cy="2518641"/>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786361" y="-1306770"/>
            <a:ext cx="2960465" cy="2610592"/>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238915" y="-993914"/>
            <a:ext cx="2911877" cy="2297736"/>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945731" y="8952815"/>
            <a:ext cx="2445604" cy="1787514"/>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508452" y="3649064"/>
            <a:ext cx="2719760" cy="2205478"/>
          </a:xfrm>
          <a:prstGeom prst="rect">
            <a:avLst/>
          </a:prstGeom>
        </p:spPr>
      </p:pic>
      <p:sp>
        <p:nvSpPr>
          <p:cNvPr id="21" name="Rectangle 20"/>
          <p:cNvSpPr/>
          <p:nvPr/>
        </p:nvSpPr>
        <p:spPr>
          <a:xfrm>
            <a:off x="2415002" y="2130504"/>
            <a:ext cx="13456569" cy="1107996"/>
          </a:xfrm>
          <a:prstGeom prst="rect">
            <a:avLst/>
          </a:prstGeom>
        </p:spPr>
        <p:txBody>
          <a:bodyPr wrap="none">
            <a:spAutoFit/>
          </a:bodyPr>
          <a:lstStyle/>
          <a:p>
            <a:r>
              <a:rPr lang="en-US" sz="6600" b="1" dirty="0">
                <a:solidFill>
                  <a:srgbClr val="0070C0"/>
                </a:solidFill>
                <a:latin typeface="Arial" panose="020B0604020202020204" pitchFamily="34" charset="0"/>
                <a:cs typeface="Arial" panose="020B0604020202020204" pitchFamily="34" charset="0"/>
              </a:rPr>
              <a:t>CHỦ ĐỀ 1: PHẢN ỨNG HÓA HỌC</a:t>
            </a:r>
          </a:p>
        </p:txBody>
      </p:sp>
      <p:sp>
        <p:nvSpPr>
          <p:cNvPr id="22" name="Rectangle 21"/>
          <p:cNvSpPr/>
          <p:nvPr/>
        </p:nvSpPr>
        <p:spPr>
          <a:xfrm>
            <a:off x="2338353" y="3720890"/>
            <a:ext cx="13609868" cy="3557512"/>
          </a:xfrm>
          <a:prstGeom prst="rect">
            <a:avLst/>
          </a:prstGeom>
        </p:spPr>
        <p:txBody>
          <a:bodyPr wrap="square">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BÀI 1: BIẾN ĐỔI VẬT LÍ VÀ BIẾN ĐỔI HÓA HỌC</a:t>
            </a:r>
          </a:p>
        </p:txBody>
      </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511096">
            <a:off x="12255915" y="400003"/>
            <a:ext cx="2967040" cy="2406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180120">
            <a:off x="14950933" y="3113221"/>
            <a:ext cx="2967040" cy="240600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498429">
            <a:off x="3338129" y="7448698"/>
            <a:ext cx="2967040" cy="240600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410353">
            <a:off x="482850" y="4904674"/>
            <a:ext cx="2967040" cy="240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11000" y="1326337"/>
            <a:ext cx="6477000" cy="8960662"/>
          </a:xfrm>
          <a:prstGeom prst="rect">
            <a:avLst/>
          </a:prstGeom>
        </p:spPr>
      </p:pic>
      <p:grpSp>
        <p:nvGrpSpPr>
          <p:cNvPr id="3" name="Group 3"/>
          <p:cNvGrpSpPr/>
          <p:nvPr/>
        </p:nvGrpSpPr>
        <p:grpSpPr>
          <a:xfrm>
            <a:off x="-3363527" y="3155196"/>
            <a:ext cx="7956059" cy="1868396"/>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txBody>
            <a:bodyPr/>
            <a:lstStyle/>
            <a:p>
              <a:endParaRPr lang="en-US"/>
            </a:p>
          </p:txBody>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1725874" y="1082569"/>
            <a:ext cx="9036227" cy="1135183"/>
          </a:xfrm>
          <a:prstGeom prst="rect">
            <a:avLst/>
          </a:prstGeom>
        </p:spPr>
        <p:txBody>
          <a:bodyPr lIns="0" tIns="0" rIns="0" bIns="0" rtlCol="0" anchor="t">
            <a:spAutoFit/>
          </a:bodyPr>
          <a:lstStyle/>
          <a:p>
            <a:pPr marL="0" lvl="0" indent="0">
              <a:lnSpc>
                <a:spcPts val="9770"/>
              </a:lnSpc>
              <a:spcBef>
                <a:spcPct val="0"/>
              </a:spcBef>
            </a:pPr>
            <a:r>
              <a:rPr lang="en-US" sz="6600" b="1" dirty="0">
                <a:solidFill>
                  <a:srgbClr val="023276"/>
                </a:solidFill>
                <a:latin typeface="Arial" panose="020B0604020202020204" pitchFamily="34" charset="0"/>
                <a:cs typeface="Arial" panose="020B0604020202020204" pitchFamily="34" charset="0"/>
              </a:rPr>
              <a:t>NỘI DUNG BÀI HỌC</a:t>
            </a:r>
          </a:p>
        </p:txBody>
      </p:sp>
      <p:sp>
        <p:nvSpPr>
          <p:cNvPr id="9" name="TextBox 9"/>
          <p:cNvSpPr txBox="1"/>
          <p:nvPr/>
        </p:nvSpPr>
        <p:spPr>
          <a:xfrm>
            <a:off x="2480511" y="3155196"/>
            <a:ext cx="1421591" cy="1731243"/>
          </a:xfrm>
          <a:prstGeom prst="rect">
            <a:avLst/>
          </a:prstGeom>
        </p:spPr>
        <p:txBody>
          <a:bodyPr lIns="0" tIns="0" rIns="0" bIns="0" rtlCol="0" anchor="t">
            <a:spAutoFit/>
          </a:bodyPr>
          <a:lstStyle/>
          <a:p>
            <a:pPr>
              <a:lnSpc>
                <a:spcPts val="13475"/>
              </a:lnSpc>
              <a:spcBef>
                <a:spcPct val="0"/>
              </a:spcBef>
            </a:pPr>
            <a:r>
              <a:rPr lang="en-US" sz="8000" b="1" dirty="0">
                <a:solidFill>
                  <a:schemeClr val="accent6">
                    <a:lumMod val="75000"/>
                  </a:schemeClr>
                </a:solidFill>
                <a:latin typeface="Arial" panose="020B0604020202020204" pitchFamily="34" charset="0"/>
                <a:cs typeface="Arial" panose="020B0604020202020204" pitchFamily="34" charset="0"/>
              </a:rPr>
              <a:t>01</a:t>
            </a:r>
          </a:p>
        </p:txBody>
      </p:sp>
      <p:grpSp>
        <p:nvGrpSpPr>
          <p:cNvPr id="10" name="Group 10"/>
          <p:cNvGrpSpPr/>
          <p:nvPr/>
        </p:nvGrpSpPr>
        <p:grpSpPr>
          <a:xfrm>
            <a:off x="-3363526" y="6937011"/>
            <a:ext cx="7956059" cy="1868396"/>
            <a:chOff x="0" y="0"/>
            <a:chExt cx="1268996" cy="298010"/>
          </a:xfrm>
        </p:grpSpPr>
        <p:sp>
          <p:nvSpPr>
            <p:cNvPr id="11" name="Freeform 11"/>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txBody>
            <a:bodyPr/>
            <a:lstStyle/>
            <a:p>
              <a:endParaRPr lang="en-US"/>
            </a:p>
          </p:txBody>
        </p:sp>
        <p:sp>
          <p:nvSpPr>
            <p:cNvPr id="12" name="TextBox 12"/>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15" name="TextBox 15"/>
          <p:cNvSpPr txBox="1"/>
          <p:nvPr/>
        </p:nvSpPr>
        <p:spPr>
          <a:xfrm>
            <a:off x="2480512" y="6937010"/>
            <a:ext cx="2088755" cy="1731243"/>
          </a:xfrm>
          <a:prstGeom prst="rect">
            <a:avLst/>
          </a:prstGeom>
        </p:spPr>
        <p:txBody>
          <a:bodyPr lIns="0" tIns="0" rIns="0" bIns="0" rtlCol="0" anchor="t">
            <a:spAutoFit/>
          </a:bodyPr>
          <a:lstStyle/>
          <a:p>
            <a:pPr>
              <a:lnSpc>
                <a:spcPts val="13475"/>
              </a:lnSpc>
              <a:spcBef>
                <a:spcPct val="0"/>
              </a:spcBef>
            </a:pPr>
            <a:r>
              <a:rPr lang="en-US" sz="8000" b="1" dirty="0">
                <a:solidFill>
                  <a:schemeClr val="accent6">
                    <a:lumMod val="75000"/>
                  </a:schemeClr>
                </a:solidFill>
                <a:latin typeface="Arial" panose="020B0604020202020204" pitchFamily="34" charset="0"/>
                <a:cs typeface="Arial" panose="020B0604020202020204" pitchFamily="34" charset="0"/>
              </a:rPr>
              <a:t>02</a:t>
            </a:r>
          </a:p>
        </p:txBody>
      </p:sp>
      <p:sp>
        <p:nvSpPr>
          <p:cNvPr id="16" name="Rectangle 15"/>
          <p:cNvSpPr/>
          <p:nvPr/>
        </p:nvSpPr>
        <p:spPr>
          <a:xfrm>
            <a:off x="5116982" y="3332980"/>
            <a:ext cx="5016117" cy="830997"/>
          </a:xfrm>
          <a:prstGeom prst="rect">
            <a:avLst/>
          </a:prstGeom>
        </p:spPr>
        <p:txBody>
          <a:bodyPr wrap="none">
            <a:spAutoFit/>
          </a:bodyPr>
          <a:lstStyle/>
          <a:p>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chất</a:t>
            </a:r>
            <a:endParaRPr lang="en-US" sz="4800" b="1" dirty="0">
              <a:latin typeface="Arial" panose="020B0604020202020204" pitchFamily="34" charset="0"/>
              <a:cs typeface="Arial" panose="020B0604020202020204" pitchFamily="34" charset="0"/>
            </a:endParaRPr>
          </a:p>
        </p:txBody>
      </p:sp>
      <p:sp>
        <p:nvSpPr>
          <p:cNvPr id="17" name="Rectangle 16"/>
          <p:cNvSpPr/>
          <p:nvPr/>
        </p:nvSpPr>
        <p:spPr>
          <a:xfrm>
            <a:off x="5116982" y="4458246"/>
            <a:ext cx="6734844" cy="2079095"/>
          </a:xfrm>
          <a:prstGeom prst="rect">
            <a:avLst/>
          </a:prstGeom>
        </p:spPr>
        <p:txBody>
          <a:bodyPr wrap="square">
            <a:spAutoFit/>
          </a:bodyPr>
          <a:lstStyle/>
          <a:p>
            <a:pPr marL="685800" indent="-685800">
              <a:buFont typeface="Wingdings" panose="05000000000000000000" pitchFamily="2" charset="2"/>
              <a:buChar char="§"/>
            </a:pPr>
            <a:r>
              <a:rPr lang="en-US" sz="4800" dirty="0" err="1">
                <a:latin typeface="Arial" panose="020B0604020202020204" pitchFamily="34" charset="0"/>
                <a:cs typeface="Arial" panose="020B0604020202020204" pitchFamily="34" charset="0"/>
              </a:rPr>
              <a:t>Sự</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đổi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vật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lí</a:t>
            </a:r>
            <a:endParaRPr lang="en-US" sz="4800" dirty="0">
              <a:latin typeface="Arial" panose="020B0604020202020204" pitchFamily="34" charset="0"/>
              <a:cs typeface="Arial" panose="020B0604020202020204" pitchFamily="34" charset="0"/>
            </a:endParaRPr>
          </a:p>
          <a:p>
            <a:pPr marL="685800" indent="-685800">
              <a:lnSpc>
                <a:spcPct val="200000"/>
              </a:lnSpc>
              <a:buFont typeface="Wingdings" panose="05000000000000000000" pitchFamily="2" charset="2"/>
              <a:buChar char="§"/>
            </a:pPr>
            <a:r>
              <a:rPr lang="en-US" sz="4800" dirty="0" err="1">
                <a:latin typeface="Arial" panose="020B0604020202020204" pitchFamily="34" charset="0"/>
                <a:cs typeface="Arial" panose="020B0604020202020204" pitchFamily="34" charset="0"/>
              </a:rPr>
              <a:t>Sự</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đổi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hóa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học</a:t>
            </a:r>
            <a:endParaRPr lang="en-US" sz="4800" dirty="0">
              <a:latin typeface="Arial" panose="020B0604020202020204" pitchFamily="34" charset="0"/>
              <a:cs typeface="Arial" panose="020B0604020202020204" pitchFamily="34" charset="0"/>
            </a:endParaRPr>
          </a:p>
        </p:txBody>
      </p:sp>
      <p:sp>
        <p:nvSpPr>
          <p:cNvPr id="18" name="Rectangle 17"/>
          <p:cNvSpPr/>
          <p:nvPr/>
        </p:nvSpPr>
        <p:spPr>
          <a:xfrm>
            <a:off x="5116983" y="6659996"/>
            <a:ext cx="8753002" cy="2308324"/>
          </a:xfrm>
          <a:prstGeom prst="rect">
            <a:avLst/>
          </a:prstGeom>
        </p:spPr>
        <p:txBody>
          <a:bodyPr wrap="square">
            <a:spAutoFit/>
          </a:bodyPr>
          <a:lstStyle/>
          <a:p>
            <a:pPr algn="just">
              <a:lnSpc>
                <a:spcPct val="150000"/>
              </a:lnSpc>
            </a:pPr>
            <a:r>
              <a:rPr lang="en-US" sz="4800" b="1" dirty="0" err="1">
                <a:latin typeface="Arial" panose="020B0604020202020204" pitchFamily="34" charset="0"/>
                <a:cs typeface="Arial" panose="020B0604020202020204" pitchFamily="34" charset="0"/>
              </a:rPr>
              <a:t>Phân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biệt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vật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lí</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hóa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học</a:t>
            </a:r>
            <a:r>
              <a:rPr lang="en-US" sz="4800" b="1" dirty="0">
                <a:latin typeface="Arial" panose="020B0604020202020204" pitchFamily="34" charset="0"/>
                <a:cs typeface="Arial" panose="020B0604020202020204" pitchFamily="34" charset="0"/>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17">
                                            <p:txEl>
                                              <p:pRg st="0" end="0"/>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additive="base">
                                        <p:cTn id="19"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4926262"/>
            <a:ext cx="11347879" cy="1795748"/>
          </a:xfrm>
          <a:prstGeom prst="rect">
            <a:avLst/>
          </a:prstGeom>
        </p:spPr>
        <p:txBody>
          <a:bodyPr lIns="0" tIns="0" rIns="0" bIns="0" rtlCol="0" anchor="t">
            <a:spAutoFit/>
          </a:bodyPr>
          <a:lstStyle/>
          <a:p>
            <a:pPr algn="just">
              <a:lnSpc>
                <a:spcPts val="15982"/>
              </a:lnSpc>
            </a:pPr>
            <a:r>
              <a:rPr lang="en-US" sz="8800" b="1" dirty="0">
                <a:solidFill>
                  <a:srgbClr val="023276"/>
                </a:solidFill>
                <a:latin typeface="Arial" panose="020B0604020202020204" pitchFamily="34" charset="0"/>
                <a:cs typeface="Arial" panose="020B0604020202020204" pitchFamily="34" charset="0"/>
              </a:rPr>
              <a:t>SỰ BIẾN ĐỔI CHẤT</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11"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dirty="0">
                  <a:solidFill>
                    <a:srgbClr val="023276"/>
                  </a:solidFill>
                  <a:latin typeface="Arial" panose="020B0604020202020204" pitchFamily="34" charset="0"/>
                  <a:cs typeface="Arial" panose="020B0604020202020204" pitchFamily="34" charset="0"/>
                </a:rPr>
                <a:t>I.</a:t>
              </a:r>
            </a:p>
          </p:txBody>
        </p:sp>
      </p:gr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524000" y="1931563"/>
            <a:ext cx="1113483" cy="1078337"/>
          </a:xfrm>
          <a:prstGeom prst="rect">
            <a:avLst/>
          </a:prstGeom>
        </p:spPr>
      </p:pic>
      <p:sp>
        <p:nvSpPr>
          <p:cNvPr id="14" name="Rectangle 13"/>
          <p:cNvSpPr/>
          <p:nvPr/>
        </p:nvSpPr>
        <p:spPr>
          <a:xfrm>
            <a:off x="2866083" y="2116788"/>
            <a:ext cx="1021145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Hoạt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1:</a:t>
            </a:r>
          </a:p>
        </p:txBody>
      </p:sp>
      <p:sp>
        <p:nvSpPr>
          <p:cNvPr id="15" name="Pentagon 14"/>
          <p:cNvSpPr/>
          <p:nvPr/>
        </p:nvSpPr>
        <p:spPr>
          <a:xfrm>
            <a:off x="0" y="3571791"/>
            <a:ext cx="2866083"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Chuẩn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bị</a:t>
            </a:r>
            <a:r>
              <a:rPr lang="en-US" sz="4000" dirty="0">
                <a:solidFill>
                  <a:schemeClr val="bg1"/>
                </a:solidFill>
                <a:latin typeface="Arial" panose="020B0604020202020204" pitchFamily="34" charset="0"/>
                <a:cs typeface="Arial" panose="020B0604020202020204" pitchFamily="34" charset="0"/>
              </a:rPr>
              <a:t>:</a:t>
            </a:r>
          </a:p>
        </p:txBody>
      </p:sp>
      <p:sp>
        <p:nvSpPr>
          <p:cNvPr id="16" name="Rectangle 15"/>
          <p:cNvSpPr/>
          <p:nvPr/>
        </p:nvSpPr>
        <p:spPr>
          <a:xfrm>
            <a:off x="3094682" y="3393234"/>
            <a:ext cx="14050317"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Dụng cụ: cốc thủy tinh (loại 100 ml), đũa thủy tinh, thìa thủy tinh, bát sứ loại nhỏ, kiềng đun, lưới thép, đèn cồn.</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Hóa chất: sodium chloride (dạng rắn), nước</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02561" y="6637963"/>
            <a:ext cx="1974558" cy="3234191"/>
          </a:xfrm>
          <a:prstGeom prst="rect">
            <a:avLst/>
          </a:prstGeom>
        </p:spPr>
      </p:pic>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2047" y="7871625"/>
            <a:ext cx="4115374" cy="2000529"/>
          </a:xfrm>
          <a:prstGeom prst="rect">
            <a:avLst/>
          </a:prstGeom>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4899" y="6637963"/>
            <a:ext cx="2534640" cy="1640603"/>
          </a:xfrm>
          <a:prstGeom prst="rect">
            <a:avLst/>
          </a:prstGeom>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3541" y="6637963"/>
            <a:ext cx="2593057" cy="3648075"/>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0025" t="24091" r="9583" b="26094"/>
          <a:stretch/>
        </p:blipFill>
        <p:spPr>
          <a:xfrm>
            <a:off x="14135953" y="7458264"/>
            <a:ext cx="2810166" cy="2090489"/>
          </a:xfrm>
          <a:prstGeom prst="rect">
            <a:avLst/>
          </a:prstGeom>
        </p:spPr>
      </p:pic>
      <p:pic>
        <p:nvPicPr>
          <p:cNvPr id="23" name="Picture 2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5943" y="7338141"/>
            <a:ext cx="2214938" cy="26397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anim calcmode="lin" valueType="num">
                                      <p:cBhvr>
                                        <p:cTn id="47" dur="500" fill="hold"/>
                                        <p:tgtEl>
                                          <p:spTgt spid="23"/>
                                        </p:tgtEl>
                                        <p:attrNameLst>
                                          <p:attrName>ppt_x</p:attrName>
                                        </p:attrNameLst>
                                      </p:cBhvr>
                                      <p:tavLst>
                                        <p:tav tm="0">
                                          <p:val>
                                            <p:strVal val="#ppt_x"/>
                                          </p:val>
                                        </p:tav>
                                        <p:tav tm="100000">
                                          <p:val>
                                            <p:strVal val="#ppt_x"/>
                                          </p:val>
                                        </p:tav>
                                      </p:tavLst>
                                    </p:anim>
                                    <p:anim calcmode="lin" valueType="num">
                                      <p:cBhvr>
                                        <p:cTn id="48" dur="5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anim calcmode="lin" valueType="num">
                                      <p:cBhvr>
                                        <p:cTn id="52" dur="500" fill="hold"/>
                                        <p:tgtEl>
                                          <p:spTgt spid="21"/>
                                        </p:tgtEl>
                                        <p:attrNameLst>
                                          <p:attrName>ppt_x</p:attrName>
                                        </p:attrNameLst>
                                      </p:cBhvr>
                                      <p:tavLst>
                                        <p:tav tm="0">
                                          <p:val>
                                            <p:strVal val="#ppt_x"/>
                                          </p:val>
                                        </p:tav>
                                        <p:tav tm="100000">
                                          <p:val>
                                            <p:strVal val="#ppt_x"/>
                                          </p:val>
                                        </p:tav>
                                      </p:tavLst>
                                    </p:anim>
                                    <p:anim calcmode="lin" valueType="num">
                                      <p:cBhvr>
                                        <p:cTn id="53" dur="5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anim calcmode="lin" valueType="num">
                                      <p:cBhvr>
                                        <p:cTn id="57" dur="500" fill="hold"/>
                                        <p:tgtEl>
                                          <p:spTgt spid="22"/>
                                        </p:tgtEl>
                                        <p:attrNameLst>
                                          <p:attrName>ppt_x</p:attrName>
                                        </p:attrNameLst>
                                      </p:cBhvr>
                                      <p:tavLst>
                                        <p:tav tm="0">
                                          <p:val>
                                            <p:strVal val="#ppt_x"/>
                                          </p:val>
                                        </p:tav>
                                        <p:tav tm="100000">
                                          <p:val>
                                            <p:strVal val="#ppt_x"/>
                                          </p:val>
                                        </p:tav>
                                      </p:tavLst>
                                    </p:anim>
                                    <p:anim calcmode="lin" valueType="num">
                                      <p:cBhvr>
                                        <p:cTn id="5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524000" y="1931563"/>
            <a:ext cx="1113483" cy="1078337"/>
          </a:xfrm>
          <a:prstGeom prst="rect">
            <a:avLst/>
          </a:prstGeom>
        </p:spPr>
      </p:pic>
      <p:sp>
        <p:nvSpPr>
          <p:cNvPr id="14" name="Rectangle 13"/>
          <p:cNvSpPr/>
          <p:nvPr/>
        </p:nvSpPr>
        <p:spPr>
          <a:xfrm>
            <a:off x="2866083" y="2116788"/>
            <a:ext cx="1021145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Hoạt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nhóm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1:</a:t>
            </a:r>
          </a:p>
        </p:txBody>
      </p:sp>
      <p:sp>
        <p:nvSpPr>
          <p:cNvPr id="15" name="Pentagon 14"/>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Tiến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hành</a:t>
            </a:r>
            <a:r>
              <a:rPr lang="en-US" sz="4000" dirty="0">
                <a:solidFill>
                  <a:schemeClr val="bg1"/>
                </a:solidFill>
                <a:latin typeface="Arial" panose="020B0604020202020204" pitchFamily="34" charset="0"/>
                <a:cs typeface="Arial" panose="020B0604020202020204" pitchFamily="34" charset="0"/>
              </a:rPr>
              <a:t>:</a:t>
            </a:r>
          </a:p>
        </p:txBody>
      </p:sp>
      <p:sp>
        <p:nvSpPr>
          <p:cNvPr id="3" name="Rectangle 2"/>
          <p:cNvSpPr/>
          <p:nvPr/>
        </p:nvSpPr>
        <p:spPr>
          <a:xfrm>
            <a:off x="3581400" y="3386565"/>
            <a:ext cx="136398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khoảng 1 – 2 thìa thủy tinh sodium chloride cho vào cốc, sau đó thêm vào cốc khoảng 30 ml nước, khuấy đều cho tới khi sodium chloride tan hết.</a:t>
            </a:r>
          </a:p>
        </p:txBody>
      </p:sp>
      <p:sp>
        <p:nvSpPr>
          <p:cNvPr id="4" name="Rectangle 3"/>
          <p:cNvSpPr/>
          <p:nvPr/>
        </p:nvSpPr>
        <p:spPr>
          <a:xfrm>
            <a:off x="3581400" y="6387590"/>
            <a:ext cx="136398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dirty="0">
                <a:solidFill>
                  <a:prstClr val="black"/>
                </a:solidFill>
                <a:cs typeface="Arial" panose="020B0604020202020204" pitchFamily="34" charset="0"/>
              </a:rPr>
              <a:t>Lấy ra khoảng 1 ml dung dịch sodium chloride trên cho vào bát sứ đặt trên kiềng đun có lưới thép, đun trên ngọn lửa đèn cồn cho đến khi cạn dung dịch</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cs typeface="Arial" panose="020B0604020202020204" pitchFamily="34" charset="0"/>
            </a:endParaRPr>
          </a:p>
        </p:txBody>
      </p:sp>
      <p:pic>
        <p:nvPicPr>
          <p:cNvPr id="5" name="Picture 4"/>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36964" y="4941462"/>
            <a:ext cx="3191202" cy="479336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66842" y="1542197"/>
            <a:ext cx="3121158" cy="2081788"/>
          </a:xfrm>
          <a:prstGeom prst="rect">
            <a:avLst/>
          </a:prstGeom>
        </p:spPr>
      </p:pic>
    </p:spTree>
    <p:extLst>
      <p:ext uri="{BB962C8B-B14F-4D97-AF65-F5344CB8AC3E}">
        <p14:creationId xmlns:p14="http://schemas.microsoft.com/office/powerpoint/2010/main" val="2842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524000" y="1931563"/>
            <a:ext cx="1113483" cy="1078337"/>
          </a:xfrm>
          <a:prstGeom prst="rect">
            <a:avLst/>
          </a:prstGeom>
        </p:spPr>
      </p:pic>
      <p:sp>
        <p:nvSpPr>
          <p:cNvPr id="14" name="Rectangle 13"/>
          <p:cNvSpPr/>
          <p:nvPr/>
        </p:nvSpPr>
        <p:spPr>
          <a:xfrm>
            <a:off x="2866083" y="2116788"/>
            <a:ext cx="7018268"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Thảo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luận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lời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câu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hỏi</a:t>
            </a:r>
            <a:r>
              <a:rPr lang="en-US" sz="4000" b="1" dirty="0">
                <a:solidFill>
                  <a:srgbClr val="002060"/>
                </a:solidFill>
                <a:latin typeface="Arial" panose="020B0604020202020204" pitchFamily="34" charset="0"/>
                <a:cs typeface="Arial" panose="020B0604020202020204" pitchFamily="34" charset="0"/>
              </a:rPr>
              <a:t>:</a:t>
            </a:r>
          </a:p>
        </p:txBody>
      </p:sp>
      <p:grpSp>
        <p:nvGrpSpPr>
          <p:cNvPr id="28" name="Group 27"/>
          <p:cNvGrpSpPr/>
          <p:nvPr/>
        </p:nvGrpSpPr>
        <p:grpSpPr>
          <a:xfrm>
            <a:off x="963742" y="3050696"/>
            <a:ext cx="5132259" cy="6488389"/>
            <a:chOff x="963742" y="3050696"/>
            <a:chExt cx="5132259" cy="6488389"/>
          </a:xfrm>
        </p:grpSpPr>
        <p:grpSp>
          <p:nvGrpSpPr>
            <p:cNvPr id="16" name="Group 3"/>
            <p:cNvGrpSpPr/>
            <p:nvPr/>
          </p:nvGrpSpPr>
          <p:grpSpPr>
            <a:xfrm>
              <a:off x="963742" y="3671685"/>
              <a:ext cx="5132259" cy="5867400"/>
              <a:chOff x="0" y="0"/>
              <a:chExt cx="1149303" cy="1087828"/>
            </a:xfrm>
          </p:grpSpPr>
          <p:sp>
            <p:nvSpPr>
              <p:cNvPr id="17" name="Freeform 4"/>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txBody>
              <a:bodyPr/>
              <a:lstStyle/>
              <a:p>
                <a:endParaRPr lang="en-US"/>
              </a:p>
            </p:txBody>
          </p:sp>
          <p:sp>
            <p:nvSpPr>
              <p:cNvPr id="18"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Rectangle 6"/>
            <p:cNvSpPr/>
            <p:nvPr/>
          </p:nvSpPr>
          <p:spPr>
            <a:xfrm>
              <a:off x="1206814" y="4069694"/>
              <a:ext cx="4764605"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Mô tả hiện tượng khi hòa tan sodium chloride trong nước và hiện tượng khi cô cạn.</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3659" y="3050696"/>
              <a:ext cx="1259796" cy="1259796"/>
            </a:xfrm>
            <a:prstGeom prst="rect">
              <a:avLst/>
            </a:prstGeom>
          </p:spPr>
        </p:pic>
      </p:grpSp>
      <p:sp>
        <p:nvSpPr>
          <p:cNvPr id="3" name="Rectangle 2"/>
          <p:cNvSpPr/>
          <p:nvPr/>
        </p:nvSpPr>
        <p:spPr>
          <a:xfrm>
            <a:off x="7059743" y="3731268"/>
            <a:ext cx="9144000" cy="1824923"/>
          </a:xfrm>
          <a:prstGeom prst="rect">
            <a:avLst/>
          </a:prstGeom>
        </p:spPr>
        <p:txBody>
          <a:bodyPr>
            <a:spAutoFit/>
          </a:bodyPr>
          <a:lstStyle/>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Hòa tan muối ăn vào nước thu được dung dịch đồng nhất, không màu</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4" name="Rectangle 3"/>
          <p:cNvSpPr/>
          <p:nvPr/>
        </p:nvSpPr>
        <p:spPr>
          <a:xfrm>
            <a:off x="7059743" y="5752688"/>
            <a:ext cx="9144000" cy="1938992"/>
          </a:xfrm>
          <a:prstGeom prst="rect">
            <a:avLst/>
          </a:prstGeom>
        </p:spPr>
        <p:txBody>
          <a:bodyPr>
            <a:spAutoFit/>
          </a:bodyPr>
          <a:lstStyle/>
          <a:p>
            <a:pPr marL="571500" lvl="0" indent="-571500" algn="just">
              <a:lnSpc>
                <a:spcPct val="150000"/>
              </a:lnSpc>
              <a:buFont typeface="Wingdings" panose="05000000000000000000" pitchFamily="2" charset="2"/>
              <a:buChar char="Ø"/>
            </a:pPr>
            <a:r>
              <a:rPr lang="vi-VN" sz="4000" dirty="0">
                <a:solidFill>
                  <a:prstClr val="black"/>
                </a:solidFill>
                <a:cs typeface="Arial" panose="020B0604020202020204" pitchFamily="34" charset="0"/>
              </a:rPr>
              <a:t>Sau khi cô cạn thu được chất rắn, màu trắng bám trên đáy bát sứ</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02444" y="425123"/>
            <a:ext cx="4272765" cy="3248877"/>
          </a:xfrm>
          <a:prstGeom prst="rect">
            <a:avLst/>
          </a:prstGeom>
        </p:spPr>
      </p:pic>
      <p:pic>
        <p:nvPicPr>
          <p:cNvPr id="32" name="Picture 31"/>
          <p:cNvPicPr>
            <a:picLocks noChangeAspect="1"/>
          </p:cNvPicPr>
          <p:nvPr/>
        </p:nvPicPr>
        <p:blipFill>
          <a:blip r:embed="rId8"/>
          <a:stretch>
            <a:fillRect/>
          </a:stretch>
        </p:blipFill>
        <p:spPr>
          <a:xfrm>
            <a:off x="10591800" y="7688979"/>
            <a:ext cx="7248772" cy="2597121"/>
          </a:xfrm>
          <a:prstGeom prst="rect">
            <a:avLst/>
          </a:prstGeom>
        </p:spPr>
      </p:pic>
    </p:spTree>
    <p:extLst>
      <p:ext uri="{BB962C8B-B14F-4D97-AF65-F5344CB8AC3E}">
        <p14:creationId xmlns:p14="http://schemas.microsoft.com/office/powerpoint/2010/main" val="30634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25693">
            <a:off x="-71621" y="206877"/>
            <a:ext cx="1747207" cy="14168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19" y="1902699"/>
            <a:ext cx="5732054" cy="4358475"/>
          </a:xfrm>
          <a:prstGeom prst="rect">
            <a:avLst/>
          </a:prstGeom>
        </p:spPr>
      </p:pic>
      <p:pic>
        <p:nvPicPr>
          <p:cNvPr id="32" name="Picture 31"/>
          <p:cNvPicPr>
            <a:picLocks noChangeAspect="1"/>
          </p:cNvPicPr>
          <p:nvPr/>
        </p:nvPicPr>
        <p:blipFill>
          <a:blip r:embed="rId5"/>
          <a:stretch>
            <a:fillRect/>
          </a:stretch>
        </p:blipFill>
        <p:spPr>
          <a:xfrm>
            <a:off x="6346576" y="2228576"/>
            <a:ext cx="9724465" cy="3484123"/>
          </a:xfrm>
          <a:prstGeom prst="rect">
            <a:avLst/>
          </a:prstGeom>
        </p:spPr>
      </p:pic>
      <p:sp>
        <p:nvSpPr>
          <p:cNvPr id="4" name="Rectangle 17">
            <a:extLst>
              <a:ext uri="{FF2B5EF4-FFF2-40B4-BE49-F238E27FC236}">
                <a16:creationId xmlns:a16="http://schemas.microsoft.com/office/drawing/2014/main" id="{56F22A3E-EA1D-0057-A254-C9B9681FE912}"/>
              </a:ext>
            </a:extLst>
          </p:cNvPr>
          <p:cNvSpPr/>
          <p:nvPr/>
        </p:nvSpPr>
        <p:spPr>
          <a:xfrm>
            <a:off x="228600" y="240714"/>
            <a:ext cx="17526000" cy="1824923"/>
          </a:xfrm>
          <a:prstGeom prst="rect">
            <a:avLst/>
          </a:prstGeom>
          <a:solidFill>
            <a:schemeClr val="bg1"/>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Vẽ sơ đồ bằng chữ mô tả quá trình (sự thay đổi về trạng thái, kích thước,...) và hiện tượng ở thí nghiệm 1</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grpSp>
        <p:nvGrpSpPr>
          <p:cNvPr id="6" name="Group 37">
            <a:extLst>
              <a:ext uri="{FF2B5EF4-FFF2-40B4-BE49-F238E27FC236}">
                <a16:creationId xmlns:a16="http://schemas.microsoft.com/office/drawing/2014/main" id="{CB5E1ACC-FF45-A50C-D8E9-E1DB6A7CF4BD}"/>
              </a:ext>
            </a:extLst>
          </p:cNvPr>
          <p:cNvGrpSpPr/>
          <p:nvPr/>
        </p:nvGrpSpPr>
        <p:grpSpPr>
          <a:xfrm>
            <a:off x="0" y="6115832"/>
            <a:ext cx="18288000" cy="2635901"/>
            <a:chOff x="-2658137" y="6681734"/>
            <a:chExt cx="18288000" cy="2635901"/>
          </a:xfrm>
        </p:grpSpPr>
        <p:sp>
          <p:nvSpPr>
            <p:cNvPr id="7" name="Rounded Rectangle 3">
              <a:extLst>
                <a:ext uri="{FF2B5EF4-FFF2-40B4-BE49-F238E27FC236}">
                  <a16:creationId xmlns:a16="http://schemas.microsoft.com/office/drawing/2014/main" id="{FA826B87-2DC9-84AA-C02E-E98935827B04}"/>
                </a:ext>
              </a:extLst>
            </p:cNvPr>
            <p:cNvSpPr/>
            <p:nvPr/>
          </p:nvSpPr>
          <p:spPr>
            <a:xfrm>
              <a:off x="-2658137" y="7523896"/>
              <a:ext cx="5732054" cy="1699896"/>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3800">
                  <a:solidFill>
                    <a:schemeClr val="bg1"/>
                  </a:solidFill>
                  <a:latin typeface="Arial" panose="020B0604020202020204" pitchFamily="34" charset="0"/>
                  <a:cs typeface="Arial" panose="020B0604020202020204" pitchFamily="34" charset="0"/>
                </a:rPr>
                <a:t>Muối (Sodium chloride) </a:t>
              </a:r>
              <a:endParaRPr lang="en-US" sz="3800" dirty="0">
                <a:solidFill>
                  <a:schemeClr val="bg1"/>
                </a:solidFill>
                <a:latin typeface="Arial" panose="020B0604020202020204" pitchFamily="34" charset="0"/>
                <a:cs typeface="Arial" panose="020B0604020202020204" pitchFamily="34" charset="0"/>
              </a:endParaRPr>
            </a:p>
            <a:p>
              <a:pPr algn="ctr">
                <a:lnSpc>
                  <a:spcPct val="130000"/>
                </a:lnSpc>
              </a:pPr>
              <a:r>
                <a:rPr lang="en-US" sz="3800" dirty="0">
                  <a:solidFill>
                    <a:schemeClr val="bg1"/>
                  </a:solidFill>
                  <a:latin typeface="Arial" panose="020B0604020202020204" pitchFamily="34" charset="0"/>
                  <a:cs typeface="Arial" panose="020B0604020202020204" pitchFamily="34" charset="0"/>
                </a:rPr>
                <a:t>(</a:t>
              </a:r>
              <a:r>
                <a:rPr lang="en-US" sz="3800" dirty="0" err="1">
                  <a:solidFill>
                    <a:schemeClr val="bg1"/>
                  </a:solidFill>
                  <a:latin typeface="Arial" panose="020B0604020202020204" pitchFamily="34" charset="0"/>
                  <a:cs typeface="Arial" panose="020B0604020202020204" pitchFamily="34" charset="0"/>
                </a:rPr>
                <a:t>rắn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hạt</a:t>
              </a:r>
              <a:r>
                <a:rPr lang="en-US" sz="3800" dirty="0">
                  <a:solidFill>
                    <a:schemeClr val="bg1"/>
                  </a:solidFill>
                  <a:latin typeface="Arial" panose="020B0604020202020204" pitchFamily="34" charset="0"/>
                  <a:cs typeface="Arial" panose="020B0604020202020204" pitchFamily="34" charset="0"/>
                </a:rPr>
                <a:t> to, </a:t>
              </a:r>
              <a:r>
                <a:rPr lang="en-US" sz="3800" dirty="0" err="1">
                  <a:solidFill>
                    <a:schemeClr val="bg1"/>
                  </a:solidFill>
                  <a:latin typeface="Arial" panose="020B0604020202020204" pitchFamily="34" charset="0"/>
                  <a:cs typeface="Arial" panose="020B0604020202020204" pitchFamily="34" charset="0"/>
                </a:rPr>
                <a:t>trắng</a:t>
              </a:r>
              <a:r>
                <a:rPr lang="en-US" sz="3800" dirty="0">
                  <a:solidFill>
                    <a:schemeClr val="bg1"/>
                  </a:solidFill>
                  <a:latin typeface="Arial" panose="020B0604020202020204" pitchFamily="34" charset="0"/>
                  <a:cs typeface="Arial" panose="020B0604020202020204" pitchFamily="34" charset="0"/>
                </a:rPr>
                <a:t>)</a:t>
              </a:r>
            </a:p>
          </p:txBody>
        </p:sp>
        <p:sp>
          <p:nvSpPr>
            <p:cNvPr id="8" name="Rounded Rectangle 28">
              <a:extLst>
                <a:ext uri="{FF2B5EF4-FFF2-40B4-BE49-F238E27FC236}">
                  <a16:creationId xmlns:a16="http://schemas.microsoft.com/office/drawing/2014/main" id="{93BE5907-58E1-8AEF-52D7-F9F3D323B1AC}"/>
                </a:ext>
              </a:extLst>
            </p:cNvPr>
            <p:cNvSpPr/>
            <p:nvPr/>
          </p:nvSpPr>
          <p:spPr>
            <a:xfrm>
              <a:off x="3677451" y="7617741"/>
              <a:ext cx="5772830" cy="1699894"/>
            </a:xfrm>
            <a:prstGeom prst="roundRect">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3800">
                  <a:solidFill>
                    <a:schemeClr val="bg1"/>
                  </a:solidFill>
                  <a:latin typeface="Arial" panose="020B0604020202020204" pitchFamily="34" charset="0"/>
                  <a:cs typeface="Arial" panose="020B0604020202020204" pitchFamily="34" charset="0"/>
                </a:rPr>
                <a:t>Muối (Sodium chloride) </a:t>
              </a:r>
              <a:endParaRPr lang="en-US" sz="3800" dirty="0">
                <a:solidFill>
                  <a:schemeClr val="bg1"/>
                </a:solidFill>
                <a:latin typeface="Arial" panose="020B0604020202020204" pitchFamily="34" charset="0"/>
                <a:cs typeface="Arial" panose="020B0604020202020204" pitchFamily="34" charset="0"/>
              </a:endParaRPr>
            </a:p>
            <a:p>
              <a:pPr algn="ctr">
                <a:lnSpc>
                  <a:spcPct val="130000"/>
                </a:lnSpc>
              </a:pPr>
              <a:r>
                <a:rPr lang="en-US" sz="3800" dirty="0">
                  <a:solidFill>
                    <a:schemeClr val="bg1"/>
                  </a:solidFill>
                  <a:latin typeface="Arial" panose="020B0604020202020204" pitchFamily="34" charset="0"/>
                  <a:cs typeface="Arial" panose="020B0604020202020204" pitchFamily="34" charset="0"/>
                </a:rPr>
                <a:t>(dung </a:t>
              </a:r>
              <a:r>
                <a:rPr lang="en-US" sz="3800" dirty="0" err="1">
                  <a:solidFill>
                    <a:schemeClr val="bg1"/>
                  </a:solidFill>
                  <a:latin typeface="Arial" panose="020B0604020202020204" pitchFamily="34" charset="0"/>
                  <a:cs typeface="Arial" panose="020B0604020202020204" pitchFamily="34" charset="0"/>
                </a:rPr>
                <a:t>dịch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không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màu</a:t>
              </a:r>
              <a:r>
                <a:rPr lang="en-US" sz="3800" dirty="0">
                  <a:solidFill>
                    <a:schemeClr val="bg1"/>
                  </a:solidFill>
                  <a:latin typeface="Arial" panose="020B0604020202020204" pitchFamily="34" charset="0"/>
                  <a:cs typeface="Arial" panose="020B0604020202020204" pitchFamily="34" charset="0"/>
                </a:rPr>
                <a:t>)</a:t>
              </a:r>
            </a:p>
          </p:txBody>
        </p:sp>
        <p:sp>
          <p:nvSpPr>
            <p:cNvPr id="9" name="Rounded Rectangle 30">
              <a:extLst>
                <a:ext uri="{FF2B5EF4-FFF2-40B4-BE49-F238E27FC236}">
                  <a16:creationId xmlns:a16="http://schemas.microsoft.com/office/drawing/2014/main" id="{B7F2202B-DA12-487C-35E9-C3C1D2888CAE}"/>
                </a:ext>
              </a:extLst>
            </p:cNvPr>
            <p:cNvSpPr/>
            <p:nvPr/>
          </p:nvSpPr>
          <p:spPr>
            <a:xfrm>
              <a:off x="9857033" y="7523896"/>
              <a:ext cx="5772830" cy="1699896"/>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3800">
                  <a:solidFill>
                    <a:schemeClr val="bg1"/>
                  </a:solidFill>
                  <a:latin typeface="Arial" panose="020B0604020202020204" pitchFamily="34" charset="0"/>
                  <a:cs typeface="Arial" panose="020B0604020202020204" pitchFamily="34" charset="0"/>
                </a:rPr>
                <a:t>Muối (Sodium chloride)</a:t>
              </a:r>
              <a:endParaRPr lang="en-US" sz="3800" dirty="0">
                <a:solidFill>
                  <a:schemeClr val="bg1"/>
                </a:solidFill>
                <a:latin typeface="Arial" panose="020B0604020202020204" pitchFamily="34" charset="0"/>
                <a:cs typeface="Arial" panose="020B0604020202020204" pitchFamily="34" charset="0"/>
              </a:endParaRPr>
            </a:p>
            <a:p>
              <a:pPr algn="ctr">
                <a:lnSpc>
                  <a:spcPct val="130000"/>
                </a:lnSpc>
              </a:pPr>
              <a:r>
                <a:rPr lang="en-US" sz="3800" dirty="0">
                  <a:solidFill>
                    <a:schemeClr val="bg1"/>
                  </a:solidFill>
                  <a:latin typeface="Arial" panose="020B0604020202020204" pitchFamily="34" charset="0"/>
                  <a:cs typeface="Arial" panose="020B0604020202020204" pitchFamily="34" charset="0"/>
                </a:rPr>
                <a:t>(</a:t>
              </a:r>
              <a:r>
                <a:rPr lang="en-US" sz="3800" dirty="0" err="1">
                  <a:solidFill>
                    <a:schemeClr val="bg1"/>
                  </a:solidFill>
                  <a:latin typeface="Arial" panose="020B0604020202020204" pitchFamily="34" charset="0"/>
                  <a:cs typeface="Arial" panose="020B0604020202020204" pitchFamily="34" charset="0"/>
                </a:rPr>
                <a:t>rắn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hạt</a:t>
              </a:r>
              <a:r>
                <a:rPr lang="en-US" sz="3800" dirty="0">
                  <a:solidFill>
                    <a:schemeClr val="bg1"/>
                  </a:solidFill>
                  <a:latin typeface="Arial" panose="020B0604020202020204" pitchFamily="34" charset="0"/>
                  <a:cs typeface="Arial" panose="020B0604020202020204" pitchFamily="34" charset="0"/>
                </a:rPr>
                <a:t> to, </a:t>
              </a:r>
              <a:r>
                <a:rPr lang="en-US" sz="3800" dirty="0" err="1">
                  <a:solidFill>
                    <a:schemeClr val="bg1"/>
                  </a:solidFill>
                  <a:latin typeface="Arial" panose="020B0604020202020204" pitchFamily="34" charset="0"/>
                  <a:cs typeface="Arial" panose="020B0604020202020204" pitchFamily="34" charset="0"/>
                </a:rPr>
                <a:t>trắng</a:t>
              </a:r>
              <a:r>
                <a:rPr lang="en-US" sz="3800" dirty="0">
                  <a:solidFill>
                    <a:schemeClr val="bg1"/>
                  </a:solidFill>
                  <a:latin typeface="Arial" panose="020B0604020202020204" pitchFamily="34" charset="0"/>
                  <a:cs typeface="Arial" panose="020B0604020202020204" pitchFamily="34" charset="0"/>
                </a:rPr>
                <a:t>)</a:t>
              </a:r>
            </a:p>
          </p:txBody>
        </p:sp>
        <p:cxnSp>
          <p:nvCxnSpPr>
            <p:cNvPr id="10" name="Straight Arrow Connector 6">
              <a:extLst>
                <a:ext uri="{FF2B5EF4-FFF2-40B4-BE49-F238E27FC236}">
                  <a16:creationId xmlns:a16="http://schemas.microsoft.com/office/drawing/2014/main" id="{5683FE37-F8D0-DE28-798D-8D6EF4F8AAA3}"/>
                </a:ext>
              </a:extLst>
            </p:cNvPr>
            <p:cNvCxnSpPr>
              <a:cxnSpLocks/>
            </p:cNvCxnSpPr>
            <p:nvPr/>
          </p:nvCxnSpPr>
          <p:spPr>
            <a:xfrm>
              <a:off x="2980663" y="8373844"/>
              <a:ext cx="936376" cy="0"/>
            </a:xfrm>
            <a:prstGeom prst="straightConnector1">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32">
              <a:extLst>
                <a:ext uri="{FF2B5EF4-FFF2-40B4-BE49-F238E27FC236}">
                  <a16:creationId xmlns:a16="http://schemas.microsoft.com/office/drawing/2014/main" id="{87CDB74F-BF9E-D976-0FA7-5D3E48B8D4B6}"/>
                </a:ext>
              </a:extLst>
            </p:cNvPr>
            <p:cNvCxnSpPr>
              <a:cxnSpLocks/>
            </p:cNvCxnSpPr>
            <p:nvPr/>
          </p:nvCxnSpPr>
          <p:spPr>
            <a:xfrm>
              <a:off x="9381463" y="8507863"/>
              <a:ext cx="747884" cy="0"/>
            </a:xfrm>
            <a:prstGeom prst="straightConnector1">
              <a:avLst/>
            </a:prstGeom>
            <a:ln w="762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8">
              <a:extLst>
                <a:ext uri="{FF2B5EF4-FFF2-40B4-BE49-F238E27FC236}">
                  <a16:creationId xmlns:a16="http://schemas.microsoft.com/office/drawing/2014/main" id="{8667E617-B3F2-E0A9-9708-ADCCCC13CEC8}"/>
                </a:ext>
              </a:extLst>
            </p:cNvPr>
            <p:cNvSpPr txBox="1"/>
            <p:nvPr/>
          </p:nvSpPr>
          <p:spPr>
            <a:xfrm>
              <a:off x="2721480" y="6681734"/>
              <a:ext cx="2411238" cy="1077218"/>
            </a:xfrm>
            <a:prstGeom prst="rect">
              <a:avLst/>
            </a:prstGeom>
            <a:noFill/>
          </p:spPr>
          <p:txBody>
            <a:bodyPr wrap="none" rtlCol="0">
              <a:spAutoFit/>
            </a:bodyPr>
            <a:lstStyle/>
            <a:p>
              <a:r>
                <a:rPr lang="en-US" sz="3200" b="1" dirty="0" err="1">
                  <a:solidFill>
                    <a:srgbClr val="FF0000"/>
                  </a:solidFill>
                  <a:latin typeface="Arial" panose="020B0604020202020204" pitchFamily="34" charset="0"/>
                  <a:cs typeface="Arial" panose="020B0604020202020204" pitchFamily="34" charset="0"/>
                </a:rPr>
                <a:t>Hòa</a:t>
              </a:r>
              <a:r>
                <a:rPr lang="en-US" sz="3200" b="1" dirty="0">
                  <a:solidFill>
                    <a:srgbClr val="FF0000"/>
                  </a:solidFill>
                  <a:latin typeface="Arial" panose="020B0604020202020204" pitchFamily="34" charset="0"/>
                  <a:cs typeface="Arial" panose="020B0604020202020204" pitchFamily="34" charset="0"/>
                </a:rPr>
                <a:t> </a:t>
              </a:r>
              <a:r>
                <a:rPr lang="en-US" sz="3200" b="1">
                  <a:solidFill>
                    <a:srgbClr val="FF0000"/>
                  </a:solidFill>
                  <a:latin typeface="Arial" panose="020B0604020202020204" pitchFamily="34" charset="0"/>
                  <a:cs typeface="Arial" panose="020B0604020202020204" pitchFamily="34" charset="0"/>
                </a:rPr>
                <a:t>tan </a:t>
              </a:r>
            </a:p>
            <a:p>
              <a:r>
                <a:rPr lang="en-US" sz="3200" b="1">
                  <a:solidFill>
                    <a:srgbClr val="FF0000"/>
                  </a:solidFill>
                  <a:latin typeface="Arial" panose="020B0604020202020204" pitchFamily="34" charset="0"/>
                  <a:cs typeface="Arial" panose="020B0604020202020204" pitchFamily="34" charset="0"/>
                </a:rPr>
                <a:t>trong </a:t>
              </a:r>
              <a:r>
                <a:rPr lang="en-US" sz="3200" b="1" dirty="0" err="1">
                  <a:solidFill>
                    <a:srgbClr val="FF0000"/>
                  </a:solidFill>
                  <a:latin typeface="Arial" panose="020B0604020202020204" pitchFamily="34" charset="0"/>
                  <a:cs typeface="Arial" panose="020B0604020202020204" pitchFamily="34" charset="0"/>
                </a:rPr>
                <a:t>nước</a:t>
              </a:r>
              <a:endParaRPr lang="en-US" sz="3200" b="1" dirty="0">
                <a:solidFill>
                  <a:srgbClr val="FF0000"/>
                </a:solidFill>
                <a:latin typeface="Arial" panose="020B0604020202020204" pitchFamily="34" charset="0"/>
                <a:cs typeface="Arial" panose="020B0604020202020204" pitchFamily="34" charset="0"/>
              </a:endParaRPr>
            </a:p>
          </p:txBody>
        </p:sp>
        <p:sp>
          <p:nvSpPr>
            <p:cNvPr id="17" name="TextBox 33">
              <a:extLst>
                <a:ext uri="{FF2B5EF4-FFF2-40B4-BE49-F238E27FC236}">
                  <a16:creationId xmlns:a16="http://schemas.microsoft.com/office/drawing/2014/main" id="{67CBCF1B-0551-EBC5-F89F-43FCB0B7AAC6}"/>
                </a:ext>
              </a:extLst>
            </p:cNvPr>
            <p:cNvSpPr txBox="1"/>
            <p:nvPr/>
          </p:nvSpPr>
          <p:spPr>
            <a:xfrm>
              <a:off x="9354135" y="6961676"/>
              <a:ext cx="1550424" cy="584775"/>
            </a:xfrm>
            <a:prstGeom prst="rect">
              <a:avLst/>
            </a:prstGeom>
            <a:noFill/>
          </p:spPr>
          <p:txBody>
            <a:bodyPr wrap="none" rtlCol="0">
              <a:spAutoFit/>
            </a:bodyPr>
            <a:lstStyle/>
            <a:p>
              <a:r>
                <a:rPr lang="en-US" sz="3200" b="1" dirty="0" err="1">
                  <a:solidFill>
                    <a:srgbClr val="FF0000"/>
                  </a:solidFill>
                  <a:latin typeface="Arial" panose="020B0604020202020204" pitchFamily="34" charset="0"/>
                  <a:cs typeface="Arial" panose="020B0604020202020204" pitchFamily="34" charset="0"/>
                </a:rPr>
                <a:t>Cô</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cạn</a:t>
              </a:r>
              <a:endParaRPr lang="en-US" sz="3200" b="1" dirty="0">
                <a:solidFill>
                  <a:srgbClr val="FF0000"/>
                </a:solidFill>
                <a:latin typeface="Arial" panose="020B0604020202020204" pitchFamily="34" charset="0"/>
                <a:cs typeface="Arial" panose="020B0604020202020204" pitchFamily="34" charset="0"/>
              </a:endParaRPr>
            </a:p>
          </p:txBody>
        </p:sp>
      </p:grpSp>
      <p:sp>
        <p:nvSpPr>
          <p:cNvPr id="38" name="Rectangle 11">
            <a:extLst>
              <a:ext uri="{FF2B5EF4-FFF2-40B4-BE49-F238E27FC236}">
                <a16:creationId xmlns:a16="http://schemas.microsoft.com/office/drawing/2014/main" id="{93E42364-DB7E-99A3-956B-E3A61E24B4C2}"/>
              </a:ext>
            </a:extLst>
          </p:cNvPr>
          <p:cNvSpPr/>
          <p:nvPr/>
        </p:nvSpPr>
        <p:spPr>
          <a:xfrm>
            <a:off x="1816089" y="9073229"/>
            <a:ext cx="5756704" cy="830997"/>
          </a:xfrm>
          <a:prstGeom prst="rect">
            <a:avLst/>
          </a:prstGeom>
        </p:spPr>
        <p:txBody>
          <a:bodyPr wrap="none">
            <a:spAutoFit/>
          </a:bodyPr>
          <a:lstStyle/>
          <a:p>
            <a:r>
              <a:rPr lang="en-US" sz="4800" b="1">
                <a:solidFill>
                  <a:srgbClr val="C00000"/>
                </a:solidFill>
                <a:latin typeface="Arial" panose="020B0604020202020204" pitchFamily="34" charset="0"/>
                <a:cs typeface="Arial" panose="020B0604020202020204" pitchFamily="34" charset="0"/>
                <a:sym typeface="Wingdings" panose="05000000000000000000" pitchFamily="2" charset="2"/>
              </a:rPr>
              <a:t></a:t>
            </a:r>
            <a:r>
              <a:rPr lang="en-US" sz="4800" b="1">
                <a:solidFill>
                  <a:srgbClr val="C00000"/>
                </a:solidFill>
                <a:latin typeface="Arial" panose="020B0604020202020204" pitchFamily="34" charset="0"/>
                <a:cs typeface="Arial" panose="020B0604020202020204" pitchFamily="34" charset="0"/>
              </a:rPr>
              <a:t>Sự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sp>
        <p:nvSpPr>
          <p:cNvPr id="42" name="Rectangle 16">
            <a:extLst>
              <a:ext uri="{FF2B5EF4-FFF2-40B4-BE49-F238E27FC236}">
                <a16:creationId xmlns:a16="http://schemas.microsoft.com/office/drawing/2014/main" id="{BAB494B1-CA6E-3D40-299B-33CB819DE476}"/>
              </a:ext>
            </a:extLst>
          </p:cNvPr>
          <p:cNvSpPr/>
          <p:nvPr/>
        </p:nvSpPr>
        <p:spPr>
          <a:xfrm>
            <a:off x="678414" y="8663794"/>
            <a:ext cx="16542786" cy="1446550"/>
          </a:xfrm>
          <a:prstGeom prst="rect">
            <a:avLst/>
          </a:prstGeom>
          <a:solidFill>
            <a:schemeClr val="bg1"/>
          </a:solidFill>
        </p:spPr>
        <p:txBody>
          <a:bodyPr wrap="square">
            <a:spAutoFit/>
          </a:bodyPr>
          <a:lstStyle/>
          <a:p>
            <a:pPr algn="just"/>
            <a:r>
              <a:rPr lang="vi-VN" sz="4400" b="1" dirty="0">
                <a:solidFill>
                  <a:srgbClr val="FF0000"/>
                </a:solidFill>
                <a:latin typeface="Arial" panose="020B0604020202020204" pitchFamily="34" charset="0"/>
                <a:cs typeface="Arial" panose="020B0604020202020204" pitchFamily="34" charset="0"/>
              </a:rPr>
              <a:t>Biến đổi vật lí </a:t>
            </a:r>
            <a:r>
              <a:rPr lang="vi-VN" sz="4400" dirty="0">
                <a:solidFill>
                  <a:srgbClr val="0000CC"/>
                </a:solidFill>
                <a:latin typeface="Arial" panose="020B0604020202020204" pitchFamily="34" charset="0"/>
                <a:cs typeface="Arial" panose="020B0604020202020204" pitchFamily="34" charset="0"/>
              </a:rPr>
              <a:t>là hiện tượng chất có sự biến đổi về trạng thái, hình dạng, kích thước,... nhưng vẫn giữ nguyên là chất ban đầu. </a:t>
            </a:r>
            <a:endParaRPr lang="en-US" sz="44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1759</Words>
  <Application>Microsoft Office PowerPoint</Application>
  <PresentationFormat>Custom</PresentationFormat>
  <Paragraphs>151</Paragraphs>
  <Slides>30</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Times New Roman</vt:lpstr>
      <vt:lpstr>Calibri Light</vt:lpstr>
      <vt:lpstr>Calibri</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cánh diều khtn</dc:title>
  <dc:creator>Xinh Đẹp Dịu Hiền Huế Thị</dc:creator>
  <cp:lastModifiedBy>キョウ　ズイ</cp:lastModifiedBy>
  <cp:revision>44</cp:revision>
  <dcterms:created xsi:type="dcterms:W3CDTF">2006-08-16T00:00:00Z</dcterms:created>
  <dcterms:modified xsi:type="dcterms:W3CDTF">2025-09-18T08:39:57Z</dcterms:modified>
  <dc:identifier>DAFUJNsYGYk</dc:identifier>
</cp:coreProperties>
</file>