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31"/>
  </p:notesMasterIdLst>
  <p:sldIdLst>
    <p:sldId id="275" r:id="rId2"/>
    <p:sldId id="257" r:id="rId3"/>
    <p:sldId id="264" r:id="rId4"/>
    <p:sldId id="258" r:id="rId5"/>
    <p:sldId id="266" r:id="rId6"/>
    <p:sldId id="283" r:id="rId7"/>
    <p:sldId id="265" r:id="rId8"/>
    <p:sldId id="259" r:id="rId9"/>
    <p:sldId id="287" r:id="rId10"/>
    <p:sldId id="288" r:id="rId11"/>
    <p:sldId id="289" r:id="rId12"/>
    <p:sldId id="267" r:id="rId13"/>
    <p:sldId id="280" r:id="rId14"/>
    <p:sldId id="290" r:id="rId15"/>
    <p:sldId id="294" r:id="rId16"/>
    <p:sldId id="291" r:id="rId17"/>
    <p:sldId id="292" r:id="rId18"/>
    <p:sldId id="268" r:id="rId19"/>
    <p:sldId id="269" r:id="rId20"/>
    <p:sldId id="281" r:id="rId21"/>
    <p:sldId id="278" r:id="rId22"/>
    <p:sldId id="272" r:id="rId23"/>
    <p:sldId id="273" r:id="rId24"/>
    <p:sldId id="270" r:id="rId25"/>
    <p:sldId id="282" r:id="rId26"/>
    <p:sldId id="271" r:id="rId27"/>
    <p:sldId id="295" r:id="rId28"/>
    <p:sldId id="274" r:id="rId29"/>
    <p:sldId id="276" r:id="rId3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81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838FD7-F5C2-412A-9C94-703B2CD1CF5C}" type="datetimeFigureOut">
              <a:rPr lang="en-US" smtClean="0"/>
              <a:t>8/4/2025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9B01DA-8352-47C4-B1CC-3AE5ADCAB736}" type="slidenum">
              <a:rPr lang="en-US" smtClean="0"/>
              <a:t>‹#›</a:t>
            </a:fld>
            <a:endParaRPr lang="en-US"/>
          </a:p>
        </p:txBody>
      </p:sp>
    </p:spTree>
    <p:extLst>
      <p:ext uri="{BB962C8B-B14F-4D97-AF65-F5344CB8AC3E}">
        <p14:creationId xmlns:p14="http://schemas.microsoft.com/office/powerpoint/2010/main" val="1157793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EA596C94-3EE9-45A8-96AF-D761D8FE5496}" type="datetimeFigureOut">
              <a:rPr lang="vi-VN" smtClean="0"/>
              <a:t>08/04/2025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540579A-AE29-4592-8EED-A1D73DFCC5F7}" type="slidenum">
              <a:rPr lang="vi-VN" smtClean="0"/>
              <a:t>‹#›</a:t>
            </a:fld>
            <a:endParaRPr lang="vi-VN"/>
          </a:p>
        </p:txBody>
      </p:sp>
    </p:spTree>
    <p:extLst>
      <p:ext uri="{BB962C8B-B14F-4D97-AF65-F5344CB8AC3E}">
        <p14:creationId xmlns:p14="http://schemas.microsoft.com/office/powerpoint/2010/main" val="4110085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EA596C94-3EE9-45A8-96AF-D761D8FE5496}" type="datetimeFigureOut">
              <a:rPr lang="vi-VN" smtClean="0"/>
              <a:t>08/04/2025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540579A-AE29-4592-8EED-A1D73DFCC5F7}" type="slidenum">
              <a:rPr lang="vi-VN" smtClean="0"/>
              <a:t>‹#›</a:t>
            </a:fld>
            <a:endParaRPr lang="vi-VN"/>
          </a:p>
        </p:txBody>
      </p:sp>
    </p:spTree>
    <p:extLst>
      <p:ext uri="{BB962C8B-B14F-4D97-AF65-F5344CB8AC3E}">
        <p14:creationId xmlns:p14="http://schemas.microsoft.com/office/powerpoint/2010/main" val="4268493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EA596C94-3EE9-45A8-96AF-D761D8FE5496}" type="datetimeFigureOut">
              <a:rPr lang="vi-VN" smtClean="0"/>
              <a:t>08/04/2025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540579A-AE29-4592-8EED-A1D73DFCC5F7}" type="slidenum">
              <a:rPr lang="vi-VN" smtClean="0"/>
              <a:t>‹#›</a:t>
            </a:fld>
            <a:endParaRPr lang="vi-VN"/>
          </a:p>
        </p:txBody>
      </p:sp>
    </p:spTree>
    <p:extLst>
      <p:ext uri="{BB962C8B-B14F-4D97-AF65-F5344CB8AC3E}">
        <p14:creationId xmlns:p14="http://schemas.microsoft.com/office/powerpoint/2010/main" val="2627471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EA596C94-3EE9-45A8-96AF-D761D8FE5496}" type="datetimeFigureOut">
              <a:rPr lang="vi-VN" smtClean="0"/>
              <a:t>08/04/2025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540579A-AE29-4592-8EED-A1D73DFCC5F7}" type="slidenum">
              <a:rPr lang="vi-VN" smtClean="0"/>
              <a:t>‹#›</a:t>
            </a:fld>
            <a:endParaRPr lang="vi-VN"/>
          </a:p>
        </p:txBody>
      </p:sp>
    </p:spTree>
    <p:extLst>
      <p:ext uri="{BB962C8B-B14F-4D97-AF65-F5344CB8AC3E}">
        <p14:creationId xmlns:p14="http://schemas.microsoft.com/office/powerpoint/2010/main" val="1926446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596C94-3EE9-45A8-96AF-D761D8FE5496}" type="datetimeFigureOut">
              <a:rPr lang="vi-VN" smtClean="0"/>
              <a:t>08/04/2025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540579A-AE29-4592-8EED-A1D73DFCC5F7}" type="slidenum">
              <a:rPr lang="vi-VN" smtClean="0"/>
              <a:t>‹#›</a:t>
            </a:fld>
            <a:endParaRPr lang="vi-VN"/>
          </a:p>
        </p:txBody>
      </p:sp>
    </p:spTree>
    <p:extLst>
      <p:ext uri="{BB962C8B-B14F-4D97-AF65-F5344CB8AC3E}">
        <p14:creationId xmlns:p14="http://schemas.microsoft.com/office/powerpoint/2010/main" val="4230968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EA596C94-3EE9-45A8-96AF-D761D8FE5496}" type="datetimeFigureOut">
              <a:rPr lang="vi-VN" smtClean="0"/>
              <a:t>08/04/2025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540579A-AE29-4592-8EED-A1D73DFCC5F7}" type="slidenum">
              <a:rPr lang="vi-VN" smtClean="0"/>
              <a:t>‹#›</a:t>
            </a:fld>
            <a:endParaRPr lang="vi-VN"/>
          </a:p>
        </p:txBody>
      </p:sp>
    </p:spTree>
    <p:extLst>
      <p:ext uri="{BB962C8B-B14F-4D97-AF65-F5344CB8AC3E}">
        <p14:creationId xmlns:p14="http://schemas.microsoft.com/office/powerpoint/2010/main" val="2530987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EA596C94-3EE9-45A8-96AF-D761D8FE5496}" type="datetimeFigureOut">
              <a:rPr lang="vi-VN" smtClean="0"/>
              <a:t>08/04/2025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540579A-AE29-4592-8EED-A1D73DFCC5F7}" type="slidenum">
              <a:rPr lang="vi-VN" smtClean="0"/>
              <a:t>‹#›</a:t>
            </a:fld>
            <a:endParaRPr lang="vi-VN"/>
          </a:p>
        </p:txBody>
      </p:sp>
    </p:spTree>
    <p:extLst>
      <p:ext uri="{BB962C8B-B14F-4D97-AF65-F5344CB8AC3E}">
        <p14:creationId xmlns:p14="http://schemas.microsoft.com/office/powerpoint/2010/main" val="4234531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EA596C94-3EE9-45A8-96AF-D761D8FE5496}" type="datetimeFigureOut">
              <a:rPr lang="vi-VN" smtClean="0"/>
              <a:t>08/04/2025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540579A-AE29-4592-8EED-A1D73DFCC5F7}" type="slidenum">
              <a:rPr lang="vi-VN" smtClean="0"/>
              <a:t>‹#›</a:t>
            </a:fld>
            <a:endParaRPr lang="vi-VN"/>
          </a:p>
        </p:txBody>
      </p:sp>
    </p:spTree>
    <p:extLst>
      <p:ext uri="{BB962C8B-B14F-4D97-AF65-F5344CB8AC3E}">
        <p14:creationId xmlns:p14="http://schemas.microsoft.com/office/powerpoint/2010/main" val="1952415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596C94-3EE9-45A8-96AF-D761D8FE5496}" type="datetimeFigureOut">
              <a:rPr lang="vi-VN" smtClean="0"/>
              <a:t>08/04/2025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540579A-AE29-4592-8EED-A1D73DFCC5F7}" type="slidenum">
              <a:rPr lang="vi-VN" smtClean="0"/>
              <a:t>‹#›</a:t>
            </a:fld>
            <a:endParaRPr lang="vi-VN"/>
          </a:p>
        </p:txBody>
      </p:sp>
    </p:spTree>
    <p:extLst>
      <p:ext uri="{BB962C8B-B14F-4D97-AF65-F5344CB8AC3E}">
        <p14:creationId xmlns:p14="http://schemas.microsoft.com/office/powerpoint/2010/main" val="57016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596C94-3EE9-45A8-96AF-D761D8FE5496}" type="datetimeFigureOut">
              <a:rPr lang="vi-VN" smtClean="0"/>
              <a:t>08/04/2025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540579A-AE29-4592-8EED-A1D73DFCC5F7}" type="slidenum">
              <a:rPr lang="vi-VN" smtClean="0"/>
              <a:t>‹#›</a:t>
            </a:fld>
            <a:endParaRPr lang="vi-VN"/>
          </a:p>
        </p:txBody>
      </p:sp>
    </p:spTree>
    <p:extLst>
      <p:ext uri="{BB962C8B-B14F-4D97-AF65-F5344CB8AC3E}">
        <p14:creationId xmlns:p14="http://schemas.microsoft.com/office/powerpoint/2010/main" val="1224352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596C94-3EE9-45A8-96AF-D761D8FE5496}" type="datetimeFigureOut">
              <a:rPr lang="vi-VN" smtClean="0"/>
              <a:t>08/04/2025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540579A-AE29-4592-8EED-A1D73DFCC5F7}" type="slidenum">
              <a:rPr lang="vi-VN" smtClean="0"/>
              <a:t>‹#›</a:t>
            </a:fld>
            <a:endParaRPr lang="vi-VN"/>
          </a:p>
        </p:txBody>
      </p:sp>
    </p:spTree>
    <p:extLst>
      <p:ext uri="{BB962C8B-B14F-4D97-AF65-F5344CB8AC3E}">
        <p14:creationId xmlns:p14="http://schemas.microsoft.com/office/powerpoint/2010/main" val="105183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596C94-3EE9-45A8-96AF-D761D8FE5496}" type="datetimeFigureOut">
              <a:rPr lang="vi-VN" smtClean="0"/>
              <a:t>08/04/2025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40579A-AE29-4592-8EED-A1D73DFCC5F7}" type="slidenum">
              <a:rPr lang="vi-VN" smtClean="0"/>
              <a:t>‹#›</a:t>
            </a:fld>
            <a:endParaRPr lang="vi-VN"/>
          </a:p>
        </p:txBody>
      </p:sp>
    </p:spTree>
    <p:extLst>
      <p:ext uri="{BB962C8B-B14F-4D97-AF65-F5344CB8AC3E}">
        <p14:creationId xmlns:p14="http://schemas.microsoft.com/office/powerpoint/2010/main" val="317209393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Redondear rectángulo de esquina diagonal">
            <a:extLst>
              <a:ext uri="{FF2B5EF4-FFF2-40B4-BE49-F238E27FC236}">
                <a16:creationId xmlns:a16="http://schemas.microsoft.com/office/drawing/2014/main" id="{EB510ECF-6423-4429-80B1-0F310EB8D910}"/>
              </a:ext>
            </a:extLst>
          </p:cNvPr>
          <p:cNvSpPr/>
          <p:nvPr/>
        </p:nvSpPr>
        <p:spPr bwMode="auto">
          <a:xfrm rot="16200000" flipH="1">
            <a:off x="4928442" y="-2548566"/>
            <a:ext cx="2335114" cy="10859029"/>
          </a:xfrm>
          <a:prstGeom prst="round2DiagRect">
            <a:avLst>
              <a:gd name="adj1" fmla="val 32602"/>
              <a:gd name="adj2" fmla="val 0"/>
            </a:avLst>
          </a:prstGeom>
          <a:solidFill>
            <a:srgbClr val="ECCAC2"/>
          </a:solidFill>
          <a:ln w="3175" cap="rnd" cmpd="sng">
            <a:noFill/>
            <a:bevel/>
          </a:ln>
          <a:effectLst/>
          <a:scene3d>
            <a:camera prst="orthographicFront"/>
            <a:lightRig rig="threePt" dir="t"/>
          </a:scene3d>
          <a:sp3d>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35478" tIns="17739" rIns="35478" bIns="17739" rtlCol="0" anchor="b"/>
          <a:lstStyle/>
          <a:p>
            <a:pPr algn="ctr" defTabSz="1252902"/>
            <a:endParaRPr lang="es-SV" sz="2800" dirty="0">
              <a:solidFill>
                <a:srgbClr val="FFFFFF"/>
              </a:solidFill>
              <a:latin typeface="Helvetica" panose="020B0604020202030204" pitchFamily="34" charset="0"/>
              <a:ea typeface="Open Sans Extrabold" panose="020B0906030804020204" pitchFamily="34" charset="0"/>
              <a:cs typeface="Open Sans Extrabold" panose="020B0906030804020204" pitchFamily="34" charset="0"/>
            </a:endParaRPr>
          </a:p>
        </p:txBody>
      </p:sp>
      <p:sp>
        <p:nvSpPr>
          <p:cNvPr id="2" name="Rectangle 1"/>
          <p:cNvSpPr/>
          <p:nvPr/>
        </p:nvSpPr>
        <p:spPr>
          <a:xfrm>
            <a:off x="405849" y="2595184"/>
            <a:ext cx="11338560" cy="707886"/>
          </a:xfrm>
          <a:prstGeom prst="rect">
            <a:avLst/>
          </a:prstGeom>
        </p:spPr>
        <p:txBody>
          <a:bodyPr wrap="square">
            <a:spAutoFit/>
          </a:bodyPr>
          <a:lstStyle/>
          <a:p>
            <a:pPr algn="ctr"/>
            <a:r>
              <a:rPr lang="vi-VN" sz="4000" b="1" dirty="0">
                <a:cs typeface="Times New Roman" panose="02020603050405020304" pitchFamily="18" charset="0"/>
              </a:rPr>
              <a:t>NGHIÊN CỨU CHƯƠNG TRÌNH GDPT 2018</a:t>
            </a:r>
          </a:p>
        </p:txBody>
      </p:sp>
      <p:pic>
        <p:nvPicPr>
          <p:cNvPr id="5" name="图片 4" descr="花1">
            <a:extLst>
              <a:ext uri="{FF2B5EF4-FFF2-40B4-BE49-F238E27FC236}">
                <a16:creationId xmlns:a16="http://schemas.microsoft.com/office/drawing/2014/main" id="{BACF186C-A1F5-43E9-89A0-54212D88BC6D}"/>
              </a:ext>
            </a:extLst>
          </p:cNvPr>
          <p:cNvPicPr>
            <a:picLocks noChangeAspect="1"/>
          </p:cNvPicPr>
          <p:nvPr/>
        </p:nvPicPr>
        <p:blipFill>
          <a:blip r:embed="rId2"/>
          <a:stretch>
            <a:fillRect/>
          </a:stretch>
        </p:blipFill>
        <p:spPr>
          <a:xfrm rot="16200000" flipH="1">
            <a:off x="1787248" y="2619269"/>
            <a:ext cx="3811727" cy="7386223"/>
          </a:xfrm>
          <a:prstGeom prst="rect">
            <a:avLst/>
          </a:prstGeom>
        </p:spPr>
      </p:pic>
    </p:spTree>
    <p:extLst>
      <p:ext uri="{BB962C8B-B14F-4D97-AF65-F5344CB8AC3E}">
        <p14:creationId xmlns:p14="http://schemas.microsoft.com/office/powerpoint/2010/main" val="33963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33137726"/>
              </p:ext>
            </p:extLst>
          </p:nvPr>
        </p:nvGraphicFramePr>
        <p:xfrm>
          <a:off x="107133" y="156481"/>
          <a:ext cx="11977733" cy="6315075"/>
        </p:xfrm>
        <a:graphic>
          <a:graphicData uri="http://schemas.openxmlformats.org/drawingml/2006/table">
            <a:tbl>
              <a:tblPr firstRow="1" firstCol="1" bandRow="1">
                <a:tableStyleId>{5C22544A-7EE6-4342-B048-85BDC9FD1C3A}</a:tableStyleId>
              </a:tblPr>
              <a:tblGrid>
                <a:gridCol w="1595417">
                  <a:extLst>
                    <a:ext uri="{9D8B030D-6E8A-4147-A177-3AD203B41FA5}">
                      <a16:colId xmlns:a16="http://schemas.microsoft.com/office/drawing/2014/main" val="968060489"/>
                    </a:ext>
                  </a:extLst>
                </a:gridCol>
                <a:gridCol w="10382316">
                  <a:extLst>
                    <a:ext uri="{9D8B030D-6E8A-4147-A177-3AD203B41FA5}">
                      <a16:colId xmlns:a16="http://schemas.microsoft.com/office/drawing/2014/main" val="1384868719"/>
                    </a:ext>
                  </a:extLst>
                </a:gridCol>
              </a:tblGrid>
              <a:tr h="6315075">
                <a:tc>
                  <a:txBody>
                    <a:bodyPr/>
                    <a:lstStyle/>
                    <a:p>
                      <a:pPr algn="ctr">
                        <a:lnSpc>
                          <a:spcPct val="100000"/>
                        </a:lnSpc>
                        <a:spcBef>
                          <a:spcPts val="0"/>
                        </a:spcBef>
                        <a:spcAft>
                          <a:spcPts val="0"/>
                        </a:spcAft>
                      </a:pPr>
                      <a:r>
                        <a:rPr lang="vi-VN" sz="2250">
                          <a:solidFill>
                            <a:schemeClr val="tx1"/>
                          </a:solidFill>
                          <a:effectLst/>
                          <a:latin typeface="Arial" panose="020B0604020202020204" pitchFamily="34" charset="0"/>
                          <a:cs typeface="Arial" panose="020B0604020202020204" pitchFamily="34" charset="0"/>
                        </a:rPr>
                        <a:t>CHUYÊN ĐỀ 3: </a:t>
                      </a:r>
                      <a:endParaRPr lang="en-US" sz="2250">
                        <a:solidFill>
                          <a:schemeClr val="tx1"/>
                        </a:solidFill>
                        <a:effectLst/>
                        <a:latin typeface="Arial" panose="020B0604020202020204" pitchFamily="34" charset="0"/>
                        <a:cs typeface="Arial" panose="020B0604020202020204" pitchFamily="34" charset="0"/>
                      </a:endParaRPr>
                    </a:p>
                    <a:p>
                      <a:pPr algn="ctr">
                        <a:lnSpc>
                          <a:spcPct val="100000"/>
                        </a:lnSpc>
                        <a:spcBef>
                          <a:spcPts val="0"/>
                        </a:spcBef>
                        <a:spcAft>
                          <a:spcPts val="0"/>
                        </a:spcAft>
                      </a:pPr>
                      <a:r>
                        <a:rPr lang="vi-VN" sz="2250">
                          <a:solidFill>
                            <a:srgbClr val="C00000"/>
                          </a:solidFill>
                          <a:effectLst/>
                          <a:latin typeface="Arial" panose="020B0604020202020204" pitchFamily="34" charset="0"/>
                          <a:cs typeface="Arial" panose="020B0604020202020204" pitchFamily="34" charset="0"/>
                        </a:rPr>
                        <a:t>RÈN KĨ NĂNG ĐỌC-HIỂU VĂN BẢN NGHỊ LUẬN</a:t>
                      </a:r>
                      <a:endParaRPr lang="vi-VN" sz="2250"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Bef>
                          <a:spcPts val="300"/>
                        </a:spcBef>
                        <a:spcAft>
                          <a:spcPts val="0"/>
                        </a:spcAft>
                      </a:pPr>
                      <a:r>
                        <a:rPr lang="en-US" sz="2250" b="1" u="sng"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Nhận</a:t>
                      </a:r>
                      <a:r>
                        <a:rPr lang="en-US" sz="2250" b="1" u="sng"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1" u="sng"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biết</a:t>
                      </a:r>
                      <a:r>
                        <a:rPr lang="en-US" sz="2250" b="1" u="sng"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00000"/>
                        </a:lnSpc>
                        <a:spcBef>
                          <a:spcPts val="300"/>
                        </a:spcBef>
                        <a:spcAft>
                          <a:spcPts val="0"/>
                        </a:spcAft>
                      </a:pP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Nhận</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biết</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luận</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đề</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luận</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điểm</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lí</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lẽ</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bằng</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chứng</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tiêu</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biểu</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trong</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văn</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bản</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00000"/>
                        </a:lnSpc>
                        <a:spcBef>
                          <a:spcPts val="300"/>
                        </a:spcBef>
                        <a:spcAft>
                          <a:spcPts val="0"/>
                        </a:spcAft>
                      </a:pPr>
                      <a:r>
                        <a:rPr lang="en-US" sz="2250" b="1" u="sng"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Thông</a:t>
                      </a:r>
                      <a:r>
                        <a:rPr lang="en-US" sz="2250" b="1" u="sng"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1" u="sng"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hiểu</a:t>
                      </a:r>
                      <a:r>
                        <a:rPr lang="en-US" sz="2250" b="1" u="sng"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00000"/>
                        </a:lnSpc>
                        <a:spcBef>
                          <a:spcPts val="300"/>
                        </a:spcBef>
                        <a:spcAft>
                          <a:spcPts val="0"/>
                        </a:spcAft>
                      </a:pP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Phân</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tích</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luận</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đề</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luận</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điểm</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lí</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lẽ</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bằng</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chứng</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tiêu</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biểu</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trong</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văn</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bản</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00000"/>
                        </a:lnSpc>
                        <a:spcBef>
                          <a:spcPts val="300"/>
                        </a:spcBef>
                        <a:spcAft>
                          <a:spcPts val="0"/>
                        </a:spcAft>
                      </a:pP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Phân</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tích</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mối</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liên</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hệ</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giữa</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luận</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đề</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luận</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điểm</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lí</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lẽ</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bằng</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chứng</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vai</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trò</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luận</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điểm</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lí</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lẽ</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bằng</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chứng</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trong</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việc</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thể</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hiện</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luận</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đề</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00000"/>
                        </a:lnSpc>
                        <a:spcBef>
                          <a:spcPts val="300"/>
                        </a:spcBef>
                        <a:spcAft>
                          <a:spcPts val="0"/>
                        </a:spcAft>
                      </a:pP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Biết</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nhận</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xét</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đánh</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giá</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tính</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chất</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đúng</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sai</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vấn</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đề</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đặt</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ra</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trong</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văn</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bản</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00000"/>
                        </a:lnSpc>
                        <a:spcBef>
                          <a:spcPts val="300"/>
                        </a:spcBef>
                        <a:spcAft>
                          <a:spcPts val="0"/>
                        </a:spcAft>
                      </a:pPr>
                      <a:r>
                        <a:rPr lang="en-US" sz="2250" b="0">
                          <a:solidFill>
                            <a:schemeClr val="tx1"/>
                          </a:solidFill>
                          <a:effectLst/>
                          <a:latin typeface="Arial" panose="020B0604020202020204" pitchFamily="34" charset="0"/>
                          <a:ea typeface="Calibri" panose="020F0502020204030204" pitchFamily="34" charset="0"/>
                          <a:cs typeface="Arial" panose="020B0604020202020204" pitchFamily="34" charset="0"/>
                        </a:rPr>
                        <a:t>- Phân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biệt</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cách</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trình</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bày</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vấn</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đề</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khách</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quan</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chỉ</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đưa</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thông</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tin)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cách</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trình</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bày</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chủ</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quan</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thể</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hiện</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tình</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cảm</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quan</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điểm</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người</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err="1">
                          <a:solidFill>
                            <a:schemeClr val="tx1"/>
                          </a:solidFill>
                          <a:effectLst/>
                          <a:latin typeface="Arial" panose="020B0604020202020204" pitchFamily="34" charset="0"/>
                          <a:ea typeface="Calibri" panose="020F0502020204030204" pitchFamily="34" charset="0"/>
                          <a:cs typeface="Arial" panose="020B0604020202020204" pitchFamily="34" charset="0"/>
                        </a:rPr>
                        <a:t>viết</a:t>
                      </a:r>
                      <a:r>
                        <a:rPr lang="en-US" sz="2250" b="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00000"/>
                        </a:lnSpc>
                        <a:spcBef>
                          <a:spcPts val="300"/>
                        </a:spcBef>
                        <a:spcAft>
                          <a:spcPts val="0"/>
                        </a:spcAft>
                      </a:pPr>
                      <a:r>
                        <a:rPr lang="en-US" sz="225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225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Phân biệt được lí lẽ, bằng chứng khách quan (có thể kiểm chứng được) với ý kiến, đánh giá chủ quan của người viết.</a:t>
                      </a:r>
                      <a:endParaRPr lang="en-US" sz="225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00000"/>
                        </a:lnSpc>
                        <a:spcBef>
                          <a:spcPts val="300"/>
                        </a:spcBef>
                        <a:spcAft>
                          <a:spcPts val="0"/>
                        </a:spcAft>
                      </a:pPr>
                      <a:r>
                        <a:rPr lang="en-US" sz="2250" b="1" u="sng"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Vận</a:t>
                      </a:r>
                      <a:r>
                        <a:rPr lang="en-US" sz="2250" b="1" u="sng"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1" u="sng"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dụng</a:t>
                      </a:r>
                      <a:r>
                        <a:rPr lang="en-US" sz="2250" b="1" u="sng"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algn="just">
                        <a:lnSpc>
                          <a:spcPct val="100000"/>
                        </a:lnSpc>
                        <a:spcBef>
                          <a:spcPts val="300"/>
                        </a:spcBef>
                        <a:spcAft>
                          <a:spcPts val="0"/>
                        </a:spcAft>
                      </a:pPr>
                      <a:r>
                        <a:rPr lang="en-US" sz="225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spc="-5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Liên</a:t>
                      </a:r>
                      <a:r>
                        <a:rPr lang="en-US" sz="225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spc="-5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hệ</a:t>
                      </a:r>
                      <a:r>
                        <a:rPr lang="en-US" sz="225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spc="-5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225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spc="-5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nội</a:t>
                      </a:r>
                      <a:r>
                        <a:rPr lang="en-US" sz="225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dung </a:t>
                      </a:r>
                      <a:r>
                        <a:rPr lang="en-US" sz="2250" b="0" spc="-5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nêu</a:t>
                      </a:r>
                      <a:r>
                        <a:rPr lang="en-US" sz="225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spc="-5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trong</a:t>
                      </a:r>
                      <a:r>
                        <a:rPr lang="en-US" sz="225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spc="-5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văn</a:t>
                      </a:r>
                      <a:r>
                        <a:rPr lang="en-US" sz="225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spc="-5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bản</a:t>
                      </a:r>
                      <a:r>
                        <a:rPr lang="en-US" sz="225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spc="-5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với</a:t>
                      </a:r>
                      <a:r>
                        <a:rPr lang="en-US" sz="225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spc="-5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những</a:t>
                      </a:r>
                      <a:r>
                        <a:rPr lang="en-US" sz="225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spc="-5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vấn</a:t>
                      </a:r>
                      <a:r>
                        <a:rPr lang="en-US" sz="225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spc="-5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đề</a:t>
                      </a:r>
                      <a:r>
                        <a:rPr lang="en-US" sz="225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spc="-5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lang="en-US" sz="225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spc="-5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xã</a:t>
                      </a:r>
                      <a:r>
                        <a:rPr lang="en-US" sz="225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spc="-5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hội</a:t>
                      </a:r>
                      <a:r>
                        <a:rPr lang="en-US" sz="225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spc="-5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đương</a:t>
                      </a:r>
                      <a:r>
                        <a:rPr lang="en-US" sz="225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spc="-5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đại</a:t>
                      </a:r>
                      <a:r>
                        <a:rPr lang="en-US" sz="225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00000"/>
                        </a:lnSpc>
                        <a:spcBef>
                          <a:spcPts val="300"/>
                        </a:spcBef>
                        <a:spcAft>
                          <a:spcPts val="0"/>
                        </a:spcAft>
                      </a:pPr>
                      <a:r>
                        <a:rPr lang="en-US" sz="2250" b="0" spc="-8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spc="-8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Liên</a:t>
                      </a:r>
                      <a:r>
                        <a:rPr lang="en-US" sz="2250" b="0" spc="-8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spc="-8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hệ</a:t>
                      </a:r>
                      <a:r>
                        <a:rPr lang="en-US" sz="2250" b="0" spc="-8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spc="-8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2250" b="0" spc="-8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ý </a:t>
                      </a:r>
                      <a:r>
                        <a:rPr lang="en-US" sz="2250" b="0" spc="-8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tưởng</a:t>
                      </a:r>
                      <a:r>
                        <a:rPr lang="en-US" sz="2250" b="0" spc="-8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spc="-8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thông</a:t>
                      </a:r>
                      <a:r>
                        <a:rPr lang="en-US" sz="2250" b="0" spc="-8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spc="-8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điệp</a:t>
                      </a:r>
                      <a:r>
                        <a:rPr lang="en-US" sz="2250" b="0" spc="-8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spc="-8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trong</a:t>
                      </a:r>
                      <a:r>
                        <a:rPr lang="en-US" sz="2250" b="0" spc="-8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spc="-8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văn</a:t>
                      </a:r>
                      <a:r>
                        <a:rPr lang="en-US" sz="2250" b="0" spc="-8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spc="-8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bản</a:t>
                      </a:r>
                      <a:r>
                        <a:rPr lang="en-US" sz="2250" b="0" spc="-8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spc="-8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với</a:t>
                      </a:r>
                      <a:r>
                        <a:rPr lang="en-US" sz="2250" b="0" spc="-8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spc="-8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bối</a:t>
                      </a:r>
                      <a:r>
                        <a:rPr lang="en-US" sz="2250" b="0" spc="-8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spc="-8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cảnh</a:t>
                      </a:r>
                      <a:r>
                        <a:rPr lang="en-US" sz="2250" b="0" spc="-8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spc="-8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lịch</a:t>
                      </a:r>
                      <a:r>
                        <a:rPr lang="en-US" sz="2250" b="0" spc="-8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spc="-8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sử</a:t>
                      </a:r>
                      <a:r>
                        <a:rPr lang="en-US" sz="2250" b="0" spc="-8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spc="-8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văn</a:t>
                      </a:r>
                      <a:r>
                        <a:rPr lang="en-US" sz="2250" b="0" spc="-8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spc="-8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hoá</a:t>
                      </a:r>
                      <a:r>
                        <a:rPr lang="en-US" sz="2250" b="0" spc="-8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spc="-8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xã</a:t>
                      </a:r>
                      <a:r>
                        <a:rPr lang="en-US" sz="2250" b="0" spc="-8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spc="-8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hội</a:t>
                      </a:r>
                      <a:r>
                        <a:rPr lang="en-US" sz="2250" b="0" spc="-8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00000"/>
                        </a:lnSpc>
                        <a:spcBef>
                          <a:spcPts val="300"/>
                        </a:spcBef>
                        <a:spcAft>
                          <a:spcPts val="0"/>
                        </a:spcAft>
                      </a:pP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Hiểu</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cùng</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một</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vấn</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đề</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đặt</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ra</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trong</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văn</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bản</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người</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đọc</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có</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thể</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tiếp</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nhận</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khác</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5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nhau</a:t>
                      </a:r>
                      <a:r>
                        <a:rPr lang="en-US" sz="225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8075143"/>
                  </a:ext>
                </a:extLst>
              </a:tr>
            </a:tbl>
          </a:graphicData>
        </a:graphic>
      </p:graphicFrame>
    </p:spTree>
    <p:extLst>
      <p:ext uri="{BB962C8B-B14F-4D97-AF65-F5344CB8AC3E}">
        <p14:creationId xmlns:p14="http://schemas.microsoft.com/office/powerpoint/2010/main" val="4103055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59909972"/>
              </p:ext>
            </p:extLst>
          </p:nvPr>
        </p:nvGraphicFramePr>
        <p:xfrm>
          <a:off x="99453" y="76200"/>
          <a:ext cx="11993093" cy="6705600"/>
        </p:xfrm>
        <a:graphic>
          <a:graphicData uri="http://schemas.openxmlformats.org/drawingml/2006/table">
            <a:tbl>
              <a:tblPr firstRow="1" firstCol="1" bandRow="1">
                <a:tableStyleId>{5C22544A-7EE6-4342-B048-85BDC9FD1C3A}</a:tableStyleId>
              </a:tblPr>
              <a:tblGrid>
                <a:gridCol w="1363194">
                  <a:extLst>
                    <a:ext uri="{9D8B030D-6E8A-4147-A177-3AD203B41FA5}">
                      <a16:colId xmlns:a16="http://schemas.microsoft.com/office/drawing/2014/main" val="1765451225"/>
                    </a:ext>
                  </a:extLst>
                </a:gridCol>
                <a:gridCol w="10629899">
                  <a:extLst>
                    <a:ext uri="{9D8B030D-6E8A-4147-A177-3AD203B41FA5}">
                      <a16:colId xmlns:a16="http://schemas.microsoft.com/office/drawing/2014/main" val="2978228431"/>
                    </a:ext>
                  </a:extLst>
                </a:gridCol>
              </a:tblGrid>
              <a:tr h="6499446">
                <a:tc>
                  <a:txBody>
                    <a:bodyPr/>
                    <a:lstStyle/>
                    <a:p>
                      <a:pPr algn="ctr">
                        <a:lnSpc>
                          <a:spcPct val="100000"/>
                        </a:lnSpc>
                        <a:spcAft>
                          <a:spcPts val="0"/>
                        </a:spcAft>
                      </a:pPr>
                      <a:r>
                        <a:rPr lang="vi-VN" sz="2000">
                          <a:solidFill>
                            <a:schemeClr val="tx1"/>
                          </a:solidFill>
                          <a:effectLst/>
                          <a:latin typeface="Arial" panose="020B0604020202020204" pitchFamily="34" charset="0"/>
                          <a:cs typeface="Arial" panose="020B0604020202020204" pitchFamily="34" charset="0"/>
                        </a:rPr>
                        <a:t>CHUYÊN ĐỀ 4: </a:t>
                      </a:r>
                      <a:endParaRPr lang="en-US" sz="2000">
                        <a:solidFill>
                          <a:schemeClr val="tx1"/>
                        </a:solidFill>
                        <a:effectLst/>
                        <a:latin typeface="Arial" panose="020B0604020202020204" pitchFamily="34" charset="0"/>
                        <a:cs typeface="Arial" panose="020B0604020202020204" pitchFamily="34" charset="0"/>
                      </a:endParaRPr>
                    </a:p>
                    <a:p>
                      <a:pPr algn="ctr">
                        <a:lnSpc>
                          <a:spcPct val="100000"/>
                        </a:lnSpc>
                        <a:spcAft>
                          <a:spcPts val="0"/>
                        </a:spcAft>
                      </a:pPr>
                      <a:r>
                        <a:rPr lang="vi-VN" sz="2000">
                          <a:solidFill>
                            <a:srgbClr val="C00000"/>
                          </a:solidFill>
                          <a:effectLst/>
                          <a:latin typeface="Arial" panose="020B0604020202020204" pitchFamily="34" charset="0"/>
                          <a:cs typeface="Arial" panose="020B0604020202020204" pitchFamily="34" charset="0"/>
                        </a:rPr>
                        <a:t>RÈN </a:t>
                      </a:r>
                      <a:endParaRPr lang="en-US" sz="2000">
                        <a:solidFill>
                          <a:srgbClr val="C00000"/>
                        </a:solidFill>
                        <a:effectLst/>
                        <a:latin typeface="Arial" panose="020B0604020202020204" pitchFamily="34" charset="0"/>
                        <a:cs typeface="Arial" panose="020B0604020202020204" pitchFamily="34" charset="0"/>
                      </a:endParaRPr>
                    </a:p>
                    <a:p>
                      <a:pPr algn="ctr">
                        <a:lnSpc>
                          <a:spcPct val="100000"/>
                        </a:lnSpc>
                        <a:spcAft>
                          <a:spcPts val="0"/>
                        </a:spcAft>
                      </a:pPr>
                      <a:r>
                        <a:rPr lang="vi-VN" sz="2000">
                          <a:solidFill>
                            <a:srgbClr val="C00000"/>
                          </a:solidFill>
                          <a:effectLst/>
                          <a:latin typeface="Arial" panose="020B0604020202020204" pitchFamily="34" charset="0"/>
                          <a:cs typeface="Arial" panose="020B0604020202020204" pitchFamily="34" charset="0"/>
                        </a:rPr>
                        <a:t>KĨ NĂNG ĐỌC-HIỂU</a:t>
                      </a:r>
                      <a:r>
                        <a:rPr lang="vi-VN" sz="2000" baseline="0">
                          <a:solidFill>
                            <a:srgbClr val="C00000"/>
                          </a:solidFill>
                          <a:effectLst/>
                          <a:latin typeface="Arial" panose="020B0604020202020204" pitchFamily="34" charset="0"/>
                          <a:cs typeface="Arial" panose="020B0604020202020204" pitchFamily="34" charset="0"/>
                        </a:rPr>
                        <a:t> </a:t>
                      </a:r>
                      <a:r>
                        <a:rPr lang="vi-VN" sz="2000">
                          <a:solidFill>
                            <a:srgbClr val="C00000"/>
                          </a:solidFill>
                          <a:effectLst/>
                          <a:latin typeface="Arial" panose="020B0604020202020204" pitchFamily="34" charset="0"/>
                          <a:cs typeface="Arial" panose="020B0604020202020204" pitchFamily="34" charset="0"/>
                        </a:rPr>
                        <a:t>VĂN BẢN THÔNG TIN</a:t>
                      </a:r>
                      <a:endParaRPr lang="vi-VN" sz="2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a:txBody>
                  <a:tcPr marL="50676" marR="506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en-US" sz="2000" b="1" u="sng"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Nhận</a:t>
                      </a:r>
                      <a:r>
                        <a:rPr lang="en-US" sz="2000" b="1" u="sng"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1" u="sng"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biết</a:t>
                      </a:r>
                      <a:r>
                        <a:rPr lang="en-US" sz="2000" b="1" u="sng"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00000"/>
                        </a:lnSpc>
                        <a:spcAft>
                          <a:spcPts val="0"/>
                        </a:spcAft>
                      </a:pP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Nhận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biết</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nhan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đề</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sa</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pô</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đề</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mục</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chữ</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đậm</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thứ</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tự</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dấu</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đầu</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dòng</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cước</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chú</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tài</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liệu</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tham</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khảo</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trong</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văn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bản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algn="just">
                        <a:lnSpc>
                          <a:spcPct val="100000"/>
                        </a:lnSpc>
                        <a:spcAft>
                          <a:spcPts val="0"/>
                        </a:spcAft>
                      </a:pP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Nhận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biết</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các</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chi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tiết</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thông</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tin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cơ</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bản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trong</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văn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bản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00000"/>
                        </a:lnSpc>
                        <a:spcAft>
                          <a:spcPts val="0"/>
                        </a:spcAft>
                      </a:pP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Nhận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biết</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đặc</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điểm</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văn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bản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thông</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tin </a:t>
                      </a:r>
                    </a:p>
                    <a:p>
                      <a:pPr algn="just">
                        <a:lnSpc>
                          <a:spcPct val="100000"/>
                        </a:lnSpc>
                        <a:spcAft>
                          <a:spcPts val="0"/>
                        </a:spcAft>
                      </a:pP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Nhận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biết</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cách</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trình</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bày</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thông</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tin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trong</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văn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bản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như</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i="1"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trật</a:t>
                      </a:r>
                      <a:r>
                        <a:rPr lang="en-US" sz="2000" b="0" i="1"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i="1"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tự</a:t>
                      </a:r>
                      <a:r>
                        <a:rPr lang="en-US" sz="2000" b="0" i="1"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i="1"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thời</a:t>
                      </a:r>
                      <a:r>
                        <a:rPr lang="en-US" sz="2000" b="0" i="1"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i="1"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gian</a:t>
                      </a:r>
                      <a:r>
                        <a:rPr lang="en-US" sz="2000" b="0" i="1"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i="1"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quan</a:t>
                      </a:r>
                      <a:r>
                        <a:rPr lang="en-US" sz="2000" b="0" i="1"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i="1"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hệ</a:t>
                      </a:r>
                      <a:r>
                        <a:rPr lang="en-US" sz="2000" b="0" i="1"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i="1"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nhân</a:t>
                      </a:r>
                      <a:r>
                        <a:rPr lang="en-US" sz="2000" b="0" i="1"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i="1"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quả</a:t>
                      </a:r>
                      <a:r>
                        <a:rPr lang="en-US" sz="2000" b="0" i="1"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i="1"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các</a:t>
                      </a:r>
                      <a:r>
                        <a:rPr lang="en-US" sz="2000" b="0" i="1"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i="1"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đối</a:t>
                      </a:r>
                      <a:r>
                        <a:rPr lang="en-US" sz="2000" b="0" i="1"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i="1"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tượng</a:t>
                      </a:r>
                      <a:r>
                        <a:rPr lang="en-US" sz="2000" b="0" i="1"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i="1"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phân</a:t>
                      </a:r>
                      <a:r>
                        <a:rPr lang="en-US" sz="2000" b="0" i="1"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i="1"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loại</a:t>
                      </a:r>
                      <a:r>
                        <a:rPr lang="en-US" sz="2000" b="0" i="1" dirty="0">
                          <a:solidFill>
                            <a:schemeClr val="tx1"/>
                          </a:solidFill>
                          <a:effectLst/>
                          <a:latin typeface="Arial" panose="020B0604020202020204" pitchFamily="34" charset="0"/>
                          <a:ea typeface="Calibri" panose="020F0502020204030204" pitchFamily="34" charset="0"/>
                          <a:cs typeface="Arial" panose="020B0604020202020204" pitchFamily="34" charset="0"/>
                        </a:rPr>
                        <a:t>, so </a:t>
                      </a:r>
                      <a:r>
                        <a:rPr lang="en-US" sz="2000" b="0" i="1"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sánh</a:t>
                      </a:r>
                      <a:r>
                        <a:rPr lang="en-US" sz="2000" b="0" i="1"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i="1"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en-US" sz="2000" b="0" i="1"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i="1"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đối</a:t>
                      </a:r>
                      <a:r>
                        <a:rPr lang="en-US" sz="2000" b="0" i="1"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i="1"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chiếu</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00000"/>
                        </a:lnSpc>
                        <a:spcAft>
                          <a:spcPts val="0"/>
                        </a:spcAft>
                      </a:pPr>
                      <a:r>
                        <a:rPr lang="en-US" sz="2000" b="1" u="sng"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Thông</a:t>
                      </a:r>
                      <a:r>
                        <a:rPr lang="en-US" sz="2000" b="1" u="sng"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1" u="sng"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hiểu</a:t>
                      </a:r>
                      <a:r>
                        <a:rPr lang="en-US" sz="2000" b="1" u="sng"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00000"/>
                        </a:lnSpc>
                        <a:spcAft>
                          <a:spcPts val="0"/>
                        </a:spcAft>
                      </a:pP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Hiểu</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tác</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dụng</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nhan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đề</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sa</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pô</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đề</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mục</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chữ</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đậm</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thứ</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tự</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dấu</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đầu</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dòng</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cước</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chú</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tài</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liệu</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tham</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khảo</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trong</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văn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bản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algn="just">
                        <a:lnSpc>
                          <a:spcPct val="100000"/>
                        </a:lnSpc>
                        <a:spcAft>
                          <a:spcPts val="0"/>
                        </a:spcAft>
                      </a:pP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Phân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tích</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đặc</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điểm</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văn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bản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thông</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tin;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chỉ</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ra</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mối</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quan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hệ</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giữa</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đặc</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điểm</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văn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bản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với</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mục</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đích</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nó</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marL="285750" indent="-285750" algn="just">
                        <a:lnSpc>
                          <a:spcPct val="100000"/>
                        </a:lnSpc>
                        <a:spcAft>
                          <a:spcPts val="0"/>
                        </a:spcAft>
                        <a:buFontTx/>
                        <a:buChar char="-"/>
                      </a:pP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Phân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tích</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tác</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dụng</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cách</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trình</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bày</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thông</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tin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trong</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văn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bản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marL="0" indent="0" algn="just">
                        <a:lnSpc>
                          <a:spcPct val="100000"/>
                        </a:lnSpc>
                        <a:spcAft>
                          <a:spcPts val="0"/>
                        </a:spcAft>
                        <a:buFontTx/>
                        <a:buNone/>
                      </a:pP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Phân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tích</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thông</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tin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cơ</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bản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văn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bản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giải</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thích</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ý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nghĩa</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nhan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đề</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trong</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việc</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thể</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hiện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thông</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tin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cơ</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bản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văn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bản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00000"/>
                        </a:lnSpc>
                        <a:spcAft>
                          <a:spcPts val="0"/>
                        </a:spcAft>
                      </a:pP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Đánh</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giá</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vai</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trò</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các</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chi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tiết</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quan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trọng</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trong</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văn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bản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00000"/>
                        </a:lnSpc>
                        <a:spcAft>
                          <a:spcPts val="0"/>
                        </a:spcAft>
                      </a:pPr>
                      <a:r>
                        <a:rPr lang="en-US" sz="2000" b="1" u="sng"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Vận</a:t>
                      </a:r>
                      <a:r>
                        <a:rPr lang="en-US" sz="2000" b="1" u="sng"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1" u="sng"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dụng</a:t>
                      </a:r>
                      <a:r>
                        <a:rPr lang="en-US" sz="2000" b="1" u="sng"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algn="just">
                        <a:lnSpc>
                          <a:spcPct val="100000"/>
                        </a:lnSpc>
                        <a:spcAft>
                          <a:spcPts val="0"/>
                        </a:spcAft>
                      </a:pP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Nhận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biết</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phân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tích</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quan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hệ</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giữa</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phương</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tiện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ngôn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ngữ</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phương</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tiện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phi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ngôn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ngữ</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như</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đồ</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thị</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sơ</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đồ</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dùng</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để</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biểu</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đạt</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thông</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tin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trong</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văn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bản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00000"/>
                        </a:lnSpc>
                        <a:spcAft>
                          <a:spcPts val="0"/>
                        </a:spcAft>
                      </a:pPr>
                      <a:r>
                        <a:rPr lang="en-US" sz="200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spc="-5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Liên</a:t>
                      </a:r>
                      <a:r>
                        <a:rPr lang="en-US" sz="200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spc="-5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hệ</a:t>
                      </a:r>
                      <a:r>
                        <a:rPr lang="en-US" sz="200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spc="-5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vận</a:t>
                      </a:r>
                      <a:r>
                        <a:rPr lang="en-US" sz="200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spc="-5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dụng</a:t>
                      </a:r>
                      <a:r>
                        <a:rPr lang="en-US" sz="200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spc="-5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200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spc="-5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những</a:t>
                      </a:r>
                      <a:r>
                        <a:rPr lang="en-US" sz="200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spc="-5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điều</a:t>
                      </a:r>
                      <a:r>
                        <a:rPr lang="en-US" sz="200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spc="-5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đã</a:t>
                      </a:r>
                      <a:r>
                        <a:rPr lang="en-US" sz="200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spc="-5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đọc</a:t>
                      </a:r>
                      <a:r>
                        <a:rPr lang="en-US" sz="200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spc="-5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từ</a:t>
                      </a:r>
                      <a:r>
                        <a:rPr lang="en-US" sz="200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spc="-5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văn</a:t>
                      </a:r>
                      <a:r>
                        <a:rPr lang="en-US" sz="200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spc="-5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bản</a:t>
                      </a:r>
                      <a:r>
                        <a:rPr lang="en-US" sz="200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spc="-5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để</a:t>
                      </a:r>
                      <a:r>
                        <a:rPr lang="en-US" sz="200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spc="-5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giải</a:t>
                      </a:r>
                      <a:r>
                        <a:rPr lang="en-US" sz="200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spc="-5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quyết</a:t>
                      </a:r>
                      <a:r>
                        <a:rPr lang="en-US" sz="200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spc="-5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một</a:t>
                      </a:r>
                      <a:r>
                        <a:rPr lang="en-US" sz="200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spc="-5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vấn</a:t>
                      </a:r>
                      <a:r>
                        <a:rPr lang="en-US" sz="200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spc="-5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đề</a:t>
                      </a:r>
                      <a:r>
                        <a:rPr lang="en-US" sz="200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spc="-5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trong</a:t>
                      </a:r>
                      <a:r>
                        <a:rPr lang="en-US" sz="200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spc="-5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cuộc</a:t>
                      </a:r>
                      <a:r>
                        <a:rPr lang="en-US" sz="200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spc="-50" baseline="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sống</a:t>
                      </a:r>
                      <a:r>
                        <a:rPr lang="en-US" sz="2000" b="0" spc="-5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00000"/>
                        </a:lnSpc>
                        <a:spcAft>
                          <a:spcPts val="0"/>
                        </a:spcAft>
                      </a:pP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Nêu</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những</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trải</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nghiệm</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trong</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cuộc</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sống</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đã</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giúp</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bản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thân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hiểu</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hơn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các</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ý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tưởng</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hay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vấn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đề</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đặt</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ra</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trong</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văn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0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bản</a:t>
                      </a: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0764070"/>
                  </a:ext>
                </a:extLst>
              </a:tr>
            </a:tbl>
          </a:graphicData>
        </a:graphic>
      </p:graphicFrame>
    </p:spTree>
    <p:extLst>
      <p:ext uri="{BB962C8B-B14F-4D97-AF65-F5344CB8AC3E}">
        <p14:creationId xmlns:p14="http://schemas.microsoft.com/office/powerpoint/2010/main" val="4108208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5 Redondear rectángulo de esquina diagonal">
            <a:extLst>
              <a:ext uri="{FF2B5EF4-FFF2-40B4-BE49-F238E27FC236}">
                <a16:creationId xmlns:a16="http://schemas.microsoft.com/office/drawing/2014/main" id="{95E60707-701F-4D47-9319-CCDAFB623E6B}"/>
              </a:ext>
            </a:extLst>
          </p:cNvPr>
          <p:cNvSpPr/>
          <p:nvPr/>
        </p:nvSpPr>
        <p:spPr bwMode="auto">
          <a:xfrm rot="16200000" flipH="1">
            <a:off x="4993354" y="-2623002"/>
            <a:ext cx="2335114" cy="11007901"/>
          </a:xfrm>
          <a:prstGeom prst="round2DiagRect">
            <a:avLst>
              <a:gd name="adj1" fmla="val 32602"/>
              <a:gd name="adj2" fmla="val 0"/>
            </a:avLst>
          </a:prstGeom>
          <a:solidFill>
            <a:srgbClr val="ECCAC2"/>
          </a:solidFill>
          <a:ln w="3175" cap="rnd" cmpd="sng">
            <a:noFill/>
            <a:bevel/>
          </a:ln>
          <a:effectLst/>
          <a:scene3d>
            <a:camera prst="orthographicFront"/>
            <a:lightRig rig="threePt" dir="t"/>
          </a:scene3d>
          <a:sp3d>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35478" tIns="17739" rIns="35478" bIns="17739" rtlCol="0" anchor="b"/>
          <a:lstStyle/>
          <a:p>
            <a:pPr algn="ctr" defTabSz="1252902"/>
            <a:endParaRPr lang="es-SV" sz="2800" dirty="0">
              <a:solidFill>
                <a:srgbClr val="FFFFFF"/>
              </a:solidFill>
              <a:latin typeface="Helvetica" panose="020B0604020202030204" pitchFamily="34" charset="0"/>
              <a:ea typeface="Open Sans Extrabold" panose="020B0906030804020204" pitchFamily="34" charset="0"/>
              <a:cs typeface="Open Sans Extrabold" panose="020B0906030804020204" pitchFamily="34" charset="0"/>
            </a:endParaRPr>
          </a:p>
        </p:txBody>
      </p:sp>
      <p:pic>
        <p:nvPicPr>
          <p:cNvPr id="4" name="图片 4" descr="花1">
            <a:extLst>
              <a:ext uri="{FF2B5EF4-FFF2-40B4-BE49-F238E27FC236}">
                <a16:creationId xmlns:a16="http://schemas.microsoft.com/office/drawing/2014/main" id="{E7A7D649-7C1F-4CEE-B594-F05D4D35681D}"/>
              </a:ext>
            </a:extLst>
          </p:cNvPr>
          <p:cNvPicPr>
            <a:picLocks noChangeAspect="1"/>
          </p:cNvPicPr>
          <p:nvPr/>
        </p:nvPicPr>
        <p:blipFill>
          <a:blip r:embed="rId2"/>
          <a:stretch>
            <a:fillRect/>
          </a:stretch>
        </p:blipFill>
        <p:spPr>
          <a:xfrm rot="16200000" flipH="1">
            <a:off x="1787248" y="2619269"/>
            <a:ext cx="3811727" cy="7386223"/>
          </a:xfrm>
          <a:prstGeom prst="rect">
            <a:avLst/>
          </a:prstGeom>
        </p:spPr>
      </p:pic>
      <p:sp>
        <p:nvSpPr>
          <p:cNvPr id="2" name="Rectangle 1"/>
          <p:cNvSpPr/>
          <p:nvPr/>
        </p:nvSpPr>
        <p:spPr>
          <a:xfrm>
            <a:off x="517616" y="2496227"/>
            <a:ext cx="11338560" cy="769441"/>
          </a:xfrm>
          <a:prstGeom prst="rect">
            <a:avLst/>
          </a:prstGeom>
        </p:spPr>
        <p:txBody>
          <a:bodyPr wrap="square">
            <a:spAutoFit/>
          </a:bodyPr>
          <a:lstStyle/>
          <a:p>
            <a:pPr algn="ctr"/>
            <a:r>
              <a:rPr lang="vi-VN" sz="4400" b="1" dirty="0">
                <a:cs typeface="Times New Roman" panose="02020603050405020304" pitchFamily="18" charset="0"/>
              </a:rPr>
              <a:t>XÂY DỰNG NGỮ LIỆU VÀ BỘ CÂU HỎI</a:t>
            </a:r>
          </a:p>
        </p:txBody>
      </p:sp>
    </p:spTree>
    <p:extLst>
      <p:ext uri="{BB962C8B-B14F-4D97-AF65-F5344CB8AC3E}">
        <p14:creationId xmlns:p14="http://schemas.microsoft.com/office/powerpoint/2010/main" val="1706602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Soạn văn 6 chi tiết, Ngữ văn 6 Kết nối tri thức với cuộc sống, tổng hợp văn  mẫu hay nhất">
            <a:extLst>
              <a:ext uri="{FF2B5EF4-FFF2-40B4-BE49-F238E27FC236}">
                <a16:creationId xmlns:a16="http://schemas.microsoft.com/office/drawing/2014/main" id="{F730D583-5193-4D24-8FD7-70087FE4C3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20" b="-1"/>
          <a:stretch/>
        </p:blipFill>
        <p:spPr bwMode="auto">
          <a:xfrm>
            <a:off x="862013" y="140989"/>
            <a:ext cx="5029590" cy="325943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Ngữ Văn 7 tập 1 Kết nối tri thức với cuộc sống – Sách PDF">
            <a:extLst>
              <a:ext uri="{FF2B5EF4-FFF2-40B4-BE49-F238E27FC236}">
                <a16:creationId xmlns:a16="http://schemas.microsoft.com/office/drawing/2014/main" id="{A19AC666-BEE2-4AB5-BA42-E250ED2C6F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2662" y="140990"/>
            <a:ext cx="2543175" cy="3259435"/>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Ngữ Văn 7 Tập 2 - Kết Nối Tri Thức Với Cuộc Sống - Sách thiết bị Quảng Ngãi">
            <a:extLst>
              <a:ext uri="{FF2B5EF4-FFF2-40B4-BE49-F238E27FC236}">
                <a16:creationId xmlns:a16="http://schemas.microsoft.com/office/drawing/2014/main" id="{43379B73-6A98-4A43-8C32-14F8AAA813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53462" y="140990"/>
            <a:ext cx="2543175" cy="3259434"/>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Soạn văn 8, ngữ văn 8 kết nối tri thức với cuộc sống">
            <a:extLst>
              <a:ext uri="{FF2B5EF4-FFF2-40B4-BE49-F238E27FC236}">
                <a16:creationId xmlns:a16="http://schemas.microsoft.com/office/drawing/2014/main" id="{3ED64FBE-83AC-49C0-B9C4-475151BDDA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538" y="3504564"/>
            <a:ext cx="5029590" cy="3277236"/>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Soạn văn 9 kết nối tri thức, Soạn văn lớp 9 hay nhất">
            <a:extLst>
              <a:ext uri="{FF2B5EF4-FFF2-40B4-BE49-F238E27FC236}">
                <a16:creationId xmlns:a16="http://schemas.microsoft.com/office/drawing/2014/main" id="{B95004E9-BDF6-44E8-A93F-19EF8F1C04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8374" y="3504564"/>
            <a:ext cx="5157788" cy="3259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839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oạn văn 6 chi tiết, Ngữ văn 6 Chân trời sáng tạo , tổng hợp văn mẫu hay  nhất">
            <a:extLst>
              <a:ext uri="{FF2B5EF4-FFF2-40B4-BE49-F238E27FC236}">
                <a16:creationId xmlns:a16="http://schemas.microsoft.com/office/drawing/2014/main" id="{A1F08E8A-6FE3-4922-B1FE-6C95619A77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538" y="140990"/>
            <a:ext cx="5029590" cy="327723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Soạn văn 7, ngữ văn 7 chân trời sáng tạo">
            <a:extLst>
              <a:ext uri="{FF2B5EF4-FFF2-40B4-BE49-F238E27FC236}">
                <a16:creationId xmlns:a16="http://schemas.microsoft.com/office/drawing/2014/main" id="{07A79465-C96D-459E-A0DE-0B8963F5A7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374" y="140990"/>
            <a:ext cx="5157788" cy="328801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Soạn văn 8, ngữ văn 8 chân trời sáng tạo">
            <a:extLst>
              <a:ext uri="{FF2B5EF4-FFF2-40B4-BE49-F238E27FC236}">
                <a16:creationId xmlns:a16="http://schemas.microsoft.com/office/drawing/2014/main" id="{2F6B991B-C31F-451E-B774-7B19D08E81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538" y="3504564"/>
            <a:ext cx="5029590" cy="3277237"/>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Ngữ văn 9 - Tập 1 - sách học sinh - bản in thử - Bộ sách giáo khoa Chân trời  sáng tạo - Sách giáo khoa Chân trời sáng tạo">
            <a:extLst>
              <a:ext uri="{FF2B5EF4-FFF2-40B4-BE49-F238E27FC236}">
                <a16:creationId xmlns:a16="http://schemas.microsoft.com/office/drawing/2014/main" id="{8ED1AF5E-D820-4B6A-BBB9-E5DE94904FD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8373" y="3523614"/>
            <a:ext cx="2533651" cy="3258187"/>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Ngữ văn 9 - Tập 2 - sách học sinh - bản in thử - Bộ sách giáo khoa Chân trời  sáng tạo - Sách giáo khoa Chân trời sáng tạo">
            <a:extLst>
              <a:ext uri="{FF2B5EF4-FFF2-40B4-BE49-F238E27FC236}">
                <a16:creationId xmlns:a16="http://schemas.microsoft.com/office/drawing/2014/main" id="{7CFBFDDF-3509-4143-9AB8-03A5AFAE768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27268" y="3523614"/>
            <a:ext cx="2533651" cy="3246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093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ài Tập Đọc Hiểu Ngữ Văn 6 - Tập 2 - Bộ Cánh Diều">
            <a:extLst>
              <a:ext uri="{FF2B5EF4-FFF2-40B4-BE49-F238E27FC236}">
                <a16:creationId xmlns:a16="http://schemas.microsoft.com/office/drawing/2014/main" id="{CBC55B45-2450-4278-B6B6-81A72224C0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44" r="13535" b="1082"/>
          <a:stretch/>
        </p:blipFill>
        <p:spPr bwMode="auto">
          <a:xfrm>
            <a:off x="3479299" y="147636"/>
            <a:ext cx="2418959" cy="328801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Bài Tập Đọc Hiểu Ngữ Văn 6 - Tập 1 - Bộ Cánh Diều">
            <a:extLst>
              <a:ext uri="{FF2B5EF4-FFF2-40B4-BE49-F238E27FC236}">
                <a16:creationId xmlns:a16="http://schemas.microsoft.com/office/drawing/2014/main" id="{31D30539-C5D7-4D3B-9606-8AC7399581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70" r="13091"/>
          <a:stretch/>
        </p:blipFill>
        <p:spPr bwMode="auto">
          <a:xfrm>
            <a:off x="871538" y="147636"/>
            <a:ext cx="2514796" cy="3277237"/>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Bài Tập Đọc Hiểu Ngữ Văn Lớp 7 Tập 1 (Cánh Diều)">
            <a:extLst>
              <a:ext uri="{FF2B5EF4-FFF2-40B4-BE49-F238E27FC236}">
                <a16:creationId xmlns:a16="http://schemas.microsoft.com/office/drawing/2014/main" id="{2A803A86-3D4D-48D3-A12C-B4AD592D16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666" t="2334" r="15833" b="2166"/>
          <a:stretch/>
        </p:blipFill>
        <p:spPr bwMode="auto">
          <a:xfrm>
            <a:off x="6057705" y="147637"/>
            <a:ext cx="2524319" cy="3296742"/>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Bài tập đọc hiểu ngữ văn 7 tập 2 - Cánh diều">
            <a:extLst>
              <a:ext uri="{FF2B5EF4-FFF2-40B4-BE49-F238E27FC236}">
                <a16:creationId xmlns:a16="http://schemas.microsoft.com/office/drawing/2014/main" id="{AD2BB595-28C8-4AF1-978D-206780D506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7832" y="157161"/>
            <a:ext cx="2474512" cy="3304969"/>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Bài tập đọc hiểu Ngữ văn 8, tập một">
            <a:extLst>
              <a:ext uri="{FF2B5EF4-FFF2-40B4-BE49-F238E27FC236}">
                <a16:creationId xmlns:a16="http://schemas.microsoft.com/office/drawing/2014/main" id="{4AAF4444-6950-43A8-8B65-D6AE897577F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1538" y="3504564"/>
            <a:ext cx="2514796" cy="3246596"/>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Sách - Bài tập đọc hiểu Ngữ văn 8 tập 2 (Cánh diều)">
            <a:extLst>
              <a:ext uri="{FF2B5EF4-FFF2-40B4-BE49-F238E27FC236}">
                <a16:creationId xmlns:a16="http://schemas.microsoft.com/office/drawing/2014/main" id="{B497985B-BC64-483C-82FD-F2C15B9CC2C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823" r="14680"/>
          <a:stretch/>
        </p:blipFill>
        <p:spPr bwMode="auto">
          <a:xfrm>
            <a:off x="3479299" y="3508078"/>
            <a:ext cx="2418959" cy="3246596"/>
          </a:xfrm>
          <a:prstGeom prst="rect">
            <a:avLst/>
          </a:prstGeom>
          <a:noFill/>
          <a:extLst>
            <a:ext uri="{909E8E84-426E-40DD-AFC4-6F175D3DCCD1}">
              <a14:hiddenFill xmlns:a14="http://schemas.microsoft.com/office/drawing/2010/main">
                <a:solidFill>
                  <a:srgbClr val="FFFFFF"/>
                </a:solidFill>
              </a14:hiddenFill>
            </a:ext>
          </a:extLst>
        </p:spPr>
      </p:pic>
      <p:pic>
        <p:nvPicPr>
          <p:cNvPr id="16398" name="Picture 14" descr="Bài tập đọc hiểu Ngữ văn 9, tập hai">
            <a:extLst>
              <a:ext uri="{FF2B5EF4-FFF2-40B4-BE49-F238E27FC236}">
                <a16:creationId xmlns:a16="http://schemas.microsoft.com/office/drawing/2014/main" id="{17058050-F71F-4EE3-BD40-F8FEB361B85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57832" y="3504564"/>
            <a:ext cx="2474512" cy="3246596"/>
          </a:xfrm>
          <a:prstGeom prst="rect">
            <a:avLst/>
          </a:prstGeom>
          <a:noFill/>
          <a:extLst>
            <a:ext uri="{909E8E84-426E-40DD-AFC4-6F175D3DCCD1}">
              <a14:hiddenFill xmlns:a14="http://schemas.microsoft.com/office/drawing/2010/main">
                <a:solidFill>
                  <a:srgbClr val="FFFFFF"/>
                </a:solidFill>
              </a14:hiddenFill>
            </a:ext>
          </a:extLst>
        </p:spPr>
      </p:pic>
      <p:pic>
        <p:nvPicPr>
          <p:cNvPr id="16400" name="Picture 16" descr="Sách - Văn bản đọc hiểu Ngữ văn 9 (cánh diều)">
            <a:extLst>
              <a:ext uri="{FF2B5EF4-FFF2-40B4-BE49-F238E27FC236}">
                <a16:creationId xmlns:a16="http://schemas.microsoft.com/office/drawing/2014/main" id="{A101BC44-20D5-4DD7-A03E-AC5A5121797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584" t="14722" r="45695" b="14445"/>
          <a:stretch/>
        </p:blipFill>
        <p:spPr bwMode="auto">
          <a:xfrm>
            <a:off x="6057705" y="3504565"/>
            <a:ext cx="2514796" cy="3246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709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6BC00B-B67B-4A4E-94E5-215018841A0C}"/>
              </a:ext>
            </a:extLst>
          </p:cNvPr>
          <p:cNvPicPr>
            <a:picLocks noChangeAspect="1"/>
          </p:cNvPicPr>
          <p:nvPr/>
        </p:nvPicPr>
        <p:blipFill rotWithShape="1">
          <a:blip r:embed="rId2"/>
          <a:srcRect l="20972" t="6388" r="20278" b="6250"/>
          <a:stretch/>
        </p:blipFill>
        <p:spPr>
          <a:xfrm>
            <a:off x="600073" y="128868"/>
            <a:ext cx="2543177" cy="3239470"/>
          </a:xfrm>
          <a:prstGeom prst="rect">
            <a:avLst/>
          </a:prstGeom>
        </p:spPr>
      </p:pic>
      <p:pic>
        <p:nvPicPr>
          <p:cNvPr id="5" name="Picture 4">
            <a:extLst>
              <a:ext uri="{FF2B5EF4-FFF2-40B4-BE49-F238E27FC236}">
                <a16:creationId xmlns:a16="http://schemas.microsoft.com/office/drawing/2014/main" id="{A6666D92-B8DE-46B5-B666-302C7F02506E}"/>
              </a:ext>
            </a:extLst>
          </p:cNvPr>
          <p:cNvPicPr>
            <a:picLocks noChangeAspect="1"/>
          </p:cNvPicPr>
          <p:nvPr/>
        </p:nvPicPr>
        <p:blipFill>
          <a:blip r:embed="rId3"/>
          <a:stretch>
            <a:fillRect/>
          </a:stretch>
        </p:blipFill>
        <p:spPr>
          <a:xfrm>
            <a:off x="3262312" y="138393"/>
            <a:ext cx="2543177" cy="3239470"/>
          </a:xfrm>
          <a:prstGeom prst="rect">
            <a:avLst/>
          </a:prstGeom>
        </p:spPr>
      </p:pic>
      <p:pic>
        <p:nvPicPr>
          <p:cNvPr id="7" name="Picture 6">
            <a:extLst>
              <a:ext uri="{FF2B5EF4-FFF2-40B4-BE49-F238E27FC236}">
                <a16:creationId xmlns:a16="http://schemas.microsoft.com/office/drawing/2014/main" id="{11E06F82-0F9E-4371-8BC5-798C9B4CBAA1}"/>
              </a:ext>
            </a:extLst>
          </p:cNvPr>
          <p:cNvPicPr>
            <a:picLocks noChangeAspect="1"/>
          </p:cNvPicPr>
          <p:nvPr/>
        </p:nvPicPr>
        <p:blipFill rotWithShape="1">
          <a:blip r:embed="rId4"/>
          <a:srcRect l="16333" t="1665" r="16500" b="3000"/>
          <a:stretch/>
        </p:blipFill>
        <p:spPr>
          <a:xfrm>
            <a:off x="600073" y="3491247"/>
            <a:ext cx="2543176" cy="3237885"/>
          </a:xfrm>
          <a:prstGeom prst="rect">
            <a:avLst/>
          </a:prstGeom>
        </p:spPr>
      </p:pic>
      <p:pic>
        <p:nvPicPr>
          <p:cNvPr id="13314" name="Picture 2" descr="Sách - Văn bản đọc hiểu Ngữ văn 9 (cánh diều)">
            <a:extLst>
              <a:ext uri="{FF2B5EF4-FFF2-40B4-BE49-F238E27FC236}">
                <a16:creationId xmlns:a16="http://schemas.microsoft.com/office/drawing/2014/main" id="{B0FAD522-2C04-4B99-9A75-8D3C15BE6CB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53" t="6554" r="46000" b="6327"/>
          <a:stretch/>
        </p:blipFill>
        <p:spPr bwMode="auto">
          <a:xfrm>
            <a:off x="3262311" y="3491247"/>
            <a:ext cx="2543176" cy="32378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A4EF562-EB4B-4C7A-B7FF-0402B04139E2}"/>
              </a:ext>
            </a:extLst>
          </p:cNvPr>
          <p:cNvPicPr>
            <a:picLocks noChangeAspect="1"/>
          </p:cNvPicPr>
          <p:nvPr/>
        </p:nvPicPr>
        <p:blipFill>
          <a:blip r:embed="rId6"/>
          <a:stretch>
            <a:fillRect/>
          </a:stretch>
        </p:blipFill>
        <p:spPr>
          <a:xfrm>
            <a:off x="6372224" y="1"/>
            <a:ext cx="5362576" cy="6858000"/>
          </a:xfrm>
          <a:prstGeom prst="rect">
            <a:avLst/>
          </a:prstGeom>
        </p:spPr>
      </p:pic>
    </p:spTree>
    <p:extLst>
      <p:ext uri="{BB962C8B-B14F-4D97-AF65-F5344CB8AC3E}">
        <p14:creationId xmlns:p14="http://schemas.microsoft.com/office/powerpoint/2010/main" val="4111042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BB2288-5D9B-47E7-81F1-D27A23B27D10}"/>
              </a:ext>
            </a:extLst>
          </p:cNvPr>
          <p:cNvPicPr>
            <a:picLocks noChangeAspect="1"/>
          </p:cNvPicPr>
          <p:nvPr/>
        </p:nvPicPr>
        <p:blipFill>
          <a:blip r:embed="rId2"/>
          <a:stretch>
            <a:fillRect/>
          </a:stretch>
        </p:blipFill>
        <p:spPr>
          <a:xfrm>
            <a:off x="2893010" y="238125"/>
            <a:ext cx="3507788" cy="3505200"/>
          </a:xfrm>
          <a:prstGeom prst="rect">
            <a:avLst/>
          </a:prstGeom>
        </p:spPr>
      </p:pic>
      <p:pic>
        <p:nvPicPr>
          <p:cNvPr id="17412" name="Picture 4" descr="Mua Sách - Ngữ văn 8 - Ngữ liệu đọc hiểu mở rộng | Tiki">
            <a:extLst>
              <a:ext uri="{FF2B5EF4-FFF2-40B4-BE49-F238E27FC236}">
                <a16:creationId xmlns:a16="http://schemas.microsoft.com/office/drawing/2014/main" id="{03219D14-B019-4A76-BC39-61DAF0D4CB0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932" r="9660"/>
          <a:stretch/>
        </p:blipFill>
        <p:spPr bwMode="auto">
          <a:xfrm>
            <a:off x="6060198" y="238125"/>
            <a:ext cx="2750425"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Ngữ Văn 9 - Ngữ Liệu Đọc Hiểu Mở Rộng">
            <a:extLst>
              <a:ext uri="{FF2B5EF4-FFF2-40B4-BE49-F238E27FC236}">
                <a16:creationId xmlns:a16="http://schemas.microsoft.com/office/drawing/2014/main" id="{C5718034-5CE5-4C0D-A85F-B51D00B8672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832" r="10112"/>
          <a:stretch/>
        </p:blipFill>
        <p:spPr bwMode="auto">
          <a:xfrm>
            <a:off x="8732759" y="238125"/>
            <a:ext cx="2840115"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Mua Sách - Ngữ văn 6 - Ngữ liệu đọc hiểu mở rộng tại Nhà Sách Quảng Lợi |  Tiki">
            <a:extLst>
              <a:ext uri="{FF2B5EF4-FFF2-40B4-BE49-F238E27FC236}">
                <a16:creationId xmlns:a16="http://schemas.microsoft.com/office/drawing/2014/main" id="{038600BB-FAC9-418B-BF79-1C8572B229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824" y="238125"/>
            <a:ext cx="2571051"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Báo VnExpress - Báo tiếng Việt nhiều người xem nhất">
            <a:extLst>
              <a:ext uri="{FF2B5EF4-FFF2-40B4-BE49-F238E27FC236}">
                <a16:creationId xmlns:a16="http://schemas.microsoft.com/office/drawing/2014/main" id="{138D122A-D1AC-47AC-A053-E49651E02B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5523" y="3943350"/>
            <a:ext cx="6229350" cy="278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338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interest aesthetic Background powerpoint aesthetic pinterest Tải miễn phí">
            <a:extLst>
              <a:ext uri="{FF2B5EF4-FFF2-40B4-BE49-F238E27FC236}">
                <a16:creationId xmlns:a16="http://schemas.microsoft.com/office/drawing/2014/main" id="{57FDC6C2-F1F2-44A4-9813-4AD19580C1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59" t="5834" r="4321" b="16458"/>
          <a:stretch/>
        </p:blipFill>
        <p:spPr bwMode="auto">
          <a:xfrm>
            <a:off x="-123825" y="-180975"/>
            <a:ext cx="12468226" cy="71056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5394" y="2253607"/>
            <a:ext cx="4075612" cy="800219"/>
          </a:xfrm>
          <a:prstGeom prst="rect">
            <a:avLst/>
          </a:prstGeom>
          <a:noFill/>
        </p:spPr>
        <p:txBody>
          <a:bodyPr wrap="square" rtlCol="0">
            <a:spAutoFit/>
          </a:bodyPr>
          <a:lstStyle/>
          <a:p>
            <a:endParaRPr lang="vi-VN" sz="1400" dirty="0"/>
          </a:p>
          <a:p>
            <a:r>
              <a:rPr lang="en-US" sz="1400" i="1" dirty="0"/>
              <a:t> </a:t>
            </a:r>
            <a:endParaRPr lang="vi-VN" sz="1400" dirty="0"/>
          </a:p>
          <a:p>
            <a:endParaRPr lang="vi-VN" dirty="0"/>
          </a:p>
        </p:txBody>
      </p:sp>
      <p:sp>
        <p:nvSpPr>
          <p:cNvPr id="6" name="TextBox 5">
            <a:extLst>
              <a:ext uri="{FF2B5EF4-FFF2-40B4-BE49-F238E27FC236}">
                <a16:creationId xmlns:a16="http://schemas.microsoft.com/office/drawing/2014/main" id="{82911939-1EA1-4A41-859C-49D79B0DB310}"/>
              </a:ext>
            </a:extLst>
          </p:cNvPr>
          <p:cNvSpPr txBox="1"/>
          <p:nvPr/>
        </p:nvSpPr>
        <p:spPr>
          <a:xfrm>
            <a:off x="544286" y="279469"/>
            <a:ext cx="10884626" cy="5693866"/>
          </a:xfrm>
          <a:prstGeom prst="rect">
            <a:avLst/>
          </a:prstGeom>
          <a:noFill/>
        </p:spPr>
        <p:txBody>
          <a:bodyPr wrap="square">
            <a:spAutoFit/>
          </a:bodyPr>
          <a:lstStyle/>
          <a:p>
            <a:pPr lvl="1"/>
            <a:r>
              <a:rPr lang="en-US" sz="2000" b="0">
                <a:solidFill>
                  <a:schemeClr val="tx1"/>
                </a:solidFill>
                <a:latin typeface="Arial" panose="020B0604020202020204" pitchFamily="34" charset="0"/>
                <a:cs typeface="Arial" panose="020B0604020202020204" pitchFamily="34" charset="0"/>
              </a:rPr>
              <a:t>Đọc bài thơ sau và trả lời các câu hỏi:</a:t>
            </a:r>
          </a:p>
          <a:p>
            <a:pPr algn="l"/>
            <a:endParaRPr lang="vi-VN" sz="2000" b="0">
              <a:solidFill>
                <a:schemeClr val="tx1"/>
              </a:solidFill>
              <a:latin typeface="Arial" panose="020B0604020202020204" pitchFamily="34" charset="0"/>
              <a:cs typeface="Arial" panose="020B0604020202020204" pitchFamily="34" charset="0"/>
            </a:endParaRPr>
          </a:p>
          <a:p>
            <a:pPr algn="ctr"/>
            <a:r>
              <a:rPr lang="en-US" sz="2400" b="1">
                <a:solidFill>
                  <a:schemeClr val="accent5">
                    <a:lumMod val="50000"/>
                  </a:schemeClr>
                </a:solidFill>
                <a:latin typeface="Arial" panose="020B0604020202020204" pitchFamily="34" charset="0"/>
                <a:cs typeface="Arial" panose="020B0604020202020204" pitchFamily="34" charset="0"/>
              </a:rPr>
              <a:t>VẦNG TRĂNG VÀ NHỮNG QUẦNG LỬA</a:t>
            </a:r>
          </a:p>
          <a:p>
            <a:pPr algn="ctr"/>
            <a:endParaRPr lang="vi-VN" sz="2000" b="1">
              <a:solidFill>
                <a:schemeClr val="accent5">
                  <a:lumMod val="50000"/>
                </a:schemeClr>
              </a:solidFill>
              <a:latin typeface="Arial" panose="020B0604020202020204" pitchFamily="34" charset="0"/>
              <a:cs typeface="Arial" panose="020B0604020202020204" pitchFamily="34" charset="0"/>
            </a:endParaRPr>
          </a:p>
          <a:p>
            <a:pPr algn="l"/>
            <a:r>
              <a:rPr lang="en-US" sz="2000" b="0" i="1">
                <a:solidFill>
                  <a:schemeClr val="accent5">
                    <a:lumMod val="50000"/>
                  </a:schemeClr>
                </a:solidFill>
                <a:latin typeface="Arial" panose="020B0604020202020204" pitchFamily="34" charset="0"/>
                <a:cs typeface="Arial" panose="020B0604020202020204" pitchFamily="34" charset="0"/>
              </a:rPr>
              <a:t>Bom bi nổ chậm nổ trên đỉnh đồi</a:t>
            </a:r>
            <a:endParaRPr lang="vi-VN" sz="2000" b="0">
              <a:solidFill>
                <a:schemeClr val="accent5">
                  <a:lumMod val="50000"/>
                </a:schemeClr>
              </a:solidFill>
              <a:latin typeface="Arial" panose="020B0604020202020204" pitchFamily="34" charset="0"/>
              <a:cs typeface="Arial" panose="020B0604020202020204" pitchFamily="34" charset="0"/>
            </a:endParaRPr>
          </a:p>
          <a:p>
            <a:pPr algn="l"/>
            <a:r>
              <a:rPr lang="en-US" sz="2000" b="0" i="1">
                <a:solidFill>
                  <a:schemeClr val="accent5">
                    <a:lumMod val="50000"/>
                  </a:schemeClr>
                </a:solidFill>
                <a:latin typeface="Arial" panose="020B0604020202020204" pitchFamily="34" charset="0"/>
                <a:cs typeface="Arial" panose="020B0604020202020204" pitchFamily="34" charset="0"/>
              </a:rPr>
              <a:t>Lốm đốm nền trời những quầng lửa đỏ</a:t>
            </a:r>
            <a:endParaRPr lang="vi-VN" sz="2000" b="0">
              <a:solidFill>
                <a:schemeClr val="accent5">
                  <a:lumMod val="50000"/>
                </a:schemeClr>
              </a:solidFill>
              <a:latin typeface="Arial" panose="020B0604020202020204" pitchFamily="34" charset="0"/>
              <a:cs typeface="Arial" panose="020B0604020202020204" pitchFamily="34" charset="0"/>
            </a:endParaRPr>
          </a:p>
          <a:p>
            <a:pPr algn="l"/>
            <a:r>
              <a:rPr lang="en-US" sz="2000" b="0" i="1">
                <a:solidFill>
                  <a:schemeClr val="accent5">
                    <a:lumMod val="50000"/>
                  </a:schemeClr>
                </a:solidFill>
                <a:latin typeface="Arial" panose="020B0604020202020204" pitchFamily="34" charset="0"/>
                <a:cs typeface="Arial" panose="020B0604020202020204" pitchFamily="34" charset="0"/>
              </a:rPr>
              <a:t>Một lát sau cũng từ phía đó</a:t>
            </a:r>
            <a:endParaRPr lang="vi-VN" sz="2000" b="0">
              <a:solidFill>
                <a:schemeClr val="accent5">
                  <a:lumMod val="50000"/>
                </a:schemeClr>
              </a:solidFill>
              <a:latin typeface="Arial" panose="020B0604020202020204" pitchFamily="34" charset="0"/>
              <a:cs typeface="Arial" panose="020B0604020202020204" pitchFamily="34" charset="0"/>
            </a:endParaRPr>
          </a:p>
          <a:p>
            <a:pPr algn="l"/>
            <a:r>
              <a:rPr lang="en-US" sz="2000" b="0" i="1">
                <a:solidFill>
                  <a:schemeClr val="accent5">
                    <a:lumMod val="50000"/>
                  </a:schemeClr>
                </a:solidFill>
                <a:latin typeface="Arial" panose="020B0604020202020204" pitchFamily="34" charset="0"/>
                <a:cs typeface="Arial" panose="020B0604020202020204" pitchFamily="34" charset="0"/>
              </a:rPr>
              <a:t>Trăng lên.</a:t>
            </a:r>
            <a:endParaRPr lang="vi-VN" sz="2000" b="0">
              <a:solidFill>
                <a:schemeClr val="accent5">
                  <a:lumMod val="50000"/>
                </a:schemeClr>
              </a:solidFill>
              <a:latin typeface="Arial" panose="020B0604020202020204" pitchFamily="34" charset="0"/>
              <a:cs typeface="Arial" panose="020B0604020202020204" pitchFamily="34" charset="0"/>
            </a:endParaRPr>
          </a:p>
          <a:p>
            <a:pPr algn="l"/>
            <a:r>
              <a:rPr lang="en-US" sz="2000" b="0" i="1">
                <a:solidFill>
                  <a:schemeClr val="accent5">
                    <a:lumMod val="50000"/>
                  </a:schemeClr>
                </a:solidFill>
                <a:latin typeface="Arial" panose="020B0604020202020204" pitchFamily="34" charset="0"/>
                <a:cs typeface="Arial" panose="020B0604020202020204" pitchFamily="34" charset="0"/>
              </a:rPr>
              <a:t> </a:t>
            </a:r>
            <a:endParaRPr lang="vi-VN" sz="2000" b="0">
              <a:solidFill>
                <a:schemeClr val="accent5">
                  <a:lumMod val="50000"/>
                </a:schemeClr>
              </a:solidFill>
              <a:latin typeface="Arial" panose="020B0604020202020204" pitchFamily="34" charset="0"/>
              <a:cs typeface="Arial" panose="020B0604020202020204" pitchFamily="34" charset="0"/>
            </a:endParaRPr>
          </a:p>
          <a:p>
            <a:pPr algn="l"/>
            <a:r>
              <a:rPr lang="en-US" sz="2000" b="0" i="1">
                <a:solidFill>
                  <a:schemeClr val="accent5">
                    <a:lumMod val="50000"/>
                  </a:schemeClr>
                </a:solidFill>
                <a:latin typeface="Arial" panose="020B0604020202020204" pitchFamily="34" charset="0"/>
                <a:cs typeface="Arial" panose="020B0604020202020204" pitchFamily="34" charset="0"/>
              </a:rPr>
              <a:t>Trong ánh chớp nhoáng nhoàng cây cối ngả nghiêng</a:t>
            </a:r>
            <a:endParaRPr lang="vi-VN" sz="2000" b="0">
              <a:solidFill>
                <a:schemeClr val="accent5">
                  <a:lumMod val="50000"/>
                </a:schemeClr>
              </a:solidFill>
              <a:latin typeface="Arial" panose="020B0604020202020204" pitchFamily="34" charset="0"/>
              <a:cs typeface="Arial" panose="020B0604020202020204" pitchFamily="34" charset="0"/>
            </a:endParaRPr>
          </a:p>
          <a:p>
            <a:pPr algn="l"/>
            <a:r>
              <a:rPr lang="en-US" sz="2000" b="0" i="1">
                <a:solidFill>
                  <a:schemeClr val="accent5">
                    <a:lumMod val="50000"/>
                  </a:schemeClr>
                </a:solidFill>
                <a:latin typeface="Arial" panose="020B0604020202020204" pitchFamily="34" charset="0"/>
                <a:cs typeface="Arial" panose="020B0604020202020204" pitchFamily="34" charset="0"/>
              </a:rPr>
              <a:t>Một tổ công binh đứng ngồi bên trạm gác</a:t>
            </a:r>
            <a:endParaRPr lang="vi-VN" sz="2000" b="0">
              <a:solidFill>
                <a:schemeClr val="accent5">
                  <a:lumMod val="50000"/>
                </a:schemeClr>
              </a:solidFill>
              <a:latin typeface="Arial" panose="020B0604020202020204" pitchFamily="34" charset="0"/>
              <a:cs typeface="Arial" panose="020B0604020202020204" pitchFamily="34" charset="0"/>
            </a:endParaRPr>
          </a:p>
          <a:p>
            <a:pPr algn="l"/>
            <a:r>
              <a:rPr lang="en-US" sz="2000" b="0" i="1">
                <a:solidFill>
                  <a:schemeClr val="accent5">
                    <a:lumMod val="50000"/>
                  </a:schemeClr>
                </a:solidFill>
                <a:latin typeface="Arial" panose="020B0604020202020204" pitchFamily="34" charset="0"/>
                <a:cs typeface="Arial" panose="020B0604020202020204" pitchFamily="34" charset="0"/>
              </a:rPr>
              <a:t>Cái cậu trẻ măng cất lên tiếng hát</a:t>
            </a:r>
            <a:endParaRPr lang="vi-VN" sz="2000" b="0">
              <a:solidFill>
                <a:schemeClr val="accent5">
                  <a:lumMod val="50000"/>
                </a:schemeClr>
              </a:solidFill>
              <a:latin typeface="Arial" panose="020B0604020202020204" pitchFamily="34" charset="0"/>
              <a:cs typeface="Arial" panose="020B0604020202020204" pitchFamily="34" charset="0"/>
            </a:endParaRPr>
          </a:p>
          <a:p>
            <a:pPr algn="l"/>
            <a:r>
              <a:rPr lang="en-US" sz="2000" b="0" i="1">
                <a:solidFill>
                  <a:schemeClr val="accent5">
                    <a:lumMod val="50000"/>
                  </a:schemeClr>
                </a:solidFill>
                <a:latin typeface="Arial" panose="020B0604020202020204" pitchFamily="34" charset="0"/>
                <a:cs typeface="Arial" panose="020B0604020202020204" pitchFamily="34" charset="0"/>
              </a:rPr>
              <a:t>Khi biết trong hầm có cô bé đang nghe.</a:t>
            </a:r>
          </a:p>
          <a:p>
            <a:pPr algn="l"/>
            <a:endParaRPr lang="en-US" sz="2000" b="0" i="1">
              <a:solidFill>
                <a:schemeClr val="accent5">
                  <a:lumMod val="50000"/>
                </a:schemeClr>
              </a:solidFill>
              <a:latin typeface="Arial" panose="020B0604020202020204" pitchFamily="34" charset="0"/>
              <a:cs typeface="Arial" panose="020B0604020202020204" pitchFamily="34" charset="0"/>
            </a:endParaRPr>
          </a:p>
          <a:p>
            <a:pPr algn="l"/>
            <a:r>
              <a:rPr lang="en-US" sz="2000" b="0" i="1">
                <a:solidFill>
                  <a:schemeClr val="accent5">
                    <a:lumMod val="50000"/>
                  </a:schemeClr>
                </a:solidFill>
                <a:latin typeface="Arial" panose="020B0604020202020204" pitchFamily="34" charset="0"/>
                <a:cs typeface="Arial" panose="020B0604020202020204" pitchFamily="34" charset="0"/>
              </a:rPr>
              <a:t>Trong ánh chớp nhoáng nhoàng là những đoàn xe</a:t>
            </a:r>
            <a:endParaRPr lang="vi-VN" sz="2000" b="0">
              <a:solidFill>
                <a:schemeClr val="accent5">
                  <a:lumMod val="50000"/>
                </a:schemeClr>
              </a:solidFill>
              <a:latin typeface="Arial" panose="020B0604020202020204" pitchFamily="34" charset="0"/>
              <a:cs typeface="Arial" panose="020B0604020202020204" pitchFamily="34" charset="0"/>
            </a:endParaRPr>
          </a:p>
          <a:p>
            <a:pPr algn="l"/>
            <a:r>
              <a:rPr lang="en-US" sz="2000" b="0" i="1">
                <a:solidFill>
                  <a:schemeClr val="accent5">
                    <a:lumMod val="50000"/>
                  </a:schemeClr>
                </a:solidFill>
                <a:latin typeface="Arial" panose="020B0604020202020204" pitchFamily="34" charset="0"/>
                <a:cs typeface="Arial" panose="020B0604020202020204" pitchFamily="34" charset="0"/>
              </a:rPr>
              <a:t>Buông bạt kín rú ga đi vội</a:t>
            </a:r>
            <a:endParaRPr lang="vi-VN" sz="2000" b="0">
              <a:solidFill>
                <a:schemeClr val="accent5">
                  <a:lumMod val="50000"/>
                </a:schemeClr>
              </a:solidFill>
              <a:latin typeface="Arial" panose="020B0604020202020204" pitchFamily="34" charset="0"/>
              <a:cs typeface="Arial" panose="020B0604020202020204" pitchFamily="34" charset="0"/>
            </a:endParaRPr>
          </a:p>
          <a:p>
            <a:pPr algn="l"/>
            <a:r>
              <a:rPr lang="en-US" sz="2000" b="0" i="1">
                <a:solidFill>
                  <a:schemeClr val="accent5">
                    <a:lumMod val="50000"/>
                  </a:schemeClr>
                </a:solidFill>
                <a:latin typeface="Arial" panose="020B0604020202020204" pitchFamily="34" charset="0"/>
                <a:cs typeface="Arial" panose="020B0604020202020204" pitchFamily="34" charset="0"/>
              </a:rPr>
              <a:t>Trên đỉnh đồi vẫn vừng trăng đỏ ối</a:t>
            </a:r>
            <a:endParaRPr lang="vi-VN" sz="2000" b="0">
              <a:solidFill>
                <a:schemeClr val="accent5">
                  <a:lumMod val="50000"/>
                </a:schemeClr>
              </a:solidFill>
              <a:latin typeface="Arial" panose="020B0604020202020204" pitchFamily="34" charset="0"/>
              <a:cs typeface="Arial" panose="020B0604020202020204" pitchFamily="34" charset="0"/>
            </a:endParaRPr>
          </a:p>
          <a:p>
            <a:pPr algn="l"/>
            <a:r>
              <a:rPr lang="en-US" sz="2000" b="0" i="1">
                <a:solidFill>
                  <a:schemeClr val="accent5">
                    <a:lumMod val="50000"/>
                  </a:schemeClr>
                </a:solidFill>
                <a:latin typeface="Arial" panose="020B0604020202020204" pitchFamily="34" charset="0"/>
                <a:cs typeface="Arial" panose="020B0604020202020204" pitchFamily="34" charset="0"/>
              </a:rPr>
              <a:t>Tưởng cháy trong quầng lửa bom bi.</a:t>
            </a:r>
            <a:endParaRPr lang="vi-VN" sz="2000" b="0" dirty="0">
              <a:solidFill>
                <a:schemeClr val="accent5">
                  <a:lumMod val="50000"/>
                </a:schemeClr>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8007638-BEA1-45BD-A23A-325BA4679010}"/>
              </a:ext>
            </a:extLst>
          </p:cNvPr>
          <p:cNvSpPr txBox="1"/>
          <p:nvPr/>
        </p:nvSpPr>
        <p:spPr>
          <a:xfrm>
            <a:off x="7009856" y="1549390"/>
            <a:ext cx="5010694" cy="3785652"/>
          </a:xfrm>
          <a:prstGeom prst="rect">
            <a:avLst/>
          </a:prstGeom>
          <a:noFill/>
        </p:spPr>
        <p:txBody>
          <a:bodyPr wrap="square">
            <a:spAutoFit/>
          </a:bodyPr>
          <a:lstStyle/>
          <a:p>
            <a:pPr algn="l"/>
            <a:r>
              <a:rPr lang="en-US" sz="2000" b="0" i="1">
                <a:solidFill>
                  <a:schemeClr val="accent5">
                    <a:lumMod val="50000"/>
                  </a:schemeClr>
                </a:solidFill>
                <a:latin typeface="Arial" panose="020B0604020202020204" pitchFamily="34" charset="0"/>
                <a:cs typeface="Arial" panose="020B0604020202020204" pitchFamily="34" charset="0"/>
              </a:rPr>
              <a:t>Những đồng chí công binh lầm lì</a:t>
            </a:r>
            <a:endParaRPr lang="vi-VN" sz="2000" b="0">
              <a:solidFill>
                <a:schemeClr val="accent5">
                  <a:lumMod val="50000"/>
                </a:schemeClr>
              </a:solidFill>
              <a:latin typeface="Arial" panose="020B0604020202020204" pitchFamily="34" charset="0"/>
              <a:cs typeface="Arial" panose="020B0604020202020204" pitchFamily="34" charset="0"/>
            </a:endParaRPr>
          </a:p>
          <a:p>
            <a:pPr algn="l"/>
            <a:r>
              <a:rPr lang="en-US" sz="2000" b="0" i="1">
                <a:solidFill>
                  <a:schemeClr val="accent5">
                    <a:lumMod val="50000"/>
                  </a:schemeClr>
                </a:solidFill>
                <a:latin typeface="Arial" panose="020B0604020202020204" pitchFamily="34" charset="0"/>
                <a:cs typeface="Arial" panose="020B0604020202020204" pitchFamily="34" charset="0"/>
              </a:rPr>
              <a:t>Mùi bộc phá trộn vào trong tiếng hát</a:t>
            </a:r>
            <a:endParaRPr lang="vi-VN" sz="2000" b="0">
              <a:solidFill>
                <a:schemeClr val="accent5">
                  <a:lumMod val="50000"/>
                </a:schemeClr>
              </a:solidFill>
              <a:latin typeface="Arial" panose="020B0604020202020204" pitchFamily="34" charset="0"/>
              <a:cs typeface="Arial" panose="020B0604020202020204" pitchFamily="34" charset="0"/>
            </a:endParaRPr>
          </a:p>
          <a:p>
            <a:pPr algn="l"/>
            <a:r>
              <a:rPr lang="en-US" sz="2000" b="0" i="1">
                <a:solidFill>
                  <a:schemeClr val="accent5">
                    <a:lumMod val="50000"/>
                  </a:schemeClr>
                </a:solidFill>
                <a:latin typeface="Arial" panose="020B0604020202020204" pitchFamily="34" charset="0"/>
                <a:cs typeface="Arial" panose="020B0604020202020204" pitchFamily="34" charset="0"/>
              </a:rPr>
              <a:t>Trên áo giáp lấm đầy đất cát</a:t>
            </a:r>
            <a:endParaRPr lang="vi-VN" sz="2000" b="0">
              <a:solidFill>
                <a:schemeClr val="accent5">
                  <a:lumMod val="50000"/>
                </a:schemeClr>
              </a:solidFill>
              <a:latin typeface="Arial" panose="020B0604020202020204" pitchFamily="34" charset="0"/>
              <a:cs typeface="Arial" panose="020B0604020202020204" pitchFamily="34" charset="0"/>
            </a:endParaRPr>
          </a:p>
          <a:p>
            <a:pPr algn="l"/>
            <a:r>
              <a:rPr lang="en-US" sz="2000" b="0" i="1">
                <a:solidFill>
                  <a:schemeClr val="accent5">
                    <a:lumMod val="50000"/>
                  </a:schemeClr>
                </a:solidFill>
                <a:latin typeface="Arial" panose="020B0604020202020204" pitchFamily="34" charset="0"/>
                <a:cs typeface="Arial" panose="020B0604020202020204" pitchFamily="34" charset="0"/>
              </a:rPr>
              <a:t>Lộp độp cơn mưa bi sắt đuối tầm.</a:t>
            </a:r>
            <a:endParaRPr lang="vi-VN" sz="2000" b="0">
              <a:solidFill>
                <a:schemeClr val="accent5">
                  <a:lumMod val="50000"/>
                </a:schemeClr>
              </a:solidFill>
              <a:latin typeface="Arial" panose="020B0604020202020204" pitchFamily="34" charset="0"/>
              <a:cs typeface="Arial" panose="020B0604020202020204" pitchFamily="34" charset="0"/>
            </a:endParaRPr>
          </a:p>
          <a:p>
            <a:pPr algn="l"/>
            <a:r>
              <a:rPr lang="en-US" sz="2000" b="0" i="1">
                <a:solidFill>
                  <a:schemeClr val="accent5">
                    <a:lumMod val="50000"/>
                  </a:schemeClr>
                </a:solidFill>
                <a:latin typeface="Arial" panose="020B0604020202020204" pitchFamily="34" charset="0"/>
                <a:cs typeface="Arial" panose="020B0604020202020204" pitchFamily="34" charset="0"/>
              </a:rPr>
              <a:t> </a:t>
            </a:r>
            <a:endParaRPr lang="vi-VN" sz="2000" b="0">
              <a:solidFill>
                <a:schemeClr val="accent5">
                  <a:lumMod val="50000"/>
                </a:schemeClr>
              </a:solidFill>
              <a:latin typeface="Arial" panose="020B0604020202020204" pitchFamily="34" charset="0"/>
              <a:cs typeface="Arial" panose="020B0604020202020204" pitchFamily="34" charset="0"/>
            </a:endParaRPr>
          </a:p>
          <a:p>
            <a:pPr algn="l"/>
            <a:r>
              <a:rPr lang="en-US" sz="2000" b="0" i="1">
                <a:solidFill>
                  <a:schemeClr val="accent5">
                    <a:lumMod val="50000"/>
                  </a:schemeClr>
                </a:solidFill>
                <a:latin typeface="Arial" panose="020B0604020202020204" pitchFamily="34" charset="0"/>
                <a:cs typeface="Arial" panose="020B0604020202020204" pitchFamily="34" charset="0"/>
              </a:rPr>
              <a:t>Hun hút đường khuya rì rầm rì rầm</a:t>
            </a:r>
            <a:endParaRPr lang="vi-VN" sz="2000" b="0">
              <a:solidFill>
                <a:schemeClr val="accent5">
                  <a:lumMod val="50000"/>
                </a:schemeClr>
              </a:solidFill>
              <a:latin typeface="Arial" panose="020B0604020202020204" pitchFamily="34" charset="0"/>
              <a:cs typeface="Arial" panose="020B0604020202020204" pitchFamily="34" charset="0"/>
            </a:endParaRPr>
          </a:p>
          <a:p>
            <a:pPr algn="l"/>
            <a:r>
              <a:rPr lang="en-US" sz="2000" b="0" i="1">
                <a:solidFill>
                  <a:schemeClr val="accent5">
                    <a:lumMod val="50000"/>
                  </a:schemeClr>
                </a:solidFill>
                <a:latin typeface="Arial" panose="020B0604020202020204" pitchFamily="34" charset="0"/>
                <a:cs typeface="Arial" panose="020B0604020202020204" pitchFamily="34" charset="0"/>
              </a:rPr>
              <a:t>Tiếng mạch đất hai miền hòa làm một</a:t>
            </a:r>
            <a:endParaRPr lang="vi-VN" sz="2000" b="0">
              <a:solidFill>
                <a:schemeClr val="accent5">
                  <a:lumMod val="50000"/>
                </a:schemeClr>
              </a:solidFill>
              <a:latin typeface="Arial" panose="020B0604020202020204" pitchFamily="34" charset="0"/>
              <a:cs typeface="Arial" panose="020B0604020202020204" pitchFamily="34" charset="0"/>
            </a:endParaRPr>
          </a:p>
          <a:p>
            <a:pPr algn="l"/>
            <a:r>
              <a:rPr lang="en-US" sz="2000" b="0" i="1">
                <a:solidFill>
                  <a:schemeClr val="accent5">
                    <a:lumMod val="50000"/>
                  </a:schemeClr>
                </a:solidFill>
                <a:latin typeface="Arial" panose="020B0604020202020204" pitchFamily="34" charset="0"/>
                <a:cs typeface="Arial" panose="020B0604020202020204" pitchFamily="34" charset="0"/>
              </a:rPr>
              <a:t>Và vầng trăng, vầng trăng đất nước</a:t>
            </a:r>
            <a:endParaRPr lang="vi-VN" sz="2000" b="0">
              <a:solidFill>
                <a:schemeClr val="accent5">
                  <a:lumMod val="50000"/>
                </a:schemeClr>
              </a:solidFill>
              <a:latin typeface="Arial" panose="020B0604020202020204" pitchFamily="34" charset="0"/>
              <a:cs typeface="Arial" panose="020B0604020202020204" pitchFamily="34" charset="0"/>
            </a:endParaRPr>
          </a:p>
          <a:p>
            <a:pPr algn="l"/>
            <a:r>
              <a:rPr lang="en-US" sz="2000" b="0" i="1">
                <a:solidFill>
                  <a:schemeClr val="accent5">
                    <a:lumMod val="50000"/>
                  </a:schemeClr>
                </a:solidFill>
                <a:latin typeface="Arial" panose="020B0604020202020204" pitchFamily="34" charset="0"/>
                <a:cs typeface="Arial" panose="020B0604020202020204" pitchFamily="34" charset="0"/>
              </a:rPr>
              <a:t>Vượt qua quầng lửa, mọc lên cao.</a:t>
            </a:r>
            <a:endParaRPr lang="vi-VN" sz="2000" b="0">
              <a:solidFill>
                <a:schemeClr val="accent5">
                  <a:lumMod val="50000"/>
                </a:schemeClr>
              </a:solidFill>
              <a:latin typeface="Arial" panose="020B0604020202020204" pitchFamily="34" charset="0"/>
              <a:cs typeface="Arial" panose="020B0604020202020204" pitchFamily="34" charset="0"/>
            </a:endParaRPr>
          </a:p>
          <a:p>
            <a:pPr algn="l"/>
            <a:endParaRPr lang="en-US" sz="2000" b="0">
              <a:solidFill>
                <a:schemeClr val="accent5">
                  <a:lumMod val="50000"/>
                </a:schemeClr>
              </a:solidFill>
              <a:latin typeface="Arial" panose="020B0604020202020204" pitchFamily="34" charset="0"/>
              <a:cs typeface="Arial" panose="020B0604020202020204" pitchFamily="34" charset="0"/>
            </a:endParaRPr>
          </a:p>
          <a:p>
            <a:pPr algn="r"/>
            <a:r>
              <a:rPr lang="en-US" sz="2000">
                <a:solidFill>
                  <a:schemeClr val="accent5">
                    <a:lumMod val="50000"/>
                  </a:schemeClr>
                </a:solidFill>
                <a:latin typeface="Arial" panose="020B0604020202020204" pitchFamily="34" charset="0"/>
                <a:cs typeface="Arial" panose="020B0604020202020204" pitchFamily="34" charset="0"/>
              </a:rPr>
              <a:t>(Phạm Tiến Duật, </a:t>
            </a:r>
            <a:r>
              <a:rPr lang="en-US" sz="2000" i="1">
                <a:solidFill>
                  <a:schemeClr val="accent5">
                    <a:lumMod val="50000"/>
                  </a:schemeClr>
                </a:solidFill>
                <a:latin typeface="Arial" panose="020B0604020202020204" pitchFamily="34" charset="0"/>
                <a:cs typeface="Arial" panose="020B0604020202020204" pitchFamily="34" charset="0"/>
              </a:rPr>
              <a:t>Vầng trăng quầng lửa</a:t>
            </a:r>
            <a:r>
              <a:rPr lang="en-US" sz="2000">
                <a:solidFill>
                  <a:schemeClr val="accent5">
                    <a:lumMod val="50000"/>
                  </a:schemeClr>
                </a:solidFill>
                <a:latin typeface="Arial" panose="020B0604020202020204" pitchFamily="34" charset="0"/>
                <a:cs typeface="Arial" panose="020B0604020202020204" pitchFamily="34" charset="0"/>
              </a:rPr>
              <a:t>,</a:t>
            </a:r>
            <a:endParaRPr lang="vi-VN" sz="2000">
              <a:solidFill>
                <a:schemeClr val="accent5">
                  <a:lumMod val="50000"/>
                </a:schemeClr>
              </a:solidFill>
              <a:latin typeface="Arial" panose="020B0604020202020204" pitchFamily="34" charset="0"/>
              <a:cs typeface="Arial" panose="020B0604020202020204" pitchFamily="34" charset="0"/>
            </a:endParaRPr>
          </a:p>
          <a:p>
            <a:pPr algn="r"/>
            <a:r>
              <a:rPr lang="en-US" sz="2000">
                <a:solidFill>
                  <a:schemeClr val="accent5">
                    <a:lumMod val="50000"/>
                  </a:schemeClr>
                </a:solidFill>
                <a:latin typeface="Arial" panose="020B0604020202020204" pitchFamily="34" charset="0"/>
                <a:cs typeface="Arial" panose="020B0604020202020204" pitchFamily="34" charset="0"/>
              </a:rPr>
              <a:t>NXB Văn học, Hà Nội, 1970, tr. 67 - 68)</a:t>
            </a:r>
            <a:endParaRPr lang="vi-VN" sz="2000"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1572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nterest aesthetic Background powerpoint aesthetic pinterest Tải miễn phí">
            <a:extLst>
              <a:ext uri="{FF2B5EF4-FFF2-40B4-BE49-F238E27FC236}">
                <a16:creationId xmlns:a16="http://schemas.microsoft.com/office/drawing/2014/main" id="{ED21D7F6-91F7-4495-ACAC-4BBEE7E0FE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59" t="7293" r="4321" b="17708"/>
          <a:stretch/>
        </p:blipFill>
        <p:spPr bwMode="auto">
          <a:xfrm>
            <a:off x="-6259"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6909" y="394692"/>
            <a:ext cx="11025664" cy="6463308"/>
          </a:xfrm>
          <a:prstGeom prst="rect">
            <a:avLst/>
          </a:prstGeom>
          <a:noFill/>
        </p:spPr>
        <p:txBody>
          <a:bodyPr wrap="square" rtlCol="0">
            <a:spAutoFit/>
          </a:bodyPr>
          <a:lstStyle/>
          <a:p>
            <a:pPr algn="just"/>
            <a:r>
              <a:rPr lang="en-US" sz="2250" b="1">
                <a:solidFill>
                  <a:schemeClr val="accent5">
                    <a:lumMod val="50000"/>
                  </a:schemeClr>
                </a:solidFill>
                <a:latin typeface="Arial" panose="020B0604020202020204" pitchFamily="34" charset="0"/>
                <a:cs typeface="Arial" panose="020B0604020202020204" pitchFamily="34" charset="0"/>
              </a:rPr>
              <a:t>BỘ CÂU HỎI </a:t>
            </a:r>
            <a:r>
              <a:rPr lang="en-US" sz="2250" b="1">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rPr>
              <a:t>THAM KHẢO KHI ÔN TẬP</a:t>
            </a:r>
            <a:endParaRPr lang="en-US" sz="2250" b="1">
              <a:solidFill>
                <a:schemeClr val="accent5">
                  <a:lumMod val="50000"/>
                </a:schemeClr>
              </a:solidFill>
              <a:latin typeface="Arial" panose="020B0604020202020204" pitchFamily="34" charset="0"/>
              <a:cs typeface="Arial" panose="020B0604020202020204" pitchFamily="34" charset="0"/>
            </a:endParaRPr>
          </a:p>
          <a:p>
            <a:pPr algn="just"/>
            <a:r>
              <a:rPr lang="en-US" sz="2250" b="1">
                <a:latin typeface="Arial" panose="020B0604020202020204" pitchFamily="34" charset="0"/>
                <a:cs typeface="Arial" panose="020B0604020202020204" pitchFamily="34" charset="0"/>
              </a:rPr>
              <a:t>Câu </a:t>
            </a:r>
            <a:r>
              <a:rPr lang="en-US" sz="2250" b="1" dirty="0">
                <a:latin typeface="Arial" panose="020B0604020202020204" pitchFamily="34" charset="0"/>
                <a:cs typeface="Arial" panose="020B0604020202020204" pitchFamily="34" charset="0"/>
              </a:rPr>
              <a:t>1:</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Nêu</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những</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nét</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đặc</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sắc</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về</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cách</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gieo</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vần</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ngắt</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nhịp</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của</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bài</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thơ</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Những</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nét</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đặc</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sắc</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đó</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có</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tác</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dụng</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như</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thế</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nào</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chú</a:t>
            </a:r>
            <a:r>
              <a:rPr lang="en-US" sz="2250" dirty="0">
                <a:latin typeface="Arial" panose="020B0604020202020204" pitchFamily="34" charset="0"/>
                <a:cs typeface="Arial" panose="020B0604020202020204" pitchFamily="34" charset="0"/>
              </a:rPr>
              <a:t> ý </a:t>
            </a:r>
            <a:r>
              <a:rPr lang="en-US" sz="2250" dirty="0" err="1">
                <a:latin typeface="Arial" panose="020B0604020202020204" pitchFamily="34" charset="0"/>
                <a:cs typeface="Arial" panose="020B0604020202020204" pitchFamily="34" charset="0"/>
              </a:rPr>
              <a:t>đến</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sự</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đóng</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góp</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trong</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việc</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biểu</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đạt</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cảm</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xúc</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của</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bài</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thơ</a:t>
            </a:r>
            <a:r>
              <a:rPr lang="en-US" sz="2250" dirty="0">
                <a:latin typeface="Arial" panose="020B0604020202020204" pitchFamily="34" charset="0"/>
                <a:cs typeface="Arial" panose="020B0604020202020204" pitchFamily="34" charset="0"/>
              </a:rPr>
              <a:t>)</a:t>
            </a:r>
            <a:endParaRPr lang="vi-VN" sz="2250" dirty="0">
              <a:latin typeface="Arial" panose="020B0604020202020204" pitchFamily="34" charset="0"/>
              <a:cs typeface="Arial" panose="020B0604020202020204" pitchFamily="34" charset="0"/>
            </a:endParaRPr>
          </a:p>
          <a:p>
            <a:pPr algn="just"/>
            <a:r>
              <a:rPr lang="en-US" sz="2250" b="1" dirty="0" err="1">
                <a:latin typeface="Arial" panose="020B0604020202020204" pitchFamily="34" charset="0"/>
                <a:cs typeface="Arial" panose="020B0604020202020204" pitchFamily="34" charset="0"/>
              </a:rPr>
              <a:t>Câu</a:t>
            </a:r>
            <a:r>
              <a:rPr lang="en-US" sz="2250" b="1" dirty="0">
                <a:latin typeface="Arial" panose="020B0604020202020204" pitchFamily="34" charset="0"/>
                <a:cs typeface="Arial" panose="020B0604020202020204" pitchFamily="34" charset="0"/>
              </a:rPr>
              <a:t> 2:</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Dưới</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ánh</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sáng</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của</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vầng</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trăng</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và</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những</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quầng</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lửa</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những</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hình</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ảnh</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nào</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đã</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hiện</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lên</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Nêu</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cảm</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nhận</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của</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em</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về</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vẻ</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đẹp</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của</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những</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hình</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ảnh</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ấy</a:t>
            </a:r>
            <a:r>
              <a:rPr lang="en-US" sz="2250" dirty="0">
                <a:latin typeface="Arial" panose="020B0604020202020204" pitchFamily="34" charset="0"/>
                <a:cs typeface="Arial" panose="020B0604020202020204" pitchFamily="34" charset="0"/>
              </a:rPr>
              <a:t>.</a:t>
            </a:r>
            <a:endParaRPr lang="vi-VN" sz="2250" dirty="0">
              <a:latin typeface="Arial" panose="020B0604020202020204" pitchFamily="34" charset="0"/>
              <a:cs typeface="Arial" panose="020B0604020202020204" pitchFamily="34" charset="0"/>
            </a:endParaRPr>
          </a:p>
          <a:p>
            <a:pPr algn="just"/>
            <a:r>
              <a:rPr lang="en-US" sz="2250" b="1" dirty="0" err="1">
                <a:latin typeface="Arial" panose="020B0604020202020204" pitchFamily="34" charset="0"/>
                <a:cs typeface="Arial" panose="020B0604020202020204" pitchFamily="34" charset="0"/>
              </a:rPr>
              <a:t>Câu</a:t>
            </a:r>
            <a:r>
              <a:rPr lang="en-US" sz="2250" b="1" dirty="0">
                <a:latin typeface="Arial" panose="020B0604020202020204" pitchFamily="34" charset="0"/>
                <a:cs typeface="Arial" panose="020B0604020202020204" pitchFamily="34" charset="0"/>
              </a:rPr>
              <a:t> 3: ﻿</a:t>
            </a:r>
            <a:r>
              <a:rPr lang="en-US" sz="2250" dirty="0" err="1">
                <a:latin typeface="Arial" panose="020B0604020202020204" pitchFamily="34" charset="0"/>
                <a:cs typeface="Arial" panose="020B0604020202020204" pitchFamily="34" charset="0"/>
              </a:rPr>
              <a:t>Xác</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định</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các</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từ</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láy</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trong</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bài</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thơ</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và</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nêu</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tác</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dụng</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của</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các</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từ</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láy</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đó</a:t>
            </a:r>
            <a:r>
              <a:rPr lang="en-US" sz="2250" dirty="0">
                <a:latin typeface="Arial" panose="020B0604020202020204" pitchFamily="34" charset="0"/>
                <a:cs typeface="Arial" panose="020B0604020202020204" pitchFamily="34" charset="0"/>
              </a:rPr>
              <a:t>.</a:t>
            </a:r>
            <a:endParaRPr lang="vi-VN" sz="2250" dirty="0">
              <a:latin typeface="Arial" panose="020B0604020202020204" pitchFamily="34" charset="0"/>
              <a:cs typeface="Arial" panose="020B0604020202020204" pitchFamily="34" charset="0"/>
            </a:endParaRPr>
          </a:p>
          <a:p>
            <a:pPr algn="just"/>
            <a:r>
              <a:rPr lang="en-US" sz="2250" b="1" dirty="0" err="1">
                <a:latin typeface="Arial" panose="020B0604020202020204" pitchFamily="34" charset="0"/>
                <a:cs typeface="Arial" panose="020B0604020202020204" pitchFamily="34" charset="0"/>
              </a:rPr>
              <a:t>Câu</a:t>
            </a:r>
            <a:r>
              <a:rPr lang="en-US" sz="2250" b="1" dirty="0">
                <a:latin typeface="Arial" panose="020B0604020202020204" pitchFamily="34" charset="0"/>
                <a:cs typeface="Arial" panose="020B0604020202020204" pitchFamily="34" charset="0"/>
              </a:rPr>
              <a:t> 4:</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Chỉ</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ra</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và</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phân</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tích</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tác</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dụng</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của</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một</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biện</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pháp</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tu</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từ</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có</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trong</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bài</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thơ</a:t>
            </a:r>
            <a:r>
              <a:rPr lang="en-US" sz="2250" dirty="0">
                <a:latin typeface="Arial" panose="020B0604020202020204" pitchFamily="34" charset="0"/>
                <a:cs typeface="Arial" panose="020B0604020202020204" pitchFamily="34" charset="0"/>
              </a:rPr>
              <a:t>.</a:t>
            </a:r>
            <a:endParaRPr lang="vi-VN" sz="2250" dirty="0">
              <a:latin typeface="Arial" panose="020B0604020202020204" pitchFamily="34" charset="0"/>
              <a:cs typeface="Arial" panose="020B0604020202020204" pitchFamily="34" charset="0"/>
            </a:endParaRPr>
          </a:p>
          <a:p>
            <a:pPr algn="just"/>
            <a:r>
              <a:rPr lang="en-US" sz="2250" b="1" dirty="0" err="1">
                <a:latin typeface="Arial" panose="020B0604020202020204" pitchFamily="34" charset="0"/>
                <a:cs typeface="Arial" panose="020B0604020202020204" pitchFamily="34" charset="0"/>
              </a:rPr>
              <a:t>Câu</a:t>
            </a:r>
            <a:r>
              <a:rPr lang="en-US" sz="2250" b="1" dirty="0">
                <a:latin typeface="Arial" panose="020B0604020202020204" pitchFamily="34" charset="0"/>
                <a:cs typeface="Arial" panose="020B0604020202020204" pitchFamily="34" charset="0"/>
              </a:rPr>
              <a:t> 5:</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Xác</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định</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nhân</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vật</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trữ</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tình</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và</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đối</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tượng</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trữ</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tình</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Người</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bộc</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lộ</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cảm</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xúc</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trong</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bài</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thơ</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là</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ai</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và</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ai</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là</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đối</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tượng</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hướng</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tới</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của</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cảm</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xúc</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đó</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Gọi</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tên</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tình</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cảm</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cảm</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xúc</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được</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thể</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hiện</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trong</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bài</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thơ</a:t>
            </a:r>
            <a:r>
              <a:rPr lang="en-US" sz="2250" dirty="0">
                <a:latin typeface="Arial" panose="020B0604020202020204" pitchFamily="34" charset="0"/>
                <a:cs typeface="Arial" panose="020B0604020202020204" pitchFamily="34" charset="0"/>
              </a:rPr>
              <a:t>.</a:t>
            </a:r>
            <a:endParaRPr lang="vi-VN" sz="2250" dirty="0">
              <a:latin typeface="Arial" panose="020B0604020202020204" pitchFamily="34" charset="0"/>
              <a:cs typeface="Arial" panose="020B0604020202020204" pitchFamily="34" charset="0"/>
            </a:endParaRPr>
          </a:p>
          <a:p>
            <a:pPr algn="just"/>
            <a:r>
              <a:rPr lang="en-US" sz="2250" b="1" dirty="0" err="1">
                <a:latin typeface="Arial" panose="020B0604020202020204" pitchFamily="34" charset="0"/>
                <a:cs typeface="Arial" panose="020B0604020202020204" pitchFamily="34" charset="0"/>
              </a:rPr>
              <a:t>Câu</a:t>
            </a:r>
            <a:r>
              <a:rPr lang="en-US" sz="2250" b="1" dirty="0">
                <a:latin typeface="Arial" panose="020B0604020202020204" pitchFamily="34" charset="0"/>
                <a:cs typeface="Arial" panose="020B0604020202020204" pitchFamily="34" charset="0"/>
              </a:rPr>
              <a:t> 6:</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Xác</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định</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bố</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cục</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của</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bài</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thơ</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và</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ghi</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lại</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mạch</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cảm</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xúc</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trong</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bài</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thơ</a:t>
            </a:r>
            <a:r>
              <a:rPr lang="en-US" sz="2250" dirty="0">
                <a:latin typeface="Arial" panose="020B0604020202020204" pitchFamily="34" charset="0"/>
                <a:cs typeface="Arial" panose="020B0604020202020204" pitchFamily="34" charset="0"/>
              </a:rPr>
              <a:t> </a:t>
            </a:r>
            <a:r>
              <a:rPr lang="en-US" sz="2250" i="1" dirty="0" err="1">
                <a:latin typeface="Arial" panose="020B0604020202020204" pitchFamily="34" charset="0"/>
                <a:cs typeface="Arial" panose="020B0604020202020204" pitchFamily="34" charset="0"/>
              </a:rPr>
              <a:t>Vầng</a:t>
            </a:r>
            <a:r>
              <a:rPr lang="en-US" sz="2250" i="1" dirty="0">
                <a:latin typeface="Arial" panose="020B0604020202020204" pitchFamily="34" charset="0"/>
                <a:cs typeface="Arial" panose="020B0604020202020204" pitchFamily="34" charset="0"/>
              </a:rPr>
              <a:t> </a:t>
            </a:r>
            <a:r>
              <a:rPr lang="en-US" sz="2250" i="1" dirty="0" err="1">
                <a:latin typeface="Arial" panose="020B0604020202020204" pitchFamily="34" charset="0"/>
                <a:cs typeface="Arial" panose="020B0604020202020204" pitchFamily="34" charset="0"/>
              </a:rPr>
              <a:t>trăng</a:t>
            </a:r>
            <a:r>
              <a:rPr lang="en-US" sz="2250" i="1" dirty="0">
                <a:latin typeface="Arial" panose="020B0604020202020204" pitchFamily="34" charset="0"/>
                <a:cs typeface="Arial" panose="020B0604020202020204" pitchFamily="34" charset="0"/>
              </a:rPr>
              <a:t> </a:t>
            </a:r>
            <a:r>
              <a:rPr lang="en-US" sz="2250" i="1" dirty="0" err="1">
                <a:latin typeface="Arial" panose="020B0604020202020204" pitchFamily="34" charset="0"/>
                <a:cs typeface="Arial" panose="020B0604020202020204" pitchFamily="34" charset="0"/>
              </a:rPr>
              <a:t>và</a:t>
            </a:r>
            <a:r>
              <a:rPr lang="en-US" sz="2250" i="1" dirty="0">
                <a:latin typeface="Arial" panose="020B0604020202020204" pitchFamily="34" charset="0"/>
                <a:cs typeface="Arial" panose="020B0604020202020204" pitchFamily="34" charset="0"/>
              </a:rPr>
              <a:t> </a:t>
            </a:r>
            <a:r>
              <a:rPr lang="en-US" sz="2250" i="1" dirty="0" err="1">
                <a:latin typeface="Arial" panose="020B0604020202020204" pitchFamily="34" charset="0"/>
                <a:cs typeface="Arial" panose="020B0604020202020204" pitchFamily="34" charset="0"/>
              </a:rPr>
              <a:t>những</a:t>
            </a:r>
            <a:r>
              <a:rPr lang="en-US" sz="2250" i="1" dirty="0">
                <a:latin typeface="Arial" panose="020B0604020202020204" pitchFamily="34" charset="0"/>
                <a:cs typeface="Arial" panose="020B0604020202020204" pitchFamily="34" charset="0"/>
              </a:rPr>
              <a:t> </a:t>
            </a:r>
            <a:r>
              <a:rPr lang="en-US" sz="2250" i="1" dirty="0" err="1">
                <a:latin typeface="Arial" panose="020B0604020202020204" pitchFamily="34" charset="0"/>
                <a:cs typeface="Arial" panose="020B0604020202020204" pitchFamily="34" charset="0"/>
              </a:rPr>
              <a:t>quầng</a:t>
            </a:r>
            <a:r>
              <a:rPr lang="en-US" sz="2250" i="1" dirty="0">
                <a:latin typeface="Arial" panose="020B0604020202020204" pitchFamily="34" charset="0"/>
                <a:cs typeface="Arial" panose="020B0604020202020204" pitchFamily="34" charset="0"/>
              </a:rPr>
              <a:t> </a:t>
            </a:r>
            <a:r>
              <a:rPr lang="en-US" sz="2250" i="1" dirty="0" err="1">
                <a:latin typeface="Arial" panose="020B0604020202020204" pitchFamily="34" charset="0"/>
                <a:cs typeface="Arial" panose="020B0604020202020204" pitchFamily="34" charset="0"/>
              </a:rPr>
              <a:t>lửa</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Cảm</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hứng</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chủ</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đạo</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nào</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đã</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khơi</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gợi</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mạch</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cảm</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xúc</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của</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bài</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thơ</a:t>
            </a:r>
            <a:r>
              <a:rPr lang="en-US" sz="2250" dirty="0">
                <a:latin typeface="Arial" panose="020B0604020202020204" pitchFamily="34" charset="0"/>
                <a:cs typeface="Arial" panose="020B0604020202020204" pitchFamily="34" charset="0"/>
              </a:rPr>
              <a:t>? </a:t>
            </a:r>
            <a:endParaRPr lang="vi-VN" sz="2250" dirty="0">
              <a:latin typeface="Arial" panose="020B0604020202020204" pitchFamily="34" charset="0"/>
              <a:cs typeface="Arial" panose="020B0604020202020204" pitchFamily="34" charset="0"/>
            </a:endParaRPr>
          </a:p>
          <a:p>
            <a:pPr algn="just"/>
            <a:r>
              <a:rPr lang="en-US" sz="2250" b="1" dirty="0" err="1">
                <a:latin typeface="Arial" panose="020B0604020202020204" pitchFamily="34" charset="0"/>
                <a:cs typeface="Arial" panose="020B0604020202020204" pitchFamily="34" charset="0"/>
              </a:rPr>
              <a:t>Câu</a:t>
            </a:r>
            <a:r>
              <a:rPr lang="en-US" sz="2250" b="1" dirty="0">
                <a:latin typeface="Arial" panose="020B0604020202020204" pitchFamily="34" charset="0"/>
                <a:cs typeface="Arial" panose="020B0604020202020204" pitchFamily="34" charset="0"/>
              </a:rPr>
              <a:t> 7:</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Xác</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định</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đề</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tài</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chủ</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đề</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và</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nêu</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ít</a:t>
            </a:r>
            <a:r>
              <a:rPr lang="en-US" sz="2250" dirty="0">
                <a:latin typeface="Arial" panose="020B0604020202020204" pitchFamily="34" charset="0"/>
                <a:cs typeface="Arial" panose="020B0604020202020204" pitchFamily="34" charset="0"/>
              </a:rPr>
              <a:t> </a:t>
            </a:r>
            <a:r>
              <a:rPr lang="en-US" sz="2250" err="1">
                <a:latin typeface="Arial" panose="020B0604020202020204" pitchFamily="34" charset="0"/>
                <a:cs typeface="Arial" panose="020B0604020202020204" pitchFamily="34" charset="0"/>
              </a:rPr>
              <a:t>nhất</a:t>
            </a:r>
            <a:r>
              <a:rPr lang="en-US" sz="2250">
                <a:latin typeface="Arial" panose="020B0604020202020204" pitchFamily="34" charset="0"/>
                <a:cs typeface="Arial" panose="020B0604020202020204" pitchFamily="34" charset="0"/>
              </a:rPr>
              <a:t> một </a:t>
            </a:r>
            <a:r>
              <a:rPr lang="en-US" sz="2250" dirty="0" err="1">
                <a:latin typeface="Arial" panose="020B0604020202020204" pitchFamily="34" charset="0"/>
                <a:cs typeface="Arial" panose="020B0604020202020204" pitchFamily="34" charset="0"/>
              </a:rPr>
              <a:t>thông</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điệp</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của</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bài</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thơ</a:t>
            </a:r>
            <a:r>
              <a:rPr lang="en-US" sz="2250" dirty="0">
                <a:latin typeface="Arial" panose="020B0604020202020204" pitchFamily="34" charset="0"/>
                <a:cs typeface="Arial" panose="020B0604020202020204" pitchFamily="34" charset="0"/>
              </a:rPr>
              <a:t>.</a:t>
            </a:r>
            <a:endParaRPr lang="vi-VN" sz="2250" dirty="0">
              <a:latin typeface="Arial" panose="020B0604020202020204" pitchFamily="34" charset="0"/>
              <a:cs typeface="Arial" panose="020B0604020202020204" pitchFamily="34" charset="0"/>
            </a:endParaRPr>
          </a:p>
          <a:p>
            <a:pPr algn="just"/>
            <a:r>
              <a:rPr lang="en-US" sz="2250" b="1" dirty="0" err="1">
                <a:latin typeface="Arial" panose="020B0604020202020204" pitchFamily="34" charset="0"/>
                <a:cs typeface="Arial" panose="020B0604020202020204" pitchFamily="34" charset="0"/>
              </a:rPr>
              <a:t>Câu</a:t>
            </a:r>
            <a:r>
              <a:rPr lang="en-US" sz="2250" b="1" dirty="0">
                <a:latin typeface="Arial" panose="020B0604020202020204" pitchFamily="34" charset="0"/>
                <a:cs typeface="Arial" panose="020B0604020202020204" pitchFamily="34" charset="0"/>
              </a:rPr>
              <a:t> 8:</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Viết</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một</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đoạn</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văn</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khoảng</a:t>
            </a:r>
            <a:r>
              <a:rPr lang="en-US" sz="2250" dirty="0">
                <a:latin typeface="Arial" panose="020B0604020202020204" pitchFamily="34" charset="0"/>
                <a:cs typeface="Arial" panose="020B0604020202020204" pitchFamily="34" charset="0"/>
              </a:rPr>
              <a:t> 200 </a:t>
            </a:r>
            <a:r>
              <a:rPr lang="en-US" sz="2250" dirty="0" err="1">
                <a:latin typeface="Arial" panose="020B0604020202020204" pitchFamily="34" charset="0"/>
                <a:cs typeface="Arial" panose="020B0604020202020204" pitchFamily="34" charset="0"/>
              </a:rPr>
              <a:t>chữ</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nêu</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cảm</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nghĩ</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của</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em</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sau</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khi</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đọc</a:t>
            </a:r>
            <a:r>
              <a:rPr lang="en-US" sz="2250" dirty="0">
                <a:latin typeface="Arial" panose="020B0604020202020204" pitchFamily="34" charset="0"/>
                <a:cs typeface="Arial" panose="020B0604020202020204" pitchFamily="34" charset="0"/>
              </a:rPr>
              <a:t> </a:t>
            </a:r>
            <a:r>
              <a:rPr lang="en-US" sz="2250" dirty="0" err="1">
                <a:latin typeface="Arial" panose="020B0604020202020204" pitchFamily="34" charset="0"/>
                <a:cs typeface="Arial" panose="020B0604020202020204" pitchFamily="34" charset="0"/>
              </a:rPr>
              <a:t>bài</a:t>
            </a:r>
            <a:r>
              <a:rPr lang="en-US" sz="2250" dirty="0">
                <a:latin typeface="Arial" panose="020B0604020202020204" pitchFamily="34" charset="0"/>
                <a:cs typeface="Arial" panose="020B0604020202020204" pitchFamily="34" charset="0"/>
              </a:rPr>
              <a:t> </a:t>
            </a:r>
            <a:r>
              <a:rPr lang="en-US" sz="2250" err="1">
                <a:latin typeface="Arial" panose="020B0604020202020204" pitchFamily="34" charset="0"/>
                <a:cs typeface="Arial" panose="020B0604020202020204" pitchFamily="34" charset="0"/>
              </a:rPr>
              <a:t>thơ</a:t>
            </a:r>
            <a:r>
              <a:rPr lang="en-US" sz="2250">
                <a:latin typeface="Arial" panose="020B0604020202020204" pitchFamily="34" charset="0"/>
                <a:cs typeface="Arial" panose="020B0604020202020204" pitchFamily="34" charset="0"/>
              </a:rPr>
              <a:t> </a:t>
            </a:r>
            <a:r>
              <a:rPr lang="en-US" sz="2250" i="1">
                <a:latin typeface="Arial" panose="020B0604020202020204" pitchFamily="34" charset="0"/>
                <a:cs typeface="Arial" panose="020B0604020202020204" pitchFamily="34" charset="0"/>
              </a:rPr>
              <a:t>Vầng </a:t>
            </a:r>
            <a:r>
              <a:rPr lang="en-US" sz="2250" i="1" dirty="0" err="1">
                <a:latin typeface="Arial" panose="020B0604020202020204" pitchFamily="34" charset="0"/>
                <a:cs typeface="Arial" panose="020B0604020202020204" pitchFamily="34" charset="0"/>
              </a:rPr>
              <a:t>trăng</a:t>
            </a:r>
            <a:r>
              <a:rPr lang="en-US" sz="2250" i="1" dirty="0">
                <a:latin typeface="Arial" panose="020B0604020202020204" pitchFamily="34" charset="0"/>
                <a:cs typeface="Arial" panose="020B0604020202020204" pitchFamily="34" charset="0"/>
              </a:rPr>
              <a:t> </a:t>
            </a:r>
            <a:r>
              <a:rPr lang="en-US" sz="2250" i="1" dirty="0" err="1">
                <a:latin typeface="Arial" panose="020B0604020202020204" pitchFamily="34" charset="0"/>
                <a:cs typeface="Arial" panose="020B0604020202020204" pitchFamily="34" charset="0"/>
              </a:rPr>
              <a:t>và</a:t>
            </a:r>
            <a:r>
              <a:rPr lang="en-US" sz="2250" i="1" dirty="0">
                <a:latin typeface="Arial" panose="020B0604020202020204" pitchFamily="34" charset="0"/>
                <a:cs typeface="Arial" panose="020B0604020202020204" pitchFamily="34" charset="0"/>
              </a:rPr>
              <a:t> </a:t>
            </a:r>
            <a:r>
              <a:rPr lang="en-US" sz="2250" i="1" err="1">
                <a:latin typeface="Arial" panose="020B0604020202020204" pitchFamily="34" charset="0"/>
                <a:cs typeface="Arial" panose="020B0604020202020204" pitchFamily="34" charset="0"/>
              </a:rPr>
              <a:t>quầng</a:t>
            </a:r>
            <a:r>
              <a:rPr lang="en-US" sz="2250" i="1">
                <a:latin typeface="Arial" panose="020B0604020202020204" pitchFamily="34" charset="0"/>
                <a:cs typeface="Arial" panose="020B0604020202020204" pitchFamily="34" charset="0"/>
              </a:rPr>
              <a:t> lửa.</a:t>
            </a:r>
            <a:endParaRPr lang="vi-VN" sz="2250" dirty="0">
              <a:latin typeface="Arial" panose="020B0604020202020204" pitchFamily="34" charset="0"/>
              <a:cs typeface="Arial" panose="020B0604020202020204" pitchFamily="34" charset="0"/>
            </a:endParaRPr>
          </a:p>
          <a:p>
            <a:pPr algn="just"/>
            <a:r>
              <a:rPr lang="en-US" sz="2250" b="1" dirty="0">
                <a:latin typeface="Arial" panose="020B0604020202020204" pitchFamily="34" charset="0"/>
                <a:cs typeface="Arial" panose="020B0604020202020204" pitchFamily="34" charset="0"/>
              </a:rPr>
              <a:t> </a:t>
            </a:r>
            <a:endParaRPr lang="vi-VN" sz="2250" dirty="0">
              <a:latin typeface="Arial" panose="020B0604020202020204" pitchFamily="34" charset="0"/>
              <a:cs typeface="Arial" panose="020B0604020202020204" pitchFamily="34" charset="0"/>
            </a:endParaRPr>
          </a:p>
          <a:p>
            <a:pPr algn="just"/>
            <a:endParaRPr lang="vi-VN" sz="22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0043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88689039"/>
              </p:ext>
            </p:extLst>
          </p:nvPr>
        </p:nvGraphicFramePr>
        <p:xfrm>
          <a:off x="153488" y="88081"/>
          <a:ext cx="11902388" cy="6650440"/>
        </p:xfrm>
        <a:graphic>
          <a:graphicData uri="http://schemas.openxmlformats.org/drawingml/2006/table">
            <a:tbl>
              <a:tblPr firstRow="1" firstCol="1" bandRow="1">
                <a:tableStyleId>{16D9F66E-5EB9-4882-86FB-DCBF35E3C3E4}</a:tableStyleId>
              </a:tblPr>
              <a:tblGrid>
                <a:gridCol w="818300">
                  <a:extLst>
                    <a:ext uri="{9D8B030D-6E8A-4147-A177-3AD203B41FA5}">
                      <a16:colId xmlns:a16="http://schemas.microsoft.com/office/drawing/2014/main" val="2795981214"/>
                    </a:ext>
                  </a:extLst>
                </a:gridCol>
                <a:gridCol w="2372921">
                  <a:extLst>
                    <a:ext uri="{9D8B030D-6E8A-4147-A177-3AD203B41FA5}">
                      <a16:colId xmlns:a16="http://schemas.microsoft.com/office/drawing/2014/main" val="2119874135"/>
                    </a:ext>
                  </a:extLst>
                </a:gridCol>
                <a:gridCol w="8711167">
                  <a:extLst>
                    <a:ext uri="{9D8B030D-6E8A-4147-A177-3AD203B41FA5}">
                      <a16:colId xmlns:a16="http://schemas.microsoft.com/office/drawing/2014/main" val="3496608201"/>
                    </a:ext>
                  </a:extLst>
                </a:gridCol>
              </a:tblGrid>
              <a:tr h="554440">
                <a:tc>
                  <a:txBody>
                    <a:bodyPr/>
                    <a:lstStyle/>
                    <a:p>
                      <a:pPr algn="ctr">
                        <a:lnSpc>
                          <a:spcPct val="115000"/>
                        </a:lnSpc>
                        <a:spcAft>
                          <a:spcPts val="0"/>
                        </a:spcAft>
                      </a:pPr>
                      <a:r>
                        <a:rPr lang="vi-VN" sz="2700" dirty="0">
                          <a:solidFill>
                            <a:srgbClr val="002060"/>
                          </a:solidFill>
                          <a:effectLst/>
                          <a:latin typeface="Arial" panose="020B0604020202020204" pitchFamily="34" charset="0"/>
                          <a:cs typeface="Arial" panose="020B0604020202020204" pitchFamily="34" charset="0"/>
                        </a:rPr>
                        <a:t>STT</a:t>
                      </a:r>
                      <a:endParaRPr lang="vi-VN" sz="27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46483" marR="46483" marT="0" marB="0"/>
                </a:tc>
                <a:tc>
                  <a:txBody>
                    <a:bodyPr/>
                    <a:lstStyle/>
                    <a:p>
                      <a:pPr algn="ctr">
                        <a:lnSpc>
                          <a:spcPct val="115000"/>
                        </a:lnSpc>
                        <a:spcAft>
                          <a:spcPts val="0"/>
                        </a:spcAft>
                      </a:pPr>
                      <a:r>
                        <a:rPr lang="vi-VN" sz="2700" dirty="0">
                          <a:solidFill>
                            <a:srgbClr val="002060"/>
                          </a:solidFill>
                          <a:effectLst/>
                          <a:latin typeface="Arial" panose="020B0604020202020204" pitchFamily="34" charset="0"/>
                          <a:cs typeface="Arial" panose="020B0604020202020204" pitchFamily="34" charset="0"/>
                        </a:rPr>
                        <a:t>Kiểu văn bản</a:t>
                      </a:r>
                      <a:endParaRPr lang="vi-VN" sz="27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46483" marR="46483" marT="0" marB="0"/>
                </a:tc>
                <a:tc>
                  <a:txBody>
                    <a:bodyPr/>
                    <a:lstStyle/>
                    <a:p>
                      <a:pPr algn="ctr">
                        <a:lnSpc>
                          <a:spcPct val="115000"/>
                        </a:lnSpc>
                        <a:spcAft>
                          <a:spcPts val="0"/>
                        </a:spcAft>
                      </a:pPr>
                      <a:r>
                        <a:rPr lang="vi-VN" sz="2700">
                          <a:solidFill>
                            <a:srgbClr val="002060"/>
                          </a:solidFill>
                          <a:effectLst/>
                          <a:latin typeface="Arial" panose="020B0604020202020204" pitchFamily="34" charset="0"/>
                          <a:cs typeface="Arial" panose="020B0604020202020204" pitchFamily="34" charset="0"/>
                        </a:rPr>
                        <a:t>Thể loại/ Kiểu văn bản</a:t>
                      </a:r>
                      <a:endParaRPr lang="vi-VN" sz="27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46483" marR="46483" marT="0" marB="0"/>
                </a:tc>
                <a:extLst>
                  <a:ext uri="{0D108BD9-81ED-4DB2-BD59-A6C34878D82A}">
                    <a16:rowId xmlns:a16="http://schemas.microsoft.com/office/drawing/2014/main" val="3169971056"/>
                  </a:ext>
                </a:extLst>
              </a:tr>
              <a:tr h="458283">
                <a:tc rowSpan="4">
                  <a:txBody>
                    <a:bodyPr/>
                    <a:lstStyle/>
                    <a:p>
                      <a:pPr algn="ctr">
                        <a:lnSpc>
                          <a:spcPct val="115000"/>
                        </a:lnSpc>
                        <a:spcAft>
                          <a:spcPts val="0"/>
                        </a:spcAft>
                      </a:pPr>
                      <a:r>
                        <a:rPr lang="vi-VN" sz="2700" dirty="0">
                          <a:effectLst/>
                          <a:latin typeface="Arial" panose="020B0604020202020204" pitchFamily="34" charset="0"/>
                          <a:cs typeface="Arial" panose="020B0604020202020204" pitchFamily="34" charset="0"/>
                        </a:rPr>
                        <a:t>1</a:t>
                      </a:r>
                      <a:endParaRPr lang="vi-VN" sz="2700" dirty="0">
                        <a:effectLst/>
                        <a:latin typeface="Arial" panose="020B0604020202020204" pitchFamily="34" charset="0"/>
                        <a:ea typeface="Times New Roman" panose="02020603050405020304" pitchFamily="18" charset="0"/>
                        <a:cs typeface="Arial" panose="020B0604020202020204" pitchFamily="34" charset="0"/>
                      </a:endParaRPr>
                    </a:p>
                  </a:txBody>
                  <a:tcPr marL="46483" marR="46483" marT="0" marB="0" anchor="ctr">
                    <a:solidFill>
                      <a:schemeClr val="bg1"/>
                    </a:solidFill>
                  </a:tcPr>
                </a:tc>
                <a:tc rowSpan="4">
                  <a:txBody>
                    <a:bodyPr/>
                    <a:lstStyle/>
                    <a:p>
                      <a:pPr algn="ctr">
                        <a:lnSpc>
                          <a:spcPct val="115000"/>
                        </a:lnSpc>
                        <a:spcAft>
                          <a:spcPts val="0"/>
                        </a:spcAft>
                      </a:pPr>
                      <a:r>
                        <a:rPr lang="vi-VN" sz="2700" b="1" dirty="0">
                          <a:effectLst/>
                          <a:latin typeface="Arial" panose="020B0604020202020204" pitchFamily="34" charset="0"/>
                          <a:cs typeface="Arial" panose="020B0604020202020204" pitchFamily="34" charset="0"/>
                        </a:rPr>
                        <a:t>Văn </a:t>
                      </a:r>
                      <a:r>
                        <a:rPr lang="vi-VN" sz="2700" b="1">
                          <a:effectLst/>
                          <a:latin typeface="Arial" panose="020B0604020202020204" pitchFamily="34" charset="0"/>
                          <a:cs typeface="Arial" panose="020B0604020202020204" pitchFamily="34" charset="0"/>
                        </a:rPr>
                        <a:t>bản </a:t>
                      </a:r>
                      <a:endParaRPr lang="en-US" sz="2700" b="1">
                        <a:effectLst/>
                        <a:latin typeface="Arial" panose="020B0604020202020204" pitchFamily="34" charset="0"/>
                        <a:cs typeface="Arial" panose="020B0604020202020204" pitchFamily="34" charset="0"/>
                      </a:endParaRPr>
                    </a:p>
                    <a:p>
                      <a:pPr algn="ctr">
                        <a:lnSpc>
                          <a:spcPct val="115000"/>
                        </a:lnSpc>
                        <a:spcAft>
                          <a:spcPts val="0"/>
                        </a:spcAft>
                      </a:pPr>
                      <a:r>
                        <a:rPr lang="vi-VN" sz="2700" b="1">
                          <a:effectLst/>
                          <a:latin typeface="Arial" panose="020B0604020202020204" pitchFamily="34" charset="0"/>
                          <a:cs typeface="Arial" panose="020B0604020202020204" pitchFamily="34" charset="0"/>
                        </a:rPr>
                        <a:t>văn học</a:t>
                      </a:r>
                      <a:endParaRPr lang="vi-VN" sz="2700" b="1" dirty="0">
                        <a:effectLst/>
                        <a:latin typeface="Arial" panose="020B0604020202020204" pitchFamily="34" charset="0"/>
                        <a:ea typeface="Times New Roman" panose="02020603050405020304" pitchFamily="18" charset="0"/>
                        <a:cs typeface="Arial" panose="020B0604020202020204" pitchFamily="34" charset="0"/>
                      </a:endParaRPr>
                    </a:p>
                  </a:txBody>
                  <a:tcPr marL="46483" marR="46483" marT="0" marB="0" anchor="ctr">
                    <a:solidFill>
                      <a:schemeClr val="bg1"/>
                    </a:solidFill>
                  </a:tcPr>
                </a:tc>
                <a:tc>
                  <a:txBody>
                    <a:bodyPr/>
                    <a:lstStyle/>
                    <a:p>
                      <a:pPr lvl="0" algn="just">
                        <a:lnSpc>
                          <a:spcPct val="115000"/>
                        </a:lnSpc>
                        <a:spcAft>
                          <a:spcPts val="0"/>
                        </a:spcAft>
                      </a:pPr>
                      <a:r>
                        <a:rPr lang="vi-VN" sz="2700">
                          <a:effectLst/>
                          <a:latin typeface="Arial" panose="020B0604020202020204" pitchFamily="34" charset="0"/>
                          <a:cs typeface="Arial" panose="020B0604020202020204" pitchFamily="34" charset="0"/>
                        </a:rPr>
                        <a:t>Truyện</a:t>
                      </a:r>
                      <a:endParaRPr lang="vi-VN" sz="2700">
                        <a:effectLst/>
                        <a:latin typeface="Arial" panose="020B0604020202020204" pitchFamily="34" charset="0"/>
                        <a:ea typeface="Times New Roman" panose="02020603050405020304" pitchFamily="18" charset="0"/>
                        <a:cs typeface="Arial" panose="020B0604020202020204" pitchFamily="34" charset="0"/>
                      </a:endParaRPr>
                    </a:p>
                  </a:txBody>
                  <a:tcPr marL="46483" marR="46483" marT="0" marB="0" anchor="ctr">
                    <a:solidFill>
                      <a:schemeClr val="bg1"/>
                    </a:solidFill>
                  </a:tcPr>
                </a:tc>
                <a:extLst>
                  <a:ext uri="{0D108BD9-81ED-4DB2-BD59-A6C34878D82A}">
                    <a16:rowId xmlns:a16="http://schemas.microsoft.com/office/drawing/2014/main" val="1133718244"/>
                  </a:ext>
                </a:extLst>
              </a:tr>
              <a:tr h="458283">
                <a:tc vMerge="1">
                  <a:txBody>
                    <a:bodyPr/>
                    <a:lstStyle/>
                    <a:p>
                      <a:endParaRPr lang="vi-VN"/>
                    </a:p>
                  </a:txBody>
                  <a:tcPr/>
                </a:tc>
                <a:tc vMerge="1">
                  <a:txBody>
                    <a:bodyPr/>
                    <a:lstStyle/>
                    <a:p>
                      <a:endParaRPr lang="vi-VN"/>
                    </a:p>
                  </a:txBody>
                  <a:tcPr/>
                </a:tc>
                <a:tc>
                  <a:txBody>
                    <a:bodyPr/>
                    <a:lstStyle/>
                    <a:p>
                      <a:pPr lvl="0" algn="just">
                        <a:lnSpc>
                          <a:spcPct val="115000"/>
                        </a:lnSpc>
                        <a:spcAft>
                          <a:spcPts val="0"/>
                        </a:spcAft>
                      </a:pPr>
                      <a:r>
                        <a:rPr lang="vi-VN" sz="2700" dirty="0">
                          <a:effectLst/>
                          <a:latin typeface="Arial" panose="020B0604020202020204" pitchFamily="34" charset="0"/>
                          <a:cs typeface="Arial" panose="020B0604020202020204" pitchFamily="34" charset="0"/>
                        </a:rPr>
                        <a:t>Thơ</a:t>
                      </a:r>
                      <a:endParaRPr lang="vi-VN" sz="2700" dirty="0">
                        <a:effectLst/>
                        <a:latin typeface="Arial" panose="020B0604020202020204" pitchFamily="34" charset="0"/>
                        <a:ea typeface="Times New Roman" panose="02020603050405020304" pitchFamily="18" charset="0"/>
                        <a:cs typeface="Arial" panose="020B0604020202020204" pitchFamily="34" charset="0"/>
                      </a:endParaRPr>
                    </a:p>
                  </a:txBody>
                  <a:tcPr marL="46483" marR="46483" marT="0" marB="0" anchor="ctr">
                    <a:solidFill>
                      <a:schemeClr val="bg1"/>
                    </a:solidFill>
                  </a:tcPr>
                </a:tc>
                <a:extLst>
                  <a:ext uri="{0D108BD9-81ED-4DB2-BD59-A6C34878D82A}">
                    <a16:rowId xmlns:a16="http://schemas.microsoft.com/office/drawing/2014/main" val="1711932812"/>
                  </a:ext>
                </a:extLst>
              </a:tr>
              <a:tr h="458283">
                <a:tc vMerge="1">
                  <a:txBody>
                    <a:bodyPr/>
                    <a:lstStyle/>
                    <a:p>
                      <a:endParaRPr lang="vi-VN"/>
                    </a:p>
                  </a:txBody>
                  <a:tcPr/>
                </a:tc>
                <a:tc vMerge="1">
                  <a:txBody>
                    <a:bodyPr/>
                    <a:lstStyle/>
                    <a:p>
                      <a:endParaRPr lang="vi-VN"/>
                    </a:p>
                  </a:txBody>
                  <a:tcPr/>
                </a:tc>
                <a:tc>
                  <a:txBody>
                    <a:bodyPr/>
                    <a:lstStyle/>
                    <a:p>
                      <a:pPr lvl="0" algn="just">
                        <a:lnSpc>
                          <a:spcPct val="115000"/>
                        </a:lnSpc>
                        <a:spcAft>
                          <a:spcPts val="0"/>
                        </a:spcAft>
                      </a:pPr>
                      <a:r>
                        <a:rPr lang="vi-VN" sz="2700" dirty="0">
                          <a:effectLst/>
                          <a:latin typeface="Arial" panose="020B0604020202020204" pitchFamily="34" charset="0"/>
                          <a:cs typeface="Arial" panose="020B0604020202020204" pitchFamily="34" charset="0"/>
                        </a:rPr>
                        <a:t>Kí</a:t>
                      </a:r>
                      <a:endParaRPr lang="vi-VN" sz="2700" dirty="0">
                        <a:effectLst/>
                        <a:latin typeface="Arial" panose="020B0604020202020204" pitchFamily="34" charset="0"/>
                        <a:ea typeface="Times New Roman" panose="02020603050405020304" pitchFamily="18" charset="0"/>
                        <a:cs typeface="Arial" panose="020B0604020202020204" pitchFamily="34" charset="0"/>
                      </a:endParaRPr>
                    </a:p>
                  </a:txBody>
                  <a:tcPr marL="46483" marR="46483" marT="0" marB="0" anchor="ctr">
                    <a:solidFill>
                      <a:schemeClr val="bg1"/>
                    </a:solidFill>
                  </a:tcPr>
                </a:tc>
                <a:extLst>
                  <a:ext uri="{0D108BD9-81ED-4DB2-BD59-A6C34878D82A}">
                    <a16:rowId xmlns:a16="http://schemas.microsoft.com/office/drawing/2014/main" val="3205238788"/>
                  </a:ext>
                </a:extLst>
              </a:tr>
              <a:tr h="499774">
                <a:tc vMerge="1">
                  <a:txBody>
                    <a:bodyPr/>
                    <a:lstStyle/>
                    <a:p>
                      <a:endParaRPr lang="vi-VN"/>
                    </a:p>
                  </a:txBody>
                  <a:tcPr/>
                </a:tc>
                <a:tc vMerge="1">
                  <a:txBody>
                    <a:bodyPr/>
                    <a:lstStyle/>
                    <a:p>
                      <a:endParaRPr lang="vi-VN"/>
                    </a:p>
                  </a:txBody>
                  <a:tcPr/>
                </a:tc>
                <a:tc>
                  <a:txBody>
                    <a:bodyPr/>
                    <a:lstStyle/>
                    <a:p>
                      <a:pPr lvl="0" algn="just">
                        <a:lnSpc>
                          <a:spcPct val="115000"/>
                        </a:lnSpc>
                        <a:spcAft>
                          <a:spcPts val="0"/>
                        </a:spcAft>
                      </a:pPr>
                      <a:r>
                        <a:rPr lang="vi-VN" sz="2700" dirty="0">
                          <a:effectLst/>
                          <a:latin typeface="Arial" panose="020B0604020202020204" pitchFamily="34" charset="0"/>
                          <a:cs typeface="Arial" panose="020B0604020202020204" pitchFamily="34" charset="0"/>
                        </a:rPr>
                        <a:t>Kịch</a:t>
                      </a:r>
                      <a:endParaRPr lang="vi-VN" sz="2700" dirty="0">
                        <a:effectLst/>
                        <a:latin typeface="Arial" panose="020B0604020202020204" pitchFamily="34" charset="0"/>
                        <a:ea typeface="Times New Roman" panose="02020603050405020304" pitchFamily="18" charset="0"/>
                        <a:cs typeface="Arial" panose="020B0604020202020204" pitchFamily="34" charset="0"/>
                      </a:endParaRPr>
                    </a:p>
                  </a:txBody>
                  <a:tcPr marL="46483" marR="46483" marT="0" marB="0" anchor="ctr">
                    <a:solidFill>
                      <a:schemeClr val="bg1"/>
                    </a:solidFill>
                  </a:tcPr>
                </a:tc>
                <a:extLst>
                  <a:ext uri="{0D108BD9-81ED-4DB2-BD59-A6C34878D82A}">
                    <a16:rowId xmlns:a16="http://schemas.microsoft.com/office/drawing/2014/main" val="3992684437"/>
                  </a:ext>
                </a:extLst>
              </a:tr>
              <a:tr h="575642">
                <a:tc rowSpan="2">
                  <a:txBody>
                    <a:bodyPr/>
                    <a:lstStyle/>
                    <a:p>
                      <a:pPr algn="ctr">
                        <a:lnSpc>
                          <a:spcPct val="115000"/>
                        </a:lnSpc>
                        <a:spcAft>
                          <a:spcPts val="0"/>
                        </a:spcAft>
                      </a:pPr>
                      <a:r>
                        <a:rPr lang="vi-VN" sz="2700">
                          <a:effectLst/>
                          <a:latin typeface="Arial" panose="020B0604020202020204" pitchFamily="34" charset="0"/>
                          <a:cs typeface="Arial" panose="020B0604020202020204" pitchFamily="34" charset="0"/>
                        </a:rPr>
                        <a:t>2</a:t>
                      </a:r>
                      <a:endParaRPr lang="vi-VN" sz="2700">
                        <a:effectLst/>
                        <a:latin typeface="Arial" panose="020B0604020202020204" pitchFamily="34" charset="0"/>
                        <a:ea typeface="Times New Roman" panose="02020603050405020304" pitchFamily="18" charset="0"/>
                        <a:cs typeface="Arial" panose="020B0604020202020204" pitchFamily="34" charset="0"/>
                      </a:endParaRPr>
                    </a:p>
                  </a:txBody>
                  <a:tcPr marL="46483" marR="46483" marT="0" marB="0" anchor="ctr">
                    <a:solidFill>
                      <a:schemeClr val="bg1"/>
                    </a:solidFill>
                  </a:tcPr>
                </a:tc>
                <a:tc rowSpan="2">
                  <a:txBody>
                    <a:bodyPr/>
                    <a:lstStyle/>
                    <a:p>
                      <a:pPr algn="ctr">
                        <a:lnSpc>
                          <a:spcPct val="115000"/>
                        </a:lnSpc>
                        <a:spcAft>
                          <a:spcPts val="0"/>
                        </a:spcAft>
                      </a:pPr>
                      <a:r>
                        <a:rPr lang="vi-VN" sz="2700" b="1">
                          <a:effectLst/>
                          <a:latin typeface="Arial" panose="020B0604020202020204" pitchFamily="34" charset="0"/>
                          <a:cs typeface="Arial" panose="020B0604020202020204" pitchFamily="34" charset="0"/>
                        </a:rPr>
                        <a:t>Văn bản </a:t>
                      </a:r>
                      <a:endParaRPr lang="en-US" sz="2700" b="1">
                        <a:effectLst/>
                        <a:latin typeface="Arial" panose="020B0604020202020204" pitchFamily="34" charset="0"/>
                        <a:cs typeface="Arial" panose="020B0604020202020204" pitchFamily="34" charset="0"/>
                      </a:endParaRPr>
                    </a:p>
                    <a:p>
                      <a:pPr algn="ctr">
                        <a:lnSpc>
                          <a:spcPct val="115000"/>
                        </a:lnSpc>
                        <a:spcAft>
                          <a:spcPts val="0"/>
                        </a:spcAft>
                      </a:pPr>
                      <a:r>
                        <a:rPr lang="vi-VN" sz="2700" b="1">
                          <a:effectLst/>
                          <a:latin typeface="Arial" panose="020B0604020202020204" pitchFamily="34" charset="0"/>
                          <a:cs typeface="Arial" panose="020B0604020202020204" pitchFamily="34" charset="0"/>
                        </a:rPr>
                        <a:t>nghị luận</a:t>
                      </a:r>
                      <a:endParaRPr lang="vi-VN" sz="2700" b="1">
                        <a:effectLst/>
                        <a:latin typeface="Arial" panose="020B0604020202020204" pitchFamily="34" charset="0"/>
                        <a:ea typeface="Times New Roman" panose="02020603050405020304" pitchFamily="18" charset="0"/>
                        <a:cs typeface="Arial" panose="020B0604020202020204" pitchFamily="34" charset="0"/>
                      </a:endParaRPr>
                    </a:p>
                  </a:txBody>
                  <a:tcPr marL="46483" marR="46483" marT="0" marB="0" anchor="ctr">
                    <a:solidFill>
                      <a:schemeClr val="bg1"/>
                    </a:solidFill>
                  </a:tcPr>
                </a:tc>
                <a:tc>
                  <a:txBody>
                    <a:bodyPr/>
                    <a:lstStyle/>
                    <a:p>
                      <a:pPr lvl="0" algn="just">
                        <a:lnSpc>
                          <a:spcPct val="115000"/>
                        </a:lnSpc>
                        <a:spcAft>
                          <a:spcPts val="0"/>
                        </a:spcAft>
                      </a:pPr>
                      <a:r>
                        <a:rPr lang="vi-VN" sz="2700" dirty="0">
                          <a:effectLst/>
                          <a:latin typeface="Arial" panose="020B0604020202020204" pitchFamily="34" charset="0"/>
                          <a:cs typeface="Arial" panose="020B0604020202020204" pitchFamily="34" charset="0"/>
                        </a:rPr>
                        <a:t>VBNL xã hội</a:t>
                      </a:r>
                      <a:endParaRPr lang="vi-VN" sz="2700" dirty="0">
                        <a:effectLst/>
                        <a:latin typeface="Arial" panose="020B0604020202020204" pitchFamily="34" charset="0"/>
                        <a:ea typeface="Times New Roman" panose="02020603050405020304" pitchFamily="18" charset="0"/>
                        <a:cs typeface="Arial" panose="020B0604020202020204" pitchFamily="34" charset="0"/>
                      </a:endParaRPr>
                    </a:p>
                  </a:txBody>
                  <a:tcPr marL="46483" marR="46483" marT="0" marB="0" anchor="ctr">
                    <a:solidFill>
                      <a:schemeClr val="bg1"/>
                    </a:solidFill>
                  </a:tcPr>
                </a:tc>
                <a:extLst>
                  <a:ext uri="{0D108BD9-81ED-4DB2-BD59-A6C34878D82A}">
                    <a16:rowId xmlns:a16="http://schemas.microsoft.com/office/drawing/2014/main" val="3913861201"/>
                  </a:ext>
                </a:extLst>
              </a:tr>
              <a:tr h="552032">
                <a:tc vMerge="1">
                  <a:txBody>
                    <a:bodyPr/>
                    <a:lstStyle/>
                    <a:p>
                      <a:endParaRPr lang="vi-VN"/>
                    </a:p>
                  </a:txBody>
                  <a:tcPr/>
                </a:tc>
                <a:tc vMerge="1">
                  <a:txBody>
                    <a:bodyPr/>
                    <a:lstStyle/>
                    <a:p>
                      <a:endParaRPr lang="vi-VN"/>
                    </a:p>
                  </a:txBody>
                  <a:tcPr/>
                </a:tc>
                <a:tc>
                  <a:txBody>
                    <a:bodyPr/>
                    <a:lstStyle/>
                    <a:p>
                      <a:pPr lvl="0" algn="just">
                        <a:lnSpc>
                          <a:spcPct val="115000"/>
                        </a:lnSpc>
                        <a:spcAft>
                          <a:spcPts val="0"/>
                        </a:spcAft>
                      </a:pPr>
                      <a:r>
                        <a:rPr lang="vi-VN" sz="2700" dirty="0">
                          <a:effectLst/>
                          <a:latin typeface="Arial" panose="020B0604020202020204" pitchFamily="34" charset="0"/>
                          <a:cs typeface="Arial" panose="020B0604020202020204" pitchFamily="34" charset="0"/>
                        </a:rPr>
                        <a:t>VBNL văn học</a:t>
                      </a:r>
                      <a:endParaRPr lang="vi-VN" sz="2700" dirty="0">
                        <a:effectLst/>
                        <a:latin typeface="Arial" panose="020B0604020202020204" pitchFamily="34" charset="0"/>
                        <a:ea typeface="Times New Roman" panose="02020603050405020304" pitchFamily="18" charset="0"/>
                        <a:cs typeface="Arial" panose="020B0604020202020204" pitchFamily="34" charset="0"/>
                      </a:endParaRPr>
                    </a:p>
                  </a:txBody>
                  <a:tcPr marL="46483" marR="46483" marT="0" marB="0" anchor="ctr">
                    <a:solidFill>
                      <a:schemeClr val="bg1"/>
                    </a:solidFill>
                  </a:tcPr>
                </a:tc>
                <a:extLst>
                  <a:ext uri="{0D108BD9-81ED-4DB2-BD59-A6C34878D82A}">
                    <a16:rowId xmlns:a16="http://schemas.microsoft.com/office/drawing/2014/main" val="765270421"/>
                  </a:ext>
                </a:extLst>
              </a:tr>
              <a:tr h="3048946">
                <a:tc>
                  <a:txBody>
                    <a:bodyPr/>
                    <a:lstStyle/>
                    <a:p>
                      <a:pPr algn="ctr">
                        <a:lnSpc>
                          <a:spcPct val="115000"/>
                        </a:lnSpc>
                        <a:spcAft>
                          <a:spcPts val="0"/>
                        </a:spcAft>
                      </a:pPr>
                      <a:r>
                        <a:rPr lang="vi-VN" sz="2700">
                          <a:effectLst/>
                          <a:latin typeface="Arial" panose="020B0604020202020204" pitchFamily="34" charset="0"/>
                          <a:cs typeface="Arial" panose="020B0604020202020204" pitchFamily="34" charset="0"/>
                        </a:rPr>
                        <a:t>3</a:t>
                      </a:r>
                      <a:endParaRPr lang="vi-VN" sz="2700">
                        <a:effectLst/>
                        <a:latin typeface="Arial" panose="020B0604020202020204" pitchFamily="34" charset="0"/>
                        <a:ea typeface="Times New Roman" panose="02020603050405020304" pitchFamily="18" charset="0"/>
                        <a:cs typeface="Arial" panose="020B0604020202020204" pitchFamily="34" charset="0"/>
                      </a:endParaRPr>
                    </a:p>
                  </a:txBody>
                  <a:tcPr marL="46483" marR="46483" marT="0" marB="0" anchor="ctr">
                    <a:solidFill>
                      <a:schemeClr val="bg1"/>
                    </a:solidFill>
                  </a:tcPr>
                </a:tc>
                <a:tc>
                  <a:txBody>
                    <a:bodyPr/>
                    <a:lstStyle/>
                    <a:p>
                      <a:pPr algn="ctr">
                        <a:lnSpc>
                          <a:spcPct val="115000"/>
                        </a:lnSpc>
                        <a:spcAft>
                          <a:spcPts val="0"/>
                        </a:spcAft>
                      </a:pPr>
                      <a:r>
                        <a:rPr lang="vi-VN" sz="2700" b="1" dirty="0">
                          <a:effectLst/>
                          <a:latin typeface="Arial" panose="020B0604020202020204" pitchFamily="34" charset="0"/>
                          <a:cs typeface="Arial" panose="020B0604020202020204" pitchFamily="34" charset="0"/>
                        </a:rPr>
                        <a:t>Văn bản thông tin</a:t>
                      </a:r>
                      <a:endParaRPr lang="vi-VN" sz="2700" b="1" dirty="0">
                        <a:effectLst/>
                        <a:latin typeface="Arial" panose="020B0604020202020204" pitchFamily="34" charset="0"/>
                        <a:ea typeface="Times New Roman" panose="02020603050405020304" pitchFamily="18" charset="0"/>
                        <a:cs typeface="Arial" panose="020B0604020202020204" pitchFamily="34" charset="0"/>
                      </a:endParaRPr>
                    </a:p>
                  </a:txBody>
                  <a:tcPr marL="46483" marR="46483" marT="0" marB="0" anchor="ctr">
                    <a:solidFill>
                      <a:schemeClr val="bg1"/>
                    </a:solidFill>
                  </a:tcPr>
                </a:tc>
                <a:tc>
                  <a:txBody>
                    <a:bodyPr/>
                    <a:lstStyle/>
                    <a:p>
                      <a:pPr algn="just">
                        <a:lnSpc>
                          <a:spcPct val="100000"/>
                        </a:lnSpc>
                        <a:spcAft>
                          <a:spcPts val="0"/>
                        </a:spcAft>
                      </a:pPr>
                      <a:r>
                        <a:rPr lang="en-US" sz="2700">
                          <a:effectLst/>
                          <a:latin typeface="Arial" panose="020B0604020202020204" pitchFamily="34" charset="0"/>
                          <a:cs typeface="Arial" panose="020B0604020202020204" pitchFamily="34" charset="0"/>
                        </a:rPr>
                        <a:t>- </a:t>
                      </a:r>
                      <a:r>
                        <a:rPr lang="vi-VN" sz="2700">
                          <a:effectLst/>
                          <a:latin typeface="Arial" panose="020B0604020202020204" pitchFamily="34" charset="0"/>
                          <a:cs typeface="Arial" panose="020B0604020202020204" pitchFamily="34" charset="0"/>
                        </a:rPr>
                        <a:t>Lớp </a:t>
                      </a:r>
                      <a:r>
                        <a:rPr lang="vi-VN" sz="2700" dirty="0">
                          <a:effectLst/>
                          <a:latin typeface="Arial" panose="020B0604020202020204" pitchFamily="34" charset="0"/>
                          <a:cs typeface="Arial" panose="020B0604020202020204" pitchFamily="34" charset="0"/>
                        </a:rPr>
                        <a:t>6: Văn bản thuật lại một </a:t>
                      </a:r>
                      <a:r>
                        <a:rPr lang="vi-VN" sz="2700">
                          <a:effectLst/>
                          <a:latin typeface="Arial" panose="020B0604020202020204" pitchFamily="34" charset="0"/>
                          <a:cs typeface="Arial" panose="020B0604020202020204" pitchFamily="34" charset="0"/>
                        </a:rPr>
                        <a:t>sự kiện</a:t>
                      </a:r>
                      <a:r>
                        <a:rPr lang="en-US" sz="2700">
                          <a:effectLst/>
                          <a:latin typeface="Arial" panose="020B0604020202020204" pitchFamily="34" charset="0"/>
                          <a:cs typeface="Arial" panose="020B0604020202020204" pitchFamily="34" charset="0"/>
                        </a:rPr>
                        <a:t>.</a:t>
                      </a:r>
                      <a:endParaRPr lang="vi-VN" sz="2700" dirty="0">
                        <a:effectLst/>
                        <a:latin typeface="Arial" panose="020B0604020202020204" pitchFamily="34" charset="0"/>
                        <a:cs typeface="Arial" panose="020B0604020202020204" pitchFamily="34" charset="0"/>
                      </a:endParaRPr>
                    </a:p>
                    <a:p>
                      <a:pPr algn="just">
                        <a:lnSpc>
                          <a:spcPct val="100000"/>
                        </a:lnSpc>
                        <a:spcAft>
                          <a:spcPts val="0"/>
                        </a:spcAft>
                      </a:pPr>
                      <a:r>
                        <a:rPr lang="en-US" sz="2700">
                          <a:effectLst/>
                          <a:latin typeface="Arial" panose="020B0604020202020204" pitchFamily="34" charset="0"/>
                          <a:cs typeface="Arial" panose="020B0604020202020204" pitchFamily="34" charset="0"/>
                        </a:rPr>
                        <a:t>- </a:t>
                      </a:r>
                      <a:r>
                        <a:rPr lang="vi-VN" sz="2700">
                          <a:effectLst/>
                          <a:latin typeface="Arial" panose="020B0604020202020204" pitchFamily="34" charset="0"/>
                          <a:cs typeface="Arial" panose="020B0604020202020204" pitchFamily="34" charset="0"/>
                        </a:rPr>
                        <a:t>Lớp </a:t>
                      </a:r>
                      <a:r>
                        <a:rPr lang="vi-VN" sz="2700" dirty="0">
                          <a:effectLst/>
                          <a:latin typeface="Arial" panose="020B0604020202020204" pitchFamily="34" charset="0"/>
                          <a:cs typeface="Arial" panose="020B0604020202020204" pitchFamily="34" charset="0"/>
                        </a:rPr>
                        <a:t>7: Văn bản giới thiệu quy tắc hoặc luật lệ trong trò chơi hay </a:t>
                      </a:r>
                      <a:r>
                        <a:rPr lang="vi-VN" sz="2700">
                          <a:effectLst/>
                          <a:latin typeface="Arial" panose="020B0604020202020204" pitchFamily="34" charset="0"/>
                          <a:cs typeface="Arial" panose="020B0604020202020204" pitchFamily="34" charset="0"/>
                        </a:rPr>
                        <a:t>hoạt động</a:t>
                      </a:r>
                      <a:r>
                        <a:rPr lang="en-US" sz="2700">
                          <a:effectLst/>
                          <a:latin typeface="Arial" panose="020B0604020202020204" pitchFamily="34" charset="0"/>
                          <a:cs typeface="Arial" panose="020B0604020202020204" pitchFamily="34" charset="0"/>
                        </a:rPr>
                        <a:t>.</a:t>
                      </a:r>
                      <a:endParaRPr lang="vi-VN" sz="2700" dirty="0">
                        <a:effectLst/>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700">
                          <a:effectLst/>
                          <a:latin typeface="Arial" panose="020B0604020202020204" pitchFamily="34" charset="0"/>
                          <a:cs typeface="Arial" panose="020B0604020202020204" pitchFamily="34" charset="0"/>
                        </a:rPr>
                        <a:t>- </a:t>
                      </a:r>
                      <a:r>
                        <a:rPr lang="vi-VN" sz="2700">
                          <a:effectLst/>
                          <a:latin typeface="Arial" panose="020B0604020202020204" pitchFamily="34" charset="0"/>
                          <a:cs typeface="Arial" panose="020B0604020202020204" pitchFamily="34" charset="0"/>
                        </a:rPr>
                        <a:t>Lớp </a:t>
                      </a:r>
                      <a:r>
                        <a:rPr lang="vi-VN" sz="2700" dirty="0">
                          <a:effectLst/>
                          <a:latin typeface="Arial" panose="020B0604020202020204" pitchFamily="34" charset="0"/>
                          <a:cs typeface="Arial" panose="020B0604020202020204" pitchFamily="34" charset="0"/>
                        </a:rPr>
                        <a:t>8: Văn bản thuyết minh giải thích một hiện tượng tự nhiên</a:t>
                      </a:r>
                      <a:r>
                        <a:rPr lang="vi-VN" sz="2700">
                          <a:effectLst/>
                          <a:latin typeface="Arial" panose="020B0604020202020204" pitchFamily="34" charset="0"/>
                          <a:cs typeface="Arial" panose="020B0604020202020204" pitchFamily="34" charset="0"/>
                        </a:rPr>
                        <a:t>, </a:t>
                      </a:r>
                      <a:r>
                        <a:rPr lang="en-US" sz="2700" kern="1200">
                          <a:solidFill>
                            <a:schemeClr val="dk1"/>
                          </a:solidFill>
                          <a:effectLst/>
                          <a:latin typeface="Arial" panose="020B0604020202020204" pitchFamily="34" charset="0"/>
                          <a:ea typeface="+mn-ea"/>
                          <a:cs typeface="Arial" panose="020B0604020202020204" pitchFamily="34" charset="0"/>
                        </a:rPr>
                        <a:t>v</a:t>
                      </a:r>
                      <a:r>
                        <a:rPr lang="vi-VN" sz="2700" kern="1200">
                          <a:solidFill>
                            <a:schemeClr val="dk1"/>
                          </a:solidFill>
                          <a:effectLst/>
                          <a:latin typeface="Arial" panose="020B0604020202020204" pitchFamily="34" charset="0"/>
                          <a:ea typeface="+mn-ea"/>
                          <a:cs typeface="Arial" panose="020B0604020202020204" pitchFamily="34" charset="0"/>
                        </a:rPr>
                        <a:t>ăn bản giới thiệu một cuốn sách</a:t>
                      </a:r>
                      <a:r>
                        <a:rPr lang="en-US" sz="2700" kern="1200">
                          <a:solidFill>
                            <a:schemeClr val="dk1"/>
                          </a:solidFill>
                          <a:effectLst/>
                          <a:latin typeface="Arial" panose="020B0604020202020204" pitchFamily="34" charset="0"/>
                          <a:ea typeface="+mn-ea"/>
                          <a:cs typeface="Arial" panose="020B0604020202020204" pitchFamily="34" charset="0"/>
                        </a:rPr>
                        <a:t>.</a:t>
                      </a:r>
                      <a:endParaRPr lang="vi-VN" sz="2700" dirty="0">
                        <a:effectLst/>
                        <a:latin typeface="Arial" panose="020B0604020202020204" pitchFamily="34" charset="0"/>
                        <a:cs typeface="Arial" panose="020B0604020202020204" pitchFamily="34" charset="0"/>
                      </a:endParaRPr>
                    </a:p>
                    <a:p>
                      <a:pPr algn="just">
                        <a:lnSpc>
                          <a:spcPct val="100000"/>
                        </a:lnSpc>
                        <a:spcAft>
                          <a:spcPts val="0"/>
                        </a:spcAft>
                      </a:pPr>
                      <a:r>
                        <a:rPr lang="en-US" sz="2700">
                          <a:effectLst/>
                          <a:latin typeface="Arial" panose="020B0604020202020204" pitchFamily="34" charset="0"/>
                          <a:cs typeface="Arial" panose="020B0604020202020204" pitchFamily="34" charset="0"/>
                        </a:rPr>
                        <a:t>- </a:t>
                      </a:r>
                      <a:r>
                        <a:rPr lang="vi-VN" sz="2700">
                          <a:effectLst/>
                          <a:latin typeface="Arial" panose="020B0604020202020204" pitchFamily="34" charset="0"/>
                          <a:cs typeface="Arial" panose="020B0604020202020204" pitchFamily="34" charset="0"/>
                        </a:rPr>
                        <a:t>Lớp </a:t>
                      </a:r>
                      <a:r>
                        <a:rPr lang="vi-VN" sz="2700" dirty="0">
                          <a:effectLst/>
                          <a:latin typeface="Arial" panose="020B0604020202020204" pitchFamily="34" charset="0"/>
                          <a:cs typeface="Arial" panose="020B0604020202020204" pitchFamily="34" charset="0"/>
                        </a:rPr>
                        <a:t>9: Văn bản giới thiệu </a:t>
                      </a:r>
                      <a:r>
                        <a:rPr lang="vi-VN" sz="2700">
                          <a:effectLst/>
                          <a:latin typeface="Arial" panose="020B0604020202020204" pitchFamily="34" charset="0"/>
                          <a:cs typeface="Arial" panose="020B0604020202020204" pitchFamily="34" charset="0"/>
                        </a:rPr>
                        <a:t>một danh lam </a:t>
                      </a:r>
                      <a:r>
                        <a:rPr lang="vi-VN" sz="2700" dirty="0">
                          <a:effectLst/>
                          <a:latin typeface="Arial" panose="020B0604020202020204" pitchFamily="34" charset="0"/>
                          <a:cs typeface="Arial" panose="020B0604020202020204" pitchFamily="34" charset="0"/>
                        </a:rPr>
                        <a:t>thắng cảnh hoặc di tích lịch sử.</a:t>
                      </a:r>
                      <a:endParaRPr lang="vi-VN" sz="2700" dirty="0">
                        <a:effectLst/>
                        <a:latin typeface="Arial" panose="020B0604020202020204" pitchFamily="34" charset="0"/>
                        <a:ea typeface="Times New Roman" panose="02020603050405020304" pitchFamily="18" charset="0"/>
                        <a:cs typeface="Arial" panose="020B0604020202020204" pitchFamily="34" charset="0"/>
                      </a:endParaRPr>
                    </a:p>
                  </a:txBody>
                  <a:tcPr marL="46483" marR="46483" marT="0" marB="0" anchor="ctr">
                    <a:solidFill>
                      <a:schemeClr val="bg1"/>
                    </a:solidFill>
                  </a:tcPr>
                </a:tc>
                <a:extLst>
                  <a:ext uri="{0D108BD9-81ED-4DB2-BD59-A6C34878D82A}">
                    <a16:rowId xmlns:a16="http://schemas.microsoft.com/office/drawing/2014/main" val="4196468694"/>
                  </a:ext>
                </a:extLst>
              </a:tr>
            </a:tbl>
          </a:graphicData>
        </a:graphic>
      </p:graphicFrame>
    </p:spTree>
    <p:extLst>
      <p:ext uri="{BB962C8B-B14F-4D97-AF65-F5344CB8AC3E}">
        <p14:creationId xmlns:p14="http://schemas.microsoft.com/office/powerpoint/2010/main" val="3683605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Sưu tập 200+ hình nền powerpoint sách vở đẹp nhất">
            <a:extLst>
              <a:ext uri="{FF2B5EF4-FFF2-40B4-BE49-F238E27FC236}">
                <a16:creationId xmlns:a16="http://schemas.microsoft.com/office/drawing/2014/main" id="{3EC01553-C8F3-4A05-914E-18DC06483E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5" y="-381000"/>
            <a:ext cx="13211175" cy="7619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47342" y="1513552"/>
            <a:ext cx="10925584" cy="2554545"/>
          </a:xfrm>
          <a:prstGeom prst="rect">
            <a:avLst/>
          </a:prstGeom>
          <a:noFill/>
        </p:spPr>
        <p:txBody>
          <a:bodyPr wrap="square" rtlCol="0">
            <a:spAutoFit/>
          </a:bodyPr>
          <a:lstStyle/>
          <a:p>
            <a:pPr marL="571500" indent="-571500">
              <a:buFont typeface="Wingdings" panose="05000000000000000000" pitchFamily="2" charset="2"/>
              <a:buChar char="ü"/>
            </a:pPr>
            <a:r>
              <a:rPr lang="en-US" sz="4000">
                <a:latin typeface="Arial" panose="020B0604020202020204" pitchFamily="34" charset="0"/>
                <a:cs typeface="Arial" panose="020B0604020202020204" pitchFamily="34" charset="0"/>
              </a:rPr>
              <a:t>Bám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triển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lực</a:t>
            </a:r>
            <a:endParaRPr lang="en-US" sz="4000" dirty="0">
              <a:latin typeface="Arial" panose="020B0604020202020204" pitchFamily="34" charset="0"/>
              <a:cs typeface="Arial" panose="020B0604020202020204" pitchFamily="34" charset="0"/>
            </a:endParaRPr>
          </a:p>
          <a:p>
            <a:pPr marL="571500" indent="-571500">
              <a:buFont typeface="Wingdings" panose="05000000000000000000" pitchFamily="2" charset="2"/>
              <a:buChar char="ü"/>
            </a:pPr>
            <a:r>
              <a:rPr lang="en-US" sz="4000">
                <a:latin typeface="Arial" panose="020B0604020202020204" pitchFamily="34" charset="0"/>
                <a:cs typeface="Arial" panose="020B0604020202020204" pitchFamily="34" charset="0"/>
              </a:rPr>
              <a:t>Khai </a:t>
            </a:r>
            <a:r>
              <a:rPr lang="en-US" sz="4000" dirty="0" err="1">
                <a:latin typeface="Arial" panose="020B0604020202020204" pitchFamily="34" charset="0"/>
                <a:cs typeface="Arial" panose="020B0604020202020204" pitchFamily="34" charset="0"/>
              </a:rPr>
              <a:t>thác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nội</a:t>
            </a:r>
            <a:r>
              <a:rPr lang="en-US" sz="4000" dirty="0">
                <a:latin typeface="Arial" panose="020B0604020202020204" pitchFamily="34" charset="0"/>
                <a:cs typeface="Arial" panose="020B0604020202020204" pitchFamily="34" charset="0"/>
              </a:rPr>
              <a:t> dung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err="1">
                <a:latin typeface="Arial" panose="020B0604020202020204" pitchFamily="34" charset="0"/>
                <a:cs typeface="Arial" panose="020B0604020202020204" pitchFamily="34" charset="0"/>
              </a:rPr>
              <a:t>thể</a:t>
            </a:r>
            <a:r>
              <a:rPr lang="en-US" sz="4000">
                <a:latin typeface="Arial" panose="020B0604020202020204" pitchFamily="34" charset="0"/>
                <a:cs typeface="Arial" panose="020B0604020202020204" pitchFamily="34" charset="0"/>
              </a:rPr>
              <a:t> loại</a:t>
            </a:r>
            <a:endParaRPr lang="en-US" sz="4000" dirty="0">
              <a:latin typeface="Arial" panose="020B0604020202020204" pitchFamily="34" charset="0"/>
              <a:cs typeface="Arial" panose="020B0604020202020204" pitchFamily="34" charset="0"/>
            </a:endParaRPr>
          </a:p>
          <a:p>
            <a:pPr marL="571500" indent="-571500">
              <a:buFont typeface="Wingdings" panose="05000000000000000000" pitchFamily="2" charset="2"/>
              <a:buChar char="ü"/>
            </a:pPr>
            <a:r>
              <a:rPr lang="en-US" sz="4000">
                <a:latin typeface="Arial" panose="020B0604020202020204" pitchFamily="34" charset="0"/>
                <a:cs typeface="Arial" panose="020B0604020202020204" pitchFamily="34" charset="0"/>
              </a:rPr>
              <a:t>Đi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endParaRPr lang="vi-VN" sz="4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F2A90B0-4456-41A1-9CE0-B70085D0A83A}"/>
              </a:ext>
            </a:extLst>
          </p:cNvPr>
          <p:cNvSpPr txBox="1"/>
          <p:nvPr/>
        </p:nvSpPr>
        <p:spPr>
          <a:xfrm>
            <a:off x="1866899" y="552673"/>
            <a:ext cx="8753475" cy="646331"/>
          </a:xfrm>
          <a:prstGeom prst="rect">
            <a:avLst/>
          </a:prstGeom>
          <a:noFill/>
        </p:spPr>
        <p:txBody>
          <a:bodyPr wrap="square">
            <a:spAutoFit/>
          </a:bodyPr>
          <a:lstStyle/>
          <a:p>
            <a:r>
              <a:rPr lang="en-US" sz="3600" b="1">
                <a:latin typeface="Arial" panose="020B0604020202020204" pitchFamily="34" charset="0"/>
                <a:cs typeface="Arial" panose="020B0604020202020204" pitchFamily="34" charset="0"/>
              </a:rPr>
              <a:t>NGUYÊN TẮC XÂY DỰNG BỘ CÂU HỎI</a:t>
            </a:r>
          </a:p>
        </p:txBody>
      </p:sp>
    </p:spTree>
    <p:extLst>
      <p:ext uri="{BB962C8B-B14F-4D97-AF65-F5344CB8AC3E}">
        <p14:creationId xmlns:p14="http://schemas.microsoft.com/office/powerpoint/2010/main" val="44487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5 Redondear rectángulo de esquina diagonal">
            <a:extLst>
              <a:ext uri="{FF2B5EF4-FFF2-40B4-BE49-F238E27FC236}">
                <a16:creationId xmlns:a16="http://schemas.microsoft.com/office/drawing/2014/main" id="{A6B34A50-0990-4231-897D-4BFDB8D44AA5}"/>
              </a:ext>
            </a:extLst>
          </p:cNvPr>
          <p:cNvSpPr/>
          <p:nvPr/>
        </p:nvSpPr>
        <p:spPr bwMode="auto">
          <a:xfrm rot="16200000" flipH="1">
            <a:off x="4928442" y="-2668451"/>
            <a:ext cx="2335114" cy="11098796"/>
          </a:xfrm>
          <a:prstGeom prst="round2DiagRect">
            <a:avLst>
              <a:gd name="adj1" fmla="val 32602"/>
              <a:gd name="adj2" fmla="val 0"/>
            </a:avLst>
          </a:prstGeom>
          <a:solidFill>
            <a:srgbClr val="ECCAC2"/>
          </a:solidFill>
          <a:ln w="3175" cap="rnd" cmpd="sng">
            <a:noFill/>
            <a:bevel/>
          </a:ln>
          <a:effectLst/>
          <a:scene3d>
            <a:camera prst="orthographicFront"/>
            <a:lightRig rig="threePt" dir="t"/>
          </a:scene3d>
          <a:sp3d>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35478" tIns="17739" rIns="35478" bIns="17739" rtlCol="0" anchor="b"/>
          <a:lstStyle/>
          <a:p>
            <a:pPr algn="ctr" defTabSz="1252902"/>
            <a:endParaRPr lang="es-SV" sz="2800" dirty="0">
              <a:solidFill>
                <a:srgbClr val="FFFFFF"/>
              </a:solidFill>
              <a:latin typeface="Helvetica" panose="020B0604020202030204" pitchFamily="34" charset="0"/>
              <a:ea typeface="Open Sans Extrabold" panose="020B0906030804020204" pitchFamily="34" charset="0"/>
              <a:cs typeface="Open Sans Extrabold" panose="020B0906030804020204" pitchFamily="34" charset="0"/>
            </a:endParaRPr>
          </a:p>
        </p:txBody>
      </p:sp>
      <p:pic>
        <p:nvPicPr>
          <p:cNvPr id="4" name="图片 4" descr="花1">
            <a:extLst>
              <a:ext uri="{FF2B5EF4-FFF2-40B4-BE49-F238E27FC236}">
                <a16:creationId xmlns:a16="http://schemas.microsoft.com/office/drawing/2014/main" id="{1CD9A00C-DE00-445A-AA69-20495B7C2E3F}"/>
              </a:ext>
            </a:extLst>
          </p:cNvPr>
          <p:cNvPicPr>
            <a:picLocks noChangeAspect="1"/>
          </p:cNvPicPr>
          <p:nvPr/>
        </p:nvPicPr>
        <p:blipFill>
          <a:blip r:embed="rId2"/>
          <a:stretch>
            <a:fillRect/>
          </a:stretch>
        </p:blipFill>
        <p:spPr>
          <a:xfrm rot="16200000" flipH="1">
            <a:off x="1787248" y="2619269"/>
            <a:ext cx="3811727" cy="7386223"/>
          </a:xfrm>
          <a:prstGeom prst="rect">
            <a:avLst/>
          </a:prstGeom>
        </p:spPr>
      </p:pic>
      <p:sp>
        <p:nvSpPr>
          <p:cNvPr id="2" name="Rectangle 1"/>
          <p:cNvSpPr/>
          <p:nvPr/>
        </p:nvSpPr>
        <p:spPr>
          <a:xfrm>
            <a:off x="426719" y="2496227"/>
            <a:ext cx="11338560" cy="769441"/>
          </a:xfrm>
          <a:prstGeom prst="rect">
            <a:avLst/>
          </a:prstGeom>
        </p:spPr>
        <p:txBody>
          <a:bodyPr wrap="square">
            <a:spAutoFit/>
          </a:bodyPr>
          <a:lstStyle/>
          <a:p>
            <a:pPr algn="ctr"/>
            <a:r>
              <a:rPr lang="vi-VN" sz="4400" b="1" dirty="0">
                <a:cs typeface="Times New Roman" panose="02020603050405020304" pitchFamily="18" charset="0"/>
              </a:rPr>
              <a:t>THAM KHẢO CẤU TRÚC ĐỀ THI VÀO 10 </a:t>
            </a:r>
          </a:p>
        </p:txBody>
      </p:sp>
    </p:spTree>
    <p:extLst>
      <p:ext uri="{BB962C8B-B14F-4D97-AF65-F5344CB8AC3E}">
        <p14:creationId xmlns:p14="http://schemas.microsoft.com/office/powerpoint/2010/main" val="778025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nterest aesthetic Background powerpoint aesthetic pinterest Tải miễn phí">
            <a:extLst>
              <a:ext uri="{FF2B5EF4-FFF2-40B4-BE49-F238E27FC236}">
                <a16:creationId xmlns:a16="http://schemas.microsoft.com/office/drawing/2014/main" id="{EAB88761-7755-4965-857A-DCA68C14F7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59" t="5834" r="4321" b="16458"/>
          <a:stretch/>
        </p:blipFill>
        <p:spPr bwMode="auto">
          <a:xfrm>
            <a:off x="-123825" y="-180975"/>
            <a:ext cx="12468226" cy="71056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18011" y="511083"/>
            <a:ext cx="11364414" cy="2800767"/>
          </a:xfrm>
          <a:prstGeom prst="rect">
            <a:avLst/>
          </a:prstGeom>
          <a:solidFill>
            <a:schemeClr val="bg1"/>
          </a:solidFill>
        </p:spPr>
        <p:txBody>
          <a:bodyPr wrap="square">
            <a:spAutoFit/>
          </a:bodyPr>
          <a:lstStyle/>
          <a:p>
            <a:pPr algn="just">
              <a:spcAft>
                <a:spcPts val="0"/>
              </a:spcAft>
            </a:pPr>
            <a:r>
              <a:rPr lang="en-US" sz="2200" b="1">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BỘ CÂU HỎI 1:</a:t>
            </a:r>
            <a:endParaRPr lang="vi-VN" sz="220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lvl="1" algn="just"/>
            <a:r>
              <a:rPr lang="en-US" sz="2200" b="1">
                <a:latin typeface="Arial" panose="020B0604020202020204" pitchFamily="34" charset="0"/>
                <a:ea typeface="Calibri" panose="020F0502020204030204" pitchFamily="34" charset="0"/>
                <a:cs typeface="Arial" panose="020B0604020202020204" pitchFamily="34" charset="0"/>
              </a:rPr>
              <a:t>Câu </a:t>
            </a:r>
            <a:r>
              <a:rPr lang="en-US" sz="2200" b="1" dirty="0">
                <a:latin typeface="Arial" panose="020B0604020202020204" pitchFamily="34" charset="0"/>
                <a:ea typeface="Calibri" panose="020F0502020204030204" pitchFamily="34" charset="0"/>
                <a:cs typeface="Arial" panose="020B0604020202020204" pitchFamily="34" charset="0"/>
              </a:rPr>
              <a:t>1: </a:t>
            </a:r>
            <a:r>
              <a:rPr lang="en-US" sz="2200" dirty="0" err="1">
                <a:latin typeface="Arial" panose="020B0604020202020204" pitchFamily="34" charset="0"/>
                <a:ea typeface="Calibri" panose="020F0502020204030204" pitchFamily="34" charset="0"/>
                <a:cs typeface="Arial" panose="020B0604020202020204" pitchFamily="34" charset="0"/>
              </a:rPr>
              <a:t>Nêu</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những</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nét</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đặc</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sắc</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về</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cách</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gieo</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vần</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ngắt</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nhịp</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của</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err="1">
                <a:latin typeface="Arial" panose="020B0604020202020204" pitchFamily="34" charset="0"/>
                <a:ea typeface="Calibri" panose="020F0502020204030204" pitchFamily="34" charset="0"/>
                <a:cs typeface="Arial" panose="020B0604020202020204" pitchFamily="34" charset="0"/>
              </a:rPr>
              <a:t>bài</a:t>
            </a:r>
            <a:r>
              <a:rPr lang="en-US" sz="2200">
                <a:latin typeface="Arial" panose="020B0604020202020204" pitchFamily="34" charset="0"/>
                <a:ea typeface="Calibri" panose="020F0502020204030204" pitchFamily="34" charset="0"/>
                <a:cs typeface="Arial" panose="020B0604020202020204" pitchFamily="34" charset="0"/>
              </a:rPr>
              <a:t> thơ?</a:t>
            </a:r>
            <a:endParaRPr lang="vi-VN" sz="2200" dirty="0">
              <a:effectLst/>
              <a:latin typeface="Arial" panose="020B0604020202020204" pitchFamily="34" charset="0"/>
              <a:ea typeface="Calibri" panose="020F0502020204030204" pitchFamily="34" charset="0"/>
              <a:cs typeface="Arial" panose="020B0604020202020204" pitchFamily="34" charset="0"/>
            </a:endParaRPr>
          </a:p>
          <a:p>
            <a:pPr lvl="1" algn="just"/>
            <a:r>
              <a:rPr lang="en-US" sz="2200" b="1" spc="-80" dirty="0" err="1">
                <a:latin typeface="Arial" panose="020B0604020202020204" pitchFamily="34" charset="0"/>
                <a:ea typeface="Calibri" panose="020F0502020204030204" pitchFamily="34" charset="0"/>
                <a:cs typeface="Arial" panose="020B0604020202020204" pitchFamily="34" charset="0"/>
              </a:rPr>
              <a:t>Câu</a:t>
            </a:r>
            <a:r>
              <a:rPr lang="en-US" sz="2200" b="1" spc="-80" dirty="0">
                <a:latin typeface="Arial" panose="020B0604020202020204" pitchFamily="34" charset="0"/>
                <a:ea typeface="Calibri" panose="020F0502020204030204" pitchFamily="34" charset="0"/>
                <a:cs typeface="Arial" panose="020B0604020202020204" pitchFamily="34" charset="0"/>
              </a:rPr>
              <a:t> 2: </a:t>
            </a:r>
            <a:r>
              <a:rPr lang="en-US" sz="2200" spc="-80" dirty="0" err="1">
                <a:latin typeface="Arial" panose="020B0604020202020204" pitchFamily="34" charset="0"/>
                <a:ea typeface="Calibri" panose="020F0502020204030204" pitchFamily="34" charset="0"/>
                <a:cs typeface="Arial" panose="020B0604020202020204" pitchFamily="34" charset="0"/>
              </a:rPr>
              <a:t>Dưới</a:t>
            </a:r>
            <a:r>
              <a:rPr lang="en-US" sz="2200" spc="-80" dirty="0">
                <a:latin typeface="Arial" panose="020B0604020202020204" pitchFamily="34" charset="0"/>
                <a:ea typeface="Calibri" panose="020F0502020204030204" pitchFamily="34" charset="0"/>
                <a:cs typeface="Arial" panose="020B0604020202020204" pitchFamily="34" charset="0"/>
              </a:rPr>
              <a:t> </a:t>
            </a:r>
            <a:r>
              <a:rPr lang="en-US" sz="2200" spc="-80" dirty="0" err="1">
                <a:latin typeface="Arial" panose="020B0604020202020204" pitchFamily="34" charset="0"/>
                <a:ea typeface="Calibri" panose="020F0502020204030204" pitchFamily="34" charset="0"/>
                <a:cs typeface="Arial" panose="020B0604020202020204" pitchFamily="34" charset="0"/>
              </a:rPr>
              <a:t>ánh</a:t>
            </a:r>
            <a:r>
              <a:rPr lang="en-US" sz="2200" spc="-80" dirty="0">
                <a:latin typeface="Arial" panose="020B0604020202020204" pitchFamily="34" charset="0"/>
                <a:ea typeface="Calibri" panose="020F0502020204030204" pitchFamily="34" charset="0"/>
                <a:cs typeface="Arial" panose="020B0604020202020204" pitchFamily="34" charset="0"/>
              </a:rPr>
              <a:t> </a:t>
            </a:r>
            <a:r>
              <a:rPr lang="en-US" sz="2200" spc="-80" dirty="0" err="1">
                <a:latin typeface="Arial" panose="020B0604020202020204" pitchFamily="34" charset="0"/>
                <a:ea typeface="Calibri" panose="020F0502020204030204" pitchFamily="34" charset="0"/>
                <a:cs typeface="Arial" panose="020B0604020202020204" pitchFamily="34" charset="0"/>
              </a:rPr>
              <a:t>sáng</a:t>
            </a:r>
            <a:r>
              <a:rPr lang="en-US" sz="2200" spc="-80" dirty="0">
                <a:latin typeface="Arial" panose="020B0604020202020204" pitchFamily="34" charset="0"/>
                <a:ea typeface="Calibri" panose="020F0502020204030204" pitchFamily="34" charset="0"/>
                <a:cs typeface="Arial" panose="020B0604020202020204" pitchFamily="34" charset="0"/>
              </a:rPr>
              <a:t> </a:t>
            </a:r>
            <a:r>
              <a:rPr lang="en-US" sz="2200" spc="-80" dirty="0" err="1">
                <a:latin typeface="Arial" panose="020B0604020202020204" pitchFamily="34" charset="0"/>
                <a:ea typeface="Calibri" panose="020F0502020204030204" pitchFamily="34" charset="0"/>
                <a:cs typeface="Arial" panose="020B0604020202020204" pitchFamily="34" charset="0"/>
              </a:rPr>
              <a:t>của</a:t>
            </a:r>
            <a:r>
              <a:rPr lang="en-US" sz="2200" spc="-80" dirty="0">
                <a:latin typeface="Arial" panose="020B0604020202020204" pitchFamily="34" charset="0"/>
                <a:ea typeface="Calibri" panose="020F0502020204030204" pitchFamily="34" charset="0"/>
                <a:cs typeface="Arial" panose="020B0604020202020204" pitchFamily="34" charset="0"/>
              </a:rPr>
              <a:t> </a:t>
            </a:r>
            <a:r>
              <a:rPr lang="en-US" sz="2200" spc="-80" dirty="0" err="1">
                <a:latin typeface="Arial" panose="020B0604020202020204" pitchFamily="34" charset="0"/>
                <a:ea typeface="Calibri" panose="020F0502020204030204" pitchFamily="34" charset="0"/>
                <a:cs typeface="Arial" panose="020B0604020202020204" pitchFamily="34" charset="0"/>
              </a:rPr>
              <a:t>vầng</a:t>
            </a:r>
            <a:r>
              <a:rPr lang="en-US" sz="2200" spc="-80" dirty="0">
                <a:latin typeface="Arial" panose="020B0604020202020204" pitchFamily="34" charset="0"/>
                <a:ea typeface="Calibri" panose="020F0502020204030204" pitchFamily="34" charset="0"/>
                <a:cs typeface="Arial" panose="020B0604020202020204" pitchFamily="34" charset="0"/>
              </a:rPr>
              <a:t> </a:t>
            </a:r>
            <a:r>
              <a:rPr lang="en-US" sz="2200" spc="-80" dirty="0" err="1">
                <a:latin typeface="Arial" panose="020B0604020202020204" pitchFamily="34" charset="0"/>
                <a:ea typeface="Calibri" panose="020F0502020204030204" pitchFamily="34" charset="0"/>
                <a:cs typeface="Arial" panose="020B0604020202020204" pitchFamily="34" charset="0"/>
              </a:rPr>
              <a:t>trăng</a:t>
            </a:r>
            <a:r>
              <a:rPr lang="en-US" sz="2200" spc="-80" dirty="0">
                <a:latin typeface="Arial" panose="020B0604020202020204" pitchFamily="34" charset="0"/>
                <a:ea typeface="Calibri" panose="020F0502020204030204" pitchFamily="34" charset="0"/>
                <a:cs typeface="Arial" panose="020B0604020202020204" pitchFamily="34" charset="0"/>
              </a:rPr>
              <a:t> </a:t>
            </a:r>
            <a:r>
              <a:rPr lang="en-US" sz="2200" spc="-80" dirty="0" err="1">
                <a:latin typeface="Arial" panose="020B0604020202020204" pitchFamily="34" charset="0"/>
                <a:ea typeface="Calibri" panose="020F0502020204030204" pitchFamily="34" charset="0"/>
                <a:cs typeface="Arial" panose="020B0604020202020204" pitchFamily="34" charset="0"/>
              </a:rPr>
              <a:t>và</a:t>
            </a:r>
            <a:r>
              <a:rPr lang="en-US" sz="2200" spc="-80" dirty="0">
                <a:latin typeface="Arial" panose="020B0604020202020204" pitchFamily="34" charset="0"/>
                <a:ea typeface="Calibri" panose="020F0502020204030204" pitchFamily="34" charset="0"/>
                <a:cs typeface="Arial" panose="020B0604020202020204" pitchFamily="34" charset="0"/>
              </a:rPr>
              <a:t> </a:t>
            </a:r>
            <a:r>
              <a:rPr lang="en-US" sz="2200" spc="-80" dirty="0" err="1">
                <a:latin typeface="Arial" panose="020B0604020202020204" pitchFamily="34" charset="0"/>
                <a:ea typeface="Calibri" panose="020F0502020204030204" pitchFamily="34" charset="0"/>
                <a:cs typeface="Arial" panose="020B0604020202020204" pitchFamily="34" charset="0"/>
              </a:rPr>
              <a:t>những</a:t>
            </a:r>
            <a:r>
              <a:rPr lang="en-US" sz="2200" spc="-80" dirty="0">
                <a:latin typeface="Arial" panose="020B0604020202020204" pitchFamily="34" charset="0"/>
                <a:ea typeface="Calibri" panose="020F0502020204030204" pitchFamily="34" charset="0"/>
                <a:cs typeface="Arial" panose="020B0604020202020204" pitchFamily="34" charset="0"/>
              </a:rPr>
              <a:t> </a:t>
            </a:r>
            <a:r>
              <a:rPr lang="en-US" sz="2200" spc="-80" dirty="0" err="1">
                <a:latin typeface="Arial" panose="020B0604020202020204" pitchFamily="34" charset="0"/>
                <a:ea typeface="Calibri" panose="020F0502020204030204" pitchFamily="34" charset="0"/>
                <a:cs typeface="Arial" panose="020B0604020202020204" pitchFamily="34" charset="0"/>
              </a:rPr>
              <a:t>quầng</a:t>
            </a:r>
            <a:r>
              <a:rPr lang="en-US" sz="2200" spc="-80" dirty="0">
                <a:latin typeface="Arial" panose="020B0604020202020204" pitchFamily="34" charset="0"/>
                <a:ea typeface="Calibri" panose="020F0502020204030204" pitchFamily="34" charset="0"/>
                <a:cs typeface="Arial" panose="020B0604020202020204" pitchFamily="34" charset="0"/>
              </a:rPr>
              <a:t> </a:t>
            </a:r>
            <a:r>
              <a:rPr lang="en-US" sz="2200" spc="-80" dirty="0" err="1">
                <a:latin typeface="Arial" panose="020B0604020202020204" pitchFamily="34" charset="0"/>
                <a:ea typeface="Calibri" panose="020F0502020204030204" pitchFamily="34" charset="0"/>
                <a:cs typeface="Arial" panose="020B0604020202020204" pitchFamily="34" charset="0"/>
              </a:rPr>
              <a:t>lửa</a:t>
            </a:r>
            <a:r>
              <a:rPr lang="en-US" sz="2200" spc="-80" dirty="0">
                <a:latin typeface="Arial" panose="020B0604020202020204" pitchFamily="34" charset="0"/>
                <a:ea typeface="Calibri" panose="020F0502020204030204" pitchFamily="34" charset="0"/>
                <a:cs typeface="Arial" panose="020B0604020202020204" pitchFamily="34" charset="0"/>
              </a:rPr>
              <a:t>, </a:t>
            </a:r>
            <a:r>
              <a:rPr lang="en-US" sz="2200" spc="-80" dirty="0" err="1">
                <a:latin typeface="Arial" panose="020B0604020202020204" pitchFamily="34" charset="0"/>
                <a:ea typeface="Calibri" panose="020F0502020204030204" pitchFamily="34" charset="0"/>
                <a:cs typeface="Arial" panose="020B0604020202020204" pitchFamily="34" charset="0"/>
              </a:rPr>
              <a:t>những</a:t>
            </a:r>
            <a:r>
              <a:rPr lang="en-US" sz="2200" spc="-80" dirty="0">
                <a:latin typeface="Arial" panose="020B0604020202020204" pitchFamily="34" charset="0"/>
                <a:ea typeface="Calibri" panose="020F0502020204030204" pitchFamily="34" charset="0"/>
                <a:cs typeface="Arial" panose="020B0604020202020204" pitchFamily="34" charset="0"/>
              </a:rPr>
              <a:t> </a:t>
            </a:r>
            <a:r>
              <a:rPr lang="en-US" sz="2200" spc="-80" dirty="0" err="1">
                <a:latin typeface="Arial" panose="020B0604020202020204" pitchFamily="34" charset="0"/>
                <a:ea typeface="Calibri" panose="020F0502020204030204" pitchFamily="34" charset="0"/>
                <a:cs typeface="Arial" panose="020B0604020202020204" pitchFamily="34" charset="0"/>
              </a:rPr>
              <a:t>hình</a:t>
            </a:r>
            <a:r>
              <a:rPr lang="en-US" sz="2200" spc="-80" dirty="0">
                <a:latin typeface="Arial" panose="020B0604020202020204" pitchFamily="34" charset="0"/>
                <a:ea typeface="Calibri" panose="020F0502020204030204" pitchFamily="34" charset="0"/>
                <a:cs typeface="Arial" panose="020B0604020202020204" pitchFamily="34" charset="0"/>
              </a:rPr>
              <a:t> </a:t>
            </a:r>
            <a:r>
              <a:rPr lang="en-US" sz="2200" spc="-80" dirty="0" err="1">
                <a:latin typeface="Arial" panose="020B0604020202020204" pitchFamily="34" charset="0"/>
                <a:ea typeface="Calibri" panose="020F0502020204030204" pitchFamily="34" charset="0"/>
                <a:cs typeface="Arial" panose="020B0604020202020204" pitchFamily="34" charset="0"/>
              </a:rPr>
              <a:t>ảnh</a:t>
            </a:r>
            <a:r>
              <a:rPr lang="en-US" sz="2200" spc="-80" dirty="0">
                <a:latin typeface="Arial" panose="020B0604020202020204" pitchFamily="34" charset="0"/>
                <a:ea typeface="Calibri" panose="020F0502020204030204" pitchFamily="34" charset="0"/>
                <a:cs typeface="Arial" panose="020B0604020202020204" pitchFamily="34" charset="0"/>
              </a:rPr>
              <a:t> </a:t>
            </a:r>
            <a:r>
              <a:rPr lang="en-US" sz="2200" spc="-80" dirty="0" err="1">
                <a:latin typeface="Arial" panose="020B0604020202020204" pitchFamily="34" charset="0"/>
                <a:ea typeface="Calibri" panose="020F0502020204030204" pitchFamily="34" charset="0"/>
                <a:cs typeface="Arial" panose="020B0604020202020204" pitchFamily="34" charset="0"/>
              </a:rPr>
              <a:t>nào</a:t>
            </a:r>
            <a:r>
              <a:rPr lang="en-US" sz="2200" spc="-80" dirty="0">
                <a:latin typeface="Arial" panose="020B0604020202020204" pitchFamily="34" charset="0"/>
                <a:ea typeface="Calibri" panose="020F0502020204030204" pitchFamily="34" charset="0"/>
                <a:cs typeface="Arial" panose="020B0604020202020204" pitchFamily="34" charset="0"/>
              </a:rPr>
              <a:t> </a:t>
            </a:r>
            <a:r>
              <a:rPr lang="en-US" sz="2200" spc="-80" dirty="0" err="1">
                <a:latin typeface="Arial" panose="020B0604020202020204" pitchFamily="34" charset="0"/>
                <a:ea typeface="Calibri" panose="020F0502020204030204" pitchFamily="34" charset="0"/>
                <a:cs typeface="Arial" panose="020B0604020202020204" pitchFamily="34" charset="0"/>
              </a:rPr>
              <a:t>đã</a:t>
            </a:r>
            <a:r>
              <a:rPr lang="en-US" sz="2200" spc="-80" dirty="0">
                <a:latin typeface="Arial" panose="020B0604020202020204" pitchFamily="34" charset="0"/>
                <a:ea typeface="Calibri" panose="020F0502020204030204" pitchFamily="34" charset="0"/>
                <a:cs typeface="Arial" panose="020B0604020202020204" pitchFamily="34" charset="0"/>
              </a:rPr>
              <a:t> </a:t>
            </a:r>
            <a:r>
              <a:rPr lang="en-US" sz="2200" spc="-80" dirty="0" err="1">
                <a:latin typeface="Arial" panose="020B0604020202020204" pitchFamily="34" charset="0"/>
                <a:ea typeface="Calibri" panose="020F0502020204030204" pitchFamily="34" charset="0"/>
                <a:cs typeface="Arial" panose="020B0604020202020204" pitchFamily="34" charset="0"/>
              </a:rPr>
              <a:t>hiện</a:t>
            </a:r>
            <a:r>
              <a:rPr lang="en-US" sz="2200" spc="-80" dirty="0">
                <a:latin typeface="Arial" panose="020B0604020202020204" pitchFamily="34" charset="0"/>
                <a:ea typeface="Calibri" panose="020F0502020204030204" pitchFamily="34" charset="0"/>
                <a:cs typeface="Arial" panose="020B0604020202020204" pitchFamily="34" charset="0"/>
              </a:rPr>
              <a:t> </a:t>
            </a:r>
            <a:r>
              <a:rPr lang="en-US" sz="2200" spc="-80" dirty="0" err="1">
                <a:latin typeface="Arial" panose="020B0604020202020204" pitchFamily="34" charset="0"/>
                <a:ea typeface="Calibri" panose="020F0502020204030204" pitchFamily="34" charset="0"/>
                <a:cs typeface="Arial" panose="020B0604020202020204" pitchFamily="34" charset="0"/>
              </a:rPr>
              <a:t>lên</a:t>
            </a:r>
            <a:r>
              <a:rPr lang="en-US" sz="2200" spc="-80" dirty="0">
                <a:latin typeface="Arial" panose="020B0604020202020204" pitchFamily="34" charset="0"/>
                <a:ea typeface="Calibri" panose="020F0502020204030204" pitchFamily="34" charset="0"/>
                <a:cs typeface="Arial" panose="020B0604020202020204" pitchFamily="34" charset="0"/>
              </a:rPr>
              <a:t>? </a:t>
            </a:r>
            <a:endParaRPr lang="vi-VN" sz="2200" spc="-80" dirty="0">
              <a:effectLst/>
              <a:latin typeface="Arial" panose="020B0604020202020204" pitchFamily="34" charset="0"/>
              <a:ea typeface="Calibri" panose="020F0502020204030204" pitchFamily="34" charset="0"/>
              <a:cs typeface="Arial" panose="020B0604020202020204" pitchFamily="34" charset="0"/>
            </a:endParaRPr>
          </a:p>
          <a:p>
            <a:pPr lvl="1" algn="just"/>
            <a:r>
              <a:rPr lang="en-US" sz="2200" b="1" dirty="0" err="1">
                <a:latin typeface="Arial" panose="020B0604020202020204" pitchFamily="34" charset="0"/>
                <a:ea typeface="Calibri" panose="020F0502020204030204" pitchFamily="34" charset="0"/>
                <a:cs typeface="Arial" panose="020B0604020202020204" pitchFamily="34" charset="0"/>
              </a:rPr>
              <a:t>Câu</a:t>
            </a:r>
            <a:r>
              <a:rPr lang="en-US" sz="2200" b="1" dirty="0">
                <a:latin typeface="Arial" panose="020B0604020202020204" pitchFamily="34" charset="0"/>
                <a:ea typeface="Calibri" panose="020F0502020204030204" pitchFamily="34" charset="0"/>
                <a:cs typeface="Arial" panose="020B0604020202020204" pitchFamily="34" charset="0"/>
              </a:rPr>
              <a:t> 3: </a:t>
            </a:r>
            <a:r>
              <a:rPr lang="en-US" sz="2200" dirty="0" err="1">
                <a:latin typeface="Arial" panose="020B0604020202020204" pitchFamily="34" charset="0"/>
                <a:ea typeface="Calibri" panose="020F0502020204030204" pitchFamily="34" charset="0"/>
                <a:cs typeface="Arial" panose="020B0604020202020204" pitchFamily="34" charset="0"/>
              </a:rPr>
              <a:t>Phân</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tích</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tác</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dụng</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của</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một</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biện</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pháp</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tu</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từ</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có</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trong</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hai</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câu</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thơ</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sau</a:t>
            </a:r>
            <a:r>
              <a:rPr lang="en-US" sz="2200" dirty="0">
                <a:latin typeface="Arial" panose="020B0604020202020204" pitchFamily="34" charset="0"/>
                <a:ea typeface="Calibri" panose="020F0502020204030204" pitchFamily="34" charset="0"/>
                <a:cs typeface="Arial" panose="020B0604020202020204" pitchFamily="34" charset="0"/>
              </a:rPr>
              <a:t>:</a:t>
            </a:r>
            <a:endParaRPr lang="vi-VN" sz="2200" dirty="0">
              <a:effectLst/>
              <a:latin typeface="Arial" panose="020B0604020202020204" pitchFamily="34" charset="0"/>
              <a:ea typeface="Calibri" panose="020F0502020204030204" pitchFamily="34" charset="0"/>
              <a:cs typeface="Arial" panose="020B0604020202020204" pitchFamily="34" charset="0"/>
            </a:endParaRPr>
          </a:p>
          <a:p>
            <a:pPr marL="1828800" lvl="1" algn="just"/>
            <a:r>
              <a:rPr lang="en-US" sz="2200" i="1" dirty="0" err="1">
                <a:latin typeface="Arial" panose="020B0604020202020204" pitchFamily="34" charset="0"/>
                <a:ea typeface="Calibri" panose="020F0502020204030204" pitchFamily="34" charset="0"/>
                <a:cs typeface="Arial" panose="020B0604020202020204" pitchFamily="34" charset="0"/>
              </a:rPr>
              <a:t>Và</a:t>
            </a:r>
            <a:r>
              <a:rPr lang="en-US" sz="2200" i="1" dirty="0">
                <a:latin typeface="Arial" panose="020B0604020202020204" pitchFamily="34" charset="0"/>
                <a:ea typeface="Calibri" panose="020F0502020204030204" pitchFamily="34" charset="0"/>
                <a:cs typeface="Arial" panose="020B0604020202020204" pitchFamily="34" charset="0"/>
              </a:rPr>
              <a:t> </a:t>
            </a:r>
            <a:r>
              <a:rPr lang="en-US" sz="2200" i="1" dirty="0" err="1">
                <a:latin typeface="Arial" panose="020B0604020202020204" pitchFamily="34" charset="0"/>
                <a:ea typeface="Calibri" panose="020F0502020204030204" pitchFamily="34" charset="0"/>
                <a:cs typeface="Arial" panose="020B0604020202020204" pitchFamily="34" charset="0"/>
              </a:rPr>
              <a:t>vầng</a:t>
            </a:r>
            <a:r>
              <a:rPr lang="en-US" sz="2200" i="1" dirty="0">
                <a:latin typeface="Arial" panose="020B0604020202020204" pitchFamily="34" charset="0"/>
                <a:ea typeface="Calibri" panose="020F0502020204030204" pitchFamily="34" charset="0"/>
                <a:cs typeface="Arial" panose="020B0604020202020204" pitchFamily="34" charset="0"/>
              </a:rPr>
              <a:t> </a:t>
            </a:r>
            <a:r>
              <a:rPr lang="en-US" sz="2200" i="1" dirty="0" err="1">
                <a:latin typeface="Arial" panose="020B0604020202020204" pitchFamily="34" charset="0"/>
                <a:ea typeface="Calibri" panose="020F0502020204030204" pitchFamily="34" charset="0"/>
                <a:cs typeface="Arial" panose="020B0604020202020204" pitchFamily="34" charset="0"/>
              </a:rPr>
              <a:t>trăng</a:t>
            </a:r>
            <a:r>
              <a:rPr lang="en-US" sz="2200" i="1" dirty="0">
                <a:latin typeface="Arial" panose="020B0604020202020204" pitchFamily="34" charset="0"/>
                <a:ea typeface="Calibri" panose="020F0502020204030204" pitchFamily="34" charset="0"/>
                <a:cs typeface="Arial" panose="020B0604020202020204" pitchFamily="34" charset="0"/>
              </a:rPr>
              <a:t>, </a:t>
            </a:r>
            <a:r>
              <a:rPr lang="en-US" sz="2200" i="1" dirty="0" err="1">
                <a:latin typeface="Arial" panose="020B0604020202020204" pitchFamily="34" charset="0"/>
                <a:ea typeface="Calibri" panose="020F0502020204030204" pitchFamily="34" charset="0"/>
                <a:cs typeface="Arial" panose="020B0604020202020204" pitchFamily="34" charset="0"/>
              </a:rPr>
              <a:t>vầng</a:t>
            </a:r>
            <a:r>
              <a:rPr lang="en-US" sz="2200" i="1" dirty="0">
                <a:latin typeface="Arial" panose="020B0604020202020204" pitchFamily="34" charset="0"/>
                <a:ea typeface="Calibri" panose="020F0502020204030204" pitchFamily="34" charset="0"/>
                <a:cs typeface="Arial" panose="020B0604020202020204" pitchFamily="34" charset="0"/>
              </a:rPr>
              <a:t> </a:t>
            </a:r>
            <a:r>
              <a:rPr lang="en-US" sz="2200" i="1" dirty="0" err="1">
                <a:latin typeface="Arial" panose="020B0604020202020204" pitchFamily="34" charset="0"/>
                <a:ea typeface="Calibri" panose="020F0502020204030204" pitchFamily="34" charset="0"/>
                <a:cs typeface="Arial" panose="020B0604020202020204" pitchFamily="34" charset="0"/>
              </a:rPr>
              <a:t>trăng</a:t>
            </a:r>
            <a:r>
              <a:rPr lang="en-US" sz="2200" i="1" dirty="0">
                <a:latin typeface="Arial" panose="020B0604020202020204" pitchFamily="34" charset="0"/>
                <a:ea typeface="Calibri" panose="020F0502020204030204" pitchFamily="34" charset="0"/>
                <a:cs typeface="Arial" panose="020B0604020202020204" pitchFamily="34" charset="0"/>
              </a:rPr>
              <a:t> </a:t>
            </a:r>
            <a:r>
              <a:rPr lang="en-US" sz="2200" i="1" dirty="0" err="1">
                <a:latin typeface="Arial" panose="020B0604020202020204" pitchFamily="34" charset="0"/>
                <a:ea typeface="Calibri" panose="020F0502020204030204" pitchFamily="34" charset="0"/>
                <a:cs typeface="Arial" panose="020B0604020202020204" pitchFamily="34" charset="0"/>
              </a:rPr>
              <a:t>đất</a:t>
            </a:r>
            <a:r>
              <a:rPr lang="en-US" sz="2200" i="1" dirty="0">
                <a:latin typeface="Arial" panose="020B0604020202020204" pitchFamily="34" charset="0"/>
                <a:ea typeface="Calibri" panose="020F0502020204030204" pitchFamily="34" charset="0"/>
                <a:cs typeface="Arial" panose="020B0604020202020204" pitchFamily="34" charset="0"/>
              </a:rPr>
              <a:t> </a:t>
            </a:r>
            <a:r>
              <a:rPr lang="en-US" sz="2200" i="1" dirty="0" err="1">
                <a:latin typeface="Arial" panose="020B0604020202020204" pitchFamily="34" charset="0"/>
                <a:ea typeface="Calibri" panose="020F0502020204030204" pitchFamily="34" charset="0"/>
                <a:cs typeface="Arial" panose="020B0604020202020204" pitchFamily="34" charset="0"/>
              </a:rPr>
              <a:t>nước</a:t>
            </a:r>
            <a:endParaRPr lang="vi-VN" sz="2200" dirty="0">
              <a:effectLst/>
              <a:latin typeface="Arial" panose="020B0604020202020204" pitchFamily="34" charset="0"/>
              <a:ea typeface="Calibri" panose="020F0502020204030204" pitchFamily="34" charset="0"/>
              <a:cs typeface="Arial" panose="020B0604020202020204" pitchFamily="34" charset="0"/>
            </a:endParaRPr>
          </a:p>
          <a:p>
            <a:pPr marL="1828800" lvl="1" algn="just"/>
            <a:r>
              <a:rPr lang="en-US" sz="2200" i="1" dirty="0" err="1">
                <a:latin typeface="Arial" panose="020B0604020202020204" pitchFamily="34" charset="0"/>
                <a:ea typeface="Calibri" panose="020F0502020204030204" pitchFamily="34" charset="0"/>
                <a:cs typeface="Arial" panose="020B0604020202020204" pitchFamily="34" charset="0"/>
              </a:rPr>
              <a:t>Vượt</a:t>
            </a:r>
            <a:r>
              <a:rPr lang="en-US" sz="2200" i="1" dirty="0">
                <a:latin typeface="Arial" panose="020B0604020202020204" pitchFamily="34" charset="0"/>
                <a:ea typeface="Calibri" panose="020F0502020204030204" pitchFamily="34" charset="0"/>
                <a:cs typeface="Arial" panose="020B0604020202020204" pitchFamily="34" charset="0"/>
              </a:rPr>
              <a:t> qua </a:t>
            </a:r>
            <a:r>
              <a:rPr lang="en-US" sz="2200" i="1" dirty="0" err="1">
                <a:latin typeface="Arial" panose="020B0604020202020204" pitchFamily="34" charset="0"/>
                <a:ea typeface="Calibri" panose="020F0502020204030204" pitchFamily="34" charset="0"/>
                <a:cs typeface="Arial" panose="020B0604020202020204" pitchFamily="34" charset="0"/>
              </a:rPr>
              <a:t>quầng</a:t>
            </a:r>
            <a:r>
              <a:rPr lang="en-US" sz="2200" i="1" dirty="0">
                <a:latin typeface="Arial" panose="020B0604020202020204" pitchFamily="34" charset="0"/>
                <a:ea typeface="Calibri" panose="020F0502020204030204" pitchFamily="34" charset="0"/>
                <a:cs typeface="Arial" panose="020B0604020202020204" pitchFamily="34" charset="0"/>
              </a:rPr>
              <a:t> </a:t>
            </a:r>
            <a:r>
              <a:rPr lang="en-US" sz="2200" i="1" dirty="0" err="1">
                <a:latin typeface="Arial" panose="020B0604020202020204" pitchFamily="34" charset="0"/>
                <a:ea typeface="Calibri" panose="020F0502020204030204" pitchFamily="34" charset="0"/>
                <a:cs typeface="Arial" panose="020B0604020202020204" pitchFamily="34" charset="0"/>
              </a:rPr>
              <a:t>lửa</a:t>
            </a:r>
            <a:r>
              <a:rPr lang="en-US" sz="2200" i="1" dirty="0">
                <a:latin typeface="Arial" panose="020B0604020202020204" pitchFamily="34" charset="0"/>
                <a:ea typeface="Calibri" panose="020F0502020204030204" pitchFamily="34" charset="0"/>
                <a:cs typeface="Arial" panose="020B0604020202020204" pitchFamily="34" charset="0"/>
              </a:rPr>
              <a:t>, </a:t>
            </a:r>
            <a:r>
              <a:rPr lang="en-US" sz="2200" i="1" dirty="0" err="1">
                <a:latin typeface="Arial" panose="020B0604020202020204" pitchFamily="34" charset="0"/>
                <a:ea typeface="Calibri" panose="020F0502020204030204" pitchFamily="34" charset="0"/>
                <a:cs typeface="Arial" panose="020B0604020202020204" pitchFamily="34" charset="0"/>
              </a:rPr>
              <a:t>mọc</a:t>
            </a:r>
            <a:r>
              <a:rPr lang="en-US" sz="2200" i="1" dirty="0">
                <a:latin typeface="Arial" panose="020B0604020202020204" pitchFamily="34" charset="0"/>
                <a:ea typeface="Calibri" panose="020F0502020204030204" pitchFamily="34" charset="0"/>
                <a:cs typeface="Arial" panose="020B0604020202020204" pitchFamily="34" charset="0"/>
              </a:rPr>
              <a:t> </a:t>
            </a:r>
            <a:r>
              <a:rPr lang="en-US" sz="2200" i="1" dirty="0" err="1">
                <a:latin typeface="Arial" panose="020B0604020202020204" pitchFamily="34" charset="0"/>
                <a:ea typeface="Calibri" panose="020F0502020204030204" pitchFamily="34" charset="0"/>
                <a:cs typeface="Arial" panose="020B0604020202020204" pitchFamily="34" charset="0"/>
              </a:rPr>
              <a:t>lên</a:t>
            </a:r>
            <a:r>
              <a:rPr lang="en-US" sz="2200" i="1" dirty="0">
                <a:latin typeface="Arial" panose="020B0604020202020204" pitchFamily="34" charset="0"/>
                <a:ea typeface="Calibri" panose="020F0502020204030204" pitchFamily="34" charset="0"/>
                <a:cs typeface="Arial" panose="020B0604020202020204" pitchFamily="34" charset="0"/>
              </a:rPr>
              <a:t> </a:t>
            </a:r>
            <a:r>
              <a:rPr lang="en-US" sz="2200" i="1" dirty="0" err="1">
                <a:latin typeface="Arial" panose="020B0604020202020204" pitchFamily="34" charset="0"/>
                <a:ea typeface="Calibri" panose="020F0502020204030204" pitchFamily="34" charset="0"/>
                <a:cs typeface="Arial" panose="020B0604020202020204" pitchFamily="34" charset="0"/>
              </a:rPr>
              <a:t>cao</a:t>
            </a:r>
            <a:r>
              <a:rPr lang="en-US" sz="2200" i="1" dirty="0">
                <a:latin typeface="Arial" panose="020B0604020202020204" pitchFamily="34" charset="0"/>
                <a:ea typeface="Calibri" panose="020F0502020204030204" pitchFamily="34" charset="0"/>
                <a:cs typeface="Arial" panose="020B0604020202020204" pitchFamily="34" charset="0"/>
              </a:rPr>
              <a:t>.</a:t>
            </a:r>
            <a:endParaRPr lang="vi-VN" sz="2200" dirty="0">
              <a:effectLst/>
              <a:latin typeface="Arial" panose="020B0604020202020204" pitchFamily="34" charset="0"/>
              <a:ea typeface="Calibri" panose="020F0502020204030204" pitchFamily="34" charset="0"/>
              <a:cs typeface="Arial" panose="020B0604020202020204" pitchFamily="34" charset="0"/>
            </a:endParaRPr>
          </a:p>
          <a:p>
            <a:pPr lvl="1" algn="just"/>
            <a:r>
              <a:rPr lang="en-US" sz="2200" b="1" dirty="0" err="1">
                <a:latin typeface="Arial" panose="020B0604020202020204" pitchFamily="34" charset="0"/>
                <a:ea typeface="Calibri" panose="020F0502020204030204" pitchFamily="34" charset="0"/>
                <a:cs typeface="Arial" panose="020B0604020202020204" pitchFamily="34" charset="0"/>
              </a:rPr>
              <a:t>Câu</a:t>
            </a:r>
            <a:r>
              <a:rPr lang="en-US" sz="2200" b="1" dirty="0">
                <a:latin typeface="Arial" panose="020B0604020202020204" pitchFamily="34" charset="0"/>
                <a:ea typeface="Calibri" panose="020F0502020204030204" pitchFamily="34" charset="0"/>
                <a:cs typeface="Arial" panose="020B0604020202020204" pitchFamily="34" charset="0"/>
              </a:rPr>
              <a:t> 4: </a:t>
            </a:r>
            <a:r>
              <a:rPr lang="en-US" sz="2200" dirty="0" err="1">
                <a:latin typeface="Arial" panose="020B0604020202020204" pitchFamily="34" charset="0"/>
                <a:ea typeface="Calibri" panose="020F0502020204030204" pitchFamily="34" charset="0"/>
                <a:cs typeface="Arial" panose="020B0604020202020204" pitchFamily="34" charset="0"/>
              </a:rPr>
              <a:t>Tình</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cảm</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cảm</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xúc</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của</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tác</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giả</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được</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thể</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hiện</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như</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thế</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nào</a:t>
            </a:r>
            <a:r>
              <a:rPr lang="en-US" sz="2200" dirty="0">
                <a:latin typeface="Arial" panose="020B0604020202020204" pitchFamily="34" charset="0"/>
                <a:ea typeface="Calibri" panose="020F0502020204030204" pitchFamily="34" charset="0"/>
                <a:cs typeface="Arial" panose="020B0604020202020204" pitchFamily="34" charset="0"/>
              </a:rPr>
              <a:t> qua </a:t>
            </a:r>
            <a:r>
              <a:rPr lang="en-US" sz="2200" dirty="0" err="1">
                <a:latin typeface="Arial" panose="020B0604020202020204" pitchFamily="34" charset="0"/>
                <a:ea typeface="Calibri" panose="020F0502020204030204" pitchFamily="34" charset="0"/>
                <a:cs typeface="Arial" panose="020B0604020202020204" pitchFamily="34" charset="0"/>
              </a:rPr>
              <a:t>bài</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thơ</a:t>
            </a:r>
            <a:r>
              <a:rPr lang="en-US" sz="2200" dirty="0">
                <a:latin typeface="Arial" panose="020B0604020202020204" pitchFamily="34" charset="0"/>
                <a:ea typeface="Calibri" panose="020F0502020204030204" pitchFamily="34" charset="0"/>
                <a:cs typeface="Arial" panose="020B0604020202020204" pitchFamily="34" charset="0"/>
              </a:rPr>
              <a:t>?</a:t>
            </a:r>
            <a:endParaRPr lang="vi-VN" sz="2200" dirty="0">
              <a:effectLst/>
              <a:latin typeface="Arial" panose="020B0604020202020204" pitchFamily="34" charset="0"/>
              <a:ea typeface="Calibri" panose="020F0502020204030204" pitchFamily="34" charset="0"/>
              <a:cs typeface="Arial" panose="020B0604020202020204" pitchFamily="34" charset="0"/>
            </a:endParaRPr>
          </a:p>
          <a:p>
            <a:pPr lvl="1" algn="just"/>
            <a:r>
              <a:rPr lang="en-US" sz="2200" b="1" dirty="0" err="1">
                <a:latin typeface="Arial" panose="020B0604020202020204" pitchFamily="34" charset="0"/>
                <a:ea typeface="Calibri" panose="020F0502020204030204" pitchFamily="34" charset="0"/>
                <a:cs typeface="Arial" panose="020B0604020202020204" pitchFamily="34" charset="0"/>
              </a:rPr>
              <a:t>Câu</a:t>
            </a:r>
            <a:r>
              <a:rPr lang="en-US" sz="2200" b="1" dirty="0">
                <a:latin typeface="Arial" panose="020B0604020202020204" pitchFamily="34" charset="0"/>
                <a:ea typeface="Calibri" panose="020F0502020204030204" pitchFamily="34" charset="0"/>
                <a:cs typeface="Arial" panose="020B0604020202020204" pitchFamily="34" charset="0"/>
              </a:rPr>
              <a:t> 5:</a:t>
            </a:r>
            <a:r>
              <a:rPr lang="en-US" sz="2200" dirty="0">
                <a:latin typeface="Arial" panose="020B0604020202020204" pitchFamily="34" charset="0"/>
                <a:ea typeface="Calibri" panose="020F0502020204030204" pitchFamily="34" charset="0"/>
                <a:cs typeface="Arial" panose="020B0604020202020204" pitchFamily="34" charset="0"/>
              </a:rPr>
              <a:t> Qua </a:t>
            </a:r>
            <a:r>
              <a:rPr lang="en-US" sz="2200" dirty="0" err="1">
                <a:latin typeface="Arial" panose="020B0604020202020204" pitchFamily="34" charset="0"/>
                <a:ea typeface="Calibri" panose="020F0502020204030204" pitchFamily="34" charset="0"/>
                <a:cs typeface="Arial" panose="020B0604020202020204" pitchFamily="34" charset="0"/>
              </a:rPr>
              <a:t>bài</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thơ</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trên</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tác</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giả</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đã</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gửi</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gắm</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những</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thông</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điệp</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err="1">
                <a:latin typeface="Arial" panose="020B0604020202020204" pitchFamily="34" charset="0"/>
                <a:ea typeface="Calibri" panose="020F0502020204030204" pitchFamily="34" charset="0"/>
                <a:cs typeface="Arial" panose="020B0604020202020204" pitchFamily="34" charset="0"/>
              </a:rPr>
              <a:t>nào</a:t>
            </a:r>
            <a:r>
              <a:rPr lang="en-US" sz="2200">
                <a:latin typeface="Arial" panose="020B0604020202020204" pitchFamily="34" charset="0"/>
                <a:ea typeface="Calibri" panose="020F0502020204030204" pitchFamily="34" charset="0"/>
                <a:cs typeface="Arial" panose="020B0604020202020204" pitchFamily="34" charset="0"/>
              </a:rPr>
              <a:t>?</a:t>
            </a:r>
            <a:endParaRPr lang="vi-VN" sz="22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3C40A757-DE2B-4844-98AD-ABF62465F2E6}"/>
              </a:ext>
            </a:extLst>
          </p:cNvPr>
          <p:cNvSpPr txBox="1"/>
          <p:nvPr/>
        </p:nvSpPr>
        <p:spPr>
          <a:xfrm>
            <a:off x="418011" y="3584250"/>
            <a:ext cx="11364414" cy="2800767"/>
          </a:xfrm>
          <a:prstGeom prst="rect">
            <a:avLst/>
          </a:prstGeom>
          <a:solidFill>
            <a:schemeClr val="bg1"/>
          </a:solidFill>
        </p:spPr>
        <p:txBody>
          <a:bodyPr wrap="square">
            <a:spAutoFit/>
          </a:bodyPr>
          <a:lstStyle/>
          <a:p>
            <a:pPr algn="just">
              <a:spcAft>
                <a:spcPts val="0"/>
              </a:spcAft>
            </a:pPr>
            <a:r>
              <a:rPr lang="en-US" sz="2200" b="1">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BỘ CÂU HỎI 2:</a:t>
            </a:r>
            <a:endParaRPr lang="vi-VN" sz="220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lvl="1" algn="just"/>
            <a:r>
              <a:rPr lang="en-US" sz="2200" b="1">
                <a:latin typeface="Arial" panose="020B0604020202020204" pitchFamily="34" charset="0"/>
                <a:ea typeface="Calibri" panose="020F0502020204030204" pitchFamily="34" charset="0"/>
                <a:cs typeface="Arial" panose="020B0604020202020204" pitchFamily="34" charset="0"/>
              </a:rPr>
              <a:t>Câu 1: </a:t>
            </a:r>
            <a:r>
              <a:rPr lang="en-US" sz="2200">
                <a:latin typeface="Arial" panose="020B0604020202020204" pitchFamily="34" charset="0"/>
                <a:ea typeface="Calibri" panose="020F0502020204030204" pitchFamily="34" charset="0"/>
                <a:cs typeface="Arial" panose="020B0604020202020204" pitchFamily="34" charset="0"/>
              </a:rPr>
              <a:t>Bài thơ được viết theo thể thơ nào? </a:t>
            </a:r>
            <a:endParaRPr lang="vi-VN" sz="2200">
              <a:effectLst/>
              <a:latin typeface="Arial" panose="020B0604020202020204" pitchFamily="34" charset="0"/>
              <a:ea typeface="Calibri" panose="020F0502020204030204" pitchFamily="34" charset="0"/>
              <a:cs typeface="Arial" panose="020B0604020202020204" pitchFamily="34" charset="0"/>
            </a:endParaRPr>
          </a:p>
          <a:p>
            <a:pPr lvl="1" algn="just"/>
            <a:r>
              <a:rPr lang="en-US" sz="2200" b="1">
                <a:latin typeface="Arial" panose="020B0604020202020204" pitchFamily="34" charset="0"/>
                <a:ea typeface="Calibri" panose="020F0502020204030204" pitchFamily="34" charset="0"/>
                <a:cs typeface="Arial" panose="020B0604020202020204" pitchFamily="34" charset="0"/>
              </a:rPr>
              <a:t>Câu 2: </a:t>
            </a:r>
            <a:r>
              <a:rPr lang="en-US" sz="2200">
                <a:latin typeface="Arial" panose="020B0604020202020204" pitchFamily="34" charset="0"/>
                <a:ea typeface="Calibri" panose="020F0502020204030204" pitchFamily="34" charset="0"/>
                <a:cs typeface="Arial" panose="020B0604020202020204" pitchFamily="34" charset="0"/>
              </a:rPr>
              <a:t>Tìm những hình ảnh miêu tả người lính công binh trong bài thơ?</a:t>
            </a:r>
            <a:endParaRPr lang="vi-VN" sz="2200">
              <a:effectLst/>
              <a:latin typeface="Arial" panose="020B0604020202020204" pitchFamily="34" charset="0"/>
              <a:ea typeface="Calibri" panose="020F0502020204030204" pitchFamily="34" charset="0"/>
              <a:cs typeface="Arial" panose="020B0604020202020204" pitchFamily="34" charset="0"/>
            </a:endParaRPr>
          </a:p>
          <a:p>
            <a:pPr lvl="1" algn="just"/>
            <a:r>
              <a:rPr lang="en-US" sz="2200" b="1">
                <a:latin typeface="Arial" panose="020B0604020202020204" pitchFamily="34" charset="0"/>
                <a:ea typeface="Calibri" panose="020F0502020204030204" pitchFamily="34" charset="0"/>
                <a:cs typeface="Arial" panose="020B0604020202020204" pitchFamily="34" charset="0"/>
              </a:rPr>
              <a:t>Câu 3: </a:t>
            </a:r>
            <a:r>
              <a:rPr lang="en-US" sz="2200">
                <a:latin typeface="Arial" panose="020B0604020202020204" pitchFamily="34" charset="0"/>
                <a:ea typeface="Calibri" panose="020F0502020204030204" pitchFamily="34" charset="0"/>
                <a:cs typeface="Arial" panose="020B0604020202020204" pitchFamily="34" charset="0"/>
              </a:rPr>
              <a:t>Phân tích tác dụng của từ láy trong hai câu thơ sau:</a:t>
            </a:r>
            <a:endParaRPr lang="vi-VN" sz="2200">
              <a:effectLst/>
              <a:latin typeface="Arial" panose="020B0604020202020204" pitchFamily="34" charset="0"/>
              <a:ea typeface="Calibri" panose="020F0502020204030204" pitchFamily="34" charset="0"/>
              <a:cs typeface="Arial" panose="020B0604020202020204" pitchFamily="34" charset="0"/>
            </a:endParaRPr>
          </a:p>
          <a:p>
            <a:pPr marL="1828800" lvl="1" algn="just"/>
            <a:r>
              <a:rPr lang="en-US" sz="2200" i="1">
                <a:latin typeface="Arial" panose="020B0604020202020204" pitchFamily="34" charset="0"/>
                <a:ea typeface="Calibri" panose="020F0502020204030204" pitchFamily="34" charset="0"/>
                <a:cs typeface="Arial" panose="020B0604020202020204" pitchFamily="34" charset="0"/>
              </a:rPr>
              <a:t> Trên áo giáp lấm đầy đất cát</a:t>
            </a:r>
            <a:endParaRPr lang="vi-VN" sz="2200">
              <a:effectLst/>
              <a:latin typeface="Arial" panose="020B0604020202020204" pitchFamily="34" charset="0"/>
              <a:ea typeface="Calibri" panose="020F0502020204030204" pitchFamily="34" charset="0"/>
              <a:cs typeface="Arial" panose="020B0604020202020204" pitchFamily="34" charset="0"/>
            </a:endParaRPr>
          </a:p>
          <a:p>
            <a:pPr marL="1828800" lvl="1" algn="just"/>
            <a:r>
              <a:rPr lang="en-US" sz="2200" i="1">
                <a:latin typeface="Arial" panose="020B0604020202020204" pitchFamily="34" charset="0"/>
                <a:ea typeface="Calibri" panose="020F0502020204030204" pitchFamily="34" charset="0"/>
                <a:cs typeface="Arial" panose="020B0604020202020204" pitchFamily="34" charset="0"/>
              </a:rPr>
              <a:t>Lộp độp cơn mưa bi sắt đuối tầm.</a:t>
            </a:r>
            <a:endParaRPr lang="vi-VN" sz="2200">
              <a:effectLst/>
              <a:latin typeface="Arial" panose="020B0604020202020204" pitchFamily="34" charset="0"/>
              <a:ea typeface="Calibri" panose="020F0502020204030204" pitchFamily="34" charset="0"/>
              <a:cs typeface="Arial" panose="020B0604020202020204" pitchFamily="34" charset="0"/>
            </a:endParaRPr>
          </a:p>
          <a:p>
            <a:pPr lvl="1" algn="just"/>
            <a:r>
              <a:rPr lang="en-US" sz="2200" b="1">
                <a:latin typeface="Arial" panose="020B0604020202020204" pitchFamily="34" charset="0"/>
                <a:ea typeface="Calibri" panose="020F0502020204030204" pitchFamily="34" charset="0"/>
                <a:cs typeface="Arial" panose="020B0604020202020204" pitchFamily="34" charset="0"/>
              </a:rPr>
              <a:t>Câu 4: </a:t>
            </a:r>
            <a:r>
              <a:rPr lang="en-US" sz="2200">
                <a:latin typeface="Arial" panose="020B0604020202020204" pitchFamily="34" charset="0"/>
                <a:ea typeface="Calibri" panose="020F0502020204030204" pitchFamily="34" charset="0"/>
                <a:cs typeface="Arial" panose="020B0604020202020204" pitchFamily="34" charset="0"/>
              </a:rPr>
              <a:t>Cảm hứng chủ đạo nào đã khơi gợi mạch cảm xúc của bài thơ? </a:t>
            </a:r>
            <a:endParaRPr lang="vi-VN" sz="2200">
              <a:effectLst/>
              <a:latin typeface="Arial" panose="020B0604020202020204" pitchFamily="34" charset="0"/>
              <a:ea typeface="Calibri" panose="020F0502020204030204" pitchFamily="34" charset="0"/>
              <a:cs typeface="Arial" panose="020B0604020202020204" pitchFamily="34" charset="0"/>
            </a:endParaRPr>
          </a:p>
          <a:p>
            <a:pPr lvl="1" algn="just"/>
            <a:r>
              <a:rPr lang="en-US" sz="2200" b="1">
                <a:latin typeface="Arial" panose="020B0604020202020204" pitchFamily="34" charset="0"/>
                <a:ea typeface="Calibri" panose="020F0502020204030204" pitchFamily="34" charset="0"/>
                <a:cs typeface="Arial" panose="020B0604020202020204" pitchFamily="34" charset="0"/>
              </a:rPr>
              <a:t>Câu 5:</a:t>
            </a:r>
            <a:r>
              <a:rPr lang="en-US" sz="2200">
                <a:latin typeface="Arial" panose="020B0604020202020204" pitchFamily="34" charset="0"/>
                <a:ea typeface="Calibri" panose="020F0502020204030204" pitchFamily="34" charset="0"/>
                <a:cs typeface="Arial" panose="020B0604020202020204" pitchFamily="34" charset="0"/>
              </a:rPr>
              <a:t> Qua bài thơ trên, em rút ra được bài học gì cho bản thân?</a:t>
            </a:r>
            <a:endParaRPr lang="en-US" sz="2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083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nterest aesthetic Background powerpoint aesthetic pinterest Tải miễn phí">
            <a:extLst>
              <a:ext uri="{FF2B5EF4-FFF2-40B4-BE49-F238E27FC236}">
                <a16:creationId xmlns:a16="http://schemas.microsoft.com/office/drawing/2014/main" id="{63FB5007-DB17-43AD-A6A2-41DE5A96F1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59" t="5834" r="4321" b="16458"/>
          <a:stretch/>
        </p:blipFill>
        <p:spPr bwMode="auto">
          <a:xfrm>
            <a:off x="-123825" y="-180975"/>
            <a:ext cx="12468226" cy="71056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17467" y="1025806"/>
            <a:ext cx="11216639" cy="3253711"/>
          </a:xfrm>
          <a:prstGeom prst="rect">
            <a:avLst/>
          </a:prstGeom>
          <a:solidFill>
            <a:schemeClr val="bg1"/>
          </a:solidFill>
        </p:spPr>
        <p:txBody>
          <a:bodyPr wrap="square">
            <a:spAutoFit/>
          </a:bodyPr>
          <a:lstStyle/>
          <a:p>
            <a:pPr algn="just">
              <a:lnSpc>
                <a:spcPct val="107000"/>
              </a:lnSpc>
              <a:spcAft>
                <a:spcPts val="0"/>
              </a:spcAft>
            </a:pPr>
            <a:r>
              <a:rPr lang="en-US" sz="2400" b="1">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BỘ CÂU HỎI 3:</a:t>
            </a:r>
            <a:endParaRPr lang="vi-VN" sz="240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en-US" sz="2400" b="1">
                <a:latin typeface="Arial" panose="020B0604020202020204" pitchFamily="34" charset="0"/>
                <a:ea typeface="Calibri" panose="020F0502020204030204" pitchFamily="34" charset="0"/>
                <a:cs typeface="Arial" panose="020B0604020202020204" pitchFamily="34" charset="0"/>
              </a:rPr>
              <a:t>Câu </a:t>
            </a:r>
            <a:r>
              <a:rPr lang="en-US" sz="2400" b="1" dirty="0">
                <a:latin typeface="Arial" panose="020B0604020202020204" pitchFamily="34" charset="0"/>
                <a:ea typeface="Calibri" panose="020F0502020204030204" pitchFamily="34" charset="0"/>
                <a:cs typeface="Arial" panose="020B0604020202020204" pitchFamily="34" charset="0"/>
              </a:rPr>
              <a:t>1: </a:t>
            </a:r>
            <a:r>
              <a:rPr lang="en-US" sz="2400" dirty="0" err="1">
                <a:latin typeface="Arial" panose="020B0604020202020204" pitchFamily="34" charset="0"/>
                <a:ea typeface="Calibri" panose="020F0502020204030204" pitchFamily="34" charset="0"/>
                <a:cs typeface="Arial" panose="020B0604020202020204" pitchFamily="34" charset="0"/>
              </a:rPr>
              <a:t>Một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trong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những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nét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đặc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sắc</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của</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bài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thơ</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là</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việc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sử</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dụng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nhiều</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từ</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láy</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gợi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hình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gợi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cảm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Em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hãy</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liệt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kê</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các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từ</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láy</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có</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trong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bài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thơ</a:t>
            </a:r>
            <a:r>
              <a:rPr lang="en-US" sz="2400" dirty="0">
                <a:latin typeface="Arial" panose="020B0604020202020204" pitchFamily="34" charset="0"/>
                <a:ea typeface="Calibri" panose="020F0502020204030204" pitchFamily="34" charset="0"/>
                <a:cs typeface="Arial" panose="020B0604020202020204" pitchFamily="34" charset="0"/>
              </a:rPr>
              <a:t>?</a:t>
            </a:r>
            <a:endParaRPr lang="vi-VN" sz="2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en-US" sz="2400" b="1" dirty="0" err="1">
                <a:latin typeface="Arial" panose="020B0604020202020204" pitchFamily="34" charset="0"/>
                <a:ea typeface="Calibri" panose="020F0502020204030204" pitchFamily="34" charset="0"/>
                <a:cs typeface="Arial" panose="020B0604020202020204" pitchFamily="34" charset="0"/>
              </a:rPr>
              <a:t>Câu</a:t>
            </a:r>
            <a:r>
              <a:rPr lang="en-US" sz="2400" b="1" dirty="0">
                <a:latin typeface="Arial" panose="020B0604020202020204" pitchFamily="34" charset="0"/>
                <a:ea typeface="Calibri" panose="020F0502020204030204" pitchFamily="34" charset="0"/>
                <a:cs typeface="Arial" panose="020B0604020202020204" pitchFamily="34" charset="0"/>
              </a:rPr>
              <a:t> 2: </a:t>
            </a:r>
            <a:r>
              <a:rPr lang="en-US" sz="2400" dirty="0" err="1">
                <a:latin typeface="Arial" panose="020B0604020202020204" pitchFamily="34" charset="0"/>
                <a:ea typeface="Calibri" panose="020F0502020204030204" pitchFamily="34" charset="0"/>
                <a:cs typeface="Arial" panose="020B0604020202020204" pitchFamily="34" charset="0"/>
              </a:rPr>
              <a:t>Tìm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những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hình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ảnh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tái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hiện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lại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khung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cảnh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chiến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trường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trong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bài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thơ</a:t>
            </a:r>
            <a:r>
              <a:rPr lang="en-US" sz="2400" dirty="0">
                <a:latin typeface="Arial" panose="020B0604020202020204" pitchFamily="34" charset="0"/>
                <a:ea typeface="Calibri" panose="020F0502020204030204" pitchFamily="34" charset="0"/>
                <a:cs typeface="Arial" panose="020B0604020202020204" pitchFamily="34" charset="0"/>
              </a:rPr>
              <a:t>?</a:t>
            </a:r>
            <a:endParaRPr lang="vi-VN" sz="2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en-US" sz="2400" b="1" dirty="0" err="1">
                <a:latin typeface="Arial" panose="020B0604020202020204" pitchFamily="34" charset="0"/>
                <a:ea typeface="Calibri" panose="020F0502020204030204" pitchFamily="34" charset="0"/>
                <a:cs typeface="Arial" panose="020B0604020202020204" pitchFamily="34" charset="0"/>
              </a:rPr>
              <a:t>Câu</a:t>
            </a:r>
            <a:r>
              <a:rPr lang="en-US" sz="2400" b="1" dirty="0">
                <a:latin typeface="Arial" panose="020B0604020202020204" pitchFamily="34" charset="0"/>
                <a:ea typeface="Calibri" panose="020F0502020204030204" pitchFamily="34" charset="0"/>
                <a:cs typeface="Arial" panose="020B0604020202020204" pitchFamily="34" charset="0"/>
              </a:rPr>
              <a:t> 3: </a:t>
            </a:r>
            <a:r>
              <a:rPr lang="en-US" sz="2400" dirty="0" err="1">
                <a:latin typeface="Arial" panose="020B0604020202020204" pitchFamily="34" charset="0"/>
                <a:ea typeface="Calibri" panose="020F0502020204030204" pitchFamily="34" charset="0"/>
                <a:cs typeface="Arial" panose="020B0604020202020204" pitchFamily="34" charset="0"/>
              </a:rPr>
              <a:t>Trình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bày</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mạch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cảm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xúc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của</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bài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thơ</a:t>
            </a:r>
            <a:r>
              <a:rPr lang="en-US" sz="2400" dirty="0">
                <a:latin typeface="Arial" panose="020B0604020202020204" pitchFamily="34" charset="0"/>
                <a:ea typeface="Calibri" panose="020F0502020204030204" pitchFamily="34" charset="0"/>
                <a:cs typeface="Arial" panose="020B0604020202020204" pitchFamily="34" charset="0"/>
              </a:rPr>
              <a:t>?</a:t>
            </a:r>
            <a:endParaRPr lang="vi-VN" sz="2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en-US" sz="2400" b="1" dirty="0" err="1">
                <a:latin typeface="Arial" panose="020B0604020202020204" pitchFamily="34" charset="0"/>
                <a:ea typeface="Calibri" panose="020F0502020204030204" pitchFamily="34" charset="0"/>
                <a:cs typeface="Arial" panose="020B0604020202020204" pitchFamily="34" charset="0"/>
              </a:rPr>
              <a:t>Câu</a:t>
            </a:r>
            <a:r>
              <a:rPr lang="en-US" sz="2400" b="1" dirty="0">
                <a:latin typeface="Arial" panose="020B0604020202020204" pitchFamily="34" charset="0"/>
                <a:ea typeface="Calibri" panose="020F0502020204030204" pitchFamily="34" charset="0"/>
                <a:cs typeface="Arial" panose="020B0604020202020204" pitchFamily="34" charset="0"/>
              </a:rPr>
              <a:t> 4: </a:t>
            </a:r>
            <a:r>
              <a:rPr lang="en-US" sz="2400" dirty="0" err="1">
                <a:latin typeface="Arial" panose="020B0604020202020204" pitchFamily="34" charset="0"/>
                <a:ea typeface="Calibri" panose="020F0502020204030204" pitchFamily="34" charset="0"/>
                <a:cs typeface="Arial" panose="020B0604020202020204" pitchFamily="34" charset="0"/>
              </a:rPr>
              <a:t>Chủ</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đề</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của</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bài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thơ</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là</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gì</a:t>
            </a:r>
            <a:r>
              <a:rPr lang="en-US" sz="2400" dirty="0">
                <a:latin typeface="Arial" panose="020B0604020202020204" pitchFamily="34" charset="0"/>
                <a:ea typeface="Calibri" panose="020F0502020204030204" pitchFamily="34" charset="0"/>
                <a:cs typeface="Arial" panose="020B0604020202020204" pitchFamily="34" charset="0"/>
              </a:rPr>
              <a:t>? </a:t>
            </a:r>
            <a:endParaRPr lang="vi-VN" sz="2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en-US" sz="2400" b="1" dirty="0" err="1">
                <a:latin typeface="Arial" panose="020B0604020202020204" pitchFamily="34" charset="0"/>
                <a:ea typeface="Calibri" panose="020F0502020204030204" pitchFamily="34" charset="0"/>
                <a:cs typeface="Arial" panose="020B0604020202020204" pitchFamily="34" charset="0"/>
              </a:rPr>
              <a:t>Câu</a:t>
            </a:r>
            <a:r>
              <a:rPr lang="en-US" sz="2400" b="1" dirty="0">
                <a:latin typeface="Arial" panose="020B0604020202020204" pitchFamily="34" charset="0"/>
                <a:ea typeface="Calibri" panose="020F0502020204030204" pitchFamily="34" charset="0"/>
                <a:cs typeface="Arial" panose="020B0604020202020204" pitchFamily="34" charset="0"/>
              </a:rPr>
              <a:t> 5:</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Đọc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bài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thơ</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em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có</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suy</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nghĩ</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gì</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về</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giá</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trị</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của</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cuộc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sống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hoà</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bình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mà</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mình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đang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được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hưởng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ngày</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hôm</a:t>
            </a:r>
            <a:r>
              <a:rPr lang="en-US" sz="2400" dirty="0">
                <a:latin typeface="Arial" panose="020B0604020202020204" pitchFamily="34" charset="0"/>
                <a:ea typeface="Calibri" panose="020F0502020204030204" pitchFamily="34" charset="0"/>
                <a:cs typeface="Arial" panose="020B0604020202020204" pitchFamily="34" charset="0"/>
              </a:rPr>
              <a:t> nay?</a:t>
            </a:r>
            <a:endParaRPr lang="vi-VN" sz="2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97072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dondear rectángulo de esquina diagonal">
            <a:extLst>
              <a:ext uri="{FF2B5EF4-FFF2-40B4-BE49-F238E27FC236}">
                <a16:creationId xmlns:a16="http://schemas.microsoft.com/office/drawing/2014/main" id="{F5A063BB-CE92-4DF7-AA5B-C0E35223DE16}"/>
              </a:ext>
            </a:extLst>
          </p:cNvPr>
          <p:cNvSpPr/>
          <p:nvPr/>
        </p:nvSpPr>
        <p:spPr bwMode="auto">
          <a:xfrm rot="16200000" flipH="1">
            <a:off x="5770449" y="-2909271"/>
            <a:ext cx="559530" cy="6378074"/>
          </a:xfrm>
          <a:prstGeom prst="round2DiagRect">
            <a:avLst>
              <a:gd name="adj1" fmla="val 32602"/>
              <a:gd name="adj2" fmla="val 0"/>
            </a:avLst>
          </a:prstGeom>
          <a:solidFill>
            <a:srgbClr val="ECCAC2"/>
          </a:solidFill>
          <a:ln w="3175" cap="rnd" cmpd="sng">
            <a:noFill/>
            <a:bevel/>
          </a:ln>
          <a:effectLst/>
          <a:scene3d>
            <a:camera prst="orthographicFront"/>
            <a:lightRig rig="threePt" dir="t"/>
          </a:scene3d>
          <a:sp3d>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35478" tIns="17739" rIns="35478" bIns="17739" rtlCol="0" anchor="b"/>
          <a:lstStyle/>
          <a:p>
            <a:pPr algn="ctr" defTabSz="1252902"/>
            <a:endParaRPr lang="es-SV" sz="2800" dirty="0">
              <a:solidFill>
                <a:srgbClr val="FFFFFF"/>
              </a:solidFill>
              <a:latin typeface="Helvetica" panose="020B0604020202030204" pitchFamily="34" charset="0"/>
              <a:ea typeface="Open Sans Extrabold" panose="020B0906030804020204" pitchFamily="34" charset="0"/>
              <a:cs typeface="Open Sans Extrabold" panose="020B0906030804020204" pitchFamily="34" charset="0"/>
            </a:endParaRPr>
          </a:p>
        </p:txBody>
      </p:sp>
      <p:sp>
        <p:nvSpPr>
          <p:cNvPr id="2" name="Rectangle 1"/>
          <p:cNvSpPr/>
          <p:nvPr/>
        </p:nvSpPr>
        <p:spPr>
          <a:xfrm>
            <a:off x="417195" y="78815"/>
            <a:ext cx="11338560" cy="461665"/>
          </a:xfrm>
          <a:prstGeom prst="rect">
            <a:avLst/>
          </a:prstGeom>
        </p:spPr>
        <p:txBody>
          <a:bodyPr wrap="square">
            <a:spAutoFit/>
          </a:bodyPr>
          <a:lstStyle/>
          <a:p>
            <a:pPr algn="ctr"/>
            <a:r>
              <a:rPr lang="vi-VN" sz="2400" b="1" dirty="0">
                <a:latin typeface="Arial" panose="020B0604020202020204" pitchFamily="34" charset="0"/>
                <a:cs typeface="Arial" panose="020B0604020202020204" pitchFamily="34" charset="0"/>
              </a:rPr>
              <a:t>HƯỚNG DẪN ÔN TẬP CHO HỌC SINH</a:t>
            </a:r>
          </a:p>
        </p:txBody>
      </p:sp>
      <p:sp>
        <p:nvSpPr>
          <p:cNvPr id="4" name="TextBox 3"/>
          <p:cNvSpPr txBox="1"/>
          <p:nvPr/>
        </p:nvSpPr>
        <p:spPr>
          <a:xfrm>
            <a:off x="204651" y="738697"/>
            <a:ext cx="11782698" cy="769441"/>
          </a:xfrm>
          <a:prstGeom prst="rect">
            <a:avLst/>
          </a:prstGeom>
          <a:noFill/>
        </p:spPr>
        <p:txBody>
          <a:bodyPr wrap="square" rtlCol="0">
            <a:spAutoFit/>
          </a:bodyPr>
          <a:lstStyle/>
          <a:p>
            <a:r>
              <a:rPr lang="vi-VN" sz="2200" b="1" dirty="0">
                <a:solidFill>
                  <a:schemeClr val="accent5">
                    <a:lumMod val="50000"/>
                  </a:schemeClr>
                </a:solidFill>
                <a:latin typeface="Arial" panose="020B0604020202020204" pitchFamily="34" charset="0"/>
                <a:cs typeface="Arial" panose="020B0604020202020204" pitchFamily="34" charset="0"/>
              </a:rPr>
              <a:t>BƯỚC 1</a:t>
            </a:r>
            <a:r>
              <a:rPr lang="vi-VN" sz="2200">
                <a:solidFill>
                  <a:schemeClr val="accent5">
                    <a:lumMod val="50000"/>
                  </a:schemeClr>
                </a:solidFill>
                <a:latin typeface="Arial" panose="020B0604020202020204" pitchFamily="34" charset="0"/>
                <a:cs typeface="Arial" panose="020B0604020202020204" pitchFamily="34" charset="0"/>
              </a:rPr>
              <a:t>: </a:t>
            </a:r>
            <a:r>
              <a:rPr lang="en-US" sz="2200" b="1">
                <a:solidFill>
                  <a:schemeClr val="accent5">
                    <a:lumMod val="50000"/>
                  </a:schemeClr>
                </a:solidFill>
                <a:latin typeface="Arial" panose="020B0604020202020204" pitchFamily="34" charset="0"/>
                <a:cs typeface="Arial" panose="020B0604020202020204" pitchFamily="34" charset="0"/>
              </a:rPr>
              <a:t>GIÁO VIÊN VÀ </a:t>
            </a:r>
            <a:r>
              <a:rPr lang="vi-VN" sz="2200" b="1">
                <a:solidFill>
                  <a:schemeClr val="accent5">
                    <a:lumMod val="50000"/>
                  </a:schemeClr>
                </a:solidFill>
                <a:latin typeface="Arial" panose="020B0604020202020204" pitchFamily="34" charset="0"/>
                <a:cs typeface="Arial" panose="020B0604020202020204" pitchFamily="34" charset="0"/>
              </a:rPr>
              <a:t>HỌC SINH N</a:t>
            </a:r>
            <a:r>
              <a:rPr lang="en-US" sz="2200" b="1">
                <a:solidFill>
                  <a:schemeClr val="accent5">
                    <a:lumMod val="50000"/>
                  </a:schemeClr>
                </a:solidFill>
                <a:latin typeface="Arial" panose="020B0604020202020204" pitchFamily="34" charset="0"/>
                <a:cs typeface="Arial" panose="020B0604020202020204" pitchFamily="34" charset="0"/>
              </a:rPr>
              <a:t>Ắ</a:t>
            </a:r>
            <a:r>
              <a:rPr lang="vi-VN" sz="2200" b="1">
                <a:solidFill>
                  <a:schemeClr val="accent5">
                    <a:lumMod val="50000"/>
                  </a:schemeClr>
                </a:solidFill>
                <a:latin typeface="Arial" panose="020B0604020202020204" pitchFamily="34" charset="0"/>
                <a:cs typeface="Arial" panose="020B0604020202020204" pitchFamily="34" charset="0"/>
              </a:rPr>
              <a:t>M CHẮC ĐƯỜNG </a:t>
            </a:r>
            <a:r>
              <a:rPr lang="vi-VN" sz="2200" b="1" dirty="0">
                <a:solidFill>
                  <a:schemeClr val="accent5">
                    <a:lumMod val="50000"/>
                  </a:schemeClr>
                </a:solidFill>
                <a:latin typeface="Arial" panose="020B0604020202020204" pitchFamily="34" charset="0"/>
                <a:cs typeface="Arial" panose="020B0604020202020204" pitchFamily="34" charset="0"/>
              </a:rPr>
              <a:t>PHÁT TRIỂN </a:t>
            </a:r>
            <a:r>
              <a:rPr lang="vi-VN" sz="2200" b="1">
                <a:solidFill>
                  <a:schemeClr val="accent5">
                    <a:lumMod val="50000"/>
                  </a:schemeClr>
                </a:solidFill>
                <a:latin typeface="Arial" panose="020B0604020202020204" pitchFamily="34" charset="0"/>
                <a:cs typeface="Arial" panose="020B0604020202020204" pitchFamily="34" charset="0"/>
              </a:rPr>
              <a:t>NĂNG LỰC </a:t>
            </a:r>
            <a:endParaRPr lang="vi-VN" sz="2200" b="1" dirty="0">
              <a:solidFill>
                <a:schemeClr val="accent5">
                  <a:lumMod val="50000"/>
                </a:schemeClr>
              </a:solidFill>
              <a:latin typeface="Arial" panose="020B0604020202020204" pitchFamily="34" charset="0"/>
              <a:cs typeface="Arial" panose="020B0604020202020204" pitchFamily="34" charset="0"/>
            </a:endParaRPr>
          </a:p>
          <a:p>
            <a:r>
              <a:rPr lang="vi-VN" sz="2200" b="1" dirty="0">
                <a:solidFill>
                  <a:schemeClr val="accent5">
                    <a:lumMod val="50000"/>
                  </a:schemeClr>
                </a:solidFill>
                <a:latin typeface="Arial" panose="020B0604020202020204" pitchFamily="34" charset="0"/>
                <a:cs typeface="Arial" panose="020B0604020202020204" pitchFamily="34" charset="0"/>
              </a:rPr>
              <a:t>BƯỚC 2</a:t>
            </a:r>
            <a:r>
              <a:rPr lang="vi-VN" sz="2200" dirty="0">
                <a:solidFill>
                  <a:schemeClr val="accent5">
                    <a:lumMod val="50000"/>
                  </a:schemeClr>
                </a:solidFill>
                <a:latin typeface="Arial" panose="020B0604020202020204" pitchFamily="34" charset="0"/>
                <a:cs typeface="Arial" panose="020B0604020202020204" pitchFamily="34" charset="0"/>
              </a:rPr>
              <a:t>: </a:t>
            </a:r>
            <a:r>
              <a:rPr lang="vi-VN" sz="2200" b="1" dirty="0">
                <a:solidFill>
                  <a:schemeClr val="accent5">
                    <a:lumMod val="50000"/>
                  </a:schemeClr>
                </a:solidFill>
                <a:latin typeface="Arial" panose="020B0604020202020204" pitchFamily="34" charset="0"/>
                <a:cs typeface="Arial" panose="020B0604020202020204" pitchFamily="34" charset="0"/>
              </a:rPr>
              <a:t>ÔN TẬP LẠI KIẾN THỨC NỀN CHO </a:t>
            </a:r>
            <a:r>
              <a:rPr lang="vi-VN" sz="2200" b="1">
                <a:solidFill>
                  <a:schemeClr val="accent5">
                    <a:lumMod val="50000"/>
                  </a:schemeClr>
                </a:solidFill>
                <a:latin typeface="Arial" panose="020B0604020202020204" pitchFamily="34" charset="0"/>
                <a:cs typeface="Arial" panose="020B0604020202020204" pitchFamily="34" charset="0"/>
              </a:rPr>
              <a:t>HỌC SINH</a:t>
            </a:r>
            <a:endParaRPr lang="vi-VN" sz="2200" b="1" dirty="0">
              <a:solidFill>
                <a:schemeClr val="accent5">
                  <a:lumMod val="5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384ABFD-5C71-42BB-BFEA-9BB7CF712615}"/>
              </a:ext>
            </a:extLst>
          </p:cNvPr>
          <p:cNvSpPr txBox="1"/>
          <p:nvPr/>
        </p:nvSpPr>
        <p:spPr>
          <a:xfrm>
            <a:off x="238124" y="1517663"/>
            <a:ext cx="11782698" cy="5170646"/>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en-US" sz="2200">
                <a:latin typeface="Arial" panose="020B0604020202020204" pitchFamily="34" charset="0"/>
                <a:cs typeface="Arial" panose="020B0604020202020204" pitchFamily="34" charset="0"/>
              </a:rPr>
              <a:t>- </a:t>
            </a:r>
            <a:r>
              <a:rPr lang="vi-VN" sz="2200" b="1">
                <a:solidFill>
                  <a:srgbClr val="FF0000"/>
                </a:solidFill>
                <a:latin typeface="Arial" panose="020B0604020202020204" pitchFamily="34" charset="0"/>
                <a:cs typeface="Arial" panose="020B0604020202020204" pitchFamily="34" charset="0"/>
              </a:rPr>
              <a:t>Thơ</a:t>
            </a:r>
            <a:r>
              <a:rPr lang="vi-VN" sz="2200">
                <a:solidFill>
                  <a:srgbClr val="FF0000"/>
                </a:solidFill>
                <a:latin typeface="Arial" panose="020B0604020202020204" pitchFamily="34" charset="0"/>
                <a:cs typeface="Arial" panose="020B0604020202020204" pitchFamily="34" charset="0"/>
              </a:rPr>
              <a:t> </a:t>
            </a:r>
            <a:r>
              <a:rPr lang="vi-VN" sz="2200">
                <a:latin typeface="Arial" panose="020B0604020202020204" pitchFamily="34" charset="0"/>
                <a:cs typeface="Arial" panose="020B0604020202020204" pitchFamily="34" charset="0"/>
              </a:rPr>
              <a:t>thuộc loại tác phẩm trữ tình, thiên về diễn tả tình cảm, cảm xúc của nhà thơ. </a:t>
            </a:r>
            <a:r>
              <a:rPr lang="en-US" sz="2200">
                <a:latin typeface="Arial" panose="020B0604020202020204" pitchFamily="34" charset="0"/>
                <a:cs typeface="Arial" panose="020B0604020202020204" pitchFamily="34" charset="0"/>
              </a:rPr>
              <a:t>T</a:t>
            </a:r>
            <a:r>
              <a:rPr lang="vi-VN" sz="2200">
                <a:latin typeface="Arial" panose="020B0604020202020204" pitchFamily="34" charset="0"/>
                <a:cs typeface="Arial" panose="020B0604020202020204" pitchFamily="34" charset="0"/>
              </a:rPr>
              <a:t>hơ có hình thức cấu tạo đặc biệt. </a:t>
            </a:r>
            <a:r>
              <a:rPr lang="en-US" sz="2200">
                <a:latin typeface="Arial" panose="020B0604020202020204" pitchFamily="34" charset="0"/>
                <a:cs typeface="Arial" panose="020B0604020202020204" pitchFamily="34" charset="0"/>
              </a:rPr>
              <a:t>T</a:t>
            </a:r>
            <a:r>
              <a:rPr lang="vi-VN" sz="2200">
                <a:latin typeface="Arial" panose="020B0604020202020204" pitchFamily="34" charset="0"/>
                <a:cs typeface="Arial" panose="020B0604020202020204" pitchFamily="34" charset="0"/>
              </a:rPr>
              <a:t>hơ cách luật có quy tắc nhất định về số câu, số chữ, gieo vần,…</a:t>
            </a:r>
          </a:p>
          <a:p>
            <a:pPr algn="just"/>
            <a:r>
              <a:rPr lang="en-US" sz="2200">
                <a:latin typeface="Arial" panose="020B0604020202020204" pitchFamily="34" charset="0"/>
                <a:cs typeface="Arial" panose="020B0604020202020204" pitchFamily="34" charset="0"/>
              </a:rPr>
              <a:t>- </a:t>
            </a:r>
            <a:r>
              <a:rPr lang="vi-VN" sz="2200" b="1">
                <a:solidFill>
                  <a:srgbClr val="FF0000"/>
                </a:solidFill>
                <a:latin typeface="Arial" panose="020B0604020202020204" pitchFamily="34" charset="0"/>
                <a:cs typeface="Arial" panose="020B0604020202020204" pitchFamily="34" charset="0"/>
              </a:rPr>
              <a:t>Từ ngữ thơ </a:t>
            </a:r>
            <a:r>
              <a:rPr lang="vi-VN" sz="2200">
                <a:latin typeface="Arial" panose="020B0604020202020204" pitchFamily="34" charset="0"/>
                <a:cs typeface="Arial" panose="020B0604020202020204" pitchFamily="34" charset="0"/>
              </a:rPr>
              <a:t>hàm súc/cô đọng, giàu nhạc điệu, hình ảnh, sử dụng nhiều biện pháp tu từ,…</a:t>
            </a:r>
            <a:r>
              <a:rPr lang="en-US" sz="2200">
                <a:latin typeface="Arial" panose="020B0604020202020204" pitchFamily="34" charset="0"/>
                <a:cs typeface="Arial" panose="020B0604020202020204" pitchFamily="34" charset="0"/>
              </a:rPr>
              <a:t> </a:t>
            </a:r>
            <a:r>
              <a:rPr lang="vi-VN" sz="2200">
                <a:latin typeface="Arial" panose="020B0604020202020204" pitchFamily="34" charset="0"/>
                <a:cs typeface="Arial" panose="020B0604020202020204" pitchFamily="34" charset="0"/>
              </a:rPr>
              <a:t>thể hiện những rung động, suy tư của người viết. </a:t>
            </a:r>
            <a:r>
              <a:rPr lang="en-US" sz="2200">
                <a:latin typeface="Arial" panose="020B0604020202020204" pitchFamily="34" charset="0"/>
                <a:cs typeface="Arial" panose="020B0604020202020204" pitchFamily="34" charset="0"/>
              </a:rPr>
              <a:t>V</a:t>
            </a:r>
            <a:r>
              <a:rPr lang="vi-VN" sz="2200">
                <a:latin typeface="Arial" panose="020B0604020202020204" pitchFamily="34" charset="0"/>
                <a:cs typeface="Arial" panose="020B0604020202020204" pitchFamily="34" charset="0"/>
              </a:rPr>
              <a:t>ì vậy, tìm hiểu một bài thơ cũng chính là khám phá những tình cảm, cảm xúc mà tác giả gửi gắm qua ngôn ngữ thơ. </a:t>
            </a:r>
          </a:p>
          <a:p>
            <a:pPr algn="just"/>
            <a:r>
              <a:rPr lang="en-US" sz="2200">
                <a:latin typeface="Arial" panose="020B0604020202020204" pitchFamily="34" charset="0"/>
                <a:cs typeface="Arial" panose="020B0604020202020204" pitchFamily="34" charset="0"/>
              </a:rPr>
              <a:t>- </a:t>
            </a:r>
            <a:r>
              <a:rPr lang="vi-VN" sz="2200" b="1">
                <a:solidFill>
                  <a:srgbClr val="FF0000"/>
                </a:solidFill>
                <a:latin typeface="Arial" panose="020B0604020202020204" pitchFamily="34" charset="0"/>
                <a:cs typeface="Arial" panose="020B0604020202020204" pitchFamily="34" charset="0"/>
              </a:rPr>
              <a:t>Hình ảnh </a:t>
            </a:r>
            <a:r>
              <a:rPr lang="vi-VN" sz="2200">
                <a:latin typeface="Arial" panose="020B0604020202020204" pitchFamily="34" charset="0"/>
                <a:cs typeface="Arial" panose="020B0604020202020204" pitchFamily="34" charset="0"/>
              </a:rPr>
              <a:t>là một yếu tố quan trọng của thơ, giúp người đọc “nhìn” thấy, tưởng tượng ra điều mà nhà thơ miêu tả, cảm nhận qua các giác quan như: thính giác, khứu giác, vị giác, thị giác, xúc giác. </a:t>
            </a:r>
          </a:p>
          <a:p>
            <a:pPr algn="just"/>
            <a:r>
              <a:rPr lang="en-US" sz="2200">
                <a:latin typeface="Arial" panose="020B0604020202020204" pitchFamily="34" charset="0"/>
                <a:cs typeface="Arial" panose="020B0604020202020204" pitchFamily="34" charset="0"/>
              </a:rPr>
              <a:t>- </a:t>
            </a:r>
            <a:r>
              <a:rPr lang="vi-VN" sz="2200" b="1">
                <a:solidFill>
                  <a:srgbClr val="FF0000"/>
                </a:solidFill>
                <a:latin typeface="Arial" panose="020B0604020202020204" pitchFamily="34" charset="0"/>
                <a:cs typeface="Arial" panose="020B0604020202020204" pitchFamily="34" charset="0"/>
              </a:rPr>
              <a:t>Biện pháp tu từ </a:t>
            </a:r>
            <a:r>
              <a:rPr lang="vi-VN" sz="2200">
                <a:latin typeface="Arial" panose="020B0604020202020204" pitchFamily="34" charset="0"/>
                <a:cs typeface="Arial" panose="020B0604020202020204" pitchFamily="34" charset="0"/>
              </a:rPr>
              <a:t>là việc sử dụng ngôn ngữ theo một cách đặc biệt để làm cho ngôn từ trở nên đẹp hơn, giúp cho diễn đạt hay hơn và giàu giá trị biểu đạt.</a:t>
            </a:r>
          </a:p>
          <a:p>
            <a:pPr algn="just"/>
            <a:r>
              <a:rPr lang="en-US" sz="2200">
                <a:latin typeface="Arial" panose="020B0604020202020204" pitchFamily="34" charset="0"/>
                <a:cs typeface="Arial" panose="020B0604020202020204" pitchFamily="34" charset="0"/>
              </a:rPr>
              <a:t>- </a:t>
            </a:r>
            <a:r>
              <a:rPr lang="vi-VN" sz="2200" b="1">
                <a:solidFill>
                  <a:srgbClr val="FF0000"/>
                </a:solidFill>
                <a:latin typeface="Arial" panose="020B0604020202020204" pitchFamily="34" charset="0"/>
                <a:cs typeface="Arial" panose="020B0604020202020204" pitchFamily="34" charset="0"/>
              </a:rPr>
              <a:t>Vần</a:t>
            </a:r>
            <a:r>
              <a:rPr lang="vi-VN" sz="2200">
                <a:latin typeface="Arial" panose="020B0604020202020204" pitchFamily="34" charset="0"/>
                <a:cs typeface="Arial" panose="020B0604020202020204" pitchFamily="34" charset="0"/>
              </a:rPr>
              <a:t> là phương tiện tạo tính nhạc cơ bản của thơ dựa trên sự lặp lại (hoàn toàn hoặc không hoàn toàn) phần vần của âm tiết. Vần có vị trí ở cuối dòng thơ gọi là vần chân, ở giữa dòng thơ gọi là vần lưng. </a:t>
            </a:r>
          </a:p>
          <a:p>
            <a:pPr algn="just"/>
            <a:r>
              <a:rPr lang="en-US" sz="2200">
                <a:latin typeface="Arial" panose="020B0604020202020204" pitchFamily="34" charset="0"/>
                <a:cs typeface="Arial" panose="020B0604020202020204" pitchFamily="34" charset="0"/>
              </a:rPr>
              <a:t>- </a:t>
            </a:r>
            <a:r>
              <a:rPr lang="vi-VN" sz="2200" b="1">
                <a:solidFill>
                  <a:srgbClr val="FF0000"/>
                </a:solidFill>
                <a:latin typeface="Arial" panose="020B0604020202020204" pitchFamily="34" charset="0"/>
                <a:cs typeface="Arial" panose="020B0604020202020204" pitchFamily="34" charset="0"/>
              </a:rPr>
              <a:t>Nhịp</a:t>
            </a:r>
            <a:r>
              <a:rPr lang="vi-VN" sz="2200" b="1">
                <a:latin typeface="Arial" panose="020B0604020202020204" pitchFamily="34" charset="0"/>
                <a:cs typeface="Arial" panose="020B0604020202020204" pitchFamily="34" charset="0"/>
              </a:rPr>
              <a:t> </a:t>
            </a:r>
            <a:r>
              <a:rPr lang="vi-VN" sz="2200">
                <a:latin typeface="Arial" panose="020B0604020202020204" pitchFamily="34" charset="0"/>
                <a:cs typeface="Arial" panose="020B0604020202020204" pitchFamily="34" charset="0"/>
              </a:rPr>
              <a:t>là những điểm ngắt hơi khi đọc một dòng thơ. </a:t>
            </a:r>
            <a:r>
              <a:rPr lang="en-US" sz="2200">
                <a:latin typeface="Arial" panose="020B0604020202020204" pitchFamily="34" charset="0"/>
                <a:cs typeface="Arial" panose="020B0604020202020204" pitchFamily="34" charset="0"/>
              </a:rPr>
              <a:t>N</a:t>
            </a:r>
            <a:r>
              <a:rPr lang="vi-VN" sz="2200">
                <a:latin typeface="Arial" panose="020B0604020202020204" pitchFamily="34" charset="0"/>
                <a:cs typeface="Arial" panose="020B0604020202020204" pitchFamily="34" charset="0"/>
              </a:rPr>
              <a:t>gắt nhịp tạo ra sự hài hoà, đồng thời giúp hiểu được đúng ý nghĩa của dòng thơ</a:t>
            </a:r>
            <a:endParaRPr lang="vi-VN"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954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0507" y="175379"/>
            <a:ext cx="11690985" cy="558614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n-US" sz="2100">
                <a:effectLst/>
                <a:latin typeface="Arial" panose="020B0604020202020204" pitchFamily="34" charset="0"/>
                <a:ea typeface="Times New Roman" panose="02020603050405020304" pitchFamily="18" charset="0"/>
                <a:cs typeface="Arial" panose="020B0604020202020204" pitchFamily="34" charset="0"/>
              </a:rPr>
              <a:t>- </a:t>
            </a:r>
            <a:r>
              <a:rPr lang="en-US" sz="21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Bố cục</a:t>
            </a:r>
            <a:r>
              <a:rPr lang="en-US" sz="210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a:effectLst/>
                <a:latin typeface="Arial" panose="020B0604020202020204" pitchFamily="34" charset="0"/>
                <a:ea typeface="Times New Roman" panose="02020603050405020304" pitchFamily="18" charset="0"/>
                <a:cs typeface="Arial" panose="020B0604020202020204" pitchFamily="34" charset="0"/>
              </a:rPr>
              <a:t>là sự tổ chức, sắp xếp các dòng thơ, khổ thơ tương ứng với một nội dung nhất định để tạo thành một bài thơ.</a:t>
            </a:r>
          </a:p>
          <a:p>
            <a:pPr algn="just"/>
            <a:r>
              <a:rPr lang="en-US" sz="2100">
                <a:effectLst/>
                <a:latin typeface="Arial" panose="020B0604020202020204" pitchFamily="34" charset="0"/>
                <a:ea typeface="Times New Roman" panose="02020603050405020304" pitchFamily="18" charset="0"/>
                <a:cs typeface="Arial" panose="020B0604020202020204" pitchFamily="34" charset="0"/>
              </a:rPr>
              <a:t>- </a:t>
            </a:r>
            <a:r>
              <a:rPr lang="en-US" sz="21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Mạch cảm xúc</a:t>
            </a:r>
            <a:r>
              <a:rPr lang="en-US" sz="210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a:effectLst/>
                <a:latin typeface="Arial" panose="020B0604020202020204" pitchFamily="34" charset="0"/>
                <a:ea typeface="Times New Roman" panose="02020603050405020304" pitchFamily="18" charset="0"/>
                <a:cs typeface="Arial" panose="020B0604020202020204" pitchFamily="34" charset="0"/>
              </a:rPr>
              <a:t>là diễn biến dòng cảm xúc, tâm trạng của tác giả trong bài thơ. </a:t>
            </a:r>
          </a:p>
          <a:p>
            <a:pPr algn="just"/>
            <a:r>
              <a:rPr lang="en-US" sz="2100" spc="-80">
                <a:effectLst/>
                <a:latin typeface="Arial" panose="020B0604020202020204" pitchFamily="34" charset="0"/>
                <a:ea typeface="Times New Roman" panose="02020603050405020304" pitchFamily="18" charset="0"/>
                <a:cs typeface="Arial" panose="020B0604020202020204" pitchFamily="34" charset="0"/>
              </a:rPr>
              <a:t>- </a:t>
            </a:r>
            <a:r>
              <a:rPr lang="en-US" sz="2100" b="1" spc="-80">
                <a:solidFill>
                  <a:srgbClr val="FF0000"/>
                </a:solidFill>
                <a:effectLst/>
                <a:latin typeface="Arial" panose="020B0604020202020204" pitchFamily="34" charset="0"/>
                <a:ea typeface="Times New Roman" panose="02020603050405020304" pitchFamily="18" charset="0"/>
                <a:cs typeface="Arial" panose="020B0604020202020204" pitchFamily="34" charset="0"/>
              </a:rPr>
              <a:t>Cảm hứng chủ đạo</a:t>
            </a:r>
            <a:r>
              <a:rPr lang="en-US" sz="2100" spc="-8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spc="-80">
                <a:effectLst/>
                <a:latin typeface="Arial" panose="020B0604020202020204" pitchFamily="34" charset="0"/>
                <a:ea typeface="Times New Roman" panose="02020603050405020304" pitchFamily="18" charset="0"/>
                <a:cs typeface="Arial" panose="020B0604020202020204" pitchFamily="34" charset="0"/>
              </a:rPr>
              <a:t>là trạng thái cảm xúc, tình cảm mãnh liệt được thể hiện xuyên suốt tác phẩm.</a:t>
            </a:r>
          </a:p>
          <a:p>
            <a:pPr algn="just"/>
            <a:r>
              <a:rPr lang="vi-VN" sz="2100">
                <a:effectLst/>
                <a:latin typeface="Arial" panose="020B0604020202020204" pitchFamily="34" charset="0"/>
                <a:ea typeface="Times New Roman" panose="02020603050405020304" pitchFamily="18" charset="0"/>
                <a:cs typeface="Arial" panose="020B0604020202020204" pitchFamily="34" charset="0"/>
              </a:rPr>
              <a:t>-</a:t>
            </a:r>
            <a:r>
              <a:rPr lang="vi-VN" sz="2100" b="1">
                <a:effectLst/>
                <a:latin typeface="Arial" panose="020B0604020202020204" pitchFamily="34" charset="0"/>
                <a:ea typeface="Times New Roman" panose="02020603050405020304" pitchFamily="18" charset="0"/>
                <a:cs typeface="Arial" panose="020B0604020202020204" pitchFamily="34" charset="0"/>
              </a:rPr>
              <a:t> </a:t>
            </a:r>
            <a:r>
              <a:rPr lang="vi-VN" sz="21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Tư tưởng </a:t>
            </a:r>
            <a:r>
              <a:rPr lang="vi-VN" sz="2100">
                <a:effectLst/>
                <a:latin typeface="Arial" panose="020B0604020202020204" pitchFamily="34" charset="0"/>
                <a:ea typeface="Times New Roman" panose="02020603050405020304" pitchFamily="18" charset="0"/>
                <a:cs typeface="Arial" panose="020B0604020202020204" pitchFamily="34" charset="0"/>
              </a:rPr>
              <a:t>của một tác phẩm văn học là:</a:t>
            </a:r>
            <a:endParaRPr lang="en-US" sz="2100">
              <a:effectLst/>
              <a:latin typeface="Arial" panose="020B0604020202020204" pitchFamily="34" charset="0"/>
              <a:ea typeface="Times New Roman" panose="02020603050405020304" pitchFamily="18" charset="0"/>
              <a:cs typeface="Arial" panose="020B0604020202020204" pitchFamily="34" charset="0"/>
            </a:endParaRPr>
          </a:p>
          <a:p>
            <a:pPr algn="just"/>
            <a:r>
              <a:rPr lang="vi-VN" sz="2100">
                <a:effectLst/>
                <a:latin typeface="Arial" panose="020B0604020202020204" pitchFamily="34" charset="0"/>
                <a:ea typeface="Times New Roman" panose="02020603050405020304" pitchFamily="18" charset="0"/>
                <a:cs typeface="Arial" panose="020B0604020202020204" pitchFamily="34" charset="0"/>
              </a:rPr>
              <a:t>+ Sự nhận thức, lí giải của tác giả về nội dung, chủ đề của tác phẩm.</a:t>
            </a:r>
            <a:endParaRPr lang="en-US" sz="2100">
              <a:effectLst/>
              <a:latin typeface="Arial" panose="020B0604020202020204" pitchFamily="34" charset="0"/>
              <a:ea typeface="Times New Roman" panose="02020603050405020304" pitchFamily="18" charset="0"/>
              <a:cs typeface="Arial" panose="020B0604020202020204" pitchFamily="34" charset="0"/>
            </a:endParaRPr>
          </a:p>
          <a:p>
            <a:pPr algn="just"/>
            <a:r>
              <a:rPr lang="vi-VN" sz="2100">
                <a:effectLst/>
                <a:latin typeface="Arial" panose="020B0604020202020204" pitchFamily="34" charset="0"/>
                <a:ea typeface="Times New Roman" panose="02020603050405020304" pitchFamily="18" charset="0"/>
                <a:cs typeface="Arial" panose="020B0604020202020204" pitchFamily="34" charset="0"/>
              </a:rPr>
              <a:t>+ Thái độ, quan điểm của tác giả đối với những vấn đề về cuộc sống con người được đề cập trong tác phẩm.</a:t>
            </a:r>
            <a:endParaRPr lang="en-US" sz="2100">
              <a:effectLst/>
              <a:latin typeface="Arial" panose="020B0604020202020204" pitchFamily="34" charset="0"/>
              <a:ea typeface="Times New Roman" panose="02020603050405020304" pitchFamily="18" charset="0"/>
              <a:cs typeface="Arial" panose="020B0604020202020204" pitchFamily="34" charset="0"/>
            </a:endParaRPr>
          </a:p>
          <a:p>
            <a:pPr algn="just"/>
            <a:r>
              <a:rPr lang="en-US" sz="2100">
                <a:effectLst/>
                <a:latin typeface="Arial" panose="020B0604020202020204" pitchFamily="34" charset="0"/>
                <a:ea typeface="Times New Roman" panose="02020603050405020304" pitchFamily="18" charset="0"/>
                <a:cs typeface="Arial" panose="020B0604020202020204" pitchFamily="34" charset="0"/>
              </a:rPr>
              <a:t>- </a:t>
            </a:r>
            <a:r>
              <a:rPr lang="en-US" sz="21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Kết cấu</a:t>
            </a:r>
            <a:r>
              <a:rPr lang="en-US" sz="210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100">
                <a:effectLst/>
                <a:latin typeface="Arial" panose="020B0604020202020204" pitchFamily="34" charset="0"/>
                <a:ea typeface="Times New Roman" panose="02020603050405020304" pitchFamily="18" charset="0"/>
                <a:cs typeface="Arial" panose="020B0604020202020204" pitchFamily="34" charset="0"/>
              </a:rPr>
              <a:t>của bài thơ là toàn bộ tổ chức chặt chẽ và sinh động của các yếu tố về nội dung và hình thức của bài thơ, tạo ra tính toàn vẹn và thể hiện một cách tốt nhất chủ đề, tư tưởng của tác phẩm. Kết cấu của bài thơ được biểu hiện ở mọi phương diện tổ chức của tác phẩm: (1) sự lựa chọn thể thơ (2) sự sắp xếp các phần, các đoạn thơ theo một trình tự nhất định (bố cục); (3) sự phát triển mạch cảm xúc; (4) sự phối hợp vần, nhịp, hình ảnh thơ, các biện pháp tu từ,… </a:t>
            </a:r>
          </a:p>
          <a:p>
            <a:pPr algn="just"/>
            <a:r>
              <a:rPr lang="en-US" sz="2100">
                <a:effectLst/>
                <a:latin typeface="Arial" panose="020B0604020202020204" pitchFamily="34" charset="0"/>
                <a:ea typeface="Times New Roman" panose="02020603050405020304" pitchFamily="18" charset="0"/>
                <a:cs typeface="Arial" panose="020B0604020202020204" pitchFamily="34" charset="0"/>
              </a:rPr>
              <a:t>- </a:t>
            </a:r>
            <a:r>
              <a:rPr lang="en-US" sz="21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Đề tài </a:t>
            </a:r>
            <a:r>
              <a:rPr lang="en-US" sz="2100">
                <a:effectLst/>
                <a:latin typeface="Arial" panose="020B0604020202020204" pitchFamily="34" charset="0"/>
                <a:ea typeface="Times New Roman" panose="02020603050405020304" pitchFamily="18" charset="0"/>
                <a:cs typeface="Arial" panose="020B0604020202020204" pitchFamily="34" charset="0"/>
              </a:rPr>
              <a:t>là hiện tượng, phạm vi đời sống được miêu tả trong văn bản.</a:t>
            </a:r>
          </a:p>
          <a:p>
            <a:pPr algn="just"/>
            <a:r>
              <a:rPr lang="en-US" sz="2100">
                <a:effectLst/>
                <a:latin typeface="Arial" panose="020B0604020202020204" pitchFamily="34" charset="0"/>
                <a:ea typeface="Times New Roman" panose="02020603050405020304" pitchFamily="18" charset="0"/>
                <a:cs typeface="Arial" panose="020B0604020202020204" pitchFamily="34" charset="0"/>
              </a:rPr>
              <a:t>- </a:t>
            </a:r>
            <a:r>
              <a:rPr lang="en-US" sz="21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Chủ đề</a:t>
            </a:r>
            <a:r>
              <a:rPr lang="en-US" sz="2100">
                <a:effectLst/>
                <a:latin typeface="Arial" panose="020B0604020202020204" pitchFamily="34" charset="0"/>
                <a:ea typeface="Times New Roman" panose="02020603050405020304" pitchFamily="18" charset="0"/>
                <a:cs typeface="Arial" panose="020B0604020202020204" pitchFamily="34" charset="0"/>
              </a:rPr>
              <a:t> là vấn đề chính được thể hiện trong văn bản.</a:t>
            </a:r>
          </a:p>
          <a:p>
            <a:r>
              <a:rPr lang="en-US" sz="2100">
                <a:latin typeface="Arial" panose="020B0604020202020204" pitchFamily="34" charset="0"/>
                <a:cs typeface="Arial" panose="020B0604020202020204" pitchFamily="34" charset="0"/>
              </a:rPr>
              <a:t>- </a:t>
            </a:r>
            <a:r>
              <a:rPr lang="vi-VN" sz="2100" b="1">
                <a:solidFill>
                  <a:srgbClr val="FF0000"/>
                </a:solidFill>
                <a:latin typeface="Arial" panose="020B0604020202020204" pitchFamily="34" charset="0"/>
                <a:cs typeface="Arial" panose="020B0604020202020204" pitchFamily="34" charset="0"/>
              </a:rPr>
              <a:t>Thông điệp </a:t>
            </a:r>
            <a:r>
              <a:rPr lang="vi-VN" sz="2100">
                <a:latin typeface="Arial" panose="020B0604020202020204" pitchFamily="34" charset="0"/>
                <a:cs typeface="Arial" panose="020B0604020202020204" pitchFamily="34" charset="0"/>
              </a:rPr>
              <a:t>của văn bản là ý tưởng quan trọng nhất, là bài học, cách ứng xử mà văn bản muốn truyền đến người đọc</a:t>
            </a:r>
            <a:endParaRPr lang="vi-VN" sz="2100" dirty="0">
              <a:latin typeface="Arial" panose="020B0604020202020204" pitchFamily="34" charset="0"/>
              <a:cs typeface="Arial" panose="020B0604020202020204" pitchFamily="34" charset="0"/>
            </a:endParaRPr>
          </a:p>
        </p:txBody>
      </p:sp>
      <p:sp>
        <p:nvSpPr>
          <p:cNvPr id="3" name="TextBox 2"/>
          <p:cNvSpPr txBox="1"/>
          <p:nvPr/>
        </p:nvSpPr>
        <p:spPr>
          <a:xfrm>
            <a:off x="250507" y="5836980"/>
            <a:ext cx="11589068" cy="769441"/>
          </a:xfrm>
          <a:prstGeom prst="rect">
            <a:avLst/>
          </a:prstGeom>
          <a:noFill/>
        </p:spPr>
        <p:txBody>
          <a:bodyPr wrap="square" rtlCol="0">
            <a:spAutoFit/>
          </a:bodyPr>
          <a:lstStyle/>
          <a:p>
            <a:pPr algn="just"/>
            <a:r>
              <a:rPr lang="en-US" sz="2200" b="1">
                <a:solidFill>
                  <a:srgbClr val="C00000"/>
                </a:solidFill>
                <a:latin typeface="Arial" panose="020B0604020202020204" pitchFamily="34" charset="0"/>
                <a:cs typeface="Arial" panose="020B0604020202020204" pitchFamily="34" charset="0"/>
              </a:rPr>
              <a:t>* Tất </a:t>
            </a:r>
            <a:r>
              <a:rPr lang="en-US" sz="2200" b="1" dirty="0" err="1">
                <a:solidFill>
                  <a:srgbClr val="C00000"/>
                </a:solidFill>
                <a:latin typeface="Arial" panose="020B0604020202020204" pitchFamily="34" charset="0"/>
                <a:cs typeface="Arial" panose="020B0604020202020204" pitchFamily="34" charset="0"/>
              </a:rPr>
              <a:t>cả</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các</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yếu</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tố</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liên</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quan</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đến</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đường</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phát</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triển</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năng</a:t>
            </a:r>
            <a:r>
              <a:rPr lang="en-US" sz="2200" b="1" dirty="0">
                <a:solidFill>
                  <a:srgbClr val="C00000"/>
                </a:solidFill>
                <a:latin typeface="Arial" panose="020B0604020202020204" pitchFamily="34" charset="0"/>
                <a:cs typeface="Arial" panose="020B0604020202020204" pitchFamily="34" charset="0"/>
              </a:rPr>
              <a:t> </a:t>
            </a:r>
            <a:r>
              <a:rPr lang="en-US" sz="2200" b="1" err="1">
                <a:solidFill>
                  <a:srgbClr val="C00000"/>
                </a:solidFill>
                <a:latin typeface="Arial" panose="020B0604020202020204" pitchFamily="34" charset="0"/>
                <a:cs typeface="Arial" panose="020B0604020202020204" pitchFamily="34" charset="0"/>
              </a:rPr>
              <a:t>lực</a:t>
            </a:r>
            <a:r>
              <a:rPr lang="en-US" sz="2200" b="1">
                <a:solidFill>
                  <a:srgbClr val="C00000"/>
                </a:solidFill>
                <a:latin typeface="Arial" panose="020B0604020202020204" pitchFamily="34" charset="0"/>
                <a:cs typeface="Arial" panose="020B0604020202020204" pitchFamily="34" charset="0"/>
              </a:rPr>
              <a:t> (các </a:t>
            </a:r>
            <a:r>
              <a:rPr lang="en-US" sz="2200" b="1" dirty="0" err="1">
                <a:solidFill>
                  <a:srgbClr val="C00000"/>
                </a:solidFill>
                <a:latin typeface="Arial" panose="020B0604020202020204" pitchFamily="34" charset="0"/>
                <a:cs typeface="Arial" panose="020B0604020202020204" pitchFamily="34" charset="0"/>
              </a:rPr>
              <a:t>kĩ</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năng</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đọc</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liên</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quan</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đến</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thể</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loại</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của</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thể</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loại</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đó</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cần</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cung</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cấp</a:t>
            </a:r>
            <a:r>
              <a:rPr lang="en-US" sz="2200" b="1" dirty="0">
                <a:solidFill>
                  <a:srgbClr val="C00000"/>
                </a:solidFill>
                <a:latin typeface="Arial" panose="020B0604020202020204" pitchFamily="34" charset="0"/>
                <a:cs typeface="Arial" panose="020B0604020202020204" pitchFamily="34" charset="0"/>
              </a:rPr>
              <a:t> tri </a:t>
            </a:r>
            <a:r>
              <a:rPr lang="en-US" sz="2200" b="1" dirty="0" err="1">
                <a:solidFill>
                  <a:srgbClr val="C00000"/>
                </a:solidFill>
                <a:latin typeface="Arial" panose="020B0604020202020204" pitchFamily="34" charset="0"/>
                <a:cs typeface="Arial" panose="020B0604020202020204" pitchFamily="34" charset="0"/>
              </a:rPr>
              <a:t>thức</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nền</a:t>
            </a:r>
            <a:endParaRPr lang="vi-VN" sz="2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334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nterest aesthetic Background powerpoint aesthetic pinterest Tải miễn phí">
            <a:extLst>
              <a:ext uri="{FF2B5EF4-FFF2-40B4-BE49-F238E27FC236}">
                <a16:creationId xmlns:a16="http://schemas.microsoft.com/office/drawing/2014/main" id="{28E9F56D-2B45-4417-B20C-198A4F1650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59" t="5834" r="4321" b="16458"/>
          <a:stretch/>
        </p:blipFill>
        <p:spPr bwMode="auto">
          <a:xfrm>
            <a:off x="-123825" y="-314325"/>
            <a:ext cx="12468226" cy="72389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84330" y="157422"/>
            <a:ext cx="9190336" cy="461665"/>
          </a:xfrm>
          <a:prstGeom prst="rect">
            <a:avLst/>
          </a:prstGeom>
        </p:spPr>
        <p:txBody>
          <a:bodyPr wrap="none">
            <a:spAutoFit/>
          </a:bodyPr>
          <a:lstStyle/>
          <a:p>
            <a:r>
              <a:rPr lang="vi-VN" sz="2400" b="1" dirty="0">
                <a:solidFill>
                  <a:srgbClr val="002060"/>
                </a:solidFill>
              </a:rPr>
              <a:t>BƯỚC 3:  HƯỚNG DẪN HỌC SINH LÀM CÁC DẠNG CÂU HỎI </a:t>
            </a:r>
          </a:p>
        </p:txBody>
      </p:sp>
      <p:sp>
        <p:nvSpPr>
          <p:cNvPr id="4" name="TextBox 3"/>
          <p:cNvSpPr txBox="1"/>
          <p:nvPr/>
        </p:nvSpPr>
        <p:spPr>
          <a:xfrm>
            <a:off x="6286500" y="898862"/>
            <a:ext cx="5657848" cy="594008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n-US" sz="2000">
                <a:solidFill>
                  <a:schemeClr val="tx1"/>
                </a:solidFill>
                <a:latin typeface="Arial" panose="020B0604020202020204" pitchFamily="34" charset="0"/>
                <a:cs typeface="Arial" panose="020B0604020202020204" pitchFamily="34" charset="0"/>
              </a:rPr>
              <a:t>- </a:t>
            </a:r>
            <a:r>
              <a:rPr lang="vi-VN" sz="2000" b="1">
                <a:solidFill>
                  <a:srgbClr val="FF0000"/>
                </a:solidFill>
                <a:latin typeface="Arial" panose="020B0604020202020204" pitchFamily="34" charset="0"/>
                <a:cs typeface="Arial" panose="020B0604020202020204" pitchFamily="34" charset="0"/>
              </a:rPr>
              <a:t>Vần</a:t>
            </a:r>
            <a:r>
              <a:rPr lang="vi-VN" sz="2000">
                <a:latin typeface="Arial" panose="020B0604020202020204" pitchFamily="34" charset="0"/>
                <a:cs typeface="Arial" panose="020B0604020202020204" pitchFamily="34" charset="0"/>
              </a:rPr>
              <a:t> </a:t>
            </a:r>
            <a:r>
              <a:rPr lang="vi-VN" sz="2000" dirty="0">
                <a:latin typeface="Arial" panose="020B0604020202020204" pitchFamily="34" charset="0"/>
                <a:cs typeface="Arial" panose="020B0604020202020204" pitchFamily="34" charset="0"/>
              </a:rPr>
              <a:t>là phương tiện tạo tính nhạc cơ bản của thơ dựa trên sự lặp lại (hoàn toàn hoặc không hoàn toàn) phần vần của âm tiết.</a:t>
            </a:r>
            <a:endParaRPr lang="vi-VN" sz="2000" dirty="0">
              <a:solidFill>
                <a:srgbClr val="081C36"/>
              </a:solidFill>
              <a:latin typeface="Arial" panose="020B0604020202020204" pitchFamily="34" charset="0"/>
              <a:cs typeface="Arial" panose="020B0604020202020204" pitchFamily="34" charset="0"/>
            </a:endParaRPr>
          </a:p>
          <a:p>
            <a:pPr algn="just"/>
            <a:r>
              <a:rPr lang="en-US" sz="2000">
                <a:solidFill>
                  <a:srgbClr val="081C36"/>
                </a:solidFill>
                <a:latin typeface="Arial" panose="020B0604020202020204" pitchFamily="34" charset="0"/>
                <a:cs typeface="Arial" panose="020B0604020202020204" pitchFamily="34" charset="0"/>
              </a:rPr>
              <a:t>+ </a:t>
            </a:r>
            <a:r>
              <a:rPr lang="vi-VN" sz="2000" b="1">
                <a:solidFill>
                  <a:srgbClr val="081C36"/>
                </a:solidFill>
                <a:latin typeface="Arial" panose="020B0604020202020204" pitchFamily="34" charset="0"/>
                <a:cs typeface="Arial" panose="020B0604020202020204" pitchFamily="34" charset="0"/>
              </a:rPr>
              <a:t>Vần </a:t>
            </a:r>
            <a:r>
              <a:rPr lang="vi-VN" sz="2000" b="1" dirty="0">
                <a:solidFill>
                  <a:srgbClr val="081C36"/>
                </a:solidFill>
                <a:latin typeface="Arial" panose="020B0604020202020204" pitchFamily="34" charset="0"/>
                <a:cs typeface="Arial" panose="020B0604020202020204" pitchFamily="34" charset="0"/>
              </a:rPr>
              <a:t>lưng </a:t>
            </a:r>
            <a:r>
              <a:rPr lang="vi-VN" sz="2000" dirty="0">
                <a:solidFill>
                  <a:srgbClr val="081C36"/>
                </a:solidFill>
                <a:latin typeface="Arial" panose="020B0604020202020204" pitchFamily="34" charset="0"/>
                <a:cs typeface="Arial" panose="020B0604020202020204" pitchFamily="34" charset="0"/>
              </a:rPr>
              <a:t>là loại vần được gieo theo cách: </a:t>
            </a:r>
          </a:p>
          <a:p>
            <a:pPr lvl="1" algn="just"/>
            <a:r>
              <a:rPr lang="vi-VN" sz="2000" dirty="0">
                <a:solidFill>
                  <a:srgbClr val="081C36"/>
                </a:solidFill>
                <a:latin typeface="Arial" panose="020B0604020202020204" pitchFamily="34" charset="0"/>
                <a:cs typeface="Arial" panose="020B0604020202020204" pitchFamily="34" charset="0"/>
              </a:rPr>
              <a:t>• Tiếng cuối của dòng trên gieo vần với 1 tiếng nằm giữa ở </a:t>
            </a:r>
            <a:r>
              <a:rPr lang="vi-VN" sz="2000">
                <a:solidFill>
                  <a:srgbClr val="081C36"/>
                </a:solidFill>
                <a:latin typeface="Arial" panose="020B0604020202020204" pitchFamily="34" charset="0"/>
                <a:cs typeface="Arial" panose="020B0604020202020204" pitchFamily="34" charset="0"/>
              </a:rPr>
              <a:t>dòng dưới</a:t>
            </a:r>
            <a:r>
              <a:rPr lang="en-US" sz="2000">
                <a:solidFill>
                  <a:srgbClr val="081C36"/>
                </a:solidFill>
                <a:latin typeface="Arial" panose="020B0604020202020204" pitchFamily="34" charset="0"/>
                <a:cs typeface="Arial" panose="020B0604020202020204" pitchFamily="34" charset="0"/>
              </a:rPr>
              <a:t>.</a:t>
            </a:r>
            <a:endParaRPr lang="vi-VN" sz="2000" dirty="0">
              <a:solidFill>
                <a:srgbClr val="081C36"/>
              </a:solidFill>
              <a:latin typeface="Arial" panose="020B0604020202020204" pitchFamily="34" charset="0"/>
              <a:cs typeface="Arial" panose="020B0604020202020204" pitchFamily="34" charset="0"/>
            </a:endParaRPr>
          </a:p>
          <a:p>
            <a:pPr lvl="1" algn="just"/>
            <a:r>
              <a:rPr lang="vi-VN" sz="2000" dirty="0">
                <a:solidFill>
                  <a:srgbClr val="081C36"/>
                </a:solidFill>
                <a:latin typeface="Arial" panose="020B0604020202020204" pitchFamily="34" charset="0"/>
                <a:cs typeface="Arial" panose="020B0604020202020204" pitchFamily="34" charset="0"/>
              </a:rPr>
              <a:t>• Các tiếng trong cùng một dòng thơ hiệp vần </a:t>
            </a:r>
            <a:r>
              <a:rPr lang="vi-VN" sz="2000">
                <a:solidFill>
                  <a:srgbClr val="081C36"/>
                </a:solidFill>
                <a:latin typeface="Arial" panose="020B0604020202020204" pitchFamily="34" charset="0"/>
                <a:cs typeface="Arial" panose="020B0604020202020204" pitchFamily="34" charset="0"/>
              </a:rPr>
              <a:t>với nhau</a:t>
            </a:r>
            <a:r>
              <a:rPr lang="en-US" sz="2000">
                <a:solidFill>
                  <a:srgbClr val="081C36"/>
                </a:solidFill>
                <a:latin typeface="Arial" panose="020B0604020202020204" pitchFamily="34" charset="0"/>
                <a:cs typeface="Arial" panose="020B0604020202020204" pitchFamily="34" charset="0"/>
              </a:rPr>
              <a:t>.</a:t>
            </a:r>
            <a:endParaRPr lang="vi-VN" sz="2000" dirty="0">
              <a:solidFill>
                <a:srgbClr val="081C36"/>
              </a:solidFill>
              <a:latin typeface="Arial" panose="020B0604020202020204" pitchFamily="34" charset="0"/>
              <a:cs typeface="Arial" panose="020B0604020202020204" pitchFamily="34" charset="0"/>
            </a:endParaRPr>
          </a:p>
          <a:p>
            <a:pPr algn="just"/>
            <a:r>
              <a:rPr lang="en-US" sz="2000">
                <a:solidFill>
                  <a:srgbClr val="081C36"/>
                </a:solidFill>
                <a:latin typeface="Arial" panose="020B0604020202020204" pitchFamily="34" charset="0"/>
                <a:cs typeface="Arial" panose="020B0604020202020204" pitchFamily="34" charset="0"/>
              </a:rPr>
              <a:t>+ </a:t>
            </a:r>
            <a:r>
              <a:rPr lang="vi-VN" sz="2000" b="1">
                <a:solidFill>
                  <a:srgbClr val="081C36"/>
                </a:solidFill>
                <a:latin typeface="Arial" panose="020B0604020202020204" pitchFamily="34" charset="0"/>
                <a:cs typeface="Arial" panose="020B0604020202020204" pitchFamily="34" charset="0"/>
              </a:rPr>
              <a:t>Vân </a:t>
            </a:r>
            <a:r>
              <a:rPr lang="vi-VN" sz="2000" b="1" dirty="0">
                <a:solidFill>
                  <a:srgbClr val="081C36"/>
                </a:solidFill>
                <a:latin typeface="Arial" panose="020B0604020202020204" pitchFamily="34" charset="0"/>
                <a:cs typeface="Arial" panose="020B0604020202020204" pitchFamily="34" charset="0"/>
              </a:rPr>
              <a:t>chân </a:t>
            </a:r>
            <a:r>
              <a:rPr lang="vi-VN" sz="2000" dirty="0">
                <a:solidFill>
                  <a:srgbClr val="081C36"/>
                </a:solidFill>
                <a:latin typeface="Arial" panose="020B0604020202020204" pitchFamily="34" charset="0"/>
                <a:cs typeface="Arial" panose="020B0604020202020204" pitchFamily="34" charset="0"/>
              </a:rPr>
              <a:t>là vần đươc gieo ở cuối dòng thơ, các tiếng ở cuối dòng vần với nhau. Tác dụng của việc gieo vần: tạo liên kết giữa các dòng thơ, tạo nhịp điệu cho bài thơ</a:t>
            </a:r>
            <a:r>
              <a:rPr lang="vi-VN" sz="2000">
                <a:solidFill>
                  <a:srgbClr val="081C36"/>
                </a:solidFill>
                <a:latin typeface="Arial" panose="020B0604020202020204" pitchFamily="34" charset="0"/>
                <a:cs typeface="Arial" panose="020B0604020202020204" pitchFamily="34" charset="0"/>
              </a:rPr>
              <a:t>. </a:t>
            </a:r>
            <a:endParaRPr lang="vi-VN" sz="2000" dirty="0">
              <a:solidFill>
                <a:srgbClr val="FF0000"/>
              </a:solidFill>
              <a:latin typeface="Arial" panose="020B0604020202020204" pitchFamily="34" charset="0"/>
              <a:cs typeface="Arial" panose="020B0604020202020204" pitchFamily="34" charset="0"/>
            </a:endParaRPr>
          </a:p>
          <a:p>
            <a:pPr algn="just"/>
            <a:r>
              <a:rPr lang="en-US" sz="2000">
                <a:solidFill>
                  <a:schemeClr val="tx1"/>
                </a:solidFill>
                <a:latin typeface="Arial" panose="020B0604020202020204" pitchFamily="34" charset="0"/>
                <a:cs typeface="Arial" panose="020B0604020202020204" pitchFamily="34" charset="0"/>
              </a:rPr>
              <a:t>- </a:t>
            </a:r>
            <a:r>
              <a:rPr lang="vi-VN" sz="2000" b="1">
                <a:solidFill>
                  <a:srgbClr val="FF0000"/>
                </a:solidFill>
                <a:latin typeface="Arial" panose="020B0604020202020204" pitchFamily="34" charset="0"/>
                <a:cs typeface="Arial" panose="020B0604020202020204" pitchFamily="34" charset="0"/>
              </a:rPr>
              <a:t>Nhịp</a:t>
            </a:r>
            <a:r>
              <a:rPr lang="vi-VN" sz="2000" b="1">
                <a:solidFill>
                  <a:srgbClr val="081C36"/>
                </a:solidFill>
                <a:latin typeface="Arial" panose="020B0604020202020204" pitchFamily="34" charset="0"/>
                <a:cs typeface="Arial" panose="020B0604020202020204" pitchFamily="34" charset="0"/>
              </a:rPr>
              <a:t> </a:t>
            </a:r>
            <a:r>
              <a:rPr lang="vi-VN" sz="2000" dirty="0">
                <a:latin typeface="Arial" panose="020B0604020202020204" pitchFamily="34" charset="0"/>
                <a:cs typeface="Arial" panose="020B0604020202020204" pitchFamily="34" charset="0"/>
              </a:rPr>
              <a:t>là những điểm ngắt hơi khi đọc một dòng thơ</a:t>
            </a:r>
            <a:r>
              <a:rPr lang="vi-VN" sz="2000">
                <a:latin typeface="Arial" panose="020B0604020202020204" pitchFamily="34" charset="0"/>
                <a:cs typeface="Arial" panose="020B0604020202020204" pitchFamily="34" charset="0"/>
              </a:rPr>
              <a:t>. </a:t>
            </a:r>
            <a:r>
              <a:rPr lang="en-US" sz="2000">
                <a:latin typeface="Arial" panose="020B0604020202020204" pitchFamily="34" charset="0"/>
                <a:cs typeface="Arial" panose="020B0604020202020204" pitchFamily="34" charset="0"/>
              </a:rPr>
              <a:t>+ </a:t>
            </a:r>
            <a:r>
              <a:rPr lang="vi-VN" sz="2000">
                <a:solidFill>
                  <a:srgbClr val="081C36"/>
                </a:solidFill>
                <a:latin typeface="Arial" panose="020B0604020202020204" pitchFamily="34" charset="0"/>
                <a:cs typeface="Arial" panose="020B0604020202020204" pitchFamily="34" charset="0"/>
              </a:rPr>
              <a:t>Nhịp </a:t>
            </a:r>
            <a:r>
              <a:rPr lang="vi-VN" sz="2000" dirty="0">
                <a:solidFill>
                  <a:srgbClr val="081C36"/>
                </a:solidFill>
                <a:latin typeface="Arial" panose="020B0604020202020204" pitchFamily="34" charset="0"/>
                <a:cs typeface="Arial" panose="020B0604020202020204" pitchFamily="34" charset="0"/>
              </a:rPr>
              <a:t>thơ được biểu hiện ở chỗ ngắt chia dòng và câu thơ thành từng vế hoặc cách xuống dòng đều đặn cuối mỗi </a:t>
            </a:r>
            <a:r>
              <a:rPr lang="vi-VN" sz="2000">
                <a:solidFill>
                  <a:srgbClr val="081C36"/>
                </a:solidFill>
                <a:latin typeface="Arial" panose="020B0604020202020204" pitchFamily="34" charset="0"/>
                <a:cs typeface="Arial" panose="020B0604020202020204" pitchFamily="34" charset="0"/>
              </a:rPr>
              <a:t>dòng thơ</a:t>
            </a:r>
            <a:r>
              <a:rPr lang="en-US" sz="2000">
                <a:solidFill>
                  <a:srgbClr val="081C36"/>
                </a:solidFill>
                <a:latin typeface="Arial" panose="020B0604020202020204" pitchFamily="34" charset="0"/>
                <a:cs typeface="Arial" panose="020B0604020202020204" pitchFamily="34" charset="0"/>
              </a:rPr>
              <a:t>.</a:t>
            </a:r>
            <a:endParaRPr lang="vi-VN" sz="2000" dirty="0">
              <a:solidFill>
                <a:srgbClr val="081C36"/>
              </a:solidFill>
              <a:latin typeface="Arial" panose="020B0604020202020204" pitchFamily="34" charset="0"/>
              <a:cs typeface="Arial" panose="020B0604020202020204" pitchFamily="34" charset="0"/>
            </a:endParaRPr>
          </a:p>
          <a:p>
            <a:pPr algn="just"/>
            <a:r>
              <a:rPr lang="en-US" sz="2000">
                <a:solidFill>
                  <a:srgbClr val="081C36"/>
                </a:solidFill>
                <a:latin typeface="Arial" panose="020B0604020202020204" pitchFamily="34" charset="0"/>
                <a:cs typeface="Arial" panose="020B0604020202020204" pitchFamily="34" charset="0"/>
              </a:rPr>
              <a:t>+ </a:t>
            </a:r>
            <a:r>
              <a:rPr lang="vi-VN" sz="2000">
                <a:solidFill>
                  <a:srgbClr val="081C36"/>
                </a:solidFill>
                <a:latin typeface="Arial" panose="020B0604020202020204" pitchFamily="34" charset="0"/>
                <a:cs typeface="Arial" panose="020B0604020202020204" pitchFamily="34" charset="0"/>
              </a:rPr>
              <a:t>Tác </a:t>
            </a:r>
            <a:r>
              <a:rPr lang="vi-VN" sz="2000" dirty="0">
                <a:solidFill>
                  <a:srgbClr val="081C36"/>
                </a:solidFill>
                <a:latin typeface="Arial" panose="020B0604020202020204" pitchFamily="34" charset="0"/>
                <a:cs typeface="Arial" panose="020B0604020202020204" pitchFamily="34" charset="0"/>
              </a:rPr>
              <a:t>dụng: Nhịp thơ có tác dung tạo tiết tấu làm nên tính nhạc của bài thơ, đồng thời cũng góp phần biểu đạt nội </a:t>
            </a:r>
            <a:r>
              <a:rPr lang="vi-VN" sz="2000">
                <a:solidFill>
                  <a:srgbClr val="081C36"/>
                </a:solidFill>
                <a:latin typeface="Arial" panose="020B0604020202020204" pitchFamily="34" charset="0"/>
                <a:cs typeface="Arial" panose="020B0604020202020204" pitchFamily="34" charset="0"/>
              </a:rPr>
              <a:t>dung thơ</a:t>
            </a:r>
            <a:r>
              <a:rPr lang="en-US" sz="2000">
                <a:solidFill>
                  <a:srgbClr val="081C36"/>
                </a:solidFill>
                <a:latin typeface="Arial" panose="020B0604020202020204" pitchFamily="34" charset="0"/>
                <a:cs typeface="Arial" panose="020B0604020202020204" pitchFamily="34" charset="0"/>
              </a:rPr>
              <a:t>.</a:t>
            </a:r>
            <a:endParaRPr lang="vi-VN" sz="2000" dirty="0">
              <a:solidFill>
                <a:srgbClr val="081C36"/>
              </a:solidFill>
              <a:latin typeface="Arial" panose="020B0604020202020204" pitchFamily="34" charset="0"/>
              <a:cs typeface="Arial" panose="020B0604020202020204" pitchFamily="34" charset="0"/>
            </a:endParaRPr>
          </a:p>
        </p:txBody>
      </p:sp>
      <p:sp>
        <p:nvSpPr>
          <p:cNvPr id="6" name="Rectangle 5"/>
          <p:cNvSpPr/>
          <p:nvPr/>
        </p:nvSpPr>
        <p:spPr>
          <a:xfrm>
            <a:off x="379580" y="619087"/>
            <a:ext cx="5811670" cy="4154984"/>
          </a:xfrm>
          <a:prstGeom prst="rect">
            <a:avLst/>
          </a:prstGeom>
        </p:spPr>
        <p:txBody>
          <a:bodyPr wrap="square">
            <a:spAutoFit/>
          </a:bodyPr>
          <a:lstStyle/>
          <a:p>
            <a:pPr algn="just"/>
            <a:r>
              <a:rPr lang="vi-VN" sz="2200" b="1" u="sng">
                <a:latin typeface="Arial" panose="020B0604020202020204" pitchFamily="34" charset="0"/>
                <a:cs typeface="Arial" panose="020B0604020202020204" pitchFamily="34" charset="0"/>
              </a:rPr>
              <a:t>Ví dụ</a:t>
            </a:r>
            <a:r>
              <a:rPr lang="vi-VN" sz="2200">
                <a:latin typeface="Arial" panose="020B0604020202020204" pitchFamily="34" charset="0"/>
                <a:cs typeface="Arial" panose="020B0604020202020204" pitchFamily="34" charset="0"/>
              </a:rPr>
              <a:t>: </a:t>
            </a:r>
            <a:r>
              <a:rPr lang="en-US" sz="2200">
                <a:latin typeface="Arial" panose="020B0604020202020204" pitchFamily="34" charset="0"/>
                <a:cs typeface="Arial" panose="020B0604020202020204" pitchFamily="34" charset="0"/>
              </a:rPr>
              <a:t>C</a:t>
            </a:r>
            <a:r>
              <a:rPr lang="vi-VN" sz="2200">
                <a:latin typeface="Arial" panose="020B0604020202020204" pitchFamily="34" charset="0"/>
                <a:cs typeface="Arial" panose="020B0604020202020204" pitchFamily="34" charset="0"/>
              </a:rPr>
              <a:t>âu hỏi về vần và nhịp.</a:t>
            </a:r>
          </a:p>
          <a:p>
            <a:pPr algn="just"/>
            <a:r>
              <a:rPr lang="en-US" sz="2200">
                <a:latin typeface="Arial" panose="020B0604020202020204" pitchFamily="34" charset="0"/>
                <a:cs typeface="Arial" panose="020B0604020202020204" pitchFamily="34" charset="0"/>
              </a:rPr>
              <a:t>- </a:t>
            </a:r>
            <a:r>
              <a:rPr lang="vi-VN" sz="2200">
                <a:latin typeface="Arial" panose="020B0604020202020204" pitchFamily="34" charset="0"/>
                <a:cs typeface="Arial" panose="020B0604020202020204" pitchFamily="34" charset="0"/>
              </a:rPr>
              <a:t>Nhắc lại tri thức nền về vần, nhịp </a:t>
            </a:r>
          </a:p>
          <a:p>
            <a:pPr algn="just"/>
            <a:r>
              <a:rPr lang="en-US" sz="2200">
                <a:latin typeface="Arial" panose="020B0604020202020204" pitchFamily="34" charset="0"/>
                <a:cs typeface="Arial" panose="020B0604020202020204" pitchFamily="34" charset="0"/>
              </a:rPr>
              <a:t>- </a:t>
            </a:r>
            <a:r>
              <a:rPr lang="vi-VN" sz="2200">
                <a:latin typeface="Arial" panose="020B0604020202020204" pitchFamily="34" charset="0"/>
                <a:cs typeface="Arial" panose="020B0604020202020204" pitchFamily="34" charset="0"/>
              </a:rPr>
              <a:t>Gọi </a:t>
            </a:r>
            <a:r>
              <a:rPr lang="vi-VN" sz="2200" dirty="0">
                <a:latin typeface="Arial" panose="020B0604020202020204" pitchFamily="34" charset="0"/>
                <a:cs typeface="Arial" panose="020B0604020202020204" pitchFamily="34" charset="0"/>
              </a:rPr>
              <a:t>tên vần (vần chân, vần lưng...), nhịp </a:t>
            </a:r>
            <a:r>
              <a:rPr lang="vi-VN" sz="2200">
                <a:latin typeface="Arial" panose="020B0604020202020204" pitchFamily="34" charset="0"/>
                <a:cs typeface="Arial" panose="020B0604020202020204" pitchFamily="34" charset="0"/>
              </a:rPr>
              <a:t>4/5,</a:t>
            </a:r>
            <a:r>
              <a:rPr lang="en-US" sz="2200">
                <a:latin typeface="Arial" panose="020B0604020202020204" pitchFamily="34" charset="0"/>
                <a:cs typeface="Arial" panose="020B0604020202020204" pitchFamily="34" charset="0"/>
              </a:rPr>
              <a:t> </a:t>
            </a:r>
            <a:r>
              <a:rPr lang="vi-VN" sz="2200">
                <a:latin typeface="Arial" panose="020B0604020202020204" pitchFamily="34" charset="0"/>
                <a:cs typeface="Arial" panose="020B0604020202020204" pitchFamily="34" charset="0"/>
              </a:rPr>
              <a:t>4/4</a:t>
            </a:r>
            <a:r>
              <a:rPr lang="vi-VN" sz="2200" dirty="0">
                <a:latin typeface="Arial" panose="020B0604020202020204" pitchFamily="34" charset="0"/>
                <a:cs typeface="Arial" panose="020B0604020202020204" pitchFamily="34" charset="0"/>
              </a:rPr>
              <a:t>.....</a:t>
            </a:r>
          </a:p>
          <a:p>
            <a:pPr algn="just"/>
            <a:r>
              <a:rPr lang="en-US" sz="2200">
                <a:latin typeface="Arial" panose="020B0604020202020204" pitchFamily="34" charset="0"/>
                <a:cs typeface="Arial" panose="020B0604020202020204" pitchFamily="34" charset="0"/>
              </a:rPr>
              <a:t>- </a:t>
            </a:r>
            <a:r>
              <a:rPr lang="vi-VN" sz="2200">
                <a:latin typeface="Arial" panose="020B0604020202020204" pitchFamily="34" charset="0"/>
                <a:cs typeface="Arial" panose="020B0604020202020204" pitchFamily="34" charset="0"/>
              </a:rPr>
              <a:t>Chỉ </a:t>
            </a:r>
            <a:r>
              <a:rPr lang="vi-VN" sz="2200" dirty="0">
                <a:latin typeface="Arial" panose="020B0604020202020204" pitchFamily="34" charset="0"/>
                <a:cs typeface="Arial" panose="020B0604020202020204" pitchFamily="34" charset="0"/>
              </a:rPr>
              <a:t>ra dấu hiệu cụ thể của việc gieo vần, ngắt nhịp</a:t>
            </a:r>
            <a:endParaRPr lang="en-US" sz="2200" dirty="0">
              <a:latin typeface="Arial" panose="020B0604020202020204" pitchFamily="34" charset="0"/>
              <a:cs typeface="Arial" panose="020B0604020202020204" pitchFamily="34" charset="0"/>
            </a:endParaRPr>
          </a:p>
          <a:p>
            <a:pPr algn="just"/>
            <a:r>
              <a:rPr lang="en-US" sz="2200" i="1">
                <a:latin typeface="Arial" panose="020B0604020202020204" pitchFamily="34" charset="0"/>
                <a:cs typeface="Arial" panose="020B0604020202020204" pitchFamily="34" charset="0"/>
              </a:rPr>
              <a:t>   Một </a:t>
            </a:r>
            <a:r>
              <a:rPr lang="en-US" sz="2200" i="1" dirty="0" err="1">
                <a:latin typeface="Arial" panose="020B0604020202020204" pitchFamily="34" charset="0"/>
                <a:cs typeface="Arial" panose="020B0604020202020204" pitchFamily="34" charset="0"/>
              </a:rPr>
              <a:t>tổ</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công</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binh</a:t>
            </a:r>
            <a:r>
              <a:rPr lang="en-US" sz="2200" i="1" dirty="0">
                <a:latin typeface="Arial" panose="020B0604020202020204" pitchFamily="34" charset="0"/>
                <a:cs typeface="Arial" panose="020B0604020202020204" pitchFamily="34" charset="0"/>
              </a:rPr>
              <a:t> / </a:t>
            </a:r>
            <a:r>
              <a:rPr lang="en-US" sz="2200" i="1" dirty="0" err="1">
                <a:latin typeface="Arial" panose="020B0604020202020204" pitchFamily="34" charset="0"/>
                <a:cs typeface="Arial" panose="020B0604020202020204" pitchFamily="34" charset="0"/>
              </a:rPr>
              <a:t>đứng</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ngồi</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bên</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trạm</a:t>
            </a:r>
            <a:r>
              <a:rPr lang="en-US" sz="2200" i="1" dirty="0">
                <a:latin typeface="Arial" panose="020B0604020202020204" pitchFamily="34" charset="0"/>
                <a:cs typeface="Arial" panose="020B0604020202020204" pitchFamily="34" charset="0"/>
              </a:rPr>
              <a:t> </a:t>
            </a:r>
            <a:r>
              <a:rPr lang="en-US" sz="2200" i="1" dirty="0" err="1">
                <a:solidFill>
                  <a:srgbClr val="FF0000"/>
                </a:solidFill>
                <a:latin typeface="Arial" panose="020B0604020202020204" pitchFamily="34" charset="0"/>
                <a:cs typeface="Arial" panose="020B0604020202020204" pitchFamily="34" charset="0"/>
              </a:rPr>
              <a:t>gác</a:t>
            </a:r>
            <a:endParaRPr lang="en-US" sz="2200" dirty="0">
              <a:solidFill>
                <a:srgbClr val="FF0000"/>
              </a:solidFill>
              <a:latin typeface="Arial" panose="020B0604020202020204" pitchFamily="34" charset="0"/>
              <a:cs typeface="Arial" panose="020B0604020202020204" pitchFamily="34" charset="0"/>
            </a:endParaRPr>
          </a:p>
          <a:p>
            <a:pPr algn="just"/>
            <a:r>
              <a:rPr lang="en-US" sz="2200" i="1">
                <a:latin typeface="Arial" panose="020B0604020202020204" pitchFamily="34" charset="0"/>
                <a:cs typeface="Arial" panose="020B0604020202020204" pitchFamily="34" charset="0"/>
              </a:rPr>
              <a:t>   Cái </a:t>
            </a:r>
            <a:r>
              <a:rPr lang="en-US" sz="2200" i="1" dirty="0" err="1">
                <a:latin typeface="Arial" panose="020B0604020202020204" pitchFamily="34" charset="0"/>
                <a:cs typeface="Arial" panose="020B0604020202020204" pitchFamily="34" charset="0"/>
              </a:rPr>
              <a:t>cậu</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trẻ</a:t>
            </a:r>
            <a:r>
              <a:rPr lang="en-US" sz="2200" i="1" dirty="0">
                <a:latin typeface="Arial" panose="020B0604020202020204" pitchFamily="34" charset="0"/>
                <a:cs typeface="Arial" panose="020B0604020202020204" pitchFamily="34" charset="0"/>
              </a:rPr>
              <a:t> </a:t>
            </a:r>
            <a:r>
              <a:rPr lang="en-US" sz="2200" i="1" err="1">
                <a:latin typeface="Arial" panose="020B0604020202020204" pitchFamily="34" charset="0"/>
                <a:cs typeface="Arial" panose="020B0604020202020204" pitchFamily="34" charset="0"/>
              </a:rPr>
              <a:t>măng</a:t>
            </a:r>
            <a:r>
              <a:rPr lang="en-US" sz="2200" i="1">
                <a:latin typeface="Arial" panose="020B0604020202020204" pitchFamily="34" charset="0"/>
                <a:cs typeface="Arial" panose="020B0604020202020204" pitchFamily="34" charset="0"/>
              </a:rPr>
              <a:t> / cất </a:t>
            </a:r>
            <a:r>
              <a:rPr lang="en-US" sz="2200" i="1" dirty="0" err="1">
                <a:latin typeface="Arial" panose="020B0604020202020204" pitchFamily="34" charset="0"/>
                <a:cs typeface="Arial" panose="020B0604020202020204" pitchFamily="34" charset="0"/>
              </a:rPr>
              <a:t>lên</a:t>
            </a:r>
            <a:r>
              <a:rPr lang="en-US" sz="2200" i="1" dirty="0">
                <a:latin typeface="Arial" panose="020B0604020202020204" pitchFamily="34" charset="0"/>
                <a:cs typeface="Arial" panose="020B0604020202020204" pitchFamily="34" charset="0"/>
              </a:rPr>
              <a:t> </a:t>
            </a:r>
            <a:r>
              <a:rPr lang="en-US" sz="2200" i="1" dirty="0" err="1">
                <a:latin typeface="Arial" panose="020B0604020202020204" pitchFamily="34" charset="0"/>
                <a:cs typeface="Arial" panose="020B0604020202020204" pitchFamily="34" charset="0"/>
              </a:rPr>
              <a:t>tiếng</a:t>
            </a:r>
            <a:r>
              <a:rPr lang="en-US" sz="2200" i="1" dirty="0">
                <a:latin typeface="Arial" panose="020B0604020202020204" pitchFamily="34" charset="0"/>
                <a:cs typeface="Arial" panose="020B0604020202020204" pitchFamily="34" charset="0"/>
              </a:rPr>
              <a:t> </a:t>
            </a:r>
            <a:r>
              <a:rPr lang="en-US" sz="2200" i="1" dirty="0" err="1">
                <a:solidFill>
                  <a:srgbClr val="FF0000"/>
                </a:solidFill>
                <a:latin typeface="Arial" panose="020B0604020202020204" pitchFamily="34" charset="0"/>
                <a:cs typeface="Arial" panose="020B0604020202020204" pitchFamily="34" charset="0"/>
              </a:rPr>
              <a:t>hát</a:t>
            </a:r>
            <a:endParaRPr lang="en-US" sz="2200" i="1" dirty="0">
              <a:solidFill>
                <a:srgbClr val="FF0000"/>
              </a:solidFill>
              <a:latin typeface="Arial" panose="020B0604020202020204" pitchFamily="34" charset="0"/>
              <a:cs typeface="Arial" panose="020B0604020202020204" pitchFamily="34" charset="0"/>
            </a:endParaRPr>
          </a:p>
          <a:p>
            <a:pPr algn="just"/>
            <a:r>
              <a:rPr lang="en-US" sz="2200" i="1">
                <a:solidFill>
                  <a:srgbClr val="FF0000"/>
                </a:solidFill>
                <a:latin typeface="Arial" panose="020B0604020202020204" pitchFamily="34" charset="0"/>
                <a:cs typeface="Arial" panose="020B0604020202020204" pitchFamily="34" charset="0"/>
              </a:rPr>
              <a:t>(Chú </a:t>
            </a:r>
            <a:r>
              <a:rPr lang="en-US" sz="2200" i="1" dirty="0">
                <a:solidFill>
                  <a:srgbClr val="FF0000"/>
                </a:solidFill>
                <a:latin typeface="Arial" panose="020B0604020202020204" pitchFamily="34" charset="0"/>
                <a:cs typeface="Arial" panose="020B0604020202020204" pitchFamily="34" charset="0"/>
              </a:rPr>
              <a:t>ý </a:t>
            </a:r>
            <a:r>
              <a:rPr lang="en-US" sz="2200" i="1" dirty="0" err="1">
                <a:solidFill>
                  <a:srgbClr val="FF0000"/>
                </a:solidFill>
                <a:latin typeface="Arial" panose="020B0604020202020204" pitchFamily="34" charset="0"/>
                <a:cs typeface="Arial" panose="020B0604020202020204" pitchFamily="34" charset="0"/>
              </a:rPr>
              <a:t>đến</a:t>
            </a:r>
            <a:r>
              <a:rPr lang="en-US" sz="2200" i="1" dirty="0">
                <a:solidFill>
                  <a:srgbClr val="FF0000"/>
                </a:solidFill>
                <a:latin typeface="Arial" panose="020B0604020202020204" pitchFamily="34" charset="0"/>
                <a:cs typeface="Arial" panose="020B0604020202020204" pitchFamily="34" charset="0"/>
              </a:rPr>
              <a:t> </a:t>
            </a:r>
            <a:r>
              <a:rPr lang="en-US" sz="2200" i="1" dirty="0" err="1">
                <a:solidFill>
                  <a:srgbClr val="FF0000"/>
                </a:solidFill>
                <a:latin typeface="Arial" panose="020B0604020202020204" pitchFamily="34" charset="0"/>
                <a:cs typeface="Arial" panose="020B0604020202020204" pitchFamily="34" charset="0"/>
              </a:rPr>
              <a:t>cách</a:t>
            </a:r>
            <a:r>
              <a:rPr lang="en-US" sz="2200" i="1" dirty="0">
                <a:solidFill>
                  <a:srgbClr val="FF0000"/>
                </a:solidFill>
                <a:latin typeface="Arial" panose="020B0604020202020204" pitchFamily="34" charset="0"/>
                <a:cs typeface="Arial" panose="020B0604020202020204" pitchFamily="34" charset="0"/>
              </a:rPr>
              <a:t> </a:t>
            </a:r>
            <a:r>
              <a:rPr lang="en-US" sz="2200" i="1" dirty="0" err="1">
                <a:solidFill>
                  <a:srgbClr val="FF0000"/>
                </a:solidFill>
                <a:latin typeface="Arial" panose="020B0604020202020204" pitchFamily="34" charset="0"/>
                <a:cs typeface="Arial" panose="020B0604020202020204" pitchFamily="34" charset="0"/>
              </a:rPr>
              <a:t>ngắt</a:t>
            </a:r>
            <a:r>
              <a:rPr lang="en-US" sz="2200" i="1" dirty="0">
                <a:solidFill>
                  <a:srgbClr val="FF0000"/>
                </a:solidFill>
                <a:latin typeface="Arial" panose="020B0604020202020204" pitchFamily="34" charset="0"/>
                <a:cs typeface="Arial" panose="020B0604020202020204" pitchFamily="34" charset="0"/>
              </a:rPr>
              <a:t> </a:t>
            </a:r>
            <a:r>
              <a:rPr lang="en-US" sz="2200" i="1" dirty="0" err="1">
                <a:solidFill>
                  <a:srgbClr val="FF0000"/>
                </a:solidFill>
                <a:latin typeface="Arial" panose="020B0604020202020204" pitchFamily="34" charset="0"/>
                <a:cs typeface="Arial" panose="020B0604020202020204" pitchFamily="34" charset="0"/>
              </a:rPr>
              <a:t>nhịp</a:t>
            </a:r>
            <a:r>
              <a:rPr lang="en-US" sz="2200" i="1" dirty="0">
                <a:solidFill>
                  <a:srgbClr val="FF0000"/>
                </a:solidFill>
                <a:latin typeface="Arial" panose="020B0604020202020204" pitchFamily="34" charset="0"/>
                <a:cs typeface="Arial" panose="020B0604020202020204" pitchFamily="34" charset="0"/>
              </a:rPr>
              <a:t> </a:t>
            </a:r>
            <a:r>
              <a:rPr lang="en-US" sz="2200" i="1" dirty="0" err="1">
                <a:solidFill>
                  <a:srgbClr val="FF0000"/>
                </a:solidFill>
                <a:latin typeface="Arial" panose="020B0604020202020204" pitchFamily="34" charset="0"/>
                <a:cs typeface="Arial" panose="020B0604020202020204" pitchFamily="34" charset="0"/>
              </a:rPr>
              <a:t>đặc</a:t>
            </a:r>
            <a:r>
              <a:rPr lang="en-US" sz="2200" i="1" dirty="0">
                <a:solidFill>
                  <a:srgbClr val="FF0000"/>
                </a:solidFill>
                <a:latin typeface="Arial" panose="020B0604020202020204" pitchFamily="34" charset="0"/>
                <a:cs typeface="Arial" panose="020B0604020202020204" pitchFamily="34" charset="0"/>
              </a:rPr>
              <a:t> </a:t>
            </a:r>
            <a:r>
              <a:rPr lang="en-US" sz="2200" i="1" dirty="0" err="1">
                <a:solidFill>
                  <a:srgbClr val="FF0000"/>
                </a:solidFill>
                <a:latin typeface="Arial" panose="020B0604020202020204" pitchFamily="34" charset="0"/>
                <a:cs typeface="Arial" panose="020B0604020202020204" pitchFamily="34" charset="0"/>
              </a:rPr>
              <a:t>biệt</a:t>
            </a:r>
            <a:r>
              <a:rPr lang="en-US" sz="2200" i="1" dirty="0">
                <a:solidFill>
                  <a:srgbClr val="FF0000"/>
                </a:solidFill>
                <a:latin typeface="Arial" panose="020B0604020202020204" pitchFamily="34" charset="0"/>
                <a:cs typeface="Arial" panose="020B0604020202020204" pitchFamily="34" charset="0"/>
              </a:rPr>
              <a:t> </a:t>
            </a:r>
            <a:r>
              <a:rPr lang="en-US" sz="2200" i="1" err="1">
                <a:solidFill>
                  <a:srgbClr val="FF0000"/>
                </a:solidFill>
                <a:latin typeface="Arial" panose="020B0604020202020204" pitchFamily="34" charset="0"/>
                <a:cs typeface="Arial" panose="020B0604020202020204" pitchFamily="34" charset="0"/>
              </a:rPr>
              <a:t>trong</a:t>
            </a:r>
            <a:r>
              <a:rPr lang="en-US" sz="2200" i="1">
                <a:solidFill>
                  <a:srgbClr val="FF0000"/>
                </a:solidFill>
                <a:latin typeface="Arial" panose="020B0604020202020204" pitchFamily="34" charset="0"/>
                <a:cs typeface="Arial" panose="020B0604020202020204" pitchFamily="34" charset="0"/>
              </a:rPr>
              <a:t> bài)</a:t>
            </a:r>
            <a:endParaRPr lang="vi-VN" sz="2200" dirty="0">
              <a:latin typeface="Arial" panose="020B0604020202020204" pitchFamily="34" charset="0"/>
              <a:cs typeface="Arial" panose="020B0604020202020204" pitchFamily="34" charset="0"/>
            </a:endParaRPr>
          </a:p>
          <a:p>
            <a:pPr algn="just"/>
            <a:r>
              <a:rPr lang="vi-VN" sz="2200">
                <a:latin typeface="Arial" panose="020B0604020202020204" pitchFamily="34" charset="0"/>
                <a:cs typeface="Arial" panose="020B0604020202020204" pitchFamily="34" charset="0"/>
              </a:rPr>
              <a:t>- Chỉ </a:t>
            </a:r>
            <a:r>
              <a:rPr lang="vi-VN" sz="2200" dirty="0">
                <a:latin typeface="Arial" panose="020B0604020202020204" pitchFamily="34" charset="0"/>
                <a:cs typeface="Arial" panose="020B0604020202020204" pitchFamily="34" charset="0"/>
              </a:rPr>
              <a:t>ra tác dụng của việc gieo vần, nhịp</a:t>
            </a:r>
          </a:p>
          <a:p>
            <a:pPr algn="just"/>
            <a:r>
              <a:rPr lang="vi-VN" sz="2200" dirty="0">
                <a:latin typeface="Arial" panose="020B0604020202020204" pitchFamily="34" charset="0"/>
                <a:cs typeface="Arial" panose="020B0604020202020204" pitchFamily="34" charset="0"/>
              </a:rPr>
              <a:t>+ Tạo ra liên kết giữa các dòng thơ </a:t>
            </a:r>
          </a:p>
          <a:p>
            <a:pPr algn="just"/>
            <a:r>
              <a:rPr lang="vi-VN" sz="2200" dirty="0">
                <a:latin typeface="Arial" panose="020B0604020202020204" pitchFamily="34" charset="0"/>
                <a:cs typeface="Arial" panose="020B0604020202020204" pitchFamily="34" charset="0"/>
              </a:rPr>
              <a:t>+ Tăng tính nhạc, tạo nhịp điệu </a:t>
            </a:r>
          </a:p>
        </p:txBody>
      </p:sp>
    </p:spTree>
    <p:extLst>
      <p:ext uri="{BB962C8B-B14F-4D97-AF65-F5344CB8AC3E}">
        <p14:creationId xmlns:p14="http://schemas.microsoft.com/office/powerpoint/2010/main" val="87293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7" dur="500"/>
                                        <p:tgtEl>
                                          <p:spTgt spid="6">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0" dur="500"/>
                                        <p:tgtEl>
                                          <p:spTgt spid="6">
                                            <p:txEl>
                                              <p:pRg st="2" end="2"/>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3" dur="500"/>
                                        <p:tgtEl>
                                          <p:spTgt spid="6">
                                            <p:txEl>
                                              <p:pRg st="3" end="3"/>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randombar(horizontal)">
                                      <p:cBhvr>
                                        <p:cTn id="26" dur="500"/>
                                        <p:tgtEl>
                                          <p:spTgt spid="6">
                                            <p:txEl>
                                              <p:pRg st="4" end="4"/>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Effect transition="in" filter="randombar(horizontal)">
                                      <p:cBhvr>
                                        <p:cTn id="29" dur="500"/>
                                        <p:tgtEl>
                                          <p:spTgt spid="6">
                                            <p:txEl>
                                              <p:pRg st="5" end="5"/>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randombar(horizontal)">
                                      <p:cBhvr>
                                        <p:cTn id="32" dur="500"/>
                                        <p:tgtEl>
                                          <p:spTgt spid="6">
                                            <p:txEl>
                                              <p:pRg st="6" end="6"/>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Effect transition="in" filter="randombar(horizontal)">
                                      <p:cBhvr>
                                        <p:cTn id="35" dur="500"/>
                                        <p:tgtEl>
                                          <p:spTgt spid="6">
                                            <p:txEl>
                                              <p:pRg st="7" end="7"/>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6">
                                            <p:txEl>
                                              <p:pRg st="8" end="8"/>
                                            </p:txEl>
                                          </p:spTgt>
                                        </p:tgtEl>
                                        <p:attrNameLst>
                                          <p:attrName>style.visibility</p:attrName>
                                        </p:attrNameLst>
                                      </p:cBhvr>
                                      <p:to>
                                        <p:strVal val="visible"/>
                                      </p:to>
                                    </p:set>
                                    <p:animEffect transition="in" filter="randombar(horizontal)">
                                      <p:cBhvr>
                                        <p:cTn id="38" dur="500"/>
                                        <p:tgtEl>
                                          <p:spTgt spid="6">
                                            <p:txEl>
                                              <p:pRg st="8" end="8"/>
                                            </p:txEl>
                                          </p:spTgt>
                                        </p:tgtEl>
                                      </p:cBhvr>
                                    </p:animEffect>
                                  </p:childTnLst>
                                </p:cTn>
                              </p:par>
                              <p:par>
                                <p:cTn id="39" presetID="14" presetClass="entr" presetSubtype="10" fill="hold" nodeType="withEffect">
                                  <p:stCondLst>
                                    <p:cond delay="0"/>
                                  </p:stCondLst>
                                  <p:childTnLst>
                                    <p:set>
                                      <p:cBhvr>
                                        <p:cTn id="40" dur="1" fill="hold">
                                          <p:stCondLst>
                                            <p:cond delay="0"/>
                                          </p:stCondLst>
                                        </p:cTn>
                                        <p:tgtEl>
                                          <p:spTgt spid="6">
                                            <p:txEl>
                                              <p:pRg st="9" end="9"/>
                                            </p:txEl>
                                          </p:spTgt>
                                        </p:tgtEl>
                                        <p:attrNameLst>
                                          <p:attrName>style.visibility</p:attrName>
                                        </p:attrNameLst>
                                      </p:cBhvr>
                                      <p:to>
                                        <p:strVal val="visible"/>
                                      </p:to>
                                    </p:set>
                                    <p:animEffect transition="in" filter="randombar(horizontal)">
                                      <p:cBhvr>
                                        <p:cTn id="41"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nterest aesthetic Background powerpoint aesthetic pinterest Tải miễn phí">
            <a:extLst>
              <a:ext uri="{FF2B5EF4-FFF2-40B4-BE49-F238E27FC236}">
                <a16:creationId xmlns:a16="http://schemas.microsoft.com/office/drawing/2014/main" id="{28E9F56D-2B45-4417-B20C-198A4F1650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59" t="5834" r="4321" b="16458"/>
          <a:stretch/>
        </p:blipFill>
        <p:spPr bwMode="auto">
          <a:xfrm>
            <a:off x="-123825" y="-314325"/>
            <a:ext cx="12468226" cy="7238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48477" y="1092082"/>
            <a:ext cx="4733923" cy="267765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vi-VN" sz="2400">
                <a:solidFill>
                  <a:srgbClr val="FF0000"/>
                </a:solidFill>
                <a:latin typeface="Arial" panose="020B0604020202020204" pitchFamily="34" charset="0"/>
                <a:cs typeface="Arial" panose="020B0604020202020204" pitchFamily="34" charset="0"/>
              </a:rPr>
              <a:t>Hình ảnh </a:t>
            </a:r>
            <a:r>
              <a:rPr lang="vi-VN" sz="2400">
                <a:latin typeface="Arial" panose="020B0604020202020204" pitchFamily="34" charset="0"/>
                <a:cs typeface="Arial" panose="020B0604020202020204" pitchFamily="34" charset="0"/>
              </a:rPr>
              <a:t>là một yếu tố quan trọng của thơ, giúp người đọc “nhìn” thấy, tưởng tượng ra điều mà nhà thơ miêu tả, cảm nhận qua các giác quan như: thính giác, khứu giác, vị giác , thị giác, xúc giác.</a:t>
            </a:r>
            <a:endParaRPr lang="vi-VN" sz="2400" dirty="0">
              <a:solidFill>
                <a:srgbClr val="081C36"/>
              </a:solidFill>
              <a:latin typeface="Arial" panose="020B0604020202020204" pitchFamily="34" charset="0"/>
              <a:cs typeface="Arial" panose="020B0604020202020204" pitchFamily="34" charset="0"/>
            </a:endParaRPr>
          </a:p>
        </p:txBody>
      </p:sp>
      <p:sp>
        <p:nvSpPr>
          <p:cNvPr id="6" name="Rectangle 5"/>
          <p:cNvSpPr/>
          <p:nvPr/>
        </p:nvSpPr>
        <p:spPr>
          <a:xfrm>
            <a:off x="409575" y="672982"/>
            <a:ext cx="6057900" cy="4154984"/>
          </a:xfrm>
          <a:prstGeom prst="rect">
            <a:avLst/>
          </a:prstGeom>
        </p:spPr>
        <p:txBody>
          <a:bodyPr wrap="square">
            <a:spAutoFit/>
          </a:bodyPr>
          <a:lstStyle/>
          <a:p>
            <a:pPr algn="just"/>
            <a:r>
              <a:rPr lang="vi-VN" sz="2400" b="1" u="sng">
                <a:latin typeface="Arial" panose="020B0604020202020204" pitchFamily="34" charset="0"/>
                <a:cs typeface="Arial" panose="020B0604020202020204" pitchFamily="34" charset="0"/>
              </a:rPr>
              <a:t>Ví dụ</a:t>
            </a:r>
            <a:r>
              <a:rPr lang="vi-VN" sz="240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C</a:t>
            </a:r>
            <a:r>
              <a:rPr lang="vi-VN" sz="2400">
                <a:latin typeface="Arial" panose="020B0604020202020204" pitchFamily="34" charset="0"/>
                <a:cs typeface="Arial" panose="020B0604020202020204" pitchFamily="34" charset="0"/>
              </a:rPr>
              <a:t>âu hỏi về </a:t>
            </a:r>
            <a:r>
              <a:rPr lang="en-US" sz="2400">
                <a:latin typeface="Arial" panose="020B0604020202020204" pitchFamily="34" charset="0"/>
                <a:cs typeface="Arial" panose="020B0604020202020204" pitchFamily="34" charset="0"/>
              </a:rPr>
              <a:t>hình ảnh</a:t>
            </a:r>
            <a:endParaRPr lang="vi-VN" sz="2400">
              <a:latin typeface="Arial" panose="020B0604020202020204" pitchFamily="34" charset="0"/>
              <a:cs typeface="Arial" panose="020B0604020202020204" pitchFamily="34" charset="0"/>
            </a:endParaRPr>
          </a:p>
          <a:p>
            <a:pPr algn="just"/>
            <a:r>
              <a:rPr lang="en-US"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Nhắc lại tri thức nền về </a:t>
            </a:r>
            <a:r>
              <a:rPr lang="en-US" sz="2400">
                <a:latin typeface="Arial" panose="020B0604020202020204" pitchFamily="34" charset="0"/>
                <a:cs typeface="Arial" panose="020B0604020202020204" pitchFamily="34" charset="0"/>
              </a:rPr>
              <a:t>hình ảnh</a:t>
            </a:r>
            <a:endParaRPr lang="vi-VN" sz="2400">
              <a:latin typeface="Arial" panose="020B0604020202020204" pitchFamily="34" charset="0"/>
              <a:cs typeface="Arial" panose="020B0604020202020204" pitchFamily="34" charset="0"/>
            </a:endParaRPr>
          </a:p>
          <a:p>
            <a:pPr algn="just"/>
            <a:r>
              <a:rPr lang="en-US" sz="2400"/>
              <a:t>- </a:t>
            </a:r>
            <a:r>
              <a:rPr lang="vi-VN" sz="2400"/>
              <a:t>Hướng dẫn học sinh xác định hình ảnh</a:t>
            </a:r>
          </a:p>
          <a:p>
            <a:pPr algn="just"/>
            <a:r>
              <a:rPr lang="vi-VN" sz="2400"/>
              <a:t>+ Dựa vào 5 giác quan để xác định các hình ảnh có trong bài thơ: một hình ảnh (thị giác), một mùi hương (khứu giác), một âm thanh (thính giác); một mùi vị (vị giác); một cảm giác (xúc giác) đều là hình ảnh thơ. </a:t>
            </a:r>
          </a:p>
          <a:p>
            <a:pPr algn="just"/>
            <a:r>
              <a:rPr lang="vi-VN" sz="2400"/>
              <a:t>+ Dựa vào con đường sáng tạo hình ảnh: bằng quan sát,cảm nhận; bằng liên tưởng, tưởng tượng; bằng ước lệ tượng trưng;...</a:t>
            </a:r>
          </a:p>
        </p:txBody>
      </p:sp>
    </p:spTree>
    <p:extLst>
      <p:ext uri="{BB962C8B-B14F-4D97-AF65-F5344CB8AC3E}">
        <p14:creationId xmlns:p14="http://schemas.microsoft.com/office/powerpoint/2010/main" val="352463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0" dur="500"/>
                                        <p:tgtEl>
                                          <p:spTgt spid="6">
                                            <p:txEl>
                                              <p:pRg st="3" end="3"/>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randombar(horizontal)">
                                      <p:cBhvr>
                                        <p:cTn id="2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nterest aesthetic Background powerpoint aesthetic pinterest Tải miễn phí">
            <a:extLst>
              <a:ext uri="{FF2B5EF4-FFF2-40B4-BE49-F238E27FC236}">
                <a16:creationId xmlns:a16="http://schemas.microsoft.com/office/drawing/2014/main" id="{78D7EE2A-8BF6-4D6B-B8CD-7BAB89CC8E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59" t="5834" r="4321" b="16458"/>
          <a:stretch/>
        </p:blipFill>
        <p:spPr bwMode="auto">
          <a:xfrm>
            <a:off x="-123825" y="-314325"/>
            <a:ext cx="12468226" cy="72389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1"/>
          <p:cNvPicPr>
            <a:picLocks noChangeAspect="1" noChangeArrowheads="1"/>
          </p:cNvPicPr>
          <p:nvPr/>
        </p:nvPicPr>
        <p:blipFill>
          <a:blip r:embed="rId3">
            <a:extLst>
              <a:ext uri="{28A0092B-C50C-407E-A947-70E740481C1C}">
                <a14:useLocalDpi xmlns:a14="http://schemas.microsoft.com/office/drawing/2010/main" val="0"/>
              </a:ext>
            </a:extLst>
          </a:blip>
          <a:srcRect l="23836" t="20512" r="11218" b="15669"/>
          <a:stretch>
            <a:fillRect/>
          </a:stretch>
        </p:blipFill>
        <p:spPr bwMode="auto">
          <a:xfrm>
            <a:off x="509587" y="687377"/>
            <a:ext cx="11172825" cy="6170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FA74948-8E43-4C3A-B8E5-8ED1F65262B8}"/>
              </a:ext>
            </a:extLst>
          </p:cNvPr>
          <p:cNvSpPr txBox="1"/>
          <p:nvPr/>
        </p:nvSpPr>
        <p:spPr>
          <a:xfrm>
            <a:off x="409575" y="101084"/>
            <a:ext cx="6096000" cy="461665"/>
          </a:xfrm>
          <a:prstGeom prst="rect">
            <a:avLst/>
          </a:prstGeom>
          <a:noFill/>
        </p:spPr>
        <p:txBody>
          <a:bodyPr wrap="square">
            <a:spAutoFit/>
          </a:bodyPr>
          <a:lstStyle/>
          <a:p>
            <a:pPr algn="just"/>
            <a:r>
              <a:rPr lang="vi-VN" sz="2400" b="1" u="sng">
                <a:latin typeface="Arial" panose="020B0604020202020204" pitchFamily="34" charset="0"/>
                <a:cs typeface="Arial" panose="020B0604020202020204" pitchFamily="34" charset="0"/>
              </a:rPr>
              <a:t>Ví dụ</a:t>
            </a:r>
            <a:r>
              <a:rPr lang="vi-VN" sz="240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C</a:t>
            </a:r>
            <a:r>
              <a:rPr lang="vi-VN" sz="2400">
                <a:latin typeface="Arial" panose="020B0604020202020204" pitchFamily="34" charset="0"/>
                <a:cs typeface="Arial" panose="020B0604020202020204" pitchFamily="34" charset="0"/>
              </a:rPr>
              <a:t>âu hỏi về </a:t>
            </a:r>
            <a:r>
              <a:rPr lang="en-US" sz="2400">
                <a:latin typeface="Arial" panose="020B0604020202020204" pitchFamily="34" charset="0"/>
                <a:cs typeface="Arial" panose="020B0604020202020204" pitchFamily="34" charset="0"/>
              </a:rPr>
              <a:t>biện pháp tu từ</a:t>
            </a:r>
            <a:endParaRPr lang="vi-VN"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5386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nterest aesthetic Background powerpoint aesthetic pinterest Tải miễn phí">
            <a:extLst>
              <a:ext uri="{FF2B5EF4-FFF2-40B4-BE49-F238E27FC236}">
                <a16:creationId xmlns:a16="http://schemas.microsoft.com/office/drawing/2014/main" id="{EF0A96AC-716E-488E-AA3A-386D45FF2E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59" t="5834" r="4321" b="16458"/>
          <a:stretch/>
        </p:blipFill>
        <p:spPr bwMode="auto">
          <a:xfrm>
            <a:off x="-123825" y="-314325"/>
            <a:ext cx="12468226" cy="723899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2825044586"/>
              </p:ext>
            </p:extLst>
          </p:nvPr>
        </p:nvGraphicFramePr>
        <p:xfrm>
          <a:off x="510812" y="962025"/>
          <a:ext cx="11033488" cy="4467225"/>
        </p:xfrm>
        <a:graphic>
          <a:graphicData uri="http://schemas.openxmlformats.org/drawingml/2006/table">
            <a:tbl>
              <a:tblPr firstRow="1" firstCol="1" bandRow="1">
                <a:tableStyleId>{073A0DAA-6AF3-43AB-8588-CEC1D06C72B9}</a:tableStyleId>
              </a:tblPr>
              <a:tblGrid>
                <a:gridCol w="6480538">
                  <a:extLst>
                    <a:ext uri="{9D8B030D-6E8A-4147-A177-3AD203B41FA5}">
                      <a16:colId xmlns:a16="http://schemas.microsoft.com/office/drawing/2014/main" val="671790986"/>
                    </a:ext>
                  </a:extLst>
                </a:gridCol>
                <a:gridCol w="4552950">
                  <a:extLst>
                    <a:ext uri="{9D8B030D-6E8A-4147-A177-3AD203B41FA5}">
                      <a16:colId xmlns:a16="http://schemas.microsoft.com/office/drawing/2014/main" val="656912102"/>
                    </a:ext>
                  </a:extLst>
                </a:gridCol>
              </a:tblGrid>
              <a:tr h="507550">
                <a:tc>
                  <a:txBody>
                    <a:bodyPr/>
                    <a:lstStyle/>
                    <a:p>
                      <a:pPr algn="ctr">
                        <a:lnSpc>
                          <a:spcPct val="115000"/>
                        </a:lnSpc>
                        <a:spcBef>
                          <a:spcPts val="200"/>
                        </a:spcBef>
                        <a:spcAft>
                          <a:spcPts val="0"/>
                        </a:spcAft>
                        <a:tabLst>
                          <a:tab pos="270510" algn="l"/>
                        </a:tabLst>
                      </a:pPr>
                      <a:r>
                        <a:rPr lang="pt-BR" sz="2400" kern="1200">
                          <a:solidFill>
                            <a:schemeClr val="bg1"/>
                          </a:solidFill>
                          <a:effectLst/>
                          <a:latin typeface="Arial" panose="020B0604020202020204" pitchFamily="34" charset="0"/>
                          <a:cs typeface="Arial" panose="020B0604020202020204" pitchFamily="34" charset="0"/>
                        </a:rPr>
                        <a:t>CÁCH THỰC HIỆN</a:t>
                      </a:r>
                      <a:endParaRPr lang="vi-VN"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75000"/>
                      </a:schemeClr>
                    </a:solidFill>
                  </a:tcPr>
                </a:tc>
                <a:tc>
                  <a:txBody>
                    <a:bodyPr/>
                    <a:lstStyle/>
                    <a:p>
                      <a:pPr algn="ctr">
                        <a:lnSpc>
                          <a:spcPct val="115000"/>
                        </a:lnSpc>
                        <a:spcBef>
                          <a:spcPts val="200"/>
                        </a:spcBef>
                        <a:spcAft>
                          <a:spcPts val="0"/>
                        </a:spcAft>
                      </a:pPr>
                      <a:r>
                        <a:rPr lang="pt-BR" sz="2400" kern="1200">
                          <a:solidFill>
                            <a:schemeClr val="bg1"/>
                          </a:solidFill>
                          <a:effectLst/>
                          <a:latin typeface="Arial" panose="020B0604020202020204" pitchFamily="34" charset="0"/>
                          <a:cs typeface="Arial" panose="020B0604020202020204" pitchFamily="34" charset="0"/>
                        </a:rPr>
                        <a:t>CÁCH TRẢ LỜI</a:t>
                      </a:r>
                      <a:endParaRPr lang="vi-VN"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736867993"/>
                  </a:ext>
                </a:extLst>
              </a:tr>
              <a:tr h="3959675">
                <a:tc>
                  <a:txBody>
                    <a:bodyPr/>
                    <a:lstStyle/>
                    <a:p>
                      <a:pPr algn="just">
                        <a:lnSpc>
                          <a:spcPct val="115000"/>
                        </a:lnSpc>
                        <a:spcAft>
                          <a:spcPts val="0"/>
                        </a:spcAft>
                      </a:pP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Đọc</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kĩ</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ngữ</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liệu</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gạch</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chân</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các</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từ</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khóa</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quan</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trọng</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để</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xác</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định</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vấn</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đề</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cơ</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bản</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của</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ngữ</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liệu</a:t>
                      </a:r>
                      <a:r>
                        <a:rPr lang="en-US" sz="2400" b="0" dirty="0">
                          <a:solidFill>
                            <a:schemeClr val="tx1"/>
                          </a:solidFill>
                          <a:effectLst/>
                          <a:latin typeface="Arial" panose="020B0604020202020204" pitchFamily="34" charset="0"/>
                          <a:cs typeface="Arial" panose="020B0604020202020204" pitchFamily="34" charset="0"/>
                        </a:rPr>
                        <a:t>.</a:t>
                      </a:r>
                      <a:endParaRPr lang="vi-VN" sz="2400" b="0" dirty="0">
                        <a:solidFill>
                          <a:schemeClr val="tx1"/>
                        </a:solidFill>
                        <a:effectLst/>
                        <a:latin typeface="Arial" panose="020B0604020202020204" pitchFamily="34" charset="0"/>
                        <a:cs typeface="Arial" panose="020B0604020202020204" pitchFamily="34" charset="0"/>
                      </a:endParaRPr>
                    </a:p>
                    <a:p>
                      <a:pPr algn="just">
                        <a:lnSpc>
                          <a:spcPct val="115000"/>
                        </a:lnSpc>
                        <a:spcBef>
                          <a:spcPts val="200"/>
                        </a:spcBef>
                        <a:spcAft>
                          <a:spcPts val="0"/>
                        </a:spcAft>
                      </a:pP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Căn</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cứ</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vào</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nội</a:t>
                      </a:r>
                      <a:r>
                        <a:rPr lang="en-US" sz="2400" b="0" dirty="0">
                          <a:solidFill>
                            <a:schemeClr val="tx1"/>
                          </a:solidFill>
                          <a:effectLst/>
                          <a:latin typeface="Arial" panose="020B0604020202020204" pitchFamily="34" charset="0"/>
                          <a:cs typeface="Arial" panose="020B0604020202020204" pitchFamily="34" charset="0"/>
                        </a:rPr>
                        <a:t> dung </a:t>
                      </a:r>
                      <a:r>
                        <a:rPr lang="en-US" sz="2400" b="0" dirty="0" err="1">
                          <a:solidFill>
                            <a:schemeClr val="tx1"/>
                          </a:solidFill>
                          <a:effectLst/>
                          <a:latin typeface="Arial" panose="020B0604020202020204" pitchFamily="34" charset="0"/>
                          <a:cs typeface="Arial" panose="020B0604020202020204" pitchFamily="34" charset="0"/>
                        </a:rPr>
                        <a:t>cơ</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bản</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của</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ngữ</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liệu</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để</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rút</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ra</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bài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học</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nhận</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thức</a:t>
                      </a:r>
                      <a:r>
                        <a:rPr lang="en-US" sz="2400" b="0" dirty="0">
                          <a:solidFill>
                            <a:schemeClr val="tx1"/>
                          </a:solidFill>
                          <a:effectLst/>
                          <a:latin typeface="Arial" panose="020B0604020202020204" pitchFamily="34" charset="0"/>
                          <a:cs typeface="Arial" panose="020B0604020202020204" pitchFamily="34" charset="0"/>
                        </a:rPr>
                        <a:t>.</a:t>
                      </a:r>
                      <a:endParaRPr lang="vi-VN" sz="2400" b="0" dirty="0">
                        <a:solidFill>
                          <a:schemeClr val="tx1"/>
                        </a:solidFill>
                        <a:effectLst/>
                        <a:latin typeface="Arial" panose="020B0604020202020204" pitchFamily="34" charset="0"/>
                        <a:cs typeface="Arial" panose="020B0604020202020204" pitchFamily="34" charset="0"/>
                      </a:endParaRPr>
                    </a:p>
                    <a:p>
                      <a:pPr algn="just">
                        <a:lnSpc>
                          <a:spcPct val="115000"/>
                        </a:lnSpc>
                        <a:spcBef>
                          <a:spcPts val="200"/>
                        </a:spcBef>
                        <a:spcAft>
                          <a:spcPts val="0"/>
                        </a:spcAft>
                      </a:pP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Từ</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nhận</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thức</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xác</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định</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được</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vấn</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đề</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tích</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cực</a:t>
                      </a:r>
                      <a:r>
                        <a:rPr lang="en-US" sz="2400" b="0" dirty="0">
                          <a:solidFill>
                            <a:schemeClr val="tx1"/>
                          </a:solidFill>
                          <a:effectLst/>
                          <a:latin typeface="Arial" panose="020B0604020202020204" pitchFamily="34" charset="0"/>
                          <a:cs typeface="Arial" panose="020B0604020202020204" pitchFamily="34" charset="0"/>
                        </a:rPr>
                        <a:t> hay </a:t>
                      </a:r>
                      <a:r>
                        <a:rPr lang="en-US" sz="2400" b="0" dirty="0" err="1">
                          <a:solidFill>
                            <a:schemeClr val="tx1"/>
                          </a:solidFill>
                          <a:effectLst/>
                          <a:latin typeface="Arial" panose="020B0604020202020204" pitchFamily="34" charset="0"/>
                          <a:cs typeface="Arial" panose="020B0604020202020204" pitchFamily="34" charset="0"/>
                        </a:rPr>
                        <a:t>tiêu</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cực</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từ</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đó</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có</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thái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độ</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phù</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hợp</a:t>
                      </a:r>
                      <a:r>
                        <a:rPr lang="en-US" sz="2400" b="0" dirty="0">
                          <a:solidFill>
                            <a:schemeClr val="tx1"/>
                          </a:solidFill>
                          <a:effectLst/>
                          <a:latin typeface="Arial" panose="020B0604020202020204" pitchFamily="34" charset="0"/>
                          <a:cs typeface="Arial" panose="020B0604020202020204" pitchFamily="34" charset="0"/>
                        </a:rPr>
                        <a:t>.</a:t>
                      </a:r>
                      <a:endParaRPr lang="vi-VN" sz="2400" b="0" dirty="0">
                        <a:solidFill>
                          <a:schemeClr val="tx1"/>
                        </a:solidFill>
                        <a:effectLst/>
                        <a:latin typeface="Arial" panose="020B0604020202020204" pitchFamily="34" charset="0"/>
                        <a:cs typeface="Arial" panose="020B0604020202020204" pitchFamily="34" charset="0"/>
                      </a:endParaRPr>
                    </a:p>
                    <a:p>
                      <a:pPr algn="just">
                        <a:lnSpc>
                          <a:spcPct val="115000"/>
                        </a:lnSpc>
                        <a:spcBef>
                          <a:spcPts val="200"/>
                        </a:spcBef>
                        <a:spcAft>
                          <a:spcPts val="0"/>
                        </a:spcAft>
                      </a:pP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Căn</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cứ</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vào</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bài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học</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nhận</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thức</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thái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độ</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mà</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xác</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định</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cho</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mình</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bài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học</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hành</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động</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cụ</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thể</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phù</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hợp</a:t>
                      </a:r>
                      <a:r>
                        <a:rPr lang="en-US" sz="2400" b="0" dirty="0">
                          <a:solidFill>
                            <a:schemeClr val="tx1"/>
                          </a:solidFill>
                          <a:effectLst/>
                          <a:latin typeface="Arial" panose="020B0604020202020204" pitchFamily="34" charset="0"/>
                          <a:cs typeface="Arial" panose="020B0604020202020204" pitchFamily="34" charset="0"/>
                        </a:rPr>
                        <a:t>.</a:t>
                      </a:r>
                      <a:endParaRPr lang="vi-VN"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just">
                        <a:lnSpc>
                          <a:spcPct val="115000"/>
                        </a:lnSpc>
                        <a:spcBef>
                          <a:spcPts val="200"/>
                        </a:spcBef>
                        <a:spcAft>
                          <a:spcPts val="0"/>
                        </a:spcAft>
                      </a:pPr>
                      <a:r>
                        <a:rPr lang="pt-BR" sz="2400" kern="1200" dirty="0">
                          <a:solidFill>
                            <a:schemeClr val="tx1"/>
                          </a:solidFill>
                          <a:effectLst/>
                          <a:latin typeface="Arial" panose="020B0604020202020204" pitchFamily="34" charset="0"/>
                          <a:cs typeface="Arial" panose="020B0604020202020204" pitchFamily="34" charset="0"/>
                        </a:rPr>
                        <a:t>+ Bài học nhận thức: Em nhận thức được, hiểu được gì từ những nội dung phản ánh trong văn bản?</a:t>
                      </a:r>
                      <a:endParaRPr lang="vi-VN" sz="2400" dirty="0">
                        <a:solidFill>
                          <a:schemeClr val="tx1"/>
                        </a:solidFill>
                        <a:effectLst/>
                        <a:latin typeface="Arial" panose="020B0604020202020204" pitchFamily="34" charset="0"/>
                        <a:cs typeface="Arial" panose="020B0604020202020204" pitchFamily="34" charset="0"/>
                      </a:endParaRPr>
                    </a:p>
                    <a:p>
                      <a:pPr algn="just">
                        <a:lnSpc>
                          <a:spcPct val="115000"/>
                        </a:lnSpc>
                        <a:spcAft>
                          <a:spcPts val="0"/>
                        </a:spcAft>
                      </a:pPr>
                      <a:r>
                        <a:rPr lang="pt-BR" sz="2400" kern="1200" dirty="0">
                          <a:solidFill>
                            <a:schemeClr val="tx1"/>
                          </a:solidFill>
                          <a:effectLst/>
                          <a:latin typeface="Arial" panose="020B0604020202020204" pitchFamily="34" charset="0"/>
                          <a:cs typeface="Arial" panose="020B0604020202020204" pitchFamily="34" charset="0"/>
                        </a:rPr>
                        <a:t>+ Bài học thái độ và hành động: Bản thân cần có thái độ, hành động, việc làm như thế nào? </a:t>
                      </a:r>
                      <a:endParaRPr lang="vi-VN"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4105021368"/>
                  </a:ext>
                </a:extLst>
              </a:tr>
            </a:tbl>
          </a:graphicData>
        </a:graphic>
      </p:graphicFrame>
      <p:sp>
        <p:nvSpPr>
          <p:cNvPr id="3" name="TextBox 2">
            <a:extLst>
              <a:ext uri="{FF2B5EF4-FFF2-40B4-BE49-F238E27FC236}">
                <a16:creationId xmlns:a16="http://schemas.microsoft.com/office/drawing/2014/main" id="{A75D26B0-8D39-4C06-9EDD-75EF1D310555}"/>
              </a:ext>
            </a:extLst>
          </p:cNvPr>
          <p:cNvSpPr txBox="1"/>
          <p:nvPr/>
        </p:nvSpPr>
        <p:spPr>
          <a:xfrm>
            <a:off x="466725" y="291584"/>
            <a:ext cx="6096000" cy="461665"/>
          </a:xfrm>
          <a:prstGeom prst="rect">
            <a:avLst/>
          </a:prstGeom>
          <a:noFill/>
        </p:spPr>
        <p:txBody>
          <a:bodyPr wrap="square">
            <a:spAutoFit/>
          </a:bodyPr>
          <a:lstStyle/>
          <a:p>
            <a:pPr algn="just"/>
            <a:r>
              <a:rPr lang="vi-VN" sz="2400" b="1" u="sng">
                <a:latin typeface="Arial" panose="020B0604020202020204" pitchFamily="34" charset="0"/>
                <a:cs typeface="Arial" panose="020B0604020202020204" pitchFamily="34" charset="0"/>
              </a:rPr>
              <a:t>Ví dụ</a:t>
            </a:r>
            <a:r>
              <a:rPr lang="vi-VN" sz="240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C</a:t>
            </a:r>
            <a:r>
              <a:rPr lang="vi-VN" sz="2400">
                <a:latin typeface="Arial" panose="020B0604020202020204" pitchFamily="34" charset="0"/>
                <a:cs typeface="Arial" panose="020B0604020202020204" pitchFamily="34" charset="0"/>
              </a:rPr>
              <a:t>âu hỏi về </a:t>
            </a:r>
            <a:r>
              <a:rPr lang="en-US" sz="2400">
                <a:latin typeface="Arial" panose="020B0604020202020204" pitchFamily="34" charset="0"/>
                <a:cs typeface="Arial" panose="020B0604020202020204" pitchFamily="34" charset="0"/>
              </a:rPr>
              <a:t>bài học</a:t>
            </a:r>
            <a:endParaRPr lang="vi-VN"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1133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5 Redondear rectángulo de esquina diagonal">
            <a:extLst>
              <a:ext uri="{FF2B5EF4-FFF2-40B4-BE49-F238E27FC236}">
                <a16:creationId xmlns:a16="http://schemas.microsoft.com/office/drawing/2014/main" id="{99991CD0-4C27-41BD-980A-1EAE9DD3895A}"/>
              </a:ext>
            </a:extLst>
          </p:cNvPr>
          <p:cNvSpPr/>
          <p:nvPr/>
        </p:nvSpPr>
        <p:spPr bwMode="auto">
          <a:xfrm rot="16200000" flipH="1">
            <a:off x="4928442" y="-2548566"/>
            <a:ext cx="2335114" cy="10859029"/>
          </a:xfrm>
          <a:prstGeom prst="round2DiagRect">
            <a:avLst>
              <a:gd name="adj1" fmla="val 32602"/>
              <a:gd name="adj2" fmla="val 0"/>
            </a:avLst>
          </a:prstGeom>
          <a:solidFill>
            <a:srgbClr val="ECCAC2"/>
          </a:solidFill>
          <a:ln w="3175" cap="rnd" cmpd="sng">
            <a:noFill/>
            <a:bevel/>
          </a:ln>
          <a:effectLst/>
          <a:scene3d>
            <a:camera prst="orthographicFront"/>
            <a:lightRig rig="threePt" dir="t"/>
          </a:scene3d>
          <a:sp3d>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35478" tIns="17739" rIns="35478" bIns="17739" rtlCol="0" anchor="b"/>
          <a:lstStyle/>
          <a:p>
            <a:pPr algn="ctr" defTabSz="1252902"/>
            <a:endParaRPr lang="es-SV" sz="2800" dirty="0">
              <a:solidFill>
                <a:srgbClr val="FFFFFF"/>
              </a:solidFill>
              <a:latin typeface="Helvetica" panose="020B0604020202030204" pitchFamily="34" charset="0"/>
              <a:ea typeface="Open Sans Extrabold" panose="020B0906030804020204" pitchFamily="34" charset="0"/>
              <a:cs typeface="Open Sans Extrabold" panose="020B0906030804020204" pitchFamily="34" charset="0"/>
            </a:endParaRPr>
          </a:p>
        </p:txBody>
      </p:sp>
      <p:pic>
        <p:nvPicPr>
          <p:cNvPr id="4" name="图片 4" descr="花1">
            <a:extLst>
              <a:ext uri="{FF2B5EF4-FFF2-40B4-BE49-F238E27FC236}">
                <a16:creationId xmlns:a16="http://schemas.microsoft.com/office/drawing/2014/main" id="{2D6AE36D-FF7B-4F33-AC0C-45EE06B60ABD}"/>
              </a:ext>
            </a:extLst>
          </p:cNvPr>
          <p:cNvPicPr>
            <a:picLocks noChangeAspect="1"/>
          </p:cNvPicPr>
          <p:nvPr/>
        </p:nvPicPr>
        <p:blipFill>
          <a:blip r:embed="rId2"/>
          <a:stretch>
            <a:fillRect/>
          </a:stretch>
        </p:blipFill>
        <p:spPr>
          <a:xfrm rot="16200000" flipH="1">
            <a:off x="1787248" y="2619269"/>
            <a:ext cx="3811727" cy="7386223"/>
          </a:xfrm>
          <a:prstGeom prst="rect">
            <a:avLst/>
          </a:prstGeom>
        </p:spPr>
      </p:pic>
      <p:sp>
        <p:nvSpPr>
          <p:cNvPr id="2" name="Rectangle 1"/>
          <p:cNvSpPr/>
          <p:nvPr/>
        </p:nvSpPr>
        <p:spPr>
          <a:xfrm>
            <a:off x="536720" y="2496227"/>
            <a:ext cx="11338560" cy="769441"/>
          </a:xfrm>
          <a:prstGeom prst="rect">
            <a:avLst/>
          </a:prstGeom>
        </p:spPr>
        <p:txBody>
          <a:bodyPr wrap="square">
            <a:spAutoFit/>
          </a:bodyPr>
          <a:lstStyle/>
          <a:p>
            <a:pPr algn="ctr"/>
            <a:r>
              <a:rPr lang="vi-VN" sz="4400" b="1" dirty="0">
                <a:cs typeface="Times New Roman" panose="02020603050405020304" pitchFamily="18" charset="0"/>
              </a:rPr>
              <a:t>ĐƯỜNG PHÁT TRIỂN NĂNG LỰC</a:t>
            </a:r>
          </a:p>
        </p:txBody>
      </p:sp>
    </p:spTree>
    <p:extLst>
      <p:ext uri="{BB962C8B-B14F-4D97-AF65-F5344CB8AC3E}">
        <p14:creationId xmlns:p14="http://schemas.microsoft.com/office/powerpoint/2010/main" val="997567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639767592"/>
              </p:ext>
            </p:extLst>
          </p:nvPr>
        </p:nvGraphicFramePr>
        <p:xfrm>
          <a:off x="59871" y="71022"/>
          <a:ext cx="12072257" cy="6690952"/>
        </p:xfrm>
        <a:graphic>
          <a:graphicData uri="http://schemas.openxmlformats.org/drawingml/2006/table">
            <a:tbl>
              <a:tblPr firstRow="1" firstCol="1" bandRow="1">
                <a:tableStyleId>{21E4AEA4-8DFA-4A89-87EB-49C32662AFE0}</a:tableStyleId>
              </a:tblPr>
              <a:tblGrid>
                <a:gridCol w="620744">
                  <a:extLst>
                    <a:ext uri="{9D8B030D-6E8A-4147-A177-3AD203B41FA5}">
                      <a16:colId xmlns:a16="http://schemas.microsoft.com/office/drawing/2014/main" val="3657883355"/>
                    </a:ext>
                  </a:extLst>
                </a:gridCol>
                <a:gridCol w="11451513">
                  <a:extLst>
                    <a:ext uri="{9D8B030D-6E8A-4147-A177-3AD203B41FA5}">
                      <a16:colId xmlns:a16="http://schemas.microsoft.com/office/drawing/2014/main" val="269837374"/>
                    </a:ext>
                  </a:extLst>
                </a:gridCol>
              </a:tblGrid>
              <a:tr h="422498">
                <a:tc>
                  <a:txBody>
                    <a:bodyPr/>
                    <a:lstStyle/>
                    <a:p>
                      <a:pPr algn="ctr">
                        <a:lnSpc>
                          <a:spcPct val="100000"/>
                        </a:lnSpc>
                        <a:spcBef>
                          <a:spcPts val="0"/>
                        </a:spcBef>
                        <a:spcAft>
                          <a:spcPts val="0"/>
                        </a:spcAft>
                      </a:pPr>
                      <a:r>
                        <a:rPr lang="vi-VN" sz="1850">
                          <a:solidFill>
                            <a:schemeClr val="bg1"/>
                          </a:solidFill>
                          <a:effectLst/>
                          <a:latin typeface="Arial" panose="020B0604020202020204" pitchFamily="34" charset="0"/>
                          <a:cs typeface="Arial" panose="020B0604020202020204" pitchFamily="34" charset="0"/>
                        </a:rPr>
                        <a:t>LỚP</a:t>
                      </a:r>
                      <a:endParaRPr lang="vi-VN" sz="185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9003" marR="390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0"/>
                        </a:spcBef>
                        <a:spcAft>
                          <a:spcPts val="0"/>
                        </a:spcAft>
                      </a:pPr>
                      <a:r>
                        <a:rPr lang="vi-VN" sz="1850">
                          <a:solidFill>
                            <a:schemeClr val="bg1"/>
                          </a:solidFill>
                          <a:effectLst/>
                          <a:latin typeface="Arial" panose="020B0604020202020204" pitchFamily="34" charset="0"/>
                          <a:cs typeface="Arial" panose="020B0604020202020204" pitchFamily="34" charset="0"/>
                        </a:rPr>
                        <a:t>YÊU CẦN CẦN ĐẠT KHI ĐỌC THƠ</a:t>
                      </a:r>
                      <a:endParaRPr lang="vi-VN" sz="185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9003" marR="390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7090621"/>
                  </a:ext>
                </a:extLst>
              </a:tr>
              <a:tr h="1424649">
                <a:tc>
                  <a:txBody>
                    <a:bodyPr/>
                    <a:lstStyle/>
                    <a:p>
                      <a:pPr algn="ctr">
                        <a:lnSpc>
                          <a:spcPct val="100000"/>
                        </a:lnSpc>
                        <a:spcBef>
                          <a:spcPts val="0"/>
                        </a:spcBef>
                        <a:spcAft>
                          <a:spcPts val="0"/>
                        </a:spcAft>
                      </a:pPr>
                      <a:r>
                        <a:rPr lang="vi-VN" sz="1850" dirty="0">
                          <a:solidFill>
                            <a:schemeClr val="bg1"/>
                          </a:solidFill>
                          <a:effectLst/>
                          <a:latin typeface="Arial" panose="020B0604020202020204" pitchFamily="34" charset="0"/>
                          <a:cs typeface="Arial" panose="020B0604020202020204" pitchFamily="34" charset="0"/>
                        </a:rPr>
                        <a:t>6</a:t>
                      </a:r>
                      <a:endParaRPr lang="vi-VN" sz="185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9003" marR="390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just">
                        <a:lnSpc>
                          <a:spcPct val="100000"/>
                        </a:lnSpc>
                        <a:spcBef>
                          <a:spcPts val="0"/>
                        </a:spcBef>
                        <a:spcAft>
                          <a:spcPts val="0"/>
                        </a:spcAft>
                        <a:buSzPts val="1400"/>
                        <a:buFont typeface="Times New Roman" panose="02020603050405020304" pitchFamily="18" charset="0"/>
                        <a:buNone/>
                        <a:tabLst>
                          <a:tab pos="196850" algn="l"/>
                        </a:tabLst>
                      </a:pPr>
                      <a:r>
                        <a:rPr lang="en-US" sz="185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Nhận </a:t>
                      </a:r>
                      <a:r>
                        <a:rPr lang="vi-VN" sz="1850" dirty="0">
                          <a:effectLst/>
                          <a:latin typeface="Arial" panose="020B0604020202020204" pitchFamily="34" charset="0"/>
                          <a:cs typeface="Arial" panose="020B0604020202020204" pitchFamily="34" charset="0"/>
                        </a:rPr>
                        <a:t>biết được </a:t>
                      </a:r>
                      <a:r>
                        <a:rPr lang="vi-VN" sz="1850" dirty="0">
                          <a:effectLst/>
                          <a:highlight>
                            <a:srgbClr val="FFFF00"/>
                          </a:highlight>
                          <a:latin typeface="Arial" panose="020B0604020202020204" pitchFamily="34" charset="0"/>
                          <a:cs typeface="Arial" panose="020B0604020202020204" pitchFamily="34" charset="0"/>
                        </a:rPr>
                        <a:t>chủ đề</a:t>
                      </a:r>
                      <a:r>
                        <a:rPr lang="vi-VN" sz="1850" dirty="0">
                          <a:effectLst/>
                          <a:latin typeface="Arial" panose="020B0604020202020204" pitchFamily="34" charset="0"/>
                          <a:cs typeface="Arial" panose="020B0604020202020204" pitchFamily="34" charset="0"/>
                        </a:rPr>
                        <a:t> của văn</a:t>
                      </a:r>
                      <a:r>
                        <a:rPr lang="vi-VN" sz="1850" spc="-30" dirty="0">
                          <a:effectLst/>
                          <a:latin typeface="Arial" panose="020B0604020202020204" pitchFamily="34" charset="0"/>
                          <a:cs typeface="Arial" panose="020B0604020202020204" pitchFamily="34" charset="0"/>
                        </a:rPr>
                        <a:t> </a:t>
                      </a:r>
                      <a:r>
                        <a:rPr lang="vi-VN" sz="1850" dirty="0">
                          <a:effectLst/>
                          <a:latin typeface="Arial" panose="020B0604020202020204" pitchFamily="34" charset="0"/>
                          <a:cs typeface="Arial" panose="020B0604020202020204" pitchFamily="34" charset="0"/>
                        </a:rPr>
                        <a:t>bản.</a:t>
                      </a:r>
                    </a:p>
                    <a:p>
                      <a:pPr marL="0" lvl="0" indent="0" algn="just">
                        <a:lnSpc>
                          <a:spcPct val="100000"/>
                        </a:lnSpc>
                        <a:spcBef>
                          <a:spcPts val="0"/>
                        </a:spcBef>
                        <a:spcAft>
                          <a:spcPts val="0"/>
                        </a:spcAft>
                        <a:buSzPts val="1400"/>
                        <a:buFont typeface="Times New Roman" panose="02020603050405020304" pitchFamily="18" charset="0"/>
                        <a:buNone/>
                        <a:tabLst>
                          <a:tab pos="196850" algn="l"/>
                        </a:tabLst>
                      </a:pPr>
                      <a:r>
                        <a:rPr lang="en-US" sz="185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Nhận </a:t>
                      </a:r>
                      <a:r>
                        <a:rPr lang="vi-VN" sz="1850" dirty="0">
                          <a:effectLst/>
                          <a:latin typeface="Arial" panose="020B0604020202020204" pitchFamily="34" charset="0"/>
                          <a:cs typeface="Arial" panose="020B0604020202020204" pitchFamily="34" charset="0"/>
                        </a:rPr>
                        <a:t>biết được </a:t>
                      </a:r>
                      <a:r>
                        <a:rPr lang="vi-VN" sz="1850" dirty="0">
                          <a:effectLst/>
                          <a:highlight>
                            <a:srgbClr val="FFFF00"/>
                          </a:highlight>
                          <a:latin typeface="Arial" panose="020B0604020202020204" pitchFamily="34" charset="0"/>
                          <a:cs typeface="Arial" panose="020B0604020202020204" pitchFamily="34" charset="0"/>
                        </a:rPr>
                        <a:t>tình cảm, cảm xúc</a:t>
                      </a:r>
                      <a:r>
                        <a:rPr lang="vi-VN" sz="1850" dirty="0">
                          <a:effectLst/>
                          <a:latin typeface="Arial" panose="020B0604020202020204" pitchFamily="34" charset="0"/>
                          <a:cs typeface="Arial" panose="020B0604020202020204" pitchFamily="34" charset="0"/>
                        </a:rPr>
                        <a:t> của người viết thể hiện qua ngôn ngữ văn</a:t>
                      </a:r>
                      <a:r>
                        <a:rPr lang="vi-VN" sz="1850" spc="-85" dirty="0">
                          <a:effectLst/>
                          <a:latin typeface="Arial" panose="020B0604020202020204" pitchFamily="34" charset="0"/>
                          <a:cs typeface="Arial" panose="020B0604020202020204" pitchFamily="34" charset="0"/>
                        </a:rPr>
                        <a:t> </a:t>
                      </a:r>
                      <a:r>
                        <a:rPr lang="vi-VN" sz="1850" dirty="0">
                          <a:effectLst/>
                          <a:latin typeface="Arial" panose="020B0604020202020204" pitchFamily="34" charset="0"/>
                          <a:cs typeface="Arial" panose="020B0604020202020204" pitchFamily="34" charset="0"/>
                        </a:rPr>
                        <a:t>bản.</a:t>
                      </a:r>
                    </a:p>
                    <a:p>
                      <a:pPr marL="0" lvl="0" indent="0" algn="just">
                        <a:lnSpc>
                          <a:spcPct val="100000"/>
                        </a:lnSpc>
                        <a:spcBef>
                          <a:spcPts val="0"/>
                        </a:spcBef>
                        <a:spcAft>
                          <a:spcPts val="0"/>
                        </a:spcAft>
                        <a:buSzPts val="1400"/>
                        <a:buFont typeface="Times New Roman" panose="02020603050405020304" pitchFamily="18" charset="0"/>
                        <a:buNone/>
                        <a:tabLst>
                          <a:tab pos="196850" algn="l"/>
                        </a:tabLst>
                      </a:pPr>
                      <a:r>
                        <a:rPr lang="en-US" sz="185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Nhận </a:t>
                      </a:r>
                      <a:r>
                        <a:rPr lang="vi-VN" sz="1850" dirty="0">
                          <a:effectLst/>
                          <a:latin typeface="Arial" panose="020B0604020202020204" pitchFamily="34" charset="0"/>
                          <a:cs typeface="Arial" panose="020B0604020202020204" pitchFamily="34" charset="0"/>
                        </a:rPr>
                        <a:t>biết được số tiếng, số dòng, vần, nhịp của thơ lục</a:t>
                      </a:r>
                      <a:r>
                        <a:rPr lang="vi-VN" sz="1850" spc="-55" dirty="0">
                          <a:effectLst/>
                          <a:latin typeface="Arial" panose="020B0604020202020204" pitchFamily="34" charset="0"/>
                          <a:cs typeface="Arial" panose="020B0604020202020204" pitchFamily="34" charset="0"/>
                        </a:rPr>
                        <a:t> </a:t>
                      </a:r>
                      <a:r>
                        <a:rPr lang="vi-VN" sz="1850" dirty="0">
                          <a:effectLst/>
                          <a:latin typeface="Arial" panose="020B0604020202020204" pitchFamily="34" charset="0"/>
                          <a:cs typeface="Arial" panose="020B0604020202020204" pitchFamily="34" charset="0"/>
                        </a:rPr>
                        <a:t>bát.</a:t>
                      </a:r>
                    </a:p>
                    <a:p>
                      <a:pPr marL="0" marR="60325" lvl="0" indent="0" algn="just">
                        <a:lnSpc>
                          <a:spcPct val="100000"/>
                        </a:lnSpc>
                        <a:spcBef>
                          <a:spcPts val="0"/>
                        </a:spcBef>
                        <a:spcAft>
                          <a:spcPts val="0"/>
                        </a:spcAft>
                        <a:buSzPts val="1400"/>
                        <a:buFont typeface="Times New Roman" panose="02020603050405020304" pitchFamily="18" charset="0"/>
                        <a:buNone/>
                        <a:tabLst>
                          <a:tab pos="203200" algn="l"/>
                        </a:tabLst>
                      </a:pPr>
                      <a:r>
                        <a:rPr lang="en-US" sz="1850" spc="-80" baseline="0">
                          <a:effectLst/>
                          <a:latin typeface="Arial" panose="020B0604020202020204" pitchFamily="34" charset="0"/>
                          <a:cs typeface="Arial" panose="020B0604020202020204" pitchFamily="34" charset="0"/>
                        </a:rPr>
                        <a:t>- </a:t>
                      </a:r>
                      <a:r>
                        <a:rPr lang="vi-VN" sz="1850" spc="-80" baseline="0">
                          <a:effectLst/>
                          <a:latin typeface="Arial" panose="020B0604020202020204" pitchFamily="34" charset="0"/>
                          <a:cs typeface="Arial" panose="020B0604020202020204" pitchFamily="34" charset="0"/>
                        </a:rPr>
                        <a:t>Nhận </a:t>
                      </a:r>
                      <a:r>
                        <a:rPr lang="vi-VN" sz="1850" spc="-80" baseline="0" dirty="0">
                          <a:effectLst/>
                          <a:latin typeface="Arial" panose="020B0604020202020204" pitchFamily="34" charset="0"/>
                          <a:cs typeface="Arial" panose="020B0604020202020204" pitchFamily="34" charset="0"/>
                        </a:rPr>
                        <a:t>biết và bước đầu nhận xét được nét độc đáo của bài thơ thể hiện qua </a:t>
                      </a:r>
                      <a:r>
                        <a:rPr lang="vi-VN" sz="1850" spc="-80" baseline="0" dirty="0">
                          <a:effectLst/>
                          <a:highlight>
                            <a:srgbClr val="FFFF00"/>
                          </a:highlight>
                          <a:latin typeface="Arial" panose="020B0604020202020204" pitchFamily="34" charset="0"/>
                          <a:cs typeface="Arial" panose="020B0604020202020204" pitchFamily="34" charset="0"/>
                        </a:rPr>
                        <a:t>từ ngữ, hình ảnh, biện</a:t>
                      </a:r>
                      <a:r>
                        <a:rPr lang="vi-VN" sz="1850" spc="-80" baseline="0" dirty="0">
                          <a:effectLst/>
                          <a:latin typeface="Arial" panose="020B0604020202020204" pitchFamily="34" charset="0"/>
                          <a:cs typeface="Arial" panose="020B0604020202020204" pitchFamily="34" charset="0"/>
                        </a:rPr>
                        <a:t> </a:t>
                      </a:r>
                      <a:r>
                        <a:rPr lang="vi-VN" sz="1850" spc="-80" baseline="0" dirty="0">
                          <a:effectLst/>
                          <a:highlight>
                            <a:srgbClr val="FFFF00"/>
                          </a:highlight>
                          <a:latin typeface="Arial" panose="020B0604020202020204" pitchFamily="34" charset="0"/>
                          <a:cs typeface="Arial" panose="020B0604020202020204" pitchFamily="34" charset="0"/>
                        </a:rPr>
                        <a:t>pháp tu từ.</a:t>
                      </a:r>
                      <a:endParaRPr lang="vi-VN" sz="1850" spc="-80" baseline="0" dirty="0">
                        <a:effectLst/>
                        <a:latin typeface="Arial" panose="020B0604020202020204" pitchFamily="34" charset="0"/>
                        <a:cs typeface="Arial" panose="020B0604020202020204" pitchFamily="34" charset="0"/>
                      </a:endParaRPr>
                    </a:p>
                    <a:p>
                      <a:pPr marL="0" lvl="0" indent="0" algn="just">
                        <a:lnSpc>
                          <a:spcPct val="100000"/>
                        </a:lnSpc>
                        <a:spcBef>
                          <a:spcPts val="0"/>
                        </a:spcBef>
                        <a:spcAft>
                          <a:spcPts val="0"/>
                        </a:spcAft>
                        <a:buSzPts val="1400"/>
                        <a:buFont typeface="Times New Roman" panose="02020603050405020304" pitchFamily="18" charset="0"/>
                        <a:buNone/>
                        <a:tabLst>
                          <a:tab pos="196850" algn="l"/>
                        </a:tabLst>
                      </a:pPr>
                      <a:r>
                        <a:rPr lang="en-US" sz="1850" spc="-20">
                          <a:effectLst/>
                          <a:latin typeface="Arial" panose="020B0604020202020204" pitchFamily="34" charset="0"/>
                          <a:cs typeface="Arial" panose="020B0604020202020204" pitchFamily="34" charset="0"/>
                        </a:rPr>
                        <a:t>- </a:t>
                      </a:r>
                      <a:r>
                        <a:rPr lang="vi-VN" sz="1850" spc="-20">
                          <a:effectLst/>
                          <a:latin typeface="Arial" panose="020B0604020202020204" pitchFamily="34" charset="0"/>
                          <a:cs typeface="Arial" panose="020B0604020202020204" pitchFamily="34" charset="0"/>
                        </a:rPr>
                        <a:t>Nhận</a:t>
                      </a:r>
                      <a:r>
                        <a:rPr lang="vi-VN" sz="1850" spc="-45">
                          <a:effectLst/>
                          <a:latin typeface="Arial" panose="020B0604020202020204" pitchFamily="34" charset="0"/>
                          <a:cs typeface="Arial" panose="020B0604020202020204" pitchFamily="34" charset="0"/>
                        </a:rPr>
                        <a:t> </a:t>
                      </a:r>
                      <a:r>
                        <a:rPr lang="vi-VN" sz="1850" spc="-20" dirty="0">
                          <a:effectLst/>
                          <a:latin typeface="Arial" panose="020B0604020202020204" pitchFamily="34" charset="0"/>
                          <a:cs typeface="Arial" panose="020B0604020202020204" pitchFamily="34" charset="0"/>
                        </a:rPr>
                        <a:t>biết</a:t>
                      </a:r>
                      <a:r>
                        <a:rPr lang="vi-VN" sz="1850" spc="-45" dirty="0">
                          <a:effectLst/>
                          <a:latin typeface="Arial" panose="020B0604020202020204" pitchFamily="34" charset="0"/>
                          <a:cs typeface="Arial" panose="020B0604020202020204" pitchFamily="34" charset="0"/>
                        </a:rPr>
                        <a:t> </a:t>
                      </a:r>
                      <a:r>
                        <a:rPr lang="vi-VN" sz="1850" dirty="0">
                          <a:effectLst/>
                          <a:latin typeface="Arial" panose="020B0604020202020204" pitchFamily="34" charset="0"/>
                          <a:cs typeface="Arial" panose="020B0604020202020204" pitchFamily="34" charset="0"/>
                        </a:rPr>
                        <a:t>và</a:t>
                      </a:r>
                      <a:r>
                        <a:rPr lang="vi-VN" sz="1850" spc="-45" dirty="0">
                          <a:effectLst/>
                          <a:latin typeface="Arial" panose="020B0604020202020204" pitchFamily="34" charset="0"/>
                          <a:cs typeface="Arial" panose="020B0604020202020204" pitchFamily="34" charset="0"/>
                        </a:rPr>
                        <a:t> </a:t>
                      </a:r>
                      <a:r>
                        <a:rPr lang="vi-VN" sz="1850" spc="-15" dirty="0">
                          <a:effectLst/>
                          <a:latin typeface="Arial" panose="020B0604020202020204" pitchFamily="34" charset="0"/>
                          <a:cs typeface="Arial" panose="020B0604020202020204" pitchFamily="34" charset="0"/>
                        </a:rPr>
                        <a:t>nêu</a:t>
                      </a:r>
                      <a:r>
                        <a:rPr lang="vi-VN" sz="1850" spc="-45" dirty="0">
                          <a:effectLst/>
                          <a:latin typeface="Arial" panose="020B0604020202020204" pitchFamily="34" charset="0"/>
                          <a:cs typeface="Arial" panose="020B0604020202020204" pitchFamily="34" charset="0"/>
                        </a:rPr>
                        <a:t> </a:t>
                      </a:r>
                      <a:r>
                        <a:rPr lang="vi-VN" sz="1850" spc="-20" dirty="0">
                          <a:effectLst/>
                          <a:latin typeface="Arial" panose="020B0604020202020204" pitchFamily="34" charset="0"/>
                          <a:cs typeface="Arial" panose="020B0604020202020204" pitchFamily="34" charset="0"/>
                        </a:rPr>
                        <a:t>được</a:t>
                      </a:r>
                      <a:r>
                        <a:rPr lang="vi-VN" sz="1850" spc="-50" dirty="0">
                          <a:effectLst/>
                          <a:latin typeface="Arial" panose="020B0604020202020204" pitchFamily="34" charset="0"/>
                          <a:cs typeface="Arial" panose="020B0604020202020204" pitchFamily="34" charset="0"/>
                        </a:rPr>
                        <a:t> </a:t>
                      </a:r>
                      <a:r>
                        <a:rPr lang="vi-VN" sz="1850" spc="-15" dirty="0">
                          <a:effectLst/>
                          <a:latin typeface="Arial" panose="020B0604020202020204" pitchFamily="34" charset="0"/>
                          <a:cs typeface="Arial" panose="020B0604020202020204" pitchFamily="34" charset="0"/>
                        </a:rPr>
                        <a:t>tác</a:t>
                      </a:r>
                      <a:r>
                        <a:rPr lang="vi-VN" sz="1850" spc="-45" dirty="0">
                          <a:effectLst/>
                          <a:latin typeface="Arial" panose="020B0604020202020204" pitchFamily="34" charset="0"/>
                          <a:cs typeface="Arial" panose="020B0604020202020204" pitchFamily="34" charset="0"/>
                        </a:rPr>
                        <a:t> </a:t>
                      </a:r>
                      <a:r>
                        <a:rPr lang="vi-VN" sz="1850" spc="-15" dirty="0">
                          <a:effectLst/>
                          <a:latin typeface="Arial" panose="020B0604020202020204" pitchFamily="34" charset="0"/>
                          <a:cs typeface="Arial" panose="020B0604020202020204" pitchFamily="34" charset="0"/>
                        </a:rPr>
                        <a:t>dụng</a:t>
                      </a:r>
                      <a:r>
                        <a:rPr lang="vi-VN" sz="1850" spc="-45" dirty="0">
                          <a:effectLst/>
                          <a:latin typeface="Arial" panose="020B0604020202020204" pitchFamily="34" charset="0"/>
                          <a:cs typeface="Arial" panose="020B0604020202020204" pitchFamily="34" charset="0"/>
                        </a:rPr>
                        <a:t> </a:t>
                      </a:r>
                      <a:r>
                        <a:rPr lang="vi-VN" sz="1850" spc="-15" dirty="0">
                          <a:effectLst/>
                          <a:latin typeface="Arial" panose="020B0604020202020204" pitchFamily="34" charset="0"/>
                          <a:cs typeface="Arial" panose="020B0604020202020204" pitchFamily="34" charset="0"/>
                        </a:rPr>
                        <a:t>của</a:t>
                      </a:r>
                      <a:r>
                        <a:rPr lang="vi-VN" sz="1850" spc="-50" dirty="0">
                          <a:effectLst/>
                          <a:latin typeface="Arial" panose="020B0604020202020204" pitchFamily="34" charset="0"/>
                          <a:cs typeface="Arial" panose="020B0604020202020204" pitchFamily="34" charset="0"/>
                        </a:rPr>
                        <a:t> </a:t>
                      </a:r>
                      <a:r>
                        <a:rPr lang="vi-VN" sz="1850" spc="-20" dirty="0">
                          <a:effectLst/>
                          <a:latin typeface="Arial" panose="020B0604020202020204" pitchFamily="34" charset="0"/>
                          <a:cs typeface="Arial" panose="020B0604020202020204" pitchFamily="34" charset="0"/>
                        </a:rPr>
                        <a:t>các</a:t>
                      </a:r>
                      <a:r>
                        <a:rPr lang="vi-VN" sz="1850" spc="-25" dirty="0">
                          <a:effectLst/>
                          <a:latin typeface="Arial" panose="020B0604020202020204" pitchFamily="34" charset="0"/>
                          <a:cs typeface="Arial" panose="020B0604020202020204" pitchFamily="34" charset="0"/>
                        </a:rPr>
                        <a:t> </a:t>
                      </a:r>
                      <a:r>
                        <a:rPr lang="vi-VN" sz="1850" spc="-20" dirty="0">
                          <a:effectLst/>
                          <a:latin typeface="Arial" panose="020B0604020202020204" pitchFamily="34" charset="0"/>
                          <a:cs typeface="Arial" panose="020B0604020202020204" pitchFamily="34" charset="0"/>
                        </a:rPr>
                        <a:t>yếu</a:t>
                      </a:r>
                      <a:r>
                        <a:rPr lang="vi-VN" sz="1850" spc="-45" dirty="0">
                          <a:effectLst/>
                          <a:latin typeface="Arial" panose="020B0604020202020204" pitchFamily="34" charset="0"/>
                          <a:cs typeface="Arial" panose="020B0604020202020204" pitchFamily="34" charset="0"/>
                        </a:rPr>
                        <a:t> </a:t>
                      </a:r>
                      <a:r>
                        <a:rPr lang="vi-VN" sz="1850" dirty="0">
                          <a:effectLst/>
                          <a:latin typeface="Arial" panose="020B0604020202020204" pitchFamily="34" charset="0"/>
                          <a:cs typeface="Arial" panose="020B0604020202020204" pitchFamily="34" charset="0"/>
                        </a:rPr>
                        <a:t>tố</a:t>
                      </a:r>
                      <a:r>
                        <a:rPr lang="vi-VN" sz="1850" spc="-45" dirty="0">
                          <a:effectLst/>
                          <a:latin typeface="Arial" panose="020B0604020202020204" pitchFamily="34" charset="0"/>
                          <a:cs typeface="Arial" panose="020B0604020202020204" pitchFamily="34" charset="0"/>
                        </a:rPr>
                        <a:t> </a:t>
                      </a:r>
                      <a:r>
                        <a:rPr lang="vi-VN" sz="1850" dirty="0">
                          <a:effectLst/>
                          <a:latin typeface="Arial" panose="020B0604020202020204" pitchFamily="34" charset="0"/>
                          <a:cs typeface="Arial" panose="020B0604020202020204" pitchFamily="34" charset="0"/>
                        </a:rPr>
                        <a:t>tự</a:t>
                      </a:r>
                      <a:r>
                        <a:rPr lang="vi-VN" sz="1850" spc="-55" dirty="0">
                          <a:effectLst/>
                          <a:latin typeface="Arial" panose="020B0604020202020204" pitchFamily="34" charset="0"/>
                          <a:cs typeface="Arial" panose="020B0604020202020204" pitchFamily="34" charset="0"/>
                        </a:rPr>
                        <a:t> </a:t>
                      </a:r>
                      <a:r>
                        <a:rPr lang="vi-VN" sz="1850" dirty="0">
                          <a:effectLst/>
                          <a:latin typeface="Arial" panose="020B0604020202020204" pitchFamily="34" charset="0"/>
                          <a:cs typeface="Arial" panose="020B0604020202020204" pitchFamily="34" charset="0"/>
                        </a:rPr>
                        <a:t>sự</a:t>
                      </a:r>
                      <a:r>
                        <a:rPr lang="vi-VN" sz="1850" spc="-45" dirty="0">
                          <a:effectLst/>
                          <a:latin typeface="Arial" panose="020B0604020202020204" pitchFamily="34" charset="0"/>
                          <a:cs typeface="Arial" panose="020B0604020202020204" pitchFamily="34" charset="0"/>
                        </a:rPr>
                        <a:t> </a:t>
                      </a:r>
                      <a:r>
                        <a:rPr lang="vi-VN" sz="1850" dirty="0">
                          <a:effectLst/>
                          <a:latin typeface="Arial" panose="020B0604020202020204" pitchFamily="34" charset="0"/>
                          <a:cs typeface="Arial" panose="020B0604020202020204" pitchFamily="34" charset="0"/>
                        </a:rPr>
                        <a:t>và</a:t>
                      </a:r>
                      <a:r>
                        <a:rPr lang="vi-VN" sz="1850" spc="-40" dirty="0">
                          <a:effectLst/>
                          <a:latin typeface="Arial" panose="020B0604020202020204" pitchFamily="34" charset="0"/>
                          <a:cs typeface="Arial" panose="020B0604020202020204" pitchFamily="34" charset="0"/>
                        </a:rPr>
                        <a:t> </a:t>
                      </a:r>
                      <a:r>
                        <a:rPr lang="vi-VN" sz="1850" spc="-25" dirty="0">
                          <a:effectLst/>
                          <a:latin typeface="Arial" panose="020B0604020202020204" pitchFamily="34" charset="0"/>
                          <a:cs typeface="Arial" panose="020B0604020202020204" pitchFamily="34" charset="0"/>
                        </a:rPr>
                        <a:t>miêu</a:t>
                      </a:r>
                      <a:r>
                        <a:rPr lang="vi-VN" sz="1850" spc="-40" dirty="0">
                          <a:effectLst/>
                          <a:latin typeface="Arial" panose="020B0604020202020204" pitchFamily="34" charset="0"/>
                          <a:cs typeface="Arial" panose="020B0604020202020204" pitchFamily="34" charset="0"/>
                        </a:rPr>
                        <a:t> </a:t>
                      </a:r>
                      <a:r>
                        <a:rPr lang="vi-VN" sz="1850" dirty="0">
                          <a:effectLst/>
                          <a:latin typeface="Arial" panose="020B0604020202020204" pitchFamily="34" charset="0"/>
                          <a:cs typeface="Arial" panose="020B0604020202020204" pitchFamily="34" charset="0"/>
                        </a:rPr>
                        <a:t>tả</a:t>
                      </a:r>
                      <a:r>
                        <a:rPr lang="vi-VN" sz="1850" spc="-40" dirty="0">
                          <a:effectLst/>
                          <a:latin typeface="Arial" panose="020B0604020202020204" pitchFamily="34" charset="0"/>
                          <a:cs typeface="Arial" panose="020B0604020202020204" pitchFamily="34" charset="0"/>
                        </a:rPr>
                        <a:t> </a:t>
                      </a:r>
                      <a:r>
                        <a:rPr lang="vi-VN" sz="1850" spc="-20" dirty="0">
                          <a:effectLst/>
                          <a:latin typeface="Arial" panose="020B0604020202020204" pitchFamily="34" charset="0"/>
                          <a:cs typeface="Arial" panose="020B0604020202020204" pitchFamily="34" charset="0"/>
                        </a:rPr>
                        <a:t>trong</a:t>
                      </a:r>
                      <a:r>
                        <a:rPr lang="vi-VN" sz="1850" spc="-45" dirty="0">
                          <a:effectLst/>
                          <a:latin typeface="Arial" panose="020B0604020202020204" pitchFamily="34" charset="0"/>
                          <a:cs typeface="Arial" panose="020B0604020202020204" pitchFamily="34" charset="0"/>
                        </a:rPr>
                        <a:t> </a:t>
                      </a:r>
                      <a:r>
                        <a:rPr lang="vi-VN" sz="1850" spc="-20" dirty="0">
                          <a:effectLst/>
                          <a:latin typeface="Arial" panose="020B0604020202020204" pitchFamily="34" charset="0"/>
                          <a:cs typeface="Arial" panose="020B0604020202020204" pitchFamily="34" charset="0"/>
                        </a:rPr>
                        <a:t>thơ.</a:t>
                      </a:r>
                      <a:endParaRPr lang="vi-VN" sz="1850" dirty="0">
                        <a:effectLst/>
                        <a:latin typeface="Arial" panose="020B0604020202020204" pitchFamily="34" charset="0"/>
                        <a:ea typeface="Times New Roman" panose="02020603050405020304" pitchFamily="18" charset="0"/>
                        <a:cs typeface="Arial" panose="020B0604020202020204" pitchFamily="34" charset="0"/>
                      </a:endParaRPr>
                    </a:p>
                  </a:txBody>
                  <a:tcPr marL="39003" marR="39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784085941"/>
                  </a:ext>
                </a:extLst>
              </a:tr>
              <a:tr h="854789">
                <a:tc>
                  <a:txBody>
                    <a:bodyPr/>
                    <a:lstStyle/>
                    <a:p>
                      <a:pPr algn="ctr">
                        <a:lnSpc>
                          <a:spcPct val="100000"/>
                        </a:lnSpc>
                        <a:spcBef>
                          <a:spcPts val="0"/>
                        </a:spcBef>
                        <a:spcAft>
                          <a:spcPts val="0"/>
                        </a:spcAft>
                      </a:pPr>
                      <a:r>
                        <a:rPr lang="vi-VN" sz="1850" dirty="0">
                          <a:solidFill>
                            <a:schemeClr val="bg1"/>
                          </a:solidFill>
                          <a:effectLst/>
                          <a:latin typeface="Arial" panose="020B0604020202020204" pitchFamily="34" charset="0"/>
                          <a:cs typeface="Arial" panose="020B0604020202020204" pitchFamily="34" charset="0"/>
                        </a:rPr>
                        <a:t>7</a:t>
                      </a:r>
                      <a:endParaRPr lang="vi-VN" sz="185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9003" marR="390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just">
                        <a:lnSpc>
                          <a:spcPct val="100000"/>
                        </a:lnSpc>
                        <a:spcBef>
                          <a:spcPts val="0"/>
                        </a:spcBef>
                        <a:spcAft>
                          <a:spcPts val="0"/>
                        </a:spcAft>
                        <a:buSzPts val="1400"/>
                        <a:buFont typeface="Times New Roman" panose="02020603050405020304" pitchFamily="18" charset="0"/>
                        <a:buNone/>
                        <a:tabLst>
                          <a:tab pos="196850" algn="l"/>
                        </a:tabLst>
                      </a:pPr>
                      <a:r>
                        <a:rPr lang="en-US" sz="185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Nhận </a:t>
                      </a:r>
                      <a:r>
                        <a:rPr lang="vi-VN" sz="1850" dirty="0">
                          <a:effectLst/>
                          <a:latin typeface="Arial" panose="020B0604020202020204" pitchFamily="34" charset="0"/>
                          <a:cs typeface="Arial" panose="020B0604020202020204" pitchFamily="34" charset="0"/>
                        </a:rPr>
                        <a:t>biết được chủ đề, </a:t>
                      </a:r>
                      <a:r>
                        <a:rPr lang="vi-VN" sz="1850" dirty="0">
                          <a:effectLst/>
                          <a:highlight>
                            <a:srgbClr val="FFFF00"/>
                          </a:highlight>
                          <a:latin typeface="Arial" panose="020B0604020202020204" pitchFamily="34" charset="0"/>
                          <a:cs typeface="Arial" panose="020B0604020202020204" pitchFamily="34" charset="0"/>
                        </a:rPr>
                        <a:t>thông điệp</a:t>
                      </a:r>
                      <a:r>
                        <a:rPr lang="vi-VN" sz="1850" dirty="0">
                          <a:effectLst/>
                          <a:latin typeface="Arial" panose="020B0604020202020204" pitchFamily="34" charset="0"/>
                          <a:cs typeface="Arial" panose="020B0604020202020204" pitchFamily="34" charset="0"/>
                        </a:rPr>
                        <a:t> </a:t>
                      </a:r>
                      <a:r>
                        <a:rPr lang="vi-VN" sz="1850" spc="-15" dirty="0">
                          <a:effectLst/>
                          <a:latin typeface="Arial" panose="020B0604020202020204" pitchFamily="34" charset="0"/>
                          <a:cs typeface="Arial" panose="020B0604020202020204" pitchFamily="34" charset="0"/>
                        </a:rPr>
                        <a:t>mà </a:t>
                      </a:r>
                      <a:r>
                        <a:rPr lang="vi-VN" sz="1850" dirty="0">
                          <a:effectLst/>
                          <a:latin typeface="Arial" panose="020B0604020202020204" pitchFamily="34" charset="0"/>
                          <a:cs typeface="Arial" panose="020B0604020202020204" pitchFamily="34" charset="0"/>
                        </a:rPr>
                        <a:t>văn bản muốn gửi đến người</a:t>
                      </a:r>
                      <a:r>
                        <a:rPr lang="vi-VN" sz="1850" spc="-35" dirty="0">
                          <a:effectLst/>
                          <a:latin typeface="Arial" panose="020B0604020202020204" pitchFamily="34" charset="0"/>
                          <a:cs typeface="Arial" panose="020B0604020202020204" pitchFamily="34" charset="0"/>
                        </a:rPr>
                        <a:t> </a:t>
                      </a:r>
                      <a:r>
                        <a:rPr lang="vi-VN" sz="1850" dirty="0">
                          <a:effectLst/>
                          <a:latin typeface="Arial" panose="020B0604020202020204" pitchFamily="34" charset="0"/>
                          <a:cs typeface="Arial" panose="020B0604020202020204" pitchFamily="34" charset="0"/>
                        </a:rPr>
                        <a:t>đọc</a:t>
                      </a:r>
                    </a:p>
                    <a:p>
                      <a:pPr marL="0" lvl="0" indent="0" algn="just">
                        <a:lnSpc>
                          <a:spcPct val="100000"/>
                        </a:lnSpc>
                        <a:spcBef>
                          <a:spcPts val="0"/>
                        </a:spcBef>
                        <a:spcAft>
                          <a:spcPts val="0"/>
                        </a:spcAft>
                        <a:buSzPts val="1400"/>
                        <a:buFont typeface="Times New Roman" panose="02020603050405020304" pitchFamily="18" charset="0"/>
                        <a:buNone/>
                        <a:tabLst>
                          <a:tab pos="196850" algn="l"/>
                        </a:tabLst>
                      </a:pPr>
                      <a:r>
                        <a:rPr lang="en-US" sz="185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Nhận </a:t>
                      </a:r>
                      <a:r>
                        <a:rPr lang="vi-VN" sz="1850" dirty="0">
                          <a:effectLst/>
                          <a:latin typeface="Arial" panose="020B0604020202020204" pitchFamily="34" charset="0"/>
                          <a:cs typeface="Arial" panose="020B0604020202020204" pitchFamily="34" charset="0"/>
                        </a:rPr>
                        <a:t>biết được tình cảm, cảm xúc của người viết thể hiện qua ngôn ngữ văn</a:t>
                      </a:r>
                      <a:r>
                        <a:rPr lang="vi-VN" sz="1850" spc="-85" dirty="0">
                          <a:effectLst/>
                          <a:latin typeface="Arial" panose="020B0604020202020204" pitchFamily="34" charset="0"/>
                          <a:cs typeface="Arial" panose="020B0604020202020204" pitchFamily="34" charset="0"/>
                        </a:rPr>
                        <a:t> </a:t>
                      </a:r>
                      <a:r>
                        <a:rPr lang="vi-VN" sz="1850" dirty="0">
                          <a:effectLst/>
                          <a:latin typeface="Arial" panose="020B0604020202020204" pitchFamily="34" charset="0"/>
                          <a:cs typeface="Arial" panose="020B0604020202020204" pitchFamily="34" charset="0"/>
                        </a:rPr>
                        <a:t>bản.</a:t>
                      </a:r>
                    </a:p>
                    <a:p>
                      <a:pPr marL="0" marR="59690" lvl="0" indent="0" algn="just">
                        <a:lnSpc>
                          <a:spcPct val="100000"/>
                        </a:lnSpc>
                        <a:spcBef>
                          <a:spcPts val="0"/>
                        </a:spcBef>
                        <a:spcAft>
                          <a:spcPts val="0"/>
                        </a:spcAft>
                        <a:buSzPts val="1400"/>
                        <a:buFont typeface="Times New Roman" panose="02020603050405020304" pitchFamily="18" charset="0"/>
                        <a:buNone/>
                        <a:tabLst>
                          <a:tab pos="203200" algn="l"/>
                        </a:tabLst>
                      </a:pPr>
                      <a:r>
                        <a:rPr lang="en-US" sz="1850" spc="-50" baseline="0">
                          <a:effectLst/>
                          <a:latin typeface="Arial" panose="020B0604020202020204" pitchFamily="34" charset="0"/>
                          <a:cs typeface="Arial" panose="020B0604020202020204" pitchFamily="34" charset="0"/>
                        </a:rPr>
                        <a:t>- </a:t>
                      </a:r>
                      <a:r>
                        <a:rPr lang="vi-VN" sz="1850" spc="-50" baseline="0">
                          <a:effectLst/>
                          <a:latin typeface="Arial" panose="020B0604020202020204" pitchFamily="34" charset="0"/>
                          <a:cs typeface="Arial" panose="020B0604020202020204" pitchFamily="34" charset="0"/>
                        </a:rPr>
                        <a:t>Nhận </a:t>
                      </a:r>
                      <a:r>
                        <a:rPr lang="vi-VN" sz="1850" spc="-50" baseline="0" dirty="0">
                          <a:effectLst/>
                          <a:latin typeface="Arial" panose="020B0604020202020204" pitchFamily="34" charset="0"/>
                          <a:cs typeface="Arial" panose="020B0604020202020204" pitchFamily="34" charset="0"/>
                        </a:rPr>
                        <a:t>biết và nhận xét được nét độc đáo của bài thơ thể hiện qua từ ngữ, hình ảnh, </a:t>
                      </a:r>
                      <a:r>
                        <a:rPr lang="vi-VN" sz="1850" spc="-50" baseline="0" dirty="0">
                          <a:effectLst/>
                          <a:highlight>
                            <a:srgbClr val="FFFF00"/>
                          </a:highlight>
                          <a:latin typeface="Arial" panose="020B0604020202020204" pitchFamily="34" charset="0"/>
                          <a:cs typeface="Arial" panose="020B0604020202020204" pitchFamily="34" charset="0"/>
                        </a:rPr>
                        <a:t>vần, nhịp</a:t>
                      </a:r>
                      <a:r>
                        <a:rPr lang="vi-VN" sz="1850" spc="-50" baseline="0" dirty="0">
                          <a:effectLst/>
                          <a:latin typeface="Arial" panose="020B0604020202020204" pitchFamily="34" charset="0"/>
                          <a:cs typeface="Arial" panose="020B0604020202020204" pitchFamily="34" charset="0"/>
                        </a:rPr>
                        <a:t>, biện pháp tu từ.</a:t>
                      </a:r>
                      <a:endParaRPr lang="vi-VN" sz="1850" spc="-50" baseline="0" dirty="0">
                        <a:effectLst/>
                        <a:latin typeface="Arial" panose="020B0604020202020204" pitchFamily="34" charset="0"/>
                        <a:ea typeface="Times New Roman" panose="02020603050405020304" pitchFamily="18" charset="0"/>
                        <a:cs typeface="Arial" panose="020B0604020202020204" pitchFamily="34" charset="0"/>
                      </a:endParaRPr>
                    </a:p>
                  </a:txBody>
                  <a:tcPr marL="39003" marR="39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315648092"/>
                  </a:ext>
                </a:extLst>
              </a:tr>
              <a:tr h="1994508">
                <a:tc>
                  <a:txBody>
                    <a:bodyPr/>
                    <a:lstStyle/>
                    <a:p>
                      <a:pPr algn="ctr">
                        <a:lnSpc>
                          <a:spcPct val="100000"/>
                        </a:lnSpc>
                        <a:spcBef>
                          <a:spcPts val="0"/>
                        </a:spcBef>
                        <a:spcAft>
                          <a:spcPts val="0"/>
                        </a:spcAft>
                      </a:pPr>
                      <a:r>
                        <a:rPr lang="vi-VN" sz="1850" dirty="0">
                          <a:solidFill>
                            <a:schemeClr val="bg1"/>
                          </a:solidFill>
                          <a:effectLst/>
                          <a:latin typeface="Arial" panose="020B0604020202020204" pitchFamily="34" charset="0"/>
                          <a:cs typeface="Arial" panose="020B0604020202020204" pitchFamily="34" charset="0"/>
                        </a:rPr>
                        <a:t>8</a:t>
                      </a:r>
                      <a:endParaRPr lang="vi-VN" sz="185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9003" marR="390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59690" lvl="0" indent="0" algn="just">
                        <a:lnSpc>
                          <a:spcPct val="100000"/>
                        </a:lnSpc>
                        <a:spcBef>
                          <a:spcPts val="0"/>
                        </a:spcBef>
                        <a:spcAft>
                          <a:spcPts val="0"/>
                        </a:spcAft>
                        <a:buSzPts val="1400"/>
                        <a:buFont typeface="Times New Roman" panose="02020603050405020304" pitchFamily="18" charset="0"/>
                        <a:buNone/>
                        <a:tabLst>
                          <a:tab pos="213360" algn="l"/>
                        </a:tabLst>
                      </a:pPr>
                      <a:r>
                        <a:rPr lang="en-US" sz="185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Nhận </a:t>
                      </a:r>
                      <a:r>
                        <a:rPr lang="vi-VN" sz="1850" dirty="0">
                          <a:effectLst/>
                          <a:latin typeface="Arial" panose="020B0604020202020204" pitchFamily="34" charset="0"/>
                          <a:cs typeface="Arial" panose="020B0604020202020204" pitchFamily="34" charset="0"/>
                        </a:rPr>
                        <a:t>biết và </a:t>
                      </a:r>
                      <a:r>
                        <a:rPr lang="vi-VN" sz="1850" dirty="0">
                          <a:effectLst/>
                          <a:highlight>
                            <a:srgbClr val="FFFF00"/>
                          </a:highlight>
                          <a:latin typeface="Arial" panose="020B0604020202020204" pitchFamily="34" charset="0"/>
                          <a:cs typeface="Arial" panose="020B0604020202020204" pitchFamily="34" charset="0"/>
                        </a:rPr>
                        <a:t>phân tích được chủ đề, tư tưởng</a:t>
                      </a:r>
                      <a:r>
                        <a:rPr lang="vi-VN" sz="1850" dirty="0">
                          <a:effectLst/>
                          <a:latin typeface="Arial" panose="020B0604020202020204" pitchFamily="34" charset="0"/>
                          <a:cs typeface="Arial" panose="020B0604020202020204" pitchFamily="34" charset="0"/>
                        </a:rPr>
                        <a:t>, thông điệp mà văn bản muốn gửi đến người đọc thông qua hình thức nghệ thuật của văn bản; phân tích được </a:t>
                      </a:r>
                      <a:r>
                        <a:rPr lang="vi-VN" sz="1850" dirty="0">
                          <a:effectLst/>
                          <a:highlight>
                            <a:srgbClr val="FFFF00"/>
                          </a:highlight>
                          <a:latin typeface="Arial" panose="020B0604020202020204" pitchFamily="34" charset="0"/>
                          <a:cs typeface="Arial" panose="020B0604020202020204" pitchFamily="34" charset="0"/>
                        </a:rPr>
                        <a:t>một số căn cứ để xác định chủ</a:t>
                      </a:r>
                      <a:r>
                        <a:rPr lang="vi-VN" sz="1850" spc="-25" dirty="0">
                          <a:effectLst/>
                          <a:highlight>
                            <a:srgbClr val="FFFF00"/>
                          </a:highlight>
                          <a:latin typeface="Arial" panose="020B0604020202020204" pitchFamily="34" charset="0"/>
                          <a:cs typeface="Arial" panose="020B0604020202020204" pitchFamily="34" charset="0"/>
                        </a:rPr>
                        <a:t> </a:t>
                      </a:r>
                      <a:r>
                        <a:rPr lang="vi-VN" sz="1850" dirty="0">
                          <a:effectLst/>
                          <a:highlight>
                            <a:srgbClr val="FFFF00"/>
                          </a:highlight>
                          <a:latin typeface="Arial" panose="020B0604020202020204" pitchFamily="34" charset="0"/>
                          <a:cs typeface="Arial" panose="020B0604020202020204" pitchFamily="34" charset="0"/>
                        </a:rPr>
                        <a:t>đề</a:t>
                      </a:r>
                      <a:r>
                        <a:rPr lang="vi-VN" sz="1850" dirty="0">
                          <a:effectLst/>
                          <a:latin typeface="Arial" panose="020B0604020202020204" pitchFamily="34" charset="0"/>
                          <a:cs typeface="Arial" panose="020B0604020202020204" pitchFamily="34" charset="0"/>
                        </a:rPr>
                        <a:t>.</a:t>
                      </a:r>
                    </a:p>
                    <a:p>
                      <a:pPr marL="0" marR="59690" lvl="0" indent="0" algn="just">
                        <a:lnSpc>
                          <a:spcPct val="100000"/>
                        </a:lnSpc>
                        <a:spcBef>
                          <a:spcPts val="0"/>
                        </a:spcBef>
                        <a:spcAft>
                          <a:spcPts val="0"/>
                        </a:spcAft>
                        <a:buSzPts val="1400"/>
                        <a:buFont typeface="Times New Roman" panose="02020603050405020304" pitchFamily="18" charset="0"/>
                        <a:buNone/>
                        <a:tabLst>
                          <a:tab pos="204470" algn="l"/>
                        </a:tabLst>
                      </a:pPr>
                      <a:r>
                        <a:rPr lang="en-US" sz="1850" spc="-50" baseline="0">
                          <a:effectLst/>
                          <a:latin typeface="Arial" panose="020B0604020202020204" pitchFamily="34" charset="0"/>
                          <a:cs typeface="Arial" panose="020B0604020202020204" pitchFamily="34" charset="0"/>
                        </a:rPr>
                        <a:t>- </a:t>
                      </a:r>
                      <a:r>
                        <a:rPr lang="vi-VN" sz="1850" spc="-50" baseline="0">
                          <a:effectLst/>
                          <a:latin typeface="Arial" panose="020B0604020202020204" pitchFamily="34" charset="0"/>
                          <a:cs typeface="Arial" panose="020B0604020202020204" pitchFamily="34" charset="0"/>
                        </a:rPr>
                        <a:t>Nhận </a:t>
                      </a:r>
                      <a:r>
                        <a:rPr lang="vi-VN" sz="1850" spc="-50" baseline="0" dirty="0">
                          <a:effectLst/>
                          <a:latin typeface="Arial" panose="020B0604020202020204" pitchFamily="34" charset="0"/>
                          <a:cs typeface="Arial" panose="020B0604020202020204" pitchFamily="34" charset="0"/>
                        </a:rPr>
                        <a:t>biết và </a:t>
                      </a:r>
                      <a:r>
                        <a:rPr lang="vi-VN" sz="1850" spc="-50" baseline="0" dirty="0">
                          <a:effectLst/>
                          <a:highlight>
                            <a:srgbClr val="FFFF00"/>
                          </a:highlight>
                          <a:latin typeface="Arial" panose="020B0604020202020204" pitchFamily="34" charset="0"/>
                          <a:cs typeface="Arial" panose="020B0604020202020204" pitchFamily="34" charset="0"/>
                        </a:rPr>
                        <a:t>phân tích</a:t>
                      </a:r>
                      <a:r>
                        <a:rPr lang="vi-VN" sz="1850" spc="-50" baseline="0" dirty="0">
                          <a:effectLst/>
                          <a:latin typeface="Arial" panose="020B0604020202020204" pitchFamily="34" charset="0"/>
                          <a:cs typeface="Arial" panose="020B0604020202020204" pitchFamily="34" charset="0"/>
                        </a:rPr>
                        <a:t> được tình cảm, cảm xúc, </a:t>
                      </a:r>
                      <a:r>
                        <a:rPr lang="vi-VN" sz="1850" spc="-50" baseline="0" dirty="0">
                          <a:effectLst/>
                          <a:highlight>
                            <a:srgbClr val="FFFF00"/>
                          </a:highlight>
                          <a:latin typeface="Arial" panose="020B0604020202020204" pitchFamily="34" charset="0"/>
                          <a:cs typeface="Arial" panose="020B0604020202020204" pitchFamily="34" charset="0"/>
                        </a:rPr>
                        <a:t>cảm hứng chủ đạo</a:t>
                      </a:r>
                      <a:r>
                        <a:rPr lang="vi-VN" sz="1850" spc="-50" baseline="0" dirty="0">
                          <a:effectLst/>
                          <a:latin typeface="Arial" panose="020B0604020202020204" pitchFamily="34" charset="0"/>
                          <a:cs typeface="Arial" panose="020B0604020202020204" pitchFamily="34" charset="0"/>
                        </a:rPr>
                        <a:t> của người viết thể hiện qua văn bản.</a:t>
                      </a:r>
                    </a:p>
                    <a:p>
                      <a:pPr marL="0" marR="59055" lvl="0" indent="0" algn="just">
                        <a:lnSpc>
                          <a:spcPct val="100000"/>
                        </a:lnSpc>
                        <a:spcBef>
                          <a:spcPts val="0"/>
                        </a:spcBef>
                        <a:spcAft>
                          <a:spcPts val="0"/>
                        </a:spcAft>
                        <a:buSzPts val="1400"/>
                        <a:buFont typeface="Times New Roman" panose="02020603050405020304" pitchFamily="18" charset="0"/>
                        <a:buNone/>
                        <a:tabLst>
                          <a:tab pos="213360" algn="l"/>
                        </a:tabLst>
                      </a:pPr>
                      <a:r>
                        <a:rPr lang="en-US" sz="185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Nhận </a:t>
                      </a:r>
                      <a:r>
                        <a:rPr lang="vi-VN" sz="1850" dirty="0">
                          <a:effectLst/>
                          <a:latin typeface="Arial" panose="020B0604020202020204" pitchFamily="34" charset="0"/>
                          <a:cs typeface="Arial" panose="020B0604020202020204" pitchFamily="34" charset="0"/>
                        </a:rPr>
                        <a:t>biết và phân tích được tác dụng của một số thủ pháp nghệ thuật chính của thơ trào phúng.</a:t>
                      </a:r>
                    </a:p>
                    <a:p>
                      <a:pPr marL="0" marR="59690" lvl="0" indent="0" algn="just">
                        <a:lnSpc>
                          <a:spcPct val="100000"/>
                        </a:lnSpc>
                        <a:spcBef>
                          <a:spcPts val="0"/>
                        </a:spcBef>
                        <a:spcAft>
                          <a:spcPts val="0"/>
                        </a:spcAft>
                        <a:buSzPts val="1400"/>
                        <a:buFont typeface="Times New Roman" panose="02020603050405020304" pitchFamily="18" charset="0"/>
                        <a:buNone/>
                        <a:tabLst>
                          <a:tab pos="204470" algn="l"/>
                        </a:tabLst>
                      </a:pPr>
                      <a:r>
                        <a:rPr lang="en-US" sz="185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Nhận </a:t>
                      </a:r>
                      <a:r>
                        <a:rPr lang="vi-VN" sz="1850" dirty="0">
                          <a:effectLst/>
                          <a:latin typeface="Arial" panose="020B0604020202020204" pitchFamily="34" charset="0"/>
                          <a:cs typeface="Arial" panose="020B0604020202020204" pitchFamily="34" charset="0"/>
                        </a:rPr>
                        <a:t>biết được một số yếu tố thi luật của thơ thất ngôn bát cú và thơ tứ tuyệt luật Đường như: bố cục, niêm, luật, vần, nhịp,</a:t>
                      </a:r>
                      <a:r>
                        <a:rPr lang="vi-VN" sz="1850" spc="-35" dirty="0">
                          <a:effectLst/>
                          <a:latin typeface="Arial" panose="020B0604020202020204" pitchFamily="34" charset="0"/>
                          <a:cs typeface="Arial" panose="020B0604020202020204" pitchFamily="34" charset="0"/>
                        </a:rPr>
                        <a:t> </a:t>
                      </a:r>
                      <a:r>
                        <a:rPr lang="vi-VN" sz="1850" dirty="0">
                          <a:effectLst/>
                          <a:latin typeface="Arial" panose="020B0604020202020204" pitchFamily="34" charset="0"/>
                          <a:cs typeface="Arial" panose="020B0604020202020204" pitchFamily="34" charset="0"/>
                        </a:rPr>
                        <a:t>đối.</a:t>
                      </a:r>
                    </a:p>
                    <a:p>
                      <a:pPr marL="0" marR="59690" lvl="0" indent="0" algn="just">
                        <a:lnSpc>
                          <a:spcPct val="100000"/>
                        </a:lnSpc>
                        <a:spcBef>
                          <a:spcPts val="0"/>
                        </a:spcBef>
                        <a:spcAft>
                          <a:spcPts val="0"/>
                        </a:spcAft>
                        <a:buSzPts val="1400"/>
                        <a:buFont typeface="Times New Roman" panose="02020603050405020304" pitchFamily="18" charset="0"/>
                        <a:buNone/>
                        <a:tabLst>
                          <a:tab pos="200025" algn="l"/>
                        </a:tabLst>
                      </a:pPr>
                      <a:r>
                        <a:rPr lang="en-US" sz="1850" spc="-50" baseline="0">
                          <a:effectLst/>
                          <a:latin typeface="Arial" panose="020B0604020202020204" pitchFamily="34" charset="0"/>
                          <a:cs typeface="Arial" panose="020B0604020202020204" pitchFamily="34" charset="0"/>
                        </a:rPr>
                        <a:t>- </a:t>
                      </a:r>
                      <a:r>
                        <a:rPr lang="vi-VN" sz="1850" spc="-50" baseline="0">
                          <a:effectLst/>
                          <a:latin typeface="Arial" panose="020B0604020202020204" pitchFamily="34" charset="0"/>
                          <a:cs typeface="Arial" panose="020B0604020202020204" pitchFamily="34" charset="0"/>
                        </a:rPr>
                        <a:t>Nhận </a:t>
                      </a:r>
                      <a:r>
                        <a:rPr lang="vi-VN" sz="1850" spc="-50" baseline="0" dirty="0">
                          <a:effectLst/>
                          <a:latin typeface="Arial" panose="020B0604020202020204" pitchFamily="34" charset="0"/>
                          <a:cs typeface="Arial" panose="020B0604020202020204" pitchFamily="34" charset="0"/>
                        </a:rPr>
                        <a:t>biết và </a:t>
                      </a:r>
                      <a:r>
                        <a:rPr lang="vi-VN" sz="1850" spc="-50" baseline="0" dirty="0">
                          <a:effectLst/>
                          <a:highlight>
                            <a:srgbClr val="FFFF00"/>
                          </a:highlight>
                          <a:latin typeface="Arial" panose="020B0604020202020204" pitchFamily="34" charset="0"/>
                          <a:cs typeface="Arial" panose="020B0604020202020204" pitchFamily="34" charset="0"/>
                        </a:rPr>
                        <a:t>phân tích</a:t>
                      </a:r>
                      <a:r>
                        <a:rPr lang="vi-VN" sz="1850" spc="-50" baseline="0" dirty="0">
                          <a:effectLst/>
                          <a:latin typeface="Arial" panose="020B0604020202020204" pitchFamily="34" charset="0"/>
                          <a:cs typeface="Arial" panose="020B0604020202020204" pitchFamily="34" charset="0"/>
                        </a:rPr>
                        <a:t> được nét độc đáo của bài thơ thể hiện qua từ ngữ, hình ảnh, </a:t>
                      </a:r>
                      <a:r>
                        <a:rPr lang="vi-VN" sz="1850" spc="-50" baseline="0" dirty="0">
                          <a:effectLst/>
                          <a:highlight>
                            <a:srgbClr val="FFFF00"/>
                          </a:highlight>
                          <a:latin typeface="Arial" panose="020B0604020202020204" pitchFamily="34" charset="0"/>
                          <a:cs typeface="Arial" panose="020B0604020202020204" pitchFamily="34" charset="0"/>
                        </a:rPr>
                        <a:t>bố cục, mạch cảm </a:t>
                      </a:r>
                      <a:r>
                        <a:rPr lang="vi-VN" sz="1850" spc="-50" baseline="0">
                          <a:effectLst/>
                          <a:highlight>
                            <a:srgbClr val="FFFF00"/>
                          </a:highlight>
                          <a:latin typeface="Arial" panose="020B0604020202020204" pitchFamily="34" charset="0"/>
                          <a:cs typeface="Arial" panose="020B0604020202020204" pitchFamily="34" charset="0"/>
                        </a:rPr>
                        <a:t>xúc.</a:t>
                      </a:r>
                      <a:endParaRPr lang="vi-VN" sz="1850" spc="-50" baseline="0" dirty="0">
                        <a:effectLst/>
                        <a:latin typeface="Arial" panose="020B0604020202020204" pitchFamily="34" charset="0"/>
                        <a:cs typeface="Arial" panose="020B0604020202020204" pitchFamily="34" charset="0"/>
                      </a:endParaRPr>
                    </a:p>
                  </a:txBody>
                  <a:tcPr marL="39003" marR="39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279745917"/>
                  </a:ext>
                </a:extLst>
              </a:tr>
              <a:tr h="1994508">
                <a:tc>
                  <a:txBody>
                    <a:bodyPr/>
                    <a:lstStyle/>
                    <a:p>
                      <a:pPr algn="ctr">
                        <a:lnSpc>
                          <a:spcPct val="100000"/>
                        </a:lnSpc>
                        <a:spcBef>
                          <a:spcPts val="0"/>
                        </a:spcBef>
                        <a:spcAft>
                          <a:spcPts val="0"/>
                        </a:spcAft>
                      </a:pPr>
                      <a:r>
                        <a:rPr lang="vi-VN" sz="1850" dirty="0">
                          <a:solidFill>
                            <a:schemeClr val="bg1"/>
                          </a:solidFill>
                          <a:effectLst/>
                          <a:latin typeface="Arial" panose="020B0604020202020204" pitchFamily="34" charset="0"/>
                          <a:cs typeface="Arial" panose="020B0604020202020204" pitchFamily="34" charset="0"/>
                        </a:rPr>
                        <a:t>9</a:t>
                      </a:r>
                      <a:endParaRPr lang="vi-VN" sz="185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9003" marR="390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59690" lvl="0" indent="0" algn="just">
                        <a:lnSpc>
                          <a:spcPct val="100000"/>
                        </a:lnSpc>
                        <a:spcBef>
                          <a:spcPts val="0"/>
                        </a:spcBef>
                        <a:spcAft>
                          <a:spcPts val="0"/>
                        </a:spcAft>
                        <a:buFont typeface="Arial" panose="020B0604020202020204" pitchFamily="34" charset="0"/>
                        <a:buNone/>
                        <a:tabLst>
                          <a:tab pos="204470" algn="l"/>
                        </a:tabLst>
                      </a:pPr>
                      <a:r>
                        <a:rPr lang="en-US" sz="185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Nhận</a:t>
                      </a:r>
                      <a:r>
                        <a:rPr lang="vi-VN" sz="1850" spc="115">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biết</a:t>
                      </a:r>
                      <a:r>
                        <a:rPr lang="vi-VN" sz="1850" spc="115">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và</a:t>
                      </a:r>
                      <a:r>
                        <a:rPr lang="vi-VN" sz="1850" spc="12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phân</a:t>
                      </a:r>
                      <a:r>
                        <a:rPr lang="vi-VN" sz="1850" spc="11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tích</a:t>
                      </a:r>
                      <a:r>
                        <a:rPr lang="vi-VN" sz="1850" spc="12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được</a:t>
                      </a:r>
                      <a:r>
                        <a:rPr lang="vi-VN" sz="1850" spc="11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chủ</a:t>
                      </a:r>
                      <a:r>
                        <a:rPr lang="vi-VN" sz="1850" spc="12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đề,</a:t>
                      </a:r>
                      <a:r>
                        <a:rPr lang="vi-VN" sz="1850" spc="11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tư</a:t>
                      </a:r>
                      <a:r>
                        <a:rPr lang="vi-VN" sz="1850" spc="10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tưởng,</a:t>
                      </a:r>
                      <a:r>
                        <a:rPr lang="vi-VN" sz="1850" spc="12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thông</a:t>
                      </a:r>
                      <a:r>
                        <a:rPr lang="vi-VN" sz="1850" spc="115">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điệp</a:t>
                      </a:r>
                      <a:r>
                        <a:rPr lang="vi-VN" sz="1850" spc="12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mà</a:t>
                      </a:r>
                      <a:r>
                        <a:rPr lang="vi-VN" sz="1850" spc="11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văn</a:t>
                      </a:r>
                      <a:r>
                        <a:rPr lang="vi-VN" sz="1850" spc="11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bản</a:t>
                      </a:r>
                      <a:r>
                        <a:rPr lang="vi-VN" sz="1850" spc="13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muốn</a:t>
                      </a:r>
                      <a:r>
                        <a:rPr lang="vi-VN" sz="1850" spc="11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gửi đến người đọc thông qua hình thức nghệ thuật của văn bản; phân tích được một số căn cứ để xác định chủ đề.</a:t>
                      </a:r>
                      <a:r>
                        <a:rPr lang="en-US" sz="1850">
                          <a:effectLst/>
                          <a:latin typeface="Arial" panose="020B0604020202020204" pitchFamily="34" charset="0"/>
                          <a:cs typeface="Arial" panose="020B0604020202020204" pitchFamily="34" charset="0"/>
                        </a:rPr>
                        <a:t> </a:t>
                      </a:r>
                    </a:p>
                    <a:p>
                      <a:pPr marL="0" marR="59690" lvl="0" indent="0" algn="just">
                        <a:lnSpc>
                          <a:spcPct val="100000"/>
                        </a:lnSpc>
                        <a:spcBef>
                          <a:spcPts val="0"/>
                        </a:spcBef>
                        <a:spcAft>
                          <a:spcPts val="0"/>
                        </a:spcAft>
                        <a:buFont typeface="Arial" panose="020B0604020202020204" pitchFamily="34" charset="0"/>
                        <a:buNone/>
                        <a:tabLst>
                          <a:tab pos="204470" algn="l"/>
                        </a:tabLst>
                      </a:pPr>
                      <a:r>
                        <a:rPr lang="en-US" sz="185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Nhận </a:t>
                      </a:r>
                      <a:r>
                        <a:rPr lang="vi-VN" sz="1850" dirty="0">
                          <a:effectLst/>
                          <a:latin typeface="Arial" panose="020B0604020202020204" pitchFamily="34" charset="0"/>
                          <a:cs typeface="Arial" panose="020B0604020202020204" pitchFamily="34" charset="0"/>
                        </a:rPr>
                        <a:t>biết và phân tích được tình cảm, cảm xúc, cảm hứng chủ đạo của người viết thể hiện qua văn</a:t>
                      </a:r>
                      <a:r>
                        <a:rPr lang="vi-VN" sz="1850" spc="-30" dirty="0">
                          <a:effectLst/>
                          <a:latin typeface="Arial" panose="020B0604020202020204" pitchFamily="34" charset="0"/>
                          <a:cs typeface="Arial" panose="020B0604020202020204" pitchFamily="34" charset="0"/>
                        </a:rPr>
                        <a:t> </a:t>
                      </a:r>
                      <a:r>
                        <a:rPr lang="vi-VN" sz="1850" dirty="0">
                          <a:effectLst/>
                          <a:latin typeface="Arial" panose="020B0604020202020204" pitchFamily="34" charset="0"/>
                          <a:cs typeface="Arial" panose="020B0604020202020204" pitchFamily="34" charset="0"/>
                        </a:rPr>
                        <a:t>bản.</a:t>
                      </a:r>
                    </a:p>
                    <a:p>
                      <a:pPr marL="0" marR="59690" lvl="0" indent="0" algn="just">
                        <a:lnSpc>
                          <a:spcPct val="100000"/>
                        </a:lnSpc>
                        <a:spcBef>
                          <a:spcPts val="0"/>
                        </a:spcBef>
                        <a:spcAft>
                          <a:spcPts val="0"/>
                        </a:spcAft>
                        <a:buFont typeface="Arial" panose="020B0604020202020204" pitchFamily="34" charset="0"/>
                        <a:buNone/>
                        <a:tabLst>
                          <a:tab pos="187325" algn="l"/>
                        </a:tabLst>
                      </a:pPr>
                      <a:r>
                        <a:rPr lang="en-US" sz="185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Nhận </a:t>
                      </a:r>
                      <a:r>
                        <a:rPr lang="vi-VN" sz="1850" dirty="0">
                          <a:effectLst/>
                          <a:latin typeface="Arial" panose="020B0604020202020204" pitchFamily="34" charset="0"/>
                          <a:cs typeface="Arial" panose="020B0604020202020204" pitchFamily="34" charset="0"/>
                        </a:rPr>
                        <a:t>biết và phân tích được một số yếu tố về thi luật của thơ song thất lục bát như: vần, nhịp, số chữ, số dòng trong một khổ thơ; sự khác biệt so với thơ lục</a:t>
                      </a:r>
                      <a:r>
                        <a:rPr lang="vi-VN" sz="1850" spc="-95" dirty="0">
                          <a:effectLst/>
                          <a:latin typeface="Arial" panose="020B0604020202020204" pitchFamily="34" charset="0"/>
                          <a:cs typeface="Arial" panose="020B0604020202020204" pitchFamily="34" charset="0"/>
                        </a:rPr>
                        <a:t> </a:t>
                      </a:r>
                      <a:r>
                        <a:rPr lang="vi-VN" sz="1850" dirty="0">
                          <a:effectLst/>
                          <a:latin typeface="Arial" panose="020B0604020202020204" pitchFamily="34" charset="0"/>
                          <a:cs typeface="Arial" panose="020B0604020202020204" pitchFamily="34" charset="0"/>
                        </a:rPr>
                        <a:t>bát.</a:t>
                      </a:r>
                    </a:p>
                    <a:p>
                      <a:pPr marL="0" marR="59690" lvl="0" indent="0" algn="just">
                        <a:lnSpc>
                          <a:spcPct val="100000"/>
                        </a:lnSpc>
                        <a:spcBef>
                          <a:spcPts val="0"/>
                        </a:spcBef>
                        <a:spcAft>
                          <a:spcPts val="0"/>
                        </a:spcAft>
                        <a:buFont typeface="Arial" panose="020B0604020202020204" pitchFamily="34" charset="0"/>
                        <a:buNone/>
                        <a:tabLst>
                          <a:tab pos="205740" algn="l"/>
                        </a:tabLst>
                      </a:pPr>
                      <a:r>
                        <a:rPr lang="en-US" sz="185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Nhận </a:t>
                      </a:r>
                      <a:r>
                        <a:rPr lang="vi-VN" sz="1850" dirty="0">
                          <a:effectLst/>
                          <a:latin typeface="Arial" panose="020B0604020202020204" pitchFamily="34" charset="0"/>
                          <a:cs typeface="Arial" panose="020B0604020202020204" pitchFamily="34" charset="0"/>
                        </a:rPr>
                        <a:t>biết và phân tích được nét độc đáo về hình thức của bài thơ thể hiện qua bố cục, </a:t>
                      </a:r>
                      <a:r>
                        <a:rPr lang="vi-VN" sz="1850" dirty="0">
                          <a:effectLst/>
                          <a:highlight>
                            <a:srgbClr val="FFFF00"/>
                          </a:highlight>
                          <a:latin typeface="Arial" panose="020B0604020202020204" pitchFamily="34" charset="0"/>
                          <a:cs typeface="Arial" panose="020B0604020202020204" pitchFamily="34" charset="0"/>
                        </a:rPr>
                        <a:t>kết cấu</a:t>
                      </a:r>
                      <a:r>
                        <a:rPr lang="vi-VN" sz="1850" dirty="0">
                          <a:effectLst/>
                          <a:latin typeface="Arial" panose="020B0604020202020204" pitchFamily="34" charset="0"/>
                          <a:cs typeface="Arial" panose="020B0604020202020204" pitchFamily="34" charset="0"/>
                        </a:rPr>
                        <a:t>, ngôn ngữ, biện pháp tu</a:t>
                      </a:r>
                      <a:r>
                        <a:rPr lang="vi-VN" sz="1850" spc="-15" dirty="0">
                          <a:effectLst/>
                          <a:latin typeface="Arial" panose="020B0604020202020204" pitchFamily="34" charset="0"/>
                          <a:cs typeface="Arial" panose="020B0604020202020204" pitchFamily="34" charset="0"/>
                        </a:rPr>
                        <a:t> </a:t>
                      </a:r>
                      <a:r>
                        <a:rPr lang="vi-VN" sz="1850" dirty="0">
                          <a:effectLst/>
                          <a:latin typeface="Arial" panose="020B0604020202020204" pitchFamily="34" charset="0"/>
                          <a:cs typeface="Arial" panose="020B0604020202020204" pitchFamily="34" charset="0"/>
                        </a:rPr>
                        <a:t>từ.</a:t>
                      </a:r>
                      <a:endParaRPr lang="vi-VN" sz="1850" dirty="0">
                        <a:effectLst/>
                        <a:latin typeface="Arial" panose="020B0604020202020204" pitchFamily="34" charset="0"/>
                        <a:ea typeface="Times New Roman" panose="02020603050405020304" pitchFamily="18" charset="0"/>
                        <a:cs typeface="Arial" panose="020B0604020202020204" pitchFamily="34" charset="0"/>
                      </a:endParaRPr>
                    </a:p>
                  </a:txBody>
                  <a:tcPr marL="39003" marR="39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348979723"/>
                  </a:ext>
                </a:extLst>
              </a:tr>
            </a:tbl>
          </a:graphicData>
        </a:graphic>
      </p:graphicFrame>
    </p:spTree>
    <p:extLst>
      <p:ext uri="{BB962C8B-B14F-4D97-AF65-F5344CB8AC3E}">
        <p14:creationId xmlns:p14="http://schemas.microsoft.com/office/powerpoint/2010/main" val="764278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hững mẫu hình nền Powerpoint quyển sách đẹp cho thiết kế slide chuyên  nghiệp">
            <a:extLst>
              <a:ext uri="{FF2B5EF4-FFF2-40B4-BE49-F238E27FC236}">
                <a16:creationId xmlns:a16="http://schemas.microsoft.com/office/drawing/2014/main" id="{8DC91552-95CA-4505-9A82-E4F1D04A12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59"/>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4" name="5 Redondear rectángulo de esquina diagonal">
            <a:extLst>
              <a:ext uri="{FF2B5EF4-FFF2-40B4-BE49-F238E27FC236}">
                <a16:creationId xmlns:a16="http://schemas.microsoft.com/office/drawing/2014/main" id="{8B721BA4-989F-482F-939A-F1A365AACB33}"/>
              </a:ext>
            </a:extLst>
          </p:cNvPr>
          <p:cNvSpPr/>
          <p:nvPr/>
        </p:nvSpPr>
        <p:spPr bwMode="auto">
          <a:xfrm rot="16200000" flipH="1">
            <a:off x="2550238" y="-2352638"/>
            <a:ext cx="627326" cy="5498375"/>
          </a:xfrm>
          <a:prstGeom prst="round2DiagRect">
            <a:avLst>
              <a:gd name="adj1" fmla="val 32602"/>
              <a:gd name="adj2" fmla="val 0"/>
            </a:avLst>
          </a:prstGeom>
          <a:solidFill>
            <a:srgbClr val="ECCAC2"/>
          </a:solidFill>
          <a:ln w="3175" cap="rnd" cmpd="sng">
            <a:noFill/>
            <a:bevel/>
          </a:ln>
          <a:effectLst/>
          <a:scene3d>
            <a:camera prst="orthographicFront"/>
            <a:lightRig rig="threePt" dir="t"/>
          </a:scene3d>
          <a:sp3d>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35478" tIns="17739" rIns="35478" bIns="17739" rtlCol="0" anchor="b"/>
          <a:lstStyle/>
          <a:p>
            <a:pPr algn="ctr" defTabSz="1252902"/>
            <a:endParaRPr lang="es-SV" sz="2800" dirty="0">
              <a:solidFill>
                <a:srgbClr val="FFFFFF"/>
              </a:solidFill>
              <a:latin typeface="Helvetica" panose="020B0604020202030204" pitchFamily="34" charset="0"/>
              <a:ea typeface="Open Sans Extrabold" panose="020B0906030804020204" pitchFamily="34" charset="0"/>
              <a:cs typeface="Open Sans Extrabold" panose="020B0906030804020204" pitchFamily="34" charset="0"/>
            </a:endParaRPr>
          </a:p>
        </p:txBody>
      </p:sp>
      <p:cxnSp>
        <p:nvCxnSpPr>
          <p:cNvPr id="3" name="Straight Arrow Connector 2"/>
          <p:cNvCxnSpPr>
            <a:cxnSpLocks/>
          </p:cNvCxnSpPr>
          <p:nvPr/>
        </p:nvCxnSpPr>
        <p:spPr>
          <a:xfrm flipV="1">
            <a:off x="0" y="1069663"/>
            <a:ext cx="12039596" cy="4914289"/>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1" name="Straight Connector 10"/>
          <p:cNvCxnSpPr>
            <a:cxnSpLocks/>
          </p:cNvCxnSpPr>
          <p:nvPr/>
        </p:nvCxnSpPr>
        <p:spPr>
          <a:xfrm>
            <a:off x="1045029" y="4758294"/>
            <a:ext cx="0" cy="813831"/>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a:cxnSpLocks/>
          </p:cNvCxnSpPr>
          <p:nvPr/>
        </p:nvCxnSpPr>
        <p:spPr>
          <a:xfrm>
            <a:off x="4081872" y="2946455"/>
            <a:ext cx="0" cy="1396945"/>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a:cxnSpLocks/>
          </p:cNvCxnSpPr>
          <p:nvPr/>
        </p:nvCxnSpPr>
        <p:spPr>
          <a:xfrm>
            <a:off x="7097487" y="2500179"/>
            <a:ext cx="0" cy="604971"/>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a:cxnSpLocks/>
          </p:cNvCxnSpPr>
          <p:nvPr/>
        </p:nvCxnSpPr>
        <p:spPr>
          <a:xfrm>
            <a:off x="10556796" y="1006957"/>
            <a:ext cx="0" cy="658172"/>
          </a:xfrm>
          <a:prstGeom prst="line">
            <a:avLst/>
          </a:prstGeom>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533306" y="5676936"/>
            <a:ext cx="1251371" cy="553998"/>
          </a:xfrm>
          <a:prstGeom prst="rect">
            <a:avLst/>
          </a:prstGeom>
          <a:noFill/>
        </p:spPr>
        <p:txBody>
          <a:bodyPr wrap="square" rtlCol="0">
            <a:spAutoFit/>
          </a:bodyPr>
          <a:lstStyle/>
          <a:p>
            <a:pPr algn="ctr"/>
            <a:r>
              <a:rPr lang="vi-VN" sz="3000" dirty="0">
                <a:solidFill>
                  <a:srgbClr val="C00000"/>
                </a:solidFill>
                <a:latin typeface="Arial" panose="020B0604020202020204" pitchFamily="34" charset="0"/>
                <a:cs typeface="Arial" panose="020B0604020202020204" pitchFamily="34" charset="0"/>
              </a:rPr>
              <a:t>Lớp 6</a:t>
            </a:r>
          </a:p>
        </p:txBody>
      </p:sp>
      <p:sp>
        <p:nvSpPr>
          <p:cNvPr id="16" name="TextBox 15"/>
          <p:cNvSpPr txBox="1"/>
          <p:nvPr/>
        </p:nvSpPr>
        <p:spPr>
          <a:xfrm>
            <a:off x="3479077" y="4516845"/>
            <a:ext cx="1444057" cy="553998"/>
          </a:xfrm>
          <a:prstGeom prst="rect">
            <a:avLst/>
          </a:prstGeom>
          <a:noFill/>
        </p:spPr>
        <p:txBody>
          <a:bodyPr wrap="square" rtlCol="0">
            <a:spAutoFit/>
          </a:bodyPr>
          <a:lstStyle/>
          <a:p>
            <a:pPr algn="ctr"/>
            <a:r>
              <a:rPr lang="vi-VN" sz="3000">
                <a:solidFill>
                  <a:srgbClr val="C00000"/>
                </a:solidFill>
                <a:latin typeface="Arial" panose="020B0604020202020204" pitchFamily="34" charset="0"/>
                <a:cs typeface="Arial" panose="020B0604020202020204" pitchFamily="34" charset="0"/>
              </a:rPr>
              <a:t>Lớp 7</a:t>
            </a:r>
          </a:p>
        </p:txBody>
      </p:sp>
      <p:sp>
        <p:nvSpPr>
          <p:cNvPr id="17" name="TextBox 16"/>
          <p:cNvSpPr txBox="1"/>
          <p:nvPr/>
        </p:nvSpPr>
        <p:spPr>
          <a:xfrm>
            <a:off x="6505724" y="3266230"/>
            <a:ext cx="1462195" cy="553998"/>
          </a:xfrm>
          <a:prstGeom prst="rect">
            <a:avLst/>
          </a:prstGeom>
          <a:noFill/>
        </p:spPr>
        <p:txBody>
          <a:bodyPr wrap="square" rtlCol="0">
            <a:spAutoFit/>
          </a:bodyPr>
          <a:lstStyle/>
          <a:p>
            <a:pPr algn="ctr"/>
            <a:r>
              <a:rPr lang="vi-VN" sz="3000" dirty="0">
                <a:solidFill>
                  <a:srgbClr val="C00000"/>
                </a:solidFill>
                <a:latin typeface="Arial" panose="020B0604020202020204" pitchFamily="34" charset="0"/>
                <a:cs typeface="Arial" panose="020B0604020202020204" pitchFamily="34" charset="0"/>
              </a:rPr>
              <a:t>Lớp 8</a:t>
            </a:r>
          </a:p>
        </p:txBody>
      </p:sp>
      <p:sp>
        <p:nvSpPr>
          <p:cNvPr id="18" name="TextBox 17"/>
          <p:cNvSpPr txBox="1"/>
          <p:nvPr/>
        </p:nvSpPr>
        <p:spPr>
          <a:xfrm>
            <a:off x="9966621" y="1850745"/>
            <a:ext cx="1180350" cy="553998"/>
          </a:xfrm>
          <a:prstGeom prst="rect">
            <a:avLst/>
          </a:prstGeom>
          <a:noFill/>
        </p:spPr>
        <p:txBody>
          <a:bodyPr wrap="square" rtlCol="0">
            <a:spAutoFit/>
          </a:bodyPr>
          <a:lstStyle/>
          <a:p>
            <a:pPr algn="ctr"/>
            <a:r>
              <a:rPr lang="vi-VN" sz="3000" dirty="0">
                <a:solidFill>
                  <a:srgbClr val="C00000"/>
                </a:solidFill>
                <a:latin typeface="Arial" panose="020B0604020202020204" pitchFamily="34" charset="0"/>
                <a:cs typeface="Arial" panose="020B0604020202020204" pitchFamily="34" charset="0"/>
              </a:rPr>
              <a:t>Lớp 9</a:t>
            </a:r>
          </a:p>
        </p:txBody>
      </p:sp>
      <p:sp>
        <p:nvSpPr>
          <p:cNvPr id="19" name="TextBox 18"/>
          <p:cNvSpPr txBox="1"/>
          <p:nvPr/>
        </p:nvSpPr>
        <p:spPr>
          <a:xfrm>
            <a:off x="152404" y="2265304"/>
            <a:ext cx="2281644" cy="249299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n-US" sz="2600">
                <a:solidFill>
                  <a:schemeClr val="accent1">
                    <a:lumMod val="75000"/>
                  </a:schemeClr>
                </a:solidFill>
                <a:latin typeface="Arial" panose="020B0604020202020204" pitchFamily="34" charset="0"/>
                <a:cs typeface="Arial" panose="020B0604020202020204" pitchFamily="34" charset="0"/>
              </a:rPr>
              <a:t>- Hình </a:t>
            </a:r>
            <a:r>
              <a:rPr lang="en-US" sz="2600" dirty="0" err="1">
                <a:solidFill>
                  <a:schemeClr val="accent1">
                    <a:lumMod val="75000"/>
                  </a:schemeClr>
                </a:solidFill>
                <a:latin typeface="Arial" panose="020B0604020202020204" pitchFamily="34" charset="0"/>
                <a:cs typeface="Arial" panose="020B0604020202020204" pitchFamily="34" charset="0"/>
              </a:rPr>
              <a:t>ảnh</a:t>
            </a:r>
            <a:r>
              <a:rPr lang="en-US" sz="2600" dirty="0">
                <a:solidFill>
                  <a:schemeClr val="accent1">
                    <a:lumMod val="75000"/>
                  </a:schemeClr>
                </a:solidFill>
                <a:latin typeface="Arial" panose="020B0604020202020204" pitchFamily="34" charset="0"/>
                <a:cs typeface="Arial" panose="020B0604020202020204" pitchFamily="34" charset="0"/>
              </a:rPr>
              <a:t>, </a:t>
            </a:r>
            <a:r>
              <a:rPr lang="en-US" sz="2600" dirty="0" err="1">
                <a:solidFill>
                  <a:schemeClr val="accent1">
                    <a:lumMod val="75000"/>
                  </a:schemeClr>
                </a:solidFill>
                <a:latin typeface="Arial" panose="020B0604020202020204" pitchFamily="34" charset="0"/>
                <a:cs typeface="Arial" panose="020B0604020202020204" pitchFamily="34" charset="0"/>
              </a:rPr>
              <a:t>từ</a:t>
            </a:r>
            <a:r>
              <a:rPr lang="en-US" sz="2600" dirty="0">
                <a:solidFill>
                  <a:schemeClr val="accent1">
                    <a:lumMod val="75000"/>
                  </a:schemeClr>
                </a:solidFill>
                <a:latin typeface="Arial" panose="020B0604020202020204" pitchFamily="34" charset="0"/>
                <a:cs typeface="Arial" panose="020B0604020202020204" pitchFamily="34" charset="0"/>
              </a:rPr>
              <a:t> </a:t>
            </a:r>
            <a:r>
              <a:rPr lang="en-US" sz="2600" dirty="0" err="1">
                <a:solidFill>
                  <a:schemeClr val="accent1">
                    <a:lumMod val="75000"/>
                  </a:schemeClr>
                </a:solidFill>
                <a:latin typeface="Arial" panose="020B0604020202020204" pitchFamily="34" charset="0"/>
                <a:cs typeface="Arial" panose="020B0604020202020204" pitchFamily="34" charset="0"/>
              </a:rPr>
              <a:t>ngữ</a:t>
            </a:r>
            <a:r>
              <a:rPr lang="en-US" sz="2600" dirty="0">
                <a:solidFill>
                  <a:schemeClr val="accent1">
                    <a:lumMod val="75000"/>
                  </a:schemeClr>
                </a:solidFill>
                <a:latin typeface="Arial" panose="020B0604020202020204" pitchFamily="34" charset="0"/>
                <a:cs typeface="Arial" panose="020B0604020202020204" pitchFamily="34" charset="0"/>
              </a:rPr>
              <a:t>, </a:t>
            </a:r>
            <a:r>
              <a:rPr lang="en-US" sz="2600" dirty="0" err="1">
                <a:solidFill>
                  <a:schemeClr val="accent1">
                    <a:lumMod val="75000"/>
                  </a:schemeClr>
                </a:solidFill>
                <a:latin typeface="Arial" panose="020B0604020202020204" pitchFamily="34" charset="0"/>
                <a:cs typeface="Arial" panose="020B0604020202020204" pitchFamily="34" charset="0"/>
              </a:rPr>
              <a:t>biện</a:t>
            </a:r>
            <a:r>
              <a:rPr lang="en-US" sz="2600" dirty="0">
                <a:solidFill>
                  <a:schemeClr val="accent1">
                    <a:lumMod val="75000"/>
                  </a:schemeClr>
                </a:solidFill>
                <a:latin typeface="Arial" panose="020B0604020202020204" pitchFamily="34" charset="0"/>
                <a:cs typeface="Arial" panose="020B0604020202020204" pitchFamily="34" charset="0"/>
              </a:rPr>
              <a:t> </a:t>
            </a:r>
            <a:r>
              <a:rPr lang="en-US" sz="2600" dirty="0" err="1">
                <a:solidFill>
                  <a:schemeClr val="accent1">
                    <a:lumMod val="75000"/>
                  </a:schemeClr>
                </a:solidFill>
                <a:latin typeface="Arial" panose="020B0604020202020204" pitchFamily="34" charset="0"/>
                <a:cs typeface="Arial" panose="020B0604020202020204" pitchFamily="34" charset="0"/>
              </a:rPr>
              <a:t>pháp</a:t>
            </a:r>
            <a:r>
              <a:rPr lang="en-US" sz="2600" dirty="0">
                <a:solidFill>
                  <a:schemeClr val="accent1">
                    <a:lumMod val="75000"/>
                  </a:schemeClr>
                </a:solidFill>
                <a:latin typeface="Arial" panose="020B0604020202020204" pitchFamily="34" charset="0"/>
                <a:cs typeface="Arial" panose="020B0604020202020204" pitchFamily="34" charset="0"/>
              </a:rPr>
              <a:t> </a:t>
            </a:r>
            <a:r>
              <a:rPr lang="en-US" sz="2600" dirty="0" err="1">
                <a:solidFill>
                  <a:schemeClr val="accent1">
                    <a:lumMod val="75000"/>
                  </a:schemeClr>
                </a:solidFill>
                <a:latin typeface="Arial" panose="020B0604020202020204" pitchFamily="34" charset="0"/>
                <a:cs typeface="Arial" panose="020B0604020202020204" pitchFamily="34" charset="0"/>
              </a:rPr>
              <a:t>tu</a:t>
            </a:r>
            <a:r>
              <a:rPr lang="en-US" sz="2600" dirty="0">
                <a:solidFill>
                  <a:schemeClr val="accent1">
                    <a:lumMod val="75000"/>
                  </a:schemeClr>
                </a:solidFill>
                <a:latin typeface="Arial" panose="020B0604020202020204" pitchFamily="34" charset="0"/>
                <a:cs typeface="Arial" panose="020B0604020202020204" pitchFamily="34" charset="0"/>
              </a:rPr>
              <a:t> </a:t>
            </a:r>
            <a:r>
              <a:rPr lang="en-US" sz="2600" dirty="0" err="1">
                <a:solidFill>
                  <a:schemeClr val="accent1">
                    <a:lumMod val="75000"/>
                  </a:schemeClr>
                </a:solidFill>
                <a:latin typeface="Arial" panose="020B0604020202020204" pitchFamily="34" charset="0"/>
                <a:cs typeface="Arial" panose="020B0604020202020204" pitchFamily="34" charset="0"/>
              </a:rPr>
              <a:t>từ</a:t>
            </a:r>
            <a:r>
              <a:rPr lang="en-US" sz="2600" dirty="0">
                <a:solidFill>
                  <a:schemeClr val="accent1">
                    <a:lumMod val="75000"/>
                  </a:schemeClr>
                </a:solidFill>
                <a:latin typeface="Arial" panose="020B0604020202020204" pitchFamily="34" charset="0"/>
                <a:cs typeface="Arial" panose="020B0604020202020204" pitchFamily="34" charset="0"/>
              </a:rPr>
              <a:t>.</a:t>
            </a:r>
          </a:p>
          <a:p>
            <a:pPr algn="just"/>
            <a:r>
              <a:rPr lang="en-US" sz="2600">
                <a:solidFill>
                  <a:srgbClr val="00B050"/>
                </a:solidFill>
                <a:latin typeface="Arial" panose="020B0604020202020204" pitchFamily="34" charset="0"/>
                <a:cs typeface="Arial" panose="020B0604020202020204" pitchFamily="34" charset="0"/>
              </a:rPr>
              <a:t>- Đề </a:t>
            </a:r>
            <a:r>
              <a:rPr lang="en-US" sz="2600" dirty="0" err="1">
                <a:solidFill>
                  <a:srgbClr val="00B050"/>
                </a:solidFill>
                <a:latin typeface="Arial" panose="020B0604020202020204" pitchFamily="34" charset="0"/>
                <a:cs typeface="Arial" panose="020B0604020202020204" pitchFamily="34" charset="0"/>
              </a:rPr>
              <a:t>tài</a:t>
            </a:r>
            <a:r>
              <a:rPr lang="en-US" sz="2600" dirty="0">
                <a:solidFill>
                  <a:srgbClr val="00B050"/>
                </a:solidFill>
                <a:latin typeface="Arial" panose="020B0604020202020204" pitchFamily="34" charset="0"/>
                <a:cs typeface="Arial" panose="020B0604020202020204" pitchFamily="34" charset="0"/>
              </a:rPr>
              <a:t>, </a:t>
            </a:r>
            <a:r>
              <a:rPr lang="en-US" sz="2600" dirty="0" err="1">
                <a:solidFill>
                  <a:srgbClr val="00B050"/>
                </a:solidFill>
                <a:latin typeface="Arial" panose="020B0604020202020204" pitchFamily="34" charset="0"/>
                <a:cs typeface="Arial" panose="020B0604020202020204" pitchFamily="34" charset="0"/>
              </a:rPr>
              <a:t>chủ</a:t>
            </a:r>
            <a:r>
              <a:rPr lang="en-US" sz="2600" dirty="0">
                <a:solidFill>
                  <a:srgbClr val="00B050"/>
                </a:solidFill>
                <a:latin typeface="Arial" panose="020B0604020202020204" pitchFamily="34" charset="0"/>
                <a:cs typeface="Arial" panose="020B0604020202020204" pitchFamily="34" charset="0"/>
              </a:rPr>
              <a:t> </a:t>
            </a:r>
            <a:r>
              <a:rPr lang="en-US" sz="2600" dirty="0" err="1">
                <a:solidFill>
                  <a:srgbClr val="00B050"/>
                </a:solidFill>
                <a:latin typeface="Arial" panose="020B0604020202020204" pitchFamily="34" charset="0"/>
                <a:cs typeface="Arial" panose="020B0604020202020204" pitchFamily="34" charset="0"/>
              </a:rPr>
              <a:t>đề</a:t>
            </a:r>
            <a:r>
              <a:rPr lang="en-US" sz="2600" dirty="0">
                <a:solidFill>
                  <a:srgbClr val="00B050"/>
                </a:solidFill>
                <a:latin typeface="Arial" panose="020B0604020202020204" pitchFamily="34" charset="0"/>
                <a:cs typeface="Arial" panose="020B0604020202020204" pitchFamily="34" charset="0"/>
              </a:rPr>
              <a:t>, </a:t>
            </a:r>
            <a:r>
              <a:rPr lang="en-US" sz="2600" dirty="0" err="1">
                <a:solidFill>
                  <a:srgbClr val="00B050"/>
                </a:solidFill>
                <a:latin typeface="Arial" panose="020B0604020202020204" pitchFamily="34" charset="0"/>
                <a:cs typeface="Arial" panose="020B0604020202020204" pitchFamily="34" charset="0"/>
              </a:rPr>
              <a:t>tình</a:t>
            </a:r>
            <a:r>
              <a:rPr lang="en-US" sz="2600" dirty="0">
                <a:solidFill>
                  <a:srgbClr val="00B050"/>
                </a:solidFill>
                <a:latin typeface="Arial" panose="020B0604020202020204" pitchFamily="34" charset="0"/>
                <a:cs typeface="Arial" panose="020B0604020202020204" pitchFamily="34" charset="0"/>
              </a:rPr>
              <a:t> </a:t>
            </a:r>
            <a:r>
              <a:rPr lang="en-US" sz="2600" err="1">
                <a:solidFill>
                  <a:srgbClr val="00B050"/>
                </a:solidFill>
                <a:latin typeface="Arial" panose="020B0604020202020204" pitchFamily="34" charset="0"/>
                <a:cs typeface="Arial" panose="020B0604020202020204" pitchFamily="34" charset="0"/>
              </a:rPr>
              <a:t>cảm</a:t>
            </a:r>
            <a:r>
              <a:rPr lang="en-US" sz="2600">
                <a:solidFill>
                  <a:srgbClr val="00B050"/>
                </a:solidFill>
                <a:latin typeface="Arial" panose="020B0604020202020204" pitchFamily="34" charset="0"/>
                <a:cs typeface="Arial" panose="020B0604020202020204" pitchFamily="34" charset="0"/>
              </a:rPr>
              <a:t>, cảm </a:t>
            </a:r>
            <a:r>
              <a:rPr lang="en-US" sz="2600" dirty="0" err="1">
                <a:solidFill>
                  <a:srgbClr val="00B050"/>
                </a:solidFill>
                <a:latin typeface="Arial" panose="020B0604020202020204" pitchFamily="34" charset="0"/>
                <a:cs typeface="Arial" panose="020B0604020202020204" pitchFamily="34" charset="0"/>
              </a:rPr>
              <a:t>xúc</a:t>
            </a:r>
            <a:r>
              <a:rPr lang="en-US" sz="2600" dirty="0">
                <a:solidFill>
                  <a:srgbClr val="00B050"/>
                </a:solidFill>
                <a:latin typeface="Arial" panose="020B0604020202020204" pitchFamily="34" charset="0"/>
                <a:cs typeface="Arial" panose="020B0604020202020204" pitchFamily="34" charset="0"/>
              </a:rPr>
              <a:t>.</a:t>
            </a:r>
          </a:p>
        </p:txBody>
      </p:sp>
      <p:sp>
        <p:nvSpPr>
          <p:cNvPr id="20" name="TextBox 19"/>
          <p:cNvSpPr txBox="1"/>
          <p:nvPr/>
        </p:nvSpPr>
        <p:spPr>
          <a:xfrm>
            <a:off x="3070828" y="2027290"/>
            <a:ext cx="2194562" cy="89255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600">
                <a:solidFill>
                  <a:schemeClr val="accent1">
                    <a:lumMod val="75000"/>
                  </a:schemeClr>
                </a:solidFill>
                <a:latin typeface="Arial" panose="020B0604020202020204" pitchFamily="34" charset="0"/>
                <a:cs typeface="Arial" panose="020B0604020202020204" pitchFamily="34" charset="0"/>
              </a:rPr>
              <a:t>- Vần, </a:t>
            </a:r>
            <a:r>
              <a:rPr lang="en-US" sz="2600" dirty="0" err="1">
                <a:solidFill>
                  <a:schemeClr val="accent1">
                    <a:lumMod val="75000"/>
                  </a:schemeClr>
                </a:solidFill>
                <a:latin typeface="Arial" panose="020B0604020202020204" pitchFamily="34" charset="0"/>
                <a:cs typeface="Arial" panose="020B0604020202020204" pitchFamily="34" charset="0"/>
              </a:rPr>
              <a:t>nhịp</a:t>
            </a:r>
            <a:endParaRPr lang="en-US" sz="2600" dirty="0">
              <a:solidFill>
                <a:schemeClr val="accent1">
                  <a:lumMod val="75000"/>
                </a:schemeClr>
              </a:solidFill>
              <a:latin typeface="Arial" panose="020B0604020202020204" pitchFamily="34" charset="0"/>
              <a:cs typeface="Arial" panose="020B0604020202020204" pitchFamily="34" charset="0"/>
            </a:endParaRPr>
          </a:p>
          <a:p>
            <a:r>
              <a:rPr lang="en-US" sz="2600">
                <a:solidFill>
                  <a:srgbClr val="00B050"/>
                </a:solidFill>
                <a:latin typeface="Arial" panose="020B0604020202020204" pitchFamily="34" charset="0"/>
                <a:cs typeface="Arial" panose="020B0604020202020204" pitchFamily="34" charset="0"/>
              </a:rPr>
              <a:t>- Thông điệp</a:t>
            </a:r>
            <a:endParaRPr lang="en-US" sz="2600" dirty="0">
              <a:solidFill>
                <a:srgbClr val="00B050"/>
              </a:solidFill>
              <a:latin typeface="Arial" panose="020B0604020202020204" pitchFamily="34" charset="0"/>
              <a:cs typeface="Arial" panose="020B0604020202020204" pitchFamily="34" charset="0"/>
            </a:endParaRPr>
          </a:p>
        </p:txBody>
      </p:sp>
      <p:sp>
        <p:nvSpPr>
          <p:cNvPr id="21" name="TextBox 20"/>
          <p:cNvSpPr txBox="1"/>
          <p:nvPr/>
        </p:nvSpPr>
        <p:spPr>
          <a:xfrm>
            <a:off x="5823398" y="780795"/>
            <a:ext cx="2661508" cy="169277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n-US" sz="2600">
                <a:solidFill>
                  <a:schemeClr val="accent1">
                    <a:lumMod val="75000"/>
                  </a:schemeClr>
                </a:solidFill>
                <a:latin typeface="Arial" panose="020B0604020202020204" pitchFamily="34" charset="0"/>
                <a:cs typeface="Arial" panose="020B0604020202020204" pitchFamily="34" charset="0"/>
              </a:rPr>
              <a:t>- Bố </a:t>
            </a:r>
            <a:r>
              <a:rPr lang="en-US" sz="2600" dirty="0" err="1">
                <a:solidFill>
                  <a:schemeClr val="accent1">
                    <a:lumMod val="75000"/>
                  </a:schemeClr>
                </a:solidFill>
                <a:latin typeface="Arial" panose="020B0604020202020204" pitchFamily="34" charset="0"/>
                <a:cs typeface="Arial" panose="020B0604020202020204" pitchFamily="34" charset="0"/>
              </a:rPr>
              <a:t>cục</a:t>
            </a:r>
            <a:r>
              <a:rPr lang="en-US" sz="2600" dirty="0">
                <a:solidFill>
                  <a:schemeClr val="accent1">
                    <a:lumMod val="75000"/>
                  </a:schemeClr>
                </a:solidFill>
                <a:latin typeface="Arial" panose="020B0604020202020204" pitchFamily="34" charset="0"/>
                <a:cs typeface="Arial" panose="020B0604020202020204" pitchFamily="34" charset="0"/>
              </a:rPr>
              <a:t>, </a:t>
            </a:r>
            <a:r>
              <a:rPr lang="en-US" sz="2600" dirty="0" err="1">
                <a:solidFill>
                  <a:schemeClr val="accent1">
                    <a:lumMod val="75000"/>
                  </a:schemeClr>
                </a:solidFill>
                <a:latin typeface="Arial" panose="020B0604020202020204" pitchFamily="34" charset="0"/>
                <a:cs typeface="Arial" panose="020B0604020202020204" pitchFamily="34" charset="0"/>
              </a:rPr>
              <a:t>mạch</a:t>
            </a:r>
            <a:r>
              <a:rPr lang="en-US" sz="2600" dirty="0">
                <a:solidFill>
                  <a:schemeClr val="accent1">
                    <a:lumMod val="75000"/>
                  </a:schemeClr>
                </a:solidFill>
                <a:latin typeface="Arial" panose="020B0604020202020204" pitchFamily="34" charset="0"/>
                <a:cs typeface="Arial" panose="020B0604020202020204" pitchFamily="34" charset="0"/>
              </a:rPr>
              <a:t> </a:t>
            </a:r>
            <a:r>
              <a:rPr lang="en-US" sz="2600" dirty="0" err="1">
                <a:solidFill>
                  <a:schemeClr val="accent1">
                    <a:lumMod val="75000"/>
                  </a:schemeClr>
                </a:solidFill>
                <a:latin typeface="Arial" panose="020B0604020202020204" pitchFamily="34" charset="0"/>
                <a:cs typeface="Arial" panose="020B0604020202020204" pitchFamily="34" charset="0"/>
              </a:rPr>
              <a:t>cảm</a:t>
            </a:r>
            <a:r>
              <a:rPr lang="en-US" sz="2600" dirty="0">
                <a:solidFill>
                  <a:schemeClr val="accent1">
                    <a:lumMod val="75000"/>
                  </a:schemeClr>
                </a:solidFill>
                <a:latin typeface="Arial" panose="020B0604020202020204" pitchFamily="34" charset="0"/>
                <a:cs typeface="Arial" panose="020B0604020202020204" pitchFamily="34" charset="0"/>
              </a:rPr>
              <a:t> </a:t>
            </a:r>
            <a:r>
              <a:rPr lang="en-US" sz="2600" dirty="0" err="1">
                <a:solidFill>
                  <a:schemeClr val="accent1">
                    <a:lumMod val="75000"/>
                  </a:schemeClr>
                </a:solidFill>
                <a:latin typeface="Arial" panose="020B0604020202020204" pitchFamily="34" charset="0"/>
                <a:cs typeface="Arial" panose="020B0604020202020204" pitchFamily="34" charset="0"/>
              </a:rPr>
              <a:t>xúc</a:t>
            </a:r>
            <a:endParaRPr lang="en-US" sz="2600" dirty="0">
              <a:solidFill>
                <a:schemeClr val="accent1">
                  <a:lumMod val="75000"/>
                </a:schemeClr>
              </a:solidFill>
              <a:latin typeface="Arial" panose="020B0604020202020204" pitchFamily="34" charset="0"/>
              <a:cs typeface="Arial" panose="020B0604020202020204" pitchFamily="34" charset="0"/>
            </a:endParaRPr>
          </a:p>
          <a:p>
            <a:pPr algn="just"/>
            <a:r>
              <a:rPr lang="en-US" sz="2600">
                <a:solidFill>
                  <a:srgbClr val="00B050"/>
                </a:solidFill>
                <a:latin typeface="Arial" panose="020B0604020202020204" pitchFamily="34" charset="0"/>
                <a:cs typeface="Arial" panose="020B0604020202020204" pitchFamily="34" charset="0"/>
              </a:rPr>
              <a:t>- Cảm </a:t>
            </a:r>
            <a:r>
              <a:rPr lang="en-US" sz="2600" dirty="0" err="1">
                <a:solidFill>
                  <a:srgbClr val="00B050"/>
                </a:solidFill>
                <a:latin typeface="Arial" panose="020B0604020202020204" pitchFamily="34" charset="0"/>
                <a:cs typeface="Arial" panose="020B0604020202020204" pitchFamily="34" charset="0"/>
              </a:rPr>
              <a:t>hứng</a:t>
            </a:r>
            <a:r>
              <a:rPr lang="en-US" sz="2600" dirty="0">
                <a:solidFill>
                  <a:srgbClr val="00B050"/>
                </a:solidFill>
                <a:latin typeface="Arial" panose="020B0604020202020204" pitchFamily="34" charset="0"/>
                <a:cs typeface="Arial" panose="020B0604020202020204" pitchFamily="34" charset="0"/>
              </a:rPr>
              <a:t> </a:t>
            </a:r>
            <a:r>
              <a:rPr lang="en-US" sz="2600" dirty="0" err="1">
                <a:solidFill>
                  <a:srgbClr val="00B050"/>
                </a:solidFill>
                <a:latin typeface="Arial" panose="020B0604020202020204" pitchFamily="34" charset="0"/>
                <a:cs typeface="Arial" panose="020B0604020202020204" pitchFamily="34" charset="0"/>
              </a:rPr>
              <a:t>chủ</a:t>
            </a:r>
            <a:r>
              <a:rPr lang="en-US" sz="2600" dirty="0">
                <a:solidFill>
                  <a:srgbClr val="00B050"/>
                </a:solidFill>
                <a:latin typeface="Arial" panose="020B0604020202020204" pitchFamily="34" charset="0"/>
                <a:cs typeface="Arial" panose="020B0604020202020204" pitchFamily="34" charset="0"/>
              </a:rPr>
              <a:t> </a:t>
            </a:r>
            <a:r>
              <a:rPr lang="en-US" sz="2600" dirty="0" err="1">
                <a:solidFill>
                  <a:srgbClr val="00B050"/>
                </a:solidFill>
                <a:latin typeface="Arial" panose="020B0604020202020204" pitchFamily="34" charset="0"/>
                <a:cs typeface="Arial" panose="020B0604020202020204" pitchFamily="34" charset="0"/>
              </a:rPr>
              <a:t>đạo</a:t>
            </a:r>
            <a:r>
              <a:rPr lang="en-US" sz="2600">
                <a:solidFill>
                  <a:srgbClr val="00B050"/>
                </a:solidFill>
                <a:latin typeface="Arial" panose="020B0604020202020204" pitchFamily="34" charset="0"/>
                <a:cs typeface="Arial" panose="020B0604020202020204" pitchFamily="34" charset="0"/>
              </a:rPr>
              <a:t>, tư </a:t>
            </a:r>
            <a:r>
              <a:rPr lang="en-US" sz="2600" dirty="0" err="1">
                <a:solidFill>
                  <a:srgbClr val="00B050"/>
                </a:solidFill>
                <a:latin typeface="Arial" panose="020B0604020202020204" pitchFamily="34" charset="0"/>
                <a:cs typeface="Arial" panose="020B0604020202020204" pitchFamily="34" charset="0"/>
              </a:rPr>
              <a:t>tưởng</a:t>
            </a:r>
            <a:endParaRPr lang="vi-VN" sz="2600" dirty="0">
              <a:solidFill>
                <a:srgbClr val="00B050"/>
              </a:solidFill>
              <a:latin typeface="Arial" panose="020B0604020202020204" pitchFamily="34" charset="0"/>
              <a:cs typeface="Arial" panose="020B0604020202020204" pitchFamily="34" charset="0"/>
            </a:endParaRPr>
          </a:p>
        </p:txBody>
      </p:sp>
      <p:sp>
        <p:nvSpPr>
          <p:cNvPr id="22" name="TextBox 21"/>
          <p:cNvSpPr txBox="1"/>
          <p:nvPr/>
        </p:nvSpPr>
        <p:spPr>
          <a:xfrm>
            <a:off x="9552213" y="497763"/>
            <a:ext cx="1979023" cy="492443"/>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285750" indent="-285750">
              <a:buFontTx/>
              <a:buChar char="-"/>
            </a:pPr>
            <a:r>
              <a:rPr lang="en-US" sz="2600" dirty="0" err="1">
                <a:solidFill>
                  <a:schemeClr val="accent1">
                    <a:lumMod val="75000"/>
                  </a:schemeClr>
                </a:solidFill>
                <a:latin typeface="Arial" panose="020B0604020202020204" pitchFamily="34" charset="0"/>
                <a:cs typeface="Arial" panose="020B0604020202020204" pitchFamily="34" charset="0"/>
              </a:rPr>
              <a:t>Kết</a:t>
            </a:r>
            <a:r>
              <a:rPr lang="en-US" sz="2600" dirty="0">
                <a:solidFill>
                  <a:schemeClr val="accent1">
                    <a:lumMod val="75000"/>
                  </a:schemeClr>
                </a:solidFill>
                <a:latin typeface="Arial" panose="020B0604020202020204" pitchFamily="34" charset="0"/>
                <a:cs typeface="Arial" panose="020B0604020202020204" pitchFamily="34" charset="0"/>
              </a:rPr>
              <a:t> </a:t>
            </a:r>
            <a:r>
              <a:rPr lang="en-US" sz="2600" dirty="0" err="1">
                <a:solidFill>
                  <a:schemeClr val="accent1">
                    <a:lumMod val="75000"/>
                  </a:schemeClr>
                </a:solidFill>
                <a:latin typeface="Arial" panose="020B0604020202020204" pitchFamily="34" charset="0"/>
                <a:cs typeface="Arial" panose="020B0604020202020204" pitchFamily="34" charset="0"/>
              </a:rPr>
              <a:t>cấu</a:t>
            </a:r>
            <a:endParaRPr lang="vi-VN" sz="2600" dirty="0">
              <a:solidFill>
                <a:schemeClr val="accent1">
                  <a:lumMod val="75000"/>
                </a:schemeClr>
              </a:solidFill>
              <a:latin typeface="Arial" panose="020B0604020202020204" pitchFamily="34" charset="0"/>
              <a:cs typeface="Arial" panose="020B0604020202020204" pitchFamily="34" charset="0"/>
            </a:endParaRPr>
          </a:p>
        </p:txBody>
      </p:sp>
      <p:sp>
        <p:nvSpPr>
          <p:cNvPr id="23" name="TextBox 22"/>
          <p:cNvSpPr txBox="1"/>
          <p:nvPr/>
        </p:nvSpPr>
        <p:spPr>
          <a:xfrm>
            <a:off x="2524324" y="5287388"/>
            <a:ext cx="8395209" cy="1384995"/>
          </a:xfrm>
          <a:prstGeom prst="rect">
            <a:avLst/>
          </a:prstGeom>
          <a:noFill/>
        </p:spPr>
        <p:txBody>
          <a:bodyPr wrap="square" rtlCol="0">
            <a:spAutoFit/>
          </a:bodyPr>
          <a:lstStyle/>
          <a:p>
            <a:pPr marL="457200" indent="-457200">
              <a:buFont typeface="Wingdings" panose="05000000000000000000" pitchFamily="2" charset="2"/>
              <a:buChar char="ü"/>
            </a:pPr>
            <a:r>
              <a:rPr lang="en-US" sz="2800">
                <a:latin typeface="Arial" panose="020B0604020202020204" pitchFamily="34" charset="0"/>
                <a:cs typeface="Arial" panose="020B0604020202020204" pitchFamily="34" charset="0"/>
              </a:rPr>
              <a:t>Thêm </a:t>
            </a:r>
            <a:r>
              <a:rPr lang="en-US" sz="2800" dirty="0" err="1">
                <a:latin typeface="Arial" panose="020B0604020202020204" pitchFamily="34" charset="0"/>
                <a:cs typeface="Arial" panose="020B0604020202020204" pitchFamily="34" charset="0"/>
              </a:rPr>
              <a:t>yếu</a:t>
            </a:r>
            <a:r>
              <a:rPr lang="en-US" sz="2800" dirty="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tố</a:t>
            </a:r>
            <a:r>
              <a:rPr lang="en-US" sz="2800">
                <a:latin typeface="Arial" panose="020B0604020202020204" pitchFamily="34" charset="0"/>
                <a:cs typeface="Arial" panose="020B0604020202020204" pitchFamily="34" charset="0"/>
              </a:rPr>
              <a:t> mới</a:t>
            </a:r>
            <a:endParaRPr lang="en-US" sz="2800"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ü"/>
            </a:pPr>
            <a:r>
              <a:rPr lang="en-US" sz="2800">
                <a:latin typeface="Arial" panose="020B0604020202020204" pitchFamily="34" charset="0"/>
                <a:cs typeface="Arial" panose="020B0604020202020204" pitchFamily="34" charset="0"/>
              </a:rPr>
              <a:t>Nâng </a:t>
            </a:r>
            <a:r>
              <a:rPr lang="en-US" sz="2800" dirty="0" err="1">
                <a:latin typeface="Arial" panose="020B0604020202020204" pitchFamily="34" charset="0"/>
                <a:cs typeface="Arial" panose="020B0604020202020204" pitchFamily="34" charset="0"/>
              </a:rPr>
              <a:t>mức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thức</a:t>
            </a:r>
            <a:r>
              <a:rPr lang="en-US" sz="2800">
                <a:latin typeface="Arial" panose="020B0604020202020204" pitchFamily="34" charset="0"/>
                <a:cs typeface="Arial" panose="020B0604020202020204" pitchFamily="34" charset="0"/>
              </a:rPr>
              <a:t>: </a:t>
            </a:r>
          </a:p>
          <a:p>
            <a:r>
              <a:rPr lang="en-US" sz="2800" b="1">
                <a:latin typeface="Arial" panose="020B0604020202020204" pitchFamily="34" charset="0"/>
                <a:cs typeface="Arial" panose="020B0604020202020204" pitchFamily="34" charset="0"/>
              </a:rPr>
              <a:t>Nhận </a:t>
            </a:r>
            <a:r>
              <a:rPr lang="en-US" sz="2800" b="1" err="1">
                <a:latin typeface="Arial" panose="020B0604020202020204" pitchFamily="34" charset="0"/>
                <a:cs typeface="Arial" panose="020B0604020202020204" pitchFamily="34" charset="0"/>
              </a:rPr>
              <a:t>biết</a:t>
            </a:r>
            <a:r>
              <a:rPr lang="en-US" sz="2800" b="1">
                <a:latin typeface="Arial" panose="020B0604020202020204" pitchFamily="34" charset="0"/>
                <a:cs typeface="Arial" panose="020B0604020202020204" pitchFamily="34" charset="0"/>
              </a:rPr>
              <a:t> </a:t>
            </a:r>
            <a:r>
              <a:rPr lang="en-US" sz="2800" b="1">
                <a:latin typeface="Arial" panose="020B0604020202020204" pitchFamily="34" charset="0"/>
                <a:cs typeface="Arial" panose="020B0604020202020204" pitchFamily="34" charset="0"/>
                <a:sym typeface="Wingdings" panose="05000000000000000000" pitchFamily="2" charset="2"/>
              </a:rPr>
              <a:t></a:t>
            </a:r>
            <a:r>
              <a:rPr lang="en-US" sz="2800" b="1">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T</a:t>
            </a:r>
            <a:r>
              <a:rPr lang="en-US" sz="2800" b="1">
                <a:latin typeface="Arial" panose="020B0604020202020204" pitchFamily="34" charset="0"/>
                <a:cs typeface="Arial" panose="020B0604020202020204" pitchFamily="34" charset="0"/>
              </a:rPr>
              <a:t>hông </a:t>
            </a:r>
            <a:r>
              <a:rPr lang="en-US" sz="2800" b="1" dirty="0" err="1">
                <a:latin typeface="Arial" panose="020B0604020202020204" pitchFamily="34" charset="0"/>
                <a:cs typeface="Arial" panose="020B0604020202020204" pitchFamily="34" charset="0"/>
              </a:rPr>
              <a:t>hiểu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phân</a:t>
            </a:r>
            <a:r>
              <a:rPr lang="en-US" sz="2800" b="1" dirty="0">
                <a:latin typeface="Arial" panose="020B0604020202020204" pitchFamily="34" charset="0"/>
                <a:cs typeface="Arial" panose="020B0604020202020204" pitchFamily="34" charset="0"/>
              </a:rPr>
              <a:t> </a:t>
            </a:r>
            <a:r>
              <a:rPr lang="en-US" sz="2800" b="1" err="1">
                <a:latin typeface="Arial" panose="020B0604020202020204" pitchFamily="34" charset="0"/>
                <a:cs typeface="Arial" panose="020B0604020202020204" pitchFamily="34" charset="0"/>
              </a:rPr>
              <a:t>tích</a:t>
            </a:r>
            <a:r>
              <a:rPr lang="en-US" sz="2800" b="1">
                <a:latin typeface="Arial" panose="020B0604020202020204" pitchFamily="34" charset="0"/>
                <a:cs typeface="Arial" panose="020B0604020202020204" pitchFamily="34" charset="0"/>
              </a:rPr>
              <a:t>) </a:t>
            </a:r>
            <a:r>
              <a:rPr lang="en-US" sz="2800" b="1">
                <a:latin typeface="Arial" panose="020B0604020202020204" pitchFamily="34" charset="0"/>
                <a:cs typeface="Arial" panose="020B0604020202020204" pitchFamily="34" charset="0"/>
                <a:sym typeface="Wingdings" panose="05000000000000000000" pitchFamily="2" charset="2"/>
              </a:rPr>
              <a:t></a:t>
            </a:r>
            <a:r>
              <a:rPr lang="en-US" sz="2800" b="1">
                <a:latin typeface="Arial" panose="020B0604020202020204" pitchFamily="34" charset="0"/>
                <a:cs typeface="Arial" panose="020B0604020202020204" pitchFamily="34" charset="0"/>
              </a:rPr>
              <a:t> Vận </a:t>
            </a:r>
            <a:r>
              <a:rPr lang="en-US" sz="2800" b="1" dirty="0" err="1">
                <a:latin typeface="Arial" panose="020B0604020202020204" pitchFamily="34" charset="0"/>
                <a:cs typeface="Arial" panose="020B0604020202020204" pitchFamily="34" charset="0"/>
              </a:rPr>
              <a:t>dụng</a:t>
            </a:r>
            <a:endParaRPr lang="vi-VN" sz="2800" b="1" dirty="0">
              <a:latin typeface="Arial" panose="020B0604020202020204" pitchFamily="34" charset="0"/>
              <a:cs typeface="Arial" panose="020B0604020202020204" pitchFamily="34" charset="0"/>
            </a:endParaRPr>
          </a:p>
        </p:txBody>
      </p:sp>
      <p:sp>
        <p:nvSpPr>
          <p:cNvPr id="2" name="TextBox 1"/>
          <p:cNvSpPr txBox="1"/>
          <p:nvPr/>
        </p:nvSpPr>
        <p:spPr>
          <a:xfrm>
            <a:off x="162743" y="152732"/>
            <a:ext cx="5498374" cy="492443"/>
          </a:xfrm>
          <a:prstGeom prst="rect">
            <a:avLst/>
          </a:prstGeom>
          <a:noFill/>
        </p:spPr>
        <p:txBody>
          <a:bodyPr wrap="square" rtlCol="0">
            <a:spAutoFit/>
          </a:bodyPr>
          <a:lstStyle/>
          <a:p>
            <a:r>
              <a:rPr lang="en-US" sz="2600" b="1" dirty="0">
                <a:latin typeface="Arial" panose="020B0604020202020204" pitchFamily="34" charset="0"/>
                <a:cs typeface="Arial" panose="020B0604020202020204" pitchFamily="34" charset="0"/>
              </a:rPr>
              <a:t>ĐƯỜNG PHÁT TRIỂN NĂNG LỰC</a:t>
            </a:r>
            <a:endParaRPr lang="vi-VN" sz="2600" b="1" dirty="0">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BDD04A0A-F1EE-4BCC-9380-9A6290893B5C}"/>
              </a:ext>
            </a:extLst>
          </p:cNvPr>
          <p:cNvSpPr/>
          <p:nvPr/>
        </p:nvSpPr>
        <p:spPr>
          <a:xfrm>
            <a:off x="962025" y="5429955"/>
            <a:ext cx="190500" cy="19535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932686CB-31BE-4BF4-9F47-CCCD1F4CFCB7}"/>
              </a:ext>
            </a:extLst>
          </p:cNvPr>
          <p:cNvSpPr/>
          <p:nvPr/>
        </p:nvSpPr>
        <p:spPr>
          <a:xfrm>
            <a:off x="3986622" y="4173977"/>
            <a:ext cx="190500" cy="19535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535B344F-70C9-4521-BD90-F9DB6A2722DD}"/>
              </a:ext>
            </a:extLst>
          </p:cNvPr>
          <p:cNvSpPr/>
          <p:nvPr/>
        </p:nvSpPr>
        <p:spPr>
          <a:xfrm>
            <a:off x="7002237" y="2956310"/>
            <a:ext cx="190500" cy="19535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894160C-D66F-4C27-9AF9-B8535BB2627D}"/>
              </a:ext>
            </a:extLst>
          </p:cNvPr>
          <p:cNvSpPr/>
          <p:nvPr/>
        </p:nvSpPr>
        <p:spPr>
          <a:xfrm>
            <a:off x="10446474" y="1538533"/>
            <a:ext cx="190500" cy="19535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B4C5108-3E62-4D98-9617-CC9A09FC9953}"/>
              </a:ext>
            </a:extLst>
          </p:cNvPr>
          <p:cNvSpPr/>
          <p:nvPr/>
        </p:nvSpPr>
        <p:spPr>
          <a:xfrm>
            <a:off x="8791575" y="4572000"/>
            <a:ext cx="798738" cy="1384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471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animBg="1"/>
      <p:bldP spid="20" grpId="0" animBg="1"/>
      <p:bldP spid="21" grpId="0" animBg="1"/>
      <p:bldP spid="22" grpId="0" animBg="1"/>
      <p:bldP spid="23" grpId="0"/>
      <p:bldP spid="31" grpId="0" animBg="1"/>
      <p:bldP spid="33" grpId="0" animBg="1"/>
      <p:bldP spid="34" grpId="0" animBg="1"/>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9871" y="71022"/>
          <a:ext cx="12072257" cy="6690952"/>
        </p:xfrm>
        <a:graphic>
          <a:graphicData uri="http://schemas.openxmlformats.org/drawingml/2006/table">
            <a:tbl>
              <a:tblPr firstRow="1" firstCol="1" bandRow="1">
                <a:tableStyleId>{21E4AEA4-8DFA-4A89-87EB-49C32662AFE0}</a:tableStyleId>
              </a:tblPr>
              <a:tblGrid>
                <a:gridCol w="620744">
                  <a:extLst>
                    <a:ext uri="{9D8B030D-6E8A-4147-A177-3AD203B41FA5}">
                      <a16:colId xmlns:a16="http://schemas.microsoft.com/office/drawing/2014/main" val="3657883355"/>
                    </a:ext>
                  </a:extLst>
                </a:gridCol>
                <a:gridCol w="11451513">
                  <a:extLst>
                    <a:ext uri="{9D8B030D-6E8A-4147-A177-3AD203B41FA5}">
                      <a16:colId xmlns:a16="http://schemas.microsoft.com/office/drawing/2014/main" val="269837374"/>
                    </a:ext>
                  </a:extLst>
                </a:gridCol>
              </a:tblGrid>
              <a:tr h="422498">
                <a:tc>
                  <a:txBody>
                    <a:bodyPr/>
                    <a:lstStyle/>
                    <a:p>
                      <a:pPr algn="ctr">
                        <a:lnSpc>
                          <a:spcPct val="100000"/>
                        </a:lnSpc>
                        <a:spcBef>
                          <a:spcPts val="0"/>
                        </a:spcBef>
                        <a:spcAft>
                          <a:spcPts val="0"/>
                        </a:spcAft>
                      </a:pPr>
                      <a:r>
                        <a:rPr lang="vi-VN" sz="1850">
                          <a:solidFill>
                            <a:schemeClr val="bg1"/>
                          </a:solidFill>
                          <a:effectLst/>
                          <a:latin typeface="Arial" panose="020B0604020202020204" pitchFamily="34" charset="0"/>
                          <a:cs typeface="Arial" panose="020B0604020202020204" pitchFamily="34" charset="0"/>
                        </a:rPr>
                        <a:t>LỚP</a:t>
                      </a:r>
                      <a:endParaRPr lang="vi-VN" sz="185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9003" marR="390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0"/>
                        </a:spcBef>
                        <a:spcAft>
                          <a:spcPts val="0"/>
                        </a:spcAft>
                      </a:pPr>
                      <a:r>
                        <a:rPr lang="vi-VN" sz="1850">
                          <a:solidFill>
                            <a:schemeClr val="bg1"/>
                          </a:solidFill>
                          <a:effectLst/>
                          <a:latin typeface="Arial" panose="020B0604020202020204" pitchFamily="34" charset="0"/>
                          <a:cs typeface="Arial" panose="020B0604020202020204" pitchFamily="34" charset="0"/>
                        </a:rPr>
                        <a:t>YÊU CẦN CẦN ĐẠT KHI ĐỌC THƠ</a:t>
                      </a:r>
                      <a:endParaRPr lang="vi-VN" sz="185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9003" marR="390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7090621"/>
                  </a:ext>
                </a:extLst>
              </a:tr>
              <a:tr h="1424649">
                <a:tc>
                  <a:txBody>
                    <a:bodyPr/>
                    <a:lstStyle/>
                    <a:p>
                      <a:pPr algn="ctr">
                        <a:lnSpc>
                          <a:spcPct val="100000"/>
                        </a:lnSpc>
                        <a:spcBef>
                          <a:spcPts val="0"/>
                        </a:spcBef>
                        <a:spcAft>
                          <a:spcPts val="0"/>
                        </a:spcAft>
                      </a:pPr>
                      <a:r>
                        <a:rPr lang="vi-VN" sz="1850" dirty="0">
                          <a:solidFill>
                            <a:schemeClr val="bg1"/>
                          </a:solidFill>
                          <a:effectLst/>
                          <a:latin typeface="Arial" panose="020B0604020202020204" pitchFamily="34" charset="0"/>
                          <a:cs typeface="Arial" panose="020B0604020202020204" pitchFamily="34" charset="0"/>
                        </a:rPr>
                        <a:t>6</a:t>
                      </a:r>
                      <a:endParaRPr lang="vi-VN" sz="185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9003" marR="390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just">
                        <a:lnSpc>
                          <a:spcPct val="100000"/>
                        </a:lnSpc>
                        <a:spcBef>
                          <a:spcPts val="0"/>
                        </a:spcBef>
                        <a:spcAft>
                          <a:spcPts val="0"/>
                        </a:spcAft>
                        <a:buSzPts val="1400"/>
                        <a:buFont typeface="Times New Roman" panose="02020603050405020304" pitchFamily="18" charset="0"/>
                        <a:buNone/>
                        <a:tabLst>
                          <a:tab pos="196850" algn="l"/>
                        </a:tabLst>
                      </a:pPr>
                      <a:r>
                        <a:rPr lang="en-US" sz="185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Nhận </a:t>
                      </a:r>
                      <a:r>
                        <a:rPr lang="vi-VN" sz="1850" dirty="0">
                          <a:effectLst/>
                          <a:latin typeface="Arial" panose="020B0604020202020204" pitchFamily="34" charset="0"/>
                          <a:cs typeface="Arial" panose="020B0604020202020204" pitchFamily="34" charset="0"/>
                        </a:rPr>
                        <a:t>biết được </a:t>
                      </a:r>
                      <a:r>
                        <a:rPr lang="vi-VN" sz="1850" dirty="0">
                          <a:effectLst/>
                          <a:highlight>
                            <a:srgbClr val="FFFF00"/>
                          </a:highlight>
                          <a:latin typeface="Arial" panose="020B0604020202020204" pitchFamily="34" charset="0"/>
                          <a:cs typeface="Arial" panose="020B0604020202020204" pitchFamily="34" charset="0"/>
                        </a:rPr>
                        <a:t>chủ đề</a:t>
                      </a:r>
                      <a:r>
                        <a:rPr lang="vi-VN" sz="1850" dirty="0">
                          <a:effectLst/>
                          <a:latin typeface="Arial" panose="020B0604020202020204" pitchFamily="34" charset="0"/>
                          <a:cs typeface="Arial" panose="020B0604020202020204" pitchFamily="34" charset="0"/>
                        </a:rPr>
                        <a:t> của văn</a:t>
                      </a:r>
                      <a:r>
                        <a:rPr lang="vi-VN" sz="1850" spc="-30" dirty="0">
                          <a:effectLst/>
                          <a:latin typeface="Arial" panose="020B0604020202020204" pitchFamily="34" charset="0"/>
                          <a:cs typeface="Arial" panose="020B0604020202020204" pitchFamily="34" charset="0"/>
                        </a:rPr>
                        <a:t> </a:t>
                      </a:r>
                      <a:r>
                        <a:rPr lang="vi-VN" sz="1850" dirty="0">
                          <a:effectLst/>
                          <a:latin typeface="Arial" panose="020B0604020202020204" pitchFamily="34" charset="0"/>
                          <a:cs typeface="Arial" panose="020B0604020202020204" pitchFamily="34" charset="0"/>
                        </a:rPr>
                        <a:t>bản.</a:t>
                      </a:r>
                    </a:p>
                    <a:p>
                      <a:pPr marL="0" lvl="0" indent="0" algn="just">
                        <a:lnSpc>
                          <a:spcPct val="100000"/>
                        </a:lnSpc>
                        <a:spcBef>
                          <a:spcPts val="0"/>
                        </a:spcBef>
                        <a:spcAft>
                          <a:spcPts val="0"/>
                        </a:spcAft>
                        <a:buSzPts val="1400"/>
                        <a:buFont typeface="Times New Roman" panose="02020603050405020304" pitchFamily="18" charset="0"/>
                        <a:buNone/>
                        <a:tabLst>
                          <a:tab pos="196850" algn="l"/>
                        </a:tabLst>
                      </a:pPr>
                      <a:r>
                        <a:rPr lang="en-US" sz="185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Nhận </a:t>
                      </a:r>
                      <a:r>
                        <a:rPr lang="vi-VN" sz="1850" dirty="0">
                          <a:effectLst/>
                          <a:latin typeface="Arial" panose="020B0604020202020204" pitchFamily="34" charset="0"/>
                          <a:cs typeface="Arial" panose="020B0604020202020204" pitchFamily="34" charset="0"/>
                        </a:rPr>
                        <a:t>biết được </a:t>
                      </a:r>
                      <a:r>
                        <a:rPr lang="vi-VN" sz="1850" dirty="0">
                          <a:effectLst/>
                          <a:highlight>
                            <a:srgbClr val="FFFF00"/>
                          </a:highlight>
                          <a:latin typeface="Arial" panose="020B0604020202020204" pitchFamily="34" charset="0"/>
                          <a:cs typeface="Arial" panose="020B0604020202020204" pitchFamily="34" charset="0"/>
                        </a:rPr>
                        <a:t>tình cảm, cảm xúc</a:t>
                      </a:r>
                      <a:r>
                        <a:rPr lang="vi-VN" sz="1850" dirty="0">
                          <a:effectLst/>
                          <a:latin typeface="Arial" panose="020B0604020202020204" pitchFamily="34" charset="0"/>
                          <a:cs typeface="Arial" panose="020B0604020202020204" pitchFamily="34" charset="0"/>
                        </a:rPr>
                        <a:t> của người viết thể hiện qua ngôn ngữ văn</a:t>
                      </a:r>
                      <a:r>
                        <a:rPr lang="vi-VN" sz="1850" spc="-85" dirty="0">
                          <a:effectLst/>
                          <a:latin typeface="Arial" panose="020B0604020202020204" pitchFamily="34" charset="0"/>
                          <a:cs typeface="Arial" panose="020B0604020202020204" pitchFamily="34" charset="0"/>
                        </a:rPr>
                        <a:t> </a:t>
                      </a:r>
                      <a:r>
                        <a:rPr lang="vi-VN" sz="1850" dirty="0">
                          <a:effectLst/>
                          <a:latin typeface="Arial" panose="020B0604020202020204" pitchFamily="34" charset="0"/>
                          <a:cs typeface="Arial" panose="020B0604020202020204" pitchFamily="34" charset="0"/>
                        </a:rPr>
                        <a:t>bản.</a:t>
                      </a:r>
                    </a:p>
                    <a:p>
                      <a:pPr marL="0" lvl="0" indent="0" algn="just">
                        <a:lnSpc>
                          <a:spcPct val="100000"/>
                        </a:lnSpc>
                        <a:spcBef>
                          <a:spcPts val="0"/>
                        </a:spcBef>
                        <a:spcAft>
                          <a:spcPts val="0"/>
                        </a:spcAft>
                        <a:buSzPts val="1400"/>
                        <a:buFont typeface="Times New Roman" panose="02020603050405020304" pitchFamily="18" charset="0"/>
                        <a:buNone/>
                        <a:tabLst>
                          <a:tab pos="196850" algn="l"/>
                        </a:tabLst>
                      </a:pPr>
                      <a:r>
                        <a:rPr lang="en-US" sz="185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Nhận </a:t>
                      </a:r>
                      <a:r>
                        <a:rPr lang="vi-VN" sz="1850" dirty="0">
                          <a:effectLst/>
                          <a:latin typeface="Arial" panose="020B0604020202020204" pitchFamily="34" charset="0"/>
                          <a:cs typeface="Arial" panose="020B0604020202020204" pitchFamily="34" charset="0"/>
                        </a:rPr>
                        <a:t>biết được số tiếng, số dòng, vần, nhịp của thơ lục</a:t>
                      </a:r>
                      <a:r>
                        <a:rPr lang="vi-VN" sz="1850" spc="-55" dirty="0">
                          <a:effectLst/>
                          <a:latin typeface="Arial" panose="020B0604020202020204" pitchFamily="34" charset="0"/>
                          <a:cs typeface="Arial" panose="020B0604020202020204" pitchFamily="34" charset="0"/>
                        </a:rPr>
                        <a:t> </a:t>
                      </a:r>
                      <a:r>
                        <a:rPr lang="vi-VN" sz="1850" dirty="0">
                          <a:effectLst/>
                          <a:latin typeface="Arial" panose="020B0604020202020204" pitchFamily="34" charset="0"/>
                          <a:cs typeface="Arial" panose="020B0604020202020204" pitchFamily="34" charset="0"/>
                        </a:rPr>
                        <a:t>bát.</a:t>
                      </a:r>
                    </a:p>
                    <a:p>
                      <a:pPr marL="0" marR="60325" lvl="0" indent="0" algn="just">
                        <a:lnSpc>
                          <a:spcPct val="100000"/>
                        </a:lnSpc>
                        <a:spcBef>
                          <a:spcPts val="0"/>
                        </a:spcBef>
                        <a:spcAft>
                          <a:spcPts val="0"/>
                        </a:spcAft>
                        <a:buSzPts val="1400"/>
                        <a:buFont typeface="Times New Roman" panose="02020603050405020304" pitchFamily="18" charset="0"/>
                        <a:buNone/>
                        <a:tabLst>
                          <a:tab pos="203200" algn="l"/>
                        </a:tabLst>
                      </a:pPr>
                      <a:r>
                        <a:rPr lang="en-US" sz="1850" spc="-80" baseline="0">
                          <a:effectLst/>
                          <a:latin typeface="Arial" panose="020B0604020202020204" pitchFamily="34" charset="0"/>
                          <a:cs typeface="Arial" panose="020B0604020202020204" pitchFamily="34" charset="0"/>
                        </a:rPr>
                        <a:t>- </a:t>
                      </a:r>
                      <a:r>
                        <a:rPr lang="vi-VN" sz="1850" spc="-80" baseline="0">
                          <a:effectLst/>
                          <a:latin typeface="Arial" panose="020B0604020202020204" pitchFamily="34" charset="0"/>
                          <a:cs typeface="Arial" panose="020B0604020202020204" pitchFamily="34" charset="0"/>
                        </a:rPr>
                        <a:t>Nhận </a:t>
                      </a:r>
                      <a:r>
                        <a:rPr lang="vi-VN" sz="1850" spc="-80" baseline="0" dirty="0">
                          <a:effectLst/>
                          <a:latin typeface="Arial" panose="020B0604020202020204" pitchFamily="34" charset="0"/>
                          <a:cs typeface="Arial" panose="020B0604020202020204" pitchFamily="34" charset="0"/>
                        </a:rPr>
                        <a:t>biết và bước đầu nhận xét được nét độc đáo của bài thơ thể hiện qua </a:t>
                      </a:r>
                      <a:r>
                        <a:rPr lang="vi-VN" sz="1850" spc="-80" baseline="0" dirty="0">
                          <a:effectLst/>
                          <a:highlight>
                            <a:srgbClr val="FFFF00"/>
                          </a:highlight>
                          <a:latin typeface="Arial" panose="020B0604020202020204" pitchFamily="34" charset="0"/>
                          <a:cs typeface="Arial" panose="020B0604020202020204" pitchFamily="34" charset="0"/>
                        </a:rPr>
                        <a:t>từ ngữ, hình ảnh, biện</a:t>
                      </a:r>
                      <a:r>
                        <a:rPr lang="vi-VN" sz="1850" spc="-80" baseline="0" dirty="0">
                          <a:effectLst/>
                          <a:latin typeface="Arial" panose="020B0604020202020204" pitchFamily="34" charset="0"/>
                          <a:cs typeface="Arial" panose="020B0604020202020204" pitchFamily="34" charset="0"/>
                        </a:rPr>
                        <a:t> </a:t>
                      </a:r>
                      <a:r>
                        <a:rPr lang="vi-VN" sz="1850" spc="-80" baseline="0" dirty="0">
                          <a:effectLst/>
                          <a:highlight>
                            <a:srgbClr val="FFFF00"/>
                          </a:highlight>
                          <a:latin typeface="Arial" panose="020B0604020202020204" pitchFamily="34" charset="0"/>
                          <a:cs typeface="Arial" panose="020B0604020202020204" pitchFamily="34" charset="0"/>
                        </a:rPr>
                        <a:t>pháp tu từ.</a:t>
                      </a:r>
                      <a:endParaRPr lang="vi-VN" sz="1850" spc="-80" baseline="0" dirty="0">
                        <a:effectLst/>
                        <a:latin typeface="Arial" panose="020B0604020202020204" pitchFamily="34" charset="0"/>
                        <a:cs typeface="Arial" panose="020B0604020202020204" pitchFamily="34" charset="0"/>
                      </a:endParaRPr>
                    </a:p>
                    <a:p>
                      <a:pPr marL="0" lvl="0" indent="0" algn="just">
                        <a:lnSpc>
                          <a:spcPct val="100000"/>
                        </a:lnSpc>
                        <a:spcBef>
                          <a:spcPts val="0"/>
                        </a:spcBef>
                        <a:spcAft>
                          <a:spcPts val="0"/>
                        </a:spcAft>
                        <a:buSzPts val="1400"/>
                        <a:buFont typeface="Times New Roman" panose="02020603050405020304" pitchFamily="18" charset="0"/>
                        <a:buNone/>
                        <a:tabLst>
                          <a:tab pos="196850" algn="l"/>
                        </a:tabLst>
                      </a:pPr>
                      <a:r>
                        <a:rPr lang="en-US" sz="1850" spc="-20">
                          <a:effectLst/>
                          <a:latin typeface="Arial" panose="020B0604020202020204" pitchFamily="34" charset="0"/>
                          <a:cs typeface="Arial" panose="020B0604020202020204" pitchFamily="34" charset="0"/>
                        </a:rPr>
                        <a:t>- </a:t>
                      </a:r>
                      <a:r>
                        <a:rPr lang="vi-VN" sz="1850" spc="-20">
                          <a:effectLst/>
                          <a:latin typeface="Arial" panose="020B0604020202020204" pitchFamily="34" charset="0"/>
                          <a:cs typeface="Arial" panose="020B0604020202020204" pitchFamily="34" charset="0"/>
                        </a:rPr>
                        <a:t>Nhận</a:t>
                      </a:r>
                      <a:r>
                        <a:rPr lang="vi-VN" sz="1850" spc="-45">
                          <a:effectLst/>
                          <a:latin typeface="Arial" panose="020B0604020202020204" pitchFamily="34" charset="0"/>
                          <a:cs typeface="Arial" panose="020B0604020202020204" pitchFamily="34" charset="0"/>
                        </a:rPr>
                        <a:t> </a:t>
                      </a:r>
                      <a:r>
                        <a:rPr lang="vi-VN" sz="1850" spc="-20" dirty="0">
                          <a:effectLst/>
                          <a:latin typeface="Arial" panose="020B0604020202020204" pitchFamily="34" charset="0"/>
                          <a:cs typeface="Arial" panose="020B0604020202020204" pitchFamily="34" charset="0"/>
                        </a:rPr>
                        <a:t>biết</a:t>
                      </a:r>
                      <a:r>
                        <a:rPr lang="vi-VN" sz="1850" spc="-45" dirty="0">
                          <a:effectLst/>
                          <a:latin typeface="Arial" panose="020B0604020202020204" pitchFamily="34" charset="0"/>
                          <a:cs typeface="Arial" panose="020B0604020202020204" pitchFamily="34" charset="0"/>
                        </a:rPr>
                        <a:t> </a:t>
                      </a:r>
                      <a:r>
                        <a:rPr lang="vi-VN" sz="1850" dirty="0">
                          <a:effectLst/>
                          <a:latin typeface="Arial" panose="020B0604020202020204" pitchFamily="34" charset="0"/>
                          <a:cs typeface="Arial" panose="020B0604020202020204" pitchFamily="34" charset="0"/>
                        </a:rPr>
                        <a:t>và</a:t>
                      </a:r>
                      <a:r>
                        <a:rPr lang="vi-VN" sz="1850" spc="-45" dirty="0">
                          <a:effectLst/>
                          <a:latin typeface="Arial" panose="020B0604020202020204" pitchFamily="34" charset="0"/>
                          <a:cs typeface="Arial" panose="020B0604020202020204" pitchFamily="34" charset="0"/>
                        </a:rPr>
                        <a:t> </a:t>
                      </a:r>
                      <a:r>
                        <a:rPr lang="vi-VN" sz="1850" spc="-15" dirty="0">
                          <a:effectLst/>
                          <a:latin typeface="Arial" panose="020B0604020202020204" pitchFamily="34" charset="0"/>
                          <a:cs typeface="Arial" panose="020B0604020202020204" pitchFamily="34" charset="0"/>
                        </a:rPr>
                        <a:t>nêu</a:t>
                      </a:r>
                      <a:r>
                        <a:rPr lang="vi-VN" sz="1850" spc="-45" dirty="0">
                          <a:effectLst/>
                          <a:latin typeface="Arial" panose="020B0604020202020204" pitchFamily="34" charset="0"/>
                          <a:cs typeface="Arial" panose="020B0604020202020204" pitchFamily="34" charset="0"/>
                        </a:rPr>
                        <a:t> </a:t>
                      </a:r>
                      <a:r>
                        <a:rPr lang="vi-VN" sz="1850" spc="-20" dirty="0">
                          <a:effectLst/>
                          <a:latin typeface="Arial" panose="020B0604020202020204" pitchFamily="34" charset="0"/>
                          <a:cs typeface="Arial" panose="020B0604020202020204" pitchFamily="34" charset="0"/>
                        </a:rPr>
                        <a:t>được</a:t>
                      </a:r>
                      <a:r>
                        <a:rPr lang="vi-VN" sz="1850" spc="-50" dirty="0">
                          <a:effectLst/>
                          <a:latin typeface="Arial" panose="020B0604020202020204" pitchFamily="34" charset="0"/>
                          <a:cs typeface="Arial" panose="020B0604020202020204" pitchFamily="34" charset="0"/>
                        </a:rPr>
                        <a:t> </a:t>
                      </a:r>
                      <a:r>
                        <a:rPr lang="vi-VN" sz="1850" spc="-15" dirty="0">
                          <a:effectLst/>
                          <a:latin typeface="Arial" panose="020B0604020202020204" pitchFamily="34" charset="0"/>
                          <a:cs typeface="Arial" panose="020B0604020202020204" pitchFamily="34" charset="0"/>
                        </a:rPr>
                        <a:t>tác</a:t>
                      </a:r>
                      <a:r>
                        <a:rPr lang="vi-VN" sz="1850" spc="-45" dirty="0">
                          <a:effectLst/>
                          <a:latin typeface="Arial" panose="020B0604020202020204" pitchFamily="34" charset="0"/>
                          <a:cs typeface="Arial" panose="020B0604020202020204" pitchFamily="34" charset="0"/>
                        </a:rPr>
                        <a:t> </a:t>
                      </a:r>
                      <a:r>
                        <a:rPr lang="vi-VN" sz="1850" spc="-15" dirty="0">
                          <a:effectLst/>
                          <a:latin typeface="Arial" panose="020B0604020202020204" pitchFamily="34" charset="0"/>
                          <a:cs typeface="Arial" panose="020B0604020202020204" pitchFamily="34" charset="0"/>
                        </a:rPr>
                        <a:t>dụng</a:t>
                      </a:r>
                      <a:r>
                        <a:rPr lang="vi-VN" sz="1850" spc="-45" dirty="0">
                          <a:effectLst/>
                          <a:latin typeface="Arial" panose="020B0604020202020204" pitchFamily="34" charset="0"/>
                          <a:cs typeface="Arial" panose="020B0604020202020204" pitchFamily="34" charset="0"/>
                        </a:rPr>
                        <a:t> </a:t>
                      </a:r>
                      <a:r>
                        <a:rPr lang="vi-VN" sz="1850" spc="-15" dirty="0">
                          <a:effectLst/>
                          <a:latin typeface="Arial" panose="020B0604020202020204" pitchFamily="34" charset="0"/>
                          <a:cs typeface="Arial" panose="020B0604020202020204" pitchFamily="34" charset="0"/>
                        </a:rPr>
                        <a:t>của</a:t>
                      </a:r>
                      <a:r>
                        <a:rPr lang="vi-VN" sz="1850" spc="-50" dirty="0">
                          <a:effectLst/>
                          <a:latin typeface="Arial" panose="020B0604020202020204" pitchFamily="34" charset="0"/>
                          <a:cs typeface="Arial" panose="020B0604020202020204" pitchFamily="34" charset="0"/>
                        </a:rPr>
                        <a:t> </a:t>
                      </a:r>
                      <a:r>
                        <a:rPr lang="vi-VN" sz="1850" spc="-20" dirty="0">
                          <a:effectLst/>
                          <a:latin typeface="Arial" panose="020B0604020202020204" pitchFamily="34" charset="0"/>
                          <a:cs typeface="Arial" panose="020B0604020202020204" pitchFamily="34" charset="0"/>
                        </a:rPr>
                        <a:t>các</a:t>
                      </a:r>
                      <a:r>
                        <a:rPr lang="vi-VN" sz="1850" spc="-25" dirty="0">
                          <a:effectLst/>
                          <a:latin typeface="Arial" panose="020B0604020202020204" pitchFamily="34" charset="0"/>
                          <a:cs typeface="Arial" panose="020B0604020202020204" pitchFamily="34" charset="0"/>
                        </a:rPr>
                        <a:t> </a:t>
                      </a:r>
                      <a:r>
                        <a:rPr lang="vi-VN" sz="1850" spc="-20" dirty="0">
                          <a:effectLst/>
                          <a:latin typeface="Arial" panose="020B0604020202020204" pitchFamily="34" charset="0"/>
                          <a:cs typeface="Arial" panose="020B0604020202020204" pitchFamily="34" charset="0"/>
                        </a:rPr>
                        <a:t>yếu</a:t>
                      </a:r>
                      <a:r>
                        <a:rPr lang="vi-VN" sz="1850" spc="-45" dirty="0">
                          <a:effectLst/>
                          <a:latin typeface="Arial" panose="020B0604020202020204" pitchFamily="34" charset="0"/>
                          <a:cs typeface="Arial" panose="020B0604020202020204" pitchFamily="34" charset="0"/>
                        </a:rPr>
                        <a:t> </a:t>
                      </a:r>
                      <a:r>
                        <a:rPr lang="vi-VN" sz="1850" dirty="0">
                          <a:effectLst/>
                          <a:latin typeface="Arial" panose="020B0604020202020204" pitchFamily="34" charset="0"/>
                          <a:cs typeface="Arial" panose="020B0604020202020204" pitchFamily="34" charset="0"/>
                        </a:rPr>
                        <a:t>tố</a:t>
                      </a:r>
                      <a:r>
                        <a:rPr lang="vi-VN" sz="1850" spc="-45" dirty="0">
                          <a:effectLst/>
                          <a:latin typeface="Arial" panose="020B0604020202020204" pitchFamily="34" charset="0"/>
                          <a:cs typeface="Arial" panose="020B0604020202020204" pitchFamily="34" charset="0"/>
                        </a:rPr>
                        <a:t> </a:t>
                      </a:r>
                      <a:r>
                        <a:rPr lang="vi-VN" sz="1850" dirty="0">
                          <a:effectLst/>
                          <a:latin typeface="Arial" panose="020B0604020202020204" pitchFamily="34" charset="0"/>
                          <a:cs typeface="Arial" panose="020B0604020202020204" pitchFamily="34" charset="0"/>
                        </a:rPr>
                        <a:t>tự</a:t>
                      </a:r>
                      <a:r>
                        <a:rPr lang="vi-VN" sz="1850" spc="-55" dirty="0">
                          <a:effectLst/>
                          <a:latin typeface="Arial" panose="020B0604020202020204" pitchFamily="34" charset="0"/>
                          <a:cs typeface="Arial" panose="020B0604020202020204" pitchFamily="34" charset="0"/>
                        </a:rPr>
                        <a:t> </a:t>
                      </a:r>
                      <a:r>
                        <a:rPr lang="vi-VN" sz="1850" dirty="0">
                          <a:effectLst/>
                          <a:latin typeface="Arial" panose="020B0604020202020204" pitchFamily="34" charset="0"/>
                          <a:cs typeface="Arial" panose="020B0604020202020204" pitchFamily="34" charset="0"/>
                        </a:rPr>
                        <a:t>sự</a:t>
                      </a:r>
                      <a:r>
                        <a:rPr lang="vi-VN" sz="1850" spc="-45" dirty="0">
                          <a:effectLst/>
                          <a:latin typeface="Arial" panose="020B0604020202020204" pitchFamily="34" charset="0"/>
                          <a:cs typeface="Arial" panose="020B0604020202020204" pitchFamily="34" charset="0"/>
                        </a:rPr>
                        <a:t> </a:t>
                      </a:r>
                      <a:r>
                        <a:rPr lang="vi-VN" sz="1850" dirty="0">
                          <a:effectLst/>
                          <a:latin typeface="Arial" panose="020B0604020202020204" pitchFamily="34" charset="0"/>
                          <a:cs typeface="Arial" panose="020B0604020202020204" pitchFamily="34" charset="0"/>
                        </a:rPr>
                        <a:t>và</a:t>
                      </a:r>
                      <a:r>
                        <a:rPr lang="vi-VN" sz="1850" spc="-40" dirty="0">
                          <a:effectLst/>
                          <a:latin typeface="Arial" panose="020B0604020202020204" pitchFamily="34" charset="0"/>
                          <a:cs typeface="Arial" panose="020B0604020202020204" pitchFamily="34" charset="0"/>
                        </a:rPr>
                        <a:t> </a:t>
                      </a:r>
                      <a:r>
                        <a:rPr lang="vi-VN" sz="1850" spc="-25" dirty="0">
                          <a:effectLst/>
                          <a:latin typeface="Arial" panose="020B0604020202020204" pitchFamily="34" charset="0"/>
                          <a:cs typeface="Arial" panose="020B0604020202020204" pitchFamily="34" charset="0"/>
                        </a:rPr>
                        <a:t>miêu</a:t>
                      </a:r>
                      <a:r>
                        <a:rPr lang="vi-VN" sz="1850" spc="-40" dirty="0">
                          <a:effectLst/>
                          <a:latin typeface="Arial" panose="020B0604020202020204" pitchFamily="34" charset="0"/>
                          <a:cs typeface="Arial" panose="020B0604020202020204" pitchFamily="34" charset="0"/>
                        </a:rPr>
                        <a:t> </a:t>
                      </a:r>
                      <a:r>
                        <a:rPr lang="vi-VN" sz="1850" dirty="0">
                          <a:effectLst/>
                          <a:latin typeface="Arial" panose="020B0604020202020204" pitchFamily="34" charset="0"/>
                          <a:cs typeface="Arial" panose="020B0604020202020204" pitchFamily="34" charset="0"/>
                        </a:rPr>
                        <a:t>tả</a:t>
                      </a:r>
                      <a:r>
                        <a:rPr lang="vi-VN" sz="1850" spc="-40" dirty="0">
                          <a:effectLst/>
                          <a:latin typeface="Arial" panose="020B0604020202020204" pitchFamily="34" charset="0"/>
                          <a:cs typeface="Arial" panose="020B0604020202020204" pitchFamily="34" charset="0"/>
                        </a:rPr>
                        <a:t> </a:t>
                      </a:r>
                      <a:r>
                        <a:rPr lang="vi-VN" sz="1850" spc="-20" dirty="0">
                          <a:effectLst/>
                          <a:latin typeface="Arial" panose="020B0604020202020204" pitchFamily="34" charset="0"/>
                          <a:cs typeface="Arial" panose="020B0604020202020204" pitchFamily="34" charset="0"/>
                        </a:rPr>
                        <a:t>trong</a:t>
                      </a:r>
                      <a:r>
                        <a:rPr lang="vi-VN" sz="1850" spc="-45" dirty="0">
                          <a:effectLst/>
                          <a:latin typeface="Arial" panose="020B0604020202020204" pitchFamily="34" charset="0"/>
                          <a:cs typeface="Arial" panose="020B0604020202020204" pitchFamily="34" charset="0"/>
                        </a:rPr>
                        <a:t> </a:t>
                      </a:r>
                      <a:r>
                        <a:rPr lang="vi-VN" sz="1850" spc="-20" dirty="0">
                          <a:effectLst/>
                          <a:latin typeface="Arial" panose="020B0604020202020204" pitchFamily="34" charset="0"/>
                          <a:cs typeface="Arial" panose="020B0604020202020204" pitchFamily="34" charset="0"/>
                        </a:rPr>
                        <a:t>thơ.</a:t>
                      </a:r>
                      <a:endParaRPr lang="vi-VN" sz="1850" dirty="0">
                        <a:effectLst/>
                        <a:latin typeface="Arial" panose="020B0604020202020204" pitchFamily="34" charset="0"/>
                        <a:ea typeface="Times New Roman" panose="02020603050405020304" pitchFamily="18" charset="0"/>
                        <a:cs typeface="Arial" panose="020B0604020202020204" pitchFamily="34" charset="0"/>
                      </a:endParaRPr>
                    </a:p>
                  </a:txBody>
                  <a:tcPr marL="39003" marR="39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784085941"/>
                  </a:ext>
                </a:extLst>
              </a:tr>
              <a:tr h="854789">
                <a:tc>
                  <a:txBody>
                    <a:bodyPr/>
                    <a:lstStyle/>
                    <a:p>
                      <a:pPr algn="ctr">
                        <a:lnSpc>
                          <a:spcPct val="100000"/>
                        </a:lnSpc>
                        <a:spcBef>
                          <a:spcPts val="0"/>
                        </a:spcBef>
                        <a:spcAft>
                          <a:spcPts val="0"/>
                        </a:spcAft>
                      </a:pPr>
                      <a:r>
                        <a:rPr lang="vi-VN" sz="1850" dirty="0">
                          <a:solidFill>
                            <a:schemeClr val="bg1"/>
                          </a:solidFill>
                          <a:effectLst/>
                          <a:latin typeface="Arial" panose="020B0604020202020204" pitchFamily="34" charset="0"/>
                          <a:cs typeface="Arial" panose="020B0604020202020204" pitchFamily="34" charset="0"/>
                        </a:rPr>
                        <a:t>7</a:t>
                      </a:r>
                      <a:endParaRPr lang="vi-VN" sz="185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9003" marR="390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just">
                        <a:lnSpc>
                          <a:spcPct val="100000"/>
                        </a:lnSpc>
                        <a:spcBef>
                          <a:spcPts val="0"/>
                        </a:spcBef>
                        <a:spcAft>
                          <a:spcPts val="0"/>
                        </a:spcAft>
                        <a:buSzPts val="1400"/>
                        <a:buFont typeface="Times New Roman" panose="02020603050405020304" pitchFamily="18" charset="0"/>
                        <a:buNone/>
                        <a:tabLst>
                          <a:tab pos="196850" algn="l"/>
                        </a:tabLst>
                      </a:pPr>
                      <a:r>
                        <a:rPr lang="en-US" sz="185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Nhận </a:t>
                      </a:r>
                      <a:r>
                        <a:rPr lang="vi-VN" sz="1850" dirty="0">
                          <a:effectLst/>
                          <a:latin typeface="Arial" panose="020B0604020202020204" pitchFamily="34" charset="0"/>
                          <a:cs typeface="Arial" panose="020B0604020202020204" pitchFamily="34" charset="0"/>
                        </a:rPr>
                        <a:t>biết được chủ đề, </a:t>
                      </a:r>
                      <a:r>
                        <a:rPr lang="vi-VN" sz="1850" dirty="0">
                          <a:effectLst/>
                          <a:highlight>
                            <a:srgbClr val="FFFF00"/>
                          </a:highlight>
                          <a:latin typeface="Arial" panose="020B0604020202020204" pitchFamily="34" charset="0"/>
                          <a:cs typeface="Arial" panose="020B0604020202020204" pitchFamily="34" charset="0"/>
                        </a:rPr>
                        <a:t>thông điệp</a:t>
                      </a:r>
                      <a:r>
                        <a:rPr lang="vi-VN" sz="1850" dirty="0">
                          <a:effectLst/>
                          <a:latin typeface="Arial" panose="020B0604020202020204" pitchFamily="34" charset="0"/>
                          <a:cs typeface="Arial" panose="020B0604020202020204" pitchFamily="34" charset="0"/>
                        </a:rPr>
                        <a:t> </a:t>
                      </a:r>
                      <a:r>
                        <a:rPr lang="vi-VN" sz="1850" spc="-15" dirty="0">
                          <a:effectLst/>
                          <a:latin typeface="Arial" panose="020B0604020202020204" pitchFamily="34" charset="0"/>
                          <a:cs typeface="Arial" panose="020B0604020202020204" pitchFamily="34" charset="0"/>
                        </a:rPr>
                        <a:t>mà </a:t>
                      </a:r>
                      <a:r>
                        <a:rPr lang="vi-VN" sz="1850" dirty="0">
                          <a:effectLst/>
                          <a:latin typeface="Arial" panose="020B0604020202020204" pitchFamily="34" charset="0"/>
                          <a:cs typeface="Arial" panose="020B0604020202020204" pitchFamily="34" charset="0"/>
                        </a:rPr>
                        <a:t>văn bản muốn gửi đến người</a:t>
                      </a:r>
                      <a:r>
                        <a:rPr lang="vi-VN" sz="1850" spc="-35" dirty="0">
                          <a:effectLst/>
                          <a:latin typeface="Arial" panose="020B0604020202020204" pitchFamily="34" charset="0"/>
                          <a:cs typeface="Arial" panose="020B0604020202020204" pitchFamily="34" charset="0"/>
                        </a:rPr>
                        <a:t> </a:t>
                      </a:r>
                      <a:r>
                        <a:rPr lang="vi-VN" sz="1850" dirty="0">
                          <a:effectLst/>
                          <a:latin typeface="Arial" panose="020B0604020202020204" pitchFamily="34" charset="0"/>
                          <a:cs typeface="Arial" panose="020B0604020202020204" pitchFamily="34" charset="0"/>
                        </a:rPr>
                        <a:t>đọc</a:t>
                      </a:r>
                    </a:p>
                    <a:p>
                      <a:pPr marL="0" lvl="0" indent="0" algn="just">
                        <a:lnSpc>
                          <a:spcPct val="100000"/>
                        </a:lnSpc>
                        <a:spcBef>
                          <a:spcPts val="0"/>
                        </a:spcBef>
                        <a:spcAft>
                          <a:spcPts val="0"/>
                        </a:spcAft>
                        <a:buSzPts val="1400"/>
                        <a:buFont typeface="Times New Roman" panose="02020603050405020304" pitchFamily="18" charset="0"/>
                        <a:buNone/>
                        <a:tabLst>
                          <a:tab pos="196850" algn="l"/>
                        </a:tabLst>
                      </a:pPr>
                      <a:r>
                        <a:rPr lang="en-US" sz="185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Nhận </a:t>
                      </a:r>
                      <a:r>
                        <a:rPr lang="vi-VN" sz="1850" dirty="0">
                          <a:effectLst/>
                          <a:latin typeface="Arial" panose="020B0604020202020204" pitchFamily="34" charset="0"/>
                          <a:cs typeface="Arial" panose="020B0604020202020204" pitchFamily="34" charset="0"/>
                        </a:rPr>
                        <a:t>biết được tình cảm, cảm xúc của người viết thể hiện qua ngôn ngữ văn</a:t>
                      </a:r>
                      <a:r>
                        <a:rPr lang="vi-VN" sz="1850" spc="-85" dirty="0">
                          <a:effectLst/>
                          <a:latin typeface="Arial" panose="020B0604020202020204" pitchFamily="34" charset="0"/>
                          <a:cs typeface="Arial" panose="020B0604020202020204" pitchFamily="34" charset="0"/>
                        </a:rPr>
                        <a:t> </a:t>
                      </a:r>
                      <a:r>
                        <a:rPr lang="vi-VN" sz="1850" dirty="0">
                          <a:effectLst/>
                          <a:latin typeface="Arial" panose="020B0604020202020204" pitchFamily="34" charset="0"/>
                          <a:cs typeface="Arial" panose="020B0604020202020204" pitchFamily="34" charset="0"/>
                        </a:rPr>
                        <a:t>bản.</a:t>
                      </a:r>
                    </a:p>
                    <a:p>
                      <a:pPr marL="0" marR="59690" lvl="0" indent="0" algn="just">
                        <a:lnSpc>
                          <a:spcPct val="100000"/>
                        </a:lnSpc>
                        <a:spcBef>
                          <a:spcPts val="0"/>
                        </a:spcBef>
                        <a:spcAft>
                          <a:spcPts val="0"/>
                        </a:spcAft>
                        <a:buSzPts val="1400"/>
                        <a:buFont typeface="Times New Roman" panose="02020603050405020304" pitchFamily="18" charset="0"/>
                        <a:buNone/>
                        <a:tabLst>
                          <a:tab pos="203200" algn="l"/>
                        </a:tabLst>
                      </a:pPr>
                      <a:r>
                        <a:rPr lang="en-US" sz="1850" spc="-50" baseline="0">
                          <a:effectLst/>
                          <a:latin typeface="Arial" panose="020B0604020202020204" pitchFamily="34" charset="0"/>
                          <a:cs typeface="Arial" panose="020B0604020202020204" pitchFamily="34" charset="0"/>
                        </a:rPr>
                        <a:t>- </a:t>
                      </a:r>
                      <a:r>
                        <a:rPr lang="vi-VN" sz="1850" spc="-50" baseline="0">
                          <a:effectLst/>
                          <a:latin typeface="Arial" panose="020B0604020202020204" pitchFamily="34" charset="0"/>
                          <a:cs typeface="Arial" panose="020B0604020202020204" pitchFamily="34" charset="0"/>
                        </a:rPr>
                        <a:t>Nhận </a:t>
                      </a:r>
                      <a:r>
                        <a:rPr lang="vi-VN" sz="1850" spc="-50" baseline="0" dirty="0">
                          <a:effectLst/>
                          <a:latin typeface="Arial" panose="020B0604020202020204" pitchFamily="34" charset="0"/>
                          <a:cs typeface="Arial" panose="020B0604020202020204" pitchFamily="34" charset="0"/>
                        </a:rPr>
                        <a:t>biết và nhận xét được nét độc đáo của bài thơ thể hiện qua từ ngữ, hình ảnh, </a:t>
                      </a:r>
                      <a:r>
                        <a:rPr lang="vi-VN" sz="1850" spc="-50" baseline="0" dirty="0">
                          <a:effectLst/>
                          <a:highlight>
                            <a:srgbClr val="FFFF00"/>
                          </a:highlight>
                          <a:latin typeface="Arial" panose="020B0604020202020204" pitchFamily="34" charset="0"/>
                          <a:cs typeface="Arial" panose="020B0604020202020204" pitchFamily="34" charset="0"/>
                        </a:rPr>
                        <a:t>vần, nhịp</a:t>
                      </a:r>
                      <a:r>
                        <a:rPr lang="vi-VN" sz="1850" spc="-50" baseline="0" dirty="0">
                          <a:effectLst/>
                          <a:latin typeface="Arial" panose="020B0604020202020204" pitchFamily="34" charset="0"/>
                          <a:cs typeface="Arial" panose="020B0604020202020204" pitchFamily="34" charset="0"/>
                        </a:rPr>
                        <a:t>, biện pháp tu từ.</a:t>
                      </a:r>
                      <a:endParaRPr lang="vi-VN" sz="1850" spc="-50" baseline="0" dirty="0">
                        <a:effectLst/>
                        <a:latin typeface="Arial" panose="020B0604020202020204" pitchFamily="34" charset="0"/>
                        <a:ea typeface="Times New Roman" panose="02020603050405020304" pitchFamily="18" charset="0"/>
                        <a:cs typeface="Arial" panose="020B0604020202020204" pitchFamily="34" charset="0"/>
                      </a:endParaRPr>
                    </a:p>
                  </a:txBody>
                  <a:tcPr marL="39003" marR="39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315648092"/>
                  </a:ext>
                </a:extLst>
              </a:tr>
              <a:tr h="1994508">
                <a:tc>
                  <a:txBody>
                    <a:bodyPr/>
                    <a:lstStyle/>
                    <a:p>
                      <a:pPr algn="ctr">
                        <a:lnSpc>
                          <a:spcPct val="100000"/>
                        </a:lnSpc>
                        <a:spcBef>
                          <a:spcPts val="0"/>
                        </a:spcBef>
                        <a:spcAft>
                          <a:spcPts val="0"/>
                        </a:spcAft>
                      </a:pPr>
                      <a:r>
                        <a:rPr lang="vi-VN" sz="1850" dirty="0">
                          <a:solidFill>
                            <a:schemeClr val="bg1"/>
                          </a:solidFill>
                          <a:effectLst/>
                          <a:latin typeface="Arial" panose="020B0604020202020204" pitchFamily="34" charset="0"/>
                          <a:cs typeface="Arial" panose="020B0604020202020204" pitchFamily="34" charset="0"/>
                        </a:rPr>
                        <a:t>8</a:t>
                      </a:r>
                      <a:endParaRPr lang="vi-VN" sz="185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9003" marR="390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59690" lvl="0" indent="0" algn="just">
                        <a:lnSpc>
                          <a:spcPct val="100000"/>
                        </a:lnSpc>
                        <a:spcBef>
                          <a:spcPts val="0"/>
                        </a:spcBef>
                        <a:spcAft>
                          <a:spcPts val="0"/>
                        </a:spcAft>
                        <a:buSzPts val="1400"/>
                        <a:buFont typeface="Times New Roman" panose="02020603050405020304" pitchFamily="18" charset="0"/>
                        <a:buNone/>
                        <a:tabLst>
                          <a:tab pos="213360" algn="l"/>
                        </a:tabLst>
                      </a:pPr>
                      <a:r>
                        <a:rPr lang="en-US" sz="185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Nhận </a:t>
                      </a:r>
                      <a:r>
                        <a:rPr lang="vi-VN" sz="1850" dirty="0">
                          <a:effectLst/>
                          <a:latin typeface="Arial" panose="020B0604020202020204" pitchFamily="34" charset="0"/>
                          <a:cs typeface="Arial" panose="020B0604020202020204" pitchFamily="34" charset="0"/>
                        </a:rPr>
                        <a:t>biết và </a:t>
                      </a:r>
                      <a:r>
                        <a:rPr lang="vi-VN" sz="1850" dirty="0">
                          <a:effectLst/>
                          <a:highlight>
                            <a:srgbClr val="FFFF00"/>
                          </a:highlight>
                          <a:latin typeface="Arial" panose="020B0604020202020204" pitchFamily="34" charset="0"/>
                          <a:cs typeface="Arial" panose="020B0604020202020204" pitchFamily="34" charset="0"/>
                        </a:rPr>
                        <a:t>phân tích được chủ đề, tư tưởng</a:t>
                      </a:r>
                      <a:r>
                        <a:rPr lang="vi-VN" sz="1850" dirty="0">
                          <a:effectLst/>
                          <a:latin typeface="Arial" panose="020B0604020202020204" pitchFamily="34" charset="0"/>
                          <a:cs typeface="Arial" panose="020B0604020202020204" pitchFamily="34" charset="0"/>
                        </a:rPr>
                        <a:t>, thông điệp mà văn bản muốn gửi đến người đọc thông qua hình thức nghệ thuật của văn bản; phân tích được </a:t>
                      </a:r>
                      <a:r>
                        <a:rPr lang="vi-VN" sz="1850" dirty="0">
                          <a:effectLst/>
                          <a:highlight>
                            <a:srgbClr val="FFFF00"/>
                          </a:highlight>
                          <a:latin typeface="Arial" panose="020B0604020202020204" pitchFamily="34" charset="0"/>
                          <a:cs typeface="Arial" panose="020B0604020202020204" pitchFamily="34" charset="0"/>
                        </a:rPr>
                        <a:t>một số căn cứ để xác định chủ</a:t>
                      </a:r>
                      <a:r>
                        <a:rPr lang="vi-VN" sz="1850" spc="-25" dirty="0">
                          <a:effectLst/>
                          <a:highlight>
                            <a:srgbClr val="FFFF00"/>
                          </a:highlight>
                          <a:latin typeface="Arial" panose="020B0604020202020204" pitchFamily="34" charset="0"/>
                          <a:cs typeface="Arial" panose="020B0604020202020204" pitchFamily="34" charset="0"/>
                        </a:rPr>
                        <a:t> </a:t>
                      </a:r>
                      <a:r>
                        <a:rPr lang="vi-VN" sz="1850" dirty="0">
                          <a:effectLst/>
                          <a:highlight>
                            <a:srgbClr val="FFFF00"/>
                          </a:highlight>
                          <a:latin typeface="Arial" panose="020B0604020202020204" pitchFamily="34" charset="0"/>
                          <a:cs typeface="Arial" panose="020B0604020202020204" pitchFamily="34" charset="0"/>
                        </a:rPr>
                        <a:t>đề</a:t>
                      </a:r>
                      <a:r>
                        <a:rPr lang="vi-VN" sz="1850" dirty="0">
                          <a:effectLst/>
                          <a:latin typeface="Arial" panose="020B0604020202020204" pitchFamily="34" charset="0"/>
                          <a:cs typeface="Arial" panose="020B0604020202020204" pitchFamily="34" charset="0"/>
                        </a:rPr>
                        <a:t>.</a:t>
                      </a:r>
                    </a:p>
                    <a:p>
                      <a:pPr marL="0" marR="59690" lvl="0" indent="0" algn="just">
                        <a:lnSpc>
                          <a:spcPct val="100000"/>
                        </a:lnSpc>
                        <a:spcBef>
                          <a:spcPts val="0"/>
                        </a:spcBef>
                        <a:spcAft>
                          <a:spcPts val="0"/>
                        </a:spcAft>
                        <a:buSzPts val="1400"/>
                        <a:buFont typeface="Times New Roman" panose="02020603050405020304" pitchFamily="18" charset="0"/>
                        <a:buNone/>
                        <a:tabLst>
                          <a:tab pos="204470" algn="l"/>
                        </a:tabLst>
                      </a:pPr>
                      <a:r>
                        <a:rPr lang="en-US" sz="1850" spc="-50" baseline="0">
                          <a:effectLst/>
                          <a:latin typeface="Arial" panose="020B0604020202020204" pitchFamily="34" charset="0"/>
                          <a:cs typeface="Arial" panose="020B0604020202020204" pitchFamily="34" charset="0"/>
                        </a:rPr>
                        <a:t>- </a:t>
                      </a:r>
                      <a:r>
                        <a:rPr lang="vi-VN" sz="1850" spc="-50" baseline="0">
                          <a:effectLst/>
                          <a:latin typeface="Arial" panose="020B0604020202020204" pitchFamily="34" charset="0"/>
                          <a:cs typeface="Arial" panose="020B0604020202020204" pitchFamily="34" charset="0"/>
                        </a:rPr>
                        <a:t>Nhận </a:t>
                      </a:r>
                      <a:r>
                        <a:rPr lang="vi-VN" sz="1850" spc="-50" baseline="0" dirty="0">
                          <a:effectLst/>
                          <a:latin typeface="Arial" panose="020B0604020202020204" pitchFamily="34" charset="0"/>
                          <a:cs typeface="Arial" panose="020B0604020202020204" pitchFamily="34" charset="0"/>
                        </a:rPr>
                        <a:t>biết và </a:t>
                      </a:r>
                      <a:r>
                        <a:rPr lang="vi-VN" sz="1850" spc="-50" baseline="0" dirty="0">
                          <a:effectLst/>
                          <a:highlight>
                            <a:srgbClr val="FFFF00"/>
                          </a:highlight>
                          <a:latin typeface="Arial" panose="020B0604020202020204" pitchFamily="34" charset="0"/>
                          <a:cs typeface="Arial" panose="020B0604020202020204" pitchFamily="34" charset="0"/>
                        </a:rPr>
                        <a:t>phân tích</a:t>
                      </a:r>
                      <a:r>
                        <a:rPr lang="vi-VN" sz="1850" spc="-50" baseline="0" dirty="0">
                          <a:effectLst/>
                          <a:latin typeface="Arial" panose="020B0604020202020204" pitchFamily="34" charset="0"/>
                          <a:cs typeface="Arial" panose="020B0604020202020204" pitchFamily="34" charset="0"/>
                        </a:rPr>
                        <a:t> được tình cảm, cảm xúc, </a:t>
                      </a:r>
                      <a:r>
                        <a:rPr lang="vi-VN" sz="1850" spc="-50" baseline="0" dirty="0">
                          <a:effectLst/>
                          <a:highlight>
                            <a:srgbClr val="FFFF00"/>
                          </a:highlight>
                          <a:latin typeface="Arial" panose="020B0604020202020204" pitchFamily="34" charset="0"/>
                          <a:cs typeface="Arial" panose="020B0604020202020204" pitchFamily="34" charset="0"/>
                        </a:rPr>
                        <a:t>cảm hứng chủ đạo</a:t>
                      </a:r>
                      <a:r>
                        <a:rPr lang="vi-VN" sz="1850" spc="-50" baseline="0" dirty="0">
                          <a:effectLst/>
                          <a:latin typeface="Arial" panose="020B0604020202020204" pitchFamily="34" charset="0"/>
                          <a:cs typeface="Arial" panose="020B0604020202020204" pitchFamily="34" charset="0"/>
                        </a:rPr>
                        <a:t> của người viết thể hiện qua văn bản.</a:t>
                      </a:r>
                    </a:p>
                    <a:p>
                      <a:pPr marL="0" marR="59055" lvl="0" indent="0" algn="just">
                        <a:lnSpc>
                          <a:spcPct val="100000"/>
                        </a:lnSpc>
                        <a:spcBef>
                          <a:spcPts val="0"/>
                        </a:spcBef>
                        <a:spcAft>
                          <a:spcPts val="0"/>
                        </a:spcAft>
                        <a:buSzPts val="1400"/>
                        <a:buFont typeface="Times New Roman" panose="02020603050405020304" pitchFamily="18" charset="0"/>
                        <a:buNone/>
                        <a:tabLst>
                          <a:tab pos="213360" algn="l"/>
                        </a:tabLst>
                      </a:pPr>
                      <a:r>
                        <a:rPr lang="en-US" sz="185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Nhận </a:t>
                      </a:r>
                      <a:r>
                        <a:rPr lang="vi-VN" sz="1850" dirty="0">
                          <a:effectLst/>
                          <a:latin typeface="Arial" panose="020B0604020202020204" pitchFamily="34" charset="0"/>
                          <a:cs typeface="Arial" panose="020B0604020202020204" pitchFamily="34" charset="0"/>
                        </a:rPr>
                        <a:t>biết và phân tích được tác dụng của một số thủ pháp nghệ thuật chính của thơ trào phúng.</a:t>
                      </a:r>
                    </a:p>
                    <a:p>
                      <a:pPr marL="0" marR="59690" lvl="0" indent="0" algn="just">
                        <a:lnSpc>
                          <a:spcPct val="100000"/>
                        </a:lnSpc>
                        <a:spcBef>
                          <a:spcPts val="0"/>
                        </a:spcBef>
                        <a:spcAft>
                          <a:spcPts val="0"/>
                        </a:spcAft>
                        <a:buSzPts val="1400"/>
                        <a:buFont typeface="Times New Roman" panose="02020603050405020304" pitchFamily="18" charset="0"/>
                        <a:buNone/>
                        <a:tabLst>
                          <a:tab pos="204470" algn="l"/>
                        </a:tabLst>
                      </a:pPr>
                      <a:r>
                        <a:rPr lang="en-US" sz="185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Nhận </a:t>
                      </a:r>
                      <a:r>
                        <a:rPr lang="vi-VN" sz="1850" dirty="0">
                          <a:effectLst/>
                          <a:latin typeface="Arial" panose="020B0604020202020204" pitchFamily="34" charset="0"/>
                          <a:cs typeface="Arial" panose="020B0604020202020204" pitchFamily="34" charset="0"/>
                        </a:rPr>
                        <a:t>biết được một số yếu tố thi luật của thơ thất ngôn bát cú và thơ tứ tuyệt luật Đường như: bố cục, niêm, luật, vần, nhịp,</a:t>
                      </a:r>
                      <a:r>
                        <a:rPr lang="vi-VN" sz="1850" spc="-35" dirty="0">
                          <a:effectLst/>
                          <a:latin typeface="Arial" panose="020B0604020202020204" pitchFamily="34" charset="0"/>
                          <a:cs typeface="Arial" panose="020B0604020202020204" pitchFamily="34" charset="0"/>
                        </a:rPr>
                        <a:t> </a:t>
                      </a:r>
                      <a:r>
                        <a:rPr lang="vi-VN" sz="1850" dirty="0">
                          <a:effectLst/>
                          <a:latin typeface="Arial" panose="020B0604020202020204" pitchFamily="34" charset="0"/>
                          <a:cs typeface="Arial" panose="020B0604020202020204" pitchFamily="34" charset="0"/>
                        </a:rPr>
                        <a:t>đối.</a:t>
                      </a:r>
                    </a:p>
                    <a:p>
                      <a:pPr marL="0" marR="59690" lvl="0" indent="0" algn="just">
                        <a:lnSpc>
                          <a:spcPct val="100000"/>
                        </a:lnSpc>
                        <a:spcBef>
                          <a:spcPts val="0"/>
                        </a:spcBef>
                        <a:spcAft>
                          <a:spcPts val="0"/>
                        </a:spcAft>
                        <a:buSzPts val="1400"/>
                        <a:buFont typeface="Times New Roman" panose="02020603050405020304" pitchFamily="18" charset="0"/>
                        <a:buNone/>
                        <a:tabLst>
                          <a:tab pos="200025" algn="l"/>
                        </a:tabLst>
                      </a:pPr>
                      <a:r>
                        <a:rPr lang="en-US" sz="1850" spc="-50" baseline="0">
                          <a:effectLst/>
                          <a:latin typeface="Arial" panose="020B0604020202020204" pitchFamily="34" charset="0"/>
                          <a:cs typeface="Arial" panose="020B0604020202020204" pitchFamily="34" charset="0"/>
                        </a:rPr>
                        <a:t>- </a:t>
                      </a:r>
                      <a:r>
                        <a:rPr lang="vi-VN" sz="1850" spc="-50" baseline="0">
                          <a:effectLst/>
                          <a:latin typeface="Arial" panose="020B0604020202020204" pitchFamily="34" charset="0"/>
                          <a:cs typeface="Arial" panose="020B0604020202020204" pitchFamily="34" charset="0"/>
                        </a:rPr>
                        <a:t>Nhận </a:t>
                      </a:r>
                      <a:r>
                        <a:rPr lang="vi-VN" sz="1850" spc="-50" baseline="0" dirty="0">
                          <a:effectLst/>
                          <a:latin typeface="Arial" panose="020B0604020202020204" pitchFamily="34" charset="0"/>
                          <a:cs typeface="Arial" panose="020B0604020202020204" pitchFamily="34" charset="0"/>
                        </a:rPr>
                        <a:t>biết và </a:t>
                      </a:r>
                      <a:r>
                        <a:rPr lang="vi-VN" sz="1850" spc="-50" baseline="0" dirty="0">
                          <a:effectLst/>
                          <a:highlight>
                            <a:srgbClr val="FFFF00"/>
                          </a:highlight>
                          <a:latin typeface="Arial" panose="020B0604020202020204" pitchFamily="34" charset="0"/>
                          <a:cs typeface="Arial" panose="020B0604020202020204" pitchFamily="34" charset="0"/>
                        </a:rPr>
                        <a:t>phân tích</a:t>
                      </a:r>
                      <a:r>
                        <a:rPr lang="vi-VN" sz="1850" spc="-50" baseline="0" dirty="0">
                          <a:effectLst/>
                          <a:latin typeface="Arial" panose="020B0604020202020204" pitchFamily="34" charset="0"/>
                          <a:cs typeface="Arial" panose="020B0604020202020204" pitchFamily="34" charset="0"/>
                        </a:rPr>
                        <a:t> được nét độc đáo của bài thơ thể hiện qua từ ngữ, hình ảnh, </a:t>
                      </a:r>
                      <a:r>
                        <a:rPr lang="vi-VN" sz="1850" spc="-50" baseline="0" dirty="0">
                          <a:effectLst/>
                          <a:highlight>
                            <a:srgbClr val="FFFF00"/>
                          </a:highlight>
                          <a:latin typeface="Arial" panose="020B0604020202020204" pitchFamily="34" charset="0"/>
                          <a:cs typeface="Arial" panose="020B0604020202020204" pitchFamily="34" charset="0"/>
                        </a:rPr>
                        <a:t>bố cục, mạch cảm </a:t>
                      </a:r>
                      <a:r>
                        <a:rPr lang="vi-VN" sz="1850" spc="-50" baseline="0">
                          <a:effectLst/>
                          <a:highlight>
                            <a:srgbClr val="FFFF00"/>
                          </a:highlight>
                          <a:latin typeface="Arial" panose="020B0604020202020204" pitchFamily="34" charset="0"/>
                          <a:cs typeface="Arial" panose="020B0604020202020204" pitchFamily="34" charset="0"/>
                        </a:rPr>
                        <a:t>xúc.</a:t>
                      </a:r>
                      <a:endParaRPr lang="vi-VN" sz="1850" spc="-50" baseline="0" dirty="0">
                        <a:effectLst/>
                        <a:latin typeface="Arial" panose="020B0604020202020204" pitchFamily="34" charset="0"/>
                        <a:cs typeface="Arial" panose="020B0604020202020204" pitchFamily="34" charset="0"/>
                      </a:endParaRPr>
                    </a:p>
                  </a:txBody>
                  <a:tcPr marL="39003" marR="39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279745917"/>
                  </a:ext>
                </a:extLst>
              </a:tr>
              <a:tr h="1994508">
                <a:tc>
                  <a:txBody>
                    <a:bodyPr/>
                    <a:lstStyle/>
                    <a:p>
                      <a:pPr algn="ctr">
                        <a:lnSpc>
                          <a:spcPct val="100000"/>
                        </a:lnSpc>
                        <a:spcBef>
                          <a:spcPts val="0"/>
                        </a:spcBef>
                        <a:spcAft>
                          <a:spcPts val="0"/>
                        </a:spcAft>
                      </a:pPr>
                      <a:r>
                        <a:rPr lang="vi-VN" sz="1850" dirty="0">
                          <a:solidFill>
                            <a:schemeClr val="bg1"/>
                          </a:solidFill>
                          <a:effectLst/>
                          <a:latin typeface="Arial" panose="020B0604020202020204" pitchFamily="34" charset="0"/>
                          <a:cs typeface="Arial" panose="020B0604020202020204" pitchFamily="34" charset="0"/>
                        </a:rPr>
                        <a:t>9</a:t>
                      </a:r>
                      <a:endParaRPr lang="vi-VN" sz="185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9003" marR="390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59690" lvl="0" indent="0" algn="just">
                        <a:lnSpc>
                          <a:spcPct val="100000"/>
                        </a:lnSpc>
                        <a:spcBef>
                          <a:spcPts val="0"/>
                        </a:spcBef>
                        <a:spcAft>
                          <a:spcPts val="0"/>
                        </a:spcAft>
                        <a:buFont typeface="Arial" panose="020B0604020202020204" pitchFamily="34" charset="0"/>
                        <a:buNone/>
                        <a:tabLst>
                          <a:tab pos="204470" algn="l"/>
                        </a:tabLst>
                      </a:pPr>
                      <a:r>
                        <a:rPr lang="en-US" sz="185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Nhận</a:t>
                      </a:r>
                      <a:r>
                        <a:rPr lang="vi-VN" sz="1850" spc="115">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biết</a:t>
                      </a:r>
                      <a:r>
                        <a:rPr lang="vi-VN" sz="1850" spc="115">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và</a:t>
                      </a:r>
                      <a:r>
                        <a:rPr lang="vi-VN" sz="1850" spc="12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phân</a:t>
                      </a:r>
                      <a:r>
                        <a:rPr lang="vi-VN" sz="1850" spc="11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tích</a:t>
                      </a:r>
                      <a:r>
                        <a:rPr lang="vi-VN" sz="1850" spc="12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được</a:t>
                      </a:r>
                      <a:r>
                        <a:rPr lang="vi-VN" sz="1850" spc="11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chủ</a:t>
                      </a:r>
                      <a:r>
                        <a:rPr lang="vi-VN" sz="1850" spc="12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đề,</a:t>
                      </a:r>
                      <a:r>
                        <a:rPr lang="vi-VN" sz="1850" spc="11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tư</a:t>
                      </a:r>
                      <a:r>
                        <a:rPr lang="vi-VN" sz="1850" spc="10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tưởng,</a:t>
                      </a:r>
                      <a:r>
                        <a:rPr lang="vi-VN" sz="1850" spc="12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thông</a:t>
                      </a:r>
                      <a:r>
                        <a:rPr lang="vi-VN" sz="1850" spc="115">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điệp</a:t>
                      </a:r>
                      <a:r>
                        <a:rPr lang="vi-VN" sz="1850" spc="12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mà</a:t>
                      </a:r>
                      <a:r>
                        <a:rPr lang="vi-VN" sz="1850" spc="11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văn</a:t>
                      </a:r>
                      <a:r>
                        <a:rPr lang="vi-VN" sz="1850" spc="11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bản</a:t>
                      </a:r>
                      <a:r>
                        <a:rPr lang="vi-VN" sz="1850" spc="13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muốn</a:t>
                      </a:r>
                      <a:r>
                        <a:rPr lang="vi-VN" sz="1850" spc="11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gửi đến người đọc thông qua hình thức nghệ thuật của văn bản; phân tích được một số căn cứ để xác định chủ đề.</a:t>
                      </a:r>
                      <a:r>
                        <a:rPr lang="en-US" sz="1850">
                          <a:effectLst/>
                          <a:latin typeface="Arial" panose="020B0604020202020204" pitchFamily="34" charset="0"/>
                          <a:cs typeface="Arial" panose="020B0604020202020204" pitchFamily="34" charset="0"/>
                        </a:rPr>
                        <a:t> </a:t>
                      </a:r>
                    </a:p>
                    <a:p>
                      <a:pPr marL="0" marR="59690" lvl="0" indent="0" algn="just">
                        <a:lnSpc>
                          <a:spcPct val="100000"/>
                        </a:lnSpc>
                        <a:spcBef>
                          <a:spcPts val="0"/>
                        </a:spcBef>
                        <a:spcAft>
                          <a:spcPts val="0"/>
                        </a:spcAft>
                        <a:buFont typeface="Arial" panose="020B0604020202020204" pitchFamily="34" charset="0"/>
                        <a:buNone/>
                        <a:tabLst>
                          <a:tab pos="204470" algn="l"/>
                        </a:tabLst>
                      </a:pPr>
                      <a:r>
                        <a:rPr lang="en-US" sz="185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Nhận </a:t>
                      </a:r>
                      <a:r>
                        <a:rPr lang="vi-VN" sz="1850" dirty="0">
                          <a:effectLst/>
                          <a:latin typeface="Arial" panose="020B0604020202020204" pitchFamily="34" charset="0"/>
                          <a:cs typeface="Arial" panose="020B0604020202020204" pitchFamily="34" charset="0"/>
                        </a:rPr>
                        <a:t>biết và phân tích được tình cảm, cảm xúc, cảm hứng chủ đạo của người viết thể hiện qua văn</a:t>
                      </a:r>
                      <a:r>
                        <a:rPr lang="vi-VN" sz="1850" spc="-30" dirty="0">
                          <a:effectLst/>
                          <a:latin typeface="Arial" panose="020B0604020202020204" pitchFamily="34" charset="0"/>
                          <a:cs typeface="Arial" panose="020B0604020202020204" pitchFamily="34" charset="0"/>
                        </a:rPr>
                        <a:t> </a:t>
                      </a:r>
                      <a:r>
                        <a:rPr lang="vi-VN" sz="1850" dirty="0">
                          <a:effectLst/>
                          <a:latin typeface="Arial" panose="020B0604020202020204" pitchFamily="34" charset="0"/>
                          <a:cs typeface="Arial" panose="020B0604020202020204" pitchFamily="34" charset="0"/>
                        </a:rPr>
                        <a:t>bản.</a:t>
                      </a:r>
                    </a:p>
                    <a:p>
                      <a:pPr marL="0" marR="59690" lvl="0" indent="0" algn="just">
                        <a:lnSpc>
                          <a:spcPct val="100000"/>
                        </a:lnSpc>
                        <a:spcBef>
                          <a:spcPts val="0"/>
                        </a:spcBef>
                        <a:spcAft>
                          <a:spcPts val="0"/>
                        </a:spcAft>
                        <a:buFont typeface="Arial" panose="020B0604020202020204" pitchFamily="34" charset="0"/>
                        <a:buNone/>
                        <a:tabLst>
                          <a:tab pos="187325" algn="l"/>
                        </a:tabLst>
                      </a:pPr>
                      <a:r>
                        <a:rPr lang="en-US" sz="185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Nhận </a:t>
                      </a:r>
                      <a:r>
                        <a:rPr lang="vi-VN" sz="1850" dirty="0">
                          <a:effectLst/>
                          <a:latin typeface="Arial" panose="020B0604020202020204" pitchFamily="34" charset="0"/>
                          <a:cs typeface="Arial" panose="020B0604020202020204" pitchFamily="34" charset="0"/>
                        </a:rPr>
                        <a:t>biết và phân tích được một số yếu tố về thi luật của thơ song thất lục bát như: vần, nhịp, số chữ, số dòng trong một khổ thơ; sự khác biệt so với thơ lục</a:t>
                      </a:r>
                      <a:r>
                        <a:rPr lang="vi-VN" sz="1850" spc="-95" dirty="0">
                          <a:effectLst/>
                          <a:latin typeface="Arial" panose="020B0604020202020204" pitchFamily="34" charset="0"/>
                          <a:cs typeface="Arial" panose="020B0604020202020204" pitchFamily="34" charset="0"/>
                        </a:rPr>
                        <a:t> </a:t>
                      </a:r>
                      <a:r>
                        <a:rPr lang="vi-VN" sz="1850" dirty="0">
                          <a:effectLst/>
                          <a:latin typeface="Arial" panose="020B0604020202020204" pitchFamily="34" charset="0"/>
                          <a:cs typeface="Arial" panose="020B0604020202020204" pitchFamily="34" charset="0"/>
                        </a:rPr>
                        <a:t>bát.</a:t>
                      </a:r>
                    </a:p>
                    <a:p>
                      <a:pPr marL="0" marR="59690" lvl="0" indent="0" algn="just">
                        <a:lnSpc>
                          <a:spcPct val="100000"/>
                        </a:lnSpc>
                        <a:spcBef>
                          <a:spcPts val="0"/>
                        </a:spcBef>
                        <a:spcAft>
                          <a:spcPts val="0"/>
                        </a:spcAft>
                        <a:buFont typeface="Arial" panose="020B0604020202020204" pitchFamily="34" charset="0"/>
                        <a:buNone/>
                        <a:tabLst>
                          <a:tab pos="205740" algn="l"/>
                        </a:tabLst>
                      </a:pPr>
                      <a:r>
                        <a:rPr lang="en-US" sz="1850">
                          <a:effectLst/>
                          <a:latin typeface="Arial" panose="020B0604020202020204" pitchFamily="34" charset="0"/>
                          <a:cs typeface="Arial" panose="020B0604020202020204" pitchFamily="34" charset="0"/>
                        </a:rPr>
                        <a:t>- </a:t>
                      </a:r>
                      <a:r>
                        <a:rPr lang="vi-VN" sz="1850">
                          <a:effectLst/>
                          <a:latin typeface="Arial" panose="020B0604020202020204" pitchFamily="34" charset="0"/>
                          <a:cs typeface="Arial" panose="020B0604020202020204" pitchFamily="34" charset="0"/>
                        </a:rPr>
                        <a:t>Nhận </a:t>
                      </a:r>
                      <a:r>
                        <a:rPr lang="vi-VN" sz="1850" dirty="0">
                          <a:effectLst/>
                          <a:latin typeface="Arial" panose="020B0604020202020204" pitchFamily="34" charset="0"/>
                          <a:cs typeface="Arial" panose="020B0604020202020204" pitchFamily="34" charset="0"/>
                        </a:rPr>
                        <a:t>biết và phân tích được nét độc đáo về hình thức của bài thơ thể hiện qua bố cục, </a:t>
                      </a:r>
                      <a:r>
                        <a:rPr lang="vi-VN" sz="1850" dirty="0">
                          <a:effectLst/>
                          <a:highlight>
                            <a:srgbClr val="FFFF00"/>
                          </a:highlight>
                          <a:latin typeface="Arial" panose="020B0604020202020204" pitchFamily="34" charset="0"/>
                          <a:cs typeface="Arial" panose="020B0604020202020204" pitchFamily="34" charset="0"/>
                        </a:rPr>
                        <a:t>kết cấu</a:t>
                      </a:r>
                      <a:r>
                        <a:rPr lang="vi-VN" sz="1850" dirty="0">
                          <a:effectLst/>
                          <a:latin typeface="Arial" panose="020B0604020202020204" pitchFamily="34" charset="0"/>
                          <a:cs typeface="Arial" panose="020B0604020202020204" pitchFamily="34" charset="0"/>
                        </a:rPr>
                        <a:t>, ngôn ngữ, biện pháp tu</a:t>
                      </a:r>
                      <a:r>
                        <a:rPr lang="vi-VN" sz="1850" spc="-15" dirty="0">
                          <a:effectLst/>
                          <a:latin typeface="Arial" panose="020B0604020202020204" pitchFamily="34" charset="0"/>
                          <a:cs typeface="Arial" panose="020B0604020202020204" pitchFamily="34" charset="0"/>
                        </a:rPr>
                        <a:t> </a:t>
                      </a:r>
                      <a:r>
                        <a:rPr lang="vi-VN" sz="1850" dirty="0">
                          <a:effectLst/>
                          <a:latin typeface="Arial" panose="020B0604020202020204" pitchFamily="34" charset="0"/>
                          <a:cs typeface="Arial" panose="020B0604020202020204" pitchFamily="34" charset="0"/>
                        </a:rPr>
                        <a:t>từ.</a:t>
                      </a:r>
                      <a:endParaRPr lang="vi-VN" sz="1850" dirty="0">
                        <a:effectLst/>
                        <a:latin typeface="Arial" panose="020B0604020202020204" pitchFamily="34" charset="0"/>
                        <a:ea typeface="Times New Roman" panose="02020603050405020304" pitchFamily="18" charset="0"/>
                        <a:cs typeface="Arial" panose="020B0604020202020204" pitchFamily="34" charset="0"/>
                      </a:endParaRPr>
                    </a:p>
                  </a:txBody>
                  <a:tcPr marL="39003" marR="390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348979723"/>
                  </a:ext>
                </a:extLst>
              </a:tr>
            </a:tbl>
          </a:graphicData>
        </a:graphic>
      </p:graphicFrame>
      <p:cxnSp>
        <p:nvCxnSpPr>
          <p:cNvPr id="6" name="Straight Connector 5">
            <a:extLst>
              <a:ext uri="{FF2B5EF4-FFF2-40B4-BE49-F238E27FC236}">
                <a16:creationId xmlns:a16="http://schemas.microsoft.com/office/drawing/2014/main" id="{5A2E1C94-2D60-427D-9FE2-33E7C61053AC}"/>
              </a:ext>
            </a:extLst>
          </p:cNvPr>
          <p:cNvCxnSpPr>
            <a:cxnSpLocks/>
          </p:cNvCxnSpPr>
          <p:nvPr/>
        </p:nvCxnSpPr>
        <p:spPr>
          <a:xfrm>
            <a:off x="852256" y="2459115"/>
            <a:ext cx="356882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A6F65B0-22B6-4CD1-9961-0408D1D49246}"/>
              </a:ext>
            </a:extLst>
          </p:cNvPr>
          <p:cNvCxnSpPr>
            <a:cxnSpLocks/>
          </p:cNvCxnSpPr>
          <p:nvPr/>
        </p:nvCxnSpPr>
        <p:spPr>
          <a:xfrm>
            <a:off x="861135" y="1038688"/>
            <a:ext cx="356882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F72BB54-29BE-471E-8F49-357623DF9177}"/>
              </a:ext>
            </a:extLst>
          </p:cNvPr>
          <p:cNvCxnSpPr>
            <a:cxnSpLocks/>
          </p:cNvCxnSpPr>
          <p:nvPr/>
        </p:nvCxnSpPr>
        <p:spPr>
          <a:xfrm>
            <a:off x="852256" y="3604335"/>
            <a:ext cx="466965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7D741BB-9C7B-45C1-B70C-445D07815C35}"/>
              </a:ext>
            </a:extLst>
          </p:cNvPr>
          <p:cNvCxnSpPr>
            <a:cxnSpLocks/>
          </p:cNvCxnSpPr>
          <p:nvPr/>
        </p:nvCxnSpPr>
        <p:spPr>
          <a:xfrm>
            <a:off x="861135" y="5610688"/>
            <a:ext cx="466965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30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5 Redondear rectángulo de esquina diagonal">
            <a:extLst>
              <a:ext uri="{FF2B5EF4-FFF2-40B4-BE49-F238E27FC236}">
                <a16:creationId xmlns:a16="http://schemas.microsoft.com/office/drawing/2014/main" id="{5B688BDA-D4E1-4E35-80CF-A40853170DFA}"/>
              </a:ext>
            </a:extLst>
          </p:cNvPr>
          <p:cNvSpPr/>
          <p:nvPr/>
        </p:nvSpPr>
        <p:spPr bwMode="auto">
          <a:xfrm rot="16200000" flipH="1">
            <a:off x="4928442" y="-2548566"/>
            <a:ext cx="2335114" cy="10859029"/>
          </a:xfrm>
          <a:prstGeom prst="round2DiagRect">
            <a:avLst>
              <a:gd name="adj1" fmla="val 32602"/>
              <a:gd name="adj2" fmla="val 0"/>
            </a:avLst>
          </a:prstGeom>
          <a:solidFill>
            <a:srgbClr val="ECCAC2"/>
          </a:solidFill>
          <a:ln w="3175" cap="rnd" cmpd="sng">
            <a:noFill/>
            <a:bevel/>
          </a:ln>
          <a:effectLst/>
          <a:scene3d>
            <a:camera prst="orthographicFront"/>
            <a:lightRig rig="threePt" dir="t"/>
          </a:scene3d>
          <a:sp3d>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35478" tIns="17739" rIns="35478" bIns="17739" rtlCol="0" anchor="b"/>
          <a:lstStyle/>
          <a:p>
            <a:pPr algn="ctr" defTabSz="1252902"/>
            <a:endParaRPr lang="es-SV" sz="2800" dirty="0">
              <a:solidFill>
                <a:srgbClr val="FFFFFF"/>
              </a:solidFill>
              <a:latin typeface="Helvetica" panose="020B0604020202030204" pitchFamily="34" charset="0"/>
              <a:ea typeface="Open Sans Extrabold" panose="020B0906030804020204" pitchFamily="34" charset="0"/>
              <a:cs typeface="Open Sans Extrabold" panose="020B0906030804020204" pitchFamily="34" charset="0"/>
            </a:endParaRPr>
          </a:p>
        </p:txBody>
      </p:sp>
      <p:pic>
        <p:nvPicPr>
          <p:cNvPr id="4" name="图片 4" descr="花1">
            <a:extLst>
              <a:ext uri="{FF2B5EF4-FFF2-40B4-BE49-F238E27FC236}">
                <a16:creationId xmlns:a16="http://schemas.microsoft.com/office/drawing/2014/main" id="{AE7B48EC-3654-47F7-BC85-7FC1A8E0327B}"/>
              </a:ext>
            </a:extLst>
          </p:cNvPr>
          <p:cNvPicPr>
            <a:picLocks noChangeAspect="1"/>
          </p:cNvPicPr>
          <p:nvPr/>
        </p:nvPicPr>
        <p:blipFill>
          <a:blip r:embed="rId2"/>
          <a:stretch>
            <a:fillRect/>
          </a:stretch>
        </p:blipFill>
        <p:spPr>
          <a:xfrm rot="16200000" flipH="1">
            <a:off x="1787248" y="2619269"/>
            <a:ext cx="3811727" cy="7386223"/>
          </a:xfrm>
          <a:prstGeom prst="rect">
            <a:avLst/>
          </a:prstGeom>
        </p:spPr>
      </p:pic>
      <p:sp>
        <p:nvSpPr>
          <p:cNvPr id="2" name="Rectangle 1"/>
          <p:cNvSpPr/>
          <p:nvPr/>
        </p:nvSpPr>
        <p:spPr>
          <a:xfrm>
            <a:off x="1016044" y="2242353"/>
            <a:ext cx="10236109" cy="1384995"/>
          </a:xfrm>
          <a:prstGeom prst="rect">
            <a:avLst/>
          </a:prstGeom>
        </p:spPr>
        <p:txBody>
          <a:bodyPr wrap="square">
            <a:spAutoFit/>
          </a:bodyPr>
          <a:lstStyle/>
          <a:p>
            <a:pPr algn="ctr"/>
            <a:r>
              <a:rPr lang="vi-VN" sz="4200" b="1" dirty="0">
                <a:latin typeface="Arial" panose="020B0604020202020204" pitchFamily="34" charset="0"/>
                <a:cs typeface="Arial" panose="020B0604020202020204" pitchFamily="34" charset="0"/>
              </a:rPr>
              <a:t>XÂY DỰNG CÁC CHUYÊN ĐỀ ÔN TẬP THEO CÁC THỂ LOẠI</a:t>
            </a:r>
          </a:p>
        </p:txBody>
      </p:sp>
    </p:spTree>
    <p:extLst>
      <p:ext uri="{BB962C8B-B14F-4D97-AF65-F5344CB8AC3E}">
        <p14:creationId xmlns:p14="http://schemas.microsoft.com/office/powerpoint/2010/main" val="3570201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87211571"/>
              </p:ext>
            </p:extLst>
          </p:nvPr>
        </p:nvGraphicFramePr>
        <p:xfrm>
          <a:off x="0" y="76200"/>
          <a:ext cx="12192000" cy="6705600"/>
        </p:xfrm>
        <a:graphic>
          <a:graphicData uri="http://schemas.openxmlformats.org/drawingml/2006/table">
            <a:tbl>
              <a:tblPr firstRow="1" firstCol="1" bandRow="1">
                <a:tableStyleId>{5C22544A-7EE6-4342-B048-85BDC9FD1C3A}</a:tableStyleId>
              </a:tblPr>
              <a:tblGrid>
                <a:gridCol w="1543050">
                  <a:extLst>
                    <a:ext uri="{9D8B030D-6E8A-4147-A177-3AD203B41FA5}">
                      <a16:colId xmlns:a16="http://schemas.microsoft.com/office/drawing/2014/main" val="1596904909"/>
                    </a:ext>
                  </a:extLst>
                </a:gridCol>
                <a:gridCol w="10648950">
                  <a:extLst>
                    <a:ext uri="{9D8B030D-6E8A-4147-A177-3AD203B41FA5}">
                      <a16:colId xmlns:a16="http://schemas.microsoft.com/office/drawing/2014/main" val="1731138158"/>
                    </a:ext>
                  </a:extLst>
                </a:gridCol>
              </a:tblGrid>
              <a:tr h="584330">
                <a:tc>
                  <a:txBody>
                    <a:bodyPr/>
                    <a:lstStyle/>
                    <a:p>
                      <a:pPr algn="ctr">
                        <a:lnSpc>
                          <a:spcPct val="100000"/>
                        </a:lnSpc>
                        <a:spcAft>
                          <a:spcPts val="0"/>
                        </a:spcAft>
                      </a:pPr>
                      <a:r>
                        <a:rPr lang="vi-VN" sz="2200">
                          <a:effectLst/>
                          <a:latin typeface="Arial" panose="020B0604020202020204" pitchFamily="34" charset="0"/>
                          <a:cs typeface="Arial" panose="020B0604020202020204" pitchFamily="34" charset="0"/>
                        </a:rPr>
                        <a:t>CHUYÊN ĐỀ</a:t>
                      </a:r>
                      <a:endParaRPr lang="vi-VN"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lnSpc>
                          <a:spcPct val="100000"/>
                        </a:lnSpc>
                        <a:spcAft>
                          <a:spcPts val="0"/>
                        </a:spcAft>
                      </a:pPr>
                      <a:r>
                        <a:rPr lang="vi-VN" sz="2200">
                          <a:effectLst/>
                          <a:latin typeface="Arial" panose="020B0604020202020204" pitchFamily="34" charset="0"/>
                          <a:cs typeface="Arial" panose="020B0604020202020204" pitchFamily="34" charset="0"/>
                        </a:rPr>
                        <a:t>KĨ NĂNG ĐỌC-HIỂU</a:t>
                      </a:r>
                      <a:endParaRPr lang="vi-VN" sz="2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228671742"/>
                  </a:ext>
                </a:extLst>
              </a:tr>
              <a:tr h="5035419">
                <a:tc>
                  <a:txBody>
                    <a:bodyPr/>
                    <a:lstStyle/>
                    <a:p>
                      <a:pPr algn="ctr">
                        <a:lnSpc>
                          <a:spcPct val="100000"/>
                        </a:lnSpc>
                        <a:spcAft>
                          <a:spcPts val="0"/>
                        </a:spcAft>
                      </a:pPr>
                      <a:r>
                        <a:rPr lang="vi-VN" sz="2200" i="0" u="none">
                          <a:solidFill>
                            <a:schemeClr val="tx1"/>
                          </a:solidFill>
                          <a:effectLst/>
                          <a:latin typeface="Arial" panose="020B0604020202020204" pitchFamily="34" charset="0"/>
                          <a:cs typeface="Arial" panose="020B0604020202020204" pitchFamily="34" charset="0"/>
                        </a:rPr>
                        <a:t>CHUYÊN ĐỀ 1</a:t>
                      </a:r>
                      <a:r>
                        <a:rPr lang="vi-VN" sz="2200">
                          <a:solidFill>
                            <a:schemeClr val="tx1"/>
                          </a:solidFill>
                          <a:effectLst/>
                          <a:latin typeface="Arial" panose="020B0604020202020204" pitchFamily="34" charset="0"/>
                          <a:cs typeface="Arial" panose="020B0604020202020204" pitchFamily="34" charset="0"/>
                        </a:rPr>
                        <a:t>: </a:t>
                      </a:r>
                      <a:endParaRPr lang="en-US" sz="2200">
                        <a:solidFill>
                          <a:schemeClr val="tx1"/>
                        </a:solidFill>
                        <a:effectLst/>
                        <a:latin typeface="Arial" panose="020B0604020202020204" pitchFamily="34" charset="0"/>
                        <a:cs typeface="Arial" panose="020B0604020202020204" pitchFamily="34" charset="0"/>
                      </a:endParaRPr>
                    </a:p>
                    <a:p>
                      <a:pPr algn="ctr">
                        <a:lnSpc>
                          <a:spcPct val="100000"/>
                        </a:lnSpc>
                        <a:spcAft>
                          <a:spcPts val="0"/>
                        </a:spcAft>
                      </a:pPr>
                      <a:r>
                        <a:rPr lang="vi-VN" sz="2200">
                          <a:solidFill>
                            <a:srgbClr val="C00000"/>
                          </a:solidFill>
                          <a:effectLst/>
                          <a:latin typeface="Arial" panose="020B0604020202020204" pitchFamily="34" charset="0"/>
                          <a:cs typeface="Arial" panose="020B0604020202020204" pitchFamily="34" charset="0"/>
                        </a:rPr>
                        <a:t>RÈN </a:t>
                      </a:r>
                      <a:endParaRPr lang="en-US" sz="2200">
                        <a:solidFill>
                          <a:srgbClr val="C00000"/>
                        </a:solidFill>
                        <a:effectLst/>
                        <a:latin typeface="Arial" panose="020B0604020202020204" pitchFamily="34" charset="0"/>
                        <a:cs typeface="Arial" panose="020B0604020202020204" pitchFamily="34" charset="0"/>
                      </a:endParaRPr>
                    </a:p>
                    <a:p>
                      <a:pPr algn="ctr">
                        <a:lnSpc>
                          <a:spcPct val="100000"/>
                        </a:lnSpc>
                        <a:spcAft>
                          <a:spcPts val="0"/>
                        </a:spcAft>
                      </a:pPr>
                      <a:r>
                        <a:rPr lang="vi-VN" sz="2200">
                          <a:solidFill>
                            <a:srgbClr val="C00000"/>
                          </a:solidFill>
                          <a:effectLst/>
                          <a:latin typeface="Arial" panose="020B0604020202020204" pitchFamily="34" charset="0"/>
                          <a:cs typeface="Arial" panose="020B0604020202020204" pitchFamily="34" charset="0"/>
                        </a:rPr>
                        <a:t>KĨ NĂNG ĐỌC-HIỂU VĂN BẢN THƠ</a:t>
                      </a:r>
                      <a:endParaRPr lang="vi-VN" sz="22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en-US" sz="2200" b="1" u="sng" dirty="0" err="1">
                          <a:effectLst/>
                          <a:latin typeface="Arial" panose="020B0604020202020204" pitchFamily="34" charset="0"/>
                          <a:ea typeface="Calibri" panose="020F0502020204030204" pitchFamily="34" charset="0"/>
                          <a:cs typeface="Arial" panose="020B0604020202020204" pitchFamily="34" charset="0"/>
                        </a:rPr>
                        <a:t>Nhận</a:t>
                      </a:r>
                      <a:r>
                        <a:rPr lang="en-US" sz="2200" b="1" u="sng" dirty="0">
                          <a:effectLst/>
                          <a:latin typeface="Arial" panose="020B0604020202020204" pitchFamily="34" charset="0"/>
                          <a:ea typeface="Calibri" panose="020F0502020204030204" pitchFamily="34" charset="0"/>
                          <a:cs typeface="Arial" panose="020B0604020202020204" pitchFamily="34" charset="0"/>
                        </a:rPr>
                        <a:t> </a:t>
                      </a:r>
                      <a:r>
                        <a:rPr lang="en-US" sz="2200" b="1" u="sng" dirty="0" err="1">
                          <a:effectLst/>
                          <a:latin typeface="Arial" panose="020B0604020202020204" pitchFamily="34" charset="0"/>
                          <a:ea typeface="Calibri" panose="020F0502020204030204" pitchFamily="34" charset="0"/>
                          <a:cs typeface="Arial" panose="020B0604020202020204" pitchFamily="34" charset="0"/>
                        </a:rPr>
                        <a:t>biết</a:t>
                      </a:r>
                      <a:r>
                        <a:rPr lang="en-US" sz="2200" u="sng"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00000"/>
                        </a:lnSpc>
                        <a:spcAft>
                          <a:spcPts val="0"/>
                        </a:spcAft>
                      </a:pP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Nhận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biết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nét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độc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về</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hình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thức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của</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bài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thơ</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thể</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hiện</a:t>
                      </a:r>
                      <a:r>
                        <a:rPr lang="en-US" sz="2200" dirty="0">
                          <a:effectLst/>
                          <a:latin typeface="Arial" panose="020B0604020202020204" pitchFamily="34" charset="0"/>
                          <a:ea typeface="Calibri" panose="020F0502020204030204" pitchFamily="34" charset="0"/>
                          <a:cs typeface="Arial" panose="020B0604020202020204" pitchFamily="34" charset="0"/>
                        </a:rPr>
                        <a:t> qua </a:t>
                      </a:r>
                      <a:r>
                        <a:rPr lang="en-US" sz="2200" dirty="0" err="1">
                          <a:effectLst/>
                          <a:latin typeface="Arial" panose="020B0604020202020204" pitchFamily="34" charset="0"/>
                          <a:ea typeface="Calibri" panose="020F0502020204030204" pitchFamily="34" charset="0"/>
                          <a:cs typeface="Arial" panose="020B0604020202020204" pitchFamily="34" charset="0"/>
                        </a:rPr>
                        <a:t>hình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ảnh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từ</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ngữ</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vần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nhịp</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biện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pháp</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từ</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bố</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cục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mạch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cảm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xúc</a:t>
                      </a:r>
                      <a:r>
                        <a:rPr lang="en-US" sz="2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00000"/>
                        </a:lnSpc>
                        <a:spcAft>
                          <a:spcPts val="0"/>
                        </a:spcAft>
                      </a:pPr>
                      <a:r>
                        <a:rPr lang="en-US" sz="2200" b="1" u="sng" dirty="0" err="1">
                          <a:effectLst/>
                          <a:latin typeface="Arial" panose="020B0604020202020204" pitchFamily="34" charset="0"/>
                          <a:ea typeface="Calibri" panose="020F0502020204030204" pitchFamily="34" charset="0"/>
                          <a:cs typeface="Arial" panose="020B0604020202020204" pitchFamily="34" charset="0"/>
                        </a:rPr>
                        <a:t>Thông</a:t>
                      </a:r>
                      <a:r>
                        <a:rPr lang="en-US" sz="2200" b="1" u="sng" dirty="0">
                          <a:effectLst/>
                          <a:latin typeface="Arial" panose="020B0604020202020204" pitchFamily="34" charset="0"/>
                          <a:ea typeface="Calibri" panose="020F0502020204030204" pitchFamily="34" charset="0"/>
                          <a:cs typeface="Arial" panose="020B0604020202020204" pitchFamily="34" charset="0"/>
                        </a:rPr>
                        <a:t> </a:t>
                      </a:r>
                      <a:r>
                        <a:rPr lang="en-US" sz="2200" b="1" u="sng" dirty="0" err="1">
                          <a:effectLst/>
                          <a:latin typeface="Arial" panose="020B0604020202020204" pitchFamily="34" charset="0"/>
                          <a:ea typeface="Calibri" panose="020F0502020204030204" pitchFamily="34" charset="0"/>
                          <a:cs typeface="Arial" panose="020B0604020202020204" pitchFamily="34" charset="0"/>
                        </a:rPr>
                        <a:t>hiểu</a:t>
                      </a:r>
                      <a:r>
                        <a:rPr lang="en-US" sz="2200" u="sng"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00000"/>
                        </a:lnSpc>
                        <a:spcAft>
                          <a:spcPts val="0"/>
                        </a:spcAft>
                      </a:pP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Phân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tích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được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nét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độc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về</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hình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thức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của</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bài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thơ</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thể</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hiện</a:t>
                      </a:r>
                      <a:r>
                        <a:rPr lang="en-US" sz="2200" dirty="0">
                          <a:effectLst/>
                          <a:latin typeface="Arial" panose="020B0604020202020204" pitchFamily="34" charset="0"/>
                          <a:ea typeface="Calibri" panose="020F0502020204030204" pitchFamily="34" charset="0"/>
                          <a:cs typeface="Arial" panose="020B0604020202020204" pitchFamily="34" charset="0"/>
                        </a:rPr>
                        <a:t> qua </a:t>
                      </a:r>
                      <a:r>
                        <a:rPr lang="en-US" sz="2200" dirty="0" err="1">
                          <a:effectLst/>
                          <a:latin typeface="Arial" panose="020B0604020202020204" pitchFamily="34" charset="0"/>
                          <a:ea typeface="Calibri" panose="020F0502020204030204" pitchFamily="34" charset="0"/>
                          <a:cs typeface="Arial" panose="020B0604020202020204" pitchFamily="34" charset="0"/>
                        </a:rPr>
                        <a:t>hình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ảnh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từ</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ngữ</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vần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nhịp</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biện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pháp</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từ</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bố</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cục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mạch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cảm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xúc</a:t>
                      </a:r>
                      <a:r>
                        <a:rPr lang="en-US" sz="2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00000"/>
                        </a:lnSpc>
                        <a:spcAft>
                          <a:spcPts val="0"/>
                        </a:spcAft>
                      </a:pP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Phân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tích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được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tình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cảm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cảm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xúc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cảm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hứng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chủ</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của</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người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viết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thể</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hiện</a:t>
                      </a:r>
                      <a:r>
                        <a:rPr lang="en-US" sz="2200" dirty="0">
                          <a:effectLst/>
                          <a:latin typeface="Arial" panose="020B0604020202020204" pitchFamily="34" charset="0"/>
                          <a:ea typeface="Calibri" panose="020F0502020204030204" pitchFamily="34" charset="0"/>
                          <a:cs typeface="Arial" panose="020B0604020202020204" pitchFamily="34" charset="0"/>
                        </a:rPr>
                        <a:t> qua </a:t>
                      </a:r>
                      <a:r>
                        <a:rPr lang="en-US" sz="2200" dirty="0" err="1">
                          <a:effectLst/>
                          <a:latin typeface="Arial" panose="020B0604020202020204" pitchFamily="34" charset="0"/>
                          <a:ea typeface="Calibri" panose="020F0502020204030204" pitchFamily="34" charset="0"/>
                          <a:cs typeface="Arial" panose="020B0604020202020204" pitchFamily="34" charset="0"/>
                        </a:rPr>
                        <a:t>văn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bản</a:t>
                      </a:r>
                      <a:r>
                        <a:rPr lang="en-US" sz="2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00000"/>
                        </a:lnSpc>
                        <a:spcAft>
                          <a:spcPts val="0"/>
                        </a:spcAft>
                      </a:pP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Phân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tích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được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chủ</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đề</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một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số</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căn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cứ</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để</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xác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định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chủ</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đề</a:t>
                      </a:r>
                      <a:r>
                        <a:rPr lang="en-US" sz="2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00000"/>
                        </a:lnSpc>
                        <a:spcAft>
                          <a:spcPts val="0"/>
                        </a:spcAft>
                      </a:pP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Phân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tích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được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thông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điệp</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tư</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tưởng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mà</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văn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bản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muốn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gửi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đến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người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đọc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thông</a:t>
                      </a:r>
                      <a:r>
                        <a:rPr lang="en-US" sz="2200" dirty="0">
                          <a:effectLst/>
                          <a:latin typeface="Arial" panose="020B0604020202020204" pitchFamily="34" charset="0"/>
                          <a:ea typeface="Calibri" panose="020F0502020204030204" pitchFamily="34" charset="0"/>
                          <a:cs typeface="Arial" panose="020B0604020202020204" pitchFamily="34" charset="0"/>
                        </a:rPr>
                        <a:t> qua </a:t>
                      </a:r>
                      <a:r>
                        <a:rPr lang="en-US" sz="2200" dirty="0" err="1">
                          <a:effectLst/>
                          <a:latin typeface="Arial" panose="020B0604020202020204" pitchFamily="34" charset="0"/>
                          <a:ea typeface="Calibri" panose="020F0502020204030204" pitchFamily="34" charset="0"/>
                          <a:cs typeface="Arial" panose="020B0604020202020204" pitchFamily="34" charset="0"/>
                        </a:rPr>
                        <a:t>hình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thức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nghệ</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thuật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của</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văn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bản</a:t>
                      </a:r>
                      <a:r>
                        <a:rPr lang="en-US" sz="2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00000"/>
                        </a:lnSpc>
                        <a:spcAft>
                          <a:spcPts val="0"/>
                        </a:spcAft>
                      </a:pPr>
                      <a:r>
                        <a:rPr lang="en-US" sz="2200" b="1" u="sng" dirty="0" err="1">
                          <a:effectLst/>
                          <a:latin typeface="Arial" panose="020B0604020202020204" pitchFamily="34" charset="0"/>
                          <a:ea typeface="Calibri" panose="020F0502020204030204" pitchFamily="34" charset="0"/>
                          <a:cs typeface="Arial" panose="020B0604020202020204" pitchFamily="34" charset="0"/>
                        </a:rPr>
                        <a:t>Vận</a:t>
                      </a:r>
                      <a:r>
                        <a:rPr lang="en-US" sz="2200" b="1" u="sng" dirty="0">
                          <a:effectLst/>
                          <a:latin typeface="Arial" panose="020B0604020202020204" pitchFamily="34" charset="0"/>
                          <a:ea typeface="Calibri" panose="020F0502020204030204" pitchFamily="34" charset="0"/>
                          <a:cs typeface="Arial" panose="020B0604020202020204" pitchFamily="34" charset="0"/>
                        </a:rPr>
                        <a:t> </a:t>
                      </a:r>
                      <a:r>
                        <a:rPr lang="en-US" sz="2200" b="1" u="sng" dirty="0" err="1">
                          <a:effectLst/>
                          <a:latin typeface="Arial" panose="020B0604020202020204" pitchFamily="34" charset="0"/>
                          <a:ea typeface="Calibri" panose="020F0502020204030204" pitchFamily="34" charset="0"/>
                          <a:cs typeface="Arial" panose="020B0604020202020204" pitchFamily="34" charset="0"/>
                        </a:rPr>
                        <a:t>dụng</a:t>
                      </a:r>
                      <a:r>
                        <a:rPr lang="en-US" sz="2200" b="1" u="sng" dirty="0">
                          <a:effectLst/>
                          <a:latin typeface="Arial" panose="020B0604020202020204" pitchFamily="34" charset="0"/>
                          <a:ea typeface="Calibri" panose="020F0502020204030204" pitchFamily="34" charset="0"/>
                          <a:cs typeface="Arial" panose="020B0604020202020204" pitchFamily="34" charset="0"/>
                        </a:rPr>
                        <a:t>: </a:t>
                      </a:r>
                      <a:endParaRPr lang="en-US" sz="2200" u="sng"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0000"/>
                        </a:lnSpc>
                        <a:spcAft>
                          <a:spcPts val="0"/>
                        </a:spcAft>
                      </a:pP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Nhận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xét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được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nội</a:t>
                      </a:r>
                      <a:r>
                        <a:rPr lang="en-US" sz="2200" dirty="0">
                          <a:effectLst/>
                          <a:latin typeface="Arial" panose="020B0604020202020204" pitchFamily="34" charset="0"/>
                          <a:ea typeface="Calibri" panose="020F0502020204030204" pitchFamily="34" charset="0"/>
                          <a:cs typeface="Arial" panose="020B0604020202020204" pitchFamily="34" charset="0"/>
                        </a:rPr>
                        <a:t> dung </a:t>
                      </a:r>
                      <a:r>
                        <a:rPr lang="en-US" sz="2200" dirty="0" err="1">
                          <a:effectLst/>
                          <a:latin typeface="Arial" panose="020B0604020202020204" pitchFamily="34" charset="0"/>
                          <a:ea typeface="Calibri" panose="020F0502020204030204" pitchFamily="34" charset="0"/>
                          <a:cs typeface="Arial" panose="020B0604020202020204" pitchFamily="34" charset="0"/>
                        </a:rPr>
                        <a:t>phản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ánh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và</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cách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nhìn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cuộc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sống</a:t>
                      </a:r>
                      <a:r>
                        <a:rPr lang="en-US" sz="2200" dirty="0">
                          <a:effectLst/>
                          <a:latin typeface="Arial" panose="020B0604020202020204" pitchFamily="34" charset="0"/>
                          <a:ea typeface="Calibri" panose="020F0502020204030204" pitchFamily="34" charset="0"/>
                          <a:cs typeface="Arial" panose="020B0604020202020204" pitchFamily="34" charset="0"/>
                        </a:rPr>
                        <a:t>, con </a:t>
                      </a:r>
                      <a:r>
                        <a:rPr lang="en-US" sz="2200" dirty="0" err="1">
                          <a:effectLst/>
                          <a:latin typeface="Arial" panose="020B0604020202020204" pitchFamily="34" charset="0"/>
                          <a:ea typeface="Calibri" panose="020F0502020204030204" pitchFamily="34" charset="0"/>
                          <a:cs typeface="Arial" panose="020B0604020202020204" pitchFamily="34" charset="0"/>
                        </a:rPr>
                        <a:t>người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của</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tác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giả</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trong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văn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bản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văn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học</a:t>
                      </a:r>
                      <a:r>
                        <a:rPr lang="en-US" sz="2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00000"/>
                        </a:lnSpc>
                        <a:spcAft>
                          <a:spcPts val="0"/>
                        </a:spcAft>
                      </a:pP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Nêu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được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những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thay</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đổi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trong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suy</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nghĩ</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tình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cảm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lối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sống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và</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cách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thưởng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thức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đánh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giá</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của</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cá</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nhân</a:t>
                      </a:r>
                      <a:r>
                        <a:rPr lang="en-US" sz="2200" dirty="0">
                          <a:effectLst/>
                          <a:latin typeface="Arial" panose="020B0604020202020204" pitchFamily="34" charset="0"/>
                          <a:ea typeface="Calibri" panose="020F0502020204030204" pitchFamily="34" charset="0"/>
                          <a:cs typeface="Arial" panose="020B0604020202020204" pitchFamily="34" charset="0"/>
                        </a:rPr>
                        <a:t> do </a:t>
                      </a:r>
                      <a:r>
                        <a:rPr lang="en-US" sz="2200" dirty="0" err="1">
                          <a:effectLst/>
                          <a:latin typeface="Arial" panose="020B0604020202020204" pitchFamily="34" charset="0"/>
                          <a:ea typeface="Calibri" panose="020F0502020204030204" pitchFamily="34" charset="0"/>
                          <a:cs typeface="Arial" panose="020B0604020202020204" pitchFamily="34" charset="0"/>
                        </a:rPr>
                        <a:t>văn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bản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đã</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học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mang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lại</a:t>
                      </a:r>
                      <a:r>
                        <a:rPr lang="en-US" sz="2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00000"/>
                        </a:lnSpc>
                        <a:spcAft>
                          <a:spcPts val="0"/>
                        </a:spcAft>
                      </a:pP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Vận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dụng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được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một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số</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hiểu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biết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về</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lịch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sử</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văn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học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Việt</a:t>
                      </a:r>
                      <a:r>
                        <a:rPr lang="en-US" sz="2200" dirty="0">
                          <a:effectLst/>
                          <a:latin typeface="Arial" panose="020B0604020202020204" pitchFamily="34" charset="0"/>
                          <a:ea typeface="Calibri" panose="020F0502020204030204" pitchFamily="34" charset="0"/>
                          <a:cs typeface="Arial" panose="020B0604020202020204" pitchFamily="34" charset="0"/>
                        </a:rPr>
                        <a:t> Nam </a:t>
                      </a:r>
                      <a:r>
                        <a:rPr lang="en-US" sz="2200" dirty="0" err="1">
                          <a:effectLst/>
                          <a:latin typeface="Arial" panose="020B0604020202020204" pitchFamily="34" charset="0"/>
                          <a:ea typeface="Calibri" panose="020F0502020204030204" pitchFamily="34" charset="0"/>
                          <a:cs typeface="Arial" panose="020B0604020202020204" pitchFamily="34" charset="0"/>
                        </a:rPr>
                        <a:t>để</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đọc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hiểu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văn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bản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văn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học</a:t>
                      </a:r>
                      <a:r>
                        <a:rPr lang="en-US" sz="2200" dirty="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20811"/>
                  </a:ext>
                </a:extLst>
              </a:tr>
            </a:tbl>
          </a:graphicData>
        </a:graphic>
      </p:graphicFrame>
    </p:spTree>
    <p:extLst>
      <p:ext uri="{BB962C8B-B14F-4D97-AF65-F5344CB8AC3E}">
        <p14:creationId xmlns:p14="http://schemas.microsoft.com/office/powerpoint/2010/main" val="3712128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97293960"/>
              </p:ext>
            </p:extLst>
          </p:nvPr>
        </p:nvGraphicFramePr>
        <p:xfrm>
          <a:off x="76200" y="68580"/>
          <a:ext cx="12039600" cy="6720840"/>
        </p:xfrm>
        <a:graphic>
          <a:graphicData uri="http://schemas.openxmlformats.org/drawingml/2006/table">
            <a:tbl>
              <a:tblPr firstRow="1" firstCol="1" bandRow="1">
                <a:tableStyleId>{5C22544A-7EE6-4342-B048-85BDC9FD1C3A}</a:tableStyleId>
              </a:tblPr>
              <a:tblGrid>
                <a:gridCol w="1629044">
                  <a:extLst>
                    <a:ext uri="{9D8B030D-6E8A-4147-A177-3AD203B41FA5}">
                      <a16:colId xmlns:a16="http://schemas.microsoft.com/office/drawing/2014/main" val="3955474500"/>
                    </a:ext>
                  </a:extLst>
                </a:gridCol>
                <a:gridCol w="10410556">
                  <a:extLst>
                    <a:ext uri="{9D8B030D-6E8A-4147-A177-3AD203B41FA5}">
                      <a16:colId xmlns:a16="http://schemas.microsoft.com/office/drawing/2014/main" val="4094842052"/>
                    </a:ext>
                  </a:extLst>
                </a:gridCol>
              </a:tblGrid>
              <a:tr h="6507738">
                <a:tc>
                  <a:txBody>
                    <a:bodyPr/>
                    <a:lstStyle/>
                    <a:p>
                      <a:pPr>
                        <a:lnSpc>
                          <a:spcPct val="100000"/>
                        </a:lnSpc>
                        <a:spcAft>
                          <a:spcPts val="0"/>
                        </a:spcAft>
                      </a:pPr>
                      <a:endParaRPr lang="vi-VN" sz="2100" dirty="0">
                        <a:solidFill>
                          <a:schemeClr val="tx1"/>
                        </a:solidFill>
                        <a:effectLst/>
                        <a:latin typeface="Arial" panose="020B0604020202020204" pitchFamily="34" charset="0"/>
                        <a:cs typeface="Arial" panose="020B0604020202020204" pitchFamily="34" charset="0"/>
                      </a:endParaRPr>
                    </a:p>
                    <a:p>
                      <a:pPr>
                        <a:lnSpc>
                          <a:spcPct val="100000"/>
                        </a:lnSpc>
                        <a:spcAft>
                          <a:spcPts val="0"/>
                        </a:spcAft>
                      </a:pPr>
                      <a:endParaRPr lang="vi-VN" sz="2100" dirty="0">
                        <a:solidFill>
                          <a:schemeClr val="tx1"/>
                        </a:solidFill>
                        <a:effectLst/>
                        <a:latin typeface="Arial" panose="020B0604020202020204" pitchFamily="34" charset="0"/>
                        <a:cs typeface="Arial" panose="020B0604020202020204" pitchFamily="34" charset="0"/>
                      </a:endParaRPr>
                    </a:p>
                    <a:p>
                      <a:pPr>
                        <a:lnSpc>
                          <a:spcPct val="100000"/>
                        </a:lnSpc>
                        <a:spcAft>
                          <a:spcPts val="0"/>
                        </a:spcAft>
                      </a:pPr>
                      <a:endParaRPr lang="vi-VN" sz="2100" dirty="0">
                        <a:solidFill>
                          <a:schemeClr val="tx1"/>
                        </a:solidFill>
                        <a:effectLst/>
                        <a:latin typeface="Arial" panose="020B0604020202020204" pitchFamily="34" charset="0"/>
                        <a:cs typeface="Arial" panose="020B0604020202020204" pitchFamily="34" charset="0"/>
                      </a:endParaRPr>
                    </a:p>
                    <a:p>
                      <a:pPr>
                        <a:lnSpc>
                          <a:spcPct val="100000"/>
                        </a:lnSpc>
                        <a:spcAft>
                          <a:spcPts val="0"/>
                        </a:spcAft>
                      </a:pPr>
                      <a:endParaRPr lang="vi-VN" sz="2100" dirty="0">
                        <a:solidFill>
                          <a:schemeClr val="tx1"/>
                        </a:solidFill>
                        <a:effectLst/>
                        <a:latin typeface="Arial" panose="020B0604020202020204" pitchFamily="34" charset="0"/>
                        <a:cs typeface="Arial" panose="020B0604020202020204" pitchFamily="34" charset="0"/>
                      </a:endParaRPr>
                    </a:p>
                    <a:p>
                      <a:pPr>
                        <a:lnSpc>
                          <a:spcPct val="100000"/>
                        </a:lnSpc>
                        <a:spcAft>
                          <a:spcPts val="0"/>
                        </a:spcAft>
                      </a:pPr>
                      <a:endParaRPr lang="vi-VN" sz="2100" dirty="0">
                        <a:solidFill>
                          <a:schemeClr val="tx1"/>
                        </a:solidFill>
                        <a:effectLst/>
                        <a:latin typeface="Arial" panose="020B0604020202020204" pitchFamily="34" charset="0"/>
                        <a:cs typeface="Arial" panose="020B0604020202020204" pitchFamily="34" charset="0"/>
                      </a:endParaRPr>
                    </a:p>
                    <a:p>
                      <a:pPr>
                        <a:lnSpc>
                          <a:spcPct val="100000"/>
                        </a:lnSpc>
                        <a:spcAft>
                          <a:spcPts val="0"/>
                        </a:spcAft>
                      </a:pPr>
                      <a:endParaRPr lang="vi-VN" sz="2100" dirty="0">
                        <a:solidFill>
                          <a:schemeClr val="tx1"/>
                        </a:solidFill>
                        <a:effectLst/>
                        <a:latin typeface="Arial" panose="020B0604020202020204" pitchFamily="34" charset="0"/>
                        <a:cs typeface="Arial" panose="020B0604020202020204" pitchFamily="34" charset="0"/>
                      </a:endParaRPr>
                    </a:p>
                    <a:p>
                      <a:pPr>
                        <a:lnSpc>
                          <a:spcPct val="100000"/>
                        </a:lnSpc>
                        <a:spcAft>
                          <a:spcPts val="0"/>
                        </a:spcAft>
                      </a:pPr>
                      <a:endParaRPr lang="vi-VN" sz="2100" dirty="0">
                        <a:solidFill>
                          <a:schemeClr val="tx1"/>
                        </a:solidFill>
                        <a:effectLst/>
                        <a:latin typeface="Arial" panose="020B0604020202020204" pitchFamily="34" charset="0"/>
                        <a:cs typeface="Arial" panose="020B0604020202020204" pitchFamily="34" charset="0"/>
                      </a:endParaRPr>
                    </a:p>
                    <a:p>
                      <a:pPr algn="ctr">
                        <a:lnSpc>
                          <a:spcPct val="100000"/>
                        </a:lnSpc>
                        <a:spcAft>
                          <a:spcPts val="0"/>
                        </a:spcAft>
                      </a:pPr>
                      <a:r>
                        <a:rPr lang="vi-VN" sz="2100">
                          <a:solidFill>
                            <a:schemeClr val="tx1"/>
                          </a:solidFill>
                          <a:effectLst/>
                          <a:latin typeface="Arial" panose="020B0604020202020204" pitchFamily="34" charset="0"/>
                          <a:cs typeface="Arial" panose="020B0604020202020204" pitchFamily="34" charset="0"/>
                        </a:rPr>
                        <a:t>CHUYÊN ĐỀ 2: </a:t>
                      </a:r>
                      <a:endParaRPr lang="en-US" sz="2100">
                        <a:solidFill>
                          <a:schemeClr val="tx1"/>
                        </a:solidFill>
                        <a:effectLst/>
                        <a:latin typeface="Arial" panose="020B0604020202020204" pitchFamily="34" charset="0"/>
                        <a:cs typeface="Arial" panose="020B0604020202020204" pitchFamily="34" charset="0"/>
                      </a:endParaRPr>
                    </a:p>
                    <a:p>
                      <a:pPr algn="ctr">
                        <a:lnSpc>
                          <a:spcPct val="100000"/>
                        </a:lnSpc>
                        <a:spcAft>
                          <a:spcPts val="0"/>
                        </a:spcAft>
                      </a:pPr>
                      <a:r>
                        <a:rPr lang="vi-VN" sz="2100">
                          <a:solidFill>
                            <a:srgbClr val="C00000"/>
                          </a:solidFill>
                          <a:effectLst/>
                          <a:latin typeface="Arial" panose="020B0604020202020204" pitchFamily="34" charset="0"/>
                          <a:cs typeface="Arial" panose="020B0604020202020204" pitchFamily="34" charset="0"/>
                        </a:rPr>
                        <a:t>RÈN </a:t>
                      </a:r>
                      <a:endParaRPr lang="en-US" sz="2100">
                        <a:solidFill>
                          <a:srgbClr val="C00000"/>
                        </a:solidFill>
                        <a:effectLst/>
                        <a:latin typeface="Arial" panose="020B0604020202020204" pitchFamily="34" charset="0"/>
                        <a:cs typeface="Arial" panose="020B0604020202020204" pitchFamily="34" charset="0"/>
                      </a:endParaRPr>
                    </a:p>
                    <a:p>
                      <a:pPr algn="ctr">
                        <a:lnSpc>
                          <a:spcPct val="100000"/>
                        </a:lnSpc>
                        <a:spcAft>
                          <a:spcPts val="0"/>
                        </a:spcAft>
                      </a:pPr>
                      <a:r>
                        <a:rPr lang="vi-VN" sz="2100">
                          <a:solidFill>
                            <a:srgbClr val="C00000"/>
                          </a:solidFill>
                          <a:effectLst/>
                          <a:latin typeface="Arial" panose="020B0604020202020204" pitchFamily="34" charset="0"/>
                          <a:cs typeface="Arial" panose="020B0604020202020204" pitchFamily="34" charset="0"/>
                        </a:rPr>
                        <a:t>KĨ NĂNG ĐỌC-HIỂU VĂN BẢN TRUYỆN</a:t>
                      </a:r>
                      <a:endParaRPr lang="vi-VN" sz="2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en-US" sz="2100" b="1" u="sng"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Nhận</a:t>
                      </a:r>
                      <a:r>
                        <a:rPr lang="en-US" sz="2100" b="1" u="sng"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1" u="sng"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biết</a:t>
                      </a:r>
                      <a:r>
                        <a:rPr lang="en-US" sz="2100" b="1" u="sng"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00000"/>
                        </a:lnSpc>
                        <a:spcAft>
                          <a:spcPts val="0"/>
                        </a:spcAft>
                      </a:pP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Nhận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biết</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2100" b="0">
                          <a:solidFill>
                            <a:schemeClr val="tx1"/>
                          </a:solidFill>
                          <a:effectLst/>
                          <a:latin typeface="Arial" panose="020B0604020202020204" pitchFamily="34" charset="0"/>
                          <a:ea typeface="Calibri" panose="020F0502020204030204" pitchFamily="34" charset="0"/>
                          <a:cs typeface="Arial" panose="020B0604020202020204" pitchFamily="34" charset="0"/>
                        </a:rPr>
                        <a:t> một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yếu</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tố</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truyện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cốt</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truyện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nhân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vật</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chính</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ngôi</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kể</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lời</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thoại</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không</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gian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thời</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gian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chi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tiết</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tiêu</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biểu</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00000"/>
                        </a:lnSpc>
                        <a:spcAft>
                          <a:spcPts val="0"/>
                        </a:spcAft>
                      </a:pP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Nhận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biết</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lời</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người</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kể</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chuyện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lời</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nhân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vật</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lời</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đối</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thoại</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lời</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độc</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thoại</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trong</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văn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bản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truyện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00000"/>
                        </a:lnSpc>
                        <a:spcAft>
                          <a:spcPts val="0"/>
                        </a:spcAft>
                      </a:pPr>
                      <a:r>
                        <a:rPr lang="en-US" sz="2100" b="1" u="sng"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Thông</a:t>
                      </a:r>
                      <a:r>
                        <a:rPr lang="en-US" sz="2100" b="1" u="sng"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1" u="sng"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hiểu</a:t>
                      </a:r>
                      <a:r>
                        <a:rPr lang="en-US" sz="2100" b="1" u="sng"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00000"/>
                        </a:lnSpc>
                        <a:spcAft>
                          <a:spcPts val="0"/>
                        </a:spcAft>
                      </a:pP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Phân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tích</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mối</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quan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hệ</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giữa</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nội</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dung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hình</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thức</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văn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bản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văn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học</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00000"/>
                        </a:lnSpc>
                        <a:spcAft>
                          <a:spcPts val="0"/>
                        </a:spcAft>
                      </a:pP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Phân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biệt</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lời</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người</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kể</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chuyện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lời</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nhân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vật</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lời</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đối</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thoại</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lời</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độc</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thoại</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trong</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văn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bản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truyện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00000"/>
                        </a:lnSpc>
                        <a:spcAft>
                          <a:spcPts val="0"/>
                        </a:spcAft>
                      </a:pP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Nêu</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nội</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dung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bao</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quát</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văn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bản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bước</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đầu</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biết</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phân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tích</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các</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chi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tiết</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tiêu</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biểu</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đề</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tài</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câu</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chuyện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nhân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vật</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trong</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tính</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chỉnh</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thể</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tác</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phẩm</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00000"/>
                        </a:lnSpc>
                        <a:spcAft>
                          <a:spcPts val="0"/>
                        </a:spcAft>
                      </a:pP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Phân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tích</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chủ</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đề</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tư</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tưởng</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thông</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điệp</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mà</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văn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bản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muốn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gửi</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đến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người</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đọc</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thông</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qua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hình</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thức</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nghệ</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thuật</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văn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bản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phân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tích</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một</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căn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cứ</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để</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xác</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định</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chủ</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đề</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00000"/>
                        </a:lnSpc>
                        <a:spcAft>
                          <a:spcPts val="0"/>
                        </a:spcAft>
                      </a:pPr>
                      <a:r>
                        <a:rPr lang="en-US" sz="2100" b="1" u="sng"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Vận</a:t>
                      </a:r>
                      <a:r>
                        <a:rPr lang="en-US" sz="2100" b="1" u="sng"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1" u="sng"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dụng</a:t>
                      </a:r>
                      <a:r>
                        <a:rPr lang="en-US" sz="2100" b="1" u="sng"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algn="just">
                        <a:lnSpc>
                          <a:spcPct val="100000"/>
                        </a:lnSpc>
                        <a:spcAft>
                          <a:spcPts val="0"/>
                        </a:spcAft>
                      </a:pP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Nhận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xét</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nội</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dung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phản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ánh</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cách</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nhìn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cuộc</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sống</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con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người</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tác</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giả</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trong</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văn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bản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văn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học</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00000"/>
                        </a:lnSpc>
                        <a:spcAft>
                          <a:spcPts val="0"/>
                        </a:spcAft>
                      </a:pP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Nêu</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những</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thay</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đổi</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trong</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suy</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nghĩ</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tình</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cảm</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lối</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sống</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cách</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thưởng</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thức</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đánh</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giá</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cá</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nhân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do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văn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bản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đã</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học</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mang</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lại</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00000"/>
                        </a:lnSpc>
                        <a:spcAft>
                          <a:spcPts val="0"/>
                        </a:spcAft>
                      </a:pP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Vận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dụng</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một</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hiểu</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biết</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về</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lịch</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sử</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văn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học</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Việt</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Nam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để</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đọc</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hiểu</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văn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bản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văn</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100" b="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học</a:t>
                      </a:r>
                      <a:r>
                        <a:rPr lang="en-US" sz="2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7507524"/>
                  </a:ext>
                </a:extLst>
              </a:tr>
            </a:tbl>
          </a:graphicData>
        </a:graphic>
      </p:graphicFrame>
    </p:spTree>
    <p:extLst>
      <p:ext uri="{BB962C8B-B14F-4D97-AF65-F5344CB8AC3E}">
        <p14:creationId xmlns:p14="http://schemas.microsoft.com/office/powerpoint/2010/main" val="17150544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480</TotalTime>
  <Words>4515</Words>
  <Application>Microsoft Office PowerPoint</Application>
  <PresentationFormat>Widescreen</PresentationFormat>
  <Paragraphs>279</Paragraphs>
  <Slides>29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Calibri Light</vt:lpstr>
      <vt:lpstr>Helvetica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53</cp:revision>
  <dcterms:created xsi:type="dcterms:W3CDTF">2024-08-13T00:36:52Z</dcterms:created>
  <dcterms:modified xsi:type="dcterms:W3CDTF">2025-04-08T09:04:07Z</dcterms:modified>
</cp:coreProperties>
</file>