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Lst>
  <p:notesMasterIdLst>
    <p:notesMasterId r:id="rId20"/>
  </p:notesMasterIdLst>
  <p:sldIdLst>
    <p:sldId id="11088742" r:id="rId3"/>
    <p:sldId id="256" r:id="rId4"/>
    <p:sldId id="271" r:id="rId5"/>
    <p:sldId id="11088750" r:id="rId6"/>
    <p:sldId id="11088804" r:id="rId7"/>
    <p:sldId id="259" r:id="rId8"/>
    <p:sldId id="11088794" r:id="rId9"/>
    <p:sldId id="11088810" r:id="rId10"/>
    <p:sldId id="11088738" r:id="rId11"/>
    <p:sldId id="11088791" r:id="rId12"/>
    <p:sldId id="11088765" r:id="rId13"/>
    <p:sldId id="11088774" r:id="rId14"/>
    <p:sldId id="11088769" r:id="rId15"/>
    <p:sldId id="11088764" r:id="rId16"/>
    <p:sldId id="11088798" r:id="rId17"/>
    <p:sldId id="11088782" r:id="rId18"/>
    <p:sldId id="272" r:id="rId19"/>
  </p:sldIdLst>
  <p:sldSz cx="9144000" cy="5143500" type="screen16x9"/>
  <p:notesSz cx="6858000" cy="9144000"/>
  <p:embeddedFontLst>
    <p:embeddedFont>
      <p:font typeface="Lato Hairline" panose="020F0202020204030203" charset="0"/>
      <p:regular r:id="rId21"/>
      <p:bold r:id="rId22"/>
      <p:italic r:id="rId23"/>
      <p:boldItalic r:id="rId24"/>
    </p:embeddedFont>
    <p:embeddedFont>
      <p:font typeface="Lato Light" panose="020B0604020202020204" charset="0"/>
      <p:regular r:id="rId25"/>
      <p:bold r:id="rId26"/>
      <p:italic r:id="rId27"/>
      <p:boldItalic r:id="rId28"/>
    </p:embeddedFont>
    <p:embeddedFont>
      <p:font typeface="Concert One" panose="020B0604020202020204" charset="0"/>
      <p:regular r:id="rId29"/>
    </p:embeddedFont>
    <p:embeddedFont>
      <p:font typeface="Calibri Light" panose="020F0302020204030204" pitchFamily="34" charset="0"/>
      <p:regular r:id="rId30"/>
      <p:italic r:id="rId31"/>
    </p:embeddedFont>
    <p:embeddedFont>
      <p:font typeface="Calibri" panose="020F0502020204030204" pitchFamily="34" charset="0"/>
      <p:regular r:id="rId32"/>
      <p:bold r:id="rId33"/>
      <p:italic r:id="rId34"/>
      <p:boldItalic r:id="rId35"/>
    </p:embeddedFont>
    <p:embeddedFont>
      <p:font typeface="Roboto Mono Medium" panose="020B0604020202020204" charset="0"/>
      <p:regular r:id="rId36"/>
      <p:italic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727"/>
    <a:srgbClr val="0ADBCD"/>
    <a:srgbClr val="DFF5F9"/>
    <a:srgbClr val="95DFEB"/>
    <a:srgbClr val="EAB685"/>
    <a:srgbClr val="F99888"/>
    <a:srgbClr val="FF74C8"/>
    <a:srgbClr val="FF0066"/>
    <a:srgbClr val="0A2193"/>
    <a:srgbClr val="02B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5599B1-C44C-4D53-ABF1-5EDD701C9EFF}">
  <a:tblStyle styleId="{B25599B1-C44C-4D53-ABF1-5EDD701C9E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3FAAF3-4B97-4036-895B-D672DD715B0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18153808-78D9-9F4F-A0FF-D6CB3EC26CF3}" type="slidenum">
              <a:rPr lang="en-US" smtClean="0"/>
              <a:t>15</a:t>
            </a:fld>
            <a:endParaRPr lang="en-US"/>
          </a:p>
        </p:txBody>
      </p:sp>
    </p:spTree>
    <p:extLst>
      <p:ext uri="{BB962C8B-B14F-4D97-AF65-F5344CB8AC3E}">
        <p14:creationId xmlns:p14="http://schemas.microsoft.com/office/powerpoint/2010/main" val="417425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93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73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65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3738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91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74539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1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15.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a:fillRect/>
          </a:stretch>
        </p:blipFill>
        <p:spPr>
          <a:xfrm>
            <a:off x="-247649" y="-187450"/>
            <a:ext cx="9736454" cy="5520130"/>
          </a:xfrm>
          <a:prstGeom prst="rect">
            <a:avLst/>
          </a:prstGeom>
          <a:noFill/>
          <a:ln>
            <a:noFill/>
          </a:ln>
        </p:spPr>
      </p:pic>
      <p:pic>
        <p:nvPicPr>
          <p:cNvPr id="167" name="Google Shape;167;p26"/>
          <p:cNvPicPr preferRelativeResize="0"/>
          <p:nvPr/>
        </p:nvPicPr>
        <p:blipFill rotWithShape="1">
          <a:blip r:embed="rId3"/>
          <a:srcRect r="1545" b="6838"/>
          <a:stretch>
            <a:fillRect/>
          </a:stretch>
        </p:blipFill>
        <p:spPr>
          <a:xfrm>
            <a:off x="384888" y="134901"/>
            <a:ext cx="8374226" cy="4873724"/>
          </a:xfrm>
          <a:prstGeom prst="rect">
            <a:avLst/>
          </a:prstGeom>
          <a:noFill/>
          <a:ln>
            <a:noFill/>
          </a:ln>
        </p:spPr>
      </p:pic>
    </p:spTree>
    <p:extLst>
      <p:ext uri="{BB962C8B-B14F-4D97-AF65-F5344CB8AC3E}">
        <p14:creationId xmlns:p14="http://schemas.microsoft.com/office/powerpoint/2010/main" val="217403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grpSp>
        <p:nvGrpSpPr>
          <p:cNvPr id="2" name="组合 1"/>
          <p:cNvGrpSpPr/>
          <p:nvPr userDrawn="1"/>
        </p:nvGrpSpPr>
        <p:grpSpPr>
          <a:xfrm>
            <a:off x="-286091" y="-115802"/>
            <a:ext cx="10218309" cy="5259717"/>
            <a:chOff x="-286091" y="-115802"/>
            <a:chExt cx="10218309" cy="5259717"/>
          </a:xfrm>
        </p:grpSpPr>
        <p:pic>
          <p:nvPicPr>
            <p:cNvPr id="3" name="图片 2"/>
            <p:cNvPicPr>
              <a:picLocks noChangeAspect="1"/>
            </p:cNvPicPr>
            <p:nvPr/>
          </p:nvPicPr>
          <p:blipFill>
            <a:blip r:embed="rId2"/>
            <a:stretch>
              <a:fillRect/>
            </a:stretch>
          </p:blipFill>
          <p:spPr>
            <a:xfrm>
              <a:off x="179962" y="200024"/>
              <a:ext cx="8784076" cy="4743452"/>
            </a:xfrm>
            <a:prstGeom prst="rect">
              <a:avLst/>
            </a:prstGeom>
          </p:spPr>
        </p:pic>
        <p:pic>
          <p:nvPicPr>
            <p:cNvPr id="4" name="图片 3"/>
            <p:cNvPicPr>
              <a:picLocks noChangeAspect="1"/>
            </p:cNvPicPr>
            <p:nvPr/>
          </p:nvPicPr>
          <p:blipFill>
            <a:blip r:embed="rId3" cstate="screen"/>
            <a:stretch>
              <a:fillRect/>
            </a:stretch>
          </p:blipFill>
          <p:spPr>
            <a:xfrm>
              <a:off x="-286091" y="-115802"/>
              <a:ext cx="1909038" cy="1346534"/>
            </a:xfrm>
            <a:prstGeom prst="rect">
              <a:avLst/>
            </a:prstGeom>
          </p:spPr>
        </p:pic>
        <p:pic>
          <p:nvPicPr>
            <p:cNvPr id="5" name="图片 4"/>
            <p:cNvPicPr>
              <a:picLocks noChangeAspect="1"/>
            </p:cNvPicPr>
            <p:nvPr/>
          </p:nvPicPr>
          <p:blipFill>
            <a:blip r:embed="rId4"/>
            <a:stretch>
              <a:fillRect/>
            </a:stretch>
          </p:blipFill>
          <p:spPr>
            <a:xfrm>
              <a:off x="7505128" y="3598643"/>
              <a:ext cx="2427090" cy="1545272"/>
            </a:xfrm>
            <a:prstGeom prst="rect">
              <a:avLst/>
            </a:prstGeom>
          </p:spPr>
        </p:pic>
      </p:grpSp>
    </p:spTree>
    <p:extLst>
      <p:ext uri="{BB962C8B-B14F-4D97-AF65-F5344CB8AC3E}">
        <p14:creationId xmlns:p14="http://schemas.microsoft.com/office/powerpoint/2010/main" val="292680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2" name="组合 1"/>
          <p:cNvGrpSpPr/>
          <p:nvPr userDrawn="1"/>
        </p:nvGrpSpPr>
        <p:grpSpPr>
          <a:xfrm>
            <a:off x="-32316" y="190603"/>
            <a:ext cx="9916408" cy="5026970"/>
            <a:chOff x="-32316" y="190601"/>
            <a:chExt cx="9916408" cy="5026970"/>
          </a:xfrm>
        </p:grpSpPr>
        <p:pic>
          <p:nvPicPr>
            <p:cNvPr id="3" name="图片 2"/>
            <p:cNvPicPr>
              <a:picLocks noChangeAspect="1"/>
            </p:cNvPicPr>
            <p:nvPr/>
          </p:nvPicPr>
          <p:blipFill>
            <a:blip r:embed="rId2"/>
            <a:stretch>
              <a:fillRect/>
            </a:stretch>
          </p:blipFill>
          <p:spPr>
            <a:xfrm>
              <a:off x="179962" y="200024"/>
              <a:ext cx="8784076" cy="4743452"/>
            </a:xfrm>
            <a:prstGeom prst="rect">
              <a:avLst/>
            </a:prstGeom>
          </p:spPr>
        </p:pic>
        <p:pic>
          <p:nvPicPr>
            <p:cNvPr id="4" name="图片 3"/>
            <p:cNvPicPr>
              <a:picLocks noChangeAspect="1"/>
            </p:cNvPicPr>
            <p:nvPr/>
          </p:nvPicPr>
          <p:blipFill>
            <a:blip r:embed="rId3" cstate="screen"/>
            <a:stretch>
              <a:fillRect/>
            </a:stretch>
          </p:blipFill>
          <p:spPr>
            <a:xfrm>
              <a:off x="-32316" y="3871037"/>
              <a:ext cx="1909038" cy="1346534"/>
            </a:xfrm>
            <a:prstGeom prst="rect">
              <a:avLst/>
            </a:prstGeom>
          </p:spPr>
        </p:pic>
        <p:pic>
          <p:nvPicPr>
            <p:cNvPr id="5" name="图片 4"/>
            <p:cNvPicPr>
              <a:picLocks noChangeAspect="1"/>
            </p:cNvPicPr>
            <p:nvPr/>
          </p:nvPicPr>
          <p:blipFill>
            <a:blip r:embed="rId4"/>
            <a:stretch>
              <a:fillRect/>
            </a:stretch>
          </p:blipFill>
          <p:spPr>
            <a:xfrm>
              <a:off x="7457002" y="190601"/>
              <a:ext cx="2427090" cy="1545272"/>
            </a:xfrm>
            <a:prstGeom prst="rect">
              <a:avLst/>
            </a:prstGeom>
          </p:spPr>
        </p:pic>
      </p:grpSp>
    </p:spTree>
    <p:extLst>
      <p:ext uri="{BB962C8B-B14F-4D97-AF65-F5344CB8AC3E}">
        <p14:creationId xmlns:p14="http://schemas.microsoft.com/office/powerpoint/2010/main" val="2706131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25955B6-CFEC-40A4-BA29-00CEB06D7BC7}" type="datetimeFigureOut">
              <a:rPr lang="vi-VN" smtClean="0"/>
              <a:t>10/04/2025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t>‹#›</a:t>
            </a:fld>
            <a:endParaRPr lang="vi-VN"/>
          </a:p>
        </p:txBody>
      </p:sp>
    </p:spTree>
    <p:extLst>
      <p:ext uri="{BB962C8B-B14F-4D97-AF65-F5344CB8AC3E}">
        <p14:creationId xmlns:p14="http://schemas.microsoft.com/office/powerpoint/2010/main" val="1283698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B39DE-1F4D-4EC3-8FD5-B4F8D40C6791}" type="datetimeFigureOut">
              <a:rPr lang="en-US" smtClean="0"/>
              <a:t>10/4/2025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F0695-0192-49C0-AF59-53B65A2BAFA6}" type="slidenum">
              <a:rPr lang="en-US" smtClean="0"/>
              <a:t>‹#›</a:t>
            </a:fld>
            <a:endParaRPr lang="en-US"/>
          </a:p>
        </p:txBody>
      </p:sp>
    </p:spTree>
    <p:extLst>
      <p:ext uri="{BB962C8B-B14F-4D97-AF65-F5344CB8AC3E}">
        <p14:creationId xmlns:p14="http://schemas.microsoft.com/office/powerpoint/2010/main" val="133448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a:fillRect/>
          </a:stretch>
        </p:blipFill>
        <p:spPr>
          <a:xfrm>
            <a:off x="-247649" y="-187450"/>
            <a:ext cx="9736454" cy="5520130"/>
          </a:xfrm>
          <a:prstGeom prst="rect">
            <a:avLst/>
          </a:prstGeom>
          <a:noFill/>
          <a:ln>
            <a:noFill/>
          </a:ln>
        </p:spPr>
      </p:pic>
      <p:pic>
        <p:nvPicPr>
          <p:cNvPr id="52" name="Google Shape;52;p10"/>
          <p:cNvPicPr preferRelativeResize="0"/>
          <p:nvPr/>
        </p:nvPicPr>
        <p:blipFill>
          <a:blip r:embed="rId3"/>
          <a:stretch>
            <a:fillRect/>
          </a:stretch>
        </p:blipFill>
        <p:spPr>
          <a:xfrm>
            <a:off x="255775" y="186276"/>
            <a:ext cx="8632448" cy="4770949"/>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820691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57569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39830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extLst>
      <p:ext uri="{BB962C8B-B14F-4D97-AF65-F5344CB8AC3E}">
        <p14:creationId xmlns:p14="http://schemas.microsoft.com/office/powerpoint/2010/main" val="379383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39830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a:fillRect/>
          </a:stretch>
        </p:blipFill>
        <p:spPr>
          <a:xfrm>
            <a:off x="-247649" y="-187450"/>
            <a:ext cx="9736454" cy="5520130"/>
          </a:xfrm>
          <a:prstGeom prst="rect">
            <a:avLst/>
          </a:prstGeom>
          <a:noFill/>
          <a:ln>
            <a:noFill/>
          </a:ln>
        </p:spPr>
      </p:pic>
      <p:pic>
        <p:nvPicPr>
          <p:cNvPr id="10" name="Google Shape;10;p2"/>
          <p:cNvPicPr preferRelativeResize="0"/>
          <p:nvPr/>
        </p:nvPicPr>
        <p:blipFill rotWithShape="1">
          <a:blip r:embed="rId3"/>
          <a:srcRect b="61089"/>
          <a:stretch>
            <a:fillRect/>
          </a:stretch>
        </p:blipFill>
        <p:spPr>
          <a:xfrm rot="-620881">
            <a:off x="1853552" y="40483"/>
            <a:ext cx="2068426" cy="1772790"/>
          </a:xfrm>
          <a:prstGeom prst="rect">
            <a:avLst/>
          </a:prstGeom>
          <a:noFill/>
          <a:ln>
            <a:noFill/>
          </a:ln>
        </p:spPr>
      </p:pic>
      <p:pic>
        <p:nvPicPr>
          <p:cNvPr id="11" name="Google Shape;11;p2"/>
          <p:cNvPicPr preferRelativeResize="0"/>
          <p:nvPr/>
        </p:nvPicPr>
        <p:blipFill rotWithShape="1">
          <a:blip r:embed="rId4"/>
          <a:srcRect r="1545" b="6838"/>
          <a:stretch>
            <a:fillRect/>
          </a:stretch>
        </p:blipFill>
        <p:spPr>
          <a:xfrm>
            <a:off x="1047888" y="524013"/>
            <a:ext cx="7048226" cy="4102024"/>
          </a:xfrm>
          <a:prstGeom prst="rect">
            <a:avLst/>
          </a:prstGeom>
          <a:noFill/>
          <a:ln>
            <a:noFill/>
          </a:ln>
        </p:spPr>
      </p:pic>
      <p:pic>
        <p:nvPicPr>
          <p:cNvPr id="12" name="Google Shape;12;p2"/>
          <p:cNvPicPr preferRelativeResize="0"/>
          <p:nvPr/>
        </p:nvPicPr>
        <p:blipFill>
          <a:blip r:embed="rId5"/>
          <a:stretch>
            <a:fillRect/>
          </a:stretch>
        </p:blipFill>
        <p:spPr>
          <a:xfrm>
            <a:off x="1593925" y="2989526"/>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399">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36034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a:fillRect/>
          </a:stretch>
        </p:blipFill>
        <p:spPr>
          <a:xfrm>
            <a:off x="-247649" y="-187450"/>
            <a:ext cx="9736454" cy="5520130"/>
          </a:xfrm>
          <a:prstGeom prst="rect">
            <a:avLst/>
          </a:prstGeom>
          <a:noFill/>
          <a:ln>
            <a:noFill/>
          </a:ln>
        </p:spPr>
      </p:pic>
      <p:pic>
        <p:nvPicPr>
          <p:cNvPr id="131" name="Google Shape;131;p20"/>
          <p:cNvPicPr preferRelativeResize="0"/>
          <p:nvPr/>
        </p:nvPicPr>
        <p:blipFill rotWithShape="1">
          <a:blip r:embed="rId3"/>
          <a:srcRect r="1545" b="6838"/>
          <a:stretch>
            <a:fillRect/>
          </a:stretch>
        </p:blipFill>
        <p:spPr>
          <a:xfrm>
            <a:off x="384888" y="134901"/>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68557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a:fillRect/>
          </a:stretch>
        </p:blipFill>
        <p:spPr>
          <a:xfrm>
            <a:off x="-247649" y="-187450"/>
            <a:ext cx="9736454" cy="5520130"/>
          </a:xfrm>
          <a:prstGeom prst="rect">
            <a:avLst/>
          </a:prstGeom>
          <a:noFill/>
          <a:ln>
            <a:noFill/>
          </a:ln>
        </p:spPr>
      </p:pic>
      <p:pic>
        <p:nvPicPr>
          <p:cNvPr id="161" name="Google Shape;161;p24"/>
          <p:cNvPicPr preferRelativeResize="0"/>
          <p:nvPr/>
        </p:nvPicPr>
        <p:blipFill>
          <a:blip r:embed="rId3"/>
          <a:stretch>
            <a:fillRect/>
          </a:stretch>
        </p:blipFill>
        <p:spPr>
          <a:xfrm>
            <a:off x="255775" y="186276"/>
            <a:ext cx="8632448" cy="4770949"/>
          </a:xfrm>
          <a:prstGeom prst="rect">
            <a:avLst/>
          </a:prstGeom>
          <a:noFill/>
          <a:ln>
            <a:noFill/>
          </a:ln>
        </p:spPr>
      </p:pic>
    </p:spTree>
    <p:extLst>
      <p:ext uri="{BB962C8B-B14F-4D97-AF65-F5344CB8AC3E}">
        <p14:creationId xmlns:p14="http://schemas.microsoft.com/office/powerpoint/2010/main" val="503040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7.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marL="914400" lvl="1"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marL="1371600" lvl="2"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marL="1828800" lvl="3"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marL="2286000" lvl="4"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marL="2743200" lvl="5"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marL="3200400" lvl="6"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marL="3657600" lvl="7"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marL="4114800" lvl="8"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Light"/>
                <a:ea typeface="Lato Light"/>
                <a:cs typeface="Lato Light"/>
                <a:sym typeface="Lato Light"/>
              </a:defRPr>
            </a:lvl1pPr>
            <a:lvl2pPr lvl="1" algn="r">
              <a:buNone/>
              <a:defRPr sz="1800">
                <a:solidFill>
                  <a:schemeClr val="lt1"/>
                </a:solidFill>
                <a:latin typeface="Lato Light"/>
                <a:ea typeface="Lato Light"/>
                <a:cs typeface="Lato Light"/>
                <a:sym typeface="Lato Light"/>
              </a:defRPr>
            </a:lvl2pPr>
            <a:lvl3pPr lvl="2" algn="r">
              <a:buNone/>
              <a:defRPr sz="1800">
                <a:solidFill>
                  <a:schemeClr val="lt1"/>
                </a:solidFill>
                <a:latin typeface="Lato Light"/>
                <a:ea typeface="Lato Light"/>
                <a:cs typeface="Lato Light"/>
                <a:sym typeface="Lato Light"/>
              </a:defRPr>
            </a:lvl3pPr>
            <a:lvl4pPr lvl="3" algn="r">
              <a:buNone/>
              <a:defRPr sz="1800">
                <a:solidFill>
                  <a:schemeClr val="lt1"/>
                </a:solidFill>
                <a:latin typeface="Lato Light"/>
                <a:ea typeface="Lato Light"/>
                <a:cs typeface="Lato Light"/>
                <a:sym typeface="Lato Light"/>
              </a:defRPr>
            </a:lvl4pPr>
            <a:lvl5pPr lvl="4" algn="r">
              <a:buNone/>
              <a:defRPr sz="1800">
                <a:solidFill>
                  <a:schemeClr val="lt1"/>
                </a:solidFill>
                <a:latin typeface="Lato Light"/>
                <a:ea typeface="Lato Light"/>
                <a:cs typeface="Lato Light"/>
                <a:sym typeface="Lato Light"/>
              </a:defRPr>
            </a:lvl5pPr>
            <a:lvl6pPr lvl="5" algn="r">
              <a:buNone/>
              <a:defRPr sz="1800">
                <a:solidFill>
                  <a:schemeClr val="lt1"/>
                </a:solidFill>
                <a:latin typeface="Lato Light"/>
                <a:ea typeface="Lato Light"/>
                <a:cs typeface="Lato Light"/>
                <a:sym typeface="Lato Light"/>
              </a:defRPr>
            </a:lvl6pPr>
            <a:lvl7pPr lvl="6" algn="r">
              <a:buNone/>
              <a:defRPr sz="1800">
                <a:solidFill>
                  <a:schemeClr val="lt1"/>
                </a:solidFill>
                <a:latin typeface="Lato Light"/>
                <a:ea typeface="Lato Light"/>
                <a:cs typeface="Lato Light"/>
                <a:sym typeface="Lato Light"/>
              </a:defRPr>
            </a:lvl7pPr>
            <a:lvl8pPr lvl="7" algn="r">
              <a:buNone/>
              <a:defRPr sz="1800">
                <a:solidFill>
                  <a:schemeClr val="lt1"/>
                </a:solidFill>
                <a:latin typeface="Lato Light"/>
                <a:ea typeface="Lato Light"/>
                <a:cs typeface="Lato Light"/>
                <a:sym typeface="Lato Light"/>
              </a:defRPr>
            </a:lvl8pPr>
            <a:lvl9pPr lvl="8" algn="r">
              <a:buNone/>
              <a:defRPr sz="18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6"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dirty="0"/>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dirty="0"/>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87363" y="0"/>
            <a:ext cx="1256638" cy="1253108"/>
          </a:xfrm>
          <a:prstGeom prst="rect">
            <a:avLst/>
          </a:prstGeom>
        </p:spPr>
      </p:pic>
    </p:spTree>
    <p:extLst>
      <p:ext uri="{BB962C8B-B14F-4D97-AF65-F5344CB8AC3E}">
        <p14:creationId xmlns:p14="http://schemas.microsoft.com/office/powerpoint/2010/main" val="159328073"/>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image" Target="../media/image32.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285" y="805174"/>
            <a:ext cx="5698997" cy="1200329"/>
          </a:xfrm>
          <a:prstGeom prst="rect">
            <a:avLst/>
          </a:prstGeom>
          <a:noFill/>
        </p:spPr>
        <p:txBody>
          <a:bodyPr wrap="none" lIns="91440" tIns="45720" rIns="91440" bIns="45720">
            <a:spAutoFit/>
          </a:bodyPr>
          <a:lstStyle/>
          <a:p>
            <a:pPr algn="ctr">
              <a:defRPr/>
            </a:pPr>
            <a:r>
              <a:rPr lang="en-US" sz="7200" b="1" dirty="0">
                <a:ln w="0"/>
                <a:solidFill>
                  <a:srgbClr val="0070C0"/>
                </a:solidFill>
                <a:effectLst>
                  <a:reflection blurRad="6350" stA="53000" endA="300" endPos="35500" dir="5400000" sy="-90000" algn="bl" rotWithShape="0"/>
                </a:effectLst>
                <a:latin typeface="Times New Roman" panose="02020603050405020304" charset="0"/>
                <a:ea typeface="+mn-ea"/>
                <a:cs typeface="Times New Roman" panose="02020603050405020304" charset="0"/>
              </a:rPr>
              <a:t>KHỞI ĐỘNG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73" y="2571750"/>
            <a:ext cx="5342021" cy="248856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6041813" y="1382661"/>
            <a:ext cx="3102187" cy="248856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err="1">
                <a:solidFill>
                  <a:srgbClr val="002060"/>
                </a:solidFill>
                <a:latin typeface="Times New Roman" panose="02020603050405020304" charset="0"/>
                <a:cs typeface="Times New Roman" panose="02020603050405020304" charset="0"/>
              </a:rPr>
              <a:t>Dựa</a:t>
            </a:r>
            <a:r>
              <a:rPr lang="en-US" sz="2400" kern="1200" dirty="0">
                <a:solidFill>
                  <a:srgbClr val="002060"/>
                </a:solidFill>
                <a:latin typeface="Times New Roman" panose="02020603050405020304" charset="0"/>
                <a:cs typeface="Times New Roman" panose="02020603050405020304" charset="0"/>
              </a:rPr>
              <a:t> </a:t>
            </a:r>
            <a:r>
              <a:rPr lang="en-US" sz="2400" kern="1200" dirty="0" err="1">
                <a:solidFill>
                  <a:srgbClr val="002060"/>
                </a:solidFill>
                <a:latin typeface="Times New Roman" panose="02020603050405020304" charset="0"/>
                <a:cs typeface="Times New Roman" panose="02020603050405020304" charset="0"/>
              </a:rPr>
              <a:t>vào</a:t>
            </a:r>
            <a:r>
              <a:rPr lang="en-US" sz="2400" kern="1200" dirty="0">
                <a:solidFill>
                  <a:srgbClr val="002060"/>
                </a:solidFill>
                <a:latin typeface="Times New Roman" panose="02020603050405020304" charset="0"/>
                <a:cs typeface="Times New Roman" panose="02020603050405020304" charset="0"/>
              </a:rPr>
              <a:t> </a:t>
            </a:r>
            <a:r>
              <a:rPr lang="en-US" sz="2400" kern="1200" dirty="0" err="1">
                <a:solidFill>
                  <a:srgbClr val="002060"/>
                </a:solidFill>
                <a:latin typeface="Times New Roman" panose="02020603050405020304" charset="0"/>
                <a:cs typeface="Times New Roman" panose="02020603050405020304" charset="0"/>
              </a:rPr>
              <a:t>nội</a:t>
            </a:r>
            <a:r>
              <a:rPr lang="en-US" sz="2400" kern="1200" dirty="0">
                <a:solidFill>
                  <a:srgbClr val="002060"/>
                </a:solidFill>
                <a:latin typeface="Times New Roman" panose="02020603050405020304" charset="0"/>
                <a:cs typeface="Times New Roman" panose="02020603050405020304" charset="0"/>
              </a:rPr>
              <a:t> dung </a:t>
            </a:r>
            <a:r>
              <a:rPr lang="en-US" sz="2400" kern="1200" dirty="0" err="1">
                <a:solidFill>
                  <a:srgbClr val="002060"/>
                </a:solidFill>
                <a:latin typeface="Times New Roman" panose="02020603050405020304" charset="0"/>
                <a:cs typeface="Times New Roman" panose="02020603050405020304" charset="0"/>
              </a:rPr>
              <a:t>bài</a:t>
            </a:r>
            <a:r>
              <a:rPr lang="en-US" sz="2400" kern="1200" dirty="0">
                <a:solidFill>
                  <a:srgbClr val="002060"/>
                </a:solidFill>
                <a:latin typeface="Times New Roman" panose="02020603050405020304" charset="0"/>
                <a:cs typeface="Times New Roman" panose="02020603050405020304" charset="0"/>
              </a:rPr>
              <a:t> </a:t>
            </a:r>
            <a:r>
              <a:rPr lang="en-US" sz="2400" kern="1200" dirty="0" err="1">
                <a:solidFill>
                  <a:srgbClr val="002060"/>
                </a:solidFill>
                <a:latin typeface="Times New Roman" panose="02020603050405020304" charset="0"/>
                <a:cs typeface="Times New Roman" panose="02020603050405020304" charset="0"/>
              </a:rPr>
              <a:t>học</a:t>
            </a:r>
            <a:r>
              <a:rPr lang="en-US" sz="2400" kern="1200" dirty="0">
                <a:solidFill>
                  <a:srgbClr val="002060"/>
                </a:solidFill>
                <a:latin typeface="Times New Roman" panose="02020603050405020304" charset="0"/>
                <a:cs typeface="Times New Roman" panose="02020603050405020304" charset="0"/>
              </a:rPr>
              <a:t> </a:t>
            </a:r>
            <a:r>
              <a:rPr lang="en-US" sz="2400" kern="1200" dirty="0" err="1">
                <a:solidFill>
                  <a:srgbClr val="002060"/>
                </a:solidFill>
                <a:latin typeface="Times New Roman" panose="02020603050405020304" charset="0"/>
                <a:cs typeface="Times New Roman" panose="02020603050405020304" charset="0"/>
              </a:rPr>
              <a:t>tiết</a:t>
            </a:r>
            <a:r>
              <a:rPr lang="en-US" sz="2400" kern="1200" dirty="0">
                <a:solidFill>
                  <a:srgbClr val="002060"/>
                </a:solidFill>
                <a:latin typeface="Times New Roman" panose="02020603050405020304" charset="0"/>
                <a:cs typeface="Times New Roman" panose="02020603050405020304" charset="0"/>
              </a:rPr>
              <a:t> 1, </a:t>
            </a:r>
            <a:r>
              <a:rPr lang="en-US" sz="2400" kern="1200" dirty="0" err="1">
                <a:solidFill>
                  <a:srgbClr val="002060"/>
                </a:solidFill>
                <a:latin typeface="Times New Roman" panose="02020603050405020304" charset="0"/>
                <a:cs typeface="Times New Roman" panose="02020603050405020304" charset="0"/>
              </a:rPr>
              <a:t>hãy</a:t>
            </a:r>
            <a:r>
              <a:rPr lang="en-US" sz="2400" kern="1200" dirty="0">
                <a:solidFill>
                  <a:srgbClr val="002060"/>
                </a:solidFill>
                <a:latin typeface="Times New Roman" panose="02020603050405020304" charset="0"/>
                <a:cs typeface="Times New Roman" panose="02020603050405020304" charset="0"/>
              </a:rPr>
              <a:t> </a:t>
            </a:r>
            <a:r>
              <a:rPr lang="en-US" sz="2400" kern="1200" dirty="0" err="1">
                <a:solidFill>
                  <a:srgbClr val="002060"/>
                </a:solidFill>
                <a:latin typeface="Times New Roman" panose="02020603050405020304" charset="0"/>
                <a:cs typeface="Times New Roman" panose="02020603050405020304" charset="0"/>
              </a:rPr>
              <a:t>thiết</a:t>
            </a:r>
            <a:r>
              <a:rPr lang="en-US" sz="2400" kern="1200" dirty="0">
                <a:solidFill>
                  <a:srgbClr val="002060"/>
                </a:solidFill>
                <a:latin typeface="Times New Roman" panose="02020603050405020304" charset="0"/>
                <a:cs typeface="Times New Roman" panose="02020603050405020304" charset="0"/>
              </a:rPr>
              <a:t> </a:t>
            </a:r>
            <a:r>
              <a:rPr lang="en-US" sz="2400" kern="1200" dirty="0" err="1">
                <a:solidFill>
                  <a:srgbClr val="002060"/>
                </a:solidFill>
                <a:latin typeface="Times New Roman" panose="02020603050405020304" charset="0"/>
                <a:cs typeface="Times New Roman" panose="02020603050405020304" charset="0"/>
              </a:rPr>
              <a:t>kế</a:t>
            </a:r>
            <a:r>
              <a:rPr lang="en-US" sz="2400" kern="1200" dirty="0">
                <a:solidFill>
                  <a:srgbClr val="002060"/>
                </a:solidFill>
                <a:latin typeface="Times New Roman" panose="02020603050405020304" charset="0"/>
                <a:cs typeface="Times New Roman" panose="02020603050405020304" charset="0"/>
              </a:rPr>
              <a:t> </a:t>
            </a:r>
            <a:r>
              <a:rPr lang="en-US" sz="2400" kern="1200" dirty="0" err="1">
                <a:solidFill>
                  <a:srgbClr val="002060"/>
                </a:solidFill>
                <a:latin typeface="Times New Roman" panose="02020603050405020304" charset="0"/>
                <a:cs typeface="Times New Roman" panose="02020603050405020304" charset="0"/>
              </a:rPr>
              <a:t>một</a:t>
            </a:r>
            <a:r>
              <a:rPr lang="en-US" sz="2400" kern="1200" dirty="0">
                <a:solidFill>
                  <a:srgbClr val="002060"/>
                </a:solidFill>
                <a:latin typeface="Times New Roman" panose="02020603050405020304" charset="0"/>
                <a:cs typeface="Times New Roman" panose="02020603050405020304" charset="0"/>
              </a:rPr>
              <a:t> </a:t>
            </a:r>
            <a:r>
              <a:rPr lang="en-US" sz="2400" kern="1200" dirty="0" err="1">
                <a:solidFill>
                  <a:srgbClr val="002060"/>
                </a:solidFill>
                <a:latin typeface="Times New Roman" panose="02020603050405020304" charset="0"/>
                <a:cs typeface="Times New Roman" panose="02020603050405020304" charset="0"/>
              </a:rPr>
              <a:t>trò</a:t>
            </a:r>
            <a:r>
              <a:rPr lang="en-US" sz="2400" kern="1200" dirty="0">
                <a:solidFill>
                  <a:srgbClr val="002060"/>
                </a:solidFill>
                <a:latin typeface="Times New Roman" panose="02020603050405020304" charset="0"/>
                <a:cs typeface="Times New Roman" panose="02020603050405020304" charset="0"/>
              </a:rPr>
              <a:t> </a:t>
            </a:r>
            <a:r>
              <a:rPr lang="en-US" sz="2400" kern="1200" dirty="0" err="1">
                <a:solidFill>
                  <a:srgbClr val="002060"/>
                </a:solidFill>
                <a:latin typeface="Times New Roman" panose="02020603050405020304" charset="0"/>
                <a:cs typeface="Times New Roman" panose="02020603050405020304" charset="0"/>
              </a:rPr>
              <a:t>chơi</a:t>
            </a:r>
            <a:r>
              <a:rPr lang="en-US" sz="2400" kern="1200" dirty="0">
                <a:solidFill>
                  <a:srgbClr val="002060"/>
                </a:solidFill>
                <a:latin typeface="Times New Roman" panose="02020603050405020304" charset="0"/>
                <a:cs typeface="Times New Roman" panose="02020603050405020304" charset="0"/>
              </a:rPr>
              <a:t> </a:t>
            </a:r>
            <a:r>
              <a:rPr lang="en-US" sz="2400" kern="1200" dirty="0" err="1">
                <a:solidFill>
                  <a:srgbClr val="002060"/>
                </a:solidFill>
                <a:latin typeface="Times New Roman" panose="02020603050405020304" charset="0"/>
                <a:cs typeface="Times New Roman" panose="02020603050405020304" charset="0"/>
              </a:rPr>
              <a:t>khởi</a:t>
            </a:r>
            <a:r>
              <a:rPr lang="en-US" sz="2400" kern="1200" dirty="0">
                <a:solidFill>
                  <a:srgbClr val="002060"/>
                </a:solidFill>
                <a:latin typeface="Times New Roman" panose="02020603050405020304" charset="0"/>
                <a:cs typeface="Times New Roman" panose="02020603050405020304" charset="0"/>
              </a:rPr>
              <a:t> </a:t>
            </a:r>
            <a:r>
              <a:rPr lang="en-US" sz="2400" kern="1200" dirty="0" err="1">
                <a:solidFill>
                  <a:srgbClr val="002060"/>
                </a:solidFill>
                <a:latin typeface="Times New Roman" panose="02020603050405020304" charset="0"/>
                <a:cs typeface="Times New Roman" panose="02020603050405020304" charset="0"/>
              </a:rPr>
              <a:t>động</a:t>
            </a:r>
            <a:r>
              <a:rPr lang="en-US" sz="2400" kern="1200" dirty="0">
                <a:solidFill>
                  <a:srgbClr val="002060"/>
                </a:solidFill>
                <a:latin typeface="Times New Roman" panose="02020603050405020304" charset="0"/>
                <a:cs typeface="Times New Roman" panose="02020603050405020304" charset="0"/>
              </a:rPr>
              <a:t> </a:t>
            </a:r>
            <a:r>
              <a:rPr lang="en-US" sz="2400" kern="1200" dirty="0" err="1">
                <a:solidFill>
                  <a:srgbClr val="002060"/>
                </a:solidFill>
                <a:latin typeface="Times New Roman" panose="02020603050405020304" charset="0"/>
                <a:cs typeface="Times New Roman" panose="02020603050405020304" charset="0"/>
              </a:rPr>
              <a:t>phù</a:t>
            </a:r>
            <a:r>
              <a:rPr lang="en-US" sz="2400" kern="1200" dirty="0">
                <a:solidFill>
                  <a:srgbClr val="002060"/>
                </a:solidFill>
                <a:latin typeface="Times New Roman" panose="02020603050405020304" charset="0"/>
                <a:cs typeface="Times New Roman" panose="02020603050405020304" charset="0"/>
              </a:rPr>
              <a:t> </a:t>
            </a:r>
            <a:r>
              <a:rPr lang="vi-VN" sz="2400" kern="1200" dirty="0">
                <a:solidFill>
                  <a:srgbClr val="002060"/>
                </a:solidFill>
                <a:latin typeface="Times New Roman" panose="02020603050405020304" charset="0"/>
                <a:cs typeface="Times New Roman" panose="02020603050405020304" charset="0"/>
              </a:rPr>
              <a:t>hợp.</a:t>
            </a:r>
            <a:endParaRPr lang="en-US" sz="2400" kern="1200" dirty="0">
              <a:solidFill>
                <a:srgbClr val="002060"/>
              </a:solidFill>
              <a:latin typeface="Times New Roman" panose="02020603050405020304" charset="0"/>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500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60F512-BC69-2C6B-CF10-92BB3C74C2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graphicFrame>
        <p:nvGraphicFramePr>
          <p:cNvPr id="5" name="Table 4">
            <a:extLst>
              <a:ext uri="{FF2B5EF4-FFF2-40B4-BE49-F238E27FC236}">
                <a16:creationId xmlns:a16="http://schemas.microsoft.com/office/drawing/2014/main" id="{876AF15F-A55C-50A8-D370-62DF8FE0162F}"/>
              </a:ext>
            </a:extLst>
          </p:cNvPr>
          <p:cNvGraphicFramePr>
            <a:graphicFrameLocks noGrp="1"/>
          </p:cNvGraphicFramePr>
          <p:nvPr>
            <p:extLst>
              <p:ext uri="{D42A27DB-BD31-4B8C-83A1-F6EECF244321}">
                <p14:modId xmlns:p14="http://schemas.microsoft.com/office/powerpoint/2010/main" val="1708942074"/>
              </p:ext>
            </p:extLst>
          </p:nvPr>
        </p:nvGraphicFramePr>
        <p:xfrm>
          <a:off x="98389" y="108905"/>
          <a:ext cx="8930895" cy="4936156"/>
        </p:xfrm>
        <a:graphic>
          <a:graphicData uri="http://schemas.openxmlformats.org/drawingml/2006/table">
            <a:tbl>
              <a:tblPr firstRow="1" firstCol="1" bandRow="1">
                <a:tableStyleId>{B25599B1-C44C-4D53-ABF1-5EDD701C9EFF}</a:tableStyleId>
              </a:tblPr>
              <a:tblGrid>
                <a:gridCol w="1606577">
                  <a:extLst>
                    <a:ext uri="{9D8B030D-6E8A-4147-A177-3AD203B41FA5}">
                      <a16:colId xmlns:a16="http://schemas.microsoft.com/office/drawing/2014/main" val="3870963465"/>
                    </a:ext>
                  </a:extLst>
                </a:gridCol>
                <a:gridCol w="7324318">
                  <a:extLst>
                    <a:ext uri="{9D8B030D-6E8A-4147-A177-3AD203B41FA5}">
                      <a16:colId xmlns:a16="http://schemas.microsoft.com/office/drawing/2014/main" val="2983850073"/>
                    </a:ext>
                  </a:extLst>
                </a:gridCol>
              </a:tblGrid>
              <a:tr h="560046">
                <a:tc>
                  <a:txBody>
                    <a:bodyPr/>
                    <a:lstStyle/>
                    <a:p>
                      <a:pPr algn="ctr">
                        <a:lnSpc>
                          <a:spcPct val="100000"/>
                        </a:lnSpc>
                        <a:spcAft>
                          <a:spcPts val="0"/>
                        </a:spcAft>
                      </a:pPr>
                      <a:r>
                        <a:rPr lang="vi-VN" sz="2000" b="1" dirty="0">
                          <a:effectLst/>
                          <a:latin typeface="Times New Roman" panose="02020603050405020304" pitchFamily="18" charset="0"/>
                          <a:cs typeface="Times New Roman" panose="02020603050405020304" pitchFamily="18" charset="0"/>
                        </a:rPr>
                        <a:t>CÁC PHẦN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659" marR="38659" marT="0" marB="0"/>
                </a:tc>
                <a:tc>
                  <a:txBody>
                    <a:bodyPr/>
                    <a:lstStyle/>
                    <a:p>
                      <a:pPr algn="ctr">
                        <a:lnSpc>
                          <a:spcPct val="100000"/>
                        </a:lnSpc>
                        <a:spcAft>
                          <a:spcPts val="0"/>
                        </a:spcAft>
                      </a:pPr>
                      <a:r>
                        <a:rPr lang="vi-VN" sz="2300" b="1" dirty="0">
                          <a:effectLst/>
                          <a:latin typeface="Times New Roman" panose="02020603050405020304" pitchFamily="18" charset="0"/>
                          <a:cs typeface="Times New Roman" panose="02020603050405020304" pitchFamily="18" charset="0"/>
                        </a:rPr>
                        <a:t>CÁC Ý</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659" marR="38659" marT="0" marB="0"/>
                </a:tc>
                <a:extLst>
                  <a:ext uri="{0D108BD9-81ED-4DB2-BD59-A6C34878D82A}">
                    <a16:rowId xmlns:a16="http://schemas.microsoft.com/office/drawing/2014/main" val="4226939433"/>
                  </a:ext>
                </a:extLst>
              </a:tr>
              <a:tr h="560046">
                <a:tc rowSpan="2">
                  <a:txBody>
                    <a:bodyPr/>
                    <a:lstStyle/>
                    <a:p>
                      <a:pPr algn="just">
                        <a:lnSpc>
                          <a:spcPct val="100000"/>
                        </a:lnSpc>
                        <a:spcAft>
                          <a:spcPts val="0"/>
                        </a:spcAft>
                      </a:pPr>
                      <a:r>
                        <a:rPr lang="vi-VN" sz="2000" b="1" dirty="0">
                          <a:effectLst/>
                          <a:latin typeface="Times New Roman" panose="02020603050405020304" pitchFamily="18" charset="0"/>
                          <a:cs typeface="Times New Roman" panose="02020603050405020304" pitchFamily="18" charset="0"/>
                        </a:rPr>
                        <a:t>MỞ ĐOẠN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659" marR="38659" marT="0" marB="0"/>
                </a:tc>
                <a:tc>
                  <a:txBody>
                    <a:bodyPr/>
                    <a:lstStyle/>
                    <a:p>
                      <a:pPr algn="just">
                        <a:lnSpc>
                          <a:spcPct val="100000"/>
                        </a:lnSpc>
                        <a:spcAft>
                          <a:spcPts val="0"/>
                        </a:spcAft>
                      </a:pPr>
                      <a:r>
                        <a:rPr lang="vi-VN" sz="2300" dirty="0">
                          <a:effectLst/>
                          <a:latin typeface="Times New Roman" panose="02020603050405020304" pitchFamily="18" charset="0"/>
                          <a:cs typeface="Times New Roman" panose="02020603050405020304" pitchFamily="18" charset="0"/>
                        </a:rPr>
                        <a:t>- Giới thiệu nhan đề bài thơ, tác giả.</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659" marR="38659" marT="0" marB="0"/>
                </a:tc>
                <a:extLst>
                  <a:ext uri="{0D108BD9-81ED-4DB2-BD59-A6C34878D82A}">
                    <a16:rowId xmlns:a16="http://schemas.microsoft.com/office/drawing/2014/main" val="911505668"/>
                  </a:ext>
                </a:extLst>
              </a:tr>
              <a:tr h="560046">
                <a:tc vMerge="1">
                  <a:txBody>
                    <a:bodyPr/>
                    <a:lstStyle/>
                    <a:p>
                      <a:endParaRPr lang="en-US"/>
                    </a:p>
                  </a:txBody>
                  <a:tcPr/>
                </a:tc>
                <a:tc>
                  <a:txBody>
                    <a:bodyPr/>
                    <a:lstStyle/>
                    <a:p>
                      <a:pPr algn="just">
                        <a:lnSpc>
                          <a:spcPct val="100000"/>
                        </a:lnSpc>
                        <a:spcAft>
                          <a:spcPts val="0"/>
                        </a:spcAft>
                      </a:pPr>
                      <a:r>
                        <a:rPr lang="vi-VN" sz="2300" dirty="0">
                          <a:effectLst/>
                          <a:latin typeface="Times New Roman" panose="02020603050405020304" pitchFamily="18" charset="0"/>
                          <a:cs typeface="Times New Roman" panose="02020603050405020304" pitchFamily="18" charset="0"/>
                        </a:rPr>
                        <a:t>- Cảm nghĩ chung của người viết về bài thơ.</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659" marR="38659" marT="0" marB="0"/>
                </a:tc>
                <a:extLst>
                  <a:ext uri="{0D108BD9-81ED-4DB2-BD59-A6C34878D82A}">
                    <a16:rowId xmlns:a16="http://schemas.microsoft.com/office/drawing/2014/main" val="115847574"/>
                  </a:ext>
                </a:extLst>
              </a:tr>
              <a:tr h="928738">
                <a:tc rowSpan="3">
                  <a:txBody>
                    <a:bodyPr/>
                    <a:lstStyle/>
                    <a:p>
                      <a:pPr algn="just">
                        <a:lnSpc>
                          <a:spcPct val="100000"/>
                        </a:lnSpc>
                        <a:spcAft>
                          <a:spcPts val="0"/>
                        </a:spcAft>
                      </a:pPr>
                      <a:r>
                        <a:rPr lang="vi-VN" sz="2000" b="1" dirty="0">
                          <a:effectLst/>
                          <a:latin typeface="Times New Roman" panose="02020603050405020304" pitchFamily="18" charset="0"/>
                          <a:cs typeface="Times New Roman" panose="02020603050405020304" pitchFamily="18" charset="0"/>
                        </a:rPr>
                        <a:t>THÂN ĐOẠN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659" marR="38659" marT="0" marB="0"/>
                </a:tc>
                <a:tc>
                  <a:txBody>
                    <a:bodyPr/>
                    <a:lstStyle/>
                    <a:p>
                      <a:pPr>
                        <a:lnSpc>
                          <a:spcPct val="100000"/>
                        </a:lnSpc>
                        <a:spcAft>
                          <a:spcPts val="0"/>
                        </a:spcAft>
                      </a:pPr>
                      <a:r>
                        <a:rPr lang="vi-VN"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Cảm</a:t>
                      </a:r>
                      <a:r>
                        <a:rPr lang="vi-VN" sz="2300" dirty="0">
                          <a:effectLst/>
                          <a:latin typeface="Times New Roman" panose="02020603050405020304" pitchFamily="18" charset="0"/>
                          <a:cs typeface="Times New Roman" panose="02020603050405020304" pitchFamily="18" charset="0"/>
                        </a:rPr>
                        <a:t> nghĩ về nội dung (mạch cảm xúc, chủ đề, thông điệp...)của bài thơ</a:t>
                      </a:r>
                      <a:endParaRPr lang="en-US" sz="2300" dirty="0">
                        <a:effectLst/>
                        <a:latin typeface="Times New Roman" panose="02020603050405020304" pitchFamily="18" charset="0"/>
                        <a:cs typeface="Times New Roman" panose="02020603050405020304" pitchFamily="18" charset="0"/>
                      </a:endParaRPr>
                    </a:p>
                  </a:txBody>
                  <a:tcPr marL="38659" marR="38659" marT="0" marB="0"/>
                </a:tc>
                <a:extLst>
                  <a:ext uri="{0D108BD9-81ED-4DB2-BD59-A6C34878D82A}">
                    <a16:rowId xmlns:a16="http://schemas.microsoft.com/office/drawing/2014/main" val="1323216050"/>
                  </a:ext>
                </a:extLst>
              </a:tr>
              <a:tr h="801025">
                <a:tc vMerge="1">
                  <a:txBody>
                    <a:bodyPr/>
                    <a:lstStyle/>
                    <a:p>
                      <a:endParaRPr lang="en-US"/>
                    </a:p>
                  </a:txBody>
                  <a:tcPr/>
                </a:tc>
                <a:tc>
                  <a:txBody>
                    <a:bodyPr/>
                    <a:lstStyle/>
                    <a:p>
                      <a:pPr>
                        <a:lnSpc>
                          <a:spcPct val="100000"/>
                        </a:lnSpc>
                        <a:spcAft>
                          <a:spcPts val="0"/>
                        </a:spcAft>
                      </a:pPr>
                      <a:r>
                        <a:rPr lang="vi-VN"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Cảm</a:t>
                      </a:r>
                      <a:r>
                        <a:rPr lang="en-US" sz="2300" dirty="0">
                          <a:effectLst/>
                          <a:latin typeface="Times New Roman" panose="02020603050405020304" pitchFamily="18" charset="0"/>
                          <a:cs typeface="Times New Roman" panose="02020603050405020304" pitchFamily="18" charset="0"/>
                        </a:rPr>
                        <a:t> </a:t>
                      </a:r>
                      <a:r>
                        <a:rPr lang="vi-VN" sz="2300" dirty="0">
                          <a:effectLst/>
                          <a:latin typeface="Times New Roman" panose="02020603050405020304" pitchFamily="18" charset="0"/>
                          <a:cs typeface="Times New Roman" panose="02020603050405020304" pitchFamily="18" charset="0"/>
                        </a:rPr>
                        <a:t>nghĩ về những yếu tố nghệ thuật  của bài thơ:</a:t>
                      </a:r>
                      <a:endParaRPr lang="en-US" sz="2300" dirty="0">
                        <a:effectLst/>
                        <a:latin typeface="Times New Roman" panose="02020603050405020304" pitchFamily="18" charset="0"/>
                        <a:cs typeface="Times New Roman" panose="02020603050405020304" pitchFamily="18" charset="0"/>
                      </a:endParaRPr>
                    </a:p>
                  </a:txBody>
                  <a:tcPr marL="38659" marR="38659"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370656"/>
                  </a:ext>
                </a:extLst>
              </a:tr>
              <a:tr h="406163">
                <a:tc vMerge="1">
                  <a:txBody>
                    <a:bodyPr/>
                    <a:lstStyle/>
                    <a:p>
                      <a:endParaRPr lang="en-US"/>
                    </a:p>
                  </a:txBody>
                  <a:tcPr/>
                </a:tc>
                <a:tc>
                  <a:txBody>
                    <a:bodyPr/>
                    <a:lstStyle/>
                    <a:p>
                      <a:pPr algn="just">
                        <a:lnSpc>
                          <a:spcPct val="100000"/>
                        </a:lnSpc>
                        <a:spcAft>
                          <a:spcPts val="0"/>
                        </a:spcAft>
                      </a:pPr>
                      <a:r>
                        <a:rPr lang="vi-VN"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659" marR="3865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4828449"/>
                  </a:ext>
                </a:extLst>
              </a:tr>
              <a:tr h="560046">
                <a:tc rowSpan="2">
                  <a:txBody>
                    <a:bodyPr/>
                    <a:lstStyle/>
                    <a:p>
                      <a:pPr algn="just">
                        <a:lnSpc>
                          <a:spcPct val="100000"/>
                        </a:lnSpc>
                        <a:spcAft>
                          <a:spcPts val="0"/>
                        </a:spcAft>
                      </a:pPr>
                      <a:r>
                        <a:rPr lang="vi-VN" sz="2000" b="1" dirty="0">
                          <a:effectLst/>
                          <a:latin typeface="Times New Roman" panose="02020603050405020304" pitchFamily="18" charset="0"/>
                          <a:cs typeface="Times New Roman" panose="02020603050405020304" pitchFamily="18" charset="0"/>
                        </a:rPr>
                        <a:t>KẾT ĐOẠN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659" marR="38659" marT="0" marB="0"/>
                </a:tc>
                <a:tc>
                  <a:txBody>
                    <a:bodyPr/>
                    <a:lstStyle/>
                    <a:p>
                      <a:pPr algn="just">
                        <a:lnSpc>
                          <a:spcPct val="100000"/>
                        </a:lnSpc>
                        <a:spcAft>
                          <a:spcPts val="0"/>
                        </a:spcAft>
                      </a:pPr>
                      <a:r>
                        <a:rPr lang="vi-VN" sz="2300" dirty="0">
                          <a:effectLst/>
                          <a:latin typeface="Times New Roman" panose="02020603050405020304" pitchFamily="18" charset="0"/>
                          <a:cs typeface="Times New Roman" panose="02020603050405020304" pitchFamily="18" charset="0"/>
                        </a:rPr>
                        <a:t>- Khẳng định lại cảm nghĩ về bài thơ.</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659" marR="38659"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79016716"/>
                  </a:ext>
                </a:extLst>
              </a:tr>
              <a:tr h="560046">
                <a:tc vMerge="1">
                  <a:txBody>
                    <a:bodyPr/>
                    <a:lstStyle/>
                    <a:p>
                      <a:endParaRPr lang="en-US"/>
                    </a:p>
                  </a:txBody>
                  <a:tcPr/>
                </a:tc>
                <a:tc>
                  <a:txBody>
                    <a:bodyPr/>
                    <a:lstStyle/>
                    <a:p>
                      <a:pPr algn="just">
                        <a:lnSpc>
                          <a:spcPct val="100000"/>
                        </a:lnSpc>
                        <a:spcAft>
                          <a:spcPts val="800"/>
                        </a:spcAft>
                      </a:pPr>
                      <a:r>
                        <a:rPr lang="vi-VN" sz="2400" dirty="0">
                          <a:effectLst/>
                          <a:latin typeface="Times New Roman" panose="02020603050405020304" pitchFamily="18" charset="0"/>
                          <a:cs typeface="Times New Roman" panose="02020603050405020304" pitchFamily="18" charset="0"/>
                        </a:rPr>
                        <a:t>- Ý nghĩa của bài thơ đối với bản thân.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659" marR="38659" marT="0" marB="0"/>
                </a:tc>
                <a:extLst>
                  <a:ext uri="{0D108BD9-81ED-4DB2-BD59-A6C34878D82A}">
                    <a16:rowId xmlns:a16="http://schemas.microsoft.com/office/drawing/2014/main" val="761868488"/>
                  </a:ext>
                </a:extLst>
              </a:tr>
            </a:tbl>
          </a:graphicData>
        </a:graphic>
      </p:graphicFrame>
    </p:spTree>
    <p:extLst>
      <p:ext uri="{BB962C8B-B14F-4D97-AF65-F5344CB8AC3E}">
        <p14:creationId xmlns:p14="http://schemas.microsoft.com/office/powerpoint/2010/main" val="34803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duotone>
              <a:schemeClr val="accent5">
                <a:shade val="45000"/>
                <a:satMod val="135000"/>
              </a:schemeClr>
              <a:prstClr val="white"/>
            </a:duotone>
          </a:blip>
          <a:stretch>
            <a:fillRect/>
          </a:stretch>
        </a:blipFill>
        <a:effectLst/>
      </p:bgPr>
    </p:bg>
    <p:spTree>
      <p:nvGrpSpPr>
        <p:cNvPr id="1" name="Shape 119"/>
        <p:cNvGrpSpPr/>
        <p:nvPr/>
      </p:nvGrpSpPr>
      <p:grpSpPr>
        <a:xfrm>
          <a:off x="0" y="0"/>
          <a:ext cx="0" cy="0"/>
          <a:chOff x="0" y="0"/>
          <a:chExt cx="0" cy="0"/>
        </a:xfrm>
      </p:grpSpPr>
      <p:sp>
        <p:nvSpPr>
          <p:cNvPr id="10" name="Text Placeholder 1">
            <a:extLst>
              <a:ext uri="{FF2B5EF4-FFF2-40B4-BE49-F238E27FC236}">
                <a16:creationId xmlns:a16="http://schemas.microsoft.com/office/drawing/2014/main" id="{64693AD5-4B1A-78EC-6734-D3CDFCCB39C7}"/>
              </a:ext>
            </a:extLst>
          </p:cNvPr>
          <p:cNvSpPr>
            <a:spLocks noGrp="1"/>
          </p:cNvSpPr>
          <p:nvPr>
            <p:ph type="body" idx="1"/>
          </p:nvPr>
        </p:nvSpPr>
        <p:spPr>
          <a:xfrm>
            <a:off x="1" y="342959"/>
            <a:ext cx="9143999" cy="4743391"/>
          </a:xfrm>
          <a:blipFill>
            <a:blip r:embed="rId4">
              <a:extLst>
                <a:ext uri="{BEBA8EAE-BF5A-486C-A8C5-ECC9F3942E4B}">
                  <a14:imgProps xmlns:a14="http://schemas.microsoft.com/office/drawing/2010/main">
                    <a14:imgLayer r:embed="rId5">
                      <a14:imgEffect>
                        <a14:colorTemperature colorTemp="8800"/>
                      </a14:imgEffect>
                    </a14:imgLayer>
                  </a14:imgProps>
                </a:ext>
              </a:extLst>
            </a:blip>
            <a:tile tx="0" ty="0" sx="100000" sy="100000" flip="none" algn="tl"/>
          </a:blipFill>
        </p:spPr>
        <p:txBody>
          <a:bodyPr/>
          <a:lstStyle/>
          <a:p>
            <a:pPr marL="412909" indent="-285750" algn="just">
              <a:buFontTx/>
              <a:buChar char="-"/>
            </a:pPr>
            <a:r>
              <a:rPr lang="vi-VN" sz="1800" b="1" dirty="0">
                <a:solidFill>
                  <a:srgbClr val="002060"/>
                </a:solidFill>
                <a:latin typeface="Times New Roman" panose="02020603050405020304" pitchFamily="18" charset="0"/>
                <a:cs typeface="Times New Roman" panose="02020603050405020304" pitchFamily="18" charset="0"/>
              </a:rPr>
              <a:t>- Chia sẻ cảm nghĩ về nội dung bài thơ( Em thích đề tài, nội dung bài thơ ấy. Vì sao?)</a:t>
            </a:r>
          </a:p>
          <a:p>
            <a:pPr marL="412909" indent="-285750" algn="just">
              <a:buFontTx/>
              <a:buChar char="-"/>
            </a:pPr>
            <a:r>
              <a:rPr lang="vi-VN" sz="1800" b="1" dirty="0">
                <a:solidFill>
                  <a:srgbClr val="002060"/>
                </a:solidFill>
                <a:latin typeface="Times New Roman" panose="02020603050405020304" pitchFamily="18" charset="0"/>
                <a:cs typeface="Times New Roman" panose="02020603050405020304" pitchFamily="18" charset="0"/>
              </a:rPr>
              <a:t>- Nêu cảm nghĩ về hình thức nghệ thuật độc đáo của bài thơ: Yếu tố đặc sắc ấy được thể hiện như thế nào (hình ảnh, biện pháp tu từ và đặc điểm thể thơ tám chữ) và tác dụng trong việc biểu đạt giá trị nội dung? Cảm xúc của em khi được thưởng thức những vần thơ ấy như thế nào? Bài thơ sử dụng thể thơ tám chữ có tác dụng gì trong việc biểu đạt?.....</a:t>
            </a:r>
          </a:p>
          <a:p>
            <a:pPr marL="127159" indent="0" algn="just">
              <a:buNone/>
            </a:pPr>
            <a:r>
              <a:rPr lang="vi-VN"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Chú</a:t>
            </a:r>
            <a:r>
              <a:rPr lang="en-US" sz="1800" dirty="0">
                <a:solidFill>
                  <a:schemeClr val="tx1"/>
                </a:solidFill>
                <a:latin typeface="Times New Roman" panose="02020603050405020304" pitchFamily="18" charset="0"/>
                <a:ea typeface="MS Mincho"/>
                <a:cs typeface="Times New Roman" panose="02020603050405020304" pitchFamily="18" charset="0"/>
              </a:rPr>
              <a:t> ý </a:t>
            </a:r>
            <a:r>
              <a:rPr lang="en-US" sz="1800" dirty="0" err="1">
                <a:solidFill>
                  <a:schemeClr val="tx1"/>
                </a:solidFill>
                <a:latin typeface="Times New Roman" panose="02020603050405020304" pitchFamily="18" charset="0"/>
                <a:ea typeface="MS Mincho"/>
                <a:cs typeface="Times New Roman" panose="02020603050405020304" pitchFamily="18" charset="0"/>
              </a:rPr>
              <a:t>sử</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dụng</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từ</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ngữ</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câu</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văn</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biểu</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cảm</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thể</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hiện</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cảm</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xúc</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của</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em</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có</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thể</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biểu</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cảm</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bằng</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hai</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cách</a:t>
            </a:r>
            <a:r>
              <a:rPr lang="en-US" sz="1800" dirty="0">
                <a:solidFill>
                  <a:schemeClr val="tx1"/>
                </a:solidFill>
                <a:latin typeface="Times New Roman" panose="02020603050405020304" pitchFamily="18" charset="0"/>
                <a:ea typeface="MS Mincho"/>
                <a:cs typeface="Times New Roman" panose="02020603050405020304" pitchFamily="18" charset="0"/>
              </a:rPr>
              <a:t>:</a:t>
            </a:r>
          </a:p>
          <a:p>
            <a:pPr marL="127159" indent="0" algn="just">
              <a:buClrTx/>
              <a:buNone/>
              <a:tabLst>
                <a:tab pos="1040130" algn="l"/>
              </a:tabLst>
            </a:pP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b="1" kern="1200" dirty="0" err="1">
                <a:solidFill>
                  <a:schemeClr val="tx1"/>
                </a:solidFill>
                <a:latin typeface="Times New Roman" panose="02020603050405020304" pitchFamily="18" charset="0"/>
                <a:ea typeface="MS Mincho"/>
                <a:cs typeface="Times New Roman" panose="02020603050405020304" pitchFamily="18" charset="0"/>
              </a:rPr>
              <a:t>Biểu</a:t>
            </a:r>
            <a:r>
              <a:rPr lang="en-US" sz="1800" b="1" kern="1200" dirty="0">
                <a:solidFill>
                  <a:schemeClr val="tx1"/>
                </a:solidFill>
                <a:latin typeface="Times New Roman" panose="02020603050405020304" pitchFamily="18" charset="0"/>
                <a:ea typeface="MS Mincho"/>
                <a:cs typeface="Times New Roman" panose="02020603050405020304" pitchFamily="18" charset="0"/>
              </a:rPr>
              <a:t> </a:t>
            </a:r>
            <a:r>
              <a:rPr lang="en-US" sz="1800" b="1" kern="1200" dirty="0" err="1">
                <a:solidFill>
                  <a:schemeClr val="tx1"/>
                </a:solidFill>
                <a:latin typeface="Times New Roman" panose="02020603050405020304" pitchFamily="18" charset="0"/>
                <a:ea typeface="MS Mincho"/>
                <a:cs typeface="Times New Roman" panose="02020603050405020304" pitchFamily="18" charset="0"/>
              </a:rPr>
              <a:t>cảm</a:t>
            </a:r>
            <a:r>
              <a:rPr lang="en-US" sz="1800" b="1" kern="1200" dirty="0">
                <a:solidFill>
                  <a:schemeClr val="tx1"/>
                </a:solidFill>
                <a:latin typeface="Times New Roman" panose="02020603050405020304" pitchFamily="18" charset="0"/>
                <a:ea typeface="MS Mincho"/>
                <a:cs typeface="Times New Roman" panose="02020603050405020304" pitchFamily="18" charset="0"/>
              </a:rPr>
              <a:t> </a:t>
            </a:r>
            <a:r>
              <a:rPr lang="en-US" sz="1800" b="1" kern="1200" dirty="0" err="1">
                <a:solidFill>
                  <a:schemeClr val="tx1"/>
                </a:solidFill>
                <a:latin typeface="Times New Roman" panose="02020603050405020304" pitchFamily="18" charset="0"/>
                <a:ea typeface="MS Mincho"/>
                <a:cs typeface="Times New Roman" panose="02020603050405020304" pitchFamily="18" charset="0"/>
              </a:rPr>
              <a:t>trực</a:t>
            </a:r>
            <a:r>
              <a:rPr lang="en-US" sz="1800" b="1" kern="1200" dirty="0">
                <a:solidFill>
                  <a:schemeClr val="tx1"/>
                </a:solidFill>
                <a:latin typeface="Times New Roman" panose="02020603050405020304" pitchFamily="18" charset="0"/>
                <a:ea typeface="MS Mincho"/>
                <a:cs typeface="Times New Roman" panose="02020603050405020304" pitchFamily="18" charset="0"/>
              </a:rPr>
              <a:t> </a:t>
            </a:r>
            <a:r>
              <a:rPr lang="en-US" sz="1800" b="1" kern="1200" dirty="0" err="1">
                <a:solidFill>
                  <a:schemeClr val="tx1"/>
                </a:solidFill>
                <a:latin typeface="Times New Roman" panose="02020603050405020304" pitchFamily="18" charset="0"/>
                <a:ea typeface="MS Mincho"/>
                <a:cs typeface="Times New Roman" panose="02020603050405020304" pitchFamily="18" charset="0"/>
              </a:rPr>
              <a:t>tiếp</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sử</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dụng</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từ</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ngữ</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trực</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tiếp</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bộc</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lộ</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suy</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nghĩ</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cảm</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xúc</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của</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mình</a:t>
            </a:r>
            <a:r>
              <a:rPr lang="en-US" sz="1800" dirty="0">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sử</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dụng</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tình</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thái</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từ</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câu</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hỏi</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tu</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từ</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câu</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cảm</a:t>
            </a:r>
            <a:r>
              <a:rPr lang="en-US" sz="1800" dirty="0">
                <a:solidFill>
                  <a:schemeClr val="tx1"/>
                </a:solidFill>
                <a:latin typeface="Times New Roman" panose="02020603050405020304" pitchFamily="18" charset="0"/>
                <a:ea typeface="MS Mincho"/>
                <a:cs typeface="Times New Roman" panose="02020603050405020304" pitchFamily="18" charset="0"/>
              </a:rPr>
              <a:t>.</a:t>
            </a:r>
            <a:r>
              <a:rPr lang="vi-VN" sz="1800" dirty="0">
                <a:solidFill>
                  <a:schemeClr val="tx1"/>
                </a:solidFill>
                <a:latin typeface="Times New Roman" panose="02020603050405020304" pitchFamily="18" charset="0"/>
                <a:ea typeface="MS Mincho"/>
                <a:cs typeface="Times New Roman" panose="02020603050405020304" pitchFamily="18" charset="0"/>
              </a:rPr>
              <a:t>..</a:t>
            </a:r>
            <a:endParaRPr lang="en-US" sz="1800" dirty="0">
              <a:solidFill>
                <a:schemeClr val="tx1"/>
              </a:solidFill>
              <a:latin typeface="Times New Roman" panose="02020603050405020304" pitchFamily="18" charset="0"/>
              <a:ea typeface="MS Mincho"/>
              <a:cs typeface="Times New Roman" panose="02020603050405020304" pitchFamily="18" charset="0"/>
            </a:endParaRPr>
          </a:p>
          <a:p>
            <a:pPr marL="127159" indent="0" algn="just">
              <a:buClrTx/>
              <a:buNone/>
              <a:tabLst>
                <a:tab pos="1040130" algn="l"/>
              </a:tabLst>
            </a:pP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b="1" kern="1200" dirty="0" err="1">
                <a:solidFill>
                  <a:schemeClr val="tx1"/>
                </a:solidFill>
                <a:latin typeface="Times New Roman" panose="02020603050405020304" pitchFamily="18" charset="0"/>
                <a:ea typeface="MS Mincho"/>
                <a:cs typeface="Times New Roman" panose="02020603050405020304" pitchFamily="18" charset="0"/>
              </a:rPr>
              <a:t>Biểu</a:t>
            </a:r>
            <a:r>
              <a:rPr lang="en-US" sz="1800" b="1" kern="1200" dirty="0">
                <a:solidFill>
                  <a:schemeClr val="tx1"/>
                </a:solidFill>
                <a:latin typeface="Times New Roman" panose="02020603050405020304" pitchFamily="18" charset="0"/>
                <a:ea typeface="MS Mincho"/>
                <a:cs typeface="Times New Roman" panose="02020603050405020304" pitchFamily="18" charset="0"/>
              </a:rPr>
              <a:t> </a:t>
            </a:r>
            <a:r>
              <a:rPr lang="en-US" sz="1800" b="1" kern="1200" dirty="0" err="1">
                <a:solidFill>
                  <a:schemeClr val="tx1"/>
                </a:solidFill>
                <a:latin typeface="Times New Roman" panose="02020603050405020304" pitchFamily="18" charset="0"/>
                <a:ea typeface="MS Mincho"/>
                <a:cs typeface="Times New Roman" panose="02020603050405020304" pitchFamily="18" charset="0"/>
              </a:rPr>
              <a:t>cảm</a:t>
            </a:r>
            <a:r>
              <a:rPr lang="en-US" sz="1800" b="1" kern="1200" dirty="0">
                <a:solidFill>
                  <a:schemeClr val="tx1"/>
                </a:solidFill>
                <a:latin typeface="Times New Roman" panose="02020603050405020304" pitchFamily="18" charset="0"/>
                <a:ea typeface="MS Mincho"/>
                <a:cs typeface="Times New Roman" panose="02020603050405020304" pitchFamily="18" charset="0"/>
              </a:rPr>
              <a:t> </a:t>
            </a:r>
            <a:r>
              <a:rPr lang="en-US" sz="1800" b="1" kern="1200" dirty="0" err="1">
                <a:solidFill>
                  <a:schemeClr val="tx1"/>
                </a:solidFill>
                <a:latin typeface="Times New Roman" panose="02020603050405020304" pitchFamily="18" charset="0"/>
                <a:ea typeface="MS Mincho"/>
                <a:cs typeface="Times New Roman" panose="02020603050405020304" pitchFamily="18" charset="0"/>
              </a:rPr>
              <a:t>gián</a:t>
            </a:r>
            <a:r>
              <a:rPr lang="en-US" sz="1800" b="1" kern="1200" dirty="0">
                <a:solidFill>
                  <a:schemeClr val="tx1"/>
                </a:solidFill>
                <a:latin typeface="Times New Roman" panose="02020603050405020304" pitchFamily="18" charset="0"/>
                <a:ea typeface="MS Mincho"/>
                <a:cs typeface="Times New Roman" panose="02020603050405020304" pitchFamily="18" charset="0"/>
              </a:rPr>
              <a:t> </a:t>
            </a:r>
            <a:r>
              <a:rPr lang="en-US" sz="1800" b="1" kern="1200" dirty="0" err="1">
                <a:solidFill>
                  <a:schemeClr val="tx1"/>
                </a:solidFill>
                <a:latin typeface="Times New Roman" panose="02020603050405020304" pitchFamily="18" charset="0"/>
                <a:ea typeface="MS Mincho"/>
                <a:cs typeface="Times New Roman" panose="02020603050405020304" pitchFamily="18" charset="0"/>
              </a:rPr>
              <a:t>tiếp</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hình</a:t>
            </a:r>
            <a:r>
              <a:rPr lang="en-US" sz="1800" kern="1200" dirty="0">
                <a:solidFill>
                  <a:schemeClr val="tx1"/>
                </a:solidFill>
                <a:latin typeface="Times New Roman" panose="02020603050405020304" pitchFamily="18" charset="0"/>
                <a:ea typeface="MS Mincho"/>
                <a:cs typeface="Times New Roman" panose="02020603050405020304" pitchFamily="18" charset="0"/>
              </a:rPr>
              <a:t> dung,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tưởng</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tượng</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và</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miêu</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tả</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lại</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đặc</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điểm</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tính</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chất</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trạng</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thái</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của</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thiên</a:t>
            </a:r>
            <a:r>
              <a:rPr lang="en-US" sz="1800" kern="1200" dirty="0">
                <a:solidFill>
                  <a:schemeClr val="tx1"/>
                </a:solidFill>
                <a:latin typeface="Times New Roman" panose="02020603050405020304" pitchFamily="18" charset="0"/>
                <a:ea typeface="MS Mincho"/>
                <a:cs typeface="Times New Roman" panose="02020603050405020304" pitchFamily="18" charset="0"/>
              </a:rPr>
              <a:t> </a:t>
            </a:r>
            <a:r>
              <a:rPr lang="en-US" sz="1800" kern="1200" dirty="0" err="1">
                <a:solidFill>
                  <a:schemeClr val="tx1"/>
                </a:solidFill>
                <a:latin typeface="Times New Roman" panose="02020603050405020304" pitchFamily="18" charset="0"/>
                <a:ea typeface="MS Mincho"/>
                <a:cs typeface="Times New Roman" panose="02020603050405020304" pitchFamily="18" charset="0"/>
              </a:rPr>
              <a:t>nhiên</a:t>
            </a:r>
            <a:r>
              <a:rPr lang="en-US" sz="1800" dirty="0">
                <a:solidFill>
                  <a:schemeClr val="tx1"/>
                </a:solidFill>
                <a:latin typeface="Times New Roman" panose="02020603050405020304" pitchFamily="18" charset="0"/>
                <a:ea typeface="MS Mincho"/>
                <a:cs typeface="Times New Roman" panose="02020603050405020304" pitchFamily="18" charset="0"/>
              </a:rPr>
              <a:t>, con </a:t>
            </a:r>
            <a:r>
              <a:rPr lang="en-US" sz="1800" dirty="0" err="1">
                <a:solidFill>
                  <a:schemeClr val="tx1"/>
                </a:solidFill>
                <a:latin typeface="Times New Roman" panose="02020603050405020304" pitchFamily="18" charset="0"/>
                <a:ea typeface="MS Mincho"/>
                <a:cs typeface="Times New Roman" panose="02020603050405020304" pitchFamily="18" charset="0"/>
              </a:rPr>
              <a:t>người</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trong</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bài</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thơ</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hoặc</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liên</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hệ</a:t>
            </a:r>
            <a:r>
              <a:rPr lang="en-US" sz="1800" dirty="0">
                <a:solidFill>
                  <a:schemeClr val="tx1"/>
                </a:solidFill>
                <a:latin typeface="Times New Roman" panose="02020603050405020304" pitchFamily="18" charset="0"/>
                <a:ea typeface="MS Mincho"/>
                <a:cs typeface="Times New Roman" panose="02020603050405020304" pitchFamily="18" charset="0"/>
              </a:rPr>
              <a:t> so </a:t>
            </a:r>
            <a:r>
              <a:rPr lang="en-US" sz="1800" dirty="0" err="1">
                <a:solidFill>
                  <a:schemeClr val="tx1"/>
                </a:solidFill>
                <a:latin typeface="Times New Roman" panose="02020603050405020304" pitchFamily="18" charset="0"/>
                <a:ea typeface="MS Mincho"/>
                <a:cs typeface="Times New Roman" panose="02020603050405020304" pitchFamily="18" charset="0"/>
              </a:rPr>
              <a:t>sánh</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với</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tác</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phẩm</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khác</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hoặc</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trải</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nghiệm</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của</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bản</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thân</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để</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nói</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lên</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suy</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nghĩ</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tình</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cảm</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của</a:t>
            </a:r>
            <a:r>
              <a:rPr lang="en-US" sz="1800" dirty="0">
                <a:solidFill>
                  <a:schemeClr val="tx1"/>
                </a:solidFill>
                <a:latin typeface="Times New Roman" panose="02020603050405020304" pitchFamily="18" charset="0"/>
                <a:ea typeface="MS Mincho"/>
                <a:cs typeface="Times New Roman" panose="02020603050405020304" pitchFamily="18" charset="0"/>
              </a:rPr>
              <a:t> </a:t>
            </a:r>
            <a:r>
              <a:rPr lang="en-US" sz="1800" dirty="0" err="1">
                <a:solidFill>
                  <a:schemeClr val="tx1"/>
                </a:solidFill>
                <a:latin typeface="Times New Roman" panose="02020603050405020304" pitchFamily="18" charset="0"/>
                <a:ea typeface="MS Mincho"/>
                <a:cs typeface="Times New Roman" panose="02020603050405020304" pitchFamily="18" charset="0"/>
              </a:rPr>
              <a:t>mình</a:t>
            </a:r>
            <a:r>
              <a:rPr lang="en-US" sz="1800" dirty="0">
                <a:solidFill>
                  <a:schemeClr val="tx1"/>
                </a:solidFill>
                <a:latin typeface="Times New Roman" panose="02020603050405020304" pitchFamily="18" charset="0"/>
                <a:ea typeface="MS Mincho"/>
                <a:cs typeface="Times New Roman" panose="02020603050405020304" pitchFamily="18" charset="0"/>
              </a:rPr>
              <a:t>.</a:t>
            </a:r>
            <a:endParaRPr lang="vi-VN" sz="1800" dirty="0">
              <a:solidFill>
                <a:schemeClr val="tx1"/>
              </a:solidFill>
              <a:latin typeface="Times New Roman" panose="02020603050405020304" pitchFamily="18" charset="0"/>
              <a:ea typeface="MS Mincho"/>
              <a:cs typeface="Times New Roman" panose="02020603050405020304" pitchFamily="18" charset="0"/>
            </a:endParaRPr>
          </a:p>
          <a:p>
            <a:pPr marL="127159" indent="0" algn="just">
              <a:buClrTx/>
              <a:buNone/>
              <a:tabLst>
                <a:tab pos="1040130" algn="l"/>
              </a:tabLst>
            </a:pPr>
            <a:r>
              <a:rPr lang="en-US" sz="1800" dirty="0">
                <a:solidFill>
                  <a:schemeClr val="tx1"/>
                </a:solidFill>
                <a:latin typeface="Times New Roman" panose="02020603050405020304" pitchFamily="18" charset="0"/>
                <a:ea typeface="MS Mincho"/>
                <a:cs typeface="Times New Roman" panose="02020603050405020304" pitchFamily="18" charset="0"/>
              </a:rPr>
              <a:t>(</a:t>
            </a:r>
            <a:r>
              <a:rPr lang="en-US" sz="1800" dirty="0" err="1">
                <a:solidFill>
                  <a:schemeClr val="tx1"/>
                </a:solidFill>
                <a:latin typeface="Times New Roman" panose="02020603050405020304" pitchFamily="18" charset="0"/>
                <a:ea typeface="MS Mincho"/>
                <a:cs typeface="Times New Roman" panose="02020603050405020304" pitchFamily="18" charset="0"/>
              </a:rPr>
              <a:t>Gợi</a:t>
            </a:r>
            <a:r>
              <a:rPr lang="en-US" sz="1800" dirty="0">
                <a:solidFill>
                  <a:schemeClr val="tx1"/>
                </a:solidFill>
                <a:latin typeface="Times New Roman" panose="02020603050405020304" pitchFamily="18" charset="0"/>
                <a:ea typeface="MS Mincho"/>
                <a:cs typeface="Times New Roman" panose="02020603050405020304" pitchFamily="18" charset="0"/>
              </a:rPr>
              <a:t> ý: </a:t>
            </a:r>
            <a:r>
              <a:rPr lang="en-US" sz="1800" b="1" dirty="0" err="1">
                <a:solidFill>
                  <a:schemeClr val="accent3"/>
                </a:solidFill>
                <a:latin typeface="Times New Roman" panose="02020603050405020304" pitchFamily="18" charset="0"/>
                <a:ea typeface="MS Mincho"/>
                <a:cs typeface="Times New Roman" panose="02020603050405020304" pitchFamily="18" charset="0"/>
              </a:rPr>
              <a:t>Tôi</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như</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thấy</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trước</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mắt</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hình</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ảnh</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Tôi</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như</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nghe</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được</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âm</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vi-VN" sz="1800" b="1" dirty="0">
                <a:solidFill>
                  <a:schemeClr val="accent3"/>
                </a:solidFill>
                <a:latin typeface="Times New Roman" panose="02020603050405020304" pitchFamily="18" charset="0"/>
                <a:ea typeface="MS Mincho"/>
                <a:cs typeface="Times New Roman" panose="02020603050405020304" pitchFamily="18" charset="0"/>
              </a:rPr>
              <a:t>thanh..</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Tôi</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nhớ</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vi-VN" sz="1800" b="1" dirty="0">
                <a:solidFill>
                  <a:schemeClr val="accent3"/>
                </a:solidFill>
                <a:latin typeface="Times New Roman" panose="02020603050405020304" pitchFamily="18" charset="0"/>
                <a:ea typeface="MS Mincho"/>
                <a:cs typeface="Times New Roman" panose="02020603050405020304" pitchFamily="18" charset="0"/>
              </a:rPr>
              <a:t>đến..</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Tôi</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en-US" sz="1800" b="1" dirty="0" err="1">
                <a:solidFill>
                  <a:schemeClr val="accent3"/>
                </a:solidFill>
                <a:latin typeface="Times New Roman" panose="02020603050405020304" pitchFamily="18" charset="0"/>
                <a:ea typeface="MS Mincho"/>
                <a:cs typeface="Times New Roman" panose="02020603050405020304" pitchFamily="18" charset="0"/>
              </a:rPr>
              <a:t>cảm</a:t>
            </a:r>
            <a:r>
              <a:rPr lang="en-US" sz="1800" b="1" dirty="0">
                <a:solidFill>
                  <a:schemeClr val="accent3"/>
                </a:solidFill>
                <a:latin typeface="Times New Roman" panose="02020603050405020304" pitchFamily="18" charset="0"/>
                <a:ea typeface="MS Mincho"/>
                <a:cs typeface="Times New Roman" panose="02020603050405020304" pitchFamily="18" charset="0"/>
              </a:rPr>
              <a:t> </a:t>
            </a:r>
            <a:r>
              <a:rPr lang="vi-VN" sz="1800" b="1" dirty="0">
                <a:solidFill>
                  <a:schemeClr val="accent3"/>
                </a:solidFill>
                <a:latin typeface="Times New Roman" panose="02020603050405020304" pitchFamily="18" charset="0"/>
                <a:ea typeface="MS Mincho"/>
                <a:cs typeface="Times New Roman" panose="02020603050405020304" pitchFamily="18" charset="0"/>
              </a:rPr>
              <a:t>thấy..</a:t>
            </a:r>
            <a:r>
              <a:rPr lang="en-US" sz="1800" b="1" dirty="0">
                <a:solidFill>
                  <a:schemeClr val="accent3"/>
                </a:solidFill>
                <a:latin typeface="Times New Roman" panose="02020603050405020304" pitchFamily="18" charset="0"/>
                <a:ea typeface="MS Mincho"/>
                <a:cs typeface="Times New Roman" panose="02020603050405020304" pitchFamily="18" charset="0"/>
              </a:rPr>
              <a:t>.)</a:t>
            </a:r>
            <a:endParaRPr lang="vi-VN" sz="1800" kern="1200" dirty="0">
              <a:solidFill>
                <a:schemeClr val="tx1"/>
              </a:solidFill>
              <a:latin typeface="Times New Roman" panose="02020603050405020304" pitchFamily="18" charset="0"/>
              <a:ea typeface="MS Mincho"/>
              <a:cs typeface="Times New Roman" panose="02020603050405020304" pitchFamily="18" charset="0"/>
            </a:endParaRPr>
          </a:p>
          <a:p>
            <a:pPr marL="127159" indent="0" algn="just">
              <a:buNone/>
            </a:pPr>
            <a:endParaRPr lang="en-US" sz="18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27A5064-9A63-524E-998C-613640D9F43B}"/>
              </a:ext>
            </a:extLst>
          </p:cNvPr>
          <p:cNvSpPr/>
          <p:nvPr/>
        </p:nvSpPr>
        <p:spPr>
          <a:xfrm>
            <a:off x="1498081" y="-1"/>
            <a:ext cx="6313508" cy="400110"/>
          </a:xfrm>
          <a:prstGeom prst="rect">
            <a:avLst/>
          </a:prstGeom>
          <a:noFill/>
        </p:spPr>
        <p:txBody>
          <a:bodyPr wrap="square" lIns="91440" tIns="45720" rIns="91440" bIns="45720">
            <a:spAutoFit/>
          </a:bodyPr>
          <a:lstStyle/>
          <a:p>
            <a:pPr algn="ctr"/>
            <a:r>
              <a:rPr lang="vi-VN" sz="2000" b="1" cap="none" spc="0" dirty="0">
                <a:ln w="13462">
                  <a:solidFill>
                    <a:srgbClr val="F99888"/>
                  </a:solidFill>
                  <a:prstDash val="solid"/>
                </a:ln>
                <a:solidFill>
                  <a:srgbClr val="FF2727"/>
                </a:solidFill>
                <a:effectLst>
                  <a:glow rad="228600">
                    <a:schemeClr val="accent6">
                      <a:satMod val="175000"/>
                      <a:alpha val="40000"/>
                    </a:schemeClr>
                  </a:glow>
                  <a:outerShdw dist="38100" dir="2700000" algn="bl" rotWithShape="0">
                    <a:schemeClr val="accent5"/>
                  </a:outerShdw>
                </a:effectLst>
              </a:rPr>
              <a:t>GỢI Ý CÁCH TRIỂN KHAI THÂN ĐOẠN</a:t>
            </a:r>
            <a:endParaRPr lang="en-US" sz="2000" b="1" cap="none" spc="0" dirty="0">
              <a:ln w="13462">
                <a:solidFill>
                  <a:srgbClr val="F99888"/>
                </a:solidFill>
                <a:prstDash val="solid"/>
              </a:ln>
              <a:solidFill>
                <a:srgbClr val="FF2727"/>
              </a:solidFill>
              <a:effectLst>
                <a:glow rad="228600">
                  <a:schemeClr val="accent6">
                    <a:satMod val="175000"/>
                    <a:alpha val="40000"/>
                  </a:schemeClr>
                </a:glow>
                <a:outerShdw dist="38100" dir="2700000" algn="bl" rotWithShape="0">
                  <a:schemeClr val="accent5"/>
                </a:outerShdw>
              </a:effectLst>
            </a:endParaRPr>
          </a:p>
        </p:txBody>
      </p:sp>
    </p:spTree>
    <p:extLst>
      <p:ext uri="{BB962C8B-B14F-4D97-AF65-F5344CB8AC3E}">
        <p14:creationId xmlns:p14="http://schemas.microsoft.com/office/powerpoint/2010/main" val="38011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5E3E-FA1F-128B-7F43-5DA1DEF82451}"/>
              </a:ext>
            </a:extLst>
          </p:cNvPr>
          <p:cNvSpPr>
            <a:spLocks noGrp="1"/>
          </p:cNvSpPr>
          <p:nvPr>
            <p:ph type="ctrTitle"/>
          </p:nvPr>
        </p:nvSpPr>
        <p:spPr>
          <a:xfrm>
            <a:off x="1532100" y="1654944"/>
            <a:ext cx="6079800" cy="1655100"/>
          </a:xfrm>
        </p:spPr>
        <p:txBody>
          <a:bodyPr/>
          <a:lstStyle/>
          <a:p>
            <a:r>
              <a:rPr lang="vi-VN" sz="3600" dirty="0">
                <a:latin typeface="Times New Roman" panose="02020603050405020304" pitchFamily="18" charset="0"/>
                <a:cs typeface="Times New Roman" panose="02020603050405020304" pitchFamily="18" charset="0"/>
              </a:rPr>
              <a:t>Thực hành viết đoạn văn.</a:t>
            </a:r>
            <a:br>
              <a:rPr lang="vi-VN"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Thời gian: 10 phút.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96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3"/>
          <p:cNvPicPr>
            <a:picLocks noChangeAspect="1"/>
          </p:cNvPicPr>
          <p:nvPr/>
        </p:nvPicPr>
        <p:blipFill>
          <a:blip r:embed="rId3">
            <a:alphaModFix amt="71000"/>
          </a:blip>
          <a:srcRect/>
          <a:stretch>
            <a:fillRect/>
          </a:stretch>
        </p:blipFill>
        <p:spPr>
          <a:xfrm>
            <a:off x="6972300" y="3825137"/>
            <a:ext cx="3614191" cy="3185006"/>
          </a:xfrm>
          <a:prstGeom prst="rect">
            <a:avLst/>
          </a:prstGeom>
        </p:spPr>
      </p:pic>
      <p:pic>
        <p:nvPicPr>
          <p:cNvPr id="7" name="Picture 18"/>
          <p:cNvPicPr>
            <a:picLocks noChangeAspect="1"/>
          </p:cNvPicPr>
          <p:nvPr/>
        </p:nvPicPr>
        <p:blipFill>
          <a:blip r:embed="rId4"/>
          <a:srcRect/>
          <a:stretch>
            <a:fillRect/>
          </a:stretch>
        </p:blipFill>
        <p:spPr>
          <a:xfrm>
            <a:off x="-419100" y="4477981"/>
            <a:ext cx="1130417" cy="939659"/>
          </a:xfrm>
          <a:prstGeom prst="rect">
            <a:avLst/>
          </a:prstGeom>
        </p:spPr>
      </p:pic>
      <p:sp>
        <p:nvSpPr>
          <p:cNvPr id="11" name="Rectangle 10"/>
          <p:cNvSpPr/>
          <p:nvPr/>
        </p:nvSpPr>
        <p:spPr>
          <a:xfrm>
            <a:off x="342901" y="677344"/>
            <a:ext cx="8340729" cy="523220"/>
          </a:xfrm>
          <a:prstGeom prst="rect">
            <a:avLst/>
          </a:prstGeom>
        </p:spPr>
        <p:txBody>
          <a:bodyPr wrap="square">
            <a:spAutoFit/>
          </a:bodyPr>
          <a:lstStyle/>
          <a:p>
            <a:pPr>
              <a:buClrTx/>
              <a:tabLst>
                <a:tab pos="1040130" algn="l"/>
              </a:tabLst>
            </a:pPr>
            <a:r>
              <a:rPr lang="vi-VN" sz="2800" b="1" kern="1200" dirty="0">
                <a:solidFill>
                  <a:schemeClr val="tx1"/>
                </a:solidFill>
                <a:latin typeface="Times New Roman" panose="02020603050405020304" pitchFamily="18" charset="0"/>
                <a:ea typeface="MS Mincho"/>
              </a:rPr>
              <a:t>Khi viết bài, cần lưu ý</a:t>
            </a:r>
            <a:r>
              <a:rPr lang="en-US" sz="2800" b="1" kern="1200" dirty="0">
                <a:solidFill>
                  <a:schemeClr val="tx1"/>
                </a:solidFill>
                <a:latin typeface="Times New Roman" panose="02020603050405020304" pitchFamily="18" charset="0"/>
                <a:ea typeface="MS Mincho"/>
              </a:rPr>
              <a:t>:</a:t>
            </a:r>
            <a:endParaRPr lang="en-US" sz="2800" kern="1200" dirty="0">
              <a:solidFill>
                <a:schemeClr val="tx1"/>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187778" y="1139009"/>
            <a:ext cx="8866415" cy="3539430"/>
          </a:xfrm>
          <a:prstGeom prst="rect">
            <a:avLst/>
          </a:prstGeom>
        </p:spPr>
        <p:txBody>
          <a:bodyPr wrap="square">
            <a:spAutoFit/>
          </a:bodyPr>
          <a:lstStyle/>
          <a:p>
            <a:pPr algn="just">
              <a:buClrTx/>
              <a:tabLst>
                <a:tab pos="1040130" algn="l"/>
              </a:tabLst>
            </a:pPr>
            <a:r>
              <a:rPr lang="vi-VN" sz="2800" kern="1200" dirty="0">
                <a:solidFill>
                  <a:schemeClr val="tx1"/>
                </a:solidFill>
                <a:latin typeface="Times New Roman" panose="02020603050405020304" pitchFamily="18" charset="0"/>
                <a:ea typeface="MS Mincho"/>
              </a:rPr>
              <a:t>+ Bám sát dàn ý để viết đoạn.</a:t>
            </a:r>
          </a:p>
          <a:p>
            <a:pPr algn="just">
              <a:buClrTx/>
              <a:tabLst>
                <a:tab pos="1040130" algn="l"/>
              </a:tabLst>
            </a:pPr>
            <a:r>
              <a:rPr lang="vi-VN" sz="2800" kern="1200" dirty="0">
                <a:solidFill>
                  <a:schemeClr val="tx1"/>
                </a:solidFill>
                <a:latin typeface="Times New Roman" panose="02020603050405020304" pitchFamily="18" charset="0"/>
                <a:ea typeface="MS Mincho"/>
              </a:rPr>
              <a:t>+ Sử dụng ngôi thứ nhất, xưng tôi để bộc lộ cảm xúc.</a:t>
            </a:r>
          </a:p>
          <a:p>
            <a:pPr algn="just">
              <a:buClrTx/>
              <a:tabLst>
                <a:tab pos="1040130" algn="l"/>
              </a:tabLst>
            </a:pPr>
            <a:r>
              <a:rPr lang="vi-VN" sz="2800" kern="1200" dirty="0">
                <a:solidFill>
                  <a:schemeClr val="tx1"/>
                </a:solidFill>
                <a:latin typeface="Times New Roman" panose="02020603050405020304" pitchFamily="18" charset="0"/>
                <a:ea typeface="MS Mincho"/>
              </a:rPr>
              <a:t>+ Thể hiện được cảm xúc chân thành của em về nội dung và nghệ thuật độc đáo của bài thơ.</a:t>
            </a:r>
          </a:p>
          <a:p>
            <a:pPr algn="just">
              <a:buClrTx/>
              <a:tabLst>
                <a:tab pos="1040130" algn="l"/>
              </a:tabLst>
            </a:pPr>
            <a:r>
              <a:rPr lang="vi-VN" sz="2800" kern="1200" dirty="0">
                <a:solidFill>
                  <a:schemeClr val="tx1"/>
                </a:solidFill>
                <a:latin typeface="Times New Roman" panose="02020603050405020304" pitchFamily="18" charset="0"/>
                <a:ea typeface="MS Mincho"/>
              </a:rPr>
              <a:t>+ Trình bày đúng hình thức của đoạn văn</a:t>
            </a:r>
            <a:r>
              <a:rPr lang="en-US" sz="2800" dirty="0">
                <a:solidFill>
                  <a:schemeClr val="tx1"/>
                </a:solidFill>
                <a:latin typeface="Times New Roman" panose="02020603050405020304" pitchFamily="18" charset="0"/>
                <a:ea typeface="MS Mincho"/>
              </a:rPr>
              <a:t>. </a:t>
            </a:r>
            <a:r>
              <a:rPr lang="vi-VN" sz="2800" kern="1200" dirty="0">
                <a:solidFill>
                  <a:schemeClr val="tx1"/>
                </a:solidFill>
                <a:latin typeface="Times New Roman" panose="02020603050405020304" pitchFamily="18" charset="0"/>
                <a:ea typeface="MS Mincho"/>
              </a:rPr>
              <a:t>Các câu trong đoạn văn cần tập trung làm rõ vấn đề chính, giữa các câu có sự liên kết, đoạn văn có dung lượng khoảng 200 chữ (khoảng 2/3 trang giấy).</a:t>
            </a:r>
            <a:endParaRPr lang="en-US" sz="2800" kern="1200" dirty="0">
              <a:solidFill>
                <a:schemeClr val="tx1"/>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1ABC424-7CEC-1159-44B2-04EDB0F5264E}"/>
              </a:ext>
            </a:extLst>
          </p:cNvPr>
          <p:cNvSpPr/>
          <p:nvPr/>
        </p:nvSpPr>
        <p:spPr>
          <a:xfrm>
            <a:off x="3179632" y="0"/>
            <a:ext cx="2784737" cy="830997"/>
          </a:xfrm>
          <a:prstGeom prst="rect">
            <a:avLst/>
          </a:prstGeom>
          <a:noFill/>
        </p:spPr>
        <p:txBody>
          <a:bodyPr wrap="none" lIns="91440" tIns="45720" rIns="91440" bIns="45720">
            <a:spAutoFit/>
          </a:bodyPr>
          <a:lstStyle/>
          <a:p>
            <a:pPr algn="ctr"/>
            <a:r>
              <a:rPr lang="en-US" sz="4800" b="1" cap="none" spc="0" dirty="0" err="1">
                <a:ln w="13462">
                  <a:solidFill>
                    <a:schemeClr val="bg1"/>
                  </a:solidFill>
                  <a:prstDash val="solid"/>
                </a:ln>
                <a:solidFill>
                  <a:schemeClr val="accent5">
                    <a:lumMod val="50000"/>
                  </a:schemeClr>
                </a:solidFill>
                <a:effectLst>
                  <a:outerShdw dist="38100" dir="2700000" algn="bl" rotWithShape="0">
                    <a:schemeClr val="accent5"/>
                  </a:outerShdw>
                </a:effectLst>
              </a:rPr>
              <a:t>VIẾT</a:t>
            </a:r>
            <a:r>
              <a:rPr lang="en-US" sz="4800" b="1" cap="none" spc="0" dirty="0">
                <a:ln w="13462">
                  <a:solidFill>
                    <a:schemeClr val="bg1"/>
                  </a:solidFill>
                  <a:prstDash val="solid"/>
                </a:ln>
                <a:solidFill>
                  <a:schemeClr val="accent5">
                    <a:lumMod val="50000"/>
                  </a:schemeClr>
                </a:solidFill>
                <a:effectLst>
                  <a:outerShdw dist="38100" dir="2700000" algn="bl" rotWithShape="0">
                    <a:schemeClr val="accent5"/>
                  </a:outerShdw>
                </a:effectLst>
              </a:rPr>
              <a:t> </a:t>
            </a:r>
            <a:r>
              <a:rPr lang="en-US" sz="4800" b="1" cap="none" spc="0" dirty="0" err="1">
                <a:ln w="13462">
                  <a:solidFill>
                    <a:schemeClr val="bg1"/>
                  </a:solidFill>
                  <a:prstDash val="solid"/>
                </a:ln>
                <a:solidFill>
                  <a:schemeClr val="accent5">
                    <a:lumMod val="50000"/>
                  </a:schemeClr>
                </a:solidFill>
                <a:effectLst>
                  <a:outerShdw dist="38100" dir="2700000" algn="bl" rotWithShape="0">
                    <a:schemeClr val="accent5"/>
                  </a:outerShdw>
                </a:effectLst>
              </a:rPr>
              <a:t>BÀI</a:t>
            </a:r>
            <a:endParaRPr lang="en-US" sz="4800" b="1" cap="none" spc="0" dirty="0">
              <a:ln w="13462">
                <a:solidFill>
                  <a:schemeClr val="bg1"/>
                </a:solidFill>
                <a:prstDash val="solid"/>
              </a:ln>
              <a:solidFill>
                <a:schemeClr val="accent5">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8592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Effect transition="in" filter="fade">
                                      <p:cBhvr>
                                        <p:cTn id="35" dur="1000"/>
                                        <p:tgtEl>
                                          <p:spTgt spid="12">
                                            <p:txEl>
                                              <p:pRg st="3" end="3"/>
                                            </p:txEl>
                                          </p:spTgt>
                                        </p:tgtEl>
                                      </p:cBhvr>
                                    </p:animEffect>
                                    <p:anim calcmode="lin" valueType="num">
                                      <p:cBhvr>
                                        <p:cTn id="36"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lum bright="70000" contrast="-70000"/>
          </a:blip>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F30A26-25B7-9B44-89D9-DDCED4EA8D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aphicFrame>
        <p:nvGraphicFramePr>
          <p:cNvPr id="4" name="Table 3">
            <a:extLst>
              <a:ext uri="{FF2B5EF4-FFF2-40B4-BE49-F238E27FC236}">
                <a16:creationId xmlns:a16="http://schemas.microsoft.com/office/drawing/2014/main" id="{E46D8994-5E13-F287-956B-05A0114C6F59}"/>
              </a:ext>
            </a:extLst>
          </p:cNvPr>
          <p:cNvGraphicFramePr>
            <a:graphicFrameLocks noGrp="1"/>
          </p:cNvGraphicFramePr>
          <p:nvPr>
            <p:extLst>
              <p:ext uri="{D42A27DB-BD31-4B8C-83A1-F6EECF244321}">
                <p14:modId xmlns:p14="http://schemas.microsoft.com/office/powerpoint/2010/main" val="547260788"/>
              </p:ext>
            </p:extLst>
          </p:nvPr>
        </p:nvGraphicFramePr>
        <p:xfrm>
          <a:off x="3404507" y="-73479"/>
          <a:ext cx="3347357" cy="579120"/>
        </p:xfrm>
        <a:graphic>
          <a:graphicData uri="http://schemas.openxmlformats.org/drawingml/2006/table">
            <a:tbl>
              <a:tblPr/>
              <a:tblGrid>
                <a:gridCol w="3347357">
                  <a:extLst>
                    <a:ext uri="{9D8B030D-6E8A-4147-A177-3AD203B41FA5}">
                      <a16:colId xmlns:a16="http://schemas.microsoft.com/office/drawing/2014/main" val="2436082135"/>
                    </a:ext>
                  </a:extLst>
                </a:gridCol>
              </a:tblGrid>
              <a:tr h="533400">
                <a:tc>
                  <a:txBody>
                    <a:bodyPr/>
                    <a:lstStyle/>
                    <a:p>
                      <a:r>
                        <a:rPr lang="vi-VN" sz="3200" b="1" dirty="0">
                          <a:solidFill>
                            <a:srgbClr val="FF2727"/>
                          </a:solidFill>
                          <a:latin typeface="+mj-lt"/>
                        </a:rPr>
                        <a:t>BẢNG KIỂM</a:t>
                      </a:r>
                      <a:endParaRPr lang="en-US" sz="3200" b="1" dirty="0">
                        <a:solidFill>
                          <a:srgbClr val="FF2727"/>
                        </a:solidFill>
                        <a:latin typeface="+mj-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988193438"/>
                  </a:ext>
                </a:extLst>
              </a:tr>
            </a:tbl>
          </a:graphicData>
        </a:graphic>
      </p:graphicFrame>
      <p:graphicFrame>
        <p:nvGraphicFramePr>
          <p:cNvPr id="5" name="Table 4">
            <a:extLst>
              <a:ext uri="{FF2B5EF4-FFF2-40B4-BE49-F238E27FC236}">
                <a16:creationId xmlns:a16="http://schemas.microsoft.com/office/drawing/2014/main" id="{CC0A43AF-071B-C00B-B077-4F94F0F13058}"/>
              </a:ext>
            </a:extLst>
          </p:cNvPr>
          <p:cNvGraphicFramePr>
            <a:graphicFrameLocks noGrp="1"/>
          </p:cNvGraphicFramePr>
          <p:nvPr>
            <p:extLst>
              <p:ext uri="{D42A27DB-BD31-4B8C-83A1-F6EECF244321}">
                <p14:modId xmlns:p14="http://schemas.microsoft.com/office/powerpoint/2010/main" val="1563148526"/>
              </p:ext>
            </p:extLst>
          </p:nvPr>
        </p:nvGraphicFramePr>
        <p:xfrm>
          <a:off x="114717" y="505641"/>
          <a:ext cx="8914568" cy="4536623"/>
        </p:xfrm>
        <a:graphic>
          <a:graphicData uri="http://schemas.openxmlformats.org/drawingml/2006/table">
            <a:tbl>
              <a:tblPr firstRow="1" firstCol="1" bandRow="1">
                <a:tableStyleId>{91EBBBCC-DAD2-459C-BE2E-F6DE35CF9A28}</a:tableStyleId>
              </a:tblPr>
              <a:tblGrid>
                <a:gridCol w="1034090">
                  <a:extLst>
                    <a:ext uri="{9D8B030D-6E8A-4147-A177-3AD203B41FA5}">
                      <a16:colId xmlns:a16="http://schemas.microsoft.com/office/drawing/2014/main" val="1607712553"/>
                    </a:ext>
                  </a:extLst>
                </a:gridCol>
                <a:gridCol w="5691592">
                  <a:extLst>
                    <a:ext uri="{9D8B030D-6E8A-4147-A177-3AD203B41FA5}">
                      <a16:colId xmlns:a16="http://schemas.microsoft.com/office/drawing/2014/main" val="3735007410"/>
                    </a:ext>
                  </a:extLst>
                </a:gridCol>
                <a:gridCol w="1052348">
                  <a:extLst>
                    <a:ext uri="{9D8B030D-6E8A-4147-A177-3AD203B41FA5}">
                      <a16:colId xmlns:a16="http://schemas.microsoft.com/office/drawing/2014/main" val="1532752551"/>
                    </a:ext>
                  </a:extLst>
                </a:gridCol>
                <a:gridCol w="1136538">
                  <a:extLst>
                    <a:ext uri="{9D8B030D-6E8A-4147-A177-3AD203B41FA5}">
                      <a16:colId xmlns:a16="http://schemas.microsoft.com/office/drawing/2014/main" val="2309573702"/>
                    </a:ext>
                  </a:extLst>
                </a:gridCol>
              </a:tblGrid>
              <a:tr h="378254">
                <a:tc gridSpan="2">
                  <a:txBody>
                    <a:bodyPr/>
                    <a:lstStyle/>
                    <a:p>
                      <a:pPr marL="0" marR="0" algn="ctr">
                        <a:lnSpc>
                          <a:spcPct val="115000"/>
                        </a:lnSpc>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Tiêu</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chí</a:t>
                      </a:r>
                      <a:endParaRPr lang="vi-VN"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63000"/>
                      </a:schemeClr>
                    </a:solidFill>
                  </a:tcPr>
                </a:tc>
                <a:tc hMerge="1">
                  <a:txBody>
                    <a:bodyPr/>
                    <a:lstStyle/>
                    <a:p>
                      <a:endParaRPr lang="vi-VN"/>
                    </a:p>
                  </a:txBody>
                  <a:tcPr/>
                </a:tc>
                <a:tc>
                  <a:txBody>
                    <a:bodyPr/>
                    <a:lstStyle/>
                    <a:p>
                      <a:pPr marL="0" marR="0" algn="ctr">
                        <a:lnSpc>
                          <a:spcPct val="115000"/>
                        </a:lnSpc>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Đạt</a:t>
                      </a:r>
                      <a:endParaRPr lang="vi-VN"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63000"/>
                      </a:schemeClr>
                    </a:solidFill>
                  </a:tcPr>
                </a:tc>
                <a:tc>
                  <a:txBody>
                    <a:bodyPr/>
                    <a:lstStyle/>
                    <a:p>
                      <a:pPr marL="0" marR="0" algn="ctr">
                        <a:lnSpc>
                          <a:spcPct val="115000"/>
                        </a:lnSpc>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Chưa</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đạt</a:t>
                      </a:r>
                      <a:endParaRPr lang="vi-VN"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63000"/>
                      </a:schemeClr>
                    </a:solidFill>
                  </a:tcPr>
                </a:tc>
                <a:extLst>
                  <a:ext uri="{0D108BD9-81ED-4DB2-BD59-A6C34878D82A}">
                    <a16:rowId xmlns:a16="http://schemas.microsoft.com/office/drawing/2014/main" val="347816956"/>
                  </a:ext>
                </a:extLst>
              </a:tr>
              <a:tr h="304143">
                <a:tc rowSpan="3">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 </a:t>
                      </a:r>
                      <a:endParaRPr lang="vi-VN" sz="1800" b="1"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1" dirty="0" err="1">
                          <a:effectLst/>
                          <a:latin typeface="Times New Roman" panose="02020603050405020304" pitchFamily="18" charset="0"/>
                          <a:cs typeface="Times New Roman" panose="02020603050405020304" pitchFamily="18" charset="0"/>
                        </a:rPr>
                        <a:t>Mở</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đoạn</a:t>
                      </a:r>
                      <a:endParaRPr lang="vi-V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4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Mở</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đoạn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bằng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chữ</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hoa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lùi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đầu</a:t>
                      </a:r>
                      <a:r>
                        <a:rPr lang="en-US"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dòng.</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1800">
                          <a:effectLst/>
                          <a:latin typeface="#9Slide03 Arima Madurai Bold" panose="00000800000000000000" pitchFamily="2" charset="0"/>
                          <a:cs typeface="#9Slide03 Arima Madurai Bold" panose="00000800000000000000" pitchFamily="2" charset="0"/>
                        </a:rPr>
                        <a:t> </a:t>
                      </a:r>
                      <a:endParaRPr lang="vi-VN" sz="1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1800">
                          <a:effectLst/>
                          <a:latin typeface="#9Slide03 Arima Madurai Bold" panose="00000800000000000000" pitchFamily="2" charset="0"/>
                          <a:cs typeface="#9Slide03 Arima Madurai Bold" panose="00000800000000000000" pitchFamily="2" charset="0"/>
                        </a:rPr>
                        <a:t> </a:t>
                      </a:r>
                      <a:endParaRPr lang="vi-VN" sz="1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val="4275641847"/>
                  </a:ext>
                </a:extLst>
              </a:tr>
              <a:tr h="304143">
                <a:tc vMerge="1">
                  <a:txBody>
                    <a:bodyPr/>
                    <a:lstStyle/>
                    <a:p>
                      <a:endParaRPr lang="vi-VN"/>
                    </a:p>
                  </a:txBody>
                  <a:tcPr/>
                </a:tc>
                <a:tc>
                  <a:txBody>
                    <a:bodyPr/>
                    <a:lstStyle/>
                    <a:p>
                      <a:pPr marL="0" marR="0" algn="just">
                        <a:lnSpc>
                          <a:spcPct val="114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Dùng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ngôi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nhất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thơ.</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1800">
                          <a:effectLst/>
                          <a:latin typeface="#9Slide03 Arima Madurai Bold" panose="00000800000000000000" pitchFamily="2" charset="0"/>
                          <a:cs typeface="#9Slide03 Arima Madurai Bold" panose="00000800000000000000" pitchFamily="2" charset="0"/>
                        </a:rPr>
                        <a:t> </a:t>
                      </a:r>
                      <a:endParaRPr lang="vi-VN" sz="1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1800">
                          <a:effectLst/>
                          <a:latin typeface="#9Slide03 Arima Madurai Bold" panose="00000800000000000000" pitchFamily="2" charset="0"/>
                          <a:cs typeface="#9Slide03 Arima Madurai Bold" panose="00000800000000000000" pitchFamily="2" charset="0"/>
                        </a:rPr>
                        <a:t> </a:t>
                      </a:r>
                      <a:endParaRPr lang="vi-VN" sz="1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val="3594194080"/>
                  </a:ext>
                </a:extLst>
              </a:tr>
              <a:tr h="626587">
                <a:tc vMerge="1">
                  <a:txBody>
                    <a:bodyPr/>
                    <a:lstStyle/>
                    <a:p>
                      <a:endParaRPr lang="vi-VN"/>
                    </a:p>
                  </a:txBody>
                  <a:tcPr/>
                </a:tc>
                <a:tc>
                  <a:txBody>
                    <a:bodyPr/>
                    <a:lstStyle/>
                    <a:p>
                      <a:pPr marL="0" marR="0" algn="just">
                        <a:lnSpc>
                          <a:spcPct val="114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chung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thơ.</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1800" dirty="0">
                          <a:effectLst/>
                          <a:latin typeface="#9Slide03 Arima Madurai Bold" panose="00000800000000000000" pitchFamily="2" charset="0"/>
                          <a:cs typeface="#9Slide03 Arima Madurai Bold" panose="00000800000000000000" pitchFamily="2" charset="0"/>
                        </a:rPr>
                        <a:t> </a:t>
                      </a:r>
                      <a:endParaRPr lang="vi-VN"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1800">
                          <a:effectLst/>
                          <a:latin typeface="#9Slide03 Arima Madurai Bold" panose="00000800000000000000" pitchFamily="2" charset="0"/>
                          <a:cs typeface="#9Slide03 Arima Madurai Bold" panose="00000800000000000000" pitchFamily="2" charset="0"/>
                        </a:rPr>
                        <a:t> </a:t>
                      </a:r>
                      <a:endParaRPr lang="vi-VN" sz="1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val="747155242"/>
                  </a:ext>
                </a:extLst>
              </a:tr>
              <a:tr h="626587">
                <a:tc rowSpan="2">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 </a:t>
                      </a:r>
                      <a:endParaRPr lang="vi-VN" sz="1800" b="1"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1" dirty="0" err="1">
                          <a:effectLst/>
                          <a:latin typeface="Times New Roman" panose="02020603050405020304" pitchFamily="18" charset="0"/>
                          <a:cs typeface="Times New Roman" panose="02020603050405020304" pitchFamily="18" charset="0"/>
                        </a:rPr>
                        <a:t>Thân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đoạn</a:t>
                      </a:r>
                      <a:endParaRPr lang="vi-V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4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xúc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suy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về</a:t>
                      </a:r>
                      <a:r>
                        <a:rPr lang="vi-VN" sz="1800" dirty="0">
                          <a:effectLst/>
                          <a:latin typeface="Times New Roman" panose="02020603050405020304" pitchFamily="18" charset="0"/>
                          <a:cs typeface="Times New Roman" panose="02020603050405020304" pitchFamily="18" charset="0"/>
                        </a:rPr>
                        <a:t> bài thơ theo trình tự hợp lí.</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1800" dirty="0">
                          <a:effectLst/>
                          <a:latin typeface="#9Slide03 Arima Madurai Bold" panose="00000800000000000000" pitchFamily="2" charset="0"/>
                          <a:cs typeface="#9Slide03 Arima Madurai Bold" panose="00000800000000000000" pitchFamily="2" charset="0"/>
                        </a:rPr>
                        <a:t> </a:t>
                      </a:r>
                      <a:endParaRPr lang="vi-VN"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1800">
                          <a:effectLst/>
                          <a:latin typeface="#9Slide03 Arima Madurai Bold" panose="00000800000000000000" pitchFamily="2" charset="0"/>
                          <a:cs typeface="#9Slide03 Arima Madurai Bold" panose="00000800000000000000" pitchFamily="2" charset="0"/>
                        </a:rPr>
                        <a:t> </a:t>
                      </a:r>
                      <a:endParaRPr lang="vi-VN" sz="1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val="3115167901"/>
                  </a:ext>
                </a:extLst>
              </a:tr>
              <a:tr h="626587">
                <a:tc vMerge="1">
                  <a:txBody>
                    <a:bodyPr/>
                    <a:lstStyle/>
                    <a:p>
                      <a:endParaRPr lang="vi-VN"/>
                    </a:p>
                  </a:txBody>
                  <a:tcPr/>
                </a:tc>
                <a:tc>
                  <a:txBody>
                    <a:bodyPr/>
                    <a:lstStyle/>
                    <a:p>
                      <a:pPr marL="0" marR="0" algn="just">
                        <a:lnSpc>
                          <a:spcPct val="114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Làm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rõ</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nét đặc sắc nghệ thuật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thơ.</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1800" dirty="0">
                          <a:effectLst/>
                          <a:latin typeface="#9Slide03 Arima Madurai Bold" panose="00000800000000000000" pitchFamily="2" charset="0"/>
                          <a:cs typeface="#9Slide03 Arima Madurai Bold" panose="00000800000000000000" pitchFamily="2" charset="0"/>
                        </a:rPr>
                        <a:t> </a:t>
                      </a:r>
                      <a:endParaRPr lang="vi-VN"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1800" dirty="0">
                          <a:effectLst/>
                          <a:latin typeface="#9Slide03 Arima Madurai Bold" panose="00000800000000000000" pitchFamily="2" charset="0"/>
                          <a:cs typeface="#9Slide03 Arima Madurai Bold" panose="00000800000000000000" pitchFamily="2" charset="0"/>
                        </a:rPr>
                        <a:t> </a:t>
                      </a:r>
                      <a:endParaRPr lang="vi-VN"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val="4089058724"/>
                  </a:ext>
                </a:extLst>
              </a:tr>
              <a:tr h="608145">
                <a:tc rowSpan="2">
                  <a:txBody>
                    <a:bodyPr/>
                    <a:lstStyle/>
                    <a:p>
                      <a:pPr marL="0" marR="0" algn="ctr">
                        <a:lnSpc>
                          <a:spcPct val="115000"/>
                        </a:lnSpc>
                        <a:spcBef>
                          <a:spcPts val="0"/>
                        </a:spcBef>
                        <a:spcAft>
                          <a:spcPts val="0"/>
                        </a:spcAft>
                      </a:pPr>
                      <a:r>
                        <a:rPr lang="en-US" sz="1800" b="1" dirty="0" err="1">
                          <a:effectLst/>
                          <a:latin typeface="Times New Roman" panose="02020603050405020304" pitchFamily="18" charset="0"/>
                          <a:cs typeface="Times New Roman" panose="02020603050405020304" pitchFamily="18" charset="0"/>
                        </a:rPr>
                        <a:t>Kết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đoạn</a:t>
                      </a:r>
                      <a:endParaRPr lang="vi-V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4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Khẳng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cs typeface="Times New Roman" panose="02020603050405020304" pitchFamily="18" charset="0"/>
                        </a:rPr>
                        <a:t>nghĩa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đối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thân.</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1800">
                          <a:effectLst/>
                          <a:latin typeface="#9Slide03 Arima Madurai Bold" panose="00000800000000000000" pitchFamily="2" charset="0"/>
                          <a:cs typeface="#9Slide03 Arima Madurai Bold" panose="00000800000000000000" pitchFamily="2" charset="0"/>
                        </a:rPr>
                        <a:t> </a:t>
                      </a:r>
                      <a:endParaRPr lang="vi-VN" sz="1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1800" dirty="0">
                          <a:effectLst/>
                          <a:latin typeface="#9Slide03 Arima Madurai Bold" panose="00000800000000000000" pitchFamily="2" charset="0"/>
                          <a:cs typeface="#9Slide03 Arima Madurai Bold" panose="00000800000000000000" pitchFamily="2" charset="0"/>
                        </a:rPr>
                        <a:t> </a:t>
                      </a:r>
                      <a:endParaRPr lang="vi-VN"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val="1567636314"/>
                  </a:ext>
                </a:extLst>
              </a:tr>
              <a:tr h="304143">
                <a:tc vMerge="1">
                  <a:txBody>
                    <a:bodyPr/>
                    <a:lstStyle/>
                    <a:p>
                      <a:endParaRPr lang="vi-VN"/>
                    </a:p>
                  </a:txBody>
                  <a:tcPr/>
                </a:tc>
                <a:tc>
                  <a:txBody>
                    <a:bodyPr/>
                    <a:lstStyle/>
                    <a:p>
                      <a:pPr marL="0" marR="0" algn="just">
                        <a:lnSpc>
                          <a:spcPct val="114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Dùng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dấu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hợp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thúc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đoạn</a:t>
                      </a:r>
                      <a:r>
                        <a:rPr lang="en-US"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văn.</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1800" dirty="0">
                          <a:effectLst/>
                          <a:latin typeface="#9Slide03 Arima Madurai Bold" panose="00000800000000000000" pitchFamily="2" charset="0"/>
                          <a:cs typeface="#9Slide03 Arima Madurai Bold" panose="00000800000000000000" pitchFamily="2" charset="0"/>
                        </a:rPr>
                        <a:t> </a:t>
                      </a:r>
                      <a:endParaRPr lang="vi-VN"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1800" dirty="0">
                          <a:effectLst/>
                          <a:latin typeface="#9Slide03 Arima Madurai Bold" panose="00000800000000000000" pitchFamily="2" charset="0"/>
                          <a:cs typeface="#9Slide03 Arima Madurai Bold" panose="00000800000000000000" pitchFamily="2" charset="0"/>
                        </a:rPr>
                        <a:t> </a:t>
                      </a:r>
                      <a:endParaRPr lang="vi-VN"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val="2997087246"/>
                  </a:ext>
                </a:extLst>
              </a:tr>
              <a:tr h="379017">
                <a:tc rowSpan="2">
                  <a:txBody>
                    <a:bodyPr/>
                    <a:lstStyle/>
                    <a:p>
                      <a:pPr marL="0" marR="0" algn="ctr">
                        <a:lnSpc>
                          <a:spcPct val="115000"/>
                        </a:lnSpc>
                        <a:spcBef>
                          <a:spcPts val="0"/>
                        </a:spcBef>
                        <a:spcAft>
                          <a:spcPts val="0"/>
                        </a:spcAft>
                      </a:pPr>
                      <a:r>
                        <a:rPr lang="en-US" sz="1800" b="1" dirty="0" err="1">
                          <a:effectLst/>
                          <a:latin typeface="Times New Roman" panose="02020603050405020304" pitchFamily="18" charset="0"/>
                          <a:cs typeface="Times New Roman" panose="02020603050405020304" pitchFamily="18" charset="0"/>
                        </a:rPr>
                        <a:t>Diễn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đạt</a:t>
                      </a:r>
                      <a:endParaRPr lang="vi-V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068" marR="4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algn="just">
                        <a:lnSpc>
                          <a:spcPct val="114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Sử dụng một vài phép liên kết phù hợp.</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algn="just">
                        <a:lnSpc>
                          <a:spcPct val="114000"/>
                        </a:lnSpc>
                        <a:spcBef>
                          <a:spcPts val="0"/>
                        </a:spcBef>
                        <a:spcAft>
                          <a:spcPts val="0"/>
                        </a:spcAft>
                      </a:pPr>
                      <a:r>
                        <a:rPr lang="vi-VN" sz="1800">
                          <a:effectLst/>
                          <a:latin typeface="Calibri Light" panose="020F0302020204030204" pitchFamily="34" charset="0"/>
                          <a:ea typeface="Calibri" panose="020F0502020204030204" pitchFamily="34" charset="0"/>
                          <a:cs typeface="Times New Roman" panose="02020603050405020304" pitchFamily="18" charset="0"/>
                        </a:rPr>
                        <a:t> </a:t>
                      </a:r>
                      <a:endParaRPr lang="vi-V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algn="just">
                        <a:lnSpc>
                          <a:spcPct val="114000"/>
                        </a:lnSpc>
                        <a:spcBef>
                          <a:spcPts val="0"/>
                        </a:spcBef>
                        <a:spcAft>
                          <a:spcPts val="0"/>
                        </a:spcAft>
                      </a:pPr>
                      <a:r>
                        <a:rPr lang="vi-VN"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vi-V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val="1223607932"/>
                  </a:ext>
                </a:extLst>
              </a:tr>
              <a:tr h="379017">
                <a:tc vMerge="1">
                  <a:txBody>
                    <a:bodyPr/>
                    <a:lstStyle/>
                    <a:p>
                      <a:pPr marL="0" marR="0" algn="ctr">
                        <a:lnSpc>
                          <a:spcPct val="115000"/>
                        </a:lnSpc>
                        <a:spcBef>
                          <a:spcPts val="0"/>
                        </a:spcBef>
                        <a:spcAft>
                          <a:spcPts val="0"/>
                        </a:spcAft>
                      </a:pPr>
                      <a:endParaRPr lang="vi-VN"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4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Không mắc lỗi chính tả, dùng từ, viết câu.</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algn="just">
                        <a:lnSpc>
                          <a:spcPct val="114000"/>
                        </a:lnSpc>
                        <a:spcBef>
                          <a:spcPts val="0"/>
                        </a:spcBef>
                        <a:spcAft>
                          <a:spcPts val="0"/>
                        </a:spcAft>
                      </a:pPr>
                      <a:r>
                        <a:rPr lang="vi-VN" sz="1800">
                          <a:effectLst/>
                          <a:latin typeface="Calibri Light" panose="020F0302020204030204" pitchFamily="34" charset="0"/>
                          <a:ea typeface="Calibri" panose="020F0502020204030204" pitchFamily="34" charset="0"/>
                          <a:cs typeface="Times New Roman" panose="02020603050405020304" pitchFamily="18" charset="0"/>
                        </a:rPr>
                        <a:t> </a:t>
                      </a:r>
                      <a:endParaRPr lang="vi-V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algn="just">
                        <a:lnSpc>
                          <a:spcPct val="114000"/>
                        </a:lnSpc>
                        <a:spcBef>
                          <a:spcPts val="0"/>
                        </a:spcBef>
                        <a:spcAft>
                          <a:spcPts val="0"/>
                        </a:spcAft>
                      </a:pPr>
                      <a:endParaRPr lang="vi-VN"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val="4125470365"/>
                  </a:ext>
                </a:extLst>
              </a:tr>
            </a:tbl>
          </a:graphicData>
        </a:graphic>
      </p:graphicFrame>
    </p:spTree>
    <p:extLst>
      <p:ext uri="{BB962C8B-B14F-4D97-AF65-F5344CB8AC3E}">
        <p14:creationId xmlns:p14="http://schemas.microsoft.com/office/powerpoint/2010/main" val="2987867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E20F092-BEBE-4DA3-990F-F4EC87E9034B}"/>
              </a:ext>
            </a:extLst>
          </p:cNvPr>
          <p:cNvGraphicFramePr>
            <a:graphicFrameLocks noGrp="1"/>
          </p:cNvGraphicFramePr>
          <p:nvPr>
            <p:extLst>
              <p:ext uri="{D42A27DB-BD31-4B8C-83A1-F6EECF244321}">
                <p14:modId xmlns:p14="http://schemas.microsoft.com/office/powerpoint/2010/main" val="1051703308"/>
              </p:ext>
            </p:extLst>
          </p:nvPr>
        </p:nvGraphicFramePr>
        <p:xfrm>
          <a:off x="104572" y="0"/>
          <a:ext cx="8847403" cy="5234844"/>
        </p:xfrm>
        <a:graphic>
          <a:graphicData uri="http://schemas.openxmlformats.org/drawingml/2006/table">
            <a:tbl>
              <a:tblPr firstRow="1" firstCol="1" bandRow="1"/>
              <a:tblGrid>
                <a:gridCol w="973114">
                  <a:extLst>
                    <a:ext uri="{9D8B030D-6E8A-4147-A177-3AD203B41FA5}">
                      <a16:colId xmlns:a16="http://schemas.microsoft.com/office/drawing/2014/main" val="1087979354"/>
                    </a:ext>
                  </a:extLst>
                </a:gridCol>
                <a:gridCol w="7874289">
                  <a:extLst>
                    <a:ext uri="{9D8B030D-6E8A-4147-A177-3AD203B41FA5}">
                      <a16:colId xmlns:a16="http://schemas.microsoft.com/office/drawing/2014/main" val="1934626688"/>
                    </a:ext>
                  </a:extLst>
                </a:gridCol>
              </a:tblGrid>
              <a:tr h="243184">
                <a:tc>
                  <a:txBody>
                    <a:bodyPr/>
                    <a:lstStyle/>
                    <a:p>
                      <a:pPr algn="ctr">
                        <a:lnSpc>
                          <a:spcPct val="100000"/>
                        </a:lnSpc>
                        <a:spcBef>
                          <a:spcPts val="0"/>
                        </a:spcBef>
                        <a:spcAft>
                          <a:spcPts val="0"/>
                        </a:spcAft>
                      </a:pPr>
                      <a:r>
                        <a:rPr lang="en-US" sz="1500" b="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MỞ</a:t>
                      </a:r>
                      <a:r>
                        <a:rPr lang="en-US" sz="1500" b="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500" b="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ĐOẠN</a:t>
                      </a:r>
                      <a:r>
                        <a:rPr lang="en-US" sz="1500" b="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fr-FR" sz="15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42464" marR="4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500" b="1" i="0" u="none" strike="noStrike" kern="12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MỘT SỐ CÁCH  </a:t>
                      </a:r>
                      <a:r>
                        <a:rPr kumimoji="0" lang="en-US" sz="1500" b="1" i="0" u="none" strike="noStrike" kern="1200" cap="none" spc="0" normalizeH="0" baseline="0" noProof="0" dirty="0" err="1">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VIẾT</a:t>
                      </a:r>
                      <a:r>
                        <a:rPr kumimoji="0" lang="en-US" sz="1500" b="1" i="0" u="none" strike="noStrike" kern="12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1500" b="1" i="0" u="none" strike="noStrike" kern="1200" cap="none" spc="0" normalizeH="0" baseline="0" noProof="0" dirty="0" err="1">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MỞ</a:t>
                      </a:r>
                      <a:r>
                        <a:rPr kumimoji="0" lang="en-US" sz="1500" b="1" i="0" u="none" strike="noStrike" kern="12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1500" b="1" i="0" u="none" strike="noStrike" kern="1200" cap="none" spc="0" normalizeH="0" baseline="0" noProof="0" dirty="0" err="1">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ĐOẠN</a:t>
                      </a:r>
                      <a:endParaRPr kumimoji="0" lang="fr-FR" sz="1500" b="0" i="0" u="none" strike="noStrike" kern="12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42464" marR="4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5752338"/>
                  </a:ext>
                </a:extLst>
              </a:tr>
              <a:tr h="1882891">
                <a:tc>
                  <a:txBody>
                    <a:bodyPr/>
                    <a:lstStyle/>
                    <a:p>
                      <a:pPr algn="just">
                        <a:lnSpc>
                          <a:spcPct val="100000"/>
                        </a:lnSpc>
                        <a:spcBef>
                          <a:spcPts val="0"/>
                        </a:spcBef>
                        <a:spcAft>
                          <a:spcPts val="0"/>
                        </a:spcAft>
                      </a:pPr>
                      <a:r>
                        <a:rPr lang="vi-VN" sz="1800" dirty="0">
                          <a:effectLst/>
                          <a:latin typeface="Times New Roman" panose="02020603050405020304" pitchFamily="18" charset="0"/>
                          <a:ea typeface="Tahoma" panose="020B0604030504040204" pitchFamily="34" charset="0"/>
                          <a:cs typeface="Times New Roman" panose="02020603050405020304" pitchFamily="18" charset="0"/>
                        </a:rPr>
                        <a:t> </a:t>
                      </a:r>
                      <a:endParaRPr lang="en-US" sz="18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00000"/>
                        </a:lnSpc>
                        <a:spcBef>
                          <a:spcPts val="0"/>
                        </a:spcBef>
                        <a:spcAft>
                          <a:spcPts val="0"/>
                        </a:spcAft>
                      </a:pPr>
                      <a:endParaRPr lang="en-US" sz="18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00000"/>
                        </a:lnSpc>
                        <a:spcBef>
                          <a:spcPts val="0"/>
                        </a:spcBef>
                        <a:spcAft>
                          <a:spcPts val="0"/>
                        </a:spcAft>
                      </a:pPr>
                      <a:endParaRPr lang="en-US" sz="18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00000"/>
                        </a:lnSpc>
                        <a:spcBef>
                          <a:spcPts val="0"/>
                        </a:spcBef>
                        <a:spcAft>
                          <a:spcPts val="0"/>
                        </a:spcAft>
                      </a:pPr>
                      <a:endParaRPr lang="en-US" sz="18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00000"/>
                        </a:lnSpc>
                        <a:spcBef>
                          <a:spcPts val="0"/>
                        </a:spcBef>
                        <a:spcAft>
                          <a:spcPts val="0"/>
                        </a:spcAft>
                      </a:pPr>
                      <a:endParaRPr lang="en-US" sz="18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00000"/>
                        </a:lnSpc>
                        <a:spcBef>
                          <a:spcPts val="0"/>
                        </a:spcBef>
                        <a:spcAft>
                          <a:spcPts val="0"/>
                        </a:spcAft>
                      </a:pPr>
                      <a:endParaRPr lang="en-US" sz="18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00000"/>
                        </a:lnSpc>
                        <a:spcBef>
                          <a:spcPts val="0"/>
                        </a:spcBef>
                        <a:spcAft>
                          <a:spcPts val="0"/>
                        </a:spcAft>
                      </a:pPr>
                      <a:endParaRPr lang="fr-FR" sz="18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42464" marR="4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endParaRPr lang="fr-FR" sz="18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42464" marR="4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0153510"/>
                  </a:ext>
                </a:extLst>
              </a:tr>
              <a:tr h="2857404">
                <a:tc>
                  <a:txBody>
                    <a:bodyPr/>
                    <a:lstStyle/>
                    <a:p>
                      <a:pPr algn="just">
                        <a:lnSpc>
                          <a:spcPct val="100000"/>
                        </a:lnSpc>
                        <a:spcBef>
                          <a:spcPts val="0"/>
                        </a:spcBef>
                        <a:spcAft>
                          <a:spcPts val="0"/>
                        </a:spcAft>
                      </a:pPr>
                      <a:endParaRPr lang="fr-FR" sz="18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42464" marR="4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just">
                        <a:lnSpc>
                          <a:spcPct val="100000"/>
                        </a:lnSpc>
                        <a:spcBef>
                          <a:spcPts val="0"/>
                        </a:spcBef>
                        <a:spcAft>
                          <a:spcPts val="0"/>
                        </a:spcAft>
                        <a:buFontTx/>
                        <a:buNone/>
                      </a:pPr>
                      <a:endParaRPr lang="fr-FR" sz="18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42464" marR="4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190960"/>
                  </a:ext>
                </a:extLst>
              </a:tr>
            </a:tbl>
          </a:graphicData>
        </a:graphic>
      </p:graphicFrame>
      <p:sp>
        <p:nvSpPr>
          <p:cNvPr id="3" name="TextBox 2">
            <a:extLst>
              <a:ext uri="{FF2B5EF4-FFF2-40B4-BE49-F238E27FC236}">
                <a16:creationId xmlns:a16="http://schemas.microsoft.com/office/drawing/2014/main" id="{E6CEB6CD-BAF8-CC7E-BDA1-03132D04FA72}"/>
              </a:ext>
            </a:extLst>
          </p:cNvPr>
          <p:cNvSpPr txBox="1"/>
          <p:nvPr/>
        </p:nvSpPr>
        <p:spPr>
          <a:xfrm>
            <a:off x="64866" y="848982"/>
            <a:ext cx="1240275" cy="369332"/>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Trực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tiếp</a:t>
            </a:r>
            <a:endParaRPr lang="en-US" sz="1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1E3E7F3-C8A6-4D62-1787-2F7844CE80D3}"/>
              </a:ext>
            </a:extLst>
          </p:cNvPr>
          <p:cNvSpPr txBox="1"/>
          <p:nvPr/>
        </p:nvSpPr>
        <p:spPr>
          <a:xfrm>
            <a:off x="1086258" y="506185"/>
            <a:ext cx="7953171" cy="369332"/>
          </a:xfrm>
          <a:prstGeom prst="rect">
            <a:avLst/>
          </a:prstGeom>
          <a:noFill/>
        </p:spPr>
        <p:txBody>
          <a:bodyPr wrap="square">
            <a:spAutoFit/>
          </a:bodyPr>
          <a:lstStyle/>
          <a:p>
            <a:pPr lvl="0" algn="just"/>
            <a:r>
              <a:rPr lang="fr-FR" sz="1800" b="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Giới </a:t>
            </a:r>
            <a:r>
              <a:rPr lang="fr-FR" sz="1800" b="1" kern="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thiệu</a:t>
            </a:r>
            <a:r>
              <a:rPr lang="fr-FR" sz="1800" b="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kern="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tác</a:t>
            </a:r>
            <a:r>
              <a:rPr lang="fr-FR" sz="1800" b="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kern="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a:t>
            </a:r>
            <a:r>
              <a:rPr lang="fr-FR" sz="1800" b="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kern="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tác</a:t>
            </a:r>
            <a:r>
              <a:rPr lang="fr-FR" sz="1800" b="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kern="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phẩm</a:t>
            </a:r>
            <a:r>
              <a:rPr lang="fr-FR" sz="1800" b="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r>
              <a:rPr lang="vi-VN" sz="1800" b="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Cảm nghĩ chung về bài thơ</a:t>
            </a:r>
            <a:r>
              <a:rPr lang="fr-FR" sz="1800" b="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1800" b="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967BA23-AFF1-88F7-12E3-28D14CC8FBE1}"/>
              </a:ext>
            </a:extLst>
          </p:cNvPr>
          <p:cNvSpPr txBox="1"/>
          <p:nvPr/>
        </p:nvSpPr>
        <p:spPr>
          <a:xfrm>
            <a:off x="94846" y="3449071"/>
            <a:ext cx="1240276" cy="369332"/>
          </a:xfrm>
          <a:prstGeom prst="rect">
            <a:avLst/>
          </a:prstGeom>
          <a:noFill/>
        </p:spPr>
        <p:txBody>
          <a:bodyPr wrap="square">
            <a:spAutoFit/>
          </a:bodyPr>
          <a:lstStyle/>
          <a:p>
            <a:pPr algn="just"/>
            <a:r>
              <a:rPr lang="fr-FR" sz="1800" b="1" dirty="0" err="1">
                <a:latin typeface="Times New Roman" panose="02020603050405020304" pitchFamily="18" charset="0"/>
                <a:ea typeface="Tahoma" panose="020B0604030504040204" pitchFamily="34" charset="0"/>
                <a:cs typeface="Times New Roman" panose="02020603050405020304" pitchFamily="18" charset="0"/>
              </a:rPr>
              <a:t>Gián</a:t>
            </a:r>
            <a:r>
              <a:rPr lang="fr-FR" sz="1800" b="1" dirty="0">
                <a:latin typeface="Times New Roman" panose="02020603050405020304" pitchFamily="18" charset="0"/>
                <a:ea typeface="Tahoma" panose="020B0604030504040204" pitchFamily="34" charset="0"/>
                <a:cs typeface="Times New Roman" panose="02020603050405020304" pitchFamily="18" charset="0"/>
              </a:rPr>
              <a:t> </a:t>
            </a:r>
            <a:r>
              <a:rPr lang="fr-FR" sz="1800" b="1" dirty="0" err="1">
                <a:latin typeface="Times New Roman" panose="02020603050405020304" pitchFamily="18" charset="0"/>
                <a:ea typeface="Tahoma" panose="020B0604030504040204" pitchFamily="34" charset="0"/>
                <a:cs typeface="Times New Roman" panose="02020603050405020304" pitchFamily="18" charset="0"/>
              </a:rPr>
              <a:t>tiếp</a:t>
            </a:r>
            <a:endParaRPr lang="fr-FR" sz="18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87A76B7-E5B3-4D54-01D5-C913552D2871}"/>
              </a:ext>
            </a:extLst>
          </p:cNvPr>
          <p:cNvSpPr txBox="1"/>
          <p:nvPr/>
        </p:nvSpPr>
        <p:spPr>
          <a:xfrm>
            <a:off x="1232807" y="2381063"/>
            <a:ext cx="7421336" cy="369332"/>
          </a:xfrm>
          <a:prstGeom prst="rect">
            <a:avLst/>
          </a:prstGeom>
          <a:noFill/>
        </p:spPr>
        <p:txBody>
          <a:bodyPr wrap="square">
            <a:spAutoFit/>
          </a:bodyPr>
          <a:lstStyle/>
          <a:p>
            <a:pPr algn="just"/>
            <a:r>
              <a:rPr lang="fr-FR" sz="1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a:t>
            </a:r>
            <a:r>
              <a:rPr lang="fr-FR" sz="1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a:t>
            </a:r>
            <a:r>
              <a:rPr lang="fr-FR" sz="1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đề</a:t>
            </a:r>
            <a:r>
              <a:rPr lang="fr-FR" sz="1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tài</a:t>
            </a:r>
            <a:r>
              <a:rPr lang="fr-FR" sz="1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cảm</a:t>
            </a:r>
            <a:r>
              <a:rPr lang="fr-FR" sz="1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hứng</a:t>
            </a:r>
            <a:r>
              <a:rPr lang="fr-FR" sz="1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nhận</a:t>
            </a:r>
            <a:r>
              <a:rPr lang="fr-FR" sz="1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định</a:t>
            </a:r>
            <a:r>
              <a:rPr lang="fr-FR" sz="1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r>
              <a:rPr lang="vi-VN" sz="1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Cảm nghĩ chung về bài thơ</a:t>
            </a:r>
            <a:endParaRPr lang="fr-FR" sz="1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F7996D-7086-0B9C-CBF9-50A0E099BE17}"/>
              </a:ext>
            </a:extLst>
          </p:cNvPr>
          <p:cNvSpPr txBox="1"/>
          <p:nvPr/>
        </p:nvSpPr>
        <p:spPr>
          <a:xfrm>
            <a:off x="1152730" y="2971799"/>
            <a:ext cx="7738177" cy="1477328"/>
          </a:xfrm>
          <a:prstGeom prst="rect">
            <a:avLst/>
          </a:prstGeom>
          <a:noFill/>
        </p:spPr>
        <p:txBody>
          <a:bodyPr wrap="square">
            <a:spAutoFit/>
          </a:bodyPr>
          <a:lstStyle/>
          <a:p>
            <a:pPr algn="just" defTabSz="685800">
              <a:buClrTx/>
              <a:defRPr/>
            </a:pPr>
            <a:r>
              <a:rPr lang="fr-FR" sz="1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VD</a:t>
            </a:r>
            <a:r>
              <a:rPr lang="fr-FR"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r>
              <a:rPr lang="fr-FR" sz="1800" b="1" i="1" kern="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Tên</a:t>
            </a:r>
            <a:r>
              <a:rPr lang="fr-FR" sz="18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i="1" kern="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đề</a:t>
            </a:r>
            <a:r>
              <a:rPr lang="fr-FR" sz="18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i="1" kern="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tài</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là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đề</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tài</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quen</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thuộc</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nền</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vi-VN"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văn học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Việt</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Nam,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đã</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khơi</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gợi</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nhiều</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vi-VN"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rung</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cảm</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vi-VN"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cho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các</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thế</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văn</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nghệ</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sĩ</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vi-VN"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cho ra đời nhiều tác phẩm đặc sắc. T</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rong</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đó</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không</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thể</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không</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đến</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i="1" kern="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tên</a:t>
            </a:r>
            <a:r>
              <a:rPr lang="fr-FR" sz="18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i="1" kern="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tác</a:t>
            </a:r>
            <a:r>
              <a:rPr lang="fr-FR" sz="18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i="1" kern="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phẩm</a:t>
            </a:r>
            <a:r>
              <a:rPr lang="fr-FR" sz="18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i="1" kern="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tác</a:t>
            </a:r>
            <a:r>
              <a:rPr lang="fr-FR" sz="18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1800" b="1" i="1" kern="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r>
              <a:rPr lang="vi-VN"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đã để lại cho tôi những cảm xúc khó quên.</a:t>
            </a:r>
          </a:p>
          <a:p>
            <a:pPr algn="just" defTabSz="685800">
              <a:buClrTx/>
              <a:defRPr/>
            </a:pPr>
            <a:endParaRPr lang="fr-FR"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A018337-FBC8-7BAA-4594-20B69C5EAF86}"/>
              </a:ext>
            </a:extLst>
          </p:cNvPr>
          <p:cNvSpPr txBox="1"/>
          <p:nvPr/>
        </p:nvSpPr>
        <p:spPr>
          <a:xfrm>
            <a:off x="1152730" y="860929"/>
            <a:ext cx="7953171" cy="369332"/>
          </a:xfrm>
          <a:prstGeom prst="rect">
            <a:avLst/>
          </a:prstGeom>
          <a:noFill/>
        </p:spPr>
        <p:txBody>
          <a:bodyPr wrap="square">
            <a:spAutoFit/>
          </a:bodyPr>
          <a:lstStyle/>
          <a:p>
            <a:pPr algn="just"/>
            <a:r>
              <a:rPr lang="fr-FR" sz="1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VD</a:t>
            </a:r>
            <a:r>
              <a:rPr lang="fr-FR"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vi-VN"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vi-VN" sz="18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Tên tác phẩm</a:t>
            </a:r>
            <a:r>
              <a:rPr lang="vi-VN"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của ( </a:t>
            </a:r>
            <a:r>
              <a:rPr lang="vi-VN" sz="18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tên tác giả) </a:t>
            </a:r>
            <a:r>
              <a:rPr lang="vi-VN"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đã để lại trong lòng tôi ấn tượng sâu sắc.</a:t>
            </a:r>
            <a:endParaRPr lang="fr-FR" sz="1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43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AD08A2-2C09-9BAA-66F5-9E45343477B5}"/>
              </a:ext>
            </a:extLst>
          </p:cNvPr>
          <p:cNvGraphicFramePr>
            <a:graphicFrameLocks noGrp="1"/>
          </p:cNvGraphicFramePr>
          <p:nvPr>
            <p:extLst>
              <p:ext uri="{D42A27DB-BD31-4B8C-83A1-F6EECF244321}">
                <p14:modId xmlns:p14="http://schemas.microsoft.com/office/powerpoint/2010/main" val="2384131239"/>
              </p:ext>
            </p:extLst>
          </p:nvPr>
        </p:nvGraphicFramePr>
        <p:xfrm>
          <a:off x="151171" y="527043"/>
          <a:ext cx="8841658" cy="4527995"/>
        </p:xfrm>
        <a:graphic>
          <a:graphicData uri="http://schemas.openxmlformats.org/drawingml/2006/table">
            <a:tbl>
              <a:tblPr firstRow="1" firstCol="1" bandRow="1">
                <a:tableStyleId>{5C22544A-7EE6-4342-B048-85BDC9FD1C3A}</a:tableStyleId>
              </a:tblPr>
              <a:tblGrid>
                <a:gridCol w="1456403">
                  <a:extLst>
                    <a:ext uri="{9D8B030D-6E8A-4147-A177-3AD203B41FA5}">
                      <a16:colId xmlns:a16="http://schemas.microsoft.com/office/drawing/2014/main" val="1389948654"/>
                    </a:ext>
                  </a:extLst>
                </a:gridCol>
                <a:gridCol w="7385255">
                  <a:extLst>
                    <a:ext uri="{9D8B030D-6E8A-4147-A177-3AD203B41FA5}">
                      <a16:colId xmlns:a16="http://schemas.microsoft.com/office/drawing/2014/main" val="503433748"/>
                    </a:ext>
                  </a:extLst>
                </a:gridCol>
              </a:tblGrid>
              <a:tr h="436065">
                <a:tc>
                  <a:txBody>
                    <a:bodyPr/>
                    <a:lstStyle/>
                    <a:p>
                      <a:pPr marL="457200" indent="-457200" algn="ctr"/>
                      <a:r>
                        <a:rPr lang="en-US" sz="2100" kern="100" dirty="0" err="1">
                          <a:solidFill>
                            <a:schemeClr val="tx1"/>
                          </a:solidFill>
                          <a:effectLst/>
                          <a:latin typeface="Times New Roman" panose="02020603050405020304" pitchFamily="18" charset="0"/>
                          <a:cs typeface="Times New Roman" panose="02020603050405020304" pitchFamily="18" charset="0"/>
                        </a:rPr>
                        <a:t>Kết</a:t>
                      </a:r>
                      <a:r>
                        <a:rPr lang="en-US" sz="2100" kern="100" dirty="0">
                          <a:solidFill>
                            <a:schemeClr val="tx1"/>
                          </a:solidFill>
                          <a:effectLst/>
                          <a:latin typeface="Times New Roman" panose="02020603050405020304" pitchFamily="18" charset="0"/>
                          <a:cs typeface="Times New Roman" panose="02020603050405020304" pitchFamily="18" charset="0"/>
                        </a:rPr>
                        <a:t> </a:t>
                      </a:r>
                      <a:r>
                        <a:rPr lang="en-US" sz="2100" kern="100" dirty="0" err="1">
                          <a:solidFill>
                            <a:schemeClr val="tx1"/>
                          </a:solidFill>
                          <a:effectLst/>
                          <a:latin typeface="Times New Roman" panose="02020603050405020304" pitchFamily="18" charset="0"/>
                          <a:cs typeface="Times New Roman" panose="02020603050405020304" pitchFamily="18" charset="0"/>
                        </a:rPr>
                        <a:t>đoạn</a:t>
                      </a:r>
                      <a:endParaRPr lang="en-US" sz="21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rgbClr val="F99888">
                        <a:alpha val="80000"/>
                      </a:srgbClr>
                    </a:solidFill>
                  </a:tcPr>
                </a:tc>
                <a:tc>
                  <a:txBody>
                    <a:bodyPr/>
                    <a:lstStyle/>
                    <a:p>
                      <a:pPr marL="457200" algn="ctr"/>
                      <a:r>
                        <a:rPr lang="en-US" sz="2100" kern="1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1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a:t>
                      </a:r>
                    </a:p>
                  </a:txBody>
                  <a:tcPr marL="51435" marR="51435" marT="0" marB="0">
                    <a:solidFill>
                      <a:srgbClr val="F99888">
                        <a:alpha val="80000"/>
                      </a:srgbClr>
                    </a:solidFill>
                  </a:tcPr>
                </a:tc>
                <a:extLst>
                  <a:ext uri="{0D108BD9-81ED-4DB2-BD59-A6C34878D82A}">
                    <a16:rowId xmlns:a16="http://schemas.microsoft.com/office/drawing/2014/main" val="2273502857"/>
                  </a:ext>
                </a:extLst>
              </a:tr>
              <a:tr h="4091930">
                <a:tc>
                  <a:txBody>
                    <a:bodyPr/>
                    <a:lstStyle/>
                    <a:p>
                      <a:pPr marL="88900" indent="0" algn="just"/>
                      <a:r>
                        <a:rPr lang="vi-VN" sz="21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Khẳng định lại cảm nghĩ và ý nghĩa của bài thơ đối với bản thân.</a:t>
                      </a:r>
                      <a:endParaRPr lang="en-US" sz="21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rgbClr val="F99888">
                        <a:alpha val="80000"/>
                      </a:srgbClr>
                    </a:solidFill>
                  </a:tcPr>
                </a:tc>
                <a:tc>
                  <a:txBody>
                    <a:bodyPr/>
                    <a:lstStyle/>
                    <a:p>
                      <a:pPr>
                        <a:lnSpc>
                          <a:spcPct val="107000"/>
                        </a:lnSpc>
                        <a:spcAft>
                          <a:spcPts val="800"/>
                        </a:spcAft>
                      </a:pPr>
                      <a:r>
                        <a:rPr lang="en-US" sz="2100" kern="100" dirty="0">
                          <a:solidFill>
                            <a:schemeClr val="tx1"/>
                          </a:solidFill>
                          <a:effectLst/>
                          <a:latin typeface="Times New Roman" panose="02020603050405020304" pitchFamily="18" charset="0"/>
                          <a:cs typeface="Times New Roman" panose="02020603050405020304" pitchFamily="18" charset="0"/>
                        </a:rPr>
                        <a:t> </a:t>
                      </a:r>
                      <a:endParaRPr lang="en-US" sz="21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1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1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1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1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1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1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1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1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alpha val="80000"/>
                      </a:schemeClr>
                    </a:solidFill>
                  </a:tcPr>
                </a:tc>
                <a:extLst>
                  <a:ext uri="{0D108BD9-81ED-4DB2-BD59-A6C34878D82A}">
                    <a16:rowId xmlns:a16="http://schemas.microsoft.com/office/drawing/2014/main" val="3644259211"/>
                  </a:ext>
                </a:extLst>
              </a:tr>
            </a:tbl>
          </a:graphicData>
        </a:graphic>
      </p:graphicFrame>
      <p:sp>
        <p:nvSpPr>
          <p:cNvPr id="3" name="Rectangle 1">
            <a:extLst>
              <a:ext uri="{FF2B5EF4-FFF2-40B4-BE49-F238E27FC236}">
                <a16:creationId xmlns:a16="http://schemas.microsoft.com/office/drawing/2014/main" id="{02E752BB-BC26-478A-8324-2EB8794E9501}"/>
              </a:ext>
            </a:extLst>
          </p:cNvPr>
          <p:cNvSpPr>
            <a:spLocks noChangeArrowheads="1"/>
          </p:cNvSpPr>
          <p:nvPr/>
        </p:nvSpPr>
        <p:spPr bwMode="auto">
          <a:xfrm>
            <a:off x="2678038" y="88462"/>
            <a:ext cx="4811333" cy="438582"/>
          </a:xfrm>
          <a:prstGeom prst="rect">
            <a:avLst/>
          </a:prstGeom>
          <a:noFill/>
          <a:ln>
            <a:noFill/>
          </a:ln>
          <a:effec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buClrTx/>
            </a:pPr>
            <a:r>
              <a:rPr lang="en-US" altLang="en-US" sz="24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GỢI Ý CÁCH VIẾT KẾT ĐOẠN </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4DE2FE6-693B-9B1F-50DE-A3D015E86BFF}"/>
              </a:ext>
            </a:extLst>
          </p:cNvPr>
          <p:cNvSpPr txBox="1"/>
          <p:nvPr/>
        </p:nvSpPr>
        <p:spPr>
          <a:xfrm>
            <a:off x="1718187" y="982725"/>
            <a:ext cx="7197213" cy="3801041"/>
          </a:xfrm>
          <a:prstGeom prst="rect">
            <a:avLst/>
          </a:prstGeom>
          <a:noFill/>
        </p:spPr>
        <p:txBody>
          <a:bodyPr wrap="square">
            <a:spAutoFit/>
          </a:bodyPr>
          <a:lstStyle/>
          <a:p>
            <a:pPr algn="just">
              <a:spcAft>
                <a:spcPts val="600"/>
              </a:spcAft>
            </a:pPr>
            <a:r>
              <a:rPr lang="en-US" sz="2100" kern="100" dirty="0">
                <a:latin typeface="Times New Roman" panose="02020603050405020304" pitchFamily="18" charset="0"/>
                <a:cs typeface="Times New Roman" panose="02020603050405020304" pitchFamily="18" charset="0"/>
              </a:rPr>
              <a:t>- </a:t>
            </a:r>
            <a:r>
              <a:rPr lang="vi-VN" sz="2100" b="1" kern="100" dirty="0">
                <a:latin typeface="Times New Roman" panose="02020603050405020304" pitchFamily="18" charset="0"/>
                <a:cs typeface="Times New Roman" panose="02020603050405020304" pitchFamily="18" charset="0"/>
              </a:rPr>
              <a:t>Cách 1</a:t>
            </a:r>
            <a:r>
              <a:rPr lang="vi-VN"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Bằng</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tài</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năng</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và</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tấm</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lòng</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của</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mình</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nhà</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thơ</a:t>
            </a:r>
            <a:r>
              <a:rPr lang="en-US" sz="2100" kern="100" dirty="0">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tên</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tác</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giả</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đã</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thể</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hiện</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thật</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xuất</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sắc</a:t>
            </a:r>
            <a:r>
              <a:rPr lang="en-US" sz="2100" kern="100" dirty="0">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nét</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nghệ</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thuật</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hoặc</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nội</a:t>
            </a:r>
            <a:r>
              <a:rPr lang="en-US" sz="2100" b="1" kern="100" dirty="0">
                <a:solidFill>
                  <a:srgbClr val="C00000"/>
                </a:solidFill>
                <a:latin typeface="Times New Roman" panose="02020603050405020304" pitchFamily="18" charset="0"/>
                <a:cs typeface="Times New Roman" panose="02020603050405020304" pitchFamily="18" charset="0"/>
              </a:rPr>
              <a:t> dung </a:t>
            </a:r>
            <a:r>
              <a:rPr lang="en-US" sz="2100" b="1" kern="100" dirty="0" err="1">
                <a:solidFill>
                  <a:srgbClr val="C00000"/>
                </a:solidFill>
                <a:latin typeface="Times New Roman" panose="02020603050405020304" pitchFamily="18" charset="0"/>
                <a:cs typeface="Times New Roman" panose="02020603050405020304" pitchFamily="18" charset="0"/>
              </a:rPr>
              <a:t>đặc</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sắc</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Cảm</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ơn</a:t>
            </a:r>
            <a:r>
              <a:rPr lang="en-US" sz="2100" kern="100" dirty="0">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tên</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tác</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giả</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đã</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giúp</a:t>
            </a:r>
            <a:r>
              <a:rPr lang="en-US" sz="2100" kern="100" dirty="0">
                <a:latin typeface="Times New Roman" panose="02020603050405020304" pitchFamily="18" charset="0"/>
                <a:cs typeface="Times New Roman" panose="02020603050405020304" pitchFamily="18" charset="0"/>
              </a:rPr>
              <a:t> ta </a:t>
            </a:r>
            <a:r>
              <a:rPr lang="en-US" sz="2100" kern="100" dirty="0" err="1">
                <a:latin typeface="Times New Roman" panose="02020603050405020304" pitchFamily="18" charset="0"/>
                <a:cs typeface="Times New Roman" panose="02020603050405020304" pitchFamily="18" charset="0"/>
              </a:rPr>
              <a:t>thêm</a:t>
            </a:r>
            <a:r>
              <a:rPr lang="en-US" sz="2100" kern="100" dirty="0">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thái</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độ</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tình</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cảm</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của</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bản</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thân</a:t>
            </a:r>
            <a:r>
              <a:rPr lang="en-US" sz="2100" kern="100" dirty="0">
                <a:latin typeface="Times New Roman" panose="02020603050405020304" pitchFamily="18" charset="0"/>
                <a:cs typeface="Times New Roman" panose="02020603050405020304" pitchFamily="18" charset="0"/>
              </a:rPr>
              <a:t>).</a:t>
            </a:r>
          </a:p>
          <a:p>
            <a:pPr algn="just">
              <a:spcAft>
                <a:spcPts val="600"/>
              </a:spcAft>
            </a:pPr>
            <a:r>
              <a:rPr lang="vi-VN" sz="2100" b="1" kern="100" dirty="0">
                <a:latin typeface="Times New Roman" panose="02020603050405020304" pitchFamily="18" charset="0"/>
                <a:cs typeface="Times New Roman" panose="02020603050405020304" pitchFamily="18" charset="0"/>
              </a:rPr>
              <a:t>- Cách 2</a:t>
            </a:r>
            <a:r>
              <a:rPr lang="vi-VN" sz="2100" kern="100" dirty="0">
                <a:latin typeface="Times New Roman" panose="02020603050405020304" pitchFamily="18" charset="0"/>
                <a:cs typeface="Times New Roman" panose="02020603050405020304" pitchFamily="18" charset="0"/>
              </a:rPr>
              <a:t>:</a:t>
            </a:r>
            <a:r>
              <a:rPr lang="en-US" sz="2100" kern="100" dirty="0">
                <a:latin typeface="Times New Roman" panose="02020603050405020304" pitchFamily="18" charset="0"/>
                <a:cs typeface="Times New Roman" panose="02020603050405020304" pitchFamily="18" charset="0"/>
              </a:rPr>
              <a:t>Trang </a:t>
            </a:r>
            <a:r>
              <a:rPr lang="en-US" sz="2100" kern="100" dirty="0" err="1">
                <a:latin typeface="Times New Roman" panose="02020603050405020304" pitchFamily="18" charset="0"/>
                <a:cs typeface="Times New Roman" panose="02020603050405020304" pitchFamily="18" charset="0"/>
              </a:rPr>
              <a:t>thơ</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khép</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lại</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nhưng</a:t>
            </a:r>
            <a:r>
              <a:rPr lang="en-US" sz="2100" kern="100" dirty="0">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nét</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nghệ</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thuật</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hoặc</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nội</a:t>
            </a:r>
            <a:r>
              <a:rPr lang="en-US" sz="2100" b="1" kern="100" dirty="0">
                <a:solidFill>
                  <a:srgbClr val="C00000"/>
                </a:solidFill>
                <a:latin typeface="Times New Roman" panose="02020603050405020304" pitchFamily="18" charset="0"/>
                <a:cs typeface="Times New Roman" panose="02020603050405020304" pitchFamily="18" charset="0"/>
              </a:rPr>
              <a:t> dung </a:t>
            </a:r>
            <a:r>
              <a:rPr lang="en-US" sz="2100" b="1" kern="100" dirty="0" err="1">
                <a:solidFill>
                  <a:srgbClr val="C00000"/>
                </a:solidFill>
                <a:latin typeface="Times New Roman" panose="02020603050405020304" pitchFamily="18" charset="0"/>
                <a:cs typeface="Times New Roman" panose="02020603050405020304" pitchFamily="18" charset="0"/>
              </a:rPr>
              <a:t>đặc</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sắc</a:t>
            </a:r>
            <a:r>
              <a:rPr lang="en-US" sz="2100" b="1" kern="100" dirty="0">
                <a:solidFill>
                  <a:srgbClr val="C00000"/>
                </a:solidFill>
                <a:latin typeface="Times New Roman" panose="02020603050405020304" pitchFamily="18" charset="0"/>
                <a:cs typeface="Times New Roman" panose="02020603050405020304" pitchFamily="18" charset="0"/>
              </a:rPr>
              <a:t>)</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vẫn</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còn</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đọng</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mãi</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trong</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lòng</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người</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đọc</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Đọc</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những</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câu</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thơ</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ấy</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tôi</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càng</a:t>
            </a:r>
            <a:r>
              <a:rPr lang="en-US" sz="2100" kern="100" dirty="0">
                <a:latin typeface="Times New Roman" panose="02020603050405020304" pitchFamily="18" charset="0"/>
                <a:cs typeface="Times New Roman" panose="02020603050405020304" pitchFamily="18" charset="0"/>
              </a:rPr>
              <a:t> </a:t>
            </a:r>
            <a:r>
              <a:rPr lang="en-US" sz="2100" kern="100" dirty="0" err="1">
                <a:latin typeface="Times New Roman" panose="02020603050405020304" pitchFamily="18" charset="0"/>
                <a:cs typeface="Times New Roman" panose="02020603050405020304" pitchFamily="18" charset="0"/>
              </a:rPr>
              <a:t>thêm</a:t>
            </a:r>
            <a:r>
              <a:rPr lang="en-US" sz="2100" kern="100" dirty="0">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thái</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độ</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tình</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cảm</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của</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bản</a:t>
            </a:r>
            <a:r>
              <a:rPr lang="en-US" sz="2100" b="1" kern="100" dirty="0">
                <a:solidFill>
                  <a:srgbClr val="C00000"/>
                </a:solidFill>
                <a:latin typeface="Times New Roman" panose="02020603050405020304" pitchFamily="18" charset="0"/>
                <a:cs typeface="Times New Roman" panose="02020603050405020304" pitchFamily="18" charset="0"/>
              </a:rPr>
              <a:t> </a:t>
            </a:r>
            <a:r>
              <a:rPr lang="en-US" sz="2100" b="1" kern="100" dirty="0" err="1">
                <a:solidFill>
                  <a:srgbClr val="C00000"/>
                </a:solidFill>
                <a:latin typeface="Times New Roman" panose="02020603050405020304" pitchFamily="18" charset="0"/>
                <a:cs typeface="Times New Roman" panose="02020603050405020304" pitchFamily="18" charset="0"/>
              </a:rPr>
              <a:t>thân</a:t>
            </a:r>
            <a:r>
              <a:rPr lang="en-US" sz="2100" kern="100" dirty="0">
                <a:latin typeface="Times New Roman" panose="02020603050405020304" pitchFamily="18" charset="0"/>
                <a:cs typeface="Times New Roman" panose="02020603050405020304" pitchFamily="18" charset="0"/>
              </a:rPr>
              <a:t>).</a:t>
            </a:r>
            <a:endParaRPr lang="vi-VN" sz="2100" kern="100" dirty="0">
              <a:latin typeface="Times New Roman" panose="02020603050405020304" pitchFamily="18" charset="0"/>
              <a:cs typeface="Times New Roman" panose="02020603050405020304" pitchFamily="18" charset="0"/>
            </a:endParaRPr>
          </a:p>
          <a:p>
            <a:pPr algn="just">
              <a:spcAft>
                <a:spcPts val="600"/>
              </a:spcAft>
            </a:pPr>
            <a:r>
              <a:rPr lang="vi-VN" sz="2100" kern="100" dirty="0">
                <a:latin typeface="Times New Roman" panose="02020603050405020304" pitchFamily="18" charset="0"/>
                <a:cs typeface="Times New Roman" panose="02020603050405020304" pitchFamily="18" charset="0"/>
              </a:rPr>
              <a:t>- </a:t>
            </a:r>
            <a:r>
              <a:rPr lang="vi-VN" sz="2100" b="1" kern="100" dirty="0">
                <a:latin typeface="Times New Roman" panose="02020603050405020304" pitchFamily="18" charset="0"/>
                <a:cs typeface="Times New Roman" panose="02020603050405020304" pitchFamily="18" charset="0"/>
              </a:rPr>
              <a:t>Cách 3</a:t>
            </a:r>
            <a:r>
              <a:rPr lang="vi-VN" sz="2100" kern="100" dirty="0">
                <a:latin typeface="Times New Roman" panose="02020603050405020304" pitchFamily="18" charset="0"/>
                <a:cs typeface="Times New Roman" panose="02020603050405020304" pitchFamily="18" charset="0"/>
              </a:rPr>
              <a:t>: Bài thơ đã gieo vào lòng người đọc (</a:t>
            </a:r>
            <a:r>
              <a:rPr lang="vi-VN" sz="2100" b="1" kern="100" dirty="0">
                <a:solidFill>
                  <a:srgbClr val="FF0000"/>
                </a:solidFill>
                <a:latin typeface="Times New Roman" panose="02020603050405020304" pitchFamily="18" charset="0"/>
                <a:cs typeface="Times New Roman" panose="02020603050405020304" pitchFamily="18" charset="0"/>
              </a:rPr>
              <a:t>cảm xúc gợi ra từ nội dung bài thơ</a:t>
            </a:r>
            <a:r>
              <a:rPr lang="vi-VN" sz="2100" kern="100" dirty="0">
                <a:latin typeface="Times New Roman" panose="02020603050405020304" pitchFamily="18" charset="0"/>
                <a:cs typeface="Times New Roman" panose="02020603050405020304" pitchFamily="18" charset="0"/>
              </a:rPr>
              <a:t>). Từ đó tôi thêm(</a:t>
            </a:r>
            <a:r>
              <a:rPr lang="vi-VN" sz="2100" b="1" kern="100" dirty="0">
                <a:solidFill>
                  <a:srgbClr val="FF0000"/>
                </a:solidFill>
                <a:latin typeface="Times New Roman" panose="02020603050405020304" pitchFamily="18" charset="0"/>
                <a:cs typeface="Times New Roman" panose="02020603050405020304" pitchFamily="18" charset="0"/>
              </a:rPr>
              <a:t>thái độ tình cảm của bản thân</a:t>
            </a:r>
            <a:r>
              <a:rPr lang="vi-VN" sz="2100" kern="100" dirty="0">
                <a:latin typeface="Times New Roman" panose="02020603050405020304" pitchFamily="18" charset="0"/>
                <a:cs typeface="Times New Roman" panose="02020603050405020304" pitchFamily="18" charset="0"/>
              </a:rPr>
              <a:t>)</a:t>
            </a:r>
            <a:endParaRPr lang="en-US" sz="21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13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93132" y="1795596"/>
            <a:ext cx="8554127" cy="5667109"/>
          </a:xfrm>
          <a:custGeom>
            <a:avLst/>
            <a:gdLst/>
            <a:ahLst/>
            <a:cxnLst/>
            <a:rect l="l" t="t" r="r" b="b"/>
            <a:pathLst>
              <a:path w="17108254" h="11334218">
                <a:moveTo>
                  <a:pt x="0" y="0"/>
                </a:moveTo>
                <a:lnTo>
                  <a:pt x="17108254" y="0"/>
                </a:lnTo>
                <a:lnTo>
                  <a:pt x="17108254" y="11334218"/>
                </a:lnTo>
                <a:lnTo>
                  <a:pt x="0" y="11334218"/>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940826" y="1"/>
            <a:ext cx="7203174" cy="3790670"/>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192882" y="1740753"/>
            <a:ext cx="7672388" cy="1661993"/>
          </a:xfrm>
          <a:prstGeom prst="rect">
            <a:avLst/>
          </a:prstGeom>
        </p:spPr>
        <p:txBody>
          <a:bodyPr wrap="square" lIns="0" tIns="0" rIns="0" bIns="0" rtlCol="0" anchor="t">
            <a:spAutoFit/>
          </a:bodyPr>
          <a:lstStyle/>
          <a:p>
            <a:pPr algn="ctr" defTabSz="457223"/>
            <a:r>
              <a:rPr lang="en-US" sz="5400" dirty="0">
                <a:solidFill>
                  <a:srgbClr val="D46F00"/>
                </a:solidFill>
                <a:latin typeface="Calistoga"/>
                <a:ea typeface="Calistoga"/>
                <a:cs typeface="Calistoga"/>
                <a:sym typeface="Calistoga"/>
              </a:rPr>
              <a:t>TRÂN TRỌNG CẢM ƠN </a:t>
            </a:r>
          </a:p>
          <a:p>
            <a:pPr algn="ctr" defTabSz="457223"/>
            <a:r>
              <a:rPr lang="en-US" sz="5400" dirty="0">
                <a:solidFill>
                  <a:srgbClr val="D46F00"/>
                </a:solidFill>
                <a:latin typeface="Calistoga"/>
                <a:ea typeface="Calistoga"/>
                <a:cs typeface="Calistoga"/>
                <a:sym typeface="Calistoga"/>
              </a:rPr>
              <a:t>QUÝ THẦY CÔ!</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9"/>
        <p:cNvGrpSpPr/>
        <p:nvPr/>
      </p:nvGrpSpPr>
      <p:grpSpPr>
        <a:xfrm>
          <a:off x="0" y="0"/>
          <a:ext cx="0" cy="0"/>
          <a:chOff x="0" y="0"/>
          <a:chExt cx="0" cy="0"/>
        </a:xfrm>
      </p:grpSpPr>
      <p:sp>
        <p:nvSpPr>
          <p:cNvPr id="2" name="Rectangle 1">
            <a:extLst>
              <a:ext uri="{FF2B5EF4-FFF2-40B4-BE49-F238E27FC236}">
                <a16:creationId xmlns:a16="http://schemas.microsoft.com/office/drawing/2014/main" id="{1D9D32E3-1043-2E97-2F93-F78DEC14F802}"/>
              </a:ext>
            </a:extLst>
          </p:cNvPr>
          <p:cNvSpPr/>
          <p:nvPr/>
        </p:nvSpPr>
        <p:spPr>
          <a:xfrm>
            <a:off x="1708878" y="134911"/>
            <a:ext cx="6820525" cy="134162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EB53F48-7945-BD21-CBCB-7444D6CD2595}"/>
              </a:ext>
            </a:extLst>
          </p:cNvPr>
          <p:cNvSpPr txBox="1"/>
          <p:nvPr/>
        </p:nvSpPr>
        <p:spPr>
          <a:xfrm>
            <a:off x="797908" y="399257"/>
            <a:ext cx="7548183" cy="1077218"/>
          </a:xfrm>
          <a:prstGeom prst="rect">
            <a:avLst/>
          </a:prstGeom>
          <a:noFill/>
        </p:spPr>
        <p:txBody>
          <a:bodyPr wrap="square" rtlCol="0">
            <a:spAutoFit/>
          </a:bodyPr>
          <a:lstStyle/>
          <a:p>
            <a:pPr algn="ctr"/>
            <a:r>
              <a:rPr lang="en-US" sz="3200" b="1" dirty="0">
                <a:solidFill>
                  <a:srgbClr val="FF0066"/>
                </a:solidFill>
                <a:latin typeface="Times New Roman" panose="02020603050405020304" pitchFamily="18" charset="0"/>
                <a:cs typeface="Times New Roman" panose="02020603050405020304" pitchFamily="18" charset="0"/>
              </a:rPr>
              <a:t>VIẾT ĐOẠN VĂN GHI LẠI CẢM NGHĨ VỀ MỘT BÀI TH</a:t>
            </a:r>
            <a:r>
              <a:rPr lang="vi-VN" sz="3200" b="1" dirty="0">
                <a:solidFill>
                  <a:srgbClr val="FF0066"/>
                </a:solidFill>
                <a:latin typeface="Times New Roman" panose="02020603050405020304" pitchFamily="18" charset="0"/>
                <a:cs typeface="Times New Roman" panose="02020603050405020304" pitchFamily="18" charset="0"/>
              </a:rPr>
              <a:t>Ơ</a:t>
            </a:r>
            <a:r>
              <a:rPr lang="en-US" sz="3200" b="1" dirty="0">
                <a:solidFill>
                  <a:srgbClr val="FF0066"/>
                </a:solidFill>
                <a:latin typeface="Times New Roman" panose="02020603050405020304" pitchFamily="18" charset="0"/>
                <a:cs typeface="Times New Roman" panose="02020603050405020304" pitchFamily="18" charset="0"/>
              </a:rPr>
              <a:t> </a:t>
            </a:r>
            <a:r>
              <a:rPr lang="vi-VN" sz="3200" b="1" dirty="0">
                <a:solidFill>
                  <a:srgbClr val="FF0066"/>
                </a:solidFill>
                <a:latin typeface="Times New Roman" panose="02020603050405020304" pitchFamily="18" charset="0"/>
                <a:cs typeface="Times New Roman" panose="02020603050405020304" pitchFamily="18" charset="0"/>
              </a:rPr>
              <a:t>TÁM</a:t>
            </a:r>
            <a:r>
              <a:rPr lang="en-US" sz="3200" b="1" dirty="0">
                <a:solidFill>
                  <a:srgbClr val="FF0066"/>
                </a:solidFill>
                <a:latin typeface="Times New Roman" panose="02020603050405020304" pitchFamily="18" charset="0"/>
                <a:cs typeface="Times New Roman" panose="02020603050405020304" pitchFamily="18" charset="0"/>
              </a:rPr>
              <a:t> CHỮ</a:t>
            </a:r>
            <a:r>
              <a:rPr lang="vi-VN" sz="3200" b="1" dirty="0">
                <a:solidFill>
                  <a:srgbClr val="FF0066"/>
                </a:solidFill>
                <a:latin typeface="Times New Roman" panose="02020603050405020304" pitchFamily="18" charset="0"/>
                <a:cs typeface="Times New Roman" panose="02020603050405020304" pitchFamily="18" charset="0"/>
              </a:rPr>
              <a:t> (TIẾT 2)</a:t>
            </a:r>
            <a:endParaRPr lang="en-US" sz="3200" b="1"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13" name="Google Shape;413;p43"/>
          <p:cNvPicPr preferRelativeResize="0"/>
          <p:nvPr/>
        </p:nvPicPr>
        <p:blipFill>
          <a:blip r:embed="rId3">
            <a:alphaModFix amt="86000"/>
          </a:blip>
          <a:stretch>
            <a:fillRect/>
          </a:stretch>
        </p:blipFill>
        <p:spPr>
          <a:xfrm rot="729280">
            <a:off x="1735135" y="2229917"/>
            <a:ext cx="1168516" cy="876545"/>
          </a:xfrm>
          <a:prstGeom prst="rect">
            <a:avLst/>
          </a:prstGeom>
          <a:noFill/>
          <a:ln>
            <a:noFill/>
          </a:ln>
        </p:spPr>
      </p:pic>
      <p:sp>
        <p:nvSpPr>
          <p:cNvPr id="409" name="Google Shape;409;p43"/>
          <p:cNvSpPr txBox="1">
            <a:spLocks noGrp="1"/>
          </p:cNvSpPr>
          <p:nvPr>
            <p:ph type="title"/>
          </p:nvPr>
        </p:nvSpPr>
        <p:spPr>
          <a:xfrm>
            <a:off x="1721660" y="2383184"/>
            <a:ext cx="1226700" cy="572700"/>
          </a:xfrm>
          <a:prstGeom prst="rect">
            <a:avLst/>
          </a:prstGeom>
        </p:spPr>
        <p:txBody>
          <a:bodyPr spcFirstLastPara="1" wrap="square" lIns="91425" tIns="91425" rIns="91425" bIns="91425" anchor="ctr" anchorCtr="0">
            <a:noAutofit/>
          </a:bodyPr>
          <a:lstStyle/>
          <a:p>
            <a:r>
              <a:rPr lang="en-GB" sz="3000" dirty="0">
                <a:solidFill>
                  <a:srgbClr val="2708AA"/>
                </a:solidFill>
                <a:latin typeface="Times New Roman" panose="02020603050405020304" charset="0"/>
                <a:cs typeface="Times New Roman" panose="02020603050405020304" charset="0"/>
              </a:rPr>
              <a:t>I</a:t>
            </a:r>
            <a:endParaRPr sz="3000" dirty="0">
              <a:solidFill>
                <a:srgbClr val="2708AA"/>
              </a:solidFill>
              <a:latin typeface="Times New Roman" panose="02020603050405020304" charset="0"/>
              <a:cs typeface="Times New Roman" panose="02020603050405020304" charset="0"/>
            </a:endParaRPr>
          </a:p>
        </p:txBody>
      </p:sp>
      <p:pic>
        <p:nvPicPr>
          <p:cNvPr id="411" name="Google Shape;411;p43"/>
          <p:cNvPicPr preferRelativeResize="0"/>
          <p:nvPr/>
        </p:nvPicPr>
        <p:blipFill>
          <a:blip r:embed="rId3">
            <a:alphaModFix amt="86000"/>
          </a:blip>
          <a:stretch>
            <a:fillRect/>
          </a:stretch>
        </p:blipFill>
        <p:spPr>
          <a:xfrm rot="729280">
            <a:off x="6313284" y="1905768"/>
            <a:ext cx="1168516" cy="980598"/>
          </a:xfrm>
          <a:prstGeom prst="rect">
            <a:avLst/>
          </a:prstGeom>
          <a:noFill/>
          <a:ln>
            <a:noFill/>
          </a:ln>
        </p:spPr>
      </p:pic>
      <p:sp>
        <p:nvSpPr>
          <p:cNvPr id="415" name="Google Shape;415;p43"/>
          <p:cNvSpPr txBox="1">
            <a:spLocks noGrp="1"/>
          </p:cNvSpPr>
          <p:nvPr>
            <p:ph type="title"/>
          </p:nvPr>
        </p:nvSpPr>
        <p:spPr>
          <a:xfrm>
            <a:off x="6306752" y="2117936"/>
            <a:ext cx="1226700" cy="572700"/>
          </a:xfrm>
          <a:prstGeom prst="rect">
            <a:avLst/>
          </a:prstGeom>
        </p:spPr>
        <p:txBody>
          <a:bodyPr spcFirstLastPara="1" wrap="square" lIns="91425" tIns="91425" rIns="91425" bIns="91425" anchor="ctr" anchorCtr="0">
            <a:noAutofit/>
          </a:bodyPr>
          <a:lstStyle/>
          <a:p>
            <a:r>
              <a:rPr lang="en-GB" sz="3000" dirty="0">
                <a:solidFill>
                  <a:srgbClr val="C00000"/>
                </a:solidFill>
                <a:latin typeface="Times New Roman" panose="02020603050405020304" charset="0"/>
                <a:cs typeface="Times New Roman" panose="02020603050405020304" charset="0"/>
              </a:rPr>
              <a:t>II</a:t>
            </a:r>
            <a:endParaRPr sz="3000" dirty="0">
              <a:solidFill>
                <a:srgbClr val="C00000"/>
              </a:solidFill>
              <a:latin typeface="Times New Roman" panose="02020603050405020304" charset="0"/>
              <a:cs typeface="Times New Roman" panose="02020603050405020304" charset="0"/>
            </a:endParaRPr>
          </a:p>
        </p:txBody>
      </p:sp>
      <p:pic>
        <p:nvPicPr>
          <p:cNvPr id="423" name="Google Shape;423;p43"/>
          <p:cNvPicPr preferRelativeResize="0"/>
          <p:nvPr/>
        </p:nvPicPr>
        <p:blipFill>
          <a:blip r:embed="rId4">
            <a:alphaModFix amt="80000"/>
          </a:blip>
          <a:stretch>
            <a:fillRect/>
          </a:stretch>
        </p:blipFill>
        <p:spPr>
          <a:xfrm rot="5400000">
            <a:off x="6768261" y="3073187"/>
            <a:ext cx="425926" cy="476600"/>
          </a:xfrm>
          <a:prstGeom prst="rect">
            <a:avLst/>
          </a:prstGeom>
          <a:noFill/>
          <a:ln>
            <a:noFill/>
          </a:ln>
        </p:spPr>
      </p:pic>
      <p:pic>
        <p:nvPicPr>
          <p:cNvPr id="424" name="Google Shape;424;p43"/>
          <p:cNvPicPr preferRelativeResize="0"/>
          <p:nvPr/>
        </p:nvPicPr>
        <p:blipFill>
          <a:blip r:embed="rId4">
            <a:alphaModFix amt="80000"/>
          </a:blip>
          <a:stretch>
            <a:fillRect/>
          </a:stretch>
        </p:blipFill>
        <p:spPr>
          <a:xfrm rot="5400000">
            <a:off x="2077068" y="3181536"/>
            <a:ext cx="425926" cy="476600"/>
          </a:xfrm>
          <a:prstGeom prst="rect">
            <a:avLst/>
          </a:prstGeom>
          <a:noFill/>
          <a:ln>
            <a:noFill/>
          </a:ln>
        </p:spPr>
      </p:pic>
      <p:sp>
        <p:nvSpPr>
          <p:cNvPr id="6" name="Rectangle 5"/>
          <p:cNvSpPr/>
          <p:nvPr/>
        </p:nvSpPr>
        <p:spPr>
          <a:xfrm>
            <a:off x="1202883" y="3524449"/>
            <a:ext cx="3369118" cy="553998"/>
          </a:xfrm>
          <a:prstGeom prst="rect">
            <a:avLst/>
          </a:prstGeom>
        </p:spPr>
        <p:txBody>
          <a:bodyPr wrap="square">
            <a:spAutoFit/>
          </a:bodyPr>
          <a:lstStyle/>
          <a:p>
            <a:pPr algn="just" defTabSz="685800">
              <a:buClrTx/>
            </a:pPr>
            <a:r>
              <a:rPr lang="en-US" sz="3000" b="1" kern="1200" dirty="0">
                <a:solidFill>
                  <a:srgbClr val="2708AA"/>
                </a:solidFill>
                <a:latin typeface="Times New Roman" panose="02020603050405020304" charset="0"/>
                <a:ea typeface="+mn-ea"/>
                <a:cs typeface="Times New Roman" panose="02020603050405020304" charset="0"/>
              </a:rPr>
              <a:t>ĐỊNH HƯỚNG</a:t>
            </a:r>
            <a:endParaRPr lang="en-US" sz="3000" kern="1200" dirty="0">
              <a:solidFill>
                <a:srgbClr val="2708AA"/>
              </a:solidFill>
              <a:latin typeface="Times New Roman" panose="02020603050405020304" charset="0"/>
              <a:ea typeface="+mn-ea"/>
              <a:cs typeface="Times New Roman" panose="02020603050405020304" charset="0"/>
            </a:endParaRPr>
          </a:p>
        </p:txBody>
      </p:sp>
      <p:sp>
        <p:nvSpPr>
          <p:cNvPr id="7" name="Rectangle 6"/>
          <p:cNvSpPr/>
          <p:nvPr/>
        </p:nvSpPr>
        <p:spPr>
          <a:xfrm>
            <a:off x="4762882" y="3502248"/>
            <a:ext cx="3832832" cy="553998"/>
          </a:xfrm>
          <a:prstGeom prst="rect">
            <a:avLst/>
          </a:prstGeom>
        </p:spPr>
        <p:txBody>
          <a:bodyPr wrap="square">
            <a:spAutoFit/>
          </a:bodyPr>
          <a:lstStyle/>
          <a:p>
            <a:pPr algn="ctr" defTabSz="685800">
              <a:buClrTx/>
            </a:pPr>
            <a:r>
              <a:rPr lang="en-US" sz="3000" b="1" kern="1200" dirty="0">
                <a:solidFill>
                  <a:srgbClr val="C00000"/>
                </a:solidFill>
                <a:latin typeface="Times New Roman" panose="02020603050405020304" charset="0"/>
                <a:ea typeface="+mn-ea"/>
                <a:cs typeface="Times New Roman" panose="02020603050405020304" charset="0"/>
              </a:rPr>
              <a:t>THỰC HÀNH</a:t>
            </a:r>
          </a:p>
        </p:txBody>
      </p:sp>
      <p:sp>
        <p:nvSpPr>
          <p:cNvPr id="8" name="Terminator 7"/>
          <p:cNvSpPr/>
          <p:nvPr/>
        </p:nvSpPr>
        <p:spPr>
          <a:xfrm>
            <a:off x="2814936" y="305413"/>
            <a:ext cx="3017426" cy="1488329"/>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dirty="0">
                <a:solidFill>
                  <a:srgbClr val="7030A0"/>
                </a:solidFill>
                <a:latin typeface="Times New Roman" panose="02020603050405020304" charset="0"/>
                <a:cs typeface="Times New Roman" panose="02020603050405020304" charset="0"/>
              </a:rPr>
              <a:t>NỘI DUNG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p:cTn id="7" dur="500" decel="50000" fill="hold">
                                          <p:stCondLst>
                                            <p:cond delay="0"/>
                                          </p:stCondLst>
                                        </p:cTn>
                                        <p:tgtEl>
                                          <p:spTgt spid="4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3"/>
                                        </p:tgtEl>
                                        <p:attrNameLst>
                                          <p:attrName>ppt_w</p:attrName>
                                        </p:attrNameLst>
                                      </p:cBhvr>
                                      <p:tavLst>
                                        <p:tav tm="0">
                                          <p:val>
                                            <p:strVal val="#ppt_w*.05"/>
                                          </p:val>
                                        </p:tav>
                                        <p:tav tm="100000">
                                          <p:val>
                                            <p:strVal val="#ppt_w"/>
                                          </p:val>
                                        </p:tav>
                                      </p:tavLst>
                                    </p:anim>
                                    <p:anim calcmode="lin" valueType="num">
                                      <p:cBhvr>
                                        <p:cTn id="10" dur="1000" fill="hold"/>
                                        <p:tgtEl>
                                          <p:spTgt spid="4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3"/>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09"/>
                                        </p:tgtEl>
                                        <p:attrNameLst>
                                          <p:attrName>style.visibility</p:attrName>
                                        </p:attrNameLst>
                                      </p:cBhvr>
                                      <p:to>
                                        <p:strVal val="visible"/>
                                      </p:to>
                                    </p:set>
                                    <p:anim calcmode="lin" valueType="num">
                                      <p:cBhvr>
                                        <p:cTn id="17" dur="500" decel="50000" fill="hold">
                                          <p:stCondLst>
                                            <p:cond delay="0"/>
                                          </p:stCondLst>
                                        </p:cTn>
                                        <p:tgtEl>
                                          <p:spTgt spid="40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0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09"/>
                                        </p:tgtEl>
                                        <p:attrNameLst>
                                          <p:attrName>ppt_w</p:attrName>
                                        </p:attrNameLst>
                                      </p:cBhvr>
                                      <p:tavLst>
                                        <p:tav tm="0">
                                          <p:val>
                                            <p:strVal val="#ppt_w*.05"/>
                                          </p:val>
                                        </p:tav>
                                        <p:tav tm="100000">
                                          <p:val>
                                            <p:strVal val="#ppt_w"/>
                                          </p:val>
                                        </p:tav>
                                      </p:tavLst>
                                    </p:anim>
                                    <p:anim calcmode="lin" valueType="num">
                                      <p:cBhvr>
                                        <p:cTn id="20" dur="1000" fill="hold"/>
                                        <p:tgtEl>
                                          <p:spTgt spid="40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0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0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0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09"/>
                                        </p:tgtEl>
                                      </p:cBhvr>
                                    </p:animEffect>
                                  </p:childTnLst>
                                </p:cTn>
                              </p:par>
                              <p:par>
                                <p:cTn id="25" presetID="25" presetClass="entr" presetSubtype="0" fill="hold" nodeType="withEffect">
                                  <p:stCondLst>
                                    <p:cond delay="0"/>
                                  </p:stCondLst>
                                  <p:childTnLst>
                                    <p:set>
                                      <p:cBhvr>
                                        <p:cTn id="26" dur="1" fill="hold">
                                          <p:stCondLst>
                                            <p:cond delay="0"/>
                                          </p:stCondLst>
                                        </p:cTn>
                                        <p:tgtEl>
                                          <p:spTgt spid="411"/>
                                        </p:tgtEl>
                                        <p:attrNameLst>
                                          <p:attrName>style.visibility</p:attrName>
                                        </p:attrNameLst>
                                      </p:cBhvr>
                                      <p:to>
                                        <p:strVal val="visible"/>
                                      </p:to>
                                    </p:set>
                                    <p:anim calcmode="lin" valueType="num">
                                      <p:cBhvr>
                                        <p:cTn id="27" dur="500" decel="50000" fill="hold">
                                          <p:stCondLst>
                                            <p:cond delay="0"/>
                                          </p:stCondLst>
                                        </p:cTn>
                                        <p:tgtEl>
                                          <p:spTgt spid="41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1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11"/>
                                        </p:tgtEl>
                                        <p:attrNameLst>
                                          <p:attrName>ppt_w</p:attrName>
                                        </p:attrNameLst>
                                      </p:cBhvr>
                                      <p:tavLst>
                                        <p:tav tm="0">
                                          <p:val>
                                            <p:strVal val="#ppt_w*.05"/>
                                          </p:val>
                                        </p:tav>
                                        <p:tav tm="100000">
                                          <p:val>
                                            <p:strVal val="#ppt_w"/>
                                          </p:val>
                                        </p:tav>
                                      </p:tavLst>
                                    </p:anim>
                                    <p:anim calcmode="lin" valueType="num">
                                      <p:cBhvr>
                                        <p:cTn id="30" dur="1000" fill="hold"/>
                                        <p:tgtEl>
                                          <p:spTgt spid="41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1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1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1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11"/>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415"/>
                                        </p:tgtEl>
                                        <p:attrNameLst>
                                          <p:attrName>style.visibility</p:attrName>
                                        </p:attrNameLst>
                                      </p:cBhvr>
                                      <p:to>
                                        <p:strVal val="visible"/>
                                      </p:to>
                                    </p:set>
                                    <p:anim calcmode="lin" valueType="num">
                                      <p:cBhvr>
                                        <p:cTn id="37" dur="500" decel="50000" fill="hold">
                                          <p:stCondLst>
                                            <p:cond delay="0"/>
                                          </p:stCondLst>
                                        </p:cTn>
                                        <p:tgtEl>
                                          <p:spTgt spid="41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41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415"/>
                                        </p:tgtEl>
                                        <p:attrNameLst>
                                          <p:attrName>ppt_w</p:attrName>
                                        </p:attrNameLst>
                                      </p:cBhvr>
                                      <p:tavLst>
                                        <p:tav tm="0">
                                          <p:val>
                                            <p:strVal val="#ppt_w*.05"/>
                                          </p:val>
                                        </p:tav>
                                        <p:tav tm="100000">
                                          <p:val>
                                            <p:strVal val="#ppt_w"/>
                                          </p:val>
                                        </p:tav>
                                      </p:tavLst>
                                    </p:anim>
                                    <p:anim calcmode="lin" valueType="num">
                                      <p:cBhvr>
                                        <p:cTn id="40" dur="1000" fill="hold"/>
                                        <p:tgtEl>
                                          <p:spTgt spid="41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41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41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41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415"/>
                                        </p:tgtEl>
                                      </p:cBhvr>
                                    </p:animEffect>
                                  </p:childTnLst>
                                </p:cTn>
                              </p:par>
                              <p:par>
                                <p:cTn id="45" presetID="25" presetClass="entr" presetSubtype="0" fill="hold" nodeType="withEffect">
                                  <p:stCondLst>
                                    <p:cond delay="0"/>
                                  </p:stCondLst>
                                  <p:childTnLst>
                                    <p:set>
                                      <p:cBhvr>
                                        <p:cTn id="46" dur="1" fill="hold">
                                          <p:stCondLst>
                                            <p:cond delay="0"/>
                                          </p:stCondLst>
                                        </p:cTn>
                                        <p:tgtEl>
                                          <p:spTgt spid="423"/>
                                        </p:tgtEl>
                                        <p:attrNameLst>
                                          <p:attrName>style.visibility</p:attrName>
                                        </p:attrNameLst>
                                      </p:cBhvr>
                                      <p:to>
                                        <p:strVal val="visible"/>
                                      </p:to>
                                    </p:set>
                                    <p:anim calcmode="lin" valueType="num">
                                      <p:cBhvr>
                                        <p:cTn id="47" dur="500" decel="50000" fill="hold">
                                          <p:stCondLst>
                                            <p:cond delay="0"/>
                                          </p:stCondLst>
                                        </p:cTn>
                                        <p:tgtEl>
                                          <p:spTgt spid="42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2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23"/>
                                        </p:tgtEl>
                                        <p:attrNameLst>
                                          <p:attrName>ppt_w</p:attrName>
                                        </p:attrNameLst>
                                      </p:cBhvr>
                                      <p:tavLst>
                                        <p:tav tm="0">
                                          <p:val>
                                            <p:strVal val="#ppt_w*.05"/>
                                          </p:val>
                                        </p:tav>
                                        <p:tav tm="100000">
                                          <p:val>
                                            <p:strVal val="#ppt_w"/>
                                          </p:val>
                                        </p:tav>
                                      </p:tavLst>
                                    </p:anim>
                                    <p:anim calcmode="lin" valueType="num">
                                      <p:cBhvr>
                                        <p:cTn id="50" dur="1000" fill="hold"/>
                                        <p:tgtEl>
                                          <p:spTgt spid="42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2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2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23"/>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23"/>
                                        </p:tgtEl>
                                      </p:cBhvr>
                                    </p:animEffect>
                                  </p:childTnLst>
                                </p:cTn>
                              </p:par>
                              <p:par>
                                <p:cTn id="55" presetID="25" presetClass="entr" presetSubtype="0" fill="hold" nodeType="withEffect">
                                  <p:stCondLst>
                                    <p:cond delay="0"/>
                                  </p:stCondLst>
                                  <p:childTnLst>
                                    <p:set>
                                      <p:cBhvr>
                                        <p:cTn id="56" dur="1" fill="hold">
                                          <p:stCondLst>
                                            <p:cond delay="0"/>
                                          </p:stCondLst>
                                        </p:cTn>
                                        <p:tgtEl>
                                          <p:spTgt spid="424"/>
                                        </p:tgtEl>
                                        <p:attrNameLst>
                                          <p:attrName>style.visibility</p:attrName>
                                        </p:attrNameLst>
                                      </p:cBhvr>
                                      <p:to>
                                        <p:strVal val="visible"/>
                                      </p:to>
                                    </p:set>
                                    <p:anim calcmode="lin" valueType="num">
                                      <p:cBhvr>
                                        <p:cTn id="57" dur="500" decel="50000" fill="hold">
                                          <p:stCondLst>
                                            <p:cond delay="0"/>
                                          </p:stCondLst>
                                        </p:cTn>
                                        <p:tgtEl>
                                          <p:spTgt spid="424"/>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424"/>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424"/>
                                        </p:tgtEl>
                                        <p:attrNameLst>
                                          <p:attrName>ppt_w</p:attrName>
                                        </p:attrNameLst>
                                      </p:cBhvr>
                                      <p:tavLst>
                                        <p:tav tm="0">
                                          <p:val>
                                            <p:strVal val="#ppt_w*.05"/>
                                          </p:val>
                                        </p:tav>
                                        <p:tav tm="100000">
                                          <p:val>
                                            <p:strVal val="#ppt_w"/>
                                          </p:val>
                                        </p:tav>
                                      </p:tavLst>
                                    </p:anim>
                                    <p:anim calcmode="lin" valueType="num">
                                      <p:cBhvr>
                                        <p:cTn id="60" dur="1000" fill="hold"/>
                                        <p:tgtEl>
                                          <p:spTgt spid="424"/>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424"/>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424"/>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424"/>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424"/>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0" dur="1000" fill="hold"/>
                                        <p:tgtEl>
                                          <p:spTgt spid="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80" dur="1000" fill="hold"/>
                                        <p:tgtEl>
                                          <p:spTgt spid="7"/>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7"/>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90" dur="1000" fill="hold"/>
                                        <p:tgtEl>
                                          <p:spTgt spid="8"/>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p:bldP spid="415" grpId="0"/>
      <p:bldP spid="6"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10" name="Text Placeholder 1">
            <a:extLst>
              <a:ext uri="{FF2B5EF4-FFF2-40B4-BE49-F238E27FC236}">
                <a16:creationId xmlns:a16="http://schemas.microsoft.com/office/drawing/2014/main" id="{ED1FBAA9-DAE2-F1ED-E41A-E9614D45B270}"/>
              </a:ext>
            </a:extLst>
          </p:cNvPr>
          <p:cNvSpPr>
            <a:spLocks noGrp="1"/>
          </p:cNvSpPr>
          <p:nvPr>
            <p:ph type="body" idx="1"/>
          </p:nvPr>
        </p:nvSpPr>
        <p:spPr>
          <a:xfrm>
            <a:off x="67734" y="647441"/>
            <a:ext cx="7931573" cy="1924309"/>
          </a:xfrm>
        </p:spPr>
        <p:txBody>
          <a:bodyPr/>
          <a:lstStyle/>
          <a:p>
            <a:pPr marL="127159" indent="0" algn="just">
              <a:buNone/>
            </a:pPr>
            <a:r>
              <a:rPr lang="en-US" sz="3000" b="1" u="sng" dirty="0" err="1">
                <a:solidFill>
                  <a:schemeClr val="tx1"/>
                </a:solidFill>
                <a:latin typeface="Times New Roman" panose="02020603050405020304" pitchFamily="18" charset="0"/>
                <a:cs typeface="Times New Roman" panose="02020603050405020304" pitchFamily="18" charset="0"/>
              </a:rPr>
              <a:t>Đề</a:t>
            </a:r>
            <a:r>
              <a:rPr lang="en-US" sz="3000" b="1" u="sng" dirty="0">
                <a:solidFill>
                  <a:schemeClr val="tx1"/>
                </a:solidFill>
                <a:latin typeface="Times New Roman" panose="02020603050405020304" pitchFamily="18" charset="0"/>
                <a:cs typeface="Times New Roman" panose="02020603050405020304" pitchFamily="18" charset="0"/>
              </a:rPr>
              <a:t> </a:t>
            </a:r>
            <a:r>
              <a:rPr lang="en-US" sz="3000" b="1" u="sng" dirty="0" err="1">
                <a:solidFill>
                  <a:schemeClr val="tx1"/>
                </a:solidFill>
                <a:latin typeface="Times New Roman" panose="02020603050405020304" pitchFamily="18" charset="0"/>
                <a:cs typeface="Times New Roman" panose="02020603050405020304" pitchFamily="18" charset="0"/>
              </a:rPr>
              <a:t>bài</a:t>
            </a:r>
            <a:r>
              <a:rPr lang="en-US" sz="3000" dirty="0">
                <a:solidFill>
                  <a:schemeClr val="tx1"/>
                </a:solidFill>
                <a:latin typeface="Times New Roman" panose="02020603050405020304" pitchFamily="18" charset="0"/>
                <a:cs typeface="Times New Roman" panose="02020603050405020304" pitchFamily="18" charset="0"/>
              </a:rPr>
              <a:t>: </a:t>
            </a:r>
            <a:r>
              <a:rPr lang="vi-VN" sz="3000" dirty="0">
                <a:solidFill>
                  <a:schemeClr val="tx1"/>
                </a:solidFill>
                <a:latin typeface="Times New Roman" panose="02020603050405020304" pitchFamily="18" charset="0"/>
                <a:cs typeface="Times New Roman" panose="02020603050405020304" pitchFamily="18" charset="0"/>
              </a:rPr>
              <a:t>Chọn một bài thơ tám chữ mà em yêu thích, viết đoạn văn ghi lại cảm nghĩ của em về bài thơ đó.</a:t>
            </a:r>
            <a:endParaRPr lang="en-US" sz="3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59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6" name="Text Placeholder 2">
            <a:extLst>
              <a:ext uri="{FF2B5EF4-FFF2-40B4-BE49-F238E27FC236}">
                <a16:creationId xmlns:a16="http://schemas.microsoft.com/office/drawing/2014/main" id="{2F9E909A-D8D9-54FE-E097-1908375BAA07}"/>
              </a:ext>
            </a:extLst>
          </p:cNvPr>
          <p:cNvSpPr txBox="1">
            <a:spLocks/>
          </p:cNvSpPr>
          <p:nvPr/>
        </p:nvSpPr>
        <p:spPr>
          <a:xfrm>
            <a:off x="-392853" y="699369"/>
            <a:ext cx="8502698" cy="4341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127159" indent="0" algn="ct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UY TRÌNH VIẾT MỘT ĐOẠN VĂN </a:t>
            </a:r>
            <a:endPar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127159" indent="0" algn="ct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GHI LẠI CẢM NGHĨ VỀ MỘT BÀI THƠ TÁM CHỮ</a:t>
            </a:r>
            <a:endParaRPr lang="en-US" sz="2400" b="1" dirty="0">
              <a:solidFill>
                <a:srgbClr val="FF0000"/>
              </a:solidFill>
            </a:endParaRPr>
          </a:p>
        </p:txBody>
      </p:sp>
    </p:spTree>
    <p:extLst>
      <p:ext uri="{BB962C8B-B14F-4D97-AF65-F5344CB8AC3E}">
        <p14:creationId xmlns:p14="http://schemas.microsoft.com/office/powerpoint/2010/main" val="123031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9000" b="-9000"/>
          </a:stretch>
        </a:blipFill>
        <a:effectLst/>
      </p:bgPr>
    </p:bg>
    <p:spTree>
      <p:nvGrpSpPr>
        <p:cNvPr id="1" name="Shape 80"/>
        <p:cNvGrpSpPr/>
        <p:nvPr/>
      </p:nvGrpSpPr>
      <p:grpSpPr>
        <a:xfrm>
          <a:off x="0" y="0"/>
          <a:ext cx="0" cy="0"/>
          <a:chOff x="0" y="0"/>
          <a:chExt cx="0" cy="0"/>
        </a:xfrm>
      </p:grpSpPr>
      <p:sp>
        <p:nvSpPr>
          <p:cNvPr id="6" name="Text Placeholder 2">
            <a:extLst>
              <a:ext uri="{FF2B5EF4-FFF2-40B4-BE49-F238E27FC236}">
                <a16:creationId xmlns:a16="http://schemas.microsoft.com/office/drawing/2014/main" id="{2F9E909A-D8D9-54FE-E097-1908375BAA07}"/>
              </a:ext>
            </a:extLst>
          </p:cNvPr>
          <p:cNvSpPr txBox="1">
            <a:spLocks/>
          </p:cNvSpPr>
          <p:nvPr/>
        </p:nvSpPr>
        <p:spPr>
          <a:xfrm>
            <a:off x="0" y="69448"/>
            <a:ext cx="9071658" cy="4341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127159" indent="0" algn="ctr"/>
            <a:r>
              <a:rPr lang="vi-VN"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UY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VĂN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GHI</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LẠI</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CẢM</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TÁM</a:t>
            </a:r>
            <a:r>
              <a:rPr lang="en-GB"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endParaRPr lang="en-US" sz="1050" b="1" dirty="0">
              <a:solidFill>
                <a:srgbClr val="FF0000"/>
              </a:solidFill>
            </a:endParaRPr>
          </a:p>
        </p:txBody>
      </p:sp>
      <p:graphicFrame>
        <p:nvGraphicFramePr>
          <p:cNvPr id="2" name="Table 1">
            <a:extLst>
              <a:ext uri="{FF2B5EF4-FFF2-40B4-BE49-F238E27FC236}">
                <a16:creationId xmlns:a16="http://schemas.microsoft.com/office/drawing/2014/main" id="{C68A06DA-A635-DB41-8B71-F519E39284F5}"/>
              </a:ext>
            </a:extLst>
          </p:cNvPr>
          <p:cNvGraphicFramePr>
            <a:graphicFrameLocks noGrp="1"/>
          </p:cNvGraphicFramePr>
          <p:nvPr>
            <p:extLst>
              <p:ext uri="{D42A27DB-BD31-4B8C-83A1-F6EECF244321}">
                <p14:modId xmlns:p14="http://schemas.microsoft.com/office/powerpoint/2010/main" val="1430635379"/>
              </p:ext>
            </p:extLst>
          </p:nvPr>
        </p:nvGraphicFramePr>
        <p:xfrm>
          <a:off x="72342" y="503588"/>
          <a:ext cx="8999316" cy="4650099"/>
        </p:xfrm>
        <a:graphic>
          <a:graphicData uri="http://schemas.openxmlformats.org/drawingml/2006/table">
            <a:tbl>
              <a:tblPr firstRow="1" firstCol="1" bandRow="1">
                <a:tableStyleId>{B25599B1-C44C-4D53-ABF1-5EDD701C9EFF}</a:tableStyleId>
              </a:tblPr>
              <a:tblGrid>
                <a:gridCol w="2211261">
                  <a:extLst>
                    <a:ext uri="{9D8B030D-6E8A-4147-A177-3AD203B41FA5}">
                      <a16:colId xmlns:a16="http://schemas.microsoft.com/office/drawing/2014/main" val="2419894454"/>
                    </a:ext>
                  </a:extLst>
                </a:gridCol>
                <a:gridCol w="6788055">
                  <a:extLst>
                    <a:ext uri="{9D8B030D-6E8A-4147-A177-3AD203B41FA5}">
                      <a16:colId xmlns:a16="http://schemas.microsoft.com/office/drawing/2014/main" val="2538728611"/>
                    </a:ext>
                  </a:extLst>
                </a:gridCol>
              </a:tblGrid>
              <a:tr h="410812">
                <a:tc>
                  <a:txBody>
                    <a:bodyPr/>
                    <a:lstStyle/>
                    <a:p>
                      <a:pPr algn="ctr">
                        <a:lnSpc>
                          <a:spcPct val="120000"/>
                        </a:lnSpc>
                        <a:spcAft>
                          <a:spcPts val="800"/>
                        </a:spcAft>
                      </a:pPr>
                      <a:r>
                        <a:rPr lang="en-US" sz="1800" b="1" dirty="0">
                          <a:effectLst/>
                          <a:latin typeface="Times New Roman" panose="02020603050405020304" pitchFamily="18" charset="0"/>
                          <a:cs typeface="Times New Roman" panose="02020603050405020304" pitchFamily="18" charset="0"/>
                        </a:rPr>
                        <a:t>QUY TRÌNH VIẾT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nchor="ctr"/>
                </a:tc>
                <a:tc>
                  <a:txBody>
                    <a:bodyPr/>
                    <a:lstStyle/>
                    <a:p>
                      <a:pPr algn="ctr">
                        <a:lnSpc>
                          <a:spcPct val="120000"/>
                        </a:lnSpc>
                        <a:spcAft>
                          <a:spcPts val="800"/>
                        </a:spcAft>
                      </a:pPr>
                      <a:r>
                        <a:rPr lang="en-US" sz="1800" b="1" dirty="0">
                          <a:effectLst/>
                          <a:latin typeface="Times New Roman" panose="02020603050405020304" pitchFamily="18" charset="0"/>
                          <a:cs typeface="Times New Roman" panose="02020603050405020304" pitchFamily="18" charset="0"/>
                        </a:rPr>
                        <a:t>THAO TÁC CẦN LÀM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nchor="ctr"/>
                </a:tc>
                <a:extLst>
                  <a:ext uri="{0D108BD9-81ED-4DB2-BD59-A6C34878D82A}">
                    <a16:rowId xmlns:a16="http://schemas.microsoft.com/office/drawing/2014/main" val="2590640369"/>
                  </a:ext>
                </a:extLst>
              </a:tr>
              <a:tr h="343310">
                <a:tc rowSpan="3">
                  <a:txBody>
                    <a:bodyPr/>
                    <a:lstStyle/>
                    <a:p>
                      <a:pPr>
                        <a:lnSpc>
                          <a:spcPct val="120000"/>
                        </a:lnSpc>
                        <a:spcAft>
                          <a:spcPts val="800"/>
                        </a:spcAft>
                      </a:pPr>
                      <a:r>
                        <a:rPr lang="en-US" sz="2000" b="1" dirty="0" err="1">
                          <a:effectLst/>
                          <a:latin typeface="Times New Roman" panose="02020603050405020304" pitchFamily="18" charset="0"/>
                          <a:cs typeface="Times New Roman" panose="02020603050405020304" pitchFamily="18" charset="0"/>
                        </a:rPr>
                        <a:t>Bước</a:t>
                      </a:r>
                      <a:r>
                        <a:rPr lang="en-US" sz="2000" b="1" dirty="0">
                          <a:effectLst/>
                          <a:latin typeface="Times New Roman" panose="02020603050405020304" pitchFamily="18" charset="0"/>
                          <a:cs typeface="Times New Roman" panose="02020603050405020304" pitchFamily="18" charset="0"/>
                        </a:rPr>
                        <a:t> 1: </a:t>
                      </a: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viết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nchor="ctr"/>
                </a:tc>
                <a:tc>
                  <a:txBody>
                    <a:bodyPr/>
                    <a:lstStyle/>
                    <a:p>
                      <a:pPr algn="just">
                        <a:lnSpc>
                          <a:spcPct val="120000"/>
                        </a:lnSpc>
                        <a:spcAft>
                          <a:spcPts val="800"/>
                        </a:spcAft>
                      </a:pPr>
                      <a:r>
                        <a:rPr lang="vi-VN" sz="2000" dirty="0">
                          <a:effectLst/>
                          <a:latin typeface="Times New Roman" panose="02020603050405020304" pitchFamily="18" charset="0"/>
                          <a:cs typeface="Times New Roman" panose="02020603050405020304" pitchFamily="18" charset="0"/>
                        </a:rPr>
                        <a:t>Thu thập tư liệu trước khi viết.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tc>
                <a:extLst>
                  <a:ext uri="{0D108BD9-81ED-4DB2-BD59-A6C34878D82A}">
                    <a16:rowId xmlns:a16="http://schemas.microsoft.com/office/drawing/2014/main" val="3260881882"/>
                  </a:ext>
                </a:extLst>
              </a:tr>
              <a:tr h="343310">
                <a:tc vMerge="1">
                  <a:txBody>
                    <a:bodyPr/>
                    <a:lstStyle/>
                    <a:p>
                      <a:endParaRPr lang="en-US"/>
                    </a:p>
                  </a:txBody>
                  <a:tcPr/>
                </a:tc>
                <a:tc>
                  <a:txBody>
                    <a:bodyPr/>
                    <a:lstStyle/>
                    <a:p>
                      <a:pPr algn="just">
                        <a:lnSpc>
                          <a:spcPct val="120000"/>
                        </a:lnSpc>
                        <a:spcAft>
                          <a:spcPts val="800"/>
                        </a:spcAft>
                      </a:pPr>
                      <a:r>
                        <a:rPr lang="en-US" sz="2000" dirty="0" err="1">
                          <a:effectLst/>
                          <a:latin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văn.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tc>
                <a:extLst>
                  <a:ext uri="{0D108BD9-81ED-4DB2-BD59-A6C34878D82A}">
                    <a16:rowId xmlns:a16="http://schemas.microsoft.com/office/drawing/2014/main" val="2530700250"/>
                  </a:ext>
                </a:extLst>
              </a:tr>
              <a:tr h="343310">
                <a:tc vMerge="1">
                  <a:txBody>
                    <a:bodyPr/>
                    <a:lstStyle/>
                    <a:p>
                      <a:endParaRPr lang="en-US"/>
                    </a:p>
                  </a:txBody>
                  <a:tcPr/>
                </a:tc>
                <a:tc>
                  <a:txBody>
                    <a:bodyPr/>
                    <a:lstStyle/>
                    <a:p>
                      <a:pPr algn="just">
                        <a:lnSpc>
                          <a:spcPct val="120000"/>
                        </a:lnSpc>
                        <a:spcAft>
                          <a:spcPts val="800"/>
                        </a:spcAft>
                      </a:pPr>
                      <a:r>
                        <a:rPr lang="en-US" sz="2000" dirty="0" err="1">
                          <a:effectLst/>
                          <a:latin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mục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đọc.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tc>
                <a:extLst>
                  <a:ext uri="{0D108BD9-81ED-4DB2-BD59-A6C34878D82A}">
                    <a16:rowId xmlns:a16="http://schemas.microsoft.com/office/drawing/2014/main" val="2243019413"/>
                  </a:ext>
                </a:extLst>
              </a:tr>
              <a:tr h="343310">
                <a:tc rowSpan="4">
                  <a:txBody>
                    <a:bodyPr/>
                    <a:lstStyle/>
                    <a:p>
                      <a:pPr>
                        <a:lnSpc>
                          <a:spcPct val="120000"/>
                        </a:lnSpc>
                        <a:spcAft>
                          <a:spcPts val="800"/>
                        </a:spcAft>
                      </a:pPr>
                      <a:r>
                        <a:rPr lang="en-US" sz="2000" b="1" dirty="0" err="1">
                          <a:effectLst/>
                          <a:latin typeface="Times New Roman" panose="02020603050405020304" pitchFamily="18" charset="0"/>
                          <a:cs typeface="Times New Roman" panose="02020603050405020304" pitchFamily="18" charset="0"/>
                        </a:rPr>
                        <a:t>Bước</a:t>
                      </a:r>
                      <a:r>
                        <a:rPr lang="en-US" sz="2000" b="1" dirty="0">
                          <a:effectLst/>
                          <a:latin typeface="Times New Roman" panose="02020603050405020304" pitchFamily="18" charset="0"/>
                          <a:cs typeface="Times New Roman" panose="02020603050405020304" pitchFamily="18" charset="0"/>
                        </a:rPr>
                        <a:t> 2: </a:t>
                      </a:r>
                      <a:r>
                        <a:rPr lang="en-US" sz="2000" b="1" dirty="0" err="1">
                          <a:effectLst/>
                          <a:latin typeface="Times New Roman" panose="02020603050405020304" pitchFamily="18" charset="0"/>
                          <a:cs typeface="Times New Roman" panose="02020603050405020304" pitchFamily="18" charset="0"/>
                        </a:rPr>
                        <a:t>Tìm</a:t>
                      </a:r>
                      <a:r>
                        <a:rPr lang="en-US" sz="2000" b="1" dirty="0">
                          <a:effectLst/>
                          <a:latin typeface="Times New Roman" panose="02020603050405020304" pitchFamily="18" charset="0"/>
                          <a:cs typeface="Times New Roman" panose="02020603050405020304" pitchFamily="18" charset="0"/>
                        </a:rPr>
                        <a:t> ý, </a:t>
                      </a:r>
                      <a:r>
                        <a:rPr lang="en-US" sz="2000" b="1" dirty="0" err="1">
                          <a:effectLst/>
                          <a:latin typeface="Times New Roman" panose="02020603050405020304" pitchFamily="18" charset="0"/>
                          <a:cs typeface="Times New Roman" panose="02020603050405020304" pitchFamily="18" charset="0"/>
                        </a:rPr>
                        <a:t>lập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dàn</a:t>
                      </a:r>
                      <a:r>
                        <a:rPr lang="en-US" sz="2000" b="1" dirty="0">
                          <a:effectLst/>
                          <a:latin typeface="Times New Roman" panose="02020603050405020304" pitchFamily="18" charset="0"/>
                          <a:cs typeface="Times New Roman" panose="02020603050405020304" pitchFamily="18" charset="0"/>
                        </a:rPr>
                        <a:t> ý</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nchor="ctr"/>
                </a:tc>
                <a:tc>
                  <a:txBody>
                    <a:bodyPr/>
                    <a:lstStyle/>
                    <a:p>
                      <a:pPr algn="just">
                        <a:lnSpc>
                          <a:spcPct val="120000"/>
                        </a:lnSpc>
                        <a:spcAft>
                          <a:spcPts val="800"/>
                        </a:spcAft>
                      </a:pPr>
                      <a:r>
                        <a:rPr lang="en-US" sz="2000" dirty="0" err="1">
                          <a:effectLst/>
                          <a:latin typeface="Times New Roman" panose="02020603050405020304" pitchFamily="18" charset="0"/>
                          <a:cs typeface="Times New Roman" panose="02020603050405020304" pitchFamily="18" charset="0"/>
                        </a:rPr>
                        <a:t>Đọc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diễn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tc>
                <a:extLst>
                  <a:ext uri="{0D108BD9-81ED-4DB2-BD59-A6C34878D82A}">
                    <a16:rowId xmlns:a16="http://schemas.microsoft.com/office/drawing/2014/main" val="811895218"/>
                  </a:ext>
                </a:extLst>
              </a:tr>
              <a:tr h="719468">
                <a:tc vMerge="1">
                  <a:txBody>
                    <a:bodyPr/>
                    <a:lstStyle/>
                    <a:p>
                      <a:endParaRPr lang="en-US"/>
                    </a:p>
                  </a:txBody>
                  <a:tcPr/>
                </a:tc>
                <a:tc>
                  <a:txBody>
                    <a:bodyPr/>
                    <a:lstStyle/>
                    <a:p>
                      <a:pPr algn="just">
                        <a:lnSpc>
                          <a:spcPct val="120000"/>
                        </a:lnSpc>
                        <a:spcAft>
                          <a:spcPts val="800"/>
                        </a:spcAft>
                      </a:pPr>
                      <a:r>
                        <a:rPr lang="en-US" sz="2000" dirty="0" err="1">
                          <a:effectLst/>
                          <a:latin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nét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vai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trò</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tc>
                <a:extLst>
                  <a:ext uri="{0D108BD9-81ED-4DB2-BD59-A6C34878D82A}">
                    <a16:rowId xmlns:a16="http://schemas.microsoft.com/office/drawing/2014/main" val="1930348206"/>
                  </a:ext>
                </a:extLst>
              </a:tr>
              <a:tr h="343310">
                <a:tc vMerge="1">
                  <a:txBody>
                    <a:bodyPr/>
                    <a:lstStyle/>
                    <a:p>
                      <a:endParaRPr lang="en-US"/>
                    </a:p>
                  </a:txBody>
                  <a:tcPr/>
                </a:tc>
                <a:tc>
                  <a:txBody>
                    <a:bodyPr/>
                    <a:lstStyle/>
                    <a:p>
                      <a:pPr algn="just">
                        <a:lnSpc>
                          <a:spcPct val="120000"/>
                        </a:lnSpc>
                        <a:spcAft>
                          <a:spcPts val="800"/>
                        </a:spcAft>
                      </a:pPr>
                      <a:r>
                        <a:rPr lang="en-US" sz="2000" dirty="0" err="1">
                          <a:effectLst/>
                          <a:latin typeface="Times New Roman" panose="02020603050405020304" pitchFamily="18" charset="0"/>
                          <a:cs typeface="Times New Roman" panose="02020603050405020304" pitchFamily="18" charset="0"/>
                        </a:rPr>
                        <a:t>Ghi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cụm</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từ.</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tc>
                <a:extLst>
                  <a:ext uri="{0D108BD9-81ED-4DB2-BD59-A6C34878D82A}">
                    <a16:rowId xmlns:a16="http://schemas.microsoft.com/office/drawing/2014/main" val="2574458704"/>
                  </a:ext>
                </a:extLst>
              </a:tr>
              <a:tr h="364332">
                <a:tc vMerge="1">
                  <a:txBody>
                    <a:bodyPr/>
                    <a:lstStyle/>
                    <a:p>
                      <a:endParaRPr lang="en-US"/>
                    </a:p>
                  </a:txBody>
                  <a:tcPr/>
                </a:tc>
                <a:tc>
                  <a:txBody>
                    <a:bodyPr/>
                    <a:lstStyle/>
                    <a:p>
                      <a:pPr algn="just">
                        <a:lnSpc>
                          <a:spcPct val="120000"/>
                        </a:lnSpc>
                        <a:spcAft>
                          <a:spcPts val="800"/>
                        </a:spcAft>
                      </a:pPr>
                      <a:r>
                        <a:rPr lang="en-US" sz="2000" dirty="0" err="1">
                          <a:effectLst/>
                          <a:latin typeface="Times New Roman" panose="02020603050405020304" pitchFamily="18" charset="0"/>
                          <a:cs typeface="Times New Roman" panose="02020603050405020304" pitchFamily="18" charset="0"/>
                        </a:rPr>
                        <a:t>Sắp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xếp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đồ</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dàn</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ý.</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tc>
                <a:extLst>
                  <a:ext uri="{0D108BD9-81ED-4DB2-BD59-A6C34878D82A}">
                    <a16:rowId xmlns:a16="http://schemas.microsoft.com/office/drawing/2014/main" val="937177712"/>
                  </a:ext>
                </a:extLst>
              </a:tr>
              <a:tr h="343310">
                <a:tc>
                  <a:txBody>
                    <a:bodyPr/>
                    <a:lstStyle/>
                    <a:p>
                      <a:pPr>
                        <a:lnSpc>
                          <a:spcPct val="120000"/>
                        </a:lnSpc>
                        <a:spcAft>
                          <a:spcPts val="800"/>
                        </a:spcAft>
                      </a:pPr>
                      <a:r>
                        <a:rPr lang="en-US" sz="2000" b="1" dirty="0" err="1">
                          <a:effectLst/>
                          <a:latin typeface="Times New Roman" panose="02020603050405020304" pitchFamily="18" charset="0"/>
                          <a:cs typeface="Times New Roman" panose="02020603050405020304" pitchFamily="18" charset="0"/>
                        </a:rPr>
                        <a:t>Bước</a:t>
                      </a:r>
                      <a:r>
                        <a:rPr lang="en-US" sz="2000" b="1" dirty="0">
                          <a:effectLst/>
                          <a:latin typeface="Times New Roman" panose="02020603050405020304" pitchFamily="18" charset="0"/>
                          <a:cs typeface="Times New Roman" panose="02020603050405020304" pitchFamily="18" charset="0"/>
                        </a:rPr>
                        <a:t> 3: </a:t>
                      </a:r>
                      <a:r>
                        <a:rPr lang="en-US" sz="2000" b="1" dirty="0" err="1">
                          <a:effectLst/>
                          <a:latin typeface="Times New Roman" panose="02020603050405020304" pitchFamily="18" charset="0"/>
                          <a:cs typeface="Times New Roman" panose="02020603050405020304" pitchFamily="18" charset="0"/>
                        </a:rPr>
                        <a:t>Viết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đoạn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nchor="ctr"/>
                </a:tc>
                <a:tc>
                  <a:txBody>
                    <a:bodyPr/>
                    <a:lstStyle/>
                    <a:p>
                      <a:pPr algn="just">
                        <a:lnSpc>
                          <a:spcPct val="120000"/>
                        </a:lnSpc>
                        <a:spcAft>
                          <a:spcPts val="800"/>
                        </a:spcAft>
                      </a:pPr>
                      <a:r>
                        <a:rPr lang="en-US" sz="2000" dirty="0" err="1">
                          <a:effectLst/>
                          <a:latin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khai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sơ</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đồ.</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tc>
                <a:extLst>
                  <a:ext uri="{0D108BD9-81ED-4DB2-BD59-A6C34878D82A}">
                    <a16:rowId xmlns:a16="http://schemas.microsoft.com/office/drawing/2014/main" val="3239297921"/>
                  </a:ext>
                </a:extLst>
              </a:tr>
              <a:tr h="343310">
                <a:tc rowSpan="3">
                  <a:txBody>
                    <a:bodyPr/>
                    <a:lstStyle/>
                    <a:p>
                      <a:pPr>
                        <a:lnSpc>
                          <a:spcPct val="120000"/>
                        </a:lnSpc>
                        <a:spcAft>
                          <a:spcPts val="800"/>
                        </a:spcAft>
                      </a:pPr>
                      <a:r>
                        <a:rPr lang="en-US" sz="2000" b="1" dirty="0" err="1">
                          <a:effectLst/>
                          <a:latin typeface="Times New Roman" panose="02020603050405020304" pitchFamily="18" charset="0"/>
                          <a:cs typeface="Times New Roman" panose="02020603050405020304" pitchFamily="18" charset="0"/>
                        </a:rPr>
                        <a:t>Bước</a:t>
                      </a:r>
                      <a:r>
                        <a:rPr lang="en-US" sz="2000" b="1" dirty="0">
                          <a:effectLst/>
                          <a:latin typeface="Times New Roman" panose="02020603050405020304" pitchFamily="18" charset="0"/>
                          <a:cs typeface="Times New Roman" panose="02020603050405020304" pitchFamily="18" charset="0"/>
                        </a:rPr>
                        <a:t> 4:  </a:t>
                      </a:r>
                      <a:r>
                        <a:rPr lang="en-US" sz="2000" b="1" dirty="0" err="1">
                          <a:effectLst/>
                          <a:latin typeface="Times New Roman" panose="02020603050405020304" pitchFamily="18" charset="0"/>
                          <a:cs typeface="Times New Roman" panose="02020603050405020304" pitchFamily="18" charset="0"/>
                        </a:rPr>
                        <a:t>Xem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lại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chỉnh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sửa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rút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kinh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nghiệm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nchor="ctr"/>
                </a:tc>
                <a:tc>
                  <a:txBody>
                    <a:bodyPr/>
                    <a:lstStyle/>
                    <a:p>
                      <a:pPr>
                        <a:lnSpc>
                          <a:spcPct val="120000"/>
                        </a:lnSpc>
                        <a:spcAft>
                          <a:spcPts val="800"/>
                        </a:spcAft>
                      </a:pPr>
                      <a:r>
                        <a:rPr lang="en-US" sz="2000" dirty="0" err="1">
                          <a:effectLst/>
                          <a:latin typeface="Times New Roman" panose="02020603050405020304" pitchFamily="18" charset="0"/>
                          <a:cs typeface="Times New Roman" panose="02020603050405020304" pitchFamily="18" charset="0"/>
                        </a:rPr>
                        <a:t>Dùng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kiểm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xem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chỉnh</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sửa.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tc>
                <a:extLst>
                  <a:ext uri="{0D108BD9-81ED-4DB2-BD59-A6C34878D82A}">
                    <a16:rowId xmlns:a16="http://schemas.microsoft.com/office/drawing/2014/main" val="149832565"/>
                  </a:ext>
                </a:extLst>
              </a:tr>
              <a:tr h="343310">
                <a:tc vMerge="1">
                  <a:txBody>
                    <a:bodyPr/>
                    <a:lstStyle/>
                    <a:p>
                      <a:endParaRPr lang="en-US"/>
                    </a:p>
                  </a:txBody>
                  <a:tcPr/>
                </a:tc>
                <a:tc>
                  <a:txBody>
                    <a:bodyPr/>
                    <a:lstStyle/>
                    <a:p>
                      <a:pPr>
                        <a:lnSpc>
                          <a:spcPct val="120000"/>
                        </a:lnSpc>
                        <a:spcAft>
                          <a:spcPts val="800"/>
                        </a:spcAft>
                      </a:pPr>
                      <a:r>
                        <a:rPr lang="en-US" sz="2000" dirty="0" err="1">
                          <a:effectLst/>
                          <a:latin typeface="Times New Roman" panose="02020603050405020304" pitchFamily="18" charset="0"/>
                          <a:cs typeface="Times New Roman" panose="02020603050405020304" pitchFamily="18" charset="0"/>
                        </a:rPr>
                        <a:t>Đọc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vai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trò</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đọc.</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tc>
                <a:extLst>
                  <a:ext uri="{0D108BD9-81ED-4DB2-BD59-A6C34878D82A}">
                    <a16:rowId xmlns:a16="http://schemas.microsoft.com/office/drawing/2014/main" val="1338149579"/>
                  </a:ext>
                </a:extLst>
              </a:tr>
              <a:tr h="409007">
                <a:tc vMerge="1">
                  <a:txBody>
                    <a:bodyPr/>
                    <a:lstStyle/>
                    <a:p>
                      <a:endParaRPr lang="en-US"/>
                    </a:p>
                  </a:txBody>
                  <a:tcPr/>
                </a:tc>
                <a:tc>
                  <a:txBody>
                    <a:bodyPr/>
                    <a:lstStyle/>
                    <a:p>
                      <a:pPr>
                        <a:lnSpc>
                          <a:spcPct val="120000"/>
                        </a:lnSpc>
                        <a:spcAft>
                          <a:spcPts val="800"/>
                        </a:spcAft>
                      </a:pP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tục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điều</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chỉnh.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29" marR="60129" marT="0" marB="0"/>
                </a:tc>
                <a:extLst>
                  <a:ext uri="{0D108BD9-81ED-4DB2-BD59-A6C34878D82A}">
                    <a16:rowId xmlns:a16="http://schemas.microsoft.com/office/drawing/2014/main" val="249681179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7DCAB3-C124-A43A-7AE2-948A853448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aphicFrame>
        <p:nvGraphicFramePr>
          <p:cNvPr id="2" name="Table 1">
            <a:extLst>
              <a:ext uri="{FF2B5EF4-FFF2-40B4-BE49-F238E27FC236}">
                <a16:creationId xmlns:a16="http://schemas.microsoft.com/office/drawing/2014/main" id="{EF7B28D1-82C0-6E08-D5F7-222FD6990979}"/>
              </a:ext>
            </a:extLst>
          </p:cNvPr>
          <p:cNvGraphicFramePr>
            <a:graphicFrameLocks noGrp="1"/>
          </p:cNvGraphicFramePr>
          <p:nvPr>
            <p:extLst>
              <p:ext uri="{D42A27DB-BD31-4B8C-83A1-F6EECF244321}">
                <p14:modId xmlns:p14="http://schemas.microsoft.com/office/powerpoint/2010/main" val="3630942121"/>
              </p:ext>
            </p:extLst>
          </p:nvPr>
        </p:nvGraphicFramePr>
        <p:xfrm>
          <a:off x="196427" y="76249"/>
          <a:ext cx="8886613" cy="4928692"/>
        </p:xfrm>
        <a:graphic>
          <a:graphicData uri="http://schemas.openxmlformats.org/drawingml/2006/table">
            <a:tbl>
              <a:tblPr firstRow="1" firstCol="1" bandRow="1">
                <a:tableStyleId>{B25599B1-C44C-4D53-ABF1-5EDD701C9EFF}</a:tableStyleId>
              </a:tblPr>
              <a:tblGrid>
                <a:gridCol w="5435295">
                  <a:extLst>
                    <a:ext uri="{9D8B030D-6E8A-4147-A177-3AD203B41FA5}">
                      <a16:colId xmlns:a16="http://schemas.microsoft.com/office/drawing/2014/main" val="1378203299"/>
                    </a:ext>
                  </a:extLst>
                </a:gridCol>
                <a:gridCol w="693383">
                  <a:extLst>
                    <a:ext uri="{9D8B030D-6E8A-4147-A177-3AD203B41FA5}">
                      <a16:colId xmlns:a16="http://schemas.microsoft.com/office/drawing/2014/main" val="3865040013"/>
                    </a:ext>
                  </a:extLst>
                </a:gridCol>
                <a:gridCol w="619965">
                  <a:extLst>
                    <a:ext uri="{9D8B030D-6E8A-4147-A177-3AD203B41FA5}">
                      <a16:colId xmlns:a16="http://schemas.microsoft.com/office/drawing/2014/main" val="2306606985"/>
                    </a:ext>
                  </a:extLst>
                </a:gridCol>
                <a:gridCol w="2137970">
                  <a:extLst>
                    <a:ext uri="{9D8B030D-6E8A-4147-A177-3AD203B41FA5}">
                      <a16:colId xmlns:a16="http://schemas.microsoft.com/office/drawing/2014/main" val="3553511388"/>
                    </a:ext>
                  </a:extLst>
                </a:gridCol>
              </a:tblGrid>
              <a:tr h="1131663">
                <a:tc gridSpan="4">
                  <a:txBody>
                    <a:bodyPr/>
                    <a:lstStyle/>
                    <a:p>
                      <a:pPr marL="231140" indent="-231140" algn="ctr">
                        <a:lnSpc>
                          <a:spcPct val="115000"/>
                        </a:lnSpc>
                        <a:spcBef>
                          <a:spcPts val="600"/>
                        </a:spcBef>
                        <a:spcAft>
                          <a:spcPts val="600"/>
                        </a:spcAft>
                      </a:pPr>
                      <a:r>
                        <a:rPr lang="en-US" sz="2000" b="1" kern="0" dirty="0">
                          <a:solidFill>
                            <a:srgbClr val="FF0000"/>
                          </a:solidFill>
                          <a:effectLst/>
                          <a:latin typeface="Times New Roman" panose="02020603050405020304" pitchFamily="18" charset="0"/>
                          <a:cs typeface="Times New Roman" panose="02020603050405020304" pitchFamily="18" charset="0"/>
                        </a:rPr>
                        <a:t>PHIẾU THU THẬP TƯ LIỆU</a:t>
                      </a:r>
                      <a:endParaRPr lang="en-US" sz="2000" b="1" kern="100" dirty="0">
                        <a:solidFill>
                          <a:srgbClr val="FF0000"/>
                        </a:solidFill>
                        <a:effectLst/>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en-US" sz="1800" b="1" kern="0" dirty="0">
                          <a:solidFill>
                            <a:srgbClr val="FF0000"/>
                          </a:solidFill>
                          <a:effectLst/>
                          <a:latin typeface="Times New Roman" panose="02020603050405020304" pitchFamily="18" charset="0"/>
                          <a:cs typeface="Times New Roman" panose="02020603050405020304" pitchFamily="18" charset="0"/>
                        </a:rPr>
                        <a:t>ĐOẠN VĂN GHI LẠI CẢM NGHĨ VỀ MỘT BÀI THƠ TÁM CHỮ</a:t>
                      </a:r>
                      <a:r>
                        <a:rPr lang="vi-VN" sz="1800" b="1" kern="0" dirty="0">
                          <a:solidFill>
                            <a:srgbClr val="FF0000"/>
                          </a:solidFill>
                          <a:effectLst/>
                          <a:latin typeface="Times New Roman" panose="02020603050405020304" pitchFamily="18" charset="0"/>
                          <a:cs typeface="Times New Roman" panose="02020603050405020304" pitchFamily="18" charset="0"/>
                        </a:rPr>
                        <a:t> MÀ EM THÍCH</a:t>
                      </a:r>
                      <a:endParaRPr lang="en-US" sz="1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982" marR="26982" marT="7101"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9253027"/>
                  </a:ext>
                </a:extLst>
              </a:tr>
              <a:tr h="416052">
                <a:tc>
                  <a:txBody>
                    <a:bodyPr/>
                    <a:lstStyle/>
                    <a:p>
                      <a:pPr algn="ctr">
                        <a:lnSpc>
                          <a:spcPct val="115000"/>
                        </a:lnSpc>
                        <a:spcBef>
                          <a:spcPts val="600"/>
                        </a:spcBef>
                        <a:spcAft>
                          <a:spcPts val="600"/>
                        </a:spcAft>
                      </a:pPr>
                      <a:r>
                        <a:rPr lang="vi-VN" sz="2000" b="1" kern="0" dirty="0">
                          <a:solidFill>
                            <a:srgbClr val="FF0000"/>
                          </a:solidFill>
                          <a:effectLst/>
                          <a:latin typeface="Times New Roman" panose="02020603050405020304" pitchFamily="18" charset="0"/>
                          <a:cs typeface="Times New Roman" panose="02020603050405020304" pitchFamily="18" charset="0"/>
                        </a:rPr>
                        <a:t> Bài thơ</a:t>
                      </a:r>
                      <a:endParaRPr lang="en-US" sz="2000" b="1" kern="100" dirty="0">
                        <a:solidFill>
                          <a:srgbClr val="FF0000"/>
                        </a:solidFill>
                        <a:effectLst/>
                        <a:latin typeface="Times New Roman" panose="02020603050405020304" pitchFamily="18" charset="0"/>
                        <a:cs typeface="Times New Roman" panose="02020603050405020304" pitchFamily="18" charset="0"/>
                      </a:endParaRPr>
                    </a:p>
                  </a:txBody>
                  <a:tcPr marL="26982" marR="26982" marT="7101" marB="0"/>
                </a:tc>
                <a:tc>
                  <a:txBody>
                    <a:bodyPr/>
                    <a:lstStyle/>
                    <a:p>
                      <a:pPr algn="ctr">
                        <a:lnSpc>
                          <a:spcPct val="115000"/>
                        </a:lnSpc>
                        <a:spcBef>
                          <a:spcPts val="600"/>
                        </a:spcBef>
                        <a:spcAft>
                          <a:spcPts val="600"/>
                        </a:spcAft>
                      </a:pPr>
                      <a:r>
                        <a:rPr lang="vi-VN" sz="2000" b="1" kern="0" dirty="0">
                          <a:solidFill>
                            <a:srgbClr val="FF0000"/>
                          </a:solidFill>
                          <a:effectLst/>
                          <a:latin typeface="Times New Roman" panose="02020603050405020304" pitchFamily="18" charset="0"/>
                          <a:cs typeface="Times New Roman" panose="02020603050405020304" pitchFamily="18" charset="0"/>
                        </a:rPr>
                        <a:t> </a:t>
                      </a:r>
                      <a:r>
                        <a:rPr lang="en-US" sz="2000" b="1" kern="0" dirty="0" err="1">
                          <a:solidFill>
                            <a:srgbClr val="FF0000"/>
                          </a:solidFill>
                          <a:effectLst/>
                          <a:latin typeface="Times New Roman" panose="02020603050405020304" pitchFamily="18" charset="0"/>
                          <a:cs typeface="Times New Roman" panose="02020603050405020304" pitchFamily="18" charset="0"/>
                        </a:rPr>
                        <a:t>Tác</a:t>
                      </a:r>
                      <a:r>
                        <a:rPr lang="vi-VN" sz="2000" b="1" kern="0" dirty="0">
                          <a:solidFill>
                            <a:srgbClr val="FF0000"/>
                          </a:solidFill>
                          <a:effectLst/>
                          <a:latin typeface="Times New Roman" panose="02020603050405020304" pitchFamily="18" charset="0"/>
                          <a:cs typeface="Times New Roman" panose="02020603050405020304" pitchFamily="18" charset="0"/>
                        </a:rPr>
                        <a:t> giả</a:t>
                      </a:r>
                      <a:endPar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Bef>
                          <a:spcPts val="600"/>
                        </a:spcBef>
                        <a:spcAft>
                          <a:spcPts val="600"/>
                        </a:spcAft>
                      </a:pPr>
                      <a:r>
                        <a:rPr lang="vi-VN" sz="2000" b="1" kern="0" dirty="0">
                          <a:solidFill>
                            <a:srgbClr val="FF0000"/>
                          </a:solidFill>
                          <a:effectLst/>
                          <a:latin typeface="Times New Roman" panose="02020603050405020304" pitchFamily="18" charset="0"/>
                          <a:cs typeface="Times New Roman" panose="02020603050405020304" pitchFamily="18" charset="0"/>
                        </a:rPr>
                        <a:t>Thể thơ</a:t>
                      </a:r>
                      <a:endParaRPr lang="en-US" sz="2000" b="1" kern="100" dirty="0">
                        <a:solidFill>
                          <a:srgbClr val="FF0000"/>
                        </a:solidFill>
                        <a:effectLst/>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en-US" sz="2000" b="1" kern="0" dirty="0">
                          <a:solidFill>
                            <a:srgbClr val="FF0000"/>
                          </a:solidFill>
                          <a:effectLst/>
                          <a:latin typeface="Times New Roman" panose="02020603050405020304" pitchFamily="18" charset="0"/>
                          <a:cs typeface="Times New Roman" panose="02020603050405020304" pitchFamily="18" charset="0"/>
                        </a:rPr>
                        <a:t> </a:t>
                      </a:r>
                      <a:endPar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Bef>
                          <a:spcPts val="600"/>
                        </a:spcBef>
                        <a:spcAft>
                          <a:spcPts val="600"/>
                        </a:spcAft>
                      </a:pPr>
                      <a:r>
                        <a:rPr lang="vi-VN" sz="2000" b="1" kern="0" dirty="0">
                          <a:solidFill>
                            <a:srgbClr val="FF0000"/>
                          </a:solidFill>
                          <a:effectLst/>
                          <a:latin typeface="Times New Roman" panose="02020603050405020304" pitchFamily="18" charset="0"/>
                          <a:cs typeface="Times New Roman" panose="02020603050405020304" pitchFamily="18" charset="0"/>
                        </a:rPr>
                        <a:t> </a:t>
                      </a:r>
                      <a:r>
                        <a:rPr lang="en-US" sz="2000" b="1" kern="0" dirty="0" err="1">
                          <a:solidFill>
                            <a:srgbClr val="FF0000"/>
                          </a:solidFill>
                          <a:effectLst/>
                          <a:latin typeface="Times New Roman" panose="02020603050405020304" pitchFamily="18" charset="0"/>
                          <a:cs typeface="Times New Roman" panose="02020603050405020304" pitchFamily="18" charset="0"/>
                        </a:rPr>
                        <a:t>Nội</a:t>
                      </a:r>
                      <a:r>
                        <a:rPr lang="vi-VN" sz="2000" b="1" kern="0" dirty="0">
                          <a:solidFill>
                            <a:srgbClr val="FF0000"/>
                          </a:solidFill>
                          <a:effectLst/>
                          <a:latin typeface="Times New Roman" panose="02020603050405020304" pitchFamily="18" charset="0"/>
                          <a:cs typeface="Times New Roman" panose="02020603050405020304" pitchFamily="18" charset="0"/>
                        </a:rPr>
                        <a:t> dung</a:t>
                      </a:r>
                      <a:endPar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43244592"/>
                  </a:ext>
                </a:extLst>
              </a:tr>
              <a:tr h="2621199">
                <a:tc>
                  <a:txBody>
                    <a:bodyPr/>
                    <a:lstStyle/>
                    <a:p>
                      <a:pPr algn="just">
                        <a:lnSpc>
                          <a:spcPct val="115000"/>
                        </a:lnSpc>
                        <a:spcBef>
                          <a:spcPts val="600"/>
                        </a:spcBef>
                        <a:spcAft>
                          <a:spcPts val="600"/>
                        </a:spcAft>
                      </a:pPr>
                      <a:r>
                        <a:rPr lang="vi-VN" sz="2000" kern="0" dirty="0">
                          <a:effectLst/>
                          <a:latin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2000" kern="0" dirty="0">
                          <a:effectLst/>
                          <a:latin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2000" kern="0" dirty="0">
                          <a:effectLst/>
                          <a:latin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2000" kern="0" dirty="0">
                          <a:effectLst/>
                          <a:latin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82" marR="26982" marT="7101" marB="0"/>
                </a:tc>
                <a:tc>
                  <a:txBody>
                    <a:bodyPr/>
                    <a:lstStyle/>
                    <a:p>
                      <a:pPr algn="just">
                        <a:lnSpc>
                          <a:spcPct val="115000"/>
                        </a:lnSpc>
                        <a:spcBef>
                          <a:spcPts val="600"/>
                        </a:spcBef>
                        <a:spcAft>
                          <a:spcPts val="600"/>
                        </a:spcAft>
                      </a:pPr>
                      <a:r>
                        <a:rPr lang="vi-VN" sz="2000" kern="0" dirty="0">
                          <a:effectLst/>
                          <a:latin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2000" kern="0" dirty="0">
                          <a:effectLst/>
                          <a:latin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Bef>
                          <a:spcPts val="600"/>
                        </a:spcBef>
                        <a:spcAft>
                          <a:spcPts val="600"/>
                        </a:spcAft>
                      </a:pPr>
                      <a:r>
                        <a:rPr lang="vi-VN" sz="2000" kern="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2000" kern="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Bef>
                          <a:spcPts val="600"/>
                        </a:spcBef>
                        <a:spcAft>
                          <a:spcPts val="600"/>
                        </a:spcAft>
                      </a:pPr>
                      <a:r>
                        <a:rPr lang="vi-VN" sz="2000" kern="0" dirty="0">
                          <a:effectLst/>
                          <a:latin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2000" kern="0" dirty="0">
                          <a:effectLst/>
                          <a:latin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56741161"/>
                  </a:ext>
                </a:extLst>
              </a:tr>
            </a:tbl>
          </a:graphicData>
        </a:graphic>
      </p:graphicFrame>
    </p:spTree>
    <p:extLst>
      <p:ext uri="{BB962C8B-B14F-4D97-AF65-F5344CB8AC3E}">
        <p14:creationId xmlns:p14="http://schemas.microsoft.com/office/powerpoint/2010/main" val="5927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ABD96-E4C6-C49D-F2F5-65D1777C18B4}"/>
              </a:ext>
            </a:extLst>
          </p:cNvPr>
          <p:cNvSpPr>
            <a:spLocks noGrp="1"/>
          </p:cNvSpPr>
          <p:nvPr>
            <p:ph type="title"/>
          </p:nvPr>
        </p:nvSpPr>
        <p:spPr>
          <a:xfrm>
            <a:off x="457198" y="0"/>
            <a:ext cx="7176409" cy="644979"/>
          </a:xfrm>
        </p:spPr>
        <p:txBody>
          <a:bodyPr/>
          <a:lstStyle/>
          <a:p>
            <a:pPr algn="ctr"/>
            <a:r>
              <a:rPr lang="vi-VN" sz="2000" b="1" dirty="0">
                <a:latin typeface="+mj-lt"/>
              </a:rPr>
              <a:t>PHIẾU TÌM Ý</a:t>
            </a:r>
            <a:endParaRPr lang="en-US" sz="2000" b="1" dirty="0">
              <a:latin typeface="+mj-lt"/>
            </a:endParaRPr>
          </a:p>
        </p:txBody>
      </p:sp>
      <p:sp>
        <p:nvSpPr>
          <p:cNvPr id="3" name="Text Placeholder 2">
            <a:extLst>
              <a:ext uri="{FF2B5EF4-FFF2-40B4-BE49-F238E27FC236}">
                <a16:creationId xmlns:a16="http://schemas.microsoft.com/office/drawing/2014/main" id="{1618DD50-3508-6B60-EC1B-366C0246B252}"/>
              </a:ext>
            </a:extLst>
          </p:cNvPr>
          <p:cNvSpPr>
            <a:spLocks noGrp="1"/>
          </p:cNvSpPr>
          <p:nvPr>
            <p:ph type="body" idx="1"/>
          </p:nvPr>
        </p:nvSpPr>
        <p:spPr>
          <a:xfrm>
            <a:off x="0" y="718457"/>
            <a:ext cx="9029284" cy="4131143"/>
          </a:xfrm>
        </p:spPr>
        <p:txBody>
          <a:bodyPr/>
          <a:lstStyle/>
          <a:p>
            <a:pPr marL="114300" indent="0">
              <a:buNone/>
            </a:pPr>
            <a:r>
              <a:rPr lang="vi-VN" sz="2400" b="1" dirty="0">
                <a:solidFill>
                  <a:srgbClr val="C00000"/>
                </a:solidFill>
                <a:latin typeface="+mj-lt"/>
              </a:rPr>
              <a:t>ĐOẠN VĂN GHI LẠI CẢM NGHĨ VỀ BÀI THƠ:.......</a:t>
            </a:r>
          </a:p>
          <a:p>
            <a:pPr marL="114300" indent="0">
              <a:buNone/>
            </a:pPr>
            <a:r>
              <a:rPr lang="vi-VN" sz="2800" dirty="0">
                <a:solidFill>
                  <a:srgbClr val="C00000"/>
                </a:solidFill>
                <a:latin typeface="+mj-lt"/>
              </a:rPr>
              <a:t>1. Một số nét độc đáo về nội dung bài thơ (Đề tài/ chủ đề/ mạch cảm xúc/thông điệp...)là:.......</a:t>
            </a:r>
          </a:p>
          <a:p>
            <a:pPr marL="114300" indent="0">
              <a:buNone/>
            </a:pPr>
            <a:r>
              <a:rPr lang="vi-VN" sz="2800" dirty="0">
                <a:solidFill>
                  <a:srgbClr val="C00000"/>
                </a:solidFill>
                <a:latin typeface="+mj-lt"/>
              </a:rPr>
              <a:t>2. Một số nét độc đáo về hình thức nghệ thuật của bài thơ (Thể thơ/ nhịp/ vần/ hình ảnh/ từ ngữ đặc sắc/ biện pháp tu từ.....) là:.......</a:t>
            </a:r>
          </a:p>
          <a:p>
            <a:pPr marL="114300" indent="0">
              <a:buNone/>
            </a:pPr>
            <a:r>
              <a:rPr lang="vi-VN" sz="2800" dirty="0">
                <a:solidFill>
                  <a:srgbClr val="C00000"/>
                </a:solidFill>
                <a:latin typeface="+mj-lt"/>
              </a:rPr>
              <a:t>3. Cảm xúc, suy nghĩ của tôi khi đọc bài thơ này là:....</a:t>
            </a:r>
          </a:p>
          <a:p>
            <a:pPr marL="114300" indent="0">
              <a:buNone/>
            </a:pPr>
            <a:r>
              <a:rPr lang="vi-VN" sz="2800" dirty="0">
                <a:solidFill>
                  <a:srgbClr val="C00000"/>
                </a:solidFill>
                <a:latin typeface="+mj-lt"/>
              </a:rPr>
              <a:t>4. Qua bài thơ, tôi rút ra bài học:.....</a:t>
            </a:r>
          </a:p>
          <a:p>
            <a:pPr>
              <a:buAutoNum type="arabicPeriod"/>
            </a:pPr>
            <a:endParaRPr lang="en-US" sz="2800" dirty="0"/>
          </a:p>
        </p:txBody>
      </p:sp>
      <p:sp>
        <p:nvSpPr>
          <p:cNvPr id="4" name="Slide Number Placeholder 3">
            <a:extLst>
              <a:ext uri="{FF2B5EF4-FFF2-40B4-BE49-F238E27FC236}">
                <a16:creationId xmlns:a16="http://schemas.microsoft.com/office/drawing/2014/main" id="{45D8C57D-5DED-74B7-0042-5503C8BDE8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69704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767F1D2-10F3-76E0-3DEB-65E16A74D589}"/>
              </a:ext>
            </a:extLst>
          </p:cNvPr>
          <p:cNvGraphicFramePr>
            <a:graphicFrameLocks noGrp="1"/>
          </p:cNvGraphicFramePr>
          <p:nvPr>
            <p:extLst>
              <p:ext uri="{D42A27DB-BD31-4B8C-83A1-F6EECF244321}">
                <p14:modId xmlns:p14="http://schemas.microsoft.com/office/powerpoint/2010/main" val="3438975126"/>
              </p:ext>
            </p:extLst>
          </p:nvPr>
        </p:nvGraphicFramePr>
        <p:xfrm>
          <a:off x="54188" y="916402"/>
          <a:ext cx="9028853" cy="4337264"/>
        </p:xfrm>
        <a:graphic>
          <a:graphicData uri="http://schemas.openxmlformats.org/drawingml/2006/table">
            <a:tbl>
              <a:tblPr firstRow="1" firstCol="1" bandRow="1">
                <a:tableStyleId>{5C22544A-7EE6-4342-B048-85BDC9FD1C3A}</a:tableStyleId>
              </a:tblPr>
              <a:tblGrid>
                <a:gridCol w="2862863">
                  <a:extLst>
                    <a:ext uri="{9D8B030D-6E8A-4147-A177-3AD203B41FA5}">
                      <a16:colId xmlns:a16="http://schemas.microsoft.com/office/drawing/2014/main" val="839161515"/>
                    </a:ext>
                  </a:extLst>
                </a:gridCol>
                <a:gridCol w="1945454">
                  <a:extLst>
                    <a:ext uri="{9D8B030D-6E8A-4147-A177-3AD203B41FA5}">
                      <a16:colId xmlns:a16="http://schemas.microsoft.com/office/drawing/2014/main" val="952196954"/>
                    </a:ext>
                  </a:extLst>
                </a:gridCol>
                <a:gridCol w="1956360">
                  <a:extLst>
                    <a:ext uri="{9D8B030D-6E8A-4147-A177-3AD203B41FA5}">
                      <a16:colId xmlns:a16="http://schemas.microsoft.com/office/drawing/2014/main" val="1566904094"/>
                    </a:ext>
                  </a:extLst>
                </a:gridCol>
                <a:gridCol w="2264176">
                  <a:extLst>
                    <a:ext uri="{9D8B030D-6E8A-4147-A177-3AD203B41FA5}">
                      <a16:colId xmlns:a16="http://schemas.microsoft.com/office/drawing/2014/main" val="1837051324"/>
                    </a:ext>
                  </a:extLst>
                </a:gridCol>
              </a:tblGrid>
              <a:tr h="887905">
                <a:tc>
                  <a:txBody>
                    <a:bodyPr/>
                    <a:lstStyle/>
                    <a:p>
                      <a:pPr indent="18415" algn="ctr">
                        <a:lnSpc>
                          <a:spcPct val="105000"/>
                        </a:lnSpc>
                        <a:spcBef>
                          <a:spcPts val="300"/>
                        </a:spcBef>
                        <a:spcAft>
                          <a:spcPts val="300"/>
                        </a:spcAft>
                        <a:tabLst>
                          <a:tab pos="198755" algn="l"/>
                        </a:tabLst>
                      </a:pPr>
                      <a:r>
                        <a:rPr lang="en-US" sz="2100" kern="100" dirty="0" err="1">
                          <a:solidFill>
                            <a:schemeClr val="tx1"/>
                          </a:solidFill>
                          <a:effectLst/>
                          <a:latin typeface="Times New Roman" panose="02020603050405020304" pitchFamily="18" charset="0"/>
                          <a:cs typeface="Times New Roman" panose="02020603050405020304" pitchFamily="18" charset="0"/>
                        </a:rPr>
                        <a:t>Nhiệm</a:t>
                      </a:r>
                      <a:r>
                        <a:rPr lang="en-US" sz="2100" kern="100" dirty="0">
                          <a:solidFill>
                            <a:schemeClr val="tx1"/>
                          </a:solidFill>
                          <a:effectLst/>
                          <a:latin typeface="Times New Roman" panose="02020603050405020304" pitchFamily="18" charset="0"/>
                          <a:cs typeface="Times New Roman" panose="02020603050405020304" pitchFamily="18" charset="0"/>
                        </a:rPr>
                        <a:t> </a:t>
                      </a:r>
                      <a:r>
                        <a:rPr lang="en-US" sz="2100" kern="100" dirty="0" err="1">
                          <a:solidFill>
                            <a:schemeClr val="tx1"/>
                          </a:solidFill>
                          <a:effectLst/>
                          <a:latin typeface="Times New Roman" panose="02020603050405020304" pitchFamily="18" charset="0"/>
                          <a:cs typeface="Times New Roman" panose="02020603050405020304" pitchFamily="18" charset="0"/>
                        </a:rPr>
                        <a:t>vụ</a:t>
                      </a:r>
                      <a:endParaRPr lang="en-US" sz="2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7144" marB="0">
                    <a:solidFill>
                      <a:srgbClr val="95DFEB"/>
                    </a:solidFill>
                  </a:tcPr>
                </a:tc>
                <a:tc>
                  <a:txBody>
                    <a:bodyPr/>
                    <a:lstStyle/>
                    <a:p>
                      <a:pPr indent="18415" algn="ctr">
                        <a:lnSpc>
                          <a:spcPct val="105000"/>
                        </a:lnSpc>
                        <a:spcBef>
                          <a:spcPts val="300"/>
                        </a:spcBef>
                        <a:spcAft>
                          <a:spcPts val="300"/>
                        </a:spcAft>
                        <a:tabLst>
                          <a:tab pos="198755" algn="l"/>
                        </a:tabLst>
                      </a:pPr>
                      <a:r>
                        <a:rPr lang="en-US" sz="2100" kern="100" dirty="0" err="1">
                          <a:solidFill>
                            <a:schemeClr val="tx1"/>
                          </a:solidFill>
                          <a:effectLst/>
                          <a:latin typeface="Times New Roman" panose="02020603050405020304" pitchFamily="18" charset="0"/>
                          <a:cs typeface="Times New Roman" panose="02020603050405020304" pitchFamily="18" charset="0"/>
                        </a:rPr>
                        <a:t>Học</a:t>
                      </a:r>
                      <a:r>
                        <a:rPr lang="en-US" sz="2100" kern="100" dirty="0">
                          <a:solidFill>
                            <a:schemeClr val="tx1"/>
                          </a:solidFill>
                          <a:effectLst/>
                          <a:latin typeface="Times New Roman" panose="02020603050405020304" pitchFamily="18" charset="0"/>
                          <a:cs typeface="Times New Roman" panose="02020603050405020304" pitchFamily="18" charset="0"/>
                        </a:rPr>
                        <a:t> </a:t>
                      </a:r>
                      <a:r>
                        <a:rPr lang="en-US" sz="2100" kern="100" dirty="0" err="1">
                          <a:solidFill>
                            <a:schemeClr val="tx1"/>
                          </a:solidFill>
                          <a:effectLst/>
                          <a:latin typeface="Times New Roman" panose="02020603050405020304" pitchFamily="18" charset="0"/>
                          <a:cs typeface="Times New Roman" panose="02020603050405020304" pitchFamily="18" charset="0"/>
                        </a:rPr>
                        <a:t>liệu</a:t>
                      </a:r>
                      <a:endParaRPr lang="en-US" sz="2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7144" marB="0">
                    <a:solidFill>
                      <a:srgbClr val="95DFEB"/>
                    </a:solidFill>
                  </a:tcPr>
                </a:tc>
                <a:tc>
                  <a:txBody>
                    <a:bodyPr/>
                    <a:lstStyle/>
                    <a:p>
                      <a:pPr indent="18415" algn="ctr">
                        <a:lnSpc>
                          <a:spcPct val="105000"/>
                        </a:lnSpc>
                        <a:spcBef>
                          <a:spcPts val="300"/>
                        </a:spcBef>
                        <a:spcAft>
                          <a:spcPts val="300"/>
                        </a:spcAft>
                        <a:tabLst>
                          <a:tab pos="198755" algn="l"/>
                        </a:tabLst>
                      </a:pPr>
                      <a:r>
                        <a:rPr lang="en-US" sz="2100" kern="100" dirty="0">
                          <a:solidFill>
                            <a:schemeClr val="tx1"/>
                          </a:solidFill>
                          <a:effectLst/>
                          <a:latin typeface="Times New Roman" panose="02020603050405020304" pitchFamily="18" charset="0"/>
                          <a:cs typeface="Times New Roman" panose="02020603050405020304" pitchFamily="18" charset="0"/>
                        </a:rPr>
                        <a:t>Quy </a:t>
                      </a:r>
                      <a:r>
                        <a:rPr lang="en-US" sz="2100" kern="100" dirty="0" err="1">
                          <a:solidFill>
                            <a:schemeClr val="tx1"/>
                          </a:solidFill>
                          <a:effectLst/>
                          <a:latin typeface="Times New Roman" panose="02020603050405020304" pitchFamily="18" charset="0"/>
                          <a:cs typeface="Times New Roman" panose="02020603050405020304" pitchFamily="18" charset="0"/>
                        </a:rPr>
                        <a:t>trình</a:t>
                      </a:r>
                      <a:r>
                        <a:rPr lang="en-US" sz="2100" kern="100" dirty="0">
                          <a:solidFill>
                            <a:schemeClr val="tx1"/>
                          </a:solidFill>
                          <a:effectLst/>
                          <a:latin typeface="Times New Roman" panose="02020603050405020304" pitchFamily="18" charset="0"/>
                          <a:cs typeface="Times New Roman" panose="02020603050405020304" pitchFamily="18" charset="0"/>
                        </a:rPr>
                        <a:t> </a:t>
                      </a:r>
                    </a:p>
                    <a:p>
                      <a:pPr indent="18415" algn="ctr">
                        <a:lnSpc>
                          <a:spcPct val="105000"/>
                        </a:lnSpc>
                        <a:spcBef>
                          <a:spcPts val="300"/>
                        </a:spcBef>
                        <a:spcAft>
                          <a:spcPts val="300"/>
                        </a:spcAft>
                        <a:tabLst>
                          <a:tab pos="198755" algn="l"/>
                        </a:tabLst>
                      </a:pPr>
                      <a:r>
                        <a:rPr lang="en-US" sz="2100" kern="100" dirty="0" err="1">
                          <a:solidFill>
                            <a:schemeClr val="tx1"/>
                          </a:solidFill>
                          <a:effectLst/>
                          <a:latin typeface="Times New Roman" panose="02020603050405020304" pitchFamily="18" charset="0"/>
                          <a:cs typeface="Times New Roman" panose="02020603050405020304" pitchFamily="18" charset="0"/>
                        </a:rPr>
                        <a:t>thực</a:t>
                      </a:r>
                      <a:r>
                        <a:rPr lang="en-US" sz="2100" kern="100" dirty="0">
                          <a:solidFill>
                            <a:schemeClr val="tx1"/>
                          </a:solidFill>
                          <a:effectLst/>
                          <a:latin typeface="Times New Roman" panose="02020603050405020304" pitchFamily="18" charset="0"/>
                          <a:cs typeface="Times New Roman" panose="02020603050405020304" pitchFamily="18" charset="0"/>
                        </a:rPr>
                        <a:t> </a:t>
                      </a:r>
                      <a:r>
                        <a:rPr lang="en-US" sz="2100" kern="100" dirty="0" err="1">
                          <a:solidFill>
                            <a:schemeClr val="tx1"/>
                          </a:solidFill>
                          <a:effectLst/>
                          <a:latin typeface="Times New Roman" panose="02020603050405020304" pitchFamily="18" charset="0"/>
                          <a:cs typeface="Times New Roman" panose="02020603050405020304" pitchFamily="18" charset="0"/>
                        </a:rPr>
                        <a:t>hiện</a:t>
                      </a:r>
                      <a:endParaRPr lang="en-US" sz="2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7144" marB="0">
                    <a:solidFill>
                      <a:srgbClr val="95DFEB"/>
                    </a:solidFill>
                  </a:tcPr>
                </a:tc>
                <a:tc>
                  <a:txBody>
                    <a:bodyPr/>
                    <a:lstStyle/>
                    <a:p>
                      <a:pPr indent="18415" algn="ctr">
                        <a:lnSpc>
                          <a:spcPct val="105000"/>
                        </a:lnSpc>
                        <a:spcBef>
                          <a:spcPts val="300"/>
                        </a:spcBef>
                        <a:spcAft>
                          <a:spcPts val="300"/>
                        </a:spcAft>
                        <a:tabLst>
                          <a:tab pos="198755" algn="l"/>
                        </a:tabLst>
                      </a:pPr>
                      <a:r>
                        <a:rPr lang="en-US" sz="2100" kern="100" dirty="0" err="1">
                          <a:solidFill>
                            <a:schemeClr val="tx1"/>
                          </a:solidFill>
                          <a:effectLst/>
                          <a:latin typeface="Times New Roman" panose="02020603050405020304" pitchFamily="18" charset="0"/>
                          <a:cs typeface="Times New Roman" panose="02020603050405020304" pitchFamily="18" charset="0"/>
                        </a:rPr>
                        <a:t>Thời</a:t>
                      </a:r>
                      <a:r>
                        <a:rPr lang="en-US" sz="2100" kern="100" dirty="0">
                          <a:solidFill>
                            <a:schemeClr val="tx1"/>
                          </a:solidFill>
                          <a:effectLst/>
                          <a:latin typeface="Times New Roman" panose="02020603050405020304" pitchFamily="18" charset="0"/>
                          <a:cs typeface="Times New Roman" panose="02020603050405020304" pitchFamily="18" charset="0"/>
                        </a:rPr>
                        <a:t> </a:t>
                      </a:r>
                      <a:r>
                        <a:rPr lang="en-US" sz="2100" kern="100" dirty="0" err="1">
                          <a:solidFill>
                            <a:schemeClr val="tx1"/>
                          </a:solidFill>
                          <a:effectLst/>
                          <a:latin typeface="Times New Roman" panose="02020603050405020304" pitchFamily="18" charset="0"/>
                          <a:cs typeface="Times New Roman" panose="02020603050405020304" pitchFamily="18" charset="0"/>
                        </a:rPr>
                        <a:t>gian</a:t>
                      </a:r>
                      <a:r>
                        <a:rPr lang="en-US" sz="2100" kern="100" dirty="0">
                          <a:solidFill>
                            <a:schemeClr val="tx1"/>
                          </a:solidFill>
                          <a:effectLst/>
                          <a:latin typeface="Times New Roman" panose="02020603050405020304" pitchFamily="18" charset="0"/>
                          <a:cs typeface="Times New Roman" panose="02020603050405020304" pitchFamily="18" charset="0"/>
                        </a:rPr>
                        <a:t> </a:t>
                      </a:r>
                    </a:p>
                    <a:p>
                      <a:pPr indent="18415" algn="ctr">
                        <a:lnSpc>
                          <a:spcPct val="105000"/>
                        </a:lnSpc>
                        <a:spcBef>
                          <a:spcPts val="300"/>
                        </a:spcBef>
                        <a:spcAft>
                          <a:spcPts val="300"/>
                        </a:spcAft>
                        <a:tabLst>
                          <a:tab pos="198755" algn="l"/>
                        </a:tabLst>
                      </a:pPr>
                      <a:r>
                        <a:rPr lang="en-US" sz="2100" kern="100" dirty="0" err="1">
                          <a:solidFill>
                            <a:schemeClr val="tx1"/>
                          </a:solidFill>
                          <a:effectLst/>
                          <a:latin typeface="Times New Roman" panose="02020603050405020304" pitchFamily="18" charset="0"/>
                          <a:cs typeface="Times New Roman" panose="02020603050405020304" pitchFamily="18" charset="0"/>
                        </a:rPr>
                        <a:t>hoàn</a:t>
                      </a:r>
                      <a:r>
                        <a:rPr lang="en-US" sz="2100" kern="100" dirty="0">
                          <a:solidFill>
                            <a:schemeClr val="tx1"/>
                          </a:solidFill>
                          <a:effectLst/>
                          <a:latin typeface="Times New Roman" panose="02020603050405020304" pitchFamily="18" charset="0"/>
                          <a:cs typeface="Times New Roman" panose="02020603050405020304" pitchFamily="18" charset="0"/>
                        </a:rPr>
                        <a:t> </a:t>
                      </a:r>
                      <a:r>
                        <a:rPr lang="en-US" sz="2100" kern="100" dirty="0" err="1">
                          <a:solidFill>
                            <a:schemeClr val="tx1"/>
                          </a:solidFill>
                          <a:effectLst/>
                          <a:latin typeface="Times New Roman" panose="02020603050405020304" pitchFamily="18" charset="0"/>
                          <a:cs typeface="Times New Roman" panose="02020603050405020304" pitchFamily="18" charset="0"/>
                        </a:rPr>
                        <a:t>thành</a:t>
                      </a:r>
                      <a:endParaRPr lang="en-US" sz="2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7144" marB="0">
                    <a:solidFill>
                      <a:srgbClr val="95DFEB"/>
                    </a:solidFill>
                  </a:tcPr>
                </a:tc>
                <a:extLst>
                  <a:ext uri="{0D108BD9-81ED-4DB2-BD59-A6C34878D82A}">
                    <a16:rowId xmlns:a16="http://schemas.microsoft.com/office/drawing/2014/main" val="1376371125"/>
                  </a:ext>
                </a:extLst>
              </a:tr>
              <a:tr h="3449359">
                <a:tc>
                  <a:txBody>
                    <a:bodyPr/>
                    <a:lstStyle/>
                    <a:p>
                      <a:pPr indent="18415" algn="just">
                        <a:lnSpc>
                          <a:spcPct val="105000"/>
                        </a:lnSpc>
                        <a:spcBef>
                          <a:spcPts val="300"/>
                        </a:spcBef>
                        <a:spcAft>
                          <a:spcPts val="300"/>
                        </a:spcAft>
                        <a:tabLst>
                          <a:tab pos="198755" algn="l"/>
                        </a:tabLst>
                      </a:pPr>
                      <a:r>
                        <a:rPr lang="fr-FR" sz="2000" b="1" i="0" kern="100" dirty="0" err="1">
                          <a:solidFill>
                            <a:schemeClr val="tx1"/>
                          </a:solidFill>
                          <a:effectLst/>
                          <a:latin typeface="Times New Roman" panose="02020603050405020304" pitchFamily="18" charset="0"/>
                          <a:cs typeface="Times New Roman" panose="02020603050405020304" pitchFamily="18" charset="0"/>
                        </a:rPr>
                        <a:t>Lập</a:t>
                      </a: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dàn</a:t>
                      </a:r>
                      <a:r>
                        <a:rPr lang="fr-FR" sz="2000" b="1" i="0" kern="100" dirty="0">
                          <a:solidFill>
                            <a:schemeClr val="tx1"/>
                          </a:solidFill>
                          <a:effectLst/>
                          <a:latin typeface="Times New Roman" panose="02020603050405020304" pitchFamily="18" charset="0"/>
                          <a:cs typeface="Times New Roman" panose="02020603050405020304" pitchFamily="18" charset="0"/>
                        </a:rPr>
                        <a:t> ý chi </a:t>
                      </a:r>
                      <a:r>
                        <a:rPr lang="fr-FR" sz="2000" b="1" i="0" kern="100" dirty="0" err="1">
                          <a:solidFill>
                            <a:schemeClr val="tx1"/>
                          </a:solidFill>
                          <a:effectLst/>
                          <a:latin typeface="Times New Roman" panose="02020603050405020304" pitchFamily="18" charset="0"/>
                          <a:cs typeface="Times New Roman" panose="02020603050405020304" pitchFamily="18" charset="0"/>
                        </a:rPr>
                        <a:t>tiết</a:t>
                      </a: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cho</a:t>
                      </a: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đề</a:t>
                      </a: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bài</a:t>
                      </a:r>
                      <a:r>
                        <a:rPr lang="fr-FR" sz="2000" b="1" i="0" kern="100" dirty="0">
                          <a:solidFill>
                            <a:schemeClr val="tx1"/>
                          </a:solidFill>
                          <a:effectLst/>
                          <a:latin typeface="Times New Roman" panose="02020603050405020304" pitchFamily="18" charset="0"/>
                          <a:cs typeface="Times New Roman" panose="02020603050405020304" pitchFamily="18" charset="0"/>
                        </a:rPr>
                        <a:t>:</a:t>
                      </a:r>
                      <a:r>
                        <a:rPr lang="vi-VN" sz="2000" b="1" i="0" kern="100" dirty="0">
                          <a:solidFill>
                            <a:schemeClr val="tx1"/>
                          </a:solidFill>
                          <a:effectLst/>
                          <a:latin typeface="Times New Roman" panose="02020603050405020304" pitchFamily="18" charset="0"/>
                          <a:cs typeface="Times New Roman" panose="02020603050405020304" pitchFamily="18" charset="0"/>
                        </a:rPr>
                        <a:t> Chọn một bài thơ tám chữ mà em yêu thích, viết đoạn văn ghi lại cảm nghĩ của em về bài thơ đó.</a:t>
                      </a:r>
                      <a:endParaRPr lang="en-US" sz="2000" b="1" i="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7144" marB="0">
                    <a:solidFill>
                      <a:schemeClr val="accent3">
                        <a:lumMod val="20000"/>
                        <a:lumOff val="80000"/>
                        <a:alpha val="50000"/>
                      </a:schemeClr>
                    </a:solidFill>
                  </a:tcPr>
                </a:tc>
                <a:tc>
                  <a:txBody>
                    <a:bodyPr/>
                    <a:lstStyle/>
                    <a:p>
                      <a:pPr indent="18415" algn="just">
                        <a:lnSpc>
                          <a:spcPct val="105000"/>
                        </a:lnSpc>
                        <a:spcBef>
                          <a:spcPts val="300"/>
                        </a:spcBef>
                        <a:spcAft>
                          <a:spcPts val="300"/>
                        </a:spcAft>
                        <a:tabLst>
                          <a:tab pos="198755" algn="l"/>
                        </a:tabLst>
                      </a:pP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Tham</a:t>
                      </a: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khảo</a:t>
                      </a: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bài</a:t>
                      </a: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viết</a:t>
                      </a: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trên</a:t>
                      </a: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báo</a:t>
                      </a: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Văn</a:t>
                      </a: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học</a:t>
                      </a: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và</a:t>
                      </a:r>
                      <a:r>
                        <a:rPr lang="fr-FR"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tuổi</a:t>
                      </a:r>
                      <a:r>
                        <a:rPr lang="vi-VN" sz="2000" b="1" i="0" kern="100" dirty="0">
                          <a:solidFill>
                            <a:schemeClr val="tx1"/>
                          </a:solidFill>
                          <a:effectLst/>
                          <a:latin typeface="Times New Roman" panose="02020603050405020304" pitchFamily="18" charset="0"/>
                          <a:cs typeface="Times New Roman" panose="02020603050405020304" pitchFamily="18" charset="0"/>
                        </a:rPr>
                        <a:t> </a:t>
                      </a:r>
                      <a:r>
                        <a:rPr lang="fr-FR" sz="2000" b="1" i="0" kern="100" dirty="0" err="1">
                          <a:solidFill>
                            <a:schemeClr val="tx1"/>
                          </a:solidFill>
                          <a:effectLst/>
                          <a:latin typeface="Times New Roman" panose="02020603050405020304" pitchFamily="18" charset="0"/>
                          <a:cs typeface="Times New Roman" panose="02020603050405020304" pitchFamily="18" charset="0"/>
                        </a:rPr>
                        <a:t>trẻ</a:t>
                      </a:r>
                      <a:r>
                        <a:rPr lang="fr-FR" sz="2000" b="1" i="0" kern="100" dirty="0">
                          <a:solidFill>
                            <a:schemeClr val="tx1"/>
                          </a:solidFill>
                          <a:effectLst/>
                          <a:latin typeface="Times New Roman" panose="02020603050405020304" pitchFamily="18" charset="0"/>
                          <a:cs typeface="Times New Roman" panose="02020603050405020304" pitchFamily="18" charset="0"/>
                        </a:rPr>
                        <a:t>, Internet, ... </a:t>
                      </a:r>
                      <a:endParaRPr lang="en-US" sz="2000" b="1" i="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7144" marB="0">
                    <a:solidFill>
                      <a:schemeClr val="accent3">
                        <a:lumMod val="20000"/>
                        <a:lumOff val="80000"/>
                        <a:alpha val="50000"/>
                      </a:schemeClr>
                    </a:solidFill>
                  </a:tcPr>
                </a:tc>
                <a:tc>
                  <a:txBody>
                    <a:bodyPr/>
                    <a:lstStyle/>
                    <a:p>
                      <a:pPr indent="18415" algn="just">
                        <a:lnSpc>
                          <a:spcPct val="105000"/>
                        </a:lnSpc>
                        <a:spcBef>
                          <a:spcPts val="300"/>
                        </a:spcBef>
                        <a:spcAft>
                          <a:spcPts val="300"/>
                        </a:spcAft>
                        <a:tabLst>
                          <a:tab pos="198755" algn="l"/>
                        </a:tabLst>
                      </a:pP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Cá</a:t>
                      </a: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nhân</a:t>
                      </a: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hoàn</a:t>
                      </a: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thành</a:t>
                      </a:r>
                      <a:r>
                        <a:rPr lang="fr-FR" sz="2000" b="1" kern="100" dirty="0">
                          <a:solidFill>
                            <a:schemeClr val="tx1"/>
                          </a:solidFill>
                          <a:effectLst/>
                          <a:latin typeface="Times New Roman" panose="02020603050405020304" pitchFamily="18" charset="0"/>
                          <a:cs typeface="Times New Roman" panose="02020603050405020304" pitchFamily="18" charset="0"/>
                        </a:rPr>
                        <a:t> PHT </a:t>
                      </a:r>
                      <a:r>
                        <a:rPr lang="fr-FR" sz="2000" b="1" kern="100" dirty="0" err="1">
                          <a:solidFill>
                            <a:schemeClr val="tx1"/>
                          </a:solidFill>
                          <a:effectLst/>
                          <a:latin typeface="Times New Roman" panose="02020603050405020304" pitchFamily="18" charset="0"/>
                          <a:cs typeface="Times New Roman" panose="02020603050405020304" pitchFamily="18" charset="0"/>
                        </a:rPr>
                        <a:t>gửi</a:t>
                      </a: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lên</a:t>
                      </a: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Padlet</a:t>
                      </a:r>
                      <a:r>
                        <a:rPr lang="fr-FR" sz="2000" b="1" kern="100" dirty="0">
                          <a:solidFill>
                            <a:schemeClr val="tx1"/>
                          </a:solidFill>
                          <a:effectLst/>
                          <a:latin typeface="Times New Roman" panose="02020603050405020304" pitchFamily="18" charset="0"/>
                          <a:cs typeface="Times New Roman" panose="02020603050405020304" pitchFamily="18" charset="0"/>
                        </a:rPr>
                        <a:t>.</a:t>
                      </a:r>
                      <a:endParaRPr lang="en-US" sz="2000" b="1" kern="100" dirty="0">
                        <a:solidFill>
                          <a:schemeClr val="tx1"/>
                        </a:solidFill>
                        <a:effectLst/>
                        <a:latin typeface="Times New Roman" panose="02020603050405020304" pitchFamily="18" charset="0"/>
                        <a:cs typeface="Times New Roman" panose="02020603050405020304" pitchFamily="18" charset="0"/>
                      </a:endParaRPr>
                    </a:p>
                    <a:p>
                      <a:pPr indent="18415" algn="just">
                        <a:lnSpc>
                          <a:spcPct val="105000"/>
                        </a:lnSpc>
                        <a:spcBef>
                          <a:spcPts val="300"/>
                        </a:spcBef>
                        <a:spcAft>
                          <a:spcPts val="300"/>
                        </a:spcAft>
                        <a:tabLst>
                          <a:tab pos="198755" algn="l"/>
                        </a:tabLst>
                      </a:pPr>
                      <a:endParaRPr lang="en-US" sz="20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7144" marB="0">
                    <a:solidFill>
                      <a:schemeClr val="accent3">
                        <a:lumMod val="20000"/>
                        <a:lumOff val="80000"/>
                        <a:alpha val="50000"/>
                      </a:schemeClr>
                    </a:solidFill>
                  </a:tcPr>
                </a:tc>
                <a:tc>
                  <a:txBody>
                    <a:bodyPr/>
                    <a:lstStyle/>
                    <a:p>
                      <a:pPr indent="18415" algn="just">
                        <a:lnSpc>
                          <a:spcPct val="105000"/>
                        </a:lnSpc>
                        <a:spcBef>
                          <a:spcPts val="300"/>
                        </a:spcBef>
                        <a:spcAft>
                          <a:spcPts val="300"/>
                        </a:spcAft>
                        <a:tabLst>
                          <a:tab pos="198755" algn="l"/>
                        </a:tabLst>
                      </a:pP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Cá</a:t>
                      </a: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nhân</a:t>
                      </a: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nộp</a:t>
                      </a: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bài</a:t>
                      </a: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trên</a:t>
                      </a: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Padlet</a:t>
                      </a: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trước</a:t>
                      </a: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fr-FR" sz="2000" b="1" kern="100" dirty="0" err="1">
                          <a:solidFill>
                            <a:schemeClr val="tx1"/>
                          </a:solidFill>
                          <a:effectLst/>
                          <a:latin typeface="Times New Roman" panose="02020603050405020304" pitchFamily="18" charset="0"/>
                          <a:cs typeface="Times New Roman" panose="02020603050405020304" pitchFamily="18" charset="0"/>
                        </a:rPr>
                        <a:t>ngày</a:t>
                      </a:r>
                      <a:r>
                        <a:rPr lang="fr-FR" sz="2000" b="1" kern="100" dirty="0">
                          <a:solidFill>
                            <a:schemeClr val="tx1"/>
                          </a:solidFill>
                          <a:effectLst/>
                          <a:latin typeface="Times New Roman" panose="02020603050405020304" pitchFamily="18" charset="0"/>
                          <a:cs typeface="Times New Roman" panose="02020603050405020304" pitchFamily="18" charset="0"/>
                        </a:rPr>
                        <a:t> </a:t>
                      </a:r>
                      <a:r>
                        <a:rPr lang="vi-VN" sz="2000" b="1" kern="100" dirty="0">
                          <a:solidFill>
                            <a:schemeClr val="tx1"/>
                          </a:solidFill>
                          <a:effectLst/>
                          <a:latin typeface="Times New Roman" panose="02020603050405020304" pitchFamily="18" charset="0"/>
                          <a:cs typeface="Times New Roman" panose="02020603050405020304" pitchFamily="18" charset="0"/>
                        </a:rPr>
                        <a:t>12</a:t>
                      </a:r>
                      <a:r>
                        <a:rPr lang="fr-FR" sz="2000" b="1" kern="100" dirty="0">
                          <a:solidFill>
                            <a:schemeClr val="tx1"/>
                          </a:solidFill>
                          <a:effectLst/>
                          <a:latin typeface="Times New Roman" panose="02020603050405020304" pitchFamily="18" charset="0"/>
                          <a:cs typeface="Times New Roman" panose="02020603050405020304" pitchFamily="18" charset="0"/>
                        </a:rPr>
                        <a:t>/8/2024.</a:t>
                      </a:r>
                      <a:endParaRPr lang="en-US" sz="2000" b="1" kern="100" dirty="0">
                        <a:solidFill>
                          <a:schemeClr val="tx1"/>
                        </a:solidFill>
                        <a:effectLst/>
                        <a:latin typeface="Times New Roman" panose="02020603050405020304" pitchFamily="18" charset="0"/>
                        <a:cs typeface="Times New Roman" panose="02020603050405020304" pitchFamily="18" charset="0"/>
                      </a:endParaRPr>
                    </a:p>
                  </a:txBody>
                  <a:tcPr marL="51435" marR="51435" marT="7144" marB="0">
                    <a:solidFill>
                      <a:schemeClr val="accent3">
                        <a:lumMod val="20000"/>
                        <a:lumOff val="80000"/>
                        <a:alpha val="50000"/>
                      </a:schemeClr>
                    </a:solidFill>
                  </a:tcPr>
                </a:tc>
                <a:extLst>
                  <a:ext uri="{0D108BD9-81ED-4DB2-BD59-A6C34878D82A}">
                    <a16:rowId xmlns:a16="http://schemas.microsoft.com/office/drawing/2014/main" val="3258937037"/>
                  </a:ext>
                </a:extLst>
              </a:tr>
            </a:tbl>
          </a:graphicData>
        </a:graphic>
      </p:graphicFrame>
      <p:sp>
        <p:nvSpPr>
          <p:cNvPr id="5" name="Rectangle 4">
            <a:extLst>
              <a:ext uri="{FF2B5EF4-FFF2-40B4-BE49-F238E27FC236}">
                <a16:creationId xmlns:a16="http://schemas.microsoft.com/office/drawing/2014/main" id="{3B330CF7-C021-F992-73B2-1BDD80472DF8}"/>
              </a:ext>
            </a:extLst>
          </p:cNvPr>
          <p:cNvSpPr/>
          <p:nvPr/>
        </p:nvSpPr>
        <p:spPr>
          <a:xfrm>
            <a:off x="1767386" y="15562"/>
            <a:ext cx="560922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rgbClr val="0A2193"/>
                </a:solidFill>
                <a:effectLst/>
              </a:rPr>
              <a:t>PHIẾU</a:t>
            </a:r>
            <a:r>
              <a:rPr lang="en-US" sz="5400" b="1" cap="none" spc="0" dirty="0">
                <a:ln/>
                <a:solidFill>
                  <a:srgbClr val="0A2193"/>
                </a:solidFill>
                <a:effectLst/>
              </a:rPr>
              <a:t> </a:t>
            </a:r>
            <a:r>
              <a:rPr lang="en-US" sz="5400" b="1" cap="none" spc="0" dirty="0" err="1">
                <a:ln/>
                <a:solidFill>
                  <a:srgbClr val="0A2193"/>
                </a:solidFill>
                <a:effectLst/>
              </a:rPr>
              <a:t>HỌC</a:t>
            </a:r>
            <a:r>
              <a:rPr lang="en-US" sz="5400" b="1" cap="none" spc="0" dirty="0">
                <a:ln/>
                <a:solidFill>
                  <a:srgbClr val="0A2193"/>
                </a:solidFill>
                <a:effectLst/>
              </a:rPr>
              <a:t> </a:t>
            </a:r>
            <a:r>
              <a:rPr lang="en-US" sz="5400" b="1" cap="none" spc="0" dirty="0" err="1">
                <a:ln/>
                <a:solidFill>
                  <a:srgbClr val="0A2193"/>
                </a:solidFill>
                <a:effectLst/>
              </a:rPr>
              <a:t>TẬP</a:t>
            </a:r>
            <a:endParaRPr lang="en-US" sz="5400" b="1" cap="none" spc="0" dirty="0">
              <a:ln/>
              <a:solidFill>
                <a:srgbClr val="0A2193"/>
              </a:solidFill>
              <a:effectLst/>
            </a:endParaRPr>
          </a:p>
        </p:txBody>
      </p:sp>
    </p:spTree>
    <p:extLst>
      <p:ext uri="{BB962C8B-B14F-4D97-AF65-F5344CB8AC3E}">
        <p14:creationId xmlns:p14="http://schemas.microsoft.com/office/powerpoint/2010/main" val="2971048357"/>
      </p:ext>
    </p:extLst>
  </p:cSld>
  <p:clrMapOvr>
    <a:masterClrMapping/>
  </p:clrMapOvr>
</p:sld>
</file>

<file path=ppt/theme/theme1.xml><?xml version="1.0" encoding="utf-8"?>
<a:theme xmlns:a="http://schemas.openxmlformats.org/drawingml/2006/main" name="Eglamour template">
  <a:themeElements>
    <a:clrScheme name="Custom 347">
      <a:dk1>
        <a:srgbClr val="434343"/>
      </a:dk1>
      <a:lt1>
        <a:srgbClr val="FFFFFF"/>
      </a:lt1>
      <a:dk2>
        <a:srgbClr val="666666"/>
      </a:dk2>
      <a:lt2>
        <a:srgbClr val="E7EAEC"/>
      </a:lt2>
      <a:accent1>
        <a:srgbClr val="6ED87E"/>
      </a:accent1>
      <a:accent2>
        <a:srgbClr val="18C7B2"/>
      </a:accent2>
      <a:accent3>
        <a:srgbClr val="33ADEB"/>
      </a:accent3>
      <a:accent4>
        <a:srgbClr val="DF77D2"/>
      </a:accent4>
      <a:accent5>
        <a:srgbClr val="A143B3"/>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TotalTime>
  <Words>1395</Words>
  <Application>Microsoft Office PowerPoint</Application>
  <PresentationFormat>On-screen Show (16:9)</PresentationFormat>
  <Paragraphs>160</Paragraphs>
  <Slides>17</Slides>
  <Notes>10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17</vt:i4>
      </vt:variant>
    </vt:vector>
  </HeadingPairs>
  <TitlesOfParts>
    <vt:vector size="32" baseType="lpstr">
      <vt:lpstr>Lato Hairline</vt:lpstr>
      <vt:lpstr>#9Slide03 Arima Madurai Bold</vt:lpstr>
      <vt:lpstr>Lato Light</vt:lpstr>
      <vt:lpstr>Coming Soon</vt:lpstr>
      <vt:lpstr>Concert One</vt:lpstr>
      <vt:lpstr>Calibri Light</vt:lpstr>
      <vt:lpstr>Calibri</vt:lpstr>
      <vt:lpstr>Calistoga</vt:lpstr>
      <vt:lpstr>Arial</vt:lpstr>
      <vt:lpstr>Roboto Mono Medium</vt:lpstr>
      <vt:lpstr>MS Mincho</vt:lpstr>
      <vt:lpstr>Times New Roman</vt:lpstr>
      <vt:lpstr>Tahoma</vt:lpstr>
      <vt:lpstr>Eglamour template</vt:lpstr>
      <vt:lpstr>Notebook Lesson by Slidesgo</vt:lpstr>
      <vt:lpstr>PowerPoint Presentation</vt:lpstr>
      <vt:lpstr>PowerPoint Presentation</vt:lpstr>
      <vt:lpstr>I</vt:lpstr>
      <vt:lpstr>PowerPoint Presentation</vt:lpstr>
      <vt:lpstr>PowerPoint Presentation</vt:lpstr>
      <vt:lpstr>PowerPoint Presentation</vt:lpstr>
      <vt:lpstr>PowerPoint Presentation</vt:lpstr>
      <vt:lpstr>PHIẾU TÌM Ý</vt:lpstr>
      <vt:lpstr>PowerPoint Presentation</vt:lpstr>
      <vt:lpstr>PowerPoint Presentation</vt:lpstr>
      <vt:lpstr>PowerPoint Presentation</vt:lpstr>
      <vt:lpstr>Thực hành viết đoạn văn. Thời gian: 10 phút.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Windows10</dc:creator>
  <cp:lastModifiedBy>Admin</cp:lastModifiedBy>
  <cp:revision>34</cp:revision>
  <dcterms:modified xsi:type="dcterms:W3CDTF">2025-04-10T04:12:58Z</dcterms:modified>
</cp:coreProperties>
</file>