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8288000" cy="10287000"/>
  <p:notesSz cx="6858000" cy="9144000"/>
  <p:embeddedFontLst>
    <p:embeddedFont>
      <p:font typeface="#9Slide05 Aphrodite Pro" panose="020B0604020202020204" charset="0"/>
      <p:regular r:id="rId27"/>
    </p:embeddedFont>
    <p:embeddedFont>
      <p:font typeface="#9Slide05 VL Fadilla" panose="020B0604020202020204" charset="0"/>
      <p:regular r:id="rId28"/>
    </p:embeddedFont>
    <p:embeddedFont>
      <p:font typeface="#9Slide07 Crocante" panose="020B0604020202020204" charset="0"/>
      <p:regular r:id="rId29"/>
    </p:embeddedFont>
    <p:embeddedFont>
      <p:font typeface="#9Slide07 SVNUT Triumph Press" panose="00000500000000000000" charset="0"/>
      <p:boldItalic r:id="rId30"/>
    </p:embeddedFont>
    <p:embeddedFont>
      <p:font typeface="Fraunces" panose="020B0604020202020204" charset="0"/>
      <p:regular r:id="rId31"/>
    </p:embeddedFont>
    <p:embeddedFont>
      <p:font typeface="Fraunces Bold" panose="020B0604020202020204" charset="0"/>
      <p:regular r:id="rId32"/>
    </p:embeddedFont>
    <p:embeddedFont>
      <p:font typeface="Roboto Bold" panose="020B0604020202020204" charset="0"/>
      <p:regular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Roboto Condensed Bold" panose="020B0604020202020204" charset="0"/>
      <p:regular r:id="rId38"/>
    </p:embeddedFont>
    <p:embeddedFont>
      <p:font typeface="Roboto Condensed Bold Italics" panose="020B0604020202020204" charset="0"/>
      <p:regular r:id="rId39"/>
    </p:embeddedFont>
    <p:embeddedFont>
      <p:font typeface="Roboto Condensed Italic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424B-1BFE-45FC-86D5-DFA5048511CA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3BA51-41C8-4DB5-AF73-83A40ECDC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#9Slide05 VL Fadilla"/>
              </a:rPr>
              <a:t>https://www.youtube.com/watch?v=7DmM_IflN3Q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3BA51-41C8-4DB5-AF73-83A40ECDCC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DmM_IflN3Q?feature=oembed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3917" y="6225716"/>
            <a:ext cx="3827651" cy="38276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12224"/>
            <a:ext cx="3389171" cy="33891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0766" y="5178301"/>
            <a:ext cx="2094831" cy="20948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70327" y="4130885"/>
            <a:ext cx="2094831" cy="20948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1627902">
            <a:off x="3707647" y="2907257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4" y="0"/>
                </a:lnTo>
                <a:lnTo>
                  <a:pt x="2254244" y="971374"/>
                </a:lnTo>
                <a:lnTo>
                  <a:pt x="0" y="971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627902" flipV="1">
            <a:off x="1258475" y="7965170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971374"/>
                </a:moveTo>
                <a:lnTo>
                  <a:pt x="2254245" y="971374"/>
                </a:lnTo>
                <a:lnTo>
                  <a:pt x="2254245" y="0"/>
                </a:lnTo>
                <a:lnTo>
                  <a:pt x="0" y="0"/>
                </a:lnTo>
                <a:lnTo>
                  <a:pt x="0" y="971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0527" y="7273132"/>
            <a:ext cx="632667" cy="675664"/>
          </a:xfrm>
          <a:custGeom>
            <a:avLst/>
            <a:gdLst/>
            <a:ahLst/>
            <a:cxnLst/>
            <a:rect l="l" t="t" r="r" b="b"/>
            <a:pathLst>
              <a:path w="632667" h="675664">
                <a:moveTo>
                  <a:pt x="0" y="0"/>
                </a:moveTo>
                <a:lnTo>
                  <a:pt x="632667" y="0"/>
                </a:lnTo>
                <a:lnTo>
                  <a:pt x="632667" y="675663"/>
                </a:lnTo>
                <a:lnTo>
                  <a:pt x="0" y="67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8872295" y="5620762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1320252" y="0"/>
                </a:moveTo>
                <a:lnTo>
                  <a:pt x="0" y="0"/>
                </a:lnTo>
                <a:lnTo>
                  <a:pt x="0" y="1409978"/>
                </a:lnTo>
                <a:lnTo>
                  <a:pt x="1320252" y="1409978"/>
                </a:lnTo>
                <a:lnTo>
                  <a:pt x="13202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61012" y="3991362"/>
            <a:ext cx="5443370" cy="3513242"/>
          </a:xfrm>
          <a:custGeom>
            <a:avLst/>
            <a:gdLst/>
            <a:ahLst/>
            <a:cxnLst/>
            <a:rect l="l" t="t" r="r" b="b"/>
            <a:pathLst>
              <a:path w="5443370" h="3513242">
                <a:moveTo>
                  <a:pt x="0" y="0"/>
                </a:moveTo>
                <a:lnTo>
                  <a:pt x="5443370" y="0"/>
                </a:lnTo>
                <a:lnTo>
                  <a:pt x="5443370" y="3513242"/>
                </a:lnTo>
                <a:lnTo>
                  <a:pt x="0" y="3513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118517" y="7262295"/>
            <a:ext cx="3432503" cy="1373001"/>
          </a:xfrm>
          <a:custGeom>
            <a:avLst/>
            <a:gdLst/>
            <a:ahLst/>
            <a:cxnLst/>
            <a:rect l="l" t="t" r="r" b="b"/>
            <a:pathLst>
              <a:path w="3432503" h="1373001">
                <a:moveTo>
                  <a:pt x="0" y="0"/>
                </a:moveTo>
                <a:lnTo>
                  <a:pt x="3432504" y="0"/>
                </a:lnTo>
                <a:lnTo>
                  <a:pt x="3432504" y="1373001"/>
                </a:lnTo>
                <a:lnTo>
                  <a:pt x="0" y="1373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363159" y="3594532"/>
            <a:ext cx="7342978" cy="29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Xem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video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sau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và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chia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sẻ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cảm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nhận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của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mình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về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sự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việc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được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đề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cập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</a:t>
            </a:r>
            <a:r>
              <a:rPr lang="en-US" sz="5600" dirty="0" err="1">
                <a:solidFill>
                  <a:srgbClr val="8F6234"/>
                </a:solidFill>
                <a:latin typeface="#9Slide05 VL Fadilla"/>
              </a:rPr>
              <a:t>trong</a:t>
            </a:r>
            <a:r>
              <a:rPr lang="en-US" sz="5600" dirty="0">
                <a:solidFill>
                  <a:srgbClr val="8F6234"/>
                </a:solidFill>
                <a:latin typeface="#9Slide05 VL Fadilla"/>
              </a:rPr>
              <a:t> video.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1745" y="827849"/>
            <a:ext cx="16484511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C1272D"/>
                </a:solidFill>
                <a:latin typeface="#9Slide07 Crocante"/>
              </a:rPr>
              <a:t>BẢN TIN THỜI SỰ: </a:t>
            </a:r>
          </a:p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446988"/>
                </a:solidFill>
                <a:latin typeface="#9Slide07 Crocante"/>
              </a:rPr>
              <a:t>TRẬN LỤT LỊCH SỬ TẠI THÀNH PHỐ SA MẠC DUBAI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3925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1021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4573723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189049"/>
            <a:ext cx="16094522" cy="2253978"/>
            <a:chOff x="0" y="0"/>
            <a:chExt cx="5739804" cy="8038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803838"/>
            </a:xfrm>
            <a:custGeom>
              <a:avLst/>
              <a:gdLst/>
              <a:ahLst/>
              <a:cxnLst/>
              <a:rect l="l" t="t" r="r" b="b"/>
              <a:pathLst>
                <a:path w="5739804" h="803838">
                  <a:moveTo>
                    <a:pt x="5536604" y="0"/>
                  </a:moveTo>
                  <a:cubicBezTo>
                    <a:pt x="5648829" y="0"/>
                    <a:pt x="5739804" y="179945"/>
                    <a:pt x="5739804" y="401919"/>
                  </a:cubicBezTo>
                  <a:cubicBezTo>
                    <a:pt x="5739804" y="623893"/>
                    <a:pt x="5648829" y="803838"/>
                    <a:pt x="5536604" y="803838"/>
                  </a:cubicBezTo>
                  <a:lnTo>
                    <a:pt x="203200" y="803838"/>
                  </a:lnTo>
                  <a:cubicBezTo>
                    <a:pt x="90976" y="803838"/>
                    <a:pt x="0" y="623893"/>
                    <a:pt x="0" y="401919"/>
                  </a:cubicBezTo>
                  <a:cubicBezTo>
                    <a:pt x="0" y="1799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85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6865079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6652577"/>
            <a:ext cx="16094522" cy="1934976"/>
            <a:chOff x="0" y="0"/>
            <a:chExt cx="5739804" cy="690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690072"/>
            </a:xfrm>
            <a:custGeom>
              <a:avLst/>
              <a:gdLst/>
              <a:ahLst/>
              <a:cxnLst/>
              <a:rect l="l" t="t" r="r" b="b"/>
              <a:pathLst>
                <a:path w="5739804" h="690072">
                  <a:moveTo>
                    <a:pt x="5536604" y="0"/>
                  </a:moveTo>
                  <a:cubicBezTo>
                    <a:pt x="5648829" y="0"/>
                    <a:pt x="5739804" y="154478"/>
                    <a:pt x="5739804" y="345036"/>
                  </a:cubicBezTo>
                  <a:cubicBezTo>
                    <a:pt x="5739804" y="535594"/>
                    <a:pt x="5648829" y="690072"/>
                    <a:pt x="5536604" y="690072"/>
                  </a:cubicBezTo>
                  <a:lnTo>
                    <a:pt x="203200" y="690072"/>
                  </a:lnTo>
                  <a:cubicBezTo>
                    <a:pt x="90976" y="690072"/>
                    <a:pt x="0" y="535594"/>
                    <a:pt x="0" y="345036"/>
                  </a:cubicBezTo>
                  <a:cubicBezTo>
                    <a:pt x="0" y="15447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37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9209" y="6871652"/>
            <a:ext cx="15132018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Kết thúc: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Nêu ý nghĩa của sự việc đã trình bày, liên hệ trách nhiệm của mỗi người trong cuộc sống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15058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4"/>
                </a:lnTo>
                <a:lnTo>
                  <a:pt x="0" y="1756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05087" y="4318165"/>
            <a:ext cx="15239983" cy="19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0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Triển khai: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Bám sát dàn ý để trình bày nội dung theo trật tự hợp lí. Có thể đặt câu hỏi về từng khía cạnh của sự việc để thu hút sự chú ý của người nghe; diễn giải rõ ràng, thể hiện chủ kiến của người nói trước những khía cạnh đó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272485"/>
            <a:ext cx="14887273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Mở đầu: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giới thiệu sự việc cần trình bày (có thể kể một câu chuyện nhỏ, dẫn một tài liệu dùng một bức ảnh hay đoạn phim để giới thiệu sự việc)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508" y="573161"/>
            <a:ext cx="397189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bày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6859" y="8820467"/>
            <a:ext cx="14587987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(</a:t>
            </a:r>
            <a:r>
              <a:rPr lang="en-US" sz="3500" dirty="0" err="1">
                <a:solidFill>
                  <a:srgbClr val="568278"/>
                </a:solidFill>
                <a:latin typeface="Roboto Condensed Bold Italics"/>
              </a:rPr>
              <a:t>Lưu</a:t>
            </a:r>
            <a:r>
              <a:rPr lang="en-US" sz="3500" dirty="0">
                <a:solidFill>
                  <a:srgbClr val="568278"/>
                </a:solidFill>
                <a:latin typeface="Roboto Condensed Bold Italics"/>
              </a:rPr>
              <a:t> ý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: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trình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bày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,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phối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hợp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nói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với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các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phương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tiện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phi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;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luôn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chú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ý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thái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độ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của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người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nghe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để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điều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chỉnh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thiết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218" y="385020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7236" y="3559807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0218" y="6018080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37236" y="5808609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393574"/>
            <a:ext cx="7189953" cy="1920317"/>
          </a:xfrm>
          <a:custGeom>
            <a:avLst/>
            <a:gdLst/>
            <a:ahLst/>
            <a:cxnLst/>
            <a:rect l="l" t="t" r="r" b="b"/>
            <a:pathLst>
              <a:path w="7189953" h="1920317">
                <a:moveTo>
                  <a:pt x="0" y="0"/>
                </a:moveTo>
                <a:lnTo>
                  <a:pt x="7189953" y="0"/>
                </a:lnTo>
                <a:lnTo>
                  <a:pt x="7189953" y="1920316"/>
                </a:lnTo>
                <a:lnTo>
                  <a:pt x="0" y="1920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73978" y="7157634"/>
            <a:ext cx="2718637" cy="3129366"/>
          </a:xfrm>
          <a:custGeom>
            <a:avLst/>
            <a:gdLst/>
            <a:ahLst/>
            <a:cxnLst/>
            <a:rect l="l" t="t" r="r" b="b"/>
            <a:pathLst>
              <a:path w="2718637" h="3129366">
                <a:moveTo>
                  <a:pt x="2718637" y="0"/>
                </a:moveTo>
                <a:lnTo>
                  <a:pt x="0" y="0"/>
                </a:lnTo>
                <a:lnTo>
                  <a:pt x="0" y="3129366"/>
                </a:lnTo>
                <a:lnTo>
                  <a:pt x="2718637" y="3129366"/>
                </a:lnTo>
                <a:lnTo>
                  <a:pt x="271863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50567" y="6372052"/>
            <a:ext cx="15687215" cy="7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kiểm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40861" y="3674558"/>
            <a:ext cx="14887273" cy="15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Trao đổi về những gì đã thực hiện trong phần Nói và nghe để rút kinh nghiệm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9599" y="443193"/>
            <a:ext cx="5318135" cy="172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414" y="3375772"/>
            <a:ext cx="5570722" cy="6516017"/>
            <a:chOff x="0" y="0"/>
            <a:chExt cx="1986692" cy="2323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48127" y="227718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72149" y="425736"/>
            <a:ext cx="400064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nghe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1587" y="2114656"/>
            <a:ext cx="2895832" cy="6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>
                <a:solidFill>
                  <a:srgbClr val="568278"/>
                </a:solidFill>
                <a:latin typeface="Roboto Condensed Bold"/>
              </a:rPr>
              <a:t>Trước khi nghe</a:t>
            </a:r>
          </a:p>
        </p:txBody>
      </p:sp>
      <p:sp>
        <p:nvSpPr>
          <p:cNvPr id="9" name="Freeform 9"/>
          <p:cNvSpPr/>
          <p:nvPr/>
        </p:nvSpPr>
        <p:spPr>
          <a:xfrm>
            <a:off x="11971247" y="1779234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3" y="0"/>
                </a:lnTo>
                <a:lnTo>
                  <a:pt x="5469523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88679" y="2156852"/>
            <a:ext cx="25677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Sau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77084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004910" y="2043247"/>
            <a:ext cx="41242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Trong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quá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226754" y="3401362"/>
            <a:ext cx="5570722" cy="6516017"/>
            <a:chOff x="0" y="0"/>
            <a:chExt cx="1986692" cy="2323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7094" y="3401362"/>
            <a:ext cx="5570722" cy="6516017"/>
            <a:chOff x="0" y="0"/>
            <a:chExt cx="1986692" cy="23238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7365" y="4367415"/>
            <a:ext cx="5242157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Tìm hiểu về nội dung sẽ nghe, sự việc thời sự được nói tới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Ghi chú những câu hỏi / ý kiến về sự việc có tính thời sự đó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12355" y="4367415"/>
            <a:ext cx="5344625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chép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nói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thắc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mắc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đặt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quá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đó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71247" y="3776470"/>
            <a:ext cx="5474445" cy="571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Đánh giá về sự việc được người nói đề cập (chú ý mức độ phù hợp của đề tài so với yêu cầu đặt ra)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Thể hiện sự tán thành / không tán thành với ý kiến của người nói về các khía cạnh cụ thể 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Nhận xét nội dung và cách trình bày của người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18368" y="2587569"/>
          <a:ext cx="17851264" cy="7699430"/>
        </p:xfrm>
        <a:graphic>
          <a:graphicData uri="http://schemas.openxmlformats.org/drawingml/2006/table">
            <a:tbl>
              <a:tblPr/>
              <a:tblGrid>
                <a:gridCol w="16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439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chí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đánh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giá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kĩ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năng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nghe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47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Xác định được nội dung trình bày của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Tìm hiểu trước thông tin về sự việc có tính thời sự được trình bày trong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221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Ghi chép trong quá trình nghe: Nội dung bài nói của bạn, Quan điểm của người nói, Cách thức trình bày bài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Chú ý lắng nghe sử dụng ánh mắt, cử chỉ, điệu bộ, cử chỉ phi ngôn ngữ, để khích lệ người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Phản hồi những điểm chưa rõ hoặc có ý kiến khác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74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Nhận xét, bình luận được bài nói của bạn theo tinh thần 3 khen – 2 góp ý – 1 đề xuất.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Rút ra được bài học kinh nghiệm từ bài nói của bạn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42396" y="1743508"/>
            <a:ext cx="740320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46988"/>
                </a:solidFill>
                <a:latin typeface="#9Slide05 Aphrodite Pro"/>
              </a:rPr>
              <a:t>Bảng kiểm dành cho người nghe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68" y="36908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93556" y="576054"/>
          <a:ext cx="17751560" cy="9710946"/>
        </p:xfrm>
        <a:graphic>
          <a:graphicData uri="http://schemas.openxmlformats.org/drawingml/2006/table">
            <a:tbl>
              <a:tblPr/>
              <a:tblGrid>
                <a:gridCol w="1518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0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639">
                <a:tc grid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tóm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tắt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bày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639">
                <a:tc rowSpan="6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Có kết thúc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639">
                <a:tc rowSpan="3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tự tin, nói to, lưu loát, truyền cảm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Sử dụng các yếu tố phi ngôn ngữ (điệu bộ, cử chỉ, nét mặt, ánh mắt…)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Đảm bảo thời gian quy định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68339" y="-61549"/>
            <a:ext cx="6340705" cy="63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596">
                <a:solidFill>
                  <a:srgbClr val="446988"/>
                </a:solidFill>
                <a:latin typeface="#9Slide05 Aphrodite Pro"/>
              </a:rPr>
              <a:t>Bảng kiểm dành cho người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64126" y="5851869"/>
            <a:ext cx="4023874" cy="4435131"/>
          </a:xfrm>
          <a:custGeom>
            <a:avLst/>
            <a:gdLst/>
            <a:ahLst/>
            <a:cxnLst/>
            <a:rect l="l" t="t" r="r" b="b"/>
            <a:pathLst>
              <a:path w="4023874" h="4435131">
                <a:moveTo>
                  <a:pt x="0" y="0"/>
                </a:moveTo>
                <a:lnTo>
                  <a:pt x="4023874" y="0"/>
                </a:lnTo>
                <a:lnTo>
                  <a:pt x="4023874" y="4435131"/>
                </a:lnTo>
                <a:lnTo>
                  <a:pt x="0" y="443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1016" y="4571640"/>
            <a:ext cx="13523111" cy="5529545"/>
            <a:chOff x="0" y="0"/>
            <a:chExt cx="198779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7792" cy="812800"/>
            </a:xfrm>
            <a:custGeom>
              <a:avLst/>
              <a:gdLst/>
              <a:ahLst/>
              <a:cxnLst/>
              <a:rect l="l" t="t" r="r" b="b"/>
              <a:pathLst>
                <a:path w="1987792" h="812800">
                  <a:moveTo>
                    <a:pt x="198779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987792" y="624840"/>
                  </a:lnTo>
                  <a:lnTo>
                    <a:pt x="1987792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87792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3755" y="1391920"/>
            <a:ext cx="16805969" cy="280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/5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chuẩn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bị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Bốc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thăm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dung: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Phiếu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tập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số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1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gian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trao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đổi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20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1016" y="380363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8087" y="4866525"/>
            <a:ext cx="13626069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1: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xả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nước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thải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chưa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qua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xử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lí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2: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phá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rừng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phòng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hộ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3: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triển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khai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dự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án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trồng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cây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phủ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xanh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đất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trống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đồi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trọc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4: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dân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địa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phương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ứng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phó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công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trận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lũ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lớn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5: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khởi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động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dự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án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bảo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tồn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loài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động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hoang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dã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quý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hiếm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8112" y="5238750"/>
            <a:ext cx="4560942" cy="5281090"/>
          </a:xfrm>
          <a:custGeom>
            <a:avLst/>
            <a:gdLst/>
            <a:ahLst/>
            <a:cxnLst/>
            <a:rect l="l" t="t" r="r" b="b"/>
            <a:pathLst>
              <a:path w="4560942" h="5281090">
                <a:moveTo>
                  <a:pt x="0" y="0"/>
                </a:moveTo>
                <a:lnTo>
                  <a:pt x="4560941" y="0"/>
                </a:lnTo>
                <a:lnTo>
                  <a:pt x="4560941" y="5281090"/>
                </a:lnTo>
                <a:lnTo>
                  <a:pt x="0" y="5281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9462" y="1938923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0" y="0"/>
                </a:moveTo>
                <a:lnTo>
                  <a:pt x="6296651" y="0"/>
                </a:lnTo>
                <a:lnTo>
                  <a:pt x="6296651" y="4648073"/>
                </a:lnTo>
                <a:lnTo>
                  <a:pt x="0" y="4648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3331" y="554036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7639784" y="495427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3"/>
                </a:lnTo>
                <a:lnTo>
                  <a:pt x="6296651" y="4648073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660364" y="4444326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4"/>
                </a:lnTo>
                <a:lnTo>
                  <a:pt x="6296651" y="4648074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462" y="3424760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Yêu cầu của đề tài là gì?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Người nghe là ai?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784" y="1843673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Mục đích nói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của bài nói là gì?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0364" y="5748796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Dự định nói ở đâu và nói trong thời gian bao lâu?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0372" y="433468"/>
          <a:ext cx="17967255" cy="9691609"/>
        </p:xfrm>
        <a:graphic>
          <a:graphicData uri="http://schemas.openxmlformats.org/drawingml/2006/table">
            <a:tbl>
              <a:tblPr/>
              <a:tblGrid>
                <a:gridCol w="131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3426"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Các phần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Gợi ý bản thảo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Nội dung của em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01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Giới thiệu và nêu tóm tắt được sự việc cần trình bày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813">
                <a:tc rowSpan="6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426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813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Khẳng định lại ý kiến về vấn đề / Nêu cao thông điệp tới mọi người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2784174"/>
            <a:ext cx="14391914" cy="504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luyện tập nói nghe theo cặp đôi trong 15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thực hành nói theo dàn ý đã chuẩn bị 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còn lại trong cặp nghe, ghi chép tóm tắt nội dung bài nói và trao đổi về bài nói, góp ý cho bạn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Luân phiên vai người nói và người nghe để đảm bảo thực hành cả vai nói và nghe</a:t>
            </a:r>
          </a:p>
          <a:p>
            <a:pPr algn="just">
              <a:lnSpc>
                <a:spcPts val="5759"/>
              </a:lnSpc>
            </a:pPr>
            <a:endParaRPr lang="en-US" sz="3999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36978" y="1554769"/>
            <a:ext cx="7212222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1: LUYỆN TẬP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0"/>
          <a:ext cx="18288000" cy="10247552"/>
        </p:xfrm>
        <a:graphic>
          <a:graphicData uri="http://schemas.openxmlformats.org/drawingml/2006/table">
            <a:tbl>
              <a:tblPr/>
              <a:tblGrid>
                <a:gridCol w="11635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2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5586">
                <a:tc gridSpan="2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Sự việc có tính thời sự sẽ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53"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Thông tin tìm hiểu trước khi nghe (thông tin chính về sự việc, dự kiến câu hỏi hoặc thông tin còn băn khoăn cần trao đổi)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Quan điểm của người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Cách thức trình bày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Câu hỏi, ý kiến muốn trao đổi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Đánh giá bài nói (thang điểm 10)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379310" y="9458749"/>
            <a:ext cx="958289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#9Slide05 VL Fadilla"/>
              </a:rPr>
              <a:t>https://www.youtube.com/watch?v=7DmM_IflN3Q</a:t>
            </a:r>
          </a:p>
        </p:txBody>
      </p:sp>
      <p:pic>
        <p:nvPicPr>
          <p:cNvPr id="4" name="Phương tiện Trực tuyến 3" title="Thành phố sa mạc Dubai ngập lụt, 18 người chết ở Oman do mưa lớn">
            <a:hlinkClick r:id="" action="ppaction://media"/>
            <a:extLst>
              <a:ext uri="{FF2B5EF4-FFF2-40B4-BE49-F238E27FC236}">
                <a16:creationId xmlns:a16="http://schemas.microsoft.com/office/drawing/2014/main" id="{160B4723-783E-A80F-3BA6-A319F9EC7D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300037"/>
            <a:ext cx="17145000" cy="968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2104" y="178087"/>
          <a:ext cx="18062842" cy="9867900"/>
        </p:xfrm>
        <a:graphic>
          <a:graphicData uri="http://schemas.openxmlformats.org/drawingml/2006/table">
            <a:tbl>
              <a:tblPr/>
              <a:tblGrid>
                <a:gridCol w="1194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97306">
                <a:tc rowSpan="2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Trung lập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599">
                <a:tc vMerge="1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1.0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0.75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0.25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1. Bài trình bày có đủ 3 phần: giới thiệu, nội dung và kết thúc.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2. Mở đầu thu hút, kết thúc ấn tượng.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3. Chọn sự việc có tính chất thời sự để trình bày.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4. Nêu rõ ý kiến đồng tình/phản đối sự việc.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5. Đưa ra lí lẽ, bằng chứng phù hợp để làm sáng tỏ ý kiến.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6. Nêu bài học diễn ra từ sự việc một cách thuyết phục.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7. Kết hợp hiệu quả các phương tiện phi ngôn ngữ.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8. Trả lời lịch sự, thảo đáng câu hỏi và các ý kiến phản biện của người nghe.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9. Trình bày tự tin, nói năng lưu loát.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10. Đảm bảo thời gian quy định.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3146124"/>
            <a:ext cx="14391914" cy="431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Có 2 nhóm được quay ngẫu nhiên lên trình bày bài nói (hoặc theo tinh thần xung phong): Quay ngẫu nhiên nhóm trình bày và thành viên trong nhóm trình bày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Thời gian nói: tối đa 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phía dưới lắng nghe, ghi chép và phản hồi về bài nói sau khi bạn trình bày bài nói xong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5629" y="1554769"/>
            <a:ext cx="11174771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2: TRÌNH BÀY BÀI NÓI TRƯỚC LỚP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4439" y="3672600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Ba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đã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810" y="358632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3"/>
                </a:lnTo>
                <a:lnTo>
                  <a:pt x="0" y="155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820" y="290193"/>
            <a:ext cx="18048360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IV. ĐÁNH GIÁ, RÚT KINH NGHIỆM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9877" y="1200975"/>
            <a:ext cx="17567413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hoạt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động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cũng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như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ấy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gợi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1155" y="5748862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Hai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11359" y="7858419"/>
            <a:ext cx="160426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9820" y="5662585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5640" y="765374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75449"/>
            <a:ext cx="5508855" cy="6368619"/>
          </a:xfrm>
          <a:custGeom>
            <a:avLst/>
            <a:gdLst/>
            <a:ahLst/>
            <a:cxnLst/>
            <a:rect l="l" t="t" r="r" b="b"/>
            <a:pathLst>
              <a:path w="5508855" h="6368619">
                <a:moveTo>
                  <a:pt x="0" y="0"/>
                </a:moveTo>
                <a:lnTo>
                  <a:pt x="5508855" y="0"/>
                </a:lnTo>
                <a:lnTo>
                  <a:pt x="5508855" y="6368619"/>
                </a:lnTo>
                <a:lnTo>
                  <a:pt x="0" y="6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5102" y="1956683"/>
            <a:ext cx="11097039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Mỗi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nhiệm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(1 video) 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 (1 video) – quay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gửi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GV.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cầu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nhân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Video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tối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thiểu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chân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sinh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ngang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thoại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thanh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tạp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Độ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quá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1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tuần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7879" y="284480"/>
            <a:ext cx="101696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46988"/>
                </a:solidFill>
                <a:latin typeface="Fraunces Bold"/>
              </a:rPr>
              <a:t>V.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87553" y="1741608"/>
            <a:ext cx="6684726" cy="66847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63173" y="2234242"/>
            <a:ext cx="3729774" cy="37297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98835" y="4790890"/>
            <a:ext cx="3373245" cy="337324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14807" y="1741608"/>
            <a:ext cx="8030218" cy="6803785"/>
          </a:xfrm>
          <a:custGeom>
            <a:avLst/>
            <a:gdLst/>
            <a:ahLst/>
            <a:cxnLst/>
            <a:rect l="l" t="t" r="r" b="b"/>
            <a:pathLst>
              <a:path w="8030218" h="6803785">
                <a:moveTo>
                  <a:pt x="0" y="0"/>
                </a:moveTo>
                <a:lnTo>
                  <a:pt x="8030218" y="0"/>
                </a:lnTo>
                <a:lnTo>
                  <a:pt x="8030218" y="6803784"/>
                </a:lnTo>
                <a:lnTo>
                  <a:pt x="0" y="68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491720">
            <a:off x="6963099" y="5409702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5" y="0"/>
                </a:lnTo>
                <a:lnTo>
                  <a:pt x="2254245" y="971375"/>
                </a:lnTo>
                <a:lnTo>
                  <a:pt x="0" y="971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134415">
            <a:off x="16132471" y="1910334"/>
            <a:ext cx="1503369" cy="647815"/>
          </a:xfrm>
          <a:custGeom>
            <a:avLst/>
            <a:gdLst/>
            <a:ahLst/>
            <a:cxnLst/>
            <a:rect l="l" t="t" r="r" b="b"/>
            <a:pathLst>
              <a:path w="1503369" h="647815">
                <a:moveTo>
                  <a:pt x="0" y="0"/>
                </a:moveTo>
                <a:lnTo>
                  <a:pt x="1503369" y="0"/>
                </a:lnTo>
                <a:lnTo>
                  <a:pt x="1503369" y="647815"/>
                </a:lnTo>
                <a:lnTo>
                  <a:pt x="0" y="64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86876" y="1854993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0" y="0"/>
                </a:moveTo>
                <a:lnTo>
                  <a:pt x="1941184" y="0"/>
                </a:lnTo>
                <a:lnTo>
                  <a:pt x="1941184" y="2073109"/>
                </a:lnTo>
                <a:lnTo>
                  <a:pt x="0" y="20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388732" y="5620686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1941184" y="0"/>
                </a:moveTo>
                <a:lnTo>
                  <a:pt x="0" y="0"/>
                </a:lnTo>
                <a:lnTo>
                  <a:pt x="0" y="2073110"/>
                </a:lnTo>
                <a:lnTo>
                  <a:pt x="1941184" y="2073110"/>
                </a:lnTo>
                <a:lnTo>
                  <a:pt x="19411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68647" y="3246746"/>
            <a:ext cx="4461272" cy="31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Cảm ơn </a:t>
            </a:r>
          </a:p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các em!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281937"/>
            <a:ext cx="2502845" cy="384215"/>
            <a:chOff x="0" y="0"/>
            <a:chExt cx="264736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56455" y="9281937"/>
            <a:ext cx="2502845" cy="384215"/>
            <a:chOff x="0" y="0"/>
            <a:chExt cx="264736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3863119" y="9510252"/>
            <a:ext cx="10561761" cy="0"/>
          </a:xfrm>
          <a:prstGeom prst="line">
            <a:avLst/>
          </a:prstGeom>
          <a:ln w="47625" cap="rnd">
            <a:solidFill>
              <a:srgbClr val="FFEFD4"/>
            </a:solidFill>
            <a:prstDash val="lgDash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707858" y="5632624"/>
            <a:ext cx="3389171" cy="33891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6826" y="4917505"/>
            <a:ext cx="3004720" cy="30047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75157" y="5333262"/>
            <a:ext cx="4852528" cy="3987896"/>
          </a:xfrm>
          <a:custGeom>
            <a:avLst/>
            <a:gdLst/>
            <a:ahLst/>
            <a:cxnLst/>
            <a:rect l="l" t="t" r="r" b="b"/>
            <a:pathLst>
              <a:path w="4852528" h="3987896">
                <a:moveTo>
                  <a:pt x="0" y="0"/>
                </a:moveTo>
                <a:lnTo>
                  <a:pt x="4852528" y="0"/>
                </a:lnTo>
                <a:lnTo>
                  <a:pt x="4852528" y="3987895"/>
                </a:lnTo>
                <a:lnTo>
                  <a:pt x="0" y="3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98292">
            <a:off x="-159277" y="6423215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3"/>
                </a:lnTo>
                <a:lnTo>
                  <a:pt x="0" y="59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811967">
            <a:off x="4873773" y="5418964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462925" y="6419865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0" y="0"/>
                </a:moveTo>
                <a:lnTo>
                  <a:pt x="1320252" y="0"/>
                </a:lnTo>
                <a:lnTo>
                  <a:pt x="1320252" y="1409977"/>
                </a:lnTo>
                <a:lnTo>
                  <a:pt x="0" y="140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6253246" y="8124626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5275" y="4654495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0" y="0"/>
                </a:moveTo>
                <a:lnTo>
                  <a:pt x="559764" y="0"/>
                </a:lnTo>
                <a:lnTo>
                  <a:pt x="559764" y="597807"/>
                </a:lnTo>
                <a:lnTo>
                  <a:pt x="0" y="59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158987" y="4830069"/>
            <a:ext cx="3897917" cy="4223477"/>
          </a:xfrm>
          <a:custGeom>
            <a:avLst/>
            <a:gdLst/>
            <a:ahLst/>
            <a:cxnLst/>
            <a:rect l="l" t="t" r="r" b="b"/>
            <a:pathLst>
              <a:path w="3897917" h="4223477">
                <a:moveTo>
                  <a:pt x="3897917" y="0"/>
                </a:moveTo>
                <a:lnTo>
                  <a:pt x="0" y="0"/>
                </a:lnTo>
                <a:lnTo>
                  <a:pt x="0" y="4223476"/>
                </a:lnTo>
                <a:lnTo>
                  <a:pt x="3897917" y="4223476"/>
                </a:lnTo>
                <a:lnTo>
                  <a:pt x="3897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886906" y="449544"/>
            <a:ext cx="6514188" cy="81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BDDBDD"/>
                </a:solidFill>
                <a:latin typeface="Fraunces"/>
              </a:rPr>
              <a:t>BÀI 1: THẾ GIỚI KÌ 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31719" y="1479651"/>
            <a:ext cx="5003081" cy="697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045" dirty="0">
                <a:solidFill>
                  <a:srgbClr val="8DAFA8"/>
                </a:solidFill>
                <a:latin typeface="Roboto Condensed Bold"/>
              </a:rPr>
              <a:t>KĨ NĂNG NÓI VÀ NGHE: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0312" y="2374004"/>
            <a:ext cx="10254567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Trình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bày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ý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kiến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về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một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sự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việc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có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tính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thời</a:t>
            </a:r>
            <a:r>
              <a:rPr lang="en-US" sz="6499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dirty="0" err="1">
                <a:solidFill>
                  <a:srgbClr val="446988"/>
                </a:solidFill>
                <a:latin typeface="#9Slide05 Aphrodite Pro"/>
              </a:rPr>
              <a:t>sự</a:t>
            </a:r>
            <a:endParaRPr lang="en-US" sz="6499" dirty="0">
              <a:solidFill>
                <a:srgbClr val="446988"/>
              </a:solidFill>
              <a:latin typeface="#9Slide05 Aphrodite Pr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27685" y="4831780"/>
            <a:ext cx="7953449" cy="60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</a:pP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(con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người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trong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mối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quan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hệ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với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tự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nhiên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0264" y="3223200"/>
            <a:ext cx="8662124" cy="5218930"/>
          </a:xfrm>
          <a:custGeom>
            <a:avLst/>
            <a:gdLst/>
            <a:ahLst/>
            <a:cxnLst/>
            <a:rect l="l" t="t" r="r" b="b"/>
            <a:pathLst>
              <a:path w="8662124" h="5218930">
                <a:moveTo>
                  <a:pt x="0" y="0"/>
                </a:moveTo>
                <a:lnTo>
                  <a:pt x="8662124" y="0"/>
                </a:lnTo>
                <a:lnTo>
                  <a:pt x="8662124" y="5218930"/>
                </a:lnTo>
                <a:lnTo>
                  <a:pt x="0" y="521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20255" y="5925375"/>
            <a:ext cx="4507466" cy="3851834"/>
          </a:xfrm>
          <a:custGeom>
            <a:avLst/>
            <a:gdLst/>
            <a:ahLst/>
            <a:cxnLst/>
            <a:rect l="l" t="t" r="r" b="b"/>
            <a:pathLst>
              <a:path w="4507466" h="3851834">
                <a:moveTo>
                  <a:pt x="0" y="0"/>
                </a:moveTo>
                <a:lnTo>
                  <a:pt x="4507465" y="0"/>
                </a:lnTo>
                <a:lnTo>
                  <a:pt x="4507465" y="3851834"/>
                </a:lnTo>
                <a:lnTo>
                  <a:pt x="0" y="3851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5832665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2773" y="3154235"/>
            <a:ext cx="8554963" cy="214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 dirty="0">
                <a:solidFill>
                  <a:srgbClr val="393E61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dãy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bàn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.</a:t>
            </a: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thảo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luận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93E61"/>
              </a:solidFill>
              <a:latin typeface="Roboto Condensed"/>
            </a:endParaRP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"/>
              </a:rPr>
              <a:t>Chia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: 2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393E61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3174" y="3826700"/>
            <a:ext cx="634624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SGK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33-34,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7018" y="8192525"/>
            <a:ext cx="2450982" cy="2094475"/>
          </a:xfrm>
          <a:custGeom>
            <a:avLst/>
            <a:gdLst/>
            <a:ahLst/>
            <a:cxnLst/>
            <a:rect l="l" t="t" r="r" b="b"/>
            <a:pathLst>
              <a:path w="2450982" h="2094475">
                <a:moveTo>
                  <a:pt x="0" y="0"/>
                </a:moveTo>
                <a:lnTo>
                  <a:pt x="2450982" y="0"/>
                </a:lnTo>
                <a:lnTo>
                  <a:pt x="2450982" y="2094475"/>
                </a:lnTo>
                <a:lnTo>
                  <a:pt x="0" y="20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9333" y="8073926"/>
            <a:ext cx="2249890" cy="2213074"/>
          </a:xfrm>
          <a:custGeom>
            <a:avLst/>
            <a:gdLst/>
            <a:ahLst/>
            <a:cxnLst/>
            <a:rect l="l" t="t" r="r" b="b"/>
            <a:pathLst>
              <a:path w="2249890" h="2213074">
                <a:moveTo>
                  <a:pt x="0" y="0"/>
                </a:moveTo>
                <a:lnTo>
                  <a:pt x="2249890" y="0"/>
                </a:lnTo>
                <a:lnTo>
                  <a:pt x="2249890" y="2213074"/>
                </a:lnTo>
                <a:lnTo>
                  <a:pt x="0" y="221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4851" y="534410"/>
            <a:ext cx="17197402" cy="865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(1) Sự việc là gì? Sự việc có tính thời sự được hiểu như thế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(2) Mục đích của kiểu bài trình bày ý kiến về một sự việc có tính thời sự là gì? Theo em, đối tượng người nghe của kiểu bài trình bày ý kiến về một sự việc có tính chất thời sự (con người trong mối quan hệ với tự nhiên) là ai?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(3) Để bài trình bày ý kiến về một vấn đề có tính thời sự được hiệu quả, người nói cần đảm bảo những yêu cầu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(4) Kiểu bài trình bày ý kiến về một sự việc có tính thời sự gồm mấy bước thực hiện? Thao tác cần làm trong từng bước là gì? 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(5) Để trở thành một người nghe thông minh, người nghe nên làm gì khi chuẩn bị nghe, trong quá trình nghe và sau khi nghe bài trình bày ý kiến của người nói về một sự việc có tính thời sự?</a:t>
            </a:r>
          </a:p>
          <a:p>
            <a:pPr algn="just">
              <a:lnSpc>
                <a:spcPts val="5700"/>
              </a:lnSpc>
            </a:pPr>
            <a:endParaRPr lang="en-US" sz="380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04244" y="5289090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9492" y="5408409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>
                <a:solidFill>
                  <a:srgbClr val="F38124"/>
                </a:solidFill>
                <a:latin typeface="#9Slide07 SVNUT Triumph Press"/>
              </a:rPr>
              <a:t>1. Mục đích của kiểu bài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492" y="6531441"/>
            <a:ext cx="16453483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nhằm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hành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ứng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xử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đắn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3124" y="3037621"/>
            <a:ext cx="17270544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tế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địa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…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trọng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lĩnh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hội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chính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gần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đang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tâm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3984" y="2850068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056" y="4233701"/>
            <a:ext cx="10106119" cy="6006545"/>
            <a:chOff x="0" y="0"/>
            <a:chExt cx="2692324" cy="1600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2324" cy="1600176"/>
            </a:xfrm>
            <a:custGeom>
              <a:avLst/>
              <a:gdLst/>
              <a:ahLst/>
              <a:cxnLst/>
              <a:rect l="l" t="t" r="r" b="b"/>
              <a:pathLst>
                <a:path w="2692324" h="1600176">
                  <a:moveTo>
                    <a:pt x="15321" y="0"/>
                  </a:moveTo>
                  <a:lnTo>
                    <a:pt x="2677003" y="0"/>
                  </a:lnTo>
                  <a:cubicBezTo>
                    <a:pt x="2685465" y="0"/>
                    <a:pt x="2692324" y="6860"/>
                    <a:pt x="2692324" y="15321"/>
                  </a:cubicBezTo>
                  <a:lnTo>
                    <a:pt x="2692324" y="1584855"/>
                  </a:lnTo>
                  <a:cubicBezTo>
                    <a:pt x="2692324" y="1588918"/>
                    <a:pt x="2690710" y="1592815"/>
                    <a:pt x="2687837" y="1595688"/>
                  </a:cubicBezTo>
                  <a:cubicBezTo>
                    <a:pt x="2684963" y="1598562"/>
                    <a:pt x="2681066" y="1600176"/>
                    <a:pt x="2677003" y="1600176"/>
                  </a:cubicBezTo>
                  <a:lnTo>
                    <a:pt x="15321" y="1600176"/>
                  </a:lnTo>
                  <a:cubicBezTo>
                    <a:pt x="11258" y="1600176"/>
                    <a:pt x="7361" y="1598562"/>
                    <a:pt x="4487" y="1595688"/>
                  </a:cubicBezTo>
                  <a:cubicBezTo>
                    <a:pt x="1614" y="1592815"/>
                    <a:pt x="0" y="1588918"/>
                    <a:pt x="0" y="1584855"/>
                  </a:cubicBezTo>
                  <a:lnTo>
                    <a:pt x="0" y="15321"/>
                  </a:lnTo>
                  <a:cubicBezTo>
                    <a:pt x="0" y="11258"/>
                    <a:pt x="1614" y="7361"/>
                    <a:pt x="4487" y="4487"/>
                  </a:cubicBezTo>
                  <a:cubicBezTo>
                    <a:pt x="7361" y="1614"/>
                    <a:pt x="11258" y="0"/>
                    <a:pt x="15321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692324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29431" y="4233701"/>
            <a:ext cx="7268889" cy="6006545"/>
            <a:chOff x="0" y="0"/>
            <a:chExt cx="1936471" cy="1600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6471" cy="1600176"/>
            </a:xfrm>
            <a:custGeom>
              <a:avLst/>
              <a:gdLst/>
              <a:ahLst/>
              <a:cxnLst/>
              <a:rect l="l" t="t" r="r" b="b"/>
              <a:pathLst>
                <a:path w="1936471" h="1600176">
                  <a:moveTo>
                    <a:pt x="21302" y="0"/>
                  </a:moveTo>
                  <a:lnTo>
                    <a:pt x="1915170" y="0"/>
                  </a:lnTo>
                  <a:cubicBezTo>
                    <a:pt x="1926934" y="0"/>
                    <a:pt x="1936471" y="9537"/>
                    <a:pt x="1936471" y="21302"/>
                  </a:cubicBezTo>
                  <a:lnTo>
                    <a:pt x="1936471" y="1578874"/>
                  </a:lnTo>
                  <a:cubicBezTo>
                    <a:pt x="1936471" y="1584524"/>
                    <a:pt x="1934227" y="1589942"/>
                    <a:pt x="1930232" y="1593937"/>
                  </a:cubicBezTo>
                  <a:cubicBezTo>
                    <a:pt x="1926237" y="1597932"/>
                    <a:pt x="1920819" y="1600176"/>
                    <a:pt x="1915170" y="1600176"/>
                  </a:cubicBezTo>
                  <a:lnTo>
                    <a:pt x="21302" y="1600176"/>
                  </a:lnTo>
                  <a:cubicBezTo>
                    <a:pt x="15652" y="1600176"/>
                    <a:pt x="10234" y="1597932"/>
                    <a:pt x="6239" y="1593937"/>
                  </a:cubicBezTo>
                  <a:cubicBezTo>
                    <a:pt x="2244" y="1589942"/>
                    <a:pt x="0" y="1584524"/>
                    <a:pt x="0" y="1578874"/>
                  </a:cubicBezTo>
                  <a:lnTo>
                    <a:pt x="0" y="21302"/>
                  </a:lnTo>
                  <a:cubicBezTo>
                    <a:pt x="0" y="9537"/>
                    <a:pt x="9537" y="0"/>
                    <a:pt x="21302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36471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499554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125402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361685" y="7477453"/>
            <a:ext cx="2440794" cy="2809547"/>
          </a:xfrm>
          <a:custGeom>
            <a:avLst/>
            <a:gdLst/>
            <a:ahLst/>
            <a:cxnLst/>
            <a:rect l="l" t="t" r="r" b="b"/>
            <a:pathLst>
              <a:path w="2440794" h="2809547">
                <a:moveTo>
                  <a:pt x="2440794" y="0"/>
                </a:moveTo>
                <a:lnTo>
                  <a:pt x="0" y="0"/>
                </a:lnTo>
                <a:lnTo>
                  <a:pt x="0" y="2809547"/>
                </a:lnTo>
                <a:lnTo>
                  <a:pt x="2440794" y="2809547"/>
                </a:lnTo>
                <a:lnTo>
                  <a:pt x="244079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89232" y="2969387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2.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Yêu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cầu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kiểu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bài</a:t>
            </a:r>
            <a:endParaRPr lang="en-US" sz="5132" dirty="0">
              <a:solidFill>
                <a:srgbClr val="F38124"/>
              </a:solidFill>
              <a:latin typeface="#9Slide07 SVNUT Triumph Pres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05481" y="4501402"/>
            <a:ext cx="40650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nội dung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39809" y="4550418"/>
            <a:ext cx="49444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cách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75" y="5542409"/>
            <a:ext cx="10189295" cy="42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thiệu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đồng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hay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)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ảnh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hưởng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cuộc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sống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con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triển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xã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hội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giải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pháp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họ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rút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lời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biện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800420" y="5504309"/>
            <a:ext cx="702324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to,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rõ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ràng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truyền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cảm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dụng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yếu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tố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phi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ngôn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ngữ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bộ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chỉ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nét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mặt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ánh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…)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phù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hợp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675" y="2186981"/>
            <a:ext cx="7475712" cy="834435"/>
            <a:chOff x="0" y="0"/>
            <a:chExt cx="3602301" cy="4020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2301" cy="402087"/>
            </a:xfrm>
            <a:custGeom>
              <a:avLst/>
              <a:gdLst/>
              <a:ahLst/>
              <a:cxnLst/>
              <a:rect l="l" t="t" r="r" b="b"/>
              <a:pathLst>
                <a:path w="3602301" h="402087">
                  <a:moveTo>
                    <a:pt x="3399101" y="0"/>
                  </a:moveTo>
                  <a:cubicBezTo>
                    <a:pt x="3511325" y="0"/>
                    <a:pt x="3602301" y="90010"/>
                    <a:pt x="3602301" y="201043"/>
                  </a:cubicBezTo>
                  <a:cubicBezTo>
                    <a:pt x="3602301" y="312077"/>
                    <a:pt x="3511325" y="402087"/>
                    <a:pt x="3399101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02301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4112" y="376840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7990" y="2267109"/>
            <a:ext cx="7913582" cy="6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</a:pPr>
            <a:r>
              <a:rPr lang="en-US" sz="3798">
                <a:solidFill>
                  <a:srgbClr val="F38124"/>
                </a:solidFill>
                <a:latin typeface="#9Slide07 SVNUT Triumph Press"/>
              </a:rPr>
              <a:t>3. Cách thức thực hiện kiểu bài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675" y="12020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8" name="Freeform 8"/>
          <p:cNvSpPr/>
          <p:nvPr/>
        </p:nvSpPr>
        <p:spPr>
          <a:xfrm>
            <a:off x="7895310" y="5961623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36508" y="8154837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97990" y="3364548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Đối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với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người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nói</a:t>
            </a:r>
            <a:endParaRPr lang="en-US" sz="4199" dirty="0">
              <a:solidFill>
                <a:srgbClr val="2A316F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44751" y="4242660"/>
            <a:ext cx="283383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Trước khi nói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47309" y="6435874"/>
            <a:ext cx="356473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Trình bày bài nói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1707" y="8297249"/>
            <a:ext cx="4498330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rút kinh nghiệm</a:t>
            </a:r>
          </a:p>
          <a:p>
            <a:pPr algn="ctr">
              <a:lnSpc>
                <a:spcPts val="5879"/>
              </a:lnSpc>
            </a:pPr>
            <a:endParaRPr lang="en-US" sz="4199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8878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5974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5055745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846274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727452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7229302"/>
            <a:ext cx="16094522" cy="2011272"/>
            <a:chOff x="0" y="0"/>
            <a:chExt cx="5739804" cy="7172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717282"/>
            </a:xfrm>
            <a:custGeom>
              <a:avLst/>
              <a:gdLst/>
              <a:ahLst/>
              <a:cxnLst/>
              <a:rect l="l" t="t" r="r" b="b"/>
              <a:pathLst>
                <a:path w="5739804" h="717282">
                  <a:moveTo>
                    <a:pt x="5536604" y="0"/>
                  </a:moveTo>
                  <a:cubicBezTo>
                    <a:pt x="5648829" y="0"/>
                    <a:pt x="5739804" y="160569"/>
                    <a:pt x="5739804" y="358641"/>
                  </a:cubicBezTo>
                  <a:cubicBezTo>
                    <a:pt x="5739804" y="556713"/>
                    <a:pt x="5648829" y="717282"/>
                    <a:pt x="5536604" y="717282"/>
                  </a:cubicBezTo>
                  <a:lnTo>
                    <a:pt x="203200" y="717282"/>
                  </a:lnTo>
                  <a:cubicBezTo>
                    <a:pt x="90976" y="717282"/>
                    <a:pt x="0" y="556713"/>
                    <a:pt x="0" y="358641"/>
                  </a:cubicBezTo>
                  <a:cubicBezTo>
                    <a:pt x="0" y="1605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64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5217" y="7366962"/>
            <a:ext cx="15132018" cy="235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Lập dàn ý cho bài nói (mở đầu, triển khai, kết thúc; ghi chú một số bằng chứng, từ ngữ then chốt để chủ động khi trình bày)</a:t>
            </a:r>
          </a:p>
          <a:p>
            <a:pPr algn="just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393574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84945" y="4960495"/>
            <a:ext cx="15239983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Thu thập tư liệu từ sách báo, internet… để hiểu về sự việc, có bằng chứng cho bài nói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915355"/>
            <a:ext cx="1488727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Chọn đề tài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0638" y="816146"/>
            <a:ext cx="327196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Trước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2544</Words>
  <Application>Microsoft Office PowerPoint</Application>
  <PresentationFormat>Custom</PresentationFormat>
  <Paragraphs>201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Roboto Condensed Bold Italics</vt:lpstr>
      <vt:lpstr>Fraunces</vt:lpstr>
      <vt:lpstr>Aptos</vt:lpstr>
      <vt:lpstr>Arial</vt:lpstr>
      <vt:lpstr>#9Slide05 Aphrodite Pro</vt:lpstr>
      <vt:lpstr>Roboto Bold</vt:lpstr>
      <vt:lpstr>#9Slide05 VL Fadilla</vt:lpstr>
      <vt:lpstr>Roboto Condensed Italics</vt:lpstr>
      <vt:lpstr>#9Slide07 Crocante</vt:lpstr>
      <vt:lpstr>#9Slide07 SVNUT Triumph Press</vt:lpstr>
      <vt:lpstr>Fraunces Bold</vt:lpstr>
      <vt:lpstr>Roboto Condensed Bold</vt:lpstr>
      <vt:lpstr>Calibri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9KN_B1_Noi nghe_Trinh bay y kien ve mot su viec co tinh thoi su</dc:title>
  <dc:creator>Admin</dc:creator>
  <cp:lastModifiedBy>Admin</cp:lastModifiedBy>
  <cp:revision>2</cp:revision>
  <dcterms:created xsi:type="dcterms:W3CDTF">2006-08-16T00:00:00Z</dcterms:created>
  <dcterms:modified xsi:type="dcterms:W3CDTF">2025-04-09T11:40:16Z</dcterms:modified>
  <dc:identifier>DAGI_hFpTas</dc:identifier>
</cp:coreProperties>
</file>