
<file path=[Content_Types].xml><?xml version="1.0" encoding="utf-8"?>
<Types xmlns="http://schemas.openxmlformats.org/package/2006/content-types">
  <Default Extension="emf" ContentType="image/x-emf"/>
  <Default Extension="fntdata" ContentType="application/x-fontdata"/>
  <Default Extension="gif" ContentType="image/gif"/>
  <Default Extension="htm" ContentType="application/xhtml+xml"/>
  <Default Extension="jpeg" ContentType="image/jpeg"/>
  <Default Extension="mp4" ContentType="video/mp4"/>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8" r:id="rId3"/>
    <p:sldId id="266" r:id="rId4"/>
    <p:sldId id="11088819" r:id="rId5"/>
    <p:sldId id="11088821" r:id="rId6"/>
    <p:sldId id="11088820" r:id="rId7"/>
    <p:sldId id="11088822" r:id="rId8"/>
    <p:sldId id="11088826" r:id="rId9"/>
    <p:sldId id="300" r:id="rId10"/>
    <p:sldId id="11088809" r:id="rId11"/>
    <p:sldId id="259" r:id="rId12"/>
    <p:sldId id="260" r:id="rId13"/>
    <p:sldId id="11088827" r:id="rId14"/>
    <p:sldId id="262" r:id="rId15"/>
    <p:sldId id="263" r:id="rId16"/>
    <p:sldId id="11088828" r:id="rId17"/>
    <p:sldId id="11088830" r:id="rId18"/>
    <p:sldId id="267" r:id="rId19"/>
    <p:sldId id="1853" r:id="rId20"/>
    <p:sldId id="11088807" r:id="rId21"/>
    <p:sldId id="11088801" r:id="rId22"/>
    <p:sldId id="11088802" r:id="rId23"/>
    <p:sldId id="269" r:id="rId24"/>
    <p:sldId id="270" r:id="rId25"/>
    <p:sldId id="11088769" r:id="rId26"/>
    <p:sldId id="491" r:id="rId27"/>
    <p:sldId id="274" r:id="rId28"/>
    <p:sldId id="275" r:id="rId29"/>
    <p:sldId id="11088799" r:id="rId30"/>
    <p:sldId id="11088782" r:id="rId31"/>
    <p:sldId id="423" r:id="rId32"/>
    <p:sldId id="333" r:id="rId33"/>
    <p:sldId id="11088813" r:id="rId34"/>
  </p:sldIdLst>
  <p:sldSz cx="9906000" cy="6858000" type="A4"/>
  <p:notesSz cx="9144000" cy="6858000"/>
  <p:embeddedFontLst>
    <p:embeddedFont>
      <p:font typeface=".VnTime" panose="020B7200000000000000" pitchFamily="34" charset="0"/>
      <p:regular r:id="rId36"/>
      <p:bold r:id="rId37"/>
      <p:italic r:id="rId38"/>
      <p:boldItalic r:id="rId39"/>
    </p:embeddedFont>
    <p:embeddedFont>
      <p:font typeface="Arimo" panose="020B0604020202020204" charset="0"/>
      <p:regular r:id="rId40"/>
    </p:embeddedFont>
    <p:embeddedFont>
      <p:font typeface="Cabin" panose="020B0604020202020204" charset="0"/>
      <p:regular r:id="rId41"/>
    </p:embeddedFont>
    <p:embeddedFont>
      <p:font typeface="Cabin Bold" panose="020B0604020202020204" charset="0"/>
      <p:regular r:id="rId42"/>
    </p:embeddedFont>
    <p:embeddedFont>
      <p:font typeface="Euphemia" panose="020B0503040102020104" pitchFamily="34" charset="0"/>
      <p:regular r:id="rId43"/>
    </p:embeddedFont>
    <p:embeddedFont>
      <p:font typeface="Helvetica" panose="020B0604020202020204" pitchFamily="34" charset="0"/>
      <p:regular r:id="rId44"/>
      <p:bold r:id="rId45"/>
      <p:italic r:id="rId46"/>
      <p:boldItalic r:id="rId47"/>
    </p:embeddedFont>
    <p:embeddedFont>
      <p:font typeface="Muli" panose="020B0604020202020204" charset="0"/>
      <p:regular r:id="rId48"/>
    </p:embeddedFont>
    <p:embeddedFont>
      <p:font typeface="Muli Bold" panose="020B0604020202020204" charset="0"/>
      <p:regular r:id="rId49"/>
    </p:embeddedFont>
    <p:embeddedFont>
      <p:font typeface="Open Sans" panose="020B0606030504020204" pitchFamily="34"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Lst>
  <p:defaultTextStyle>
    <a:defPPr>
      <a:defRPr lang="en-US"/>
    </a:defPPr>
    <a:lvl1pPr marL="0" algn="l" defTabSz="536387" rtl="0" eaLnBrk="1" latinLnBrk="0" hangingPunct="1">
      <a:defRPr sz="1056" kern="1200">
        <a:solidFill>
          <a:schemeClr val="tx1"/>
        </a:solidFill>
        <a:latin typeface="+mn-lt"/>
        <a:ea typeface="+mn-ea"/>
        <a:cs typeface="+mn-cs"/>
      </a:defRPr>
    </a:lvl1pPr>
    <a:lvl2pPr marL="268194" algn="l" defTabSz="536387" rtl="0" eaLnBrk="1" latinLnBrk="0" hangingPunct="1">
      <a:defRPr sz="1056" kern="1200">
        <a:solidFill>
          <a:schemeClr val="tx1"/>
        </a:solidFill>
        <a:latin typeface="+mn-lt"/>
        <a:ea typeface="+mn-ea"/>
        <a:cs typeface="+mn-cs"/>
      </a:defRPr>
    </a:lvl2pPr>
    <a:lvl3pPr marL="536387" algn="l" defTabSz="536387" rtl="0" eaLnBrk="1" latinLnBrk="0" hangingPunct="1">
      <a:defRPr sz="1056" kern="1200">
        <a:solidFill>
          <a:schemeClr val="tx1"/>
        </a:solidFill>
        <a:latin typeface="+mn-lt"/>
        <a:ea typeface="+mn-ea"/>
        <a:cs typeface="+mn-cs"/>
      </a:defRPr>
    </a:lvl3pPr>
    <a:lvl4pPr marL="804581" algn="l" defTabSz="536387" rtl="0" eaLnBrk="1" latinLnBrk="0" hangingPunct="1">
      <a:defRPr sz="1056" kern="1200">
        <a:solidFill>
          <a:schemeClr val="tx1"/>
        </a:solidFill>
        <a:latin typeface="+mn-lt"/>
        <a:ea typeface="+mn-ea"/>
        <a:cs typeface="+mn-cs"/>
      </a:defRPr>
    </a:lvl4pPr>
    <a:lvl5pPr marL="1072774" algn="l" defTabSz="536387" rtl="0" eaLnBrk="1" latinLnBrk="0" hangingPunct="1">
      <a:defRPr sz="1056" kern="1200">
        <a:solidFill>
          <a:schemeClr val="tx1"/>
        </a:solidFill>
        <a:latin typeface="+mn-lt"/>
        <a:ea typeface="+mn-ea"/>
        <a:cs typeface="+mn-cs"/>
      </a:defRPr>
    </a:lvl5pPr>
    <a:lvl6pPr marL="1340968" algn="l" defTabSz="536387" rtl="0" eaLnBrk="1" latinLnBrk="0" hangingPunct="1">
      <a:defRPr sz="1056" kern="1200">
        <a:solidFill>
          <a:schemeClr val="tx1"/>
        </a:solidFill>
        <a:latin typeface="+mn-lt"/>
        <a:ea typeface="+mn-ea"/>
        <a:cs typeface="+mn-cs"/>
      </a:defRPr>
    </a:lvl6pPr>
    <a:lvl7pPr marL="1609161" algn="l" defTabSz="536387" rtl="0" eaLnBrk="1" latinLnBrk="0" hangingPunct="1">
      <a:defRPr sz="1056" kern="1200">
        <a:solidFill>
          <a:schemeClr val="tx1"/>
        </a:solidFill>
        <a:latin typeface="+mn-lt"/>
        <a:ea typeface="+mn-ea"/>
        <a:cs typeface="+mn-cs"/>
      </a:defRPr>
    </a:lvl7pPr>
    <a:lvl8pPr marL="1877355" algn="l" defTabSz="536387" rtl="0" eaLnBrk="1" latinLnBrk="0" hangingPunct="1">
      <a:defRPr sz="1056" kern="1200">
        <a:solidFill>
          <a:schemeClr val="tx1"/>
        </a:solidFill>
        <a:latin typeface="+mn-lt"/>
        <a:ea typeface="+mn-ea"/>
        <a:cs typeface="+mn-cs"/>
      </a:defRPr>
    </a:lvl8pPr>
    <a:lvl9pPr marL="2145548" algn="l" defTabSz="536387" rtl="0" eaLnBrk="1" latinLnBrk="0" hangingPunct="1">
      <a:defRPr sz="105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5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FF"/>
    <a:srgbClr val="22A822"/>
    <a:srgbClr val="BE0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29" autoAdjust="0"/>
    <p:restoredTop sz="94622" autoAdjust="0"/>
  </p:normalViewPr>
  <p:slideViewPr>
    <p:cSldViewPr>
      <p:cViewPr varScale="1">
        <p:scale>
          <a:sx n="64" d="100"/>
          <a:sy n="64" d="100"/>
        </p:scale>
        <p:origin x="1578" y="48"/>
      </p:cViewPr>
      <p:guideLst>
        <p:guide orient="horz" pos="1440"/>
        <p:guide pos="15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D557219-8F03-47BD-854B-0F64CEDAB68C}" type="doc">
      <dgm:prSet loTypeId="urn:microsoft.com/office/officeart/2005/8/layout/process1" loCatId="process" qsTypeId="urn:microsoft.com/office/officeart/2005/8/quickstyle/simple1" qsCatId="simple" csTypeId="urn:microsoft.com/office/officeart/2005/8/colors/colorful5" csCatId="colorful" phldr="1"/>
      <dgm:spPr/>
    </dgm:pt>
    <dgm:pt modelId="{BCF4C69E-8443-4F03-B2F5-D7F245A26095}">
      <dgm:prSet phldrT="[Text]" custT="1"/>
      <dgm:spPr/>
      <dgm:t>
        <a:bodyPr/>
        <a:lstStyle/>
        <a:p>
          <a:r>
            <a:rPr lang="vi-VN" sz="3600" b="1" dirty="0">
              <a:latin typeface="Times New Roman" panose="02020603050405020304" pitchFamily="18" charset="0"/>
              <a:cs typeface="Times New Roman" panose="02020603050405020304" pitchFamily="18" charset="0"/>
            </a:rPr>
            <a:t>ÔN TẬP </a:t>
          </a:r>
        </a:p>
        <a:p>
          <a:r>
            <a:rPr lang="vi-VN" sz="3600" b="1" dirty="0">
              <a:latin typeface="Times New Roman" panose="02020603050405020304" pitchFamily="18" charset="0"/>
              <a:cs typeface="Times New Roman" panose="02020603050405020304" pitchFamily="18" charset="0"/>
            </a:rPr>
            <a:t>LÝ THUYÊT</a:t>
          </a:r>
          <a:endParaRPr lang="en-US" sz="3600" b="1" dirty="0">
            <a:latin typeface="Times New Roman" panose="02020603050405020304" pitchFamily="18" charset="0"/>
            <a:cs typeface="Times New Roman" panose="02020603050405020304" pitchFamily="18" charset="0"/>
          </a:endParaRPr>
        </a:p>
      </dgm:t>
    </dgm:pt>
    <dgm:pt modelId="{89FE3B7D-22F4-47FB-A01F-4DBE280D43BC}" type="parTrans" cxnId="{C8E31118-0047-4B26-BBAB-4EA50AA014CD}">
      <dgm:prSet/>
      <dgm:spPr/>
      <dgm:t>
        <a:bodyPr/>
        <a:lstStyle/>
        <a:p>
          <a:endParaRPr lang="en-US">
            <a:latin typeface="Segoe UI" panose="020B0502040204020203" pitchFamily="34" charset="0"/>
            <a:cs typeface="Segoe UI" panose="020B0502040204020203" pitchFamily="34" charset="0"/>
          </a:endParaRPr>
        </a:p>
      </dgm:t>
    </dgm:pt>
    <dgm:pt modelId="{929E8DE1-1F8C-4165-89D4-E5675150DC24}" type="sibTrans" cxnId="{C8E31118-0047-4B26-BBAB-4EA50AA014CD}">
      <dgm:prSet/>
      <dgm:spPr/>
      <dgm:t>
        <a:bodyPr/>
        <a:lstStyle/>
        <a:p>
          <a:endParaRPr lang="en-US">
            <a:latin typeface="Segoe UI" panose="020B0502040204020203" pitchFamily="34" charset="0"/>
            <a:cs typeface="Segoe UI" panose="020B0502040204020203" pitchFamily="34" charset="0"/>
          </a:endParaRPr>
        </a:p>
      </dgm:t>
    </dgm:pt>
    <dgm:pt modelId="{2031C6B5-9120-476F-8D3C-F711354631BB}">
      <dgm:prSet phldrT="[Text]" custT="1"/>
      <dgm:spPr/>
      <dgm:t>
        <a:bodyPr/>
        <a:lstStyle/>
        <a:p>
          <a:r>
            <a:rPr lang="vi-VN" sz="3600" b="1" dirty="0">
              <a:latin typeface="Times New Roman" panose="02020603050405020304" pitchFamily="18" charset="0"/>
              <a:cs typeface="Times New Roman" panose="02020603050405020304" pitchFamily="18" charset="0"/>
            </a:rPr>
            <a:t>THỰC HÀNH</a:t>
          </a:r>
          <a:endParaRPr lang="en-US" sz="3600" b="1" dirty="0">
            <a:latin typeface="Times New Roman" panose="02020603050405020304" pitchFamily="18" charset="0"/>
            <a:cs typeface="Times New Roman" panose="02020603050405020304" pitchFamily="18" charset="0"/>
          </a:endParaRPr>
        </a:p>
      </dgm:t>
    </dgm:pt>
    <dgm:pt modelId="{4F61F04B-FE50-4C34-8DA3-FC397192A59F}" type="parTrans" cxnId="{016711AB-8CC8-48E8-8DE4-736CE30B6404}">
      <dgm:prSet/>
      <dgm:spPr/>
      <dgm:t>
        <a:bodyPr/>
        <a:lstStyle/>
        <a:p>
          <a:endParaRPr lang="en-US">
            <a:latin typeface="Segoe UI" panose="020B0502040204020203" pitchFamily="34" charset="0"/>
            <a:cs typeface="Segoe UI" panose="020B0502040204020203" pitchFamily="34" charset="0"/>
          </a:endParaRPr>
        </a:p>
      </dgm:t>
    </dgm:pt>
    <dgm:pt modelId="{FAA45F6B-BBF9-4187-AA80-5C6C0DE18B4D}" type="sibTrans" cxnId="{016711AB-8CC8-48E8-8DE4-736CE30B6404}">
      <dgm:prSet/>
      <dgm:spPr/>
      <dgm:t>
        <a:bodyPr/>
        <a:lstStyle/>
        <a:p>
          <a:endParaRPr lang="en-US">
            <a:latin typeface="Segoe UI" panose="020B0502040204020203" pitchFamily="34" charset="0"/>
            <a:cs typeface="Segoe UI" panose="020B0502040204020203" pitchFamily="34" charset="0"/>
          </a:endParaRPr>
        </a:p>
      </dgm:t>
    </dgm:pt>
    <dgm:pt modelId="{D3DF8507-7CB2-43D0-BA11-60D0CC0B9E4F}" type="pres">
      <dgm:prSet presAssocID="{7D557219-8F03-47BD-854B-0F64CEDAB68C}" presName="Name0" presStyleCnt="0">
        <dgm:presLayoutVars>
          <dgm:dir/>
          <dgm:resizeHandles val="exact"/>
        </dgm:presLayoutVars>
      </dgm:prSet>
      <dgm:spPr/>
    </dgm:pt>
    <dgm:pt modelId="{7F1C9A82-2FBC-4B91-BDB9-6AB0A7174449}" type="pres">
      <dgm:prSet presAssocID="{BCF4C69E-8443-4F03-B2F5-D7F245A26095}" presName="node" presStyleLbl="node1" presStyleIdx="0" presStyleCnt="2" custScaleX="112724" custLinFactNeighborX="3315" custLinFactNeighborY="17264">
        <dgm:presLayoutVars>
          <dgm:bulletEnabled val="1"/>
        </dgm:presLayoutVars>
      </dgm:prSet>
      <dgm:spPr/>
    </dgm:pt>
    <dgm:pt modelId="{BFCD71D4-A310-4B97-A38D-74661A4F5F49}" type="pres">
      <dgm:prSet presAssocID="{929E8DE1-1F8C-4165-89D4-E5675150DC24}" presName="sibTrans" presStyleLbl="sibTrans2D1" presStyleIdx="0" presStyleCnt="1"/>
      <dgm:spPr/>
    </dgm:pt>
    <dgm:pt modelId="{33C39346-A6D4-4E79-BBFA-0F4494020A79}" type="pres">
      <dgm:prSet presAssocID="{929E8DE1-1F8C-4165-89D4-E5675150DC24}" presName="connectorText" presStyleLbl="sibTrans2D1" presStyleIdx="0" presStyleCnt="1"/>
      <dgm:spPr/>
    </dgm:pt>
    <dgm:pt modelId="{F1CFC7B8-BB44-459A-BA8B-DE3E0EF162FD}" type="pres">
      <dgm:prSet presAssocID="{2031C6B5-9120-476F-8D3C-F711354631BB}" presName="node" presStyleLbl="node1" presStyleIdx="1" presStyleCnt="2" custScaleX="115948" custLinFactNeighborX="1340" custLinFactNeighborY="8032">
        <dgm:presLayoutVars>
          <dgm:bulletEnabled val="1"/>
        </dgm:presLayoutVars>
      </dgm:prSet>
      <dgm:spPr/>
    </dgm:pt>
  </dgm:ptLst>
  <dgm:cxnLst>
    <dgm:cxn modelId="{C8E31118-0047-4B26-BBAB-4EA50AA014CD}" srcId="{7D557219-8F03-47BD-854B-0F64CEDAB68C}" destId="{BCF4C69E-8443-4F03-B2F5-D7F245A26095}" srcOrd="0" destOrd="0" parTransId="{89FE3B7D-22F4-47FB-A01F-4DBE280D43BC}" sibTransId="{929E8DE1-1F8C-4165-89D4-E5675150DC24}"/>
    <dgm:cxn modelId="{A9BF3134-C917-4961-9060-F4F57F3EBCAB}" type="presOf" srcId="{929E8DE1-1F8C-4165-89D4-E5675150DC24}" destId="{33C39346-A6D4-4E79-BBFA-0F4494020A79}" srcOrd="1" destOrd="0" presId="urn:microsoft.com/office/officeart/2005/8/layout/process1"/>
    <dgm:cxn modelId="{27339D52-33B7-4120-8A70-88D446CBB1B8}" type="presOf" srcId="{929E8DE1-1F8C-4165-89D4-E5675150DC24}" destId="{BFCD71D4-A310-4B97-A38D-74661A4F5F49}" srcOrd="0" destOrd="0" presId="urn:microsoft.com/office/officeart/2005/8/layout/process1"/>
    <dgm:cxn modelId="{20ED188F-6350-4BD7-8919-9B23D036DA78}" type="presOf" srcId="{7D557219-8F03-47BD-854B-0F64CEDAB68C}" destId="{D3DF8507-7CB2-43D0-BA11-60D0CC0B9E4F}" srcOrd="0" destOrd="0" presId="urn:microsoft.com/office/officeart/2005/8/layout/process1"/>
    <dgm:cxn modelId="{9DF406A0-C38A-48AB-BF48-008B5C2DA5A4}" type="presOf" srcId="{2031C6B5-9120-476F-8D3C-F711354631BB}" destId="{F1CFC7B8-BB44-459A-BA8B-DE3E0EF162FD}" srcOrd="0" destOrd="0" presId="urn:microsoft.com/office/officeart/2005/8/layout/process1"/>
    <dgm:cxn modelId="{016711AB-8CC8-48E8-8DE4-736CE30B6404}" srcId="{7D557219-8F03-47BD-854B-0F64CEDAB68C}" destId="{2031C6B5-9120-476F-8D3C-F711354631BB}" srcOrd="1" destOrd="0" parTransId="{4F61F04B-FE50-4C34-8DA3-FC397192A59F}" sibTransId="{FAA45F6B-BBF9-4187-AA80-5C6C0DE18B4D}"/>
    <dgm:cxn modelId="{5DCBA9B5-40B4-43B7-81BA-3E293B06AFFC}" type="presOf" srcId="{BCF4C69E-8443-4F03-B2F5-D7F245A26095}" destId="{7F1C9A82-2FBC-4B91-BDB9-6AB0A7174449}" srcOrd="0" destOrd="0" presId="urn:microsoft.com/office/officeart/2005/8/layout/process1"/>
    <dgm:cxn modelId="{36427762-2172-466D-B45E-03BFA6E8714A}" type="presParOf" srcId="{D3DF8507-7CB2-43D0-BA11-60D0CC0B9E4F}" destId="{7F1C9A82-2FBC-4B91-BDB9-6AB0A7174449}" srcOrd="0" destOrd="0" presId="urn:microsoft.com/office/officeart/2005/8/layout/process1"/>
    <dgm:cxn modelId="{CB062BE8-C8A4-4587-811F-0D97CE48A9A5}" type="presParOf" srcId="{D3DF8507-7CB2-43D0-BA11-60D0CC0B9E4F}" destId="{BFCD71D4-A310-4B97-A38D-74661A4F5F49}" srcOrd="1" destOrd="0" presId="urn:microsoft.com/office/officeart/2005/8/layout/process1"/>
    <dgm:cxn modelId="{9463B7D7-E6CA-4DED-84C3-49A46DDDF857}" type="presParOf" srcId="{BFCD71D4-A310-4B97-A38D-74661A4F5F49}" destId="{33C39346-A6D4-4E79-BBFA-0F4494020A79}" srcOrd="0" destOrd="0" presId="urn:microsoft.com/office/officeart/2005/8/layout/process1"/>
    <dgm:cxn modelId="{6DAEB709-991B-4F42-B5A8-41915F2F3F08}" type="presParOf" srcId="{D3DF8507-7CB2-43D0-BA11-60D0CC0B9E4F}" destId="{F1CFC7B8-BB44-459A-BA8B-DE3E0EF162FD}"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2A73C-FCC9-4029-A389-69CAB0DEE86D}" type="doc">
      <dgm:prSet loTypeId="urn:microsoft.com/office/officeart/2008/layout/VerticalCurvedList#2" loCatId="list" qsTypeId="urn:microsoft.com/office/officeart/2005/8/quickstyle/simple1#2" qsCatId="simple" csTypeId="urn:microsoft.com/office/officeart/2005/8/colors/accent1_2#2" csCatId="accent1" phldr="1"/>
      <dgm:spPr/>
      <dgm:t>
        <a:bodyPr/>
        <a:lstStyle/>
        <a:p>
          <a:endParaRPr lang="en-US"/>
        </a:p>
      </dgm:t>
    </dgm:pt>
    <dgm:pt modelId="{6E468BBF-ABE5-4F2F-938B-85A46A390FFA}">
      <dgm:prSet phldrT="[Text]" custT="1"/>
      <dgm:spPr>
        <a:xfrm>
          <a:off x="997758" y="106328"/>
          <a:ext cx="7218608" cy="1295253"/>
        </a:xfrm>
        <a:prstGeom prst="rect">
          <a:avLst/>
        </a:prstGeom>
        <a:solidFill>
          <a:srgbClr val="FDB282">
            <a:lumMod val="20000"/>
            <a:lumOff val="80000"/>
          </a:srgbClr>
        </a:solidFill>
        <a:ln w="25400" cap="flat" cmpd="sng" algn="ctr">
          <a:solidFill>
            <a:srgbClr val="FFFFFF">
              <a:hueOff val="0"/>
              <a:satOff val="0"/>
              <a:lumOff val="0"/>
              <a:alphaOff val="0"/>
            </a:srgbClr>
          </a:solidFill>
          <a:prstDash val="solid"/>
        </a:ln>
        <a:effectLst/>
      </dgm:spPr>
      <dgm:t>
        <a:bodyPr/>
        <a:lstStyle/>
        <a:p>
          <a:endParaRPr lang="en-US" sz="2000" dirty="0">
            <a:solidFill>
              <a:srgbClr val="002060"/>
            </a:solidFill>
            <a:effectLst/>
            <a:latin typeface="Times New Roman" panose="02020603050405020304" pitchFamily="18" charset="0"/>
            <a:ea typeface="+mn-ea"/>
            <a:cs typeface="Segoe UI" panose="020B0502040204020203" pitchFamily="34" charset="0"/>
          </a:endParaRPr>
        </a:p>
      </dgm:t>
    </dgm:pt>
    <dgm:pt modelId="{9C40686D-41DD-47C9-B99D-CF30046B508C}" type="parTrans" cxnId="{3F1F6D9C-FCE5-4527-880E-26D220FF990B}">
      <dgm:prSet/>
      <dgm:spPr/>
      <dgm:t>
        <a:bodyPr/>
        <a:lstStyle/>
        <a:p>
          <a:endParaRPr lang="en-US"/>
        </a:p>
      </dgm:t>
    </dgm:pt>
    <dgm:pt modelId="{3CBA55BF-20AC-45D8-A803-F9289AB6B682}" type="sibTrans" cxnId="{3F1F6D9C-FCE5-4527-880E-26D220FF990B}">
      <dgm:prSet/>
      <dgm:spPr>
        <a:xfrm>
          <a:off x="-4553699" y="-714974"/>
          <a:ext cx="5555381" cy="5555381"/>
        </a:xfrm>
        <a:prstGeom prst="blockArc">
          <a:avLst>
            <a:gd name="adj1" fmla="val 18900000"/>
            <a:gd name="adj2" fmla="val 2700000"/>
            <a:gd name="adj3" fmla="val 389"/>
          </a:avLst>
        </a:prstGeom>
        <a:noFill/>
        <a:ln w="25400" cap="flat" cmpd="sng" algn="ctr">
          <a:solidFill>
            <a:srgbClr val="FDB282">
              <a:shade val="60000"/>
              <a:hueOff val="0"/>
              <a:satOff val="0"/>
              <a:lumOff val="0"/>
              <a:alphaOff val="0"/>
            </a:srgbClr>
          </a:solidFill>
          <a:prstDash val="solid"/>
        </a:ln>
        <a:effectLst/>
      </dgm:spPr>
      <dgm:t>
        <a:bodyPr/>
        <a:lstStyle/>
        <a:p>
          <a:endParaRPr lang="en-US"/>
        </a:p>
      </dgm:t>
    </dgm:pt>
    <dgm:pt modelId="{50398A54-3961-4ED2-9174-3A8A59E81319}">
      <dgm:prSet phldrT="[Text]" custT="1"/>
      <dgm:spPr>
        <a:xfrm>
          <a:off x="1161218" y="1711844"/>
          <a:ext cx="7016460" cy="740044"/>
        </a:xfrm>
        <a:solidFill>
          <a:srgbClr val="FFF5E6">
            <a:lumMod val="90000"/>
          </a:srgbClr>
        </a:solidFill>
        <a:ln w="25400" cap="flat" cmpd="sng" algn="ctr">
          <a:solidFill>
            <a:srgbClr val="FFFFFF">
              <a:hueOff val="0"/>
              <a:satOff val="0"/>
              <a:lumOff val="0"/>
              <a:alphaOff val="0"/>
            </a:srgbClr>
          </a:solidFill>
          <a:prstDash val="solid"/>
        </a:ln>
        <a:effectLst/>
      </dgm:spPr>
      <dgm:t>
        <a:bodyPr/>
        <a:lstStyle/>
        <a:p>
          <a:pPr algn="just"/>
          <a:r>
            <a:rPr lang="vi-VN" sz="2000" b="0" dirty="0">
              <a:solidFill>
                <a:srgbClr val="002060"/>
              </a:solidFill>
              <a:latin typeface="+mj-lt"/>
              <a:ea typeface="+mn-ea"/>
              <a:cs typeface="+mn-cs"/>
            </a:rPr>
            <a:t>SƯU TẦM MỘT SỐ BÀI THƠ </a:t>
          </a:r>
          <a:r>
            <a:rPr lang="en-US" sz="2000" b="0" dirty="0">
              <a:solidFill>
                <a:srgbClr val="002060"/>
              </a:solidFill>
              <a:latin typeface="+mj-lt"/>
              <a:ea typeface="+mn-ea"/>
              <a:cs typeface="+mn-cs"/>
            </a:rPr>
            <a:t>8 CHỮ</a:t>
          </a:r>
          <a:r>
            <a:rPr lang="vi-VN" sz="2000" b="0" dirty="0">
              <a:solidFill>
                <a:srgbClr val="002060"/>
              </a:solidFill>
              <a:latin typeface="+mj-lt"/>
              <a:ea typeface="+mn-ea"/>
              <a:cs typeface="+mn-cs"/>
            </a:rPr>
            <a:t> THEO CHỦ ĐỀ , SAU ĐÓ CHỌN CHỦ ĐỀ MÀ EM YÊU THÍCH ĐỂ VIẾT ĐOẠN VĂN.</a:t>
          </a:r>
          <a:endParaRPr lang="en-US" sz="2000" b="0" dirty="0">
            <a:solidFill>
              <a:srgbClr val="002060"/>
            </a:solidFill>
            <a:latin typeface="+mj-lt"/>
            <a:ea typeface="+mn-ea"/>
            <a:cs typeface="+mn-cs"/>
          </a:endParaRPr>
        </a:p>
      </dgm:t>
    </dgm:pt>
    <dgm:pt modelId="{38F84541-35D5-449B-AB56-B08BD4739637}" type="parTrans" cxnId="{E1E1ABA0-ECC8-4B02-8123-A1F12A6EE707}">
      <dgm:prSet/>
      <dgm:spPr/>
      <dgm:t>
        <a:bodyPr/>
        <a:lstStyle/>
        <a:p>
          <a:endParaRPr lang="en-US"/>
        </a:p>
      </dgm:t>
    </dgm:pt>
    <dgm:pt modelId="{834159EC-1E01-415A-80B7-F7016D0F38A4}" type="sibTrans" cxnId="{E1E1ABA0-ECC8-4B02-8123-A1F12A6EE707}">
      <dgm:prSet/>
      <dgm:spPr/>
      <dgm:t>
        <a:bodyPr/>
        <a:lstStyle/>
        <a:p>
          <a:endParaRPr lang="en-US"/>
        </a:p>
      </dgm:t>
    </dgm:pt>
    <dgm:pt modelId="{B372F9DA-34F9-48F2-9766-104D0DABBA7E}">
      <dgm:prSet phldrT="[Text]" custT="1"/>
      <dgm:spPr>
        <a:xfrm>
          <a:off x="914448" y="2902691"/>
          <a:ext cx="7295091" cy="795309"/>
        </a:xfrm>
        <a:solidFill>
          <a:srgbClr val="D9EED9">
            <a:lumMod val="60000"/>
            <a:lumOff val="40000"/>
          </a:srgbClr>
        </a:solidFill>
        <a:ln w="25400" cap="flat" cmpd="sng" algn="ctr">
          <a:solidFill>
            <a:srgbClr val="FFFFFF">
              <a:hueOff val="0"/>
              <a:satOff val="0"/>
              <a:lumOff val="0"/>
              <a:alphaOff val="0"/>
            </a:srgbClr>
          </a:solidFill>
          <a:prstDash val="solid"/>
        </a:ln>
        <a:effectLst/>
      </dgm:spPr>
      <dgm:t>
        <a:bodyPr/>
        <a:lstStyle/>
        <a:p>
          <a:r>
            <a:rPr lang="vi-VN" altLang="en-US" sz="2000" b="0" dirty="0">
              <a:solidFill>
                <a:srgbClr val="002060"/>
              </a:solidFill>
              <a:latin typeface="Times New Roman" panose="02020603050405020304" pitchFamily="18" charset="0"/>
              <a:ea typeface="+mn-ea"/>
              <a:cs typeface="+mn-cs"/>
            </a:rPr>
            <a:t>HỌC SINH BÁO CÁO KẾT QUẢ TỰ RÈN LUYỆN KĨ NĂNG </a:t>
          </a:r>
          <a:r>
            <a:rPr lang="en-US" altLang="en-US" sz="2000" b="0" dirty="0">
              <a:solidFill>
                <a:srgbClr val="002060"/>
              </a:solidFill>
              <a:latin typeface="Times New Roman" panose="02020603050405020304" pitchFamily="18" charset="0"/>
              <a:ea typeface="+mn-ea"/>
              <a:cs typeface="+mn-cs"/>
            </a:rPr>
            <a:t>RÈN </a:t>
          </a:r>
          <a:r>
            <a:rPr lang="vi-VN" altLang="en-US" sz="2000" b="0" dirty="0">
              <a:solidFill>
                <a:srgbClr val="002060"/>
              </a:solidFill>
              <a:latin typeface="Times New Roman" panose="02020603050405020304" pitchFamily="18" charset="0"/>
              <a:ea typeface="+mn-ea"/>
              <a:cs typeface="+mn-cs"/>
            </a:rPr>
            <a:t>BÀI VIẾT TRONG TIẾT HỌC SAU.</a:t>
          </a:r>
          <a:endParaRPr lang="en-US" altLang="en-US" sz="2000" b="0" dirty="0">
            <a:solidFill>
              <a:srgbClr val="002060"/>
            </a:solidFill>
            <a:latin typeface="Times New Roman" panose="02020603050405020304" pitchFamily="18" charset="0"/>
            <a:ea typeface="+mn-ea"/>
            <a:cs typeface="+mn-cs"/>
          </a:endParaRPr>
        </a:p>
      </dgm:t>
    </dgm:pt>
    <dgm:pt modelId="{DEE6D681-BBC6-40F2-9715-BF9A965E5372}" type="sibTrans" cxnId="{E353712D-A0BA-4E59-98D8-01B21B62C010}">
      <dgm:prSet/>
      <dgm:spPr/>
      <dgm:t>
        <a:bodyPr/>
        <a:lstStyle/>
        <a:p>
          <a:endParaRPr lang="en-US"/>
        </a:p>
      </dgm:t>
    </dgm:pt>
    <dgm:pt modelId="{A43145C2-7638-44EE-8471-853541B91974}" type="parTrans" cxnId="{E353712D-A0BA-4E59-98D8-01B21B62C010}">
      <dgm:prSet/>
      <dgm:spPr/>
      <dgm:t>
        <a:bodyPr/>
        <a:lstStyle/>
        <a:p>
          <a:endParaRPr lang="en-US"/>
        </a:p>
      </dgm:t>
    </dgm:pt>
    <dgm:pt modelId="{F9923089-D205-49D6-9167-8007661CAB3E}" type="pres">
      <dgm:prSet presAssocID="{9302A73C-FCC9-4029-A389-69CAB0DEE86D}" presName="Name0" presStyleCnt="0">
        <dgm:presLayoutVars>
          <dgm:chMax val="7"/>
          <dgm:chPref val="7"/>
          <dgm:dir/>
        </dgm:presLayoutVars>
      </dgm:prSet>
      <dgm:spPr/>
    </dgm:pt>
    <dgm:pt modelId="{6010214B-11D8-4A72-ACCB-0B281F1CE09E}" type="pres">
      <dgm:prSet presAssocID="{9302A73C-FCC9-4029-A389-69CAB0DEE86D}" presName="Name1" presStyleCnt="0"/>
      <dgm:spPr/>
    </dgm:pt>
    <dgm:pt modelId="{D8FDB442-016C-4510-B1A5-ECE726833460}" type="pres">
      <dgm:prSet presAssocID="{9302A73C-FCC9-4029-A389-69CAB0DEE86D}" presName="cycle" presStyleCnt="0"/>
      <dgm:spPr/>
    </dgm:pt>
    <dgm:pt modelId="{8DEF9F7B-2CB4-45AB-AE7F-857D86E9C6BC}" type="pres">
      <dgm:prSet presAssocID="{9302A73C-FCC9-4029-A389-69CAB0DEE86D}" presName="srcNode" presStyleLbl="node1" presStyleIdx="0" presStyleCnt="3"/>
      <dgm:spPr/>
    </dgm:pt>
    <dgm:pt modelId="{7FD98ED5-F587-4BE0-A69A-1D78A17BECF0}" type="pres">
      <dgm:prSet presAssocID="{9302A73C-FCC9-4029-A389-69CAB0DEE86D}" presName="conn" presStyleLbl="parChTrans1D2" presStyleIdx="0" presStyleCnt="1"/>
      <dgm:spPr/>
    </dgm:pt>
    <dgm:pt modelId="{185A96CB-0520-4222-826E-6157E6F3913A}" type="pres">
      <dgm:prSet presAssocID="{9302A73C-FCC9-4029-A389-69CAB0DEE86D}" presName="extraNode" presStyleLbl="node1" presStyleIdx="0" presStyleCnt="3"/>
      <dgm:spPr/>
    </dgm:pt>
    <dgm:pt modelId="{BDF0F1BD-1000-4F2E-B3A6-59A41DDBED78}" type="pres">
      <dgm:prSet presAssocID="{9302A73C-FCC9-4029-A389-69CAB0DEE86D}" presName="dstNode" presStyleLbl="node1" presStyleIdx="0" presStyleCnt="3"/>
      <dgm:spPr/>
    </dgm:pt>
    <dgm:pt modelId="{719E1E4A-102E-428E-A298-D5FC36824F63}" type="pres">
      <dgm:prSet presAssocID="{6E468BBF-ABE5-4F2F-938B-85A46A390FFA}" presName="text_1" presStyleLbl="node1" presStyleIdx="0" presStyleCnt="3" custScaleX="93060" custScaleY="88788" custLinFactNeighborX="-2603" custLinFactNeighborY="-33543">
        <dgm:presLayoutVars>
          <dgm:bulletEnabled val="1"/>
        </dgm:presLayoutVars>
      </dgm:prSet>
      <dgm:spPr/>
    </dgm:pt>
    <dgm:pt modelId="{0F6239E6-F319-4E14-B340-30F29B40997C}" type="pres">
      <dgm:prSet presAssocID="{6E468BBF-ABE5-4F2F-938B-85A46A390FFA}" presName="accent_1" presStyleCnt="0"/>
      <dgm:spPr/>
    </dgm:pt>
    <dgm:pt modelId="{3895E24B-0F62-40DB-9C6D-EEE6A7BD94E5}" type="pres">
      <dgm:prSet presAssocID="{6E468BBF-ABE5-4F2F-938B-85A46A390FFA}" presName="accentRepeatNode" presStyleLbl="solidFgAcc1" presStyleIdx="0" presStyleCnt="3" custLinFactNeighborX="-8556" custLinFactNeighborY="-19691"/>
      <dgm:spPr>
        <a:xfrm>
          <a:off x="79602" y="106322"/>
          <a:ext cx="1031358" cy="1031358"/>
        </a:xfrm>
        <a:prstGeom prst="ellipse">
          <a:avLst/>
        </a:prstGeom>
        <a:blipFill rotWithShape="0">
          <a:blip xmlns:r="http://schemas.openxmlformats.org/officeDocument/2006/relationships" r:embed="rId1"/>
          <a:stretch>
            <a:fillRect/>
          </a:stretch>
        </a:blipFill>
        <a:ln w="25400" cap="flat" cmpd="sng" algn="ctr">
          <a:solidFill>
            <a:srgbClr val="FDB282">
              <a:hueOff val="0"/>
              <a:satOff val="0"/>
              <a:lumOff val="0"/>
              <a:alphaOff val="0"/>
            </a:srgbClr>
          </a:solidFill>
          <a:prstDash val="solid"/>
        </a:ln>
        <a:effectLst/>
      </dgm:spPr>
    </dgm:pt>
    <dgm:pt modelId="{AE094234-4418-4D9E-9088-5032CB4E997C}" type="pres">
      <dgm:prSet presAssocID="{50398A54-3961-4ED2-9174-3A8A59E81319}" presName="text_2" presStyleLbl="node1" presStyleIdx="1" presStyleCnt="3" custLinFactY="-64718" custLinFactNeighborX="5480" custLinFactNeighborY="-100000">
        <dgm:presLayoutVars>
          <dgm:bulletEnabled val="1"/>
        </dgm:presLayoutVars>
      </dgm:prSet>
      <dgm:spPr/>
    </dgm:pt>
    <dgm:pt modelId="{60BD9B69-1EBE-4F86-B446-B9D67F47BC27}" type="pres">
      <dgm:prSet presAssocID="{50398A54-3961-4ED2-9174-3A8A59E81319}" presName="accent_2" presStyleCnt="0"/>
      <dgm:spPr/>
    </dgm:pt>
    <dgm:pt modelId="{6F7529CC-4365-424C-A952-87DAD846156D}" type="pres">
      <dgm:prSet presAssocID="{50398A54-3961-4ED2-9174-3A8A59E81319}" presName="accentRepeatNode" presStyleLbl="solidFgAcc1" presStyleIdx="1" presStyleCnt="3" custLinFactNeighborX="19952" custLinFactNeighborY="42576"/>
      <dgm:spPr>
        <a:xfrm>
          <a:off x="317371" y="1556381"/>
          <a:ext cx="1031358" cy="1031358"/>
        </a:xfrm>
        <a:prstGeom prst="ellipse">
          <a:avLst/>
        </a:prstGeom>
        <a:blipFill rotWithShape="0">
          <a:blip xmlns:r="http://schemas.openxmlformats.org/officeDocument/2006/relationships" r:embed="rId2"/>
          <a:stretch>
            <a:fillRect/>
          </a:stretch>
        </a:blipFill>
        <a:ln w="25400" cap="flat" cmpd="sng" algn="ctr">
          <a:solidFill>
            <a:srgbClr val="FDB282">
              <a:hueOff val="0"/>
              <a:satOff val="0"/>
              <a:lumOff val="0"/>
              <a:alphaOff val="0"/>
            </a:srgbClr>
          </a:solidFill>
          <a:prstDash val="solid"/>
        </a:ln>
        <a:effectLst/>
      </dgm:spPr>
    </dgm:pt>
    <dgm:pt modelId="{B01DE898-5B49-401A-B8D9-E260323C2133}" type="pres">
      <dgm:prSet presAssocID="{B372F9DA-34F9-48F2-9766-104D0DABBA7E}" presName="text_3" presStyleLbl="node1" presStyleIdx="2" presStyleCnt="3" custLinFactY="-8130" custLinFactNeighborX="4839" custLinFactNeighborY="-100000">
        <dgm:presLayoutVars>
          <dgm:bulletEnabled val="1"/>
        </dgm:presLayoutVars>
      </dgm:prSet>
      <dgm:spPr/>
    </dgm:pt>
    <dgm:pt modelId="{0F17A386-0B05-4CF5-85DA-0AA570B2FDB5}" type="pres">
      <dgm:prSet presAssocID="{B372F9DA-34F9-48F2-9766-104D0DABBA7E}" presName="accent_3" presStyleCnt="0"/>
      <dgm:spPr/>
    </dgm:pt>
    <dgm:pt modelId="{E5A9C798-7178-4135-B499-50D79E31D8DE}" type="pres">
      <dgm:prSet presAssocID="{B372F9DA-34F9-48F2-9766-104D0DABBA7E}" presName="accentRepeatNode" presStyleLbl="solidFgAcc1" presStyleIdx="2" presStyleCnt="3" custLinFactNeighborX="41489" custLinFactNeighborY="-84483"/>
      <dgm:spPr>
        <a:xfrm>
          <a:off x="167845" y="2784667"/>
          <a:ext cx="1031358" cy="1031358"/>
        </a:xfrm>
        <a:prstGeom prst="ellipse">
          <a:avLst/>
        </a:prstGeom>
        <a:ln w="25400" cap="flat" cmpd="sng" algn="ctr">
          <a:solidFill>
            <a:srgbClr val="FDB282">
              <a:hueOff val="0"/>
              <a:satOff val="0"/>
              <a:lumOff val="0"/>
              <a:alphaOff val="0"/>
            </a:srgbClr>
          </a:solidFill>
          <a:prstDash val="solid"/>
        </a:ln>
        <a:effectLst/>
      </dgm:spPr>
    </dgm:pt>
  </dgm:ptLst>
  <dgm:cxnLst>
    <dgm:cxn modelId="{5D874128-1BA2-47F6-9A77-FCD9668A2A47}" type="presOf" srcId="{3CBA55BF-20AC-45D8-A803-F9289AB6B682}" destId="{7FD98ED5-F587-4BE0-A69A-1D78A17BECF0}" srcOrd="0" destOrd="0" presId="urn:microsoft.com/office/officeart/2008/layout/VerticalCurvedList#2"/>
    <dgm:cxn modelId="{E353712D-A0BA-4E59-98D8-01B21B62C010}" srcId="{9302A73C-FCC9-4029-A389-69CAB0DEE86D}" destId="{B372F9DA-34F9-48F2-9766-104D0DABBA7E}" srcOrd="2" destOrd="0" parTransId="{A43145C2-7638-44EE-8471-853541B91974}" sibTransId="{DEE6D681-BBC6-40F2-9715-BF9A965E5372}"/>
    <dgm:cxn modelId="{0330FC32-D4DE-4F1D-9DDB-DD1653A46D43}" type="presOf" srcId="{9302A73C-FCC9-4029-A389-69CAB0DEE86D}" destId="{F9923089-D205-49D6-9167-8007661CAB3E}" srcOrd="0" destOrd="0" presId="urn:microsoft.com/office/officeart/2008/layout/VerticalCurvedList#2"/>
    <dgm:cxn modelId="{F763265D-9BA3-4AA5-82D2-464E0DD42C12}" type="presOf" srcId="{6E468BBF-ABE5-4F2F-938B-85A46A390FFA}" destId="{719E1E4A-102E-428E-A298-D5FC36824F63}" srcOrd="0" destOrd="0" presId="urn:microsoft.com/office/officeart/2008/layout/VerticalCurvedList#2"/>
    <dgm:cxn modelId="{2459B250-9D00-4D99-9155-6523B0645515}" type="presOf" srcId="{B372F9DA-34F9-48F2-9766-104D0DABBA7E}" destId="{B01DE898-5B49-401A-B8D9-E260323C2133}" srcOrd="0" destOrd="0" presId="urn:microsoft.com/office/officeart/2008/layout/VerticalCurvedList#2"/>
    <dgm:cxn modelId="{65CD8385-67AF-4438-BC7B-419373EE4641}" type="presOf" srcId="{50398A54-3961-4ED2-9174-3A8A59E81319}" destId="{AE094234-4418-4D9E-9088-5032CB4E997C}" srcOrd="0" destOrd="0" presId="urn:microsoft.com/office/officeart/2008/layout/VerticalCurvedList#2"/>
    <dgm:cxn modelId="{3F1F6D9C-FCE5-4527-880E-26D220FF990B}" srcId="{9302A73C-FCC9-4029-A389-69CAB0DEE86D}" destId="{6E468BBF-ABE5-4F2F-938B-85A46A390FFA}" srcOrd="0" destOrd="0" parTransId="{9C40686D-41DD-47C9-B99D-CF30046B508C}" sibTransId="{3CBA55BF-20AC-45D8-A803-F9289AB6B682}"/>
    <dgm:cxn modelId="{E1E1ABA0-ECC8-4B02-8123-A1F12A6EE707}" srcId="{9302A73C-FCC9-4029-A389-69CAB0DEE86D}" destId="{50398A54-3961-4ED2-9174-3A8A59E81319}" srcOrd="1" destOrd="0" parTransId="{38F84541-35D5-449B-AB56-B08BD4739637}" sibTransId="{834159EC-1E01-415A-80B7-F7016D0F38A4}"/>
    <dgm:cxn modelId="{CAD21F65-6EFE-441F-AD26-F54DFBDF6B70}" type="presParOf" srcId="{F9923089-D205-49D6-9167-8007661CAB3E}" destId="{6010214B-11D8-4A72-ACCB-0B281F1CE09E}" srcOrd="0" destOrd="0" presId="urn:microsoft.com/office/officeart/2008/layout/VerticalCurvedList#2"/>
    <dgm:cxn modelId="{AC83E211-1F9E-412A-B5FD-8D7F09DD4C7B}" type="presParOf" srcId="{6010214B-11D8-4A72-ACCB-0B281F1CE09E}" destId="{D8FDB442-016C-4510-B1A5-ECE726833460}" srcOrd="0" destOrd="0" presId="urn:microsoft.com/office/officeart/2008/layout/VerticalCurvedList#2"/>
    <dgm:cxn modelId="{EA8B294B-853D-45AF-B02A-AB2A60A985C1}" type="presParOf" srcId="{D8FDB442-016C-4510-B1A5-ECE726833460}" destId="{8DEF9F7B-2CB4-45AB-AE7F-857D86E9C6BC}" srcOrd="0" destOrd="0" presId="urn:microsoft.com/office/officeart/2008/layout/VerticalCurvedList#2"/>
    <dgm:cxn modelId="{AE9567BC-C5E2-47D5-AAA3-67249799EDAF}" type="presParOf" srcId="{D8FDB442-016C-4510-B1A5-ECE726833460}" destId="{7FD98ED5-F587-4BE0-A69A-1D78A17BECF0}" srcOrd="1" destOrd="0" presId="urn:microsoft.com/office/officeart/2008/layout/VerticalCurvedList#2"/>
    <dgm:cxn modelId="{B90C4AD5-5EB4-4519-A499-7885175D3C0A}" type="presParOf" srcId="{D8FDB442-016C-4510-B1A5-ECE726833460}" destId="{185A96CB-0520-4222-826E-6157E6F3913A}" srcOrd="2" destOrd="0" presId="urn:microsoft.com/office/officeart/2008/layout/VerticalCurvedList#2"/>
    <dgm:cxn modelId="{92244948-3D15-4F05-B21C-C011388D339B}" type="presParOf" srcId="{D8FDB442-016C-4510-B1A5-ECE726833460}" destId="{BDF0F1BD-1000-4F2E-B3A6-59A41DDBED78}" srcOrd="3" destOrd="0" presId="urn:microsoft.com/office/officeart/2008/layout/VerticalCurvedList#2"/>
    <dgm:cxn modelId="{5D7467DD-CACC-4CF2-8F25-939B18B0E7D0}" type="presParOf" srcId="{6010214B-11D8-4A72-ACCB-0B281F1CE09E}" destId="{719E1E4A-102E-428E-A298-D5FC36824F63}" srcOrd="1" destOrd="0" presId="urn:microsoft.com/office/officeart/2008/layout/VerticalCurvedList#2"/>
    <dgm:cxn modelId="{4182E870-74C6-4B54-863E-1B4730CD0357}" type="presParOf" srcId="{6010214B-11D8-4A72-ACCB-0B281F1CE09E}" destId="{0F6239E6-F319-4E14-B340-30F29B40997C}" srcOrd="2" destOrd="0" presId="urn:microsoft.com/office/officeart/2008/layout/VerticalCurvedList#2"/>
    <dgm:cxn modelId="{D6BBB08A-9130-48B6-A00E-C88FE0E1242C}" type="presParOf" srcId="{0F6239E6-F319-4E14-B340-30F29B40997C}" destId="{3895E24B-0F62-40DB-9C6D-EEE6A7BD94E5}" srcOrd="0" destOrd="0" presId="urn:microsoft.com/office/officeart/2008/layout/VerticalCurvedList#2"/>
    <dgm:cxn modelId="{BD007261-4F50-4E79-87A5-D8D4217788EB}" type="presParOf" srcId="{6010214B-11D8-4A72-ACCB-0B281F1CE09E}" destId="{AE094234-4418-4D9E-9088-5032CB4E997C}" srcOrd="3" destOrd="0" presId="urn:microsoft.com/office/officeart/2008/layout/VerticalCurvedList#2"/>
    <dgm:cxn modelId="{068F6EF4-606B-4DAC-9E02-370D5BC226BC}" type="presParOf" srcId="{6010214B-11D8-4A72-ACCB-0B281F1CE09E}" destId="{60BD9B69-1EBE-4F86-B446-B9D67F47BC27}" srcOrd="4" destOrd="0" presId="urn:microsoft.com/office/officeart/2008/layout/VerticalCurvedList#2"/>
    <dgm:cxn modelId="{B33179D2-C365-4FA9-A0DB-012C00A45282}" type="presParOf" srcId="{60BD9B69-1EBE-4F86-B446-B9D67F47BC27}" destId="{6F7529CC-4365-424C-A952-87DAD846156D}" srcOrd="0" destOrd="0" presId="urn:microsoft.com/office/officeart/2008/layout/VerticalCurvedList#2"/>
    <dgm:cxn modelId="{3FCFA4C1-E3BF-451C-A966-BEF41ED55CB0}" type="presParOf" srcId="{6010214B-11D8-4A72-ACCB-0B281F1CE09E}" destId="{B01DE898-5B49-401A-B8D9-E260323C2133}" srcOrd="5" destOrd="0" presId="urn:microsoft.com/office/officeart/2008/layout/VerticalCurvedList#2"/>
    <dgm:cxn modelId="{49C7A4B9-6290-47AC-820D-BE862F026AAA}" type="presParOf" srcId="{6010214B-11D8-4A72-ACCB-0B281F1CE09E}" destId="{0F17A386-0B05-4CF5-85DA-0AA570B2FDB5}" srcOrd="6" destOrd="0" presId="urn:microsoft.com/office/officeart/2008/layout/VerticalCurvedList#2"/>
    <dgm:cxn modelId="{2D007F5D-9747-4001-A6C1-B885F47B1580}" type="presParOf" srcId="{0F17A386-0B05-4CF5-85DA-0AA570B2FDB5}" destId="{E5A9C798-7178-4135-B499-50D79E31D8DE}" srcOrd="0" destOrd="0" presId="urn:microsoft.com/office/officeart/2008/layout/VerticalCurved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C9A82-2FBC-4B91-BDB9-6AB0A7174449}">
      <dsp:nvSpPr>
        <dsp:cNvPr id="0" name=""/>
        <dsp:cNvSpPr/>
      </dsp:nvSpPr>
      <dsp:spPr>
        <a:xfrm>
          <a:off x="44781" y="599174"/>
          <a:ext cx="3355103" cy="178757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vi-VN" sz="3600" b="1" kern="1200" dirty="0">
              <a:latin typeface="Times New Roman" panose="02020603050405020304" pitchFamily="18" charset="0"/>
              <a:cs typeface="Times New Roman" panose="02020603050405020304" pitchFamily="18" charset="0"/>
            </a:rPr>
            <a:t>ÔN TẬP </a:t>
          </a:r>
        </a:p>
        <a:p>
          <a:pPr marL="0" lvl="0" indent="0" algn="ctr" defTabSz="1600200">
            <a:lnSpc>
              <a:spcPct val="90000"/>
            </a:lnSpc>
            <a:spcBef>
              <a:spcPct val="0"/>
            </a:spcBef>
            <a:spcAft>
              <a:spcPct val="35000"/>
            </a:spcAft>
            <a:buNone/>
          </a:pPr>
          <a:r>
            <a:rPr lang="vi-VN" sz="3600" b="1" kern="1200" dirty="0">
              <a:latin typeface="Times New Roman" panose="02020603050405020304" pitchFamily="18" charset="0"/>
              <a:cs typeface="Times New Roman" panose="02020603050405020304" pitchFamily="18" charset="0"/>
            </a:rPr>
            <a:t>LÝ THUYÊT</a:t>
          </a:r>
          <a:endParaRPr lang="en-US" sz="3600" b="1" kern="1200" dirty="0">
            <a:latin typeface="Times New Roman" panose="02020603050405020304" pitchFamily="18" charset="0"/>
            <a:cs typeface="Times New Roman" panose="02020603050405020304" pitchFamily="18" charset="0"/>
          </a:endParaRPr>
        </a:p>
      </dsp:txBody>
      <dsp:txXfrm>
        <a:off x="97137" y="651530"/>
        <a:ext cx="3250391" cy="1682866"/>
      </dsp:txXfrm>
    </dsp:sp>
    <dsp:sp modelId="{BFCD71D4-A310-4B97-A38D-74661A4F5F49}">
      <dsp:nvSpPr>
        <dsp:cNvPr id="0" name=""/>
        <dsp:cNvSpPr/>
      </dsp:nvSpPr>
      <dsp:spPr>
        <a:xfrm rot="21482419">
          <a:off x="3688806" y="1046114"/>
          <a:ext cx="613252" cy="73814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Segoe UI" panose="020B0502040204020203" pitchFamily="34" charset="0"/>
            <a:cs typeface="Segoe UI" panose="020B0502040204020203" pitchFamily="34" charset="0"/>
          </a:endParaRPr>
        </a:p>
      </dsp:txBody>
      <dsp:txXfrm>
        <a:off x="3688860" y="1196889"/>
        <a:ext cx="429276" cy="442886"/>
      </dsp:txXfrm>
    </dsp:sp>
    <dsp:sp modelId="{F1CFC7B8-BB44-459A-BA8B-DE3E0EF162FD}">
      <dsp:nvSpPr>
        <dsp:cNvPr id="0" name=""/>
        <dsp:cNvSpPr/>
      </dsp:nvSpPr>
      <dsp:spPr>
        <a:xfrm>
          <a:off x="4556287" y="443165"/>
          <a:ext cx="3451062" cy="1787578"/>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vi-VN" sz="3600" b="1" kern="1200" dirty="0">
              <a:latin typeface="Times New Roman" panose="02020603050405020304" pitchFamily="18" charset="0"/>
              <a:cs typeface="Times New Roman" panose="02020603050405020304" pitchFamily="18" charset="0"/>
            </a:rPr>
            <a:t>THỰC HÀNH</a:t>
          </a:r>
          <a:endParaRPr lang="en-US" sz="3600" b="1" kern="1200" dirty="0">
            <a:latin typeface="Times New Roman" panose="02020603050405020304" pitchFamily="18" charset="0"/>
            <a:cs typeface="Times New Roman" panose="02020603050405020304" pitchFamily="18" charset="0"/>
          </a:endParaRPr>
        </a:p>
      </dsp:txBody>
      <dsp:txXfrm>
        <a:off x="4608643" y="495521"/>
        <a:ext cx="3346350" cy="1682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98ED5-F587-4BE0-A69A-1D78A17BECF0}">
      <dsp:nvSpPr>
        <dsp:cNvPr id="0" name=""/>
        <dsp:cNvSpPr/>
      </dsp:nvSpPr>
      <dsp:spPr>
        <a:xfrm>
          <a:off x="-5052793" y="-774105"/>
          <a:ext cx="6017430" cy="6017430"/>
        </a:xfrm>
        <a:prstGeom prst="blockArc">
          <a:avLst>
            <a:gd name="adj1" fmla="val 18900000"/>
            <a:gd name="adj2" fmla="val 2700000"/>
            <a:gd name="adj3" fmla="val 389"/>
          </a:avLst>
        </a:prstGeom>
        <a:noFill/>
        <a:ln w="25400" cap="flat" cmpd="sng" algn="ctr">
          <a:solidFill>
            <a:srgbClr val="FDB282">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19E1E4A-102E-428E-A298-D5FC36824F63}">
      <dsp:nvSpPr>
        <dsp:cNvPr id="0" name=""/>
        <dsp:cNvSpPr/>
      </dsp:nvSpPr>
      <dsp:spPr>
        <a:xfrm>
          <a:off x="700388" y="197208"/>
          <a:ext cx="8583851" cy="793626"/>
        </a:xfrm>
        <a:prstGeom prst="rect">
          <a:avLst/>
        </a:prstGeom>
        <a:solidFill>
          <a:srgbClr val="FDB282">
            <a:lumMod val="20000"/>
            <a:lumOff val="8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9489"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002060"/>
            </a:solidFill>
            <a:effectLst/>
            <a:latin typeface="Times New Roman" panose="02020603050405020304" pitchFamily="18" charset="0"/>
            <a:ea typeface="+mn-ea"/>
            <a:cs typeface="Segoe UI" panose="020B0502040204020203" pitchFamily="34" charset="0"/>
          </a:endParaRPr>
        </a:p>
      </dsp:txBody>
      <dsp:txXfrm>
        <a:off x="700388" y="197208"/>
        <a:ext cx="8583851" cy="793626"/>
      </dsp:txXfrm>
    </dsp:sp>
    <dsp:sp modelId="{3895E24B-0F62-40DB-9C6D-EEE6A7BD94E5}">
      <dsp:nvSpPr>
        <dsp:cNvPr id="0" name=""/>
        <dsp:cNvSpPr/>
      </dsp:nvSpPr>
      <dsp:spPr>
        <a:xfrm>
          <a:off x="0" y="115182"/>
          <a:ext cx="1117304" cy="1117304"/>
        </a:xfrm>
        <a:prstGeom prst="ellipse">
          <a:avLst/>
        </a:prstGeom>
        <a:blipFill rotWithShape="0">
          <a:blip xmlns:r="http://schemas.openxmlformats.org/officeDocument/2006/relationships" r:embed="rId1"/>
          <a:stretch>
            <a:fillRect/>
          </a:stretch>
        </a:blipFill>
        <a:ln w="25400" cap="flat" cmpd="sng" algn="ctr">
          <a:solidFill>
            <a:srgbClr val="FDB28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AE094234-4418-4D9E-9088-5032CB4E997C}">
      <dsp:nvSpPr>
        <dsp:cNvPr id="0" name=""/>
        <dsp:cNvSpPr/>
      </dsp:nvSpPr>
      <dsp:spPr>
        <a:xfrm>
          <a:off x="1006915" y="315365"/>
          <a:ext cx="8899084" cy="893843"/>
        </a:xfrm>
        <a:prstGeom prst="rect">
          <a:avLst/>
        </a:prstGeom>
        <a:solidFill>
          <a:srgbClr val="FFF5E6">
            <a:lumMod val="9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9489" tIns="50800" rIns="50800" bIns="50800" numCol="1" spcCol="1270" anchor="ctr" anchorCtr="0">
          <a:noAutofit/>
        </a:bodyPr>
        <a:lstStyle/>
        <a:p>
          <a:pPr marL="0" lvl="0" indent="0" algn="just" defTabSz="889000">
            <a:lnSpc>
              <a:spcPct val="90000"/>
            </a:lnSpc>
            <a:spcBef>
              <a:spcPct val="0"/>
            </a:spcBef>
            <a:spcAft>
              <a:spcPct val="35000"/>
            </a:spcAft>
            <a:buNone/>
          </a:pPr>
          <a:r>
            <a:rPr lang="vi-VN" sz="2000" b="0" kern="1200" dirty="0">
              <a:solidFill>
                <a:srgbClr val="002060"/>
              </a:solidFill>
              <a:latin typeface="+mj-lt"/>
              <a:ea typeface="+mn-ea"/>
              <a:cs typeface="+mn-cs"/>
            </a:rPr>
            <a:t>SƯU TẦM MỘT SỐ BÀI THƠ </a:t>
          </a:r>
          <a:r>
            <a:rPr lang="en-US" sz="2000" b="0" kern="1200" dirty="0">
              <a:solidFill>
                <a:srgbClr val="002060"/>
              </a:solidFill>
              <a:latin typeface="+mj-lt"/>
              <a:ea typeface="+mn-ea"/>
              <a:cs typeface="+mn-cs"/>
            </a:rPr>
            <a:t>8 CHỮ</a:t>
          </a:r>
          <a:r>
            <a:rPr lang="vi-VN" sz="2000" b="0" kern="1200" dirty="0">
              <a:solidFill>
                <a:srgbClr val="002060"/>
              </a:solidFill>
              <a:latin typeface="+mj-lt"/>
              <a:ea typeface="+mn-ea"/>
              <a:cs typeface="+mn-cs"/>
            </a:rPr>
            <a:t> THEO CHỦ ĐỀ , SAU ĐÓ CHỌN CHỦ ĐỀ MÀ EM YÊU THÍCH ĐỂ VIẾT ĐOẠN VĂN.</a:t>
          </a:r>
          <a:endParaRPr lang="en-US" sz="2000" b="0" kern="1200" dirty="0">
            <a:solidFill>
              <a:srgbClr val="002060"/>
            </a:solidFill>
            <a:latin typeface="+mj-lt"/>
            <a:ea typeface="+mn-ea"/>
            <a:cs typeface="+mn-cs"/>
          </a:endParaRPr>
        </a:p>
      </dsp:txBody>
      <dsp:txXfrm>
        <a:off x="1006915" y="315365"/>
        <a:ext cx="8899084" cy="893843"/>
      </dsp:txXfrm>
    </dsp:sp>
    <dsp:sp modelId="{6F7529CC-4365-424C-A952-87DAD846156D}">
      <dsp:nvSpPr>
        <dsp:cNvPr id="0" name=""/>
        <dsp:cNvSpPr/>
      </dsp:nvSpPr>
      <dsp:spPr>
        <a:xfrm>
          <a:off x="609600" y="2151660"/>
          <a:ext cx="1117304" cy="1117304"/>
        </a:xfrm>
        <a:prstGeom prst="ellipse">
          <a:avLst/>
        </a:prstGeom>
        <a:blipFill rotWithShape="0">
          <a:blip xmlns:r="http://schemas.openxmlformats.org/officeDocument/2006/relationships" r:embed="rId2"/>
          <a:stretch>
            <a:fillRect/>
          </a:stretch>
        </a:blipFill>
        <a:ln w="25400" cap="flat" cmpd="sng" algn="ctr">
          <a:solidFill>
            <a:srgbClr val="FDB28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B01DE898-5B49-401A-B8D9-E260323C2133}">
      <dsp:nvSpPr>
        <dsp:cNvPr id="0" name=""/>
        <dsp:cNvSpPr/>
      </dsp:nvSpPr>
      <dsp:spPr>
        <a:xfrm>
          <a:off x="682002" y="2161939"/>
          <a:ext cx="9223997" cy="893843"/>
        </a:xfrm>
        <a:prstGeom prst="rect">
          <a:avLst/>
        </a:prstGeom>
        <a:solidFill>
          <a:srgbClr val="D9EED9">
            <a:lumMod val="60000"/>
            <a:lumOff val="4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9489" tIns="50800" rIns="50800" bIns="50800" numCol="1" spcCol="1270" anchor="ctr" anchorCtr="0">
          <a:noAutofit/>
        </a:bodyPr>
        <a:lstStyle/>
        <a:p>
          <a:pPr marL="0" lvl="0" indent="0" algn="l" defTabSz="889000">
            <a:lnSpc>
              <a:spcPct val="90000"/>
            </a:lnSpc>
            <a:spcBef>
              <a:spcPct val="0"/>
            </a:spcBef>
            <a:spcAft>
              <a:spcPct val="35000"/>
            </a:spcAft>
            <a:buNone/>
          </a:pPr>
          <a:r>
            <a:rPr lang="vi-VN" altLang="en-US" sz="2000" b="0" kern="1200" dirty="0">
              <a:solidFill>
                <a:srgbClr val="002060"/>
              </a:solidFill>
              <a:latin typeface="Times New Roman" panose="02020603050405020304" pitchFamily="18" charset="0"/>
              <a:ea typeface="+mn-ea"/>
              <a:cs typeface="+mn-cs"/>
            </a:rPr>
            <a:t>HỌC SINH BÁO CÁO KẾT QUẢ TỰ RÈN LUYỆN KĨ NĂNG </a:t>
          </a:r>
          <a:r>
            <a:rPr lang="en-US" altLang="en-US" sz="2000" b="0" kern="1200" dirty="0">
              <a:solidFill>
                <a:srgbClr val="002060"/>
              </a:solidFill>
              <a:latin typeface="Times New Roman" panose="02020603050405020304" pitchFamily="18" charset="0"/>
              <a:ea typeface="+mn-ea"/>
              <a:cs typeface="+mn-cs"/>
            </a:rPr>
            <a:t>RÈN </a:t>
          </a:r>
          <a:r>
            <a:rPr lang="vi-VN" altLang="en-US" sz="2000" b="0" kern="1200" dirty="0">
              <a:solidFill>
                <a:srgbClr val="002060"/>
              </a:solidFill>
              <a:latin typeface="Times New Roman" panose="02020603050405020304" pitchFamily="18" charset="0"/>
              <a:ea typeface="+mn-ea"/>
              <a:cs typeface="+mn-cs"/>
            </a:rPr>
            <a:t>BÀI VIẾT TRONG TIẾT HỌC SAU.</a:t>
          </a:r>
          <a:endParaRPr lang="en-US" altLang="en-US" sz="2000" b="0" kern="1200" dirty="0">
            <a:solidFill>
              <a:srgbClr val="002060"/>
            </a:solidFill>
            <a:latin typeface="Times New Roman" panose="02020603050405020304" pitchFamily="18" charset="0"/>
            <a:ea typeface="+mn-ea"/>
            <a:cs typeface="+mn-cs"/>
          </a:endParaRPr>
        </a:p>
      </dsp:txBody>
      <dsp:txXfrm>
        <a:off x="682002" y="2161939"/>
        <a:ext cx="9223997" cy="893843"/>
      </dsp:txXfrm>
    </dsp:sp>
    <dsp:sp modelId="{E5A9C798-7178-4135-B499-50D79E31D8DE}">
      <dsp:nvSpPr>
        <dsp:cNvPr id="0" name=""/>
        <dsp:cNvSpPr/>
      </dsp:nvSpPr>
      <dsp:spPr>
        <a:xfrm>
          <a:off x="525322" y="2072790"/>
          <a:ext cx="1117304" cy="1117304"/>
        </a:xfrm>
        <a:prstGeom prst="ellipse">
          <a:avLst/>
        </a:prstGeom>
        <a:solidFill>
          <a:schemeClr val="lt1">
            <a:hueOff val="0"/>
            <a:satOff val="0"/>
            <a:lumOff val="0"/>
            <a:alphaOff val="0"/>
          </a:schemeClr>
        </a:solidFill>
        <a:ln w="25400" cap="flat" cmpd="sng" algn="ctr">
          <a:solidFill>
            <a:srgbClr val="FDB28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2">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93C80D5-38B0-43D5-A5C7-642B7DE99030}" type="datetimeFigureOut">
              <a:rPr lang="en-US" smtClean="0"/>
              <a:t>19/2/2025</a:t>
            </a:fld>
            <a:endParaRPr lang="en-US"/>
          </a:p>
        </p:txBody>
      </p:sp>
      <p:sp>
        <p:nvSpPr>
          <p:cNvPr id="4" name="Slide Image Placehold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770FC5B-A738-4C52-9EEE-52074DD6C7D0}" type="slidenum">
              <a:rPr lang="en-US" smtClean="0"/>
              <a:t>‹#›</a:t>
            </a:fld>
            <a:endParaRPr lang="en-US"/>
          </a:p>
        </p:txBody>
      </p:sp>
    </p:spTree>
    <p:extLst>
      <p:ext uri="{BB962C8B-B14F-4D97-AF65-F5344CB8AC3E}">
        <p14:creationId xmlns:p14="http://schemas.microsoft.com/office/powerpoint/2010/main" val="3745904464"/>
      </p:ext>
    </p:extLst>
  </p:cSld>
  <p:clrMap bg1="lt1" tx1="dk1" bg2="lt2" tx2="dk2" accent1="accent1" accent2="accent2" accent3="accent3" accent4="accent4" accent5="accent5" accent6="accent6" hlink="hlink" folHlink="folHlink"/>
  <p:notesStyle>
    <a:lvl1pPr marL="0" algn="l" defTabSz="536387" rtl="0" eaLnBrk="1" latinLnBrk="0" hangingPunct="1">
      <a:defRPr sz="704" kern="1200">
        <a:solidFill>
          <a:schemeClr val="tx1"/>
        </a:solidFill>
        <a:latin typeface="+mn-lt"/>
        <a:ea typeface="+mn-ea"/>
        <a:cs typeface="+mn-cs"/>
      </a:defRPr>
    </a:lvl1pPr>
    <a:lvl2pPr marL="268194" algn="l" defTabSz="536387" rtl="0" eaLnBrk="1" latinLnBrk="0" hangingPunct="1">
      <a:defRPr sz="704" kern="1200">
        <a:solidFill>
          <a:schemeClr val="tx1"/>
        </a:solidFill>
        <a:latin typeface="+mn-lt"/>
        <a:ea typeface="+mn-ea"/>
        <a:cs typeface="+mn-cs"/>
      </a:defRPr>
    </a:lvl2pPr>
    <a:lvl3pPr marL="536387" algn="l" defTabSz="536387" rtl="0" eaLnBrk="1" latinLnBrk="0" hangingPunct="1">
      <a:defRPr sz="704" kern="1200">
        <a:solidFill>
          <a:schemeClr val="tx1"/>
        </a:solidFill>
        <a:latin typeface="+mn-lt"/>
        <a:ea typeface="+mn-ea"/>
        <a:cs typeface="+mn-cs"/>
      </a:defRPr>
    </a:lvl3pPr>
    <a:lvl4pPr marL="804581" algn="l" defTabSz="536387" rtl="0" eaLnBrk="1" latinLnBrk="0" hangingPunct="1">
      <a:defRPr sz="704" kern="1200">
        <a:solidFill>
          <a:schemeClr val="tx1"/>
        </a:solidFill>
        <a:latin typeface="+mn-lt"/>
        <a:ea typeface="+mn-ea"/>
        <a:cs typeface="+mn-cs"/>
      </a:defRPr>
    </a:lvl4pPr>
    <a:lvl5pPr marL="1072774" algn="l" defTabSz="536387" rtl="0" eaLnBrk="1" latinLnBrk="0" hangingPunct="1">
      <a:defRPr sz="704" kern="1200">
        <a:solidFill>
          <a:schemeClr val="tx1"/>
        </a:solidFill>
        <a:latin typeface="+mn-lt"/>
        <a:ea typeface="+mn-ea"/>
        <a:cs typeface="+mn-cs"/>
      </a:defRPr>
    </a:lvl5pPr>
    <a:lvl6pPr marL="1340968" algn="l" defTabSz="536387" rtl="0" eaLnBrk="1" latinLnBrk="0" hangingPunct="1">
      <a:defRPr sz="704" kern="1200">
        <a:solidFill>
          <a:schemeClr val="tx1"/>
        </a:solidFill>
        <a:latin typeface="+mn-lt"/>
        <a:ea typeface="+mn-ea"/>
        <a:cs typeface="+mn-cs"/>
      </a:defRPr>
    </a:lvl6pPr>
    <a:lvl7pPr marL="1609161" algn="l" defTabSz="536387" rtl="0" eaLnBrk="1" latinLnBrk="0" hangingPunct="1">
      <a:defRPr sz="704" kern="1200">
        <a:solidFill>
          <a:schemeClr val="tx1"/>
        </a:solidFill>
        <a:latin typeface="+mn-lt"/>
        <a:ea typeface="+mn-ea"/>
        <a:cs typeface="+mn-cs"/>
      </a:defRPr>
    </a:lvl7pPr>
    <a:lvl8pPr marL="1877355" algn="l" defTabSz="536387" rtl="0" eaLnBrk="1" latinLnBrk="0" hangingPunct="1">
      <a:defRPr sz="704" kern="1200">
        <a:solidFill>
          <a:schemeClr val="tx1"/>
        </a:solidFill>
        <a:latin typeface="+mn-lt"/>
        <a:ea typeface="+mn-ea"/>
        <a:cs typeface="+mn-cs"/>
      </a:defRPr>
    </a:lvl8pPr>
    <a:lvl9pPr marL="2145548" algn="l" defTabSz="536387" rtl="0" eaLnBrk="1" latinLnBrk="0" hangingPunct="1">
      <a:defRPr sz="70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FC5B-A738-4C52-9EEE-52074DD6C7D0}" type="slidenum">
              <a:rPr lang="en-US" smtClean="0"/>
              <a:t>1</a:t>
            </a:fld>
            <a:endParaRPr lang="en-US"/>
          </a:p>
        </p:txBody>
      </p:sp>
    </p:spTree>
    <p:extLst>
      <p:ext uri="{BB962C8B-B14F-4D97-AF65-F5344CB8AC3E}">
        <p14:creationId xmlns:p14="http://schemas.microsoft.com/office/powerpoint/2010/main" val="177695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FF7C45C9-A9FB-C377-5B7F-5272916BF9FD}"/>
              </a:ext>
            </a:extLst>
          </p:cNvPr>
          <p:cNvSpPr>
            <a:spLocks noGrp="1" noRot="1" noChangeAspect="1" noChangeArrowheads="1" noTextEdit="1"/>
          </p:cNvSpPr>
          <p:nvPr>
            <p:ph type="sldImg"/>
          </p:nvPr>
        </p:nvSpPr>
        <p:spPr bwMode="auto">
          <a:xfrm>
            <a:off x="2900363" y="857250"/>
            <a:ext cx="3343275" cy="231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42390C51-F31A-433E-D9CD-C9AA590EC9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6868" name="灯片编号占位符 3">
            <a:extLst>
              <a:ext uri="{FF2B5EF4-FFF2-40B4-BE49-F238E27FC236}">
                <a16:creationId xmlns:a16="http://schemas.microsoft.com/office/drawing/2014/main" id="{1319B164-F87B-B902-0245-A01EDC99F7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AC7088C-9C8F-47D8-9908-97410F7DEB98}" type="slidenum">
              <a:rPr lang="zh-CN" altLang="en-US" smtClean="0">
                <a:latin typeface="Calibri" panose="020F0502020204030204" pitchFamily="34" charset="0"/>
              </a:rPr>
              <a:pPr fontAlgn="base">
                <a:spcBef>
                  <a:spcPct val="0"/>
                </a:spcBef>
                <a:spcAft>
                  <a:spcPct val="0"/>
                </a:spcAft>
              </a:pPr>
              <a:t>9</a:t>
            </a:fld>
            <a:endParaRPr lang="zh-CN" altLang="en-US">
              <a:latin typeface="Calibri" panose="020F0502020204030204" pitchFamily="34" charset="0"/>
            </a:endParaRPr>
          </a:p>
        </p:txBody>
      </p:sp>
    </p:spTree>
    <p:extLst>
      <p:ext uri="{BB962C8B-B14F-4D97-AF65-F5344CB8AC3E}">
        <p14:creationId xmlns:p14="http://schemas.microsoft.com/office/powerpoint/2010/main" val="17686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70FC5B-A738-4C52-9EEE-52074DD6C7D0}" type="slidenum">
              <a:rPr lang="en-US" smtClean="0"/>
              <a:t>15</a:t>
            </a:fld>
            <a:endParaRPr lang="en-US"/>
          </a:p>
        </p:txBody>
      </p:sp>
    </p:spTree>
    <p:extLst>
      <p:ext uri="{BB962C8B-B14F-4D97-AF65-F5344CB8AC3E}">
        <p14:creationId xmlns:p14="http://schemas.microsoft.com/office/powerpoint/2010/main" val="165575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0FC5B-A738-4C52-9EEE-52074DD6C7D0}" type="slidenum">
              <a:rPr lang="en-US" smtClean="0"/>
              <a:t>19</a:t>
            </a:fld>
            <a:endParaRPr lang="en-US"/>
          </a:p>
        </p:txBody>
      </p:sp>
    </p:spTree>
    <p:extLst>
      <p:ext uri="{BB962C8B-B14F-4D97-AF65-F5344CB8AC3E}">
        <p14:creationId xmlns:p14="http://schemas.microsoft.com/office/powerpoint/2010/main" val="304246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70FC5B-A738-4C52-9EEE-52074DD6C7D0}" type="slidenum">
              <a:rPr lang="en-US" smtClean="0"/>
              <a:t>20</a:t>
            </a:fld>
            <a:endParaRPr lang="en-US"/>
          </a:p>
        </p:txBody>
      </p:sp>
    </p:spTree>
    <p:extLst>
      <p:ext uri="{BB962C8B-B14F-4D97-AF65-F5344CB8AC3E}">
        <p14:creationId xmlns:p14="http://schemas.microsoft.com/office/powerpoint/2010/main" val="209739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70FC5B-A738-4C52-9EEE-52074DD6C7D0}" type="slidenum">
              <a:rPr lang="en-US" smtClean="0"/>
              <a:t>21</a:t>
            </a:fld>
            <a:endParaRPr lang="en-US"/>
          </a:p>
        </p:txBody>
      </p:sp>
    </p:spTree>
    <p:extLst>
      <p:ext uri="{BB962C8B-B14F-4D97-AF65-F5344CB8AC3E}">
        <p14:creationId xmlns:p14="http://schemas.microsoft.com/office/powerpoint/2010/main" val="363855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7453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25" y="514350"/>
            <a:ext cx="3714750" cy="257175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18153808-78D9-9F4F-A0FF-D6CB3EC26CF3}" type="slidenum">
              <a:rPr lang="en-US" smtClean="0"/>
              <a:t>29</a:t>
            </a:fld>
            <a:endParaRPr lang="en-US"/>
          </a:p>
        </p:txBody>
      </p:sp>
    </p:spTree>
    <p:extLst>
      <p:ext uri="{BB962C8B-B14F-4D97-AF65-F5344CB8AC3E}">
        <p14:creationId xmlns:p14="http://schemas.microsoft.com/office/powerpoint/2010/main" val="4174253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420283"/>
            <a:ext cx="4210050" cy="980017"/>
          </a:xfrm>
        </p:spPr>
        <p:txBody>
          <a:bodyPr/>
          <a:lstStyle/>
          <a:p>
            <a:r>
              <a:rPr lang="en-US"/>
              <a:t>Click to edit Master title style</a:t>
            </a:r>
          </a:p>
        </p:txBody>
      </p:sp>
      <p:sp>
        <p:nvSpPr>
          <p:cNvPr id="3" name="Subtitle 2"/>
          <p:cNvSpPr>
            <a:spLocks noGrp="1"/>
          </p:cNvSpPr>
          <p:nvPr>
            <p:ph type="subTitle" idx="1"/>
          </p:nvPr>
        </p:nvSpPr>
        <p:spPr>
          <a:xfrm>
            <a:off x="742950" y="2590800"/>
            <a:ext cx="3467100" cy="1168400"/>
          </a:xfrm>
        </p:spPr>
        <p:txBody>
          <a:bodyPr/>
          <a:lstStyle>
            <a:lvl1pPr marL="0" indent="0" algn="ctr">
              <a:buNone/>
              <a:defRPr>
                <a:solidFill>
                  <a:schemeClr val="tx1">
                    <a:tint val="75000"/>
                  </a:schemeClr>
                </a:solidFill>
              </a:defRPr>
            </a:lvl1pPr>
            <a:lvl2pPr marL="247665" indent="0" algn="ctr">
              <a:buNone/>
              <a:defRPr>
                <a:solidFill>
                  <a:schemeClr val="tx1">
                    <a:tint val="75000"/>
                  </a:schemeClr>
                </a:solidFill>
              </a:defRPr>
            </a:lvl2pPr>
            <a:lvl3pPr marL="495330" indent="0" algn="ctr">
              <a:buNone/>
              <a:defRPr>
                <a:solidFill>
                  <a:schemeClr val="tx1">
                    <a:tint val="75000"/>
                  </a:schemeClr>
                </a:solidFill>
              </a:defRPr>
            </a:lvl3pPr>
            <a:lvl4pPr marL="742996" indent="0" algn="ctr">
              <a:buNone/>
              <a:defRPr>
                <a:solidFill>
                  <a:schemeClr val="tx1">
                    <a:tint val="75000"/>
                  </a:schemeClr>
                </a:solidFill>
              </a:defRPr>
            </a:lvl4pPr>
            <a:lvl5pPr marL="990661" indent="0" algn="ctr">
              <a:buNone/>
              <a:defRPr>
                <a:solidFill>
                  <a:schemeClr val="tx1">
                    <a:tint val="75000"/>
                  </a:schemeClr>
                </a:solidFill>
              </a:defRPr>
            </a:lvl5pPr>
            <a:lvl6pPr marL="1238326" indent="0" algn="ctr">
              <a:buNone/>
              <a:defRPr>
                <a:solidFill>
                  <a:schemeClr val="tx1">
                    <a:tint val="75000"/>
                  </a:schemeClr>
                </a:solidFill>
              </a:defRPr>
            </a:lvl6pPr>
            <a:lvl7pPr marL="1485991" indent="0" algn="ctr">
              <a:buNone/>
              <a:defRPr>
                <a:solidFill>
                  <a:schemeClr val="tx1">
                    <a:tint val="75000"/>
                  </a:schemeClr>
                </a:solidFill>
              </a:defRPr>
            </a:lvl7pPr>
            <a:lvl8pPr marL="1733657" indent="0" algn="ctr">
              <a:buNone/>
              <a:defRPr>
                <a:solidFill>
                  <a:schemeClr val="tx1">
                    <a:tint val="75000"/>
                  </a:schemeClr>
                </a:solidFill>
              </a:defRPr>
            </a:lvl8pPr>
            <a:lvl9pPr marL="19813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90925" y="183092"/>
            <a:ext cx="1114425"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7650" y="183092"/>
            <a:ext cx="326072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1253" y="2937934"/>
            <a:ext cx="4210050" cy="908050"/>
          </a:xfrm>
        </p:spPr>
        <p:txBody>
          <a:bodyPr anchor="t"/>
          <a:lstStyle>
            <a:lvl1pPr algn="l">
              <a:defRPr sz="2167" b="1" cap="all"/>
            </a:lvl1pPr>
          </a:lstStyle>
          <a:p>
            <a:r>
              <a:rPr lang="en-US"/>
              <a:t>Click to edit Master title style</a:t>
            </a:r>
          </a:p>
        </p:txBody>
      </p:sp>
      <p:sp>
        <p:nvSpPr>
          <p:cNvPr id="3" name="Text Placeholder 2"/>
          <p:cNvSpPr>
            <a:spLocks noGrp="1"/>
          </p:cNvSpPr>
          <p:nvPr>
            <p:ph type="body" idx="1"/>
          </p:nvPr>
        </p:nvSpPr>
        <p:spPr>
          <a:xfrm>
            <a:off x="391253" y="1937809"/>
            <a:ext cx="4210050" cy="1000125"/>
          </a:xfrm>
        </p:spPr>
        <p:txBody>
          <a:bodyPr anchor="b"/>
          <a:lstStyle>
            <a:lvl1pPr marL="0" indent="0">
              <a:buNone/>
              <a:defRPr sz="1083">
                <a:solidFill>
                  <a:schemeClr val="tx1">
                    <a:tint val="75000"/>
                  </a:schemeClr>
                </a:solidFill>
              </a:defRPr>
            </a:lvl1pPr>
            <a:lvl2pPr marL="247665" indent="0">
              <a:buNone/>
              <a:defRPr sz="975">
                <a:solidFill>
                  <a:schemeClr val="tx1">
                    <a:tint val="75000"/>
                  </a:schemeClr>
                </a:solidFill>
              </a:defRPr>
            </a:lvl2pPr>
            <a:lvl3pPr marL="495330" indent="0">
              <a:buNone/>
              <a:defRPr sz="867">
                <a:solidFill>
                  <a:schemeClr val="tx1">
                    <a:tint val="75000"/>
                  </a:schemeClr>
                </a:solidFill>
              </a:defRPr>
            </a:lvl3pPr>
            <a:lvl4pPr marL="742996" indent="0">
              <a:buNone/>
              <a:defRPr sz="758">
                <a:solidFill>
                  <a:schemeClr val="tx1">
                    <a:tint val="75000"/>
                  </a:schemeClr>
                </a:solidFill>
              </a:defRPr>
            </a:lvl4pPr>
            <a:lvl5pPr marL="990661" indent="0">
              <a:buNone/>
              <a:defRPr sz="758">
                <a:solidFill>
                  <a:schemeClr val="tx1">
                    <a:tint val="75000"/>
                  </a:schemeClr>
                </a:solidFill>
              </a:defRPr>
            </a:lvl5pPr>
            <a:lvl6pPr marL="1238326" indent="0">
              <a:buNone/>
              <a:defRPr sz="758">
                <a:solidFill>
                  <a:schemeClr val="tx1">
                    <a:tint val="75000"/>
                  </a:schemeClr>
                </a:solidFill>
              </a:defRPr>
            </a:lvl6pPr>
            <a:lvl7pPr marL="1485991" indent="0">
              <a:buNone/>
              <a:defRPr sz="758">
                <a:solidFill>
                  <a:schemeClr val="tx1">
                    <a:tint val="75000"/>
                  </a:schemeClr>
                </a:solidFill>
              </a:defRPr>
            </a:lvl7pPr>
            <a:lvl8pPr marL="1733657" indent="0">
              <a:buNone/>
              <a:defRPr sz="758">
                <a:solidFill>
                  <a:schemeClr val="tx1">
                    <a:tint val="75000"/>
                  </a:schemeClr>
                </a:solidFill>
              </a:defRPr>
            </a:lvl8pPr>
            <a:lvl9pPr marL="1981322" indent="0">
              <a:buNone/>
              <a:defRPr sz="7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7650" y="1066800"/>
            <a:ext cx="2187575"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17775" y="1066800"/>
            <a:ext cx="2187575"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7650" y="1023409"/>
            <a:ext cx="2188435" cy="426508"/>
          </a:xfrm>
        </p:spPr>
        <p:txBody>
          <a:bodyPr anchor="b"/>
          <a:lstStyle>
            <a:lvl1pPr marL="0" indent="0">
              <a:buNone/>
              <a:defRPr sz="1300" b="1"/>
            </a:lvl1pPr>
            <a:lvl2pPr marL="247665" indent="0">
              <a:buNone/>
              <a:defRPr sz="1083" b="1"/>
            </a:lvl2pPr>
            <a:lvl3pPr marL="495330" indent="0">
              <a:buNone/>
              <a:defRPr sz="975" b="1"/>
            </a:lvl3pPr>
            <a:lvl4pPr marL="742996" indent="0">
              <a:buNone/>
              <a:defRPr sz="867" b="1"/>
            </a:lvl4pPr>
            <a:lvl5pPr marL="990661" indent="0">
              <a:buNone/>
              <a:defRPr sz="867" b="1"/>
            </a:lvl5pPr>
            <a:lvl6pPr marL="1238326" indent="0">
              <a:buNone/>
              <a:defRPr sz="867" b="1"/>
            </a:lvl6pPr>
            <a:lvl7pPr marL="1485991" indent="0">
              <a:buNone/>
              <a:defRPr sz="867" b="1"/>
            </a:lvl7pPr>
            <a:lvl8pPr marL="1733657" indent="0">
              <a:buNone/>
              <a:defRPr sz="867" b="1"/>
            </a:lvl8pPr>
            <a:lvl9pPr marL="1981322" indent="0">
              <a:buNone/>
              <a:defRPr sz="867" b="1"/>
            </a:lvl9pPr>
          </a:lstStyle>
          <a:p>
            <a:pPr lvl="0"/>
            <a:r>
              <a:rPr lang="en-US"/>
              <a:t>Click to edit Master text styles</a:t>
            </a:r>
          </a:p>
        </p:txBody>
      </p:sp>
      <p:sp>
        <p:nvSpPr>
          <p:cNvPr id="4" name="Content Placeholder 3"/>
          <p:cNvSpPr>
            <a:spLocks noGrp="1"/>
          </p:cNvSpPr>
          <p:nvPr>
            <p:ph sz="half" idx="2"/>
          </p:nvPr>
        </p:nvSpPr>
        <p:spPr>
          <a:xfrm>
            <a:off x="247650" y="1449917"/>
            <a:ext cx="2188435"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16055" y="1023409"/>
            <a:ext cx="2189295" cy="426508"/>
          </a:xfrm>
        </p:spPr>
        <p:txBody>
          <a:bodyPr anchor="b"/>
          <a:lstStyle>
            <a:lvl1pPr marL="0" indent="0">
              <a:buNone/>
              <a:defRPr sz="1300" b="1"/>
            </a:lvl1pPr>
            <a:lvl2pPr marL="247665" indent="0">
              <a:buNone/>
              <a:defRPr sz="1083" b="1"/>
            </a:lvl2pPr>
            <a:lvl3pPr marL="495330" indent="0">
              <a:buNone/>
              <a:defRPr sz="975" b="1"/>
            </a:lvl3pPr>
            <a:lvl4pPr marL="742996" indent="0">
              <a:buNone/>
              <a:defRPr sz="867" b="1"/>
            </a:lvl4pPr>
            <a:lvl5pPr marL="990661" indent="0">
              <a:buNone/>
              <a:defRPr sz="867" b="1"/>
            </a:lvl5pPr>
            <a:lvl6pPr marL="1238326" indent="0">
              <a:buNone/>
              <a:defRPr sz="867" b="1"/>
            </a:lvl6pPr>
            <a:lvl7pPr marL="1485991" indent="0">
              <a:buNone/>
              <a:defRPr sz="867" b="1"/>
            </a:lvl7pPr>
            <a:lvl8pPr marL="1733657" indent="0">
              <a:buNone/>
              <a:defRPr sz="867" b="1"/>
            </a:lvl8pPr>
            <a:lvl9pPr marL="1981322" indent="0">
              <a:buNone/>
              <a:defRPr sz="867" b="1"/>
            </a:lvl9pPr>
          </a:lstStyle>
          <a:p>
            <a:pPr lvl="0"/>
            <a:r>
              <a:rPr lang="en-US"/>
              <a:t>Click to edit Master text styles</a:t>
            </a:r>
          </a:p>
        </p:txBody>
      </p:sp>
      <p:sp>
        <p:nvSpPr>
          <p:cNvPr id="6" name="Content Placeholder 5"/>
          <p:cNvSpPr>
            <a:spLocks noGrp="1"/>
          </p:cNvSpPr>
          <p:nvPr>
            <p:ph sz="quarter" idx="4"/>
          </p:nvPr>
        </p:nvSpPr>
        <p:spPr>
          <a:xfrm>
            <a:off x="2516055" y="1449917"/>
            <a:ext cx="2189295"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7650" y="182033"/>
            <a:ext cx="1629503" cy="774700"/>
          </a:xfrm>
        </p:spPr>
        <p:txBody>
          <a:bodyPr anchor="b"/>
          <a:lstStyle>
            <a:lvl1pPr algn="l">
              <a:defRPr sz="1083" b="1"/>
            </a:lvl1pPr>
          </a:lstStyle>
          <a:p>
            <a:r>
              <a:rPr lang="en-US"/>
              <a:t>Click to edit Master title style</a:t>
            </a:r>
          </a:p>
        </p:txBody>
      </p:sp>
      <p:sp>
        <p:nvSpPr>
          <p:cNvPr id="3" name="Content Placeholder 2"/>
          <p:cNvSpPr>
            <a:spLocks noGrp="1"/>
          </p:cNvSpPr>
          <p:nvPr>
            <p:ph idx="1"/>
          </p:nvPr>
        </p:nvSpPr>
        <p:spPr>
          <a:xfrm>
            <a:off x="1936485" y="182034"/>
            <a:ext cx="2768865" cy="3902075"/>
          </a:xfrm>
        </p:spPr>
        <p:txBody>
          <a:bodyPr/>
          <a:lstStyle>
            <a:lvl1pPr>
              <a:defRPr sz="1733"/>
            </a:lvl1pPr>
            <a:lvl2pPr>
              <a:defRPr sz="1517"/>
            </a:lvl2pPr>
            <a:lvl3pPr>
              <a:defRPr sz="1300"/>
            </a:lvl3pPr>
            <a:lvl4pPr>
              <a:defRPr sz="1083"/>
            </a:lvl4pPr>
            <a:lvl5pPr>
              <a:defRPr sz="1083"/>
            </a:lvl5pPr>
            <a:lvl6pPr>
              <a:defRPr sz="1083"/>
            </a:lvl6pPr>
            <a:lvl7pPr>
              <a:defRPr sz="1083"/>
            </a:lvl7pPr>
            <a:lvl8pPr>
              <a:defRPr sz="1083"/>
            </a:lvl8pPr>
            <a:lvl9pPr>
              <a:defRPr sz="10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47650" y="956734"/>
            <a:ext cx="1629503" cy="3127375"/>
          </a:xfrm>
        </p:spPr>
        <p:txBody>
          <a:bodyPr/>
          <a:lstStyle>
            <a:lvl1pPr marL="0" indent="0">
              <a:buNone/>
              <a:defRPr sz="758"/>
            </a:lvl1pPr>
            <a:lvl2pPr marL="247665" indent="0">
              <a:buNone/>
              <a:defRPr sz="650"/>
            </a:lvl2pPr>
            <a:lvl3pPr marL="495330" indent="0">
              <a:buNone/>
              <a:defRPr sz="542"/>
            </a:lvl3pPr>
            <a:lvl4pPr marL="742996" indent="0">
              <a:buNone/>
              <a:defRPr sz="488"/>
            </a:lvl4pPr>
            <a:lvl5pPr marL="990661" indent="0">
              <a:buNone/>
              <a:defRPr sz="488"/>
            </a:lvl5pPr>
            <a:lvl6pPr marL="1238326" indent="0">
              <a:buNone/>
              <a:defRPr sz="488"/>
            </a:lvl6pPr>
            <a:lvl7pPr marL="1485991" indent="0">
              <a:buNone/>
              <a:defRPr sz="488"/>
            </a:lvl7pPr>
            <a:lvl8pPr marL="1733657" indent="0">
              <a:buNone/>
              <a:defRPr sz="488"/>
            </a:lvl8pPr>
            <a:lvl9pPr marL="1981322"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823" y="3200400"/>
            <a:ext cx="2971800" cy="377825"/>
          </a:xfrm>
        </p:spPr>
        <p:txBody>
          <a:bodyPr anchor="b"/>
          <a:lstStyle>
            <a:lvl1pPr algn="l">
              <a:defRPr sz="1083" b="1"/>
            </a:lvl1pPr>
          </a:lstStyle>
          <a:p>
            <a:r>
              <a:rPr lang="en-US"/>
              <a:t>Click to edit Master title style</a:t>
            </a:r>
          </a:p>
        </p:txBody>
      </p:sp>
      <p:sp>
        <p:nvSpPr>
          <p:cNvPr id="3" name="Picture Placeholder 2"/>
          <p:cNvSpPr>
            <a:spLocks noGrp="1"/>
          </p:cNvSpPr>
          <p:nvPr>
            <p:ph type="pic" idx="1"/>
          </p:nvPr>
        </p:nvSpPr>
        <p:spPr>
          <a:xfrm>
            <a:off x="970823" y="408517"/>
            <a:ext cx="2971800" cy="2743200"/>
          </a:xfrm>
        </p:spPr>
        <p:txBody>
          <a:bodyPr/>
          <a:lstStyle>
            <a:lvl1pPr marL="0" indent="0">
              <a:buNone/>
              <a:defRPr sz="1733"/>
            </a:lvl1pPr>
            <a:lvl2pPr marL="247665" indent="0">
              <a:buNone/>
              <a:defRPr sz="1517"/>
            </a:lvl2pPr>
            <a:lvl3pPr marL="495330" indent="0">
              <a:buNone/>
              <a:defRPr sz="1300"/>
            </a:lvl3pPr>
            <a:lvl4pPr marL="742996" indent="0">
              <a:buNone/>
              <a:defRPr sz="1083"/>
            </a:lvl4pPr>
            <a:lvl5pPr marL="990661" indent="0">
              <a:buNone/>
              <a:defRPr sz="1083"/>
            </a:lvl5pPr>
            <a:lvl6pPr marL="1238326" indent="0">
              <a:buNone/>
              <a:defRPr sz="1083"/>
            </a:lvl6pPr>
            <a:lvl7pPr marL="1485991" indent="0">
              <a:buNone/>
              <a:defRPr sz="1083"/>
            </a:lvl7pPr>
            <a:lvl8pPr marL="1733657" indent="0">
              <a:buNone/>
              <a:defRPr sz="1083"/>
            </a:lvl8pPr>
            <a:lvl9pPr marL="1981322" indent="0">
              <a:buNone/>
              <a:defRPr sz="1083"/>
            </a:lvl9pPr>
          </a:lstStyle>
          <a:p>
            <a:endParaRPr lang="en-US"/>
          </a:p>
        </p:txBody>
      </p:sp>
      <p:sp>
        <p:nvSpPr>
          <p:cNvPr id="4" name="Text Placeholder 3"/>
          <p:cNvSpPr>
            <a:spLocks noGrp="1"/>
          </p:cNvSpPr>
          <p:nvPr>
            <p:ph type="body" sz="half" idx="2"/>
          </p:nvPr>
        </p:nvSpPr>
        <p:spPr>
          <a:xfrm>
            <a:off x="970823" y="3578225"/>
            <a:ext cx="2971800" cy="536575"/>
          </a:xfrm>
        </p:spPr>
        <p:txBody>
          <a:bodyPr/>
          <a:lstStyle>
            <a:lvl1pPr marL="0" indent="0">
              <a:buNone/>
              <a:defRPr sz="758"/>
            </a:lvl1pPr>
            <a:lvl2pPr marL="247665" indent="0">
              <a:buNone/>
              <a:defRPr sz="650"/>
            </a:lvl2pPr>
            <a:lvl3pPr marL="495330" indent="0">
              <a:buNone/>
              <a:defRPr sz="542"/>
            </a:lvl3pPr>
            <a:lvl4pPr marL="742996" indent="0">
              <a:buNone/>
              <a:defRPr sz="488"/>
            </a:lvl4pPr>
            <a:lvl5pPr marL="990661" indent="0">
              <a:buNone/>
              <a:defRPr sz="488"/>
            </a:lvl5pPr>
            <a:lvl6pPr marL="1238326" indent="0">
              <a:buNone/>
              <a:defRPr sz="488"/>
            </a:lvl6pPr>
            <a:lvl7pPr marL="1485991" indent="0">
              <a:buNone/>
              <a:defRPr sz="488"/>
            </a:lvl7pPr>
            <a:lvl8pPr marL="1733657" indent="0">
              <a:buNone/>
              <a:defRPr sz="488"/>
            </a:lvl8pPr>
            <a:lvl9pPr marL="1981322"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650" y="183092"/>
            <a:ext cx="44577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47650" y="1066800"/>
            <a:ext cx="44577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47650" y="4237567"/>
            <a:ext cx="1155700" cy="243417"/>
          </a:xfrm>
          <a:prstGeom prst="rect">
            <a:avLst/>
          </a:prstGeom>
        </p:spPr>
        <p:txBody>
          <a:bodyPr vert="horz" lIns="91440" tIns="45720" rIns="91440" bIns="45720" rtlCol="0" anchor="ctr"/>
          <a:lstStyle>
            <a:lvl1pPr algn="l">
              <a:defRPr sz="650">
                <a:solidFill>
                  <a:schemeClr val="tx1">
                    <a:tint val="75000"/>
                  </a:schemeClr>
                </a:solidFill>
              </a:defRPr>
            </a:lvl1pPr>
          </a:lstStyle>
          <a:p>
            <a:fld id="{1D8BD707-D9CF-40AE-B4C6-C98DA3205C09}" type="datetimeFigureOut">
              <a:rPr lang="en-US" smtClean="0"/>
              <a:pPr/>
              <a:t>19/2/2025</a:t>
            </a:fld>
            <a:endParaRPr lang="en-US"/>
          </a:p>
        </p:txBody>
      </p:sp>
      <p:sp>
        <p:nvSpPr>
          <p:cNvPr id="5" name="Footer Placeholder 4"/>
          <p:cNvSpPr>
            <a:spLocks noGrp="1"/>
          </p:cNvSpPr>
          <p:nvPr>
            <p:ph type="ftr" sz="quarter" idx="3"/>
          </p:nvPr>
        </p:nvSpPr>
        <p:spPr>
          <a:xfrm>
            <a:off x="1692275" y="4237567"/>
            <a:ext cx="1568450" cy="243417"/>
          </a:xfrm>
          <a:prstGeom prst="rect">
            <a:avLst/>
          </a:prstGeom>
        </p:spPr>
        <p:txBody>
          <a:bodyPr vert="horz" lIns="91440" tIns="45720" rIns="91440" bIns="45720" rtlCol="0" anchor="ctr"/>
          <a:lstStyle>
            <a:lvl1pPr algn="ctr">
              <a:defRPr sz="6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49650" y="4237567"/>
            <a:ext cx="1155700" cy="243417"/>
          </a:xfrm>
          <a:prstGeom prst="rect">
            <a:avLst/>
          </a:prstGeom>
        </p:spPr>
        <p:txBody>
          <a:bodyPr vert="horz" lIns="91440" tIns="45720" rIns="91440" bIns="45720" rtlCol="0" anchor="ctr"/>
          <a:lstStyle>
            <a:lvl1pPr algn="r">
              <a:defRPr sz="65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5330" rtl="0" eaLnBrk="1" latinLnBrk="0" hangingPunct="1">
        <a:spcBef>
          <a:spcPct val="0"/>
        </a:spcBef>
        <a:buNone/>
        <a:defRPr sz="2383" kern="1200">
          <a:solidFill>
            <a:schemeClr val="tx1"/>
          </a:solidFill>
          <a:latin typeface="+mj-lt"/>
          <a:ea typeface="+mj-ea"/>
          <a:cs typeface="+mj-cs"/>
        </a:defRPr>
      </a:lvl1pPr>
    </p:titleStyle>
    <p:bodyStyle>
      <a:lvl1pPr marL="185749" indent="-185749" algn="l" defTabSz="495330" rtl="0" eaLnBrk="1" latinLnBrk="0" hangingPunct="1">
        <a:spcBef>
          <a:spcPct val="20000"/>
        </a:spcBef>
        <a:buFont typeface="Arial" pitchFamily="34" charset="0"/>
        <a:buChar char="•"/>
        <a:defRPr sz="1733" kern="1200">
          <a:solidFill>
            <a:schemeClr val="tx1"/>
          </a:solidFill>
          <a:latin typeface="+mn-lt"/>
          <a:ea typeface="+mn-ea"/>
          <a:cs typeface="+mn-cs"/>
        </a:defRPr>
      </a:lvl1pPr>
      <a:lvl2pPr marL="402456" indent="-154791" algn="l" defTabSz="495330" rtl="0" eaLnBrk="1" latinLnBrk="0" hangingPunct="1">
        <a:spcBef>
          <a:spcPct val="20000"/>
        </a:spcBef>
        <a:buFont typeface="Arial" pitchFamily="34" charset="0"/>
        <a:buChar char="–"/>
        <a:defRPr sz="1517" kern="1200">
          <a:solidFill>
            <a:schemeClr val="tx1"/>
          </a:solidFill>
          <a:latin typeface="+mn-lt"/>
          <a:ea typeface="+mn-ea"/>
          <a:cs typeface="+mn-cs"/>
        </a:defRPr>
      </a:lvl2pPr>
      <a:lvl3pPr marL="619163" indent="-123833" algn="l" defTabSz="495330" rtl="0" eaLnBrk="1" latinLnBrk="0" hangingPunct="1">
        <a:spcBef>
          <a:spcPct val="20000"/>
        </a:spcBef>
        <a:buFont typeface="Arial" pitchFamily="34" charset="0"/>
        <a:buChar char="•"/>
        <a:defRPr sz="1300" kern="1200">
          <a:solidFill>
            <a:schemeClr val="tx1"/>
          </a:solidFill>
          <a:latin typeface="+mn-lt"/>
          <a:ea typeface="+mn-ea"/>
          <a:cs typeface="+mn-cs"/>
        </a:defRPr>
      </a:lvl3pPr>
      <a:lvl4pPr marL="866828"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4pPr>
      <a:lvl5pPr marL="1114494"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5pPr>
      <a:lvl6pPr marL="1362159"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6pPr>
      <a:lvl7pPr marL="1609824"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7pPr>
      <a:lvl8pPr marL="1857489"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8pPr>
      <a:lvl9pPr marL="2105155"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9pPr>
    </p:bodyStyle>
    <p:otherStyle>
      <a:defPPr>
        <a:defRPr lang="en-US"/>
      </a:defPPr>
      <a:lvl1pPr marL="0" algn="l" defTabSz="495330" rtl="0" eaLnBrk="1" latinLnBrk="0" hangingPunct="1">
        <a:defRPr sz="975" kern="1200">
          <a:solidFill>
            <a:schemeClr val="tx1"/>
          </a:solidFill>
          <a:latin typeface="+mn-lt"/>
          <a:ea typeface="+mn-ea"/>
          <a:cs typeface="+mn-cs"/>
        </a:defRPr>
      </a:lvl1pPr>
      <a:lvl2pPr marL="247665" algn="l" defTabSz="495330" rtl="0" eaLnBrk="1" latinLnBrk="0" hangingPunct="1">
        <a:defRPr sz="975" kern="1200">
          <a:solidFill>
            <a:schemeClr val="tx1"/>
          </a:solidFill>
          <a:latin typeface="+mn-lt"/>
          <a:ea typeface="+mn-ea"/>
          <a:cs typeface="+mn-cs"/>
        </a:defRPr>
      </a:lvl2pPr>
      <a:lvl3pPr marL="495330" algn="l" defTabSz="495330" rtl="0" eaLnBrk="1" latinLnBrk="0" hangingPunct="1">
        <a:defRPr sz="975" kern="1200">
          <a:solidFill>
            <a:schemeClr val="tx1"/>
          </a:solidFill>
          <a:latin typeface="+mn-lt"/>
          <a:ea typeface="+mn-ea"/>
          <a:cs typeface="+mn-cs"/>
        </a:defRPr>
      </a:lvl3pPr>
      <a:lvl4pPr marL="742996" algn="l" defTabSz="495330" rtl="0" eaLnBrk="1" latinLnBrk="0" hangingPunct="1">
        <a:defRPr sz="975" kern="1200">
          <a:solidFill>
            <a:schemeClr val="tx1"/>
          </a:solidFill>
          <a:latin typeface="+mn-lt"/>
          <a:ea typeface="+mn-ea"/>
          <a:cs typeface="+mn-cs"/>
        </a:defRPr>
      </a:lvl4pPr>
      <a:lvl5pPr marL="990661" algn="l" defTabSz="495330" rtl="0" eaLnBrk="1" latinLnBrk="0" hangingPunct="1">
        <a:defRPr sz="975" kern="1200">
          <a:solidFill>
            <a:schemeClr val="tx1"/>
          </a:solidFill>
          <a:latin typeface="+mn-lt"/>
          <a:ea typeface="+mn-ea"/>
          <a:cs typeface="+mn-cs"/>
        </a:defRPr>
      </a:lvl5pPr>
      <a:lvl6pPr marL="1238326" algn="l" defTabSz="495330" rtl="0" eaLnBrk="1" latinLnBrk="0" hangingPunct="1">
        <a:defRPr sz="975" kern="1200">
          <a:solidFill>
            <a:schemeClr val="tx1"/>
          </a:solidFill>
          <a:latin typeface="+mn-lt"/>
          <a:ea typeface="+mn-ea"/>
          <a:cs typeface="+mn-cs"/>
        </a:defRPr>
      </a:lvl6pPr>
      <a:lvl7pPr marL="1485991" algn="l" defTabSz="495330" rtl="0" eaLnBrk="1" latinLnBrk="0" hangingPunct="1">
        <a:defRPr sz="975" kern="1200">
          <a:solidFill>
            <a:schemeClr val="tx1"/>
          </a:solidFill>
          <a:latin typeface="+mn-lt"/>
          <a:ea typeface="+mn-ea"/>
          <a:cs typeface="+mn-cs"/>
        </a:defRPr>
      </a:lvl7pPr>
      <a:lvl8pPr marL="1733657" algn="l" defTabSz="495330" rtl="0" eaLnBrk="1" latinLnBrk="0" hangingPunct="1">
        <a:defRPr sz="975" kern="1200">
          <a:solidFill>
            <a:schemeClr val="tx1"/>
          </a:solidFill>
          <a:latin typeface="+mn-lt"/>
          <a:ea typeface="+mn-ea"/>
          <a:cs typeface="+mn-cs"/>
        </a:defRPr>
      </a:lvl8pPr>
      <a:lvl9pPr marL="1981322" algn="l" defTabSz="495330" rtl="0" eaLnBrk="1" latinLnBrk="0" hangingPunct="1">
        <a:defRPr sz="9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diagramData" Target="../diagrams/data1.xml"/><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image" Target="../media/image9.svg"/><Relationship Id="rId9"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png"/><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8.png"/><Relationship Id="rId14"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svg"/><Relationship Id="rId11" Type="http://schemas.openxmlformats.org/officeDocument/2006/relationships/image" Target="../media/image41.png"/><Relationship Id="rId5" Type="http://schemas.openxmlformats.org/officeDocument/2006/relationships/image" Target="../media/image30.png"/><Relationship Id="rId10" Type="http://schemas.openxmlformats.org/officeDocument/2006/relationships/image" Target="../media/image40.svg"/><Relationship Id="rId4" Type="http://schemas.openxmlformats.org/officeDocument/2006/relationships/image" Target="../media/image1.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1.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2.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htm"/><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056" y="-151388"/>
            <a:ext cx="9906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4354" r="-1468" b="-56033"/>
            </a:stretch>
          </a:blipFill>
        </p:spPr>
      </p:sp>
      <p:sp>
        <p:nvSpPr>
          <p:cNvPr id="3" name="Freeform 3"/>
          <p:cNvSpPr/>
          <p:nvPr/>
        </p:nvSpPr>
        <p:spPr>
          <a:xfrm flipH="1">
            <a:off x="106280" y="6029373"/>
            <a:ext cx="3372032" cy="757682"/>
          </a:xfrm>
          <a:custGeom>
            <a:avLst/>
            <a:gdLst/>
            <a:ahLst/>
            <a:cxnLst/>
            <a:rect l="l" t="t" r="r" b="b"/>
            <a:pathLst>
              <a:path w="6662470" h="1611106">
                <a:moveTo>
                  <a:pt x="6662470" y="0"/>
                </a:moveTo>
                <a:lnTo>
                  <a:pt x="0" y="0"/>
                </a:lnTo>
                <a:lnTo>
                  <a:pt x="0" y="1611107"/>
                </a:lnTo>
                <a:lnTo>
                  <a:pt x="6662470" y="1611107"/>
                </a:lnTo>
                <a:lnTo>
                  <a:pt x="66624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6497098" y="4748947"/>
            <a:ext cx="3372031" cy="2109052"/>
          </a:xfrm>
          <a:custGeom>
            <a:avLst/>
            <a:gdLst/>
            <a:ahLst/>
            <a:cxnLst/>
            <a:rect l="l" t="t" r="r" b="b"/>
            <a:pathLst>
              <a:path w="6225288" h="3893634">
                <a:moveTo>
                  <a:pt x="0" y="0"/>
                </a:moveTo>
                <a:lnTo>
                  <a:pt x="6225288" y="0"/>
                </a:lnTo>
                <a:lnTo>
                  <a:pt x="6225288" y="3893635"/>
                </a:lnTo>
                <a:lnTo>
                  <a:pt x="0" y="38936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37346" y="685800"/>
            <a:ext cx="9831783" cy="1124026"/>
          </a:xfrm>
          <a:prstGeom prst="rect">
            <a:avLst/>
          </a:prstGeom>
        </p:spPr>
        <p:txBody>
          <a:bodyPr wrap="square" lIns="0" tIns="0" rIns="0" bIns="0" rtlCol="0" anchor="t">
            <a:spAutoFit/>
          </a:bodyPr>
          <a:lstStyle/>
          <a:p>
            <a:pPr algn="ctr">
              <a:lnSpc>
                <a:spcPts val="2881"/>
              </a:lnSpc>
            </a:pPr>
            <a:r>
              <a:rPr lang="en-US" sz="3400" dirty="0">
                <a:solidFill>
                  <a:srgbClr val="F64949"/>
                </a:solidFill>
                <a:latin typeface="Cabin Bold"/>
                <a:ea typeface="Cabin Bold"/>
                <a:cs typeface="Cabin Bold"/>
                <a:sym typeface="Cabin Bold"/>
              </a:rPr>
              <a:t> TIẾT 97: VIẾT ĐOẠN VĂN </a:t>
            </a:r>
          </a:p>
          <a:p>
            <a:pPr algn="ctr">
              <a:lnSpc>
                <a:spcPts val="2881"/>
              </a:lnSpc>
            </a:pPr>
            <a:endParaRPr lang="en-US" sz="3200" dirty="0">
              <a:solidFill>
                <a:srgbClr val="F64949"/>
              </a:solidFill>
              <a:latin typeface="Cabin Bold"/>
              <a:ea typeface="Cabin Bold"/>
              <a:cs typeface="Cabin Bold"/>
              <a:sym typeface="Cabin Bold"/>
            </a:endParaRPr>
          </a:p>
          <a:p>
            <a:pPr algn="ctr">
              <a:lnSpc>
                <a:spcPts val="2881"/>
              </a:lnSpc>
            </a:pPr>
            <a:r>
              <a:rPr lang="en-US" sz="3200" dirty="0">
                <a:solidFill>
                  <a:srgbClr val="F64949"/>
                </a:solidFill>
                <a:latin typeface="Cabin Bold"/>
                <a:ea typeface="Cabin Bold"/>
                <a:cs typeface="Cabin Bold"/>
                <a:sym typeface="Cabin Bold"/>
              </a:rPr>
              <a:t>GHI LẠI CẢM NGHĨ VỀ MỘT BÀI THƠ</a:t>
            </a:r>
            <a:r>
              <a:rPr lang="vi-VN" sz="3200" dirty="0">
                <a:solidFill>
                  <a:srgbClr val="F64949"/>
                </a:solidFill>
                <a:latin typeface="Cabin Bold"/>
                <a:ea typeface="Cabin Bold"/>
                <a:cs typeface="Cabin Bold"/>
                <a:sym typeface="Cabin Bold"/>
              </a:rPr>
              <a:t> T</a:t>
            </a:r>
            <a:r>
              <a:rPr lang="en-US" sz="3200" dirty="0">
                <a:solidFill>
                  <a:srgbClr val="F64949"/>
                </a:solidFill>
                <a:latin typeface="Cabin Bold"/>
                <a:ea typeface="Cabin Bold"/>
                <a:cs typeface="Cabin Bold"/>
                <a:sym typeface="Cabin Bold"/>
              </a:rPr>
              <a:t>ÁM CHỮ  </a:t>
            </a:r>
          </a:p>
        </p:txBody>
      </p:sp>
      <p:sp>
        <p:nvSpPr>
          <p:cNvPr id="12" name="TextBox 12"/>
          <p:cNvSpPr txBox="1"/>
          <p:nvPr/>
        </p:nvSpPr>
        <p:spPr>
          <a:xfrm>
            <a:off x="836970" y="3561708"/>
            <a:ext cx="8232057" cy="1038746"/>
          </a:xfrm>
          <a:prstGeom prst="rect">
            <a:avLst/>
          </a:prstGeom>
        </p:spPr>
        <p:txBody>
          <a:bodyPr wrap="square" lIns="0" tIns="0" rIns="0" bIns="0" rtlCol="0" anchor="t">
            <a:spAutoFit/>
          </a:bodyPr>
          <a:lstStyle/>
          <a:p>
            <a:pPr algn="just">
              <a:lnSpc>
                <a:spcPts val="2275"/>
              </a:lnSpc>
              <a:spcBef>
                <a:spcPct val="0"/>
              </a:spcBef>
            </a:pPr>
            <a:endParaRPr sz="572" dirty="0"/>
          </a:p>
          <a:p>
            <a:pPr algn="ctr">
              <a:lnSpc>
                <a:spcPts val="2881"/>
              </a:lnSpc>
              <a:spcBef>
                <a:spcPct val="0"/>
              </a:spcBef>
            </a:pPr>
            <a:r>
              <a:rPr lang="en-US" sz="3000" b="1" dirty="0" err="1">
                <a:solidFill>
                  <a:srgbClr val="00B050"/>
                </a:solidFill>
                <a:latin typeface="Times New Roman" panose="02020603050405020304" pitchFamily="18" charset="0"/>
                <a:ea typeface="Cabin Italics"/>
                <a:cs typeface="Times New Roman" panose="02020603050405020304" pitchFamily="18" charset="0"/>
                <a:sym typeface="Cabin Italics"/>
              </a:rPr>
              <a:t>Họ</a:t>
            </a:r>
            <a:r>
              <a:rPr lang="en-US" sz="3000" b="1" dirty="0">
                <a:solidFill>
                  <a:srgbClr val="00B050"/>
                </a:solidFill>
                <a:latin typeface="Times New Roman" panose="02020603050405020304" pitchFamily="18" charset="0"/>
                <a:ea typeface="Cabin Italics"/>
                <a:cs typeface="Times New Roman" panose="02020603050405020304" pitchFamily="18" charset="0"/>
                <a:sym typeface="Cabin Italics"/>
              </a:rPr>
              <a:t> </a:t>
            </a:r>
            <a:r>
              <a:rPr lang="en-US" sz="3000" b="1" dirty="0" err="1">
                <a:solidFill>
                  <a:srgbClr val="00B050"/>
                </a:solidFill>
                <a:latin typeface="Times New Roman" panose="02020603050405020304" pitchFamily="18" charset="0"/>
                <a:ea typeface="Cabin Italics"/>
                <a:cs typeface="Times New Roman" panose="02020603050405020304" pitchFamily="18" charset="0"/>
                <a:sym typeface="Cabin Italics"/>
              </a:rPr>
              <a:t>và</a:t>
            </a:r>
            <a:r>
              <a:rPr lang="en-US" sz="3000" b="1" dirty="0">
                <a:solidFill>
                  <a:srgbClr val="00B050"/>
                </a:solidFill>
                <a:latin typeface="Times New Roman" panose="02020603050405020304" pitchFamily="18" charset="0"/>
                <a:ea typeface="Cabin Italics"/>
                <a:cs typeface="Times New Roman" panose="02020603050405020304" pitchFamily="18" charset="0"/>
                <a:sym typeface="Cabin Italics"/>
              </a:rPr>
              <a:t> </a:t>
            </a:r>
            <a:r>
              <a:rPr lang="en-US" sz="3000" b="1" dirty="0" err="1">
                <a:solidFill>
                  <a:srgbClr val="00B050"/>
                </a:solidFill>
                <a:latin typeface="Times New Roman" panose="02020603050405020304" pitchFamily="18" charset="0"/>
                <a:ea typeface="Cabin Italics"/>
                <a:cs typeface="Times New Roman" panose="02020603050405020304" pitchFamily="18" charset="0"/>
                <a:sym typeface="Cabin Italics"/>
              </a:rPr>
              <a:t>tên</a:t>
            </a:r>
            <a:r>
              <a:rPr lang="en-US" sz="3000" b="1" dirty="0">
                <a:solidFill>
                  <a:srgbClr val="00B050"/>
                </a:solidFill>
                <a:latin typeface="Times New Roman" panose="02020603050405020304" pitchFamily="18" charset="0"/>
                <a:ea typeface="Cabin Italics"/>
                <a:cs typeface="Times New Roman" panose="02020603050405020304" pitchFamily="18" charset="0"/>
                <a:sym typeface="Cabin Italics"/>
              </a:rPr>
              <a:t>: Bùi </a:t>
            </a:r>
            <a:r>
              <a:rPr lang="en-US" sz="3000" b="1" dirty="0" err="1">
                <a:solidFill>
                  <a:srgbClr val="00B050"/>
                </a:solidFill>
                <a:latin typeface="Times New Roman" panose="02020603050405020304" pitchFamily="18" charset="0"/>
                <a:ea typeface="Cabin Italics"/>
                <a:cs typeface="Times New Roman" panose="02020603050405020304" pitchFamily="18" charset="0"/>
                <a:sym typeface="Cabin Italics"/>
              </a:rPr>
              <a:t>Thị</a:t>
            </a:r>
            <a:r>
              <a:rPr lang="en-US" sz="3000" b="1" dirty="0">
                <a:solidFill>
                  <a:srgbClr val="00B050"/>
                </a:solidFill>
                <a:latin typeface="Times New Roman" panose="02020603050405020304" pitchFamily="18" charset="0"/>
                <a:ea typeface="Cabin Italics"/>
                <a:cs typeface="Times New Roman" panose="02020603050405020304" pitchFamily="18" charset="0"/>
                <a:sym typeface="Cabin Italics"/>
              </a:rPr>
              <a:t> </a:t>
            </a:r>
            <a:r>
              <a:rPr lang="en-US" sz="3000" b="1" dirty="0" err="1">
                <a:solidFill>
                  <a:srgbClr val="00B050"/>
                </a:solidFill>
                <a:latin typeface="Times New Roman" panose="02020603050405020304" pitchFamily="18" charset="0"/>
                <a:ea typeface="Cabin Italics"/>
                <a:cs typeface="Times New Roman" panose="02020603050405020304" pitchFamily="18" charset="0"/>
                <a:sym typeface="Cabin Italics"/>
              </a:rPr>
              <a:t>Lương</a:t>
            </a:r>
            <a:endParaRPr lang="en-US" sz="3000" b="1" dirty="0">
              <a:solidFill>
                <a:srgbClr val="00B050"/>
              </a:solidFill>
              <a:latin typeface="Times New Roman" panose="02020603050405020304" pitchFamily="18" charset="0"/>
              <a:ea typeface="Cabin Italics"/>
              <a:cs typeface="Times New Roman" panose="02020603050405020304" pitchFamily="18" charset="0"/>
              <a:sym typeface="Cabin Italics"/>
            </a:endParaRPr>
          </a:p>
          <a:p>
            <a:pPr algn="ctr">
              <a:lnSpc>
                <a:spcPts val="2881"/>
              </a:lnSpc>
              <a:spcBef>
                <a:spcPct val="0"/>
              </a:spcBef>
            </a:pPr>
            <a:r>
              <a:rPr lang="en-US" sz="3000" b="1" dirty="0" err="1">
                <a:solidFill>
                  <a:srgbClr val="00B050"/>
                </a:solidFill>
                <a:latin typeface="Times New Roman" panose="02020603050405020304" pitchFamily="18" charset="0"/>
                <a:ea typeface="Cabin Italics"/>
                <a:cs typeface="Times New Roman" panose="02020603050405020304" pitchFamily="18" charset="0"/>
                <a:sym typeface="Cabin Italics"/>
              </a:rPr>
              <a:t>Gv</a:t>
            </a:r>
            <a:r>
              <a:rPr lang="en-US" sz="3000" b="1" dirty="0">
                <a:solidFill>
                  <a:srgbClr val="00B050"/>
                </a:solidFill>
                <a:latin typeface="Times New Roman" panose="02020603050405020304" pitchFamily="18" charset="0"/>
                <a:ea typeface="Cabin Italics"/>
                <a:cs typeface="Times New Roman" panose="02020603050405020304" pitchFamily="18" charset="0"/>
                <a:sym typeface="Cabin Italics"/>
              </a:rPr>
              <a:t> </a:t>
            </a:r>
            <a:r>
              <a:rPr lang="en-US" sz="3000" b="1" dirty="0" err="1">
                <a:solidFill>
                  <a:srgbClr val="00B050"/>
                </a:solidFill>
                <a:latin typeface="Times New Roman" panose="02020603050405020304" pitchFamily="18" charset="0"/>
                <a:ea typeface="Cabin Italics"/>
                <a:cs typeface="Times New Roman" panose="02020603050405020304" pitchFamily="18" charset="0"/>
                <a:sym typeface="Cabin Italics"/>
              </a:rPr>
              <a:t>trường</a:t>
            </a:r>
            <a:r>
              <a:rPr lang="en-US" sz="3000" b="1" dirty="0">
                <a:solidFill>
                  <a:srgbClr val="00B050"/>
                </a:solidFill>
                <a:latin typeface="Times New Roman" panose="02020603050405020304" pitchFamily="18" charset="0"/>
                <a:ea typeface="Cabin Italics"/>
                <a:cs typeface="Times New Roman" panose="02020603050405020304" pitchFamily="18" charset="0"/>
                <a:sym typeface="Cabin Italics"/>
              </a:rPr>
              <a:t>: THCS Minh </a:t>
            </a:r>
            <a:r>
              <a:rPr lang="en-US" sz="3000" b="1" dirty="0" err="1">
                <a:solidFill>
                  <a:srgbClr val="00B050"/>
                </a:solidFill>
                <a:latin typeface="Times New Roman" panose="02020603050405020304" pitchFamily="18" charset="0"/>
                <a:ea typeface="Cabin Italics"/>
                <a:cs typeface="Times New Roman" panose="02020603050405020304" pitchFamily="18" charset="0"/>
                <a:sym typeface="Cabin Italics"/>
              </a:rPr>
              <a:t>Đức</a:t>
            </a:r>
            <a:r>
              <a:rPr lang="en-US" sz="3000" b="1" dirty="0">
                <a:solidFill>
                  <a:srgbClr val="00B050"/>
                </a:solidFill>
                <a:latin typeface="Times New Roman" panose="02020603050405020304" pitchFamily="18" charset="0"/>
                <a:ea typeface="Cabin Italics"/>
                <a:cs typeface="Times New Roman" panose="02020603050405020304" pitchFamily="18" charset="0"/>
                <a:sym typeface="Cabin Italics"/>
              </a:rPr>
              <a:t> </a:t>
            </a:r>
          </a:p>
        </p:txBody>
      </p:sp>
    </p:spTree>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5 Redondear rectángulo de esquina diagonal">
            <a:extLst>
              <a:ext uri="{FF2B5EF4-FFF2-40B4-BE49-F238E27FC236}">
                <a16:creationId xmlns:a16="http://schemas.microsoft.com/office/drawing/2014/main" id="{8B721BA4-989F-482F-939A-F1A365AACB33}"/>
              </a:ext>
            </a:extLst>
          </p:cNvPr>
          <p:cNvSpPr/>
          <p:nvPr/>
        </p:nvSpPr>
        <p:spPr bwMode="auto">
          <a:xfrm rot="16200000" flipH="1">
            <a:off x="2086355" y="-1528821"/>
            <a:ext cx="509702" cy="4467430"/>
          </a:xfrm>
          <a:prstGeom prst="round2DiagRect">
            <a:avLst>
              <a:gd name="adj1" fmla="val 32602"/>
              <a:gd name="adj2" fmla="val 0"/>
            </a:avLst>
          </a:prstGeom>
          <a:solidFill>
            <a:srgbClr val="ECCAC2"/>
          </a:solidFill>
          <a:ln w="3175" cap="rnd" cmpd="sng">
            <a:noFill/>
            <a:bevel/>
          </a:ln>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8826" tIns="14413" rIns="28826" bIns="14413" rtlCol="0" anchor="b"/>
          <a:lstStyle/>
          <a:p>
            <a:pPr algn="ctr" defTabSz="1018046"/>
            <a:endParaRPr lang="es-SV" sz="2275">
              <a:solidFill>
                <a:srgbClr val="FFFFFF"/>
              </a:solidFill>
              <a:latin typeface="Helvetica" panose="020B0604020202030204" pitchFamily="34" charset="0"/>
              <a:ea typeface="Open Sans Extrabold" panose="020B0906030804020204" pitchFamily="34" charset="0"/>
              <a:cs typeface="Open Sans Extrabold" panose="020B0906030804020204" pitchFamily="34" charset="0"/>
            </a:endParaRPr>
          </a:p>
        </p:txBody>
      </p:sp>
      <p:cxnSp>
        <p:nvCxnSpPr>
          <p:cNvPr id="3" name="Straight Arrow Connector 2"/>
          <p:cNvCxnSpPr>
            <a:cxnSpLocks/>
          </p:cNvCxnSpPr>
          <p:nvPr/>
        </p:nvCxnSpPr>
        <p:spPr>
          <a:xfrm flipV="1">
            <a:off x="0" y="1512039"/>
            <a:ext cx="9782172" cy="399286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1" name="Straight Connector 10"/>
          <p:cNvCxnSpPr>
            <a:cxnSpLocks/>
          </p:cNvCxnSpPr>
          <p:nvPr/>
        </p:nvCxnSpPr>
        <p:spPr>
          <a:xfrm>
            <a:off x="849086" y="4509052"/>
            <a:ext cx="0" cy="661238"/>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cxnSpLocks/>
          </p:cNvCxnSpPr>
          <p:nvPr/>
        </p:nvCxnSpPr>
        <p:spPr>
          <a:xfrm>
            <a:off x="3316521" y="3036933"/>
            <a:ext cx="0" cy="1135018"/>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cxnSpLocks/>
          </p:cNvCxnSpPr>
          <p:nvPr/>
        </p:nvCxnSpPr>
        <p:spPr>
          <a:xfrm>
            <a:off x="5766708" y="2674334"/>
            <a:ext cx="0" cy="491539"/>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cxnSpLocks/>
          </p:cNvCxnSpPr>
          <p:nvPr/>
        </p:nvCxnSpPr>
        <p:spPr>
          <a:xfrm>
            <a:off x="8577397" y="1461090"/>
            <a:ext cx="0" cy="534765"/>
          </a:xfrm>
          <a:prstGeom prst="line">
            <a:avLst/>
          </a:prstGeom>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433312" y="5255448"/>
            <a:ext cx="1016739" cy="467500"/>
          </a:xfrm>
          <a:prstGeom prst="rect">
            <a:avLst/>
          </a:prstGeom>
          <a:noFill/>
        </p:spPr>
        <p:txBody>
          <a:bodyPr wrap="square" rtlCol="0">
            <a:spAutoFit/>
          </a:bodyPr>
          <a:lstStyle/>
          <a:p>
            <a:pPr algn="ctr"/>
            <a:r>
              <a:rPr lang="vi-VN" sz="2438">
                <a:solidFill>
                  <a:srgbClr val="C00000"/>
                </a:solidFill>
                <a:latin typeface="Arial" panose="020B0604020202020204" pitchFamily="34" charset="0"/>
                <a:cs typeface="Arial" panose="020B0604020202020204" pitchFamily="34" charset="0"/>
              </a:rPr>
              <a:t>Lớp 6</a:t>
            </a:r>
          </a:p>
        </p:txBody>
      </p:sp>
      <p:sp>
        <p:nvSpPr>
          <p:cNvPr id="16" name="TextBox 15"/>
          <p:cNvSpPr txBox="1"/>
          <p:nvPr/>
        </p:nvSpPr>
        <p:spPr>
          <a:xfrm>
            <a:off x="2826750" y="4312874"/>
            <a:ext cx="1173297" cy="467500"/>
          </a:xfrm>
          <a:prstGeom prst="rect">
            <a:avLst/>
          </a:prstGeom>
          <a:noFill/>
        </p:spPr>
        <p:txBody>
          <a:bodyPr wrap="square" rtlCol="0">
            <a:spAutoFit/>
          </a:bodyPr>
          <a:lstStyle/>
          <a:p>
            <a:pPr algn="ctr"/>
            <a:r>
              <a:rPr lang="vi-VN" sz="2438">
                <a:solidFill>
                  <a:srgbClr val="C00000"/>
                </a:solidFill>
                <a:latin typeface="Arial" panose="020B0604020202020204" pitchFamily="34" charset="0"/>
                <a:cs typeface="Arial" panose="020B0604020202020204" pitchFamily="34" charset="0"/>
              </a:rPr>
              <a:t>Lớp 7</a:t>
            </a:r>
          </a:p>
        </p:txBody>
      </p:sp>
      <p:sp>
        <p:nvSpPr>
          <p:cNvPr id="17" name="TextBox 16"/>
          <p:cNvSpPr txBox="1"/>
          <p:nvPr/>
        </p:nvSpPr>
        <p:spPr>
          <a:xfrm>
            <a:off x="5285901" y="3296749"/>
            <a:ext cx="1188034" cy="467500"/>
          </a:xfrm>
          <a:prstGeom prst="rect">
            <a:avLst/>
          </a:prstGeom>
          <a:noFill/>
        </p:spPr>
        <p:txBody>
          <a:bodyPr wrap="square" rtlCol="0">
            <a:spAutoFit/>
          </a:bodyPr>
          <a:lstStyle/>
          <a:p>
            <a:pPr algn="ctr"/>
            <a:r>
              <a:rPr lang="vi-VN" sz="2438">
                <a:solidFill>
                  <a:srgbClr val="C00000"/>
                </a:solidFill>
                <a:latin typeface="Arial" panose="020B0604020202020204" pitchFamily="34" charset="0"/>
                <a:cs typeface="Arial" panose="020B0604020202020204" pitchFamily="34" charset="0"/>
              </a:rPr>
              <a:t>Lớp 8</a:t>
            </a:r>
          </a:p>
        </p:txBody>
      </p:sp>
      <p:sp>
        <p:nvSpPr>
          <p:cNvPr id="18" name="TextBox 17"/>
          <p:cNvSpPr txBox="1"/>
          <p:nvPr/>
        </p:nvSpPr>
        <p:spPr>
          <a:xfrm>
            <a:off x="8097880" y="2146668"/>
            <a:ext cx="1122320" cy="467500"/>
          </a:xfrm>
          <a:prstGeom prst="rect">
            <a:avLst/>
          </a:prstGeom>
          <a:noFill/>
        </p:spPr>
        <p:txBody>
          <a:bodyPr wrap="square" rtlCol="0">
            <a:spAutoFit/>
          </a:bodyPr>
          <a:lstStyle/>
          <a:p>
            <a:pPr algn="ctr"/>
            <a:r>
              <a:rPr lang="vi-VN" sz="2438">
                <a:solidFill>
                  <a:srgbClr val="C00000"/>
                </a:solidFill>
                <a:latin typeface="Arial" panose="020B0604020202020204" pitchFamily="34" charset="0"/>
                <a:cs typeface="Arial" panose="020B0604020202020204" pitchFamily="34" charset="0"/>
              </a:rPr>
              <a:t>Lớp 9</a:t>
            </a:r>
          </a:p>
        </p:txBody>
      </p:sp>
      <p:sp>
        <p:nvSpPr>
          <p:cNvPr id="20" name="TextBox 19"/>
          <p:cNvSpPr txBox="1"/>
          <p:nvPr/>
        </p:nvSpPr>
        <p:spPr>
          <a:xfrm>
            <a:off x="2495048" y="2290111"/>
            <a:ext cx="1783082" cy="742639"/>
          </a:xfrm>
          <a:prstGeom prst="rect">
            <a:avLst/>
          </a:prstGeom>
          <a:ln w="28575"/>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113" dirty="0">
                <a:solidFill>
                  <a:srgbClr val="FF0000"/>
                </a:solidFill>
                <a:latin typeface="Arial" panose="020B0604020202020204" pitchFamily="34" charset="0"/>
                <a:cs typeface="Arial" panose="020B0604020202020204" pitchFamily="34" charset="0"/>
              </a:rPr>
              <a:t>- </a:t>
            </a:r>
            <a:r>
              <a:rPr lang="en-US" sz="2113" dirty="0" err="1">
                <a:solidFill>
                  <a:srgbClr val="FF0000"/>
                </a:solidFill>
                <a:latin typeface="Arial" panose="020B0604020202020204" pitchFamily="34" charset="0"/>
                <a:cs typeface="Arial" panose="020B0604020202020204" pitchFamily="34" charset="0"/>
              </a:rPr>
              <a:t>Vần</a:t>
            </a:r>
            <a:r>
              <a:rPr lang="en-US" sz="2113" dirty="0">
                <a:solidFill>
                  <a:srgbClr val="FF0000"/>
                </a:solidFill>
                <a:latin typeface="Arial" panose="020B0604020202020204" pitchFamily="34" charset="0"/>
                <a:cs typeface="Arial" panose="020B0604020202020204" pitchFamily="34" charset="0"/>
              </a:rPr>
              <a:t>, </a:t>
            </a:r>
            <a:r>
              <a:rPr lang="en-US" sz="2113" dirty="0" err="1">
                <a:solidFill>
                  <a:srgbClr val="FF0000"/>
                </a:solidFill>
                <a:latin typeface="Arial" panose="020B0604020202020204" pitchFamily="34" charset="0"/>
                <a:cs typeface="Arial" panose="020B0604020202020204" pitchFamily="34" charset="0"/>
              </a:rPr>
              <a:t>nhịp</a:t>
            </a:r>
            <a:endParaRPr lang="en-US" sz="2113" dirty="0">
              <a:solidFill>
                <a:srgbClr val="FF0000"/>
              </a:solidFill>
              <a:latin typeface="Arial" panose="020B0604020202020204" pitchFamily="34" charset="0"/>
              <a:cs typeface="Arial" panose="020B0604020202020204" pitchFamily="34" charset="0"/>
            </a:endParaRPr>
          </a:p>
          <a:p>
            <a:r>
              <a:rPr lang="en-US" sz="2113" dirty="0">
                <a:solidFill>
                  <a:srgbClr val="FF0000"/>
                </a:solidFill>
                <a:latin typeface="Arial" panose="020B0604020202020204" pitchFamily="34" charset="0"/>
                <a:cs typeface="Arial" panose="020B0604020202020204" pitchFamily="34" charset="0"/>
              </a:rPr>
              <a:t>- Thông </a:t>
            </a:r>
            <a:r>
              <a:rPr lang="en-US" sz="2113" dirty="0" err="1">
                <a:solidFill>
                  <a:srgbClr val="FF0000"/>
                </a:solidFill>
                <a:latin typeface="Arial" panose="020B0604020202020204" pitchFamily="34" charset="0"/>
                <a:cs typeface="Arial" panose="020B0604020202020204" pitchFamily="34" charset="0"/>
              </a:rPr>
              <a:t>điệp</a:t>
            </a:r>
            <a:endParaRPr lang="en-US" sz="2113"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4495800" y="1277334"/>
            <a:ext cx="2162475" cy="1392945"/>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Bố</a:t>
            </a:r>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cục</a:t>
            </a:r>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mạch</a:t>
            </a:r>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cảm</a:t>
            </a:r>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xúc</a:t>
            </a:r>
            <a:endParaRPr lang="en-US" sz="2113" dirty="0">
              <a:solidFill>
                <a:srgbClr val="0000FF"/>
              </a:solidFill>
              <a:latin typeface="Arial" panose="020B0604020202020204" pitchFamily="34" charset="0"/>
              <a:cs typeface="Arial" panose="020B0604020202020204" pitchFamily="34" charset="0"/>
            </a:endParaRPr>
          </a:p>
          <a:p>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Cảm</a:t>
            </a:r>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hứng</a:t>
            </a:r>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chủ</a:t>
            </a:r>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đạo</a:t>
            </a:r>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tư</a:t>
            </a:r>
            <a:r>
              <a:rPr lang="en-US" sz="2113" dirty="0">
                <a:solidFill>
                  <a:srgbClr val="0000FF"/>
                </a:solidFill>
                <a:latin typeface="Arial" panose="020B0604020202020204" pitchFamily="34" charset="0"/>
                <a:cs typeface="Arial" panose="020B0604020202020204" pitchFamily="34" charset="0"/>
              </a:rPr>
              <a:t> </a:t>
            </a:r>
            <a:r>
              <a:rPr lang="en-US" sz="2113" dirty="0" err="1">
                <a:solidFill>
                  <a:srgbClr val="0000FF"/>
                </a:solidFill>
                <a:latin typeface="Arial" panose="020B0604020202020204" pitchFamily="34" charset="0"/>
                <a:cs typeface="Arial" panose="020B0604020202020204" pitchFamily="34" charset="0"/>
              </a:rPr>
              <a:t>tưởng</a:t>
            </a:r>
            <a:endParaRPr lang="vi-VN" sz="2113" dirty="0">
              <a:solidFill>
                <a:srgbClr val="0000FF"/>
              </a:solidFill>
              <a:latin typeface="Arial" panose="020B0604020202020204" pitchFamily="34" charset="0"/>
              <a:cs typeface="Arial" panose="020B0604020202020204" pitchFamily="34" charset="0"/>
            </a:endParaRPr>
          </a:p>
        </p:txBody>
      </p:sp>
      <p:sp>
        <p:nvSpPr>
          <p:cNvPr id="22" name="TextBox 21"/>
          <p:cNvSpPr txBox="1"/>
          <p:nvPr/>
        </p:nvSpPr>
        <p:spPr>
          <a:xfrm>
            <a:off x="7761174" y="1047370"/>
            <a:ext cx="1607956" cy="417487"/>
          </a:xfrm>
          <a:prstGeom prst="rect">
            <a:avLst/>
          </a:prstGeom>
          <a:ln w="28575"/>
        </p:spPr>
        <p:style>
          <a:lnRef idx="1">
            <a:schemeClr val="accent6"/>
          </a:lnRef>
          <a:fillRef idx="2">
            <a:schemeClr val="accent6"/>
          </a:fillRef>
          <a:effectRef idx="1">
            <a:schemeClr val="accent6"/>
          </a:effectRef>
          <a:fontRef idx="minor">
            <a:schemeClr val="dk1"/>
          </a:fontRef>
        </p:style>
        <p:txBody>
          <a:bodyPr wrap="square" rtlCol="0">
            <a:spAutoFit/>
          </a:bodyPr>
          <a:lstStyle/>
          <a:p>
            <a:pPr marL="232186" indent="-232186">
              <a:buFontTx/>
              <a:buChar char="-"/>
            </a:pPr>
            <a:r>
              <a:rPr lang="en-US" sz="2113" dirty="0" err="1">
                <a:solidFill>
                  <a:srgbClr val="22A822"/>
                </a:solidFill>
                <a:latin typeface="Arial" panose="020B0604020202020204" pitchFamily="34" charset="0"/>
                <a:cs typeface="Arial" panose="020B0604020202020204" pitchFamily="34" charset="0"/>
              </a:rPr>
              <a:t>Kết</a:t>
            </a:r>
            <a:r>
              <a:rPr lang="en-US" sz="2113" dirty="0">
                <a:solidFill>
                  <a:srgbClr val="22A822"/>
                </a:solidFill>
                <a:latin typeface="Arial" panose="020B0604020202020204" pitchFamily="34" charset="0"/>
                <a:cs typeface="Arial" panose="020B0604020202020204" pitchFamily="34" charset="0"/>
              </a:rPr>
              <a:t> </a:t>
            </a:r>
            <a:r>
              <a:rPr lang="en-US" sz="2113" dirty="0" err="1">
                <a:solidFill>
                  <a:srgbClr val="22A822"/>
                </a:solidFill>
                <a:latin typeface="Arial" panose="020B0604020202020204" pitchFamily="34" charset="0"/>
                <a:cs typeface="Arial" panose="020B0604020202020204" pitchFamily="34" charset="0"/>
              </a:rPr>
              <a:t>cấu</a:t>
            </a:r>
            <a:endParaRPr lang="vi-VN" sz="2113" dirty="0">
              <a:solidFill>
                <a:srgbClr val="22A822"/>
              </a:solidFill>
              <a:latin typeface="Arial" panose="020B0604020202020204" pitchFamily="34" charset="0"/>
              <a:cs typeface="Arial" panose="020B0604020202020204" pitchFamily="34" charset="0"/>
            </a:endParaRPr>
          </a:p>
        </p:txBody>
      </p:sp>
      <p:sp>
        <p:nvSpPr>
          <p:cNvPr id="23" name="TextBox 22"/>
          <p:cNvSpPr txBox="1"/>
          <p:nvPr/>
        </p:nvSpPr>
        <p:spPr>
          <a:xfrm>
            <a:off x="2051014" y="4938940"/>
            <a:ext cx="6821108" cy="1142620"/>
          </a:xfrm>
          <a:prstGeom prst="rect">
            <a:avLst/>
          </a:prstGeom>
          <a:noFill/>
        </p:spPr>
        <p:txBody>
          <a:bodyPr wrap="square" rtlCol="0">
            <a:spAutoFit/>
          </a:bodyPr>
          <a:lstStyle/>
          <a:p>
            <a:pPr marL="371498" indent="-371498">
              <a:buFont typeface="Wingdings" panose="05000000000000000000" pitchFamily="2" charset="2"/>
              <a:buChar char="ü"/>
            </a:pPr>
            <a:r>
              <a:rPr lang="en-US" sz="2275" dirty="0" err="1">
                <a:latin typeface="Arial" panose="020B0604020202020204" pitchFamily="34" charset="0"/>
                <a:cs typeface="Arial" panose="020B0604020202020204" pitchFamily="34" charset="0"/>
              </a:rPr>
              <a:t>Thêm</a:t>
            </a:r>
            <a:r>
              <a:rPr lang="en-US" sz="2275" dirty="0">
                <a:latin typeface="Arial" panose="020B0604020202020204" pitchFamily="34" charset="0"/>
                <a:cs typeface="Arial" panose="020B0604020202020204" pitchFamily="34" charset="0"/>
              </a:rPr>
              <a:t> </a:t>
            </a:r>
            <a:r>
              <a:rPr lang="en-US" sz="2275" dirty="0" err="1">
                <a:latin typeface="Arial" panose="020B0604020202020204" pitchFamily="34" charset="0"/>
                <a:cs typeface="Arial" panose="020B0604020202020204" pitchFamily="34" charset="0"/>
              </a:rPr>
              <a:t>yếu</a:t>
            </a:r>
            <a:r>
              <a:rPr lang="en-US" sz="2275" dirty="0">
                <a:latin typeface="Arial" panose="020B0604020202020204" pitchFamily="34" charset="0"/>
                <a:cs typeface="Arial" panose="020B0604020202020204" pitchFamily="34" charset="0"/>
              </a:rPr>
              <a:t> </a:t>
            </a:r>
            <a:r>
              <a:rPr lang="en-US" sz="2275" dirty="0" err="1">
                <a:latin typeface="Arial" panose="020B0604020202020204" pitchFamily="34" charset="0"/>
                <a:cs typeface="Arial" panose="020B0604020202020204" pitchFamily="34" charset="0"/>
              </a:rPr>
              <a:t>tố</a:t>
            </a:r>
            <a:r>
              <a:rPr lang="en-US" sz="2275" dirty="0">
                <a:latin typeface="Arial" panose="020B0604020202020204" pitchFamily="34" charset="0"/>
                <a:cs typeface="Arial" panose="020B0604020202020204" pitchFamily="34" charset="0"/>
              </a:rPr>
              <a:t> </a:t>
            </a:r>
            <a:r>
              <a:rPr lang="en-US" sz="2275" dirty="0" err="1">
                <a:latin typeface="Arial" panose="020B0604020202020204" pitchFamily="34" charset="0"/>
                <a:cs typeface="Arial" panose="020B0604020202020204" pitchFamily="34" charset="0"/>
              </a:rPr>
              <a:t>mới</a:t>
            </a:r>
            <a:endParaRPr lang="en-US" sz="2275" dirty="0">
              <a:latin typeface="Arial" panose="020B0604020202020204" pitchFamily="34" charset="0"/>
              <a:cs typeface="Arial" panose="020B0604020202020204" pitchFamily="34" charset="0"/>
            </a:endParaRPr>
          </a:p>
          <a:p>
            <a:pPr marL="371498" indent="-371498">
              <a:buFont typeface="Wingdings" panose="05000000000000000000" pitchFamily="2" charset="2"/>
              <a:buChar char="ü"/>
            </a:pPr>
            <a:r>
              <a:rPr lang="en-US" sz="2275" dirty="0" err="1">
                <a:latin typeface="Arial" panose="020B0604020202020204" pitchFamily="34" charset="0"/>
                <a:cs typeface="Arial" panose="020B0604020202020204" pitchFamily="34" charset="0"/>
              </a:rPr>
              <a:t>Nâng</a:t>
            </a:r>
            <a:r>
              <a:rPr lang="en-US" sz="2275" dirty="0">
                <a:latin typeface="Arial" panose="020B0604020202020204" pitchFamily="34" charset="0"/>
                <a:cs typeface="Arial" panose="020B0604020202020204" pitchFamily="34" charset="0"/>
              </a:rPr>
              <a:t> </a:t>
            </a:r>
            <a:r>
              <a:rPr lang="en-US" sz="2275" dirty="0" err="1">
                <a:latin typeface="Arial" panose="020B0604020202020204" pitchFamily="34" charset="0"/>
                <a:cs typeface="Arial" panose="020B0604020202020204" pitchFamily="34" charset="0"/>
              </a:rPr>
              <a:t>mức</a:t>
            </a:r>
            <a:r>
              <a:rPr lang="en-US" sz="2275" dirty="0">
                <a:latin typeface="Arial" panose="020B0604020202020204" pitchFamily="34" charset="0"/>
                <a:cs typeface="Arial" panose="020B0604020202020204" pitchFamily="34" charset="0"/>
              </a:rPr>
              <a:t> </a:t>
            </a:r>
            <a:r>
              <a:rPr lang="en-US" sz="2275" dirty="0" err="1">
                <a:latin typeface="Arial" panose="020B0604020202020204" pitchFamily="34" charset="0"/>
                <a:cs typeface="Arial" panose="020B0604020202020204" pitchFamily="34" charset="0"/>
              </a:rPr>
              <a:t>độ</a:t>
            </a:r>
            <a:r>
              <a:rPr lang="en-US" sz="2275" dirty="0">
                <a:latin typeface="Arial" panose="020B0604020202020204" pitchFamily="34" charset="0"/>
                <a:cs typeface="Arial" panose="020B0604020202020204" pitchFamily="34" charset="0"/>
              </a:rPr>
              <a:t> </a:t>
            </a:r>
            <a:r>
              <a:rPr lang="en-US" sz="2275" dirty="0" err="1">
                <a:latin typeface="Arial" panose="020B0604020202020204" pitchFamily="34" charset="0"/>
                <a:cs typeface="Arial" panose="020B0604020202020204" pitchFamily="34" charset="0"/>
              </a:rPr>
              <a:t>nhận</a:t>
            </a:r>
            <a:r>
              <a:rPr lang="en-US" sz="2275" dirty="0">
                <a:latin typeface="Arial" panose="020B0604020202020204" pitchFamily="34" charset="0"/>
                <a:cs typeface="Arial" panose="020B0604020202020204" pitchFamily="34" charset="0"/>
              </a:rPr>
              <a:t> </a:t>
            </a:r>
            <a:r>
              <a:rPr lang="en-US" sz="2275" dirty="0" err="1">
                <a:latin typeface="Arial" panose="020B0604020202020204" pitchFamily="34" charset="0"/>
                <a:cs typeface="Arial" panose="020B0604020202020204" pitchFamily="34" charset="0"/>
              </a:rPr>
              <a:t>thức</a:t>
            </a:r>
            <a:r>
              <a:rPr lang="en-US" sz="2275" dirty="0">
                <a:latin typeface="Arial" panose="020B0604020202020204" pitchFamily="34" charset="0"/>
                <a:cs typeface="Arial" panose="020B0604020202020204" pitchFamily="34" charset="0"/>
              </a:rPr>
              <a:t>: </a:t>
            </a:r>
          </a:p>
          <a:p>
            <a:r>
              <a:rPr lang="en-US" sz="2275" b="1" dirty="0" err="1">
                <a:latin typeface="Arial" panose="020B0604020202020204" pitchFamily="34" charset="0"/>
                <a:cs typeface="Arial" panose="020B0604020202020204" pitchFamily="34" charset="0"/>
              </a:rPr>
              <a:t>Nhận</a:t>
            </a:r>
            <a:r>
              <a:rPr lang="en-US" sz="2275" b="1" dirty="0">
                <a:latin typeface="Arial" panose="020B0604020202020204" pitchFamily="34" charset="0"/>
                <a:cs typeface="Arial" panose="020B0604020202020204" pitchFamily="34" charset="0"/>
              </a:rPr>
              <a:t> </a:t>
            </a:r>
            <a:r>
              <a:rPr lang="en-US" sz="2275" b="1" dirty="0" err="1">
                <a:latin typeface="Arial" panose="020B0604020202020204" pitchFamily="34" charset="0"/>
                <a:cs typeface="Arial" panose="020B0604020202020204" pitchFamily="34" charset="0"/>
              </a:rPr>
              <a:t>biết</a:t>
            </a:r>
            <a:r>
              <a:rPr lang="en-US" sz="2275" b="1" dirty="0">
                <a:latin typeface="Arial" panose="020B0604020202020204" pitchFamily="34" charset="0"/>
                <a:cs typeface="Arial" panose="020B0604020202020204" pitchFamily="34" charset="0"/>
              </a:rPr>
              <a:t> </a:t>
            </a:r>
            <a:r>
              <a:rPr lang="en-US" sz="2275" b="1" dirty="0">
                <a:latin typeface="Arial" panose="020B0604020202020204" pitchFamily="34" charset="0"/>
                <a:cs typeface="Arial" panose="020B0604020202020204" pitchFamily="34" charset="0"/>
                <a:sym typeface="Wingdings" panose="05000000000000000000" pitchFamily="2" charset="2"/>
              </a:rPr>
              <a:t></a:t>
            </a:r>
            <a:r>
              <a:rPr lang="en-US" sz="2275" b="1" dirty="0">
                <a:latin typeface="Arial" panose="020B0604020202020204" pitchFamily="34" charset="0"/>
                <a:cs typeface="Arial" panose="020B0604020202020204" pitchFamily="34" charset="0"/>
              </a:rPr>
              <a:t> Thông </a:t>
            </a:r>
            <a:r>
              <a:rPr lang="en-US" sz="2275" b="1" dirty="0" err="1">
                <a:latin typeface="Arial" panose="020B0604020202020204" pitchFamily="34" charset="0"/>
                <a:cs typeface="Arial" panose="020B0604020202020204" pitchFamily="34" charset="0"/>
              </a:rPr>
              <a:t>hiểu</a:t>
            </a:r>
            <a:r>
              <a:rPr lang="en-US" sz="2275" b="1" dirty="0">
                <a:latin typeface="Arial" panose="020B0604020202020204" pitchFamily="34" charset="0"/>
                <a:cs typeface="Arial" panose="020B0604020202020204" pitchFamily="34" charset="0"/>
              </a:rPr>
              <a:t> (</a:t>
            </a:r>
            <a:r>
              <a:rPr lang="en-US" sz="2275" b="1" dirty="0" err="1">
                <a:latin typeface="Arial" panose="020B0604020202020204" pitchFamily="34" charset="0"/>
                <a:cs typeface="Arial" panose="020B0604020202020204" pitchFamily="34" charset="0"/>
              </a:rPr>
              <a:t>phân</a:t>
            </a:r>
            <a:r>
              <a:rPr lang="en-US" sz="2275" b="1" dirty="0">
                <a:latin typeface="Arial" panose="020B0604020202020204" pitchFamily="34" charset="0"/>
                <a:cs typeface="Arial" panose="020B0604020202020204" pitchFamily="34" charset="0"/>
              </a:rPr>
              <a:t> </a:t>
            </a:r>
            <a:r>
              <a:rPr lang="en-US" sz="2275" b="1" dirty="0" err="1">
                <a:latin typeface="Arial" panose="020B0604020202020204" pitchFamily="34" charset="0"/>
                <a:cs typeface="Arial" panose="020B0604020202020204" pitchFamily="34" charset="0"/>
              </a:rPr>
              <a:t>tích</a:t>
            </a:r>
            <a:r>
              <a:rPr lang="en-US" sz="2275" b="1" dirty="0">
                <a:latin typeface="Arial" panose="020B0604020202020204" pitchFamily="34" charset="0"/>
                <a:cs typeface="Arial" panose="020B0604020202020204" pitchFamily="34" charset="0"/>
              </a:rPr>
              <a:t>) </a:t>
            </a:r>
            <a:r>
              <a:rPr lang="en-US" sz="2275" b="1" dirty="0">
                <a:latin typeface="Arial" panose="020B0604020202020204" pitchFamily="34" charset="0"/>
                <a:cs typeface="Arial" panose="020B0604020202020204" pitchFamily="34" charset="0"/>
                <a:sym typeface="Wingdings" panose="05000000000000000000" pitchFamily="2" charset="2"/>
              </a:rPr>
              <a:t></a:t>
            </a:r>
            <a:r>
              <a:rPr lang="en-US" sz="2275" b="1" dirty="0">
                <a:latin typeface="Arial" panose="020B0604020202020204" pitchFamily="34" charset="0"/>
                <a:cs typeface="Arial" panose="020B0604020202020204" pitchFamily="34" charset="0"/>
              </a:rPr>
              <a:t> </a:t>
            </a:r>
            <a:r>
              <a:rPr lang="en-US" sz="2275" b="1" dirty="0" err="1">
                <a:latin typeface="Arial" panose="020B0604020202020204" pitchFamily="34" charset="0"/>
                <a:cs typeface="Arial" panose="020B0604020202020204" pitchFamily="34" charset="0"/>
              </a:rPr>
              <a:t>Vận</a:t>
            </a:r>
            <a:r>
              <a:rPr lang="en-US" sz="2275" b="1" dirty="0">
                <a:latin typeface="Arial" panose="020B0604020202020204" pitchFamily="34" charset="0"/>
                <a:cs typeface="Arial" panose="020B0604020202020204" pitchFamily="34" charset="0"/>
              </a:rPr>
              <a:t> </a:t>
            </a:r>
            <a:r>
              <a:rPr lang="en-US" sz="2275" b="1" dirty="0" err="1">
                <a:latin typeface="Arial" panose="020B0604020202020204" pitchFamily="34" charset="0"/>
                <a:cs typeface="Arial" panose="020B0604020202020204" pitchFamily="34" charset="0"/>
              </a:rPr>
              <a:t>dụng</a:t>
            </a:r>
            <a:endParaRPr lang="vi-VN" sz="2275" b="1" dirty="0">
              <a:latin typeface="Arial" panose="020B0604020202020204" pitchFamily="34" charset="0"/>
              <a:cs typeface="Arial" panose="020B0604020202020204" pitchFamily="34" charset="0"/>
            </a:endParaRPr>
          </a:p>
        </p:txBody>
      </p:sp>
      <p:sp>
        <p:nvSpPr>
          <p:cNvPr id="2" name="TextBox 1"/>
          <p:cNvSpPr txBox="1"/>
          <p:nvPr/>
        </p:nvSpPr>
        <p:spPr>
          <a:xfrm>
            <a:off x="85995" y="430184"/>
            <a:ext cx="6366443" cy="553998"/>
          </a:xfrm>
          <a:prstGeom prst="rect">
            <a:avLst/>
          </a:prstGeom>
          <a:solidFill>
            <a:schemeClr val="accent5">
              <a:lumMod val="20000"/>
              <a:lumOff val="80000"/>
            </a:schemeClr>
          </a:solidFill>
        </p:spPr>
        <p:txBody>
          <a:bodyPr wrap="square" rtlCol="0">
            <a:spAutoFit/>
          </a:bodyPr>
          <a:lstStyle/>
          <a:p>
            <a:r>
              <a:rPr lang="en-US" sz="3000" b="1" dirty="0">
                <a:solidFill>
                  <a:srgbClr val="FF0000"/>
                </a:solidFill>
                <a:latin typeface="Arial" panose="020B0604020202020204" pitchFamily="34" charset="0"/>
                <a:cs typeface="Arial" panose="020B0604020202020204" pitchFamily="34" charset="0"/>
              </a:rPr>
              <a:t>ĐƯỜNG PHÁT TRIỂN NĂNG LỰC</a:t>
            </a:r>
            <a:endParaRPr lang="vi-VN" sz="3000" b="1" dirty="0">
              <a:solidFill>
                <a:srgbClr val="FF0000"/>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BDD04A0A-F1EE-4BCC-9380-9A6290893B5C}"/>
              </a:ext>
            </a:extLst>
          </p:cNvPr>
          <p:cNvSpPr/>
          <p:nvPr/>
        </p:nvSpPr>
        <p:spPr>
          <a:xfrm>
            <a:off x="781646" y="5054776"/>
            <a:ext cx="154781" cy="1587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3" name="Oval 32">
            <a:extLst>
              <a:ext uri="{FF2B5EF4-FFF2-40B4-BE49-F238E27FC236}">
                <a16:creationId xmlns:a16="http://schemas.microsoft.com/office/drawing/2014/main" id="{932686CB-31BE-4BF4-9F47-CCCD1F4CFCB7}"/>
              </a:ext>
            </a:extLst>
          </p:cNvPr>
          <p:cNvSpPr/>
          <p:nvPr/>
        </p:nvSpPr>
        <p:spPr>
          <a:xfrm>
            <a:off x="3239131" y="4034294"/>
            <a:ext cx="154781" cy="1587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4" name="Oval 33">
            <a:extLst>
              <a:ext uri="{FF2B5EF4-FFF2-40B4-BE49-F238E27FC236}">
                <a16:creationId xmlns:a16="http://schemas.microsoft.com/office/drawing/2014/main" id="{535B344F-70C9-4521-BD90-F9DB6A2722DD}"/>
              </a:ext>
            </a:extLst>
          </p:cNvPr>
          <p:cNvSpPr/>
          <p:nvPr/>
        </p:nvSpPr>
        <p:spPr>
          <a:xfrm>
            <a:off x="5689318" y="3044939"/>
            <a:ext cx="154781" cy="1587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5" name="Oval 34">
            <a:extLst>
              <a:ext uri="{FF2B5EF4-FFF2-40B4-BE49-F238E27FC236}">
                <a16:creationId xmlns:a16="http://schemas.microsoft.com/office/drawing/2014/main" id="{A894160C-D66F-4C27-9AF9-B8535BB2627D}"/>
              </a:ext>
            </a:extLst>
          </p:cNvPr>
          <p:cNvSpPr/>
          <p:nvPr/>
        </p:nvSpPr>
        <p:spPr>
          <a:xfrm>
            <a:off x="8487760" y="1892996"/>
            <a:ext cx="154781" cy="1587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6" name="Rounded Rectangle 35"/>
          <p:cNvSpPr/>
          <p:nvPr/>
        </p:nvSpPr>
        <p:spPr>
          <a:xfrm>
            <a:off x="76200" y="2146668"/>
            <a:ext cx="2063616" cy="2349133"/>
          </a:xfrm>
          <a:prstGeom prst="roundRect">
            <a:avLst>
              <a:gd name="adj" fmla="val 10000"/>
            </a:avLst>
          </a:prstGeom>
          <a:solidFill>
            <a:srgbClr val="CCFFFF"/>
          </a:solidFill>
          <a:ln>
            <a:solidFill>
              <a:schemeClr val="tx2">
                <a:lumMod val="60000"/>
                <a:lumOff val="40000"/>
              </a:schemeClr>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 name="TextBox 7"/>
          <p:cNvSpPr txBox="1"/>
          <p:nvPr/>
        </p:nvSpPr>
        <p:spPr>
          <a:xfrm>
            <a:off x="18171" y="2108395"/>
            <a:ext cx="2063616" cy="2400657"/>
          </a:xfrm>
          <a:prstGeom prst="rect">
            <a:avLst/>
          </a:prstGeom>
          <a:noFill/>
        </p:spPr>
        <p:txBody>
          <a:bodyPr wrap="square" rtlCol="0">
            <a:spAutoFit/>
          </a:bodyPr>
          <a:lstStyle/>
          <a:p>
            <a:pPr>
              <a:lnSpc>
                <a:spcPct val="150000"/>
              </a:lnSpc>
            </a:pP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Hình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ảnh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từ</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ngữ</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biện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pháp</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từ</a:t>
            </a:r>
            <a:r>
              <a:rPr lang="en-US" sz="2000" b="1" dirty="0">
                <a:solidFill>
                  <a:srgbClr val="FF0000"/>
                </a:solidFill>
                <a:latin typeface="Arial" panose="020B0604020202020204" pitchFamily="34" charset="0"/>
                <a:cs typeface="Arial" panose="020B0604020202020204" pitchFamily="34" charset="0"/>
              </a:rPr>
              <a:t>.</a:t>
            </a:r>
          </a:p>
          <a:p>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Đề</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tài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chủ</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đề</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tình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cảm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cảm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xúc</a:t>
            </a:r>
            <a:r>
              <a:rPr lang="en-US" sz="2000" b="1" dirty="0">
                <a:solidFill>
                  <a:srgbClr val="FF0000"/>
                </a:solidFill>
                <a:latin typeface="Arial" panose="020B0604020202020204" pitchFamily="34" charset="0"/>
                <a:cs typeface="Arial" panose="020B0604020202020204" pitchFamily="34" charset="0"/>
              </a:rPr>
              <a:t>.</a:t>
            </a:r>
            <a:endParaRPr lang="en-US" sz="2000" dirty="0">
              <a:solidFill>
                <a:srgbClr val="FF0000"/>
              </a:solidFill>
            </a:endParaRPr>
          </a:p>
        </p:txBody>
      </p:sp>
    </p:spTree>
    <p:extLst>
      <p:ext uri="{BB962C8B-B14F-4D97-AF65-F5344CB8AC3E}">
        <p14:creationId xmlns:p14="http://schemas.microsoft.com/office/powerpoint/2010/main" val="148511422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250" fill="hold"/>
                                        <p:tgtEl>
                                          <p:spTgt spid="8"/>
                                        </p:tgtEl>
                                        <p:attrNameLst>
                                          <p:attrName>ppt_x</p:attrName>
                                        </p:attrNameLst>
                                      </p:cBhvr>
                                      <p:tavLst>
                                        <p:tav tm="0">
                                          <p:val>
                                            <p:strVal val="#ppt_x"/>
                                          </p:val>
                                        </p:tav>
                                        <p:tav tm="100000">
                                          <p:val>
                                            <p:strVal val="#ppt_x"/>
                                          </p:val>
                                        </p:tav>
                                      </p:tavLst>
                                    </p:anim>
                                    <p:anim calcmode="lin" valueType="num">
                                      <p:cBhvr additive="base">
                                        <p:cTn id="31" dur="25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00"/>
                                        <p:tgtEl>
                                          <p:spTgt spid="33"/>
                                        </p:tgtEl>
                                      </p:cBhvr>
                                    </p:animEffect>
                                    <p:anim calcmode="lin" valueType="num">
                                      <p:cBhvr>
                                        <p:cTn id="46" dur="1000" fill="hold"/>
                                        <p:tgtEl>
                                          <p:spTgt spid="33"/>
                                        </p:tgtEl>
                                        <p:attrNameLst>
                                          <p:attrName>ppt_x</p:attrName>
                                        </p:attrNameLst>
                                      </p:cBhvr>
                                      <p:tavLst>
                                        <p:tav tm="0">
                                          <p:val>
                                            <p:strVal val="#ppt_x"/>
                                          </p:val>
                                        </p:tav>
                                        <p:tav tm="100000">
                                          <p:val>
                                            <p:strVal val="#ppt_x"/>
                                          </p:val>
                                        </p:tav>
                                      </p:tavLst>
                                    </p:anim>
                                    <p:anim calcmode="lin" valueType="num">
                                      <p:cBhvr>
                                        <p:cTn id="4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250" fill="hold"/>
                                        <p:tgtEl>
                                          <p:spTgt spid="20"/>
                                        </p:tgtEl>
                                        <p:attrNameLst>
                                          <p:attrName>ppt_x</p:attrName>
                                        </p:attrNameLst>
                                      </p:cBhvr>
                                      <p:tavLst>
                                        <p:tav tm="0">
                                          <p:val>
                                            <p:strVal val="0-#ppt_w/2"/>
                                          </p:val>
                                        </p:tav>
                                        <p:tav tm="100000">
                                          <p:val>
                                            <p:strVal val="#ppt_x"/>
                                          </p:val>
                                        </p:tav>
                                      </p:tavLst>
                                    </p:anim>
                                    <p:anim calcmode="lin" valueType="num">
                                      <p:cBhvr additive="base">
                                        <p:cTn id="57" dur="2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barn(inVertical)">
                                      <p:cBhvr>
                                        <p:cTn id="74" dur="500"/>
                                        <p:tgtEl>
                                          <p:spTgt spid="1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25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1000"/>
                                        <p:tgtEl>
                                          <p:spTgt spid="35"/>
                                        </p:tgtEl>
                                      </p:cBhvr>
                                    </p:animEffect>
                                    <p:anim calcmode="lin" valueType="num">
                                      <p:cBhvr>
                                        <p:cTn id="88" dur="1000" fill="hold"/>
                                        <p:tgtEl>
                                          <p:spTgt spid="35"/>
                                        </p:tgtEl>
                                        <p:attrNameLst>
                                          <p:attrName>ppt_x</p:attrName>
                                        </p:attrNameLst>
                                      </p:cBhvr>
                                      <p:tavLst>
                                        <p:tav tm="0">
                                          <p:val>
                                            <p:strVal val="#ppt_x"/>
                                          </p:val>
                                        </p:tav>
                                        <p:tav tm="100000">
                                          <p:val>
                                            <p:strVal val="#ppt_x"/>
                                          </p:val>
                                        </p:tav>
                                      </p:tavLst>
                                    </p:anim>
                                    <p:anim calcmode="lin" valueType="num">
                                      <p:cBhvr>
                                        <p:cTn id="8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nodeType="click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randombar(horizontal)">
                                      <p:cBhvr>
                                        <p:cTn id="94" dur="500"/>
                                        <p:tgtEl>
                                          <p:spTgt spid="14"/>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randombar(horizontal)">
                                      <p:cBhvr>
                                        <p:cTn id="97" dur="25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randombar(horizontal)">
                                      <p:cBhvr>
                                        <p:cTn id="102"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p:bldP spid="16" grpId="0"/>
      <p:bldP spid="17" grpId="0"/>
      <p:bldP spid="18" grpId="0"/>
      <p:bldP spid="20" grpId="0" animBg="1"/>
      <p:bldP spid="21" grpId="0" animBg="1"/>
      <p:bldP spid="22" grpId="0" animBg="1"/>
      <p:bldP spid="23" grpId="0"/>
      <p:bldP spid="2" grpId="0" animBg="1"/>
      <p:bldP spid="31" grpId="0" animBg="1"/>
      <p:bldP spid="33" grpId="0" animBg="1"/>
      <p:bldP spid="34" grpId="0" animBg="1"/>
      <p:bldP spid="3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132" y="10093"/>
            <a:ext cx="9998131"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354" r="-1468" b="-56033"/>
            </a:stretch>
          </a:blipFill>
        </p:spPr>
        <p:txBody>
          <a:bodyPr/>
          <a:lstStyle/>
          <a:p>
            <a:endParaRPr lang="en-US" sz="572"/>
          </a:p>
        </p:txBody>
      </p:sp>
      <p:grpSp>
        <p:nvGrpSpPr>
          <p:cNvPr id="3" name="Group 3"/>
          <p:cNvGrpSpPr/>
          <p:nvPr/>
        </p:nvGrpSpPr>
        <p:grpSpPr>
          <a:xfrm>
            <a:off x="2250010" y="3346050"/>
            <a:ext cx="4629416" cy="1137790"/>
            <a:chOff x="0" y="0"/>
            <a:chExt cx="4520297" cy="766281"/>
          </a:xfrm>
        </p:grpSpPr>
        <p:sp>
          <p:nvSpPr>
            <p:cNvPr id="4" name="Freeform 4"/>
            <p:cNvSpPr/>
            <p:nvPr/>
          </p:nvSpPr>
          <p:spPr>
            <a:xfrm>
              <a:off x="0" y="0"/>
              <a:ext cx="4520297" cy="766281"/>
            </a:xfrm>
            <a:custGeom>
              <a:avLst/>
              <a:gdLst/>
              <a:ahLst/>
              <a:cxnLst/>
              <a:rect l="l" t="t" r="r" b="b"/>
              <a:pathLst>
                <a:path w="4520297" h="766281">
                  <a:moveTo>
                    <a:pt x="0" y="0"/>
                  </a:moveTo>
                  <a:lnTo>
                    <a:pt x="4520297" y="0"/>
                  </a:lnTo>
                  <a:lnTo>
                    <a:pt x="4520297" y="766281"/>
                  </a:lnTo>
                  <a:lnTo>
                    <a:pt x="0" y="766281"/>
                  </a:lnTo>
                  <a:close/>
                </a:path>
              </a:pathLst>
            </a:custGeom>
            <a:solidFill>
              <a:srgbClr val="FFFFFF"/>
            </a:solidFill>
          </p:spPr>
        </p:sp>
      </p:grpSp>
      <p:sp>
        <p:nvSpPr>
          <p:cNvPr id="5" name="Freeform 5"/>
          <p:cNvSpPr/>
          <p:nvPr/>
        </p:nvSpPr>
        <p:spPr>
          <a:xfrm>
            <a:off x="7099432" y="130178"/>
            <a:ext cx="2641468" cy="936521"/>
          </a:xfrm>
          <a:custGeom>
            <a:avLst/>
            <a:gdLst/>
            <a:ahLst/>
            <a:cxnLst/>
            <a:rect l="l" t="t" r="r" b="b"/>
            <a:pathLst>
              <a:path w="4876557" h="1728961">
                <a:moveTo>
                  <a:pt x="0" y="0"/>
                </a:moveTo>
                <a:lnTo>
                  <a:pt x="4876558" y="0"/>
                </a:lnTo>
                <a:lnTo>
                  <a:pt x="4876558" y="1728961"/>
                </a:lnTo>
                <a:lnTo>
                  <a:pt x="0" y="1728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60218" y="800987"/>
            <a:ext cx="239209" cy="34295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p:nvPr/>
        </p:nvGrpSpPr>
        <p:grpSpPr>
          <a:xfrm>
            <a:off x="669623" y="2234137"/>
            <a:ext cx="3818253" cy="1055360"/>
            <a:chOff x="0" y="-28575"/>
            <a:chExt cx="9398777" cy="2597810"/>
          </a:xfrm>
        </p:grpSpPr>
        <p:sp>
          <p:nvSpPr>
            <p:cNvPr id="8" name="TextBox 8"/>
            <p:cNvSpPr txBox="1"/>
            <p:nvPr/>
          </p:nvSpPr>
          <p:spPr>
            <a:xfrm>
              <a:off x="0" y="-28575"/>
              <a:ext cx="9398777" cy="734875"/>
            </a:xfrm>
            <a:prstGeom prst="rect">
              <a:avLst/>
            </a:prstGeom>
          </p:spPr>
          <p:txBody>
            <a:bodyPr lIns="0" tIns="0" rIns="0" bIns="0" rtlCol="0" anchor="t">
              <a:spAutoFit/>
            </a:bodyPr>
            <a:lstStyle/>
            <a:p>
              <a:pPr>
                <a:lnSpc>
                  <a:spcPts val="2465"/>
                </a:lnSpc>
              </a:pPr>
              <a:r>
                <a:rPr lang="en-US" sz="1896">
                  <a:solidFill>
                    <a:srgbClr val="000000"/>
                  </a:solidFill>
                  <a:latin typeface="Muli Bold"/>
                  <a:ea typeface="Muli Bold"/>
                  <a:cs typeface="Muli Bold"/>
                  <a:sym typeface="Muli Bold"/>
                </a:rPr>
                <a:t> </a:t>
              </a:r>
            </a:p>
          </p:txBody>
        </p:sp>
        <p:sp>
          <p:nvSpPr>
            <p:cNvPr id="9" name="TextBox 9"/>
            <p:cNvSpPr txBox="1"/>
            <p:nvPr/>
          </p:nvSpPr>
          <p:spPr>
            <a:xfrm>
              <a:off x="0" y="1929690"/>
              <a:ext cx="9398777" cy="639545"/>
            </a:xfrm>
            <a:prstGeom prst="rect">
              <a:avLst/>
            </a:prstGeom>
          </p:spPr>
          <p:txBody>
            <a:bodyPr lIns="0" tIns="0" rIns="0" bIns="0" rtlCol="0" anchor="t">
              <a:spAutoFit/>
            </a:bodyPr>
            <a:lstStyle/>
            <a:p>
              <a:pPr>
                <a:lnSpc>
                  <a:spcPts val="2465"/>
                </a:lnSpc>
              </a:pPr>
              <a:endParaRPr sz="572"/>
            </a:p>
          </p:txBody>
        </p:sp>
      </p:grpSp>
      <p:grpSp>
        <p:nvGrpSpPr>
          <p:cNvPr id="12" name="Group 12"/>
          <p:cNvGrpSpPr/>
          <p:nvPr/>
        </p:nvGrpSpPr>
        <p:grpSpPr>
          <a:xfrm>
            <a:off x="669623" y="3480267"/>
            <a:ext cx="3818253" cy="1055360"/>
            <a:chOff x="0" y="-28575"/>
            <a:chExt cx="9398777" cy="2597810"/>
          </a:xfrm>
        </p:grpSpPr>
        <p:sp>
          <p:nvSpPr>
            <p:cNvPr id="13" name="TextBox 13"/>
            <p:cNvSpPr txBox="1"/>
            <p:nvPr/>
          </p:nvSpPr>
          <p:spPr>
            <a:xfrm>
              <a:off x="0" y="-28575"/>
              <a:ext cx="9398777" cy="734875"/>
            </a:xfrm>
            <a:prstGeom prst="rect">
              <a:avLst/>
            </a:prstGeom>
          </p:spPr>
          <p:txBody>
            <a:bodyPr lIns="0" tIns="0" rIns="0" bIns="0" rtlCol="0" anchor="t">
              <a:spAutoFit/>
            </a:bodyPr>
            <a:lstStyle/>
            <a:p>
              <a:pPr>
                <a:lnSpc>
                  <a:spcPts val="2465"/>
                </a:lnSpc>
              </a:pPr>
              <a:r>
                <a:rPr lang="en-US" sz="1896">
                  <a:solidFill>
                    <a:srgbClr val="000000"/>
                  </a:solidFill>
                  <a:latin typeface="Muli Bold"/>
                  <a:ea typeface="Muli Bold"/>
                  <a:cs typeface="Muli Bold"/>
                  <a:sym typeface="Muli Bold"/>
                </a:rPr>
                <a:t> </a:t>
              </a:r>
            </a:p>
          </p:txBody>
        </p:sp>
        <p:sp>
          <p:nvSpPr>
            <p:cNvPr id="14" name="TextBox 14"/>
            <p:cNvSpPr txBox="1"/>
            <p:nvPr/>
          </p:nvSpPr>
          <p:spPr>
            <a:xfrm>
              <a:off x="0" y="1929690"/>
              <a:ext cx="9398777" cy="639545"/>
            </a:xfrm>
            <a:prstGeom prst="rect">
              <a:avLst/>
            </a:prstGeom>
          </p:spPr>
          <p:txBody>
            <a:bodyPr lIns="0" tIns="0" rIns="0" bIns="0" rtlCol="0" anchor="t">
              <a:spAutoFit/>
            </a:bodyPr>
            <a:lstStyle/>
            <a:p>
              <a:pPr>
                <a:lnSpc>
                  <a:spcPts val="2465"/>
                </a:lnSpc>
              </a:pPr>
              <a:endParaRPr sz="572"/>
            </a:p>
          </p:txBody>
        </p:sp>
      </p:grpSp>
      <p:sp>
        <p:nvSpPr>
          <p:cNvPr id="15" name="TextBox 15"/>
          <p:cNvSpPr txBox="1"/>
          <p:nvPr/>
        </p:nvSpPr>
        <p:spPr>
          <a:xfrm>
            <a:off x="669623" y="3787210"/>
            <a:ext cx="7174951" cy="522772"/>
          </a:xfrm>
          <a:prstGeom prst="rect">
            <a:avLst/>
          </a:prstGeom>
        </p:spPr>
        <p:txBody>
          <a:bodyPr lIns="0" tIns="0" rIns="0" bIns="0" rtlCol="0" anchor="t">
            <a:spAutoFit/>
          </a:bodyPr>
          <a:lstStyle/>
          <a:p>
            <a:pPr marL="175428" lvl="1">
              <a:lnSpc>
                <a:spcPts val="2112"/>
              </a:lnSpc>
            </a:pPr>
            <a:r>
              <a:rPr lang="en-US" sz="1625">
                <a:solidFill>
                  <a:srgbClr val="000000"/>
                </a:solidFill>
                <a:latin typeface="Cabin"/>
                <a:ea typeface="Cabin"/>
                <a:cs typeface="Cabin"/>
                <a:sym typeface="Cabin"/>
              </a:rPr>
              <a:t>.</a:t>
            </a:r>
          </a:p>
          <a:p>
            <a:pPr>
              <a:lnSpc>
                <a:spcPts val="2112"/>
              </a:lnSpc>
            </a:pPr>
            <a:endParaRPr lang="en-US" sz="1625">
              <a:solidFill>
                <a:srgbClr val="000000"/>
              </a:solidFill>
              <a:latin typeface="Cabin"/>
              <a:ea typeface="Cabin"/>
              <a:cs typeface="Cabin"/>
              <a:sym typeface="Cabin"/>
            </a:endParaRPr>
          </a:p>
        </p:txBody>
      </p:sp>
      <p:grpSp>
        <p:nvGrpSpPr>
          <p:cNvPr id="16" name="Group 16"/>
          <p:cNvGrpSpPr/>
          <p:nvPr/>
        </p:nvGrpSpPr>
        <p:grpSpPr>
          <a:xfrm>
            <a:off x="669623" y="4475271"/>
            <a:ext cx="3818253" cy="1055360"/>
            <a:chOff x="0" y="-28575"/>
            <a:chExt cx="9398777" cy="2597810"/>
          </a:xfrm>
        </p:grpSpPr>
        <p:sp>
          <p:nvSpPr>
            <p:cNvPr id="17" name="TextBox 17"/>
            <p:cNvSpPr txBox="1"/>
            <p:nvPr/>
          </p:nvSpPr>
          <p:spPr>
            <a:xfrm>
              <a:off x="0" y="-28575"/>
              <a:ext cx="9398777" cy="734875"/>
            </a:xfrm>
            <a:prstGeom prst="rect">
              <a:avLst/>
            </a:prstGeom>
          </p:spPr>
          <p:txBody>
            <a:bodyPr lIns="0" tIns="0" rIns="0" bIns="0" rtlCol="0" anchor="t">
              <a:spAutoFit/>
            </a:bodyPr>
            <a:lstStyle/>
            <a:p>
              <a:pPr>
                <a:lnSpc>
                  <a:spcPts val="2465"/>
                </a:lnSpc>
              </a:pPr>
              <a:r>
                <a:rPr lang="en-US" sz="1896">
                  <a:solidFill>
                    <a:srgbClr val="000000"/>
                  </a:solidFill>
                  <a:latin typeface="Muli Bold"/>
                  <a:ea typeface="Muli Bold"/>
                  <a:cs typeface="Muli Bold"/>
                  <a:sym typeface="Muli Bold"/>
                </a:rPr>
                <a:t> </a:t>
              </a:r>
            </a:p>
          </p:txBody>
        </p:sp>
        <p:sp>
          <p:nvSpPr>
            <p:cNvPr id="18" name="TextBox 18"/>
            <p:cNvSpPr txBox="1"/>
            <p:nvPr/>
          </p:nvSpPr>
          <p:spPr>
            <a:xfrm>
              <a:off x="0" y="1929690"/>
              <a:ext cx="9398777" cy="639545"/>
            </a:xfrm>
            <a:prstGeom prst="rect">
              <a:avLst/>
            </a:prstGeom>
          </p:spPr>
          <p:txBody>
            <a:bodyPr lIns="0" tIns="0" rIns="0" bIns="0" rtlCol="0" anchor="t">
              <a:spAutoFit/>
            </a:bodyPr>
            <a:lstStyle/>
            <a:p>
              <a:pPr>
                <a:lnSpc>
                  <a:spcPts val="2465"/>
                </a:lnSpc>
              </a:pPr>
              <a:endParaRPr sz="572"/>
            </a:p>
          </p:txBody>
        </p:sp>
      </p:grpSp>
      <p:graphicFrame>
        <p:nvGraphicFramePr>
          <p:cNvPr id="21" name="Content Placeholder 3">
            <a:extLst>
              <a:ext uri="{FF2B5EF4-FFF2-40B4-BE49-F238E27FC236}">
                <a16:creationId xmlns:a16="http://schemas.microsoft.com/office/drawing/2014/main" id="{B02447C1-5DA6-8170-5D88-CAB2DCF9F8D0}"/>
              </a:ext>
            </a:extLst>
          </p:cNvPr>
          <p:cNvGraphicFramePr>
            <a:graphicFrameLocks/>
          </p:cNvGraphicFramePr>
          <p:nvPr>
            <p:extLst>
              <p:ext uri="{D42A27DB-BD31-4B8C-83A1-F6EECF244321}">
                <p14:modId xmlns:p14="http://schemas.microsoft.com/office/powerpoint/2010/main" val="1388170978"/>
              </p:ext>
            </p:extLst>
          </p:nvPr>
        </p:nvGraphicFramePr>
        <p:xfrm>
          <a:off x="821872" y="2223331"/>
          <a:ext cx="8007350" cy="23867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Oval 16">
            <a:extLst>
              <a:ext uri="{FF2B5EF4-FFF2-40B4-BE49-F238E27FC236}">
                <a16:creationId xmlns:a16="http://schemas.microsoft.com/office/drawing/2014/main" id="{36D0B56C-22A2-56E2-5C82-0BDFBC377754}"/>
              </a:ext>
            </a:extLst>
          </p:cNvPr>
          <p:cNvSpPr>
            <a:spLocks noChangeArrowheads="1"/>
          </p:cNvSpPr>
          <p:nvPr/>
        </p:nvSpPr>
        <p:spPr bwMode="gray">
          <a:xfrm>
            <a:off x="3277800" y="800987"/>
            <a:ext cx="3095493" cy="1500013"/>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algn="ctr">
            <a:noFill/>
            <a:round/>
            <a:headEnd/>
            <a:tailEnd/>
          </a:ln>
          <a:effectLst/>
        </p:spPr>
        <p:txBody>
          <a:bodyPr vert="eaVert" wrap="none" anchor="ctr"/>
          <a:lstStyle/>
          <a:p>
            <a:pPr>
              <a:defRPr/>
            </a:pPr>
            <a:endParaRPr lang="en-US" sz="793"/>
          </a:p>
        </p:txBody>
      </p:sp>
      <p:sp>
        <p:nvSpPr>
          <p:cNvPr id="25" name="TextBox 18">
            <a:extLst>
              <a:ext uri="{FF2B5EF4-FFF2-40B4-BE49-F238E27FC236}">
                <a16:creationId xmlns:a16="http://schemas.microsoft.com/office/drawing/2014/main" id="{02893882-0300-6A25-0959-C2067BE897C9}"/>
              </a:ext>
            </a:extLst>
          </p:cNvPr>
          <p:cNvSpPr txBox="1"/>
          <p:nvPr/>
        </p:nvSpPr>
        <p:spPr>
          <a:xfrm>
            <a:off x="3663894" y="1260499"/>
            <a:ext cx="2393950" cy="566758"/>
          </a:xfrm>
          <a:prstGeom prst="rect">
            <a:avLst/>
          </a:prstGeom>
        </p:spPr>
        <p:txBody>
          <a:bodyPr wrap="square" lIns="0" tIns="0" rIns="0" bIns="0" rtlCol="0" anchor="t">
            <a:spAutoFit/>
          </a:bodyPr>
          <a:lstStyle/>
          <a:p>
            <a:pPr algn="ctr">
              <a:lnSpc>
                <a:spcPts val="4777"/>
              </a:lnSpc>
            </a:pPr>
            <a:r>
              <a:rPr lang="vi-VN" sz="3600" b="1" dirty="0">
                <a:solidFill>
                  <a:srgbClr val="FFC000"/>
                </a:solidFill>
                <a:latin typeface="Arimo"/>
                <a:ea typeface="Arimo"/>
                <a:cs typeface="Arimo"/>
                <a:sym typeface="Arimo"/>
              </a:rPr>
              <a:t>NỘI DUNG</a:t>
            </a:r>
            <a:r>
              <a:rPr lang="en-US" sz="3600" b="1" dirty="0">
                <a:solidFill>
                  <a:srgbClr val="FFC000"/>
                </a:solidFill>
                <a:latin typeface="Arimo"/>
                <a:ea typeface="Arimo"/>
                <a:cs typeface="Arimo"/>
                <a:sym typeface="Arimo"/>
              </a:rPr>
              <a:t> </a:t>
            </a:r>
          </a:p>
        </p:txBody>
      </p:sp>
      <p:sp>
        <p:nvSpPr>
          <p:cNvPr id="26" name="Freeform 10">
            <a:extLst>
              <a:ext uri="{FF2B5EF4-FFF2-40B4-BE49-F238E27FC236}">
                <a16:creationId xmlns:a16="http://schemas.microsoft.com/office/drawing/2014/main" id="{A19C7F53-5749-E7A0-7D87-CBE9E22270A2}"/>
              </a:ext>
            </a:extLst>
          </p:cNvPr>
          <p:cNvSpPr/>
          <p:nvPr/>
        </p:nvSpPr>
        <p:spPr>
          <a:xfrm>
            <a:off x="7594601" y="4772364"/>
            <a:ext cx="2146299" cy="1779171"/>
          </a:xfrm>
          <a:custGeom>
            <a:avLst/>
            <a:gdLst/>
            <a:ahLst/>
            <a:cxnLst/>
            <a:rect l="l" t="t" r="r" b="b"/>
            <a:pathLst>
              <a:path w="6389330" h="6029204">
                <a:moveTo>
                  <a:pt x="0" y="0"/>
                </a:moveTo>
                <a:lnTo>
                  <a:pt x="6389330" y="0"/>
                </a:lnTo>
                <a:lnTo>
                  <a:pt x="6389330" y="6029204"/>
                </a:lnTo>
                <a:lnTo>
                  <a:pt x="0" y="60292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50"/>
                                        <p:tgtEl>
                                          <p:spTgt spid="21"/>
                                        </p:tgtEl>
                                      </p:cBhvr>
                                    </p:animEffect>
                                    <p:anim calcmode="lin" valueType="num">
                                      <p:cBhvr>
                                        <p:cTn id="14" dur="250" fill="hold"/>
                                        <p:tgtEl>
                                          <p:spTgt spid="21"/>
                                        </p:tgtEl>
                                        <p:attrNameLst>
                                          <p:attrName>ppt_x</p:attrName>
                                        </p:attrNameLst>
                                      </p:cBhvr>
                                      <p:tavLst>
                                        <p:tav tm="0">
                                          <p:val>
                                            <p:strVal val="#ppt_x"/>
                                          </p:val>
                                        </p:tav>
                                        <p:tav tm="100000">
                                          <p:val>
                                            <p:strVal val="#ppt_x"/>
                                          </p:val>
                                        </p:tav>
                                      </p:tavLst>
                                    </p:anim>
                                    <p:anim calcmode="lin" valueType="num">
                                      <p:cBhvr>
                                        <p:cTn id="15"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90477" y="998923"/>
            <a:ext cx="8907841" cy="1032698"/>
            <a:chOff x="0" y="0"/>
            <a:chExt cx="5999270" cy="695503"/>
          </a:xfrm>
        </p:grpSpPr>
        <p:sp>
          <p:nvSpPr>
            <p:cNvPr id="4" name="Freeform 4"/>
            <p:cNvSpPr/>
            <p:nvPr/>
          </p:nvSpPr>
          <p:spPr>
            <a:xfrm>
              <a:off x="0" y="0"/>
              <a:ext cx="5999270" cy="695503"/>
            </a:xfrm>
            <a:custGeom>
              <a:avLst/>
              <a:gdLst/>
              <a:ahLst/>
              <a:cxnLst/>
              <a:rect l="l" t="t" r="r" b="b"/>
              <a:pathLst>
                <a:path w="5999270" h="695503">
                  <a:moveTo>
                    <a:pt x="0" y="0"/>
                  </a:moveTo>
                  <a:lnTo>
                    <a:pt x="5999270" y="0"/>
                  </a:lnTo>
                  <a:lnTo>
                    <a:pt x="5999270" y="695503"/>
                  </a:lnTo>
                  <a:lnTo>
                    <a:pt x="0" y="695503"/>
                  </a:lnTo>
                  <a:close/>
                </a:path>
              </a:pathLst>
            </a:custGeom>
            <a:solidFill>
              <a:srgbClr val="FFFFFF"/>
            </a:solidFill>
          </p:spPr>
        </p:sp>
      </p:grpSp>
      <p:grpSp>
        <p:nvGrpSpPr>
          <p:cNvPr id="8" name="Group 8"/>
          <p:cNvGrpSpPr/>
          <p:nvPr/>
        </p:nvGrpSpPr>
        <p:grpSpPr>
          <a:xfrm>
            <a:off x="5898514" y="3116368"/>
            <a:ext cx="3499804" cy="1889449"/>
            <a:chOff x="0" y="0"/>
            <a:chExt cx="8614902" cy="4650952"/>
          </a:xfrm>
        </p:grpSpPr>
        <p:grpSp>
          <p:nvGrpSpPr>
            <p:cNvPr id="9" name="Group 9"/>
            <p:cNvGrpSpPr/>
            <p:nvPr/>
          </p:nvGrpSpPr>
          <p:grpSpPr>
            <a:xfrm rot="-10800000">
              <a:off x="0" y="0"/>
              <a:ext cx="8614902" cy="4650952"/>
              <a:chOff x="0" y="0"/>
              <a:chExt cx="1183594" cy="638990"/>
            </a:xfrm>
          </p:grpSpPr>
          <p:sp>
            <p:nvSpPr>
              <p:cNvPr id="10" name="Freeform 10"/>
              <p:cNvSpPr/>
              <p:nvPr/>
            </p:nvSpPr>
            <p:spPr>
              <a:xfrm>
                <a:off x="0" y="0"/>
                <a:ext cx="1183594" cy="638990"/>
              </a:xfrm>
              <a:custGeom>
                <a:avLst/>
                <a:gdLst/>
                <a:ahLst/>
                <a:cxnLst/>
                <a:rect l="l" t="t" r="r" b="b"/>
                <a:pathLst>
                  <a:path w="1183594" h="638990">
                    <a:moveTo>
                      <a:pt x="119822" y="0"/>
                    </a:moveTo>
                    <a:lnTo>
                      <a:pt x="1063772" y="0"/>
                    </a:lnTo>
                    <a:cubicBezTo>
                      <a:pt x="1095551" y="0"/>
                      <a:pt x="1126028" y="12624"/>
                      <a:pt x="1148499" y="35095"/>
                    </a:cubicBezTo>
                    <a:cubicBezTo>
                      <a:pt x="1170970" y="57566"/>
                      <a:pt x="1183594" y="88043"/>
                      <a:pt x="1183594" y="119822"/>
                    </a:cubicBezTo>
                    <a:lnTo>
                      <a:pt x="1183594" y="519168"/>
                    </a:lnTo>
                    <a:cubicBezTo>
                      <a:pt x="1183594" y="585344"/>
                      <a:pt x="1129948" y="638990"/>
                      <a:pt x="1063772" y="638990"/>
                    </a:cubicBezTo>
                    <a:lnTo>
                      <a:pt x="119822" y="638990"/>
                    </a:lnTo>
                    <a:cubicBezTo>
                      <a:pt x="53646" y="638990"/>
                      <a:pt x="0" y="585344"/>
                      <a:pt x="0" y="519168"/>
                    </a:cubicBezTo>
                    <a:lnTo>
                      <a:pt x="0" y="119822"/>
                    </a:lnTo>
                    <a:cubicBezTo>
                      <a:pt x="0" y="53646"/>
                      <a:pt x="53646" y="0"/>
                      <a:pt x="119822" y="0"/>
                    </a:cubicBezTo>
                    <a:close/>
                  </a:path>
                </a:pathLst>
              </a:custGeom>
              <a:solidFill>
                <a:srgbClr val="FFFFFF">
                  <a:alpha val="76863"/>
                </a:srgbClr>
              </a:solidFill>
            </p:spPr>
          </p:sp>
          <p:sp>
            <p:nvSpPr>
              <p:cNvPr id="11" name="TextBox 11"/>
              <p:cNvSpPr txBox="1"/>
              <p:nvPr/>
            </p:nvSpPr>
            <p:spPr>
              <a:xfrm>
                <a:off x="0" y="0"/>
                <a:ext cx="1183594" cy="638990"/>
              </a:xfrm>
              <a:prstGeom prst="rect">
                <a:avLst/>
              </a:prstGeom>
            </p:spPr>
            <p:txBody>
              <a:bodyPr lIns="39562" tIns="39562" rIns="39562" bIns="39562" rtlCol="0" anchor="ctr"/>
              <a:lstStyle/>
              <a:p>
                <a:pPr algn="ctr">
                  <a:lnSpc>
                    <a:spcPts val="910"/>
                  </a:lnSpc>
                </a:pPr>
                <a:endParaRPr sz="572"/>
              </a:p>
            </p:txBody>
          </p:sp>
        </p:grpSp>
        <p:sp>
          <p:nvSpPr>
            <p:cNvPr id="15" name="TextBox 15"/>
            <p:cNvSpPr txBox="1"/>
            <p:nvPr/>
          </p:nvSpPr>
          <p:spPr>
            <a:xfrm>
              <a:off x="961077" y="533683"/>
              <a:ext cx="6838715" cy="1462613"/>
            </a:xfrm>
            <a:prstGeom prst="rect">
              <a:avLst/>
            </a:prstGeom>
          </p:spPr>
          <p:txBody>
            <a:bodyPr lIns="39562" tIns="39562" rIns="39562" bIns="39562" rtlCol="0" anchor="ctr"/>
            <a:lstStyle/>
            <a:p>
              <a:pPr algn="ctr">
                <a:lnSpc>
                  <a:spcPts val="910"/>
                </a:lnSpc>
              </a:pPr>
              <a:endParaRPr sz="572"/>
            </a:p>
          </p:txBody>
        </p:sp>
      </p:grpSp>
      <p:sp>
        <p:nvSpPr>
          <p:cNvPr id="26" name="TextBox 26"/>
          <p:cNvSpPr txBox="1"/>
          <p:nvPr/>
        </p:nvSpPr>
        <p:spPr>
          <a:xfrm>
            <a:off x="1802612" y="2146406"/>
            <a:ext cx="6283570" cy="384849"/>
          </a:xfrm>
          <a:prstGeom prst="rect">
            <a:avLst/>
          </a:prstGeom>
        </p:spPr>
        <p:txBody>
          <a:bodyPr lIns="0" tIns="0" rIns="0" bIns="0" rtlCol="0" anchor="t">
            <a:spAutoFit/>
          </a:bodyPr>
          <a:lstStyle/>
          <a:p>
            <a:pPr algn="ctr">
              <a:lnSpc>
                <a:spcPts val="3835"/>
              </a:lnSpc>
            </a:pPr>
            <a:endParaRPr sz="572"/>
          </a:p>
        </p:txBody>
      </p:sp>
      <p:sp>
        <p:nvSpPr>
          <p:cNvPr id="27" name="TextBox 27"/>
          <p:cNvSpPr txBox="1"/>
          <p:nvPr/>
        </p:nvSpPr>
        <p:spPr>
          <a:xfrm>
            <a:off x="1916096" y="2269676"/>
            <a:ext cx="6283570" cy="397545"/>
          </a:xfrm>
          <a:prstGeom prst="rect">
            <a:avLst/>
          </a:prstGeom>
        </p:spPr>
        <p:txBody>
          <a:bodyPr lIns="0" tIns="0" rIns="0" bIns="0" rtlCol="0" anchor="t">
            <a:spAutoFit/>
          </a:bodyPr>
          <a:lstStyle/>
          <a:p>
            <a:pPr algn="ctr">
              <a:lnSpc>
                <a:spcPts val="3120"/>
              </a:lnSpc>
            </a:pPr>
            <a:endParaRPr lang="vi-VN" sz="2600" err="1">
              <a:solidFill>
                <a:srgbClr val="000000"/>
              </a:solidFill>
              <a:latin typeface="Muli Bold"/>
              <a:ea typeface="Muli Bold"/>
              <a:cs typeface="Muli Bold"/>
              <a:sym typeface="Muli Bold"/>
            </a:endParaRPr>
          </a:p>
        </p:txBody>
      </p:sp>
      <p:graphicFrame>
        <p:nvGraphicFramePr>
          <p:cNvPr id="32" name="Table 31">
            <a:extLst>
              <a:ext uri="{FF2B5EF4-FFF2-40B4-BE49-F238E27FC236}">
                <a16:creationId xmlns:a16="http://schemas.microsoft.com/office/drawing/2014/main" id="{056CC7F2-5624-45BD-92CA-24618BCD6AAF}"/>
              </a:ext>
            </a:extLst>
          </p:cNvPr>
          <p:cNvGraphicFramePr>
            <a:graphicFrameLocks noGrp="1"/>
          </p:cNvGraphicFramePr>
          <p:nvPr>
            <p:extLst>
              <p:ext uri="{D42A27DB-BD31-4B8C-83A1-F6EECF244321}">
                <p14:modId xmlns:p14="http://schemas.microsoft.com/office/powerpoint/2010/main" val="1815613069"/>
              </p:ext>
            </p:extLst>
          </p:nvPr>
        </p:nvGraphicFramePr>
        <p:xfrm>
          <a:off x="5281" y="599733"/>
          <a:ext cx="9906000" cy="5652871"/>
        </p:xfrm>
        <a:graphic>
          <a:graphicData uri="http://schemas.openxmlformats.org/drawingml/2006/table">
            <a:tbl>
              <a:tblPr firstRow="1" firstCol="1" bandRow="1">
                <a:tableStyleId>{5C22544A-7EE6-4342-B048-85BDC9FD1C3A}</a:tableStyleId>
              </a:tblPr>
              <a:tblGrid>
                <a:gridCol w="1485900">
                  <a:extLst>
                    <a:ext uri="{9D8B030D-6E8A-4147-A177-3AD203B41FA5}">
                      <a16:colId xmlns:a16="http://schemas.microsoft.com/office/drawing/2014/main" val="20000"/>
                    </a:ext>
                  </a:extLst>
                </a:gridCol>
                <a:gridCol w="8420100">
                  <a:extLst>
                    <a:ext uri="{9D8B030D-6E8A-4147-A177-3AD203B41FA5}">
                      <a16:colId xmlns:a16="http://schemas.microsoft.com/office/drawing/2014/main" val="20001"/>
                    </a:ext>
                  </a:extLst>
                </a:gridCol>
              </a:tblGrid>
              <a:tr h="324501">
                <a:tc gridSpan="2">
                  <a:txBody>
                    <a:bodyPr/>
                    <a:lstStyle/>
                    <a:p>
                      <a:pPr algn="ctr">
                        <a:spcAft>
                          <a:spcPts val="0"/>
                        </a:spcAft>
                      </a:pPr>
                      <a:r>
                        <a:rPr lang="en-US" sz="2000" b="1">
                          <a:solidFill>
                            <a:srgbClr val="00B050"/>
                          </a:solidFill>
                          <a:effectLst/>
                          <a:latin typeface="Times New Roman" pitchFamily="18" charset="0"/>
                          <a:cs typeface="Times New Roman" pitchFamily="18" charset="0"/>
                        </a:rPr>
                        <a:t>YÊU CẦU ĐỐI VỚI KIỂU BÀI</a:t>
                      </a:r>
                      <a:endParaRPr lang="vi-VN" sz="2000" b="1">
                        <a:solidFill>
                          <a:srgbClr val="00B050"/>
                        </a:solidFill>
                        <a:effectLst/>
                        <a:latin typeface="Times New Roman" pitchFamily="18" charset="0"/>
                        <a:cs typeface="Times New Roman" pitchFamily="18" charset="0"/>
                      </a:endParaRPr>
                    </a:p>
                  </a:txBody>
                  <a:tcPr marL="37148" marR="37148" marT="0" marB="0">
                    <a:solidFill>
                      <a:schemeClr val="accent5">
                        <a:lumMod val="20000"/>
                        <a:lumOff val="80000"/>
                      </a:schemeClr>
                    </a:solidFill>
                  </a:tcPr>
                </a:tc>
                <a:tc hMerge="1">
                  <a:txBody>
                    <a:bodyPr/>
                    <a:lstStyle/>
                    <a:p>
                      <a:endParaRPr lang="vi-VN"/>
                    </a:p>
                  </a:txBody>
                  <a:tcPr/>
                </a:tc>
                <a:extLst>
                  <a:ext uri="{0D108BD9-81ED-4DB2-BD59-A6C34878D82A}">
                    <a16:rowId xmlns:a16="http://schemas.microsoft.com/office/drawing/2014/main" val="10000"/>
                  </a:ext>
                </a:extLst>
              </a:tr>
              <a:tr h="605395">
                <a:tc>
                  <a:txBody>
                    <a:bodyPr/>
                    <a:lstStyle/>
                    <a:p>
                      <a:pPr algn="ctr">
                        <a:lnSpc>
                          <a:spcPct val="115000"/>
                        </a:lnSpc>
                        <a:spcAft>
                          <a:spcPts val="0"/>
                        </a:spcAft>
                      </a:pPr>
                      <a:r>
                        <a:rPr lang="en-US" sz="2000" b="1">
                          <a:solidFill>
                            <a:schemeClr val="accent2"/>
                          </a:solidFill>
                          <a:effectLst/>
                          <a:latin typeface="Times New Roman" pitchFamily="18" charset="0"/>
                          <a:ea typeface="Times New Roman"/>
                          <a:cs typeface="Times New Roman" pitchFamily="18" charset="0"/>
                        </a:rPr>
                        <a:t>Hình thức</a:t>
                      </a:r>
                      <a:endParaRPr lang="vi-VN" sz="2000" b="1">
                        <a:solidFill>
                          <a:schemeClr val="accent2"/>
                        </a:solidFill>
                        <a:effectLst/>
                        <a:latin typeface="Times New Roman" pitchFamily="18" charset="0"/>
                        <a:ea typeface="Times New Roman"/>
                        <a:cs typeface="Times New Roman" pitchFamily="18" charset="0"/>
                      </a:endParaRPr>
                    </a:p>
                  </a:txBody>
                  <a:tcPr marL="37148" marR="37148" marT="0" marB="0">
                    <a:solidFill>
                      <a:schemeClr val="accent5">
                        <a:lumMod val="20000"/>
                        <a:lumOff val="80000"/>
                      </a:schemeClr>
                    </a:solidFill>
                  </a:tcPr>
                </a:tc>
                <a:tc>
                  <a:txBody>
                    <a:bodyPr/>
                    <a:lstStyle/>
                    <a:p>
                      <a:pPr>
                        <a:spcAft>
                          <a:spcPts val="0"/>
                        </a:spcAft>
                      </a:pPr>
                      <a:r>
                        <a:rPr lang="vi-VN" sz="2400" b="0">
                          <a:solidFill>
                            <a:srgbClr val="7030A0"/>
                          </a:solidFill>
                          <a:effectLst/>
                          <a:latin typeface="Times New Roman" pitchFamily="18" charset="0"/>
                          <a:ea typeface="Times New Roman"/>
                          <a:cs typeface="Times New Roman" pitchFamily="18" charset="0"/>
                        </a:rPr>
                        <a:t>Đảm bảo hình thức của một đoạn văn.</a:t>
                      </a:r>
                    </a:p>
                  </a:txBody>
                  <a:tcPr marL="37148" marR="37148" marT="0" marB="0">
                    <a:solidFill>
                      <a:schemeClr val="accent5">
                        <a:lumMod val="20000"/>
                        <a:lumOff val="80000"/>
                      </a:schemeClr>
                    </a:solidFill>
                  </a:tcPr>
                </a:tc>
                <a:extLst>
                  <a:ext uri="{0D108BD9-81ED-4DB2-BD59-A6C34878D82A}">
                    <a16:rowId xmlns:a16="http://schemas.microsoft.com/office/drawing/2014/main" val="10001"/>
                  </a:ext>
                </a:extLst>
              </a:tr>
              <a:tr h="605395">
                <a:tc>
                  <a:txBody>
                    <a:bodyPr/>
                    <a:lstStyle/>
                    <a:p>
                      <a:pPr algn="ctr">
                        <a:lnSpc>
                          <a:spcPct val="115000"/>
                        </a:lnSpc>
                        <a:spcAft>
                          <a:spcPts val="0"/>
                        </a:spcAft>
                      </a:pPr>
                      <a:r>
                        <a:rPr lang="vi-VN" sz="2000" b="1">
                          <a:solidFill>
                            <a:schemeClr val="accent2"/>
                          </a:solidFill>
                          <a:effectLst/>
                          <a:latin typeface="Times New Roman" pitchFamily="18" charset="0"/>
                          <a:ea typeface="Times New Roman"/>
                          <a:cs typeface="Times New Roman" pitchFamily="18" charset="0"/>
                        </a:rPr>
                        <a:t>Nội dung</a:t>
                      </a:r>
                    </a:p>
                  </a:txBody>
                  <a:tcPr marL="37148" marR="37148" marT="0" marB="0">
                    <a:solidFill>
                      <a:schemeClr val="accent5">
                        <a:lumMod val="20000"/>
                        <a:lumOff val="80000"/>
                      </a:schemeClr>
                    </a:solidFill>
                  </a:tcPr>
                </a:tc>
                <a:tc>
                  <a:txBody>
                    <a:bodyPr/>
                    <a:lstStyle/>
                    <a:p>
                      <a:pPr>
                        <a:spcAft>
                          <a:spcPts val="0"/>
                        </a:spcAft>
                      </a:pPr>
                      <a:r>
                        <a:rPr lang="vi-VN" sz="2400" b="0" dirty="0">
                          <a:solidFill>
                            <a:srgbClr val="7030A0"/>
                          </a:solidFill>
                          <a:effectLst/>
                          <a:latin typeface="Times New Roman" pitchFamily="18" charset="0"/>
                          <a:ea typeface="Times New Roman"/>
                          <a:cs typeface="Times New Roman" pitchFamily="18" charset="0"/>
                        </a:rPr>
                        <a:t>Trình bày cảm xúc của bản thân về một bài thơ.</a:t>
                      </a:r>
                    </a:p>
                  </a:txBody>
                  <a:tcPr marL="37148" marR="37148" marT="0" marB="0">
                    <a:solidFill>
                      <a:schemeClr val="accent5">
                        <a:lumMod val="20000"/>
                        <a:lumOff val="80000"/>
                      </a:schemeClr>
                    </a:solidFill>
                  </a:tcPr>
                </a:tc>
                <a:extLst>
                  <a:ext uri="{0D108BD9-81ED-4DB2-BD59-A6C34878D82A}">
                    <a16:rowId xmlns:a16="http://schemas.microsoft.com/office/drawing/2014/main" val="10002"/>
                  </a:ext>
                </a:extLst>
              </a:tr>
              <a:tr h="897837">
                <a:tc>
                  <a:txBody>
                    <a:bodyPr/>
                    <a:lstStyle/>
                    <a:p>
                      <a:pPr algn="ctr">
                        <a:lnSpc>
                          <a:spcPct val="115000"/>
                        </a:lnSpc>
                        <a:spcAft>
                          <a:spcPts val="0"/>
                        </a:spcAft>
                      </a:pPr>
                      <a:r>
                        <a:rPr lang="vi-VN" sz="2000" b="1">
                          <a:solidFill>
                            <a:schemeClr val="accent2"/>
                          </a:solidFill>
                          <a:effectLst/>
                          <a:latin typeface="Times New Roman" pitchFamily="18" charset="0"/>
                          <a:ea typeface="Times New Roman"/>
                          <a:cs typeface="Times New Roman" pitchFamily="18" charset="0"/>
                        </a:rPr>
                        <a:t>Liên kết</a:t>
                      </a:r>
                    </a:p>
                  </a:txBody>
                  <a:tcPr marL="37148" marR="37148" marT="0" marB="0">
                    <a:solidFill>
                      <a:schemeClr val="accent5">
                        <a:lumMod val="20000"/>
                        <a:lumOff val="80000"/>
                      </a:schemeClr>
                    </a:solidFill>
                  </a:tcPr>
                </a:tc>
                <a:tc>
                  <a:txBody>
                    <a:bodyPr/>
                    <a:lstStyle/>
                    <a:p>
                      <a:pPr>
                        <a:spcAft>
                          <a:spcPts val="0"/>
                        </a:spcAft>
                      </a:pPr>
                      <a:r>
                        <a:rPr lang="vi-VN" sz="2400" b="0" dirty="0">
                          <a:solidFill>
                            <a:srgbClr val="7030A0"/>
                          </a:solidFill>
                          <a:effectLst/>
                          <a:latin typeface="Times New Roman" pitchFamily="18" charset="0"/>
                          <a:ea typeface="Times New Roman"/>
                          <a:cs typeface="Times New Roman" pitchFamily="18" charset="0"/>
                        </a:rPr>
                        <a:t>Các câu trong đoạn văn cần được liên kết với nhau chặt chẽ để tạo sự mạch lạc cho đoạn văn.</a:t>
                      </a:r>
                    </a:p>
                  </a:txBody>
                  <a:tcPr marL="37148" marR="37148" marT="0" marB="0">
                    <a:solidFill>
                      <a:schemeClr val="accent5">
                        <a:lumMod val="20000"/>
                        <a:lumOff val="80000"/>
                      </a:schemeClr>
                    </a:solidFill>
                  </a:tcPr>
                </a:tc>
                <a:extLst>
                  <a:ext uri="{0D108BD9-81ED-4DB2-BD59-A6C34878D82A}">
                    <a16:rowId xmlns:a16="http://schemas.microsoft.com/office/drawing/2014/main" val="10003"/>
                  </a:ext>
                </a:extLst>
              </a:tr>
              <a:tr h="3219743">
                <a:tc>
                  <a:txBody>
                    <a:bodyPr/>
                    <a:lstStyle/>
                    <a:p>
                      <a:pPr algn="ctr">
                        <a:lnSpc>
                          <a:spcPct val="115000"/>
                        </a:lnSpc>
                        <a:spcAft>
                          <a:spcPts val="0"/>
                        </a:spcAft>
                      </a:pPr>
                      <a:endParaRPr lang="en-US" sz="2000" b="1">
                        <a:solidFill>
                          <a:schemeClr val="accent2"/>
                        </a:solidFill>
                        <a:effectLst/>
                        <a:latin typeface="Times New Roman" pitchFamily="18" charset="0"/>
                        <a:cs typeface="Times New Roman" pitchFamily="18" charset="0"/>
                      </a:endParaRPr>
                    </a:p>
                    <a:p>
                      <a:pPr algn="ctr">
                        <a:lnSpc>
                          <a:spcPct val="115000"/>
                        </a:lnSpc>
                        <a:spcAft>
                          <a:spcPts val="0"/>
                        </a:spcAft>
                      </a:pPr>
                      <a:endParaRPr lang="en-US" sz="2000" b="1">
                        <a:solidFill>
                          <a:schemeClr val="accent2"/>
                        </a:solidFill>
                        <a:effectLst/>
                        <a:latin typeface="Times New Roman" pitchFamily="18" charset="0"/>
                        <a:cs typeface="Times New Roman" pitchFamily="18" charset="0"/>
                      </a:endParaRPr>
                    </a:p>
                    <a:p>
                      <a:pPr algn="ctr">
                        <a:lnSpc>
                          <a:spcPct val="115000"/>
                        </a:lnSpc>
                        <a:spcAft>
                          <a:spcPts val="0"/>
                        </a:spcAft>
                      </a:pPr>
                      <a:r>
                        <a:rPr lang="en-US" sz="2000" b="1">
                          <a:solidFill>
                            <a:schemeClr val="accent2"/>
                          </a:solidFill>
                          <a:effectLst/>
                          <a:latin typeface="Times New Roman" pitchFamily="18" charset="0"/>
                          <a:cs typeface="Times New Roman" pitchFamily="18" charset="0"/>
                        </a:rPr>
                        <a:t>Bố cục </a:t>
                      </a:r>
                    </a:p>
                    <a:p>
                      <a:pPr algn="ctr">
                        <a:lnSpc>
                          <a:spcPct val="115000"/>
                        </a:lnSpc>
                        <a:spcAft>
                          <a:spcPts val="0"/>
                        </a:spcAft>
                      </a:pPr>
                      <a:r>
                        <a:rPr lang="en-US" sz="2000" b="1">
                          <a:solidFill>
                            <a:schemeClr val="accent2"/>
                          </a:solidFill>
                          <a:effectLst/>
                          <a:latin typeface="Times New Roman" pitchFamily="18" charset="0"/>
                          <a:cs typeface="Times New Roman" pitchFamily="18" charset="0"/>
                        </a:rPr>
                        <a:t>đoạn </a:t>
                      </a:r>
                      <a:r>
                        <a:rPr lang="en-US" sz="2000" b="1" err="1">
                          <a:solidFill>
                            <a:schemeClr val="accent2"/>
                          </a:solidFill>
                          <a:effectLst/>
                          <a:latin typeface="Times New Roman" pitchFamily="18" charset="0"/>
                          <a:cs typeface="Times New Roman" pitchFamily="18" charset="0"/>
                        </a:rPr>
                        <a:t>văn</a:t>
                      </a:r>
                      <a:endParaRPr lang="vi-VN" sz="2000" b="1">
                        <a:solidFill>
                          <a:schemeClr val="accent2"/>
                        </a:solidFill>
                        <a:effectLst/>
                        <a:latin typeface="Times New Roman" pitchFamily="18" charset="0"/>
                        <a:ea typeface="Times New Roman"/>
                        <a:cs typeface="Times New Roman" pitchFamily="18" charset="0"/>
                      </a:endParaRPr>
                    </a:p>
                  </a:txBody>
                  <a:tcPr marL="37148" marR="37148" marT="0" marB="0">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dirty="0">
                          <a:solidFill>
                            <a:srgbClr val="7030A0"/>
                          </a:solidFill>
                          <a:effectLst/>
                          <a:latin typeface="Times New Roman" pitchFamily="18" charset="0"/>
                          <a:ea typeface="Times New Roman"/>
                          <a:cs typeface="Times New Roman" pitchFamily="18" charset="0"/>
                        </a:rPr>
                        <a:t>- </a:t>
                      </a:r>
                      <a:r>
                        <a:rPr lang="vi-VN" sz="2400" b="1" dirty="0">
                          <a:solidFill>
                            <a:srgbClr val="7030A0"/>
                          </a:solidFill>
                          <a:effectLst/>
                          <a:latin typeface="Times New Roman" pitchFamily="18" charset="0"/>
                          <a:ea typeface="Times New Roman"/>
                          <a:cs typeface="Times New Roman" pitchFamily="18" charset="0"/>
                        </a:rPr>
                        <a:t>Mở đoạn</a:t>
                      </a:r>
                      <a:r>
                        <a:rPr lang="vi-VN" sz="2400" b="0" dirty="0">
                          <a:solidFill>
                            <a:srgbClr val="7030A0"/>
                          </a:solidFill>
                          <a:effectLst/>
                          <a:latin typeface="Times New Roman" pitchFamily="18" charset="0"/>
                          <a:ea typeface="Times New Roman"/>
                          <a:cs typeface="Times New Roman"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Giới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thiệu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nhan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đề</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giả</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cảm</a:t>
                      </a:r>
                      <a:r>
                        <a:rPr lang="en-US" sz="2400" dirty="0">
                          <a:solidFill>
                            <a:srgbClr val="7030A0"/>
                          </a:solidFill>
                          <a:latin typeface="Times New Roman" panose="02020603050405020304" pitchFamily="18" charset="0"/>
                          <a:cs typeface="Times New Roman" panose="02020603050405020304" pitchFamily="18" charset="0"/>
                        </a:rPr>
                        <a:t> </a:t>
                      </a:r>
                      <a:r>
                        <a:rPr lang="vi-VN" sz="2400" dirty="0">
                          <a:solidFill>
                            <a:srgbClr val="7030A0"/>
                          </a:solidFill>
                          <a:latin typeface="Times New Roman" panose="02020603050405020304" pitchFamily="18" charset="0"/>
                          <a:cs typeface="Times New Roman" panose="02020603050405020304" pitchFamily="18" charset="0"/>
                        </a:rPr>
                        <a:t>nghĩ</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chung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về</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bài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thơ</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chủ</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đề</a:t>
                      </a:r>
                      <a:r>
                        <a:rPr lang="en-US" sz="2400" dirty="0">
                          <a:solidFill>
                            <a:srgbClr val="7030A0"/>
                          </a:solidFill>
                          <a:latin typeface="Times New Roman" panose="02020603050405020304" pitchFamily="18" charset="0"/>
                          <a:cs typeface="Times New Roman" panose="02020603050405020304" pitchFamily="18" charset="0"/>
                        </a:rPr>
                        <a:t>).</a:t>
                      </a:r>
                    </a:p>
                    <a:p>
                      <a:pPr lvl="0" algn="just"/>
                      <a:r>
                        <a:rPr lang="vi-VN" sz="2400" b="0" dirty="0">
                          <a:solidFill>
                            <a:srgbClr val="7030A0"/>
                          </a:solidFill>
                          <a:effectLst/>
                          <a:latin typeface="Times New Roman" pitchFamily="18" charset="0"/>
                          <a:ea typeface="Times New Roman"/>
                          <a:cs typeface="Times New Roman"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Thân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đoạn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Trình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bày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cảm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xúc</a:t>
                      </a:r>
                      <a:r>
                        <a:rPr lang="vi-VN" sz="2400" dirty="0">
                          <a:solidFill>
                            <a:srgbClr val="7030A0"/>
                          </a:solidFill>
                          <a:latin typeface="Times New Roman" panose="02020603050405020304" pitchFamily="18" charset="0"/>
                          <a:cs typeface="Times New Roman" panose="02020603050405020304" pitchFamily="18" charset="0"/>
                        </a:rPr>
                        <a:t>, suy nghĩ</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về</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nội</a:t>
                      </a:r>
                      <a:r>
                        <a:rPr lang="en-US" sz="2400" dirty="0">
                          <a:solidFill>
                            <a:srgbClr val="7030A0"/>
                          </a:solidFill>
                          <a:latin typeface="Times New Roman" panose="02020603050405020304" pitchFamily="18" charset="0"/>
                          <a:cs typeface="Times New Roman" panose="02020603050405020304" pitchFamily="18" charset="0"/>
                        </a:rPr>
                        <a:t> dung </a:t>
                      </a:r>
                      <a:r>
                        <a:rPr lang="en-US" sz="2400" dirty="0" err="1">
                          <a:solidFill>
                            <a:srgbClr val="7030A0"/>
                          </a:solidFill>
                          <a:latin typeface="Times New Roman" panose="02020603050405020304" pitchFamily="18" charset="0"/>
                          <a:cs typeface="Times New Roman" panose="02020603050405020304" pitchFamily="18" charset="0"/>
                        </a:rPr>
                        <a:t>và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nghệ</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thuật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bài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thơ</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làm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rõ</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cảm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xúc</a:t>
                      </a:r>
                      <a:r>
                        <a:rPr lang="vi-VN" sz="2400" dirty="0">
                          <a:solidFill>
                            <a:srgbClr val="7030A0"/>
                          </a:solidFill>
                          <a:latin typeface="Times New Roman" panose="02020603050405020304" pitchFamily="18" charset="0"/>
                          <a:cs typeface="Times New Roman" panose="02020603050405020304" pitchFamily="18" charset="0"/>
                        </a:rPr>
                        <a:t>, suy nghĩ</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bằng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những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hình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ảnh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từ</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ngữ</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được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trích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từ</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bài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thơ</a:t>
                      </a:r>
                      <a:r>
                        <a:rPr lang="en-US" sz="2400" dirty="0">
                          <a:solidFill>
                            <a:srgbClr val="7030A0"/>
                          </a:solidFill>
                          <a:latin typeface="Times New Roman" panose="02020603050405020304" pitchFamily="18" charset="0"/>
                          <a:cs typeface="Times New Roman" panose="02020603050405020304" pitchFamily="18" charset="0"/>
                        </a:rPr>
                        <a:t>.</a:t>
                      </a:r>
                      <a:r>
                        <a:rPr lang="vi-VN" sz="2400" dirty="0">
                          <a:solidFill>
                            <a:srgbClr val="7030A0"/>
                          </a:solidFill>
                          <a:latin typeface="Times New Roman" panose="02020603050405020304" pitchFamily="18" charset="0"/>
                          <a:cs typeface="Times New Roman" panose="02020603050405020304" pitchFamily="18" charset="0"/>
                        </a:rPr>
                        <a:t>Nêu</a:t>
                      </a:r>
                      <a:r>
                        <a:rPr lang="vi-VN" sz="2400" baseline="0" dirty="0">
                          <a:solidFill>
                            <a:srgbClr val="7030A0"/>
                          </a:solidFill>
                          <a:latin typeface="Times New Roman" panose="02020603050405020304" pitchFamily="18" charset="0"/>
                          <a:cs typeface="Times New Roman" panose="02020603050405020304" pitchFamily="18" charset="0"/>
                        </a:rPr>
                        <a:t> tác dụng của thể thơ tự do trong việc thể hiện mạch cảm xúc, nét độc đáo của bài thơ.</a:t>
                      </a:r>
                      <a:endParaRPr lang="en-US" sz="2400" dirty="0">
                        <a:solidFill>
                          <a:srgbClr val="7030A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Kết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đoạn</a:t>
                      </a:r>
                      <a:r>
                        <a:rPr lang="en-US" sz="2400" b="1" dirty="0">
                          <a:solidFill>
                            <a:srgbClr val="7030A0"/>
                          </a:solidFill>
                          <a:latin typeface="Times New Roman" panose="02020603050405020304" pitchFamily="18" charset="0"/>
                          <a:cs typeface="Times New Roman" panose="02020603050405020304" pitchFamily="18" charset="0"/>
                        </a:rPr>
                        <a: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Khẳng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định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cảm</a:t>
                      </a:r>
                      <a:r>
                        <a:rPr lang="en-US" sz="2400" dirty="0">
                          <a:solidFill>
                            <a:srgbClr val="7030A0"/>
                          </a:solidFill>
                          <a:latin typeface="Times New Roman" panose="02020603050405020304" pitchFamily="18" charset="0"/>
                          <a:cs typeface="Times New Roman" panose="02020603050405020304" pitchFamily="18" charset="0"/>
                        </a:rPr>
                        <a:t> </a:t>
                      </a:r>
                      <a:r>
                        <a:rPr lang="vi-VN" sz="2400" dirty="0">
                          <a:solidFill>
                            <a:srgbClr val="7030A0"/>
                          </a:solidFill>
                          <a:latin typeface="Times New Roman" panose="02020603050405020304" pitchFamily="18" charset="0"/>
                          <a:cs typeface="Times New Roman" panose="02020603050405020304" pitchFamily="18" charset="0"/>
                        </a:rPr>
                        <a:t>nghĩ</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bài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thơ</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và</a:t>
                      </a:r>
                      <a:r>
                        <a:rPr lang="en-US" sz="2400" dirty="0">
                          <a:solidFill>
                            <a:srgbClr val="7030A0"/>
                          </a:solidFill>
                          <a:latin typeface="Times New Roman" panose="02020603050405020304" pitchFamily="18" charset="0"/>
                          <a:cs typeface="Times New Roman" panose="02020603050405020304" pitchFamily="18" charset="0"/>
                        </a:rPr>
                        <a:t> ý </a:t>
                      </a:r>
                      <a:r>
                        <a:rPr lang="en-US" sz="2400" dirty="0" err="1">
                          <a:solidFill>
                            <a:srgbClr val="7030A0"/>
                          </a:solidFill>
                          <a:latin typeface="Times New Roman" panose="02020603050405020304" pitchFamily="18" charset="0"/>
                          <a:cs typeface="Times New Roman" panose="02020603050405020304" pitchFamily="18" charset="0"/>
                        </a:rPr>
                        <a:t>nghĩa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nó</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đối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với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thân</a:t>
                      </a:r>
                      <a:endParaRPr lang="en-US" sz="2400" dirty="0">
                        <a:solidFill>
                          <a:srgbClr val="7030A0"/>
                        </a:solidFill>
                        <a:latin typeface="Times New Roman" panose="02020603050405020304" pitchFamily="18" charset="0"/>
                        <a:cs typeface="Times New Roman" panose="02020603050405020304" pitchFamily="18" charset="0"/>
                      </a:endParaRPr>
                    </a:p>
                  </a:txBody>
                  <a:tcPr marL="37148" marR="37148" marT="0" marB="0">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5" name="Flowchart: Terminator 4">
            <a:extLst>
              <a:ext uri="{FF2B5EF4-FFF2-40B4-BE49-F238E27FC236}">
                <a16:creationId xmlns:a16="http://schemas.microsoft.com/office/drawing/2014/main" id="{EE00AD92-191F-D7D5-A08A-1DC3D285CBEC}"/>
              </a:ext>
            </a:extLst>
          </p:cNvPr>
          <p:cNvSpPr/>
          <p:nvPr/>
        </p:nvSpPr>
        <p:spPr>
          <a:xfrm>
            <a:off x="609600" y="777"/>
            <a:ext cx="8457580" cy="557240"/>
          </a:xfrm>
          <a:prstGeom prst="flowChartTerminato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rgbClr val="FF0000"/>
              </a:solidFill>
              <a:latin typeface="Times New Roman" panose="02020603050405020304" pitchFamily="18" charset="0"/>
              <a:cs typeface="Times New Roman" panose="02020603050405020304" pitchFamily="18" charset="0"/>
            </a:endParaRPr>
          </a:p>
          <a:p>
            <a:pPr algn="ctr">
              <a:defRPr/>
            </a:pPr>
            <a:endParaRPr lang="en-US" sz="2000" b="1" dirty="0">
              <a:solidFill>
                <a:srgbClr val="FF0000"/>
              </a:solidFill>
              <a:latin typeface="Times New Roman" panose="02020603050405020304" pitchFamily="18" charset="0"/>
              <a:cs typeface="Times New Roman" panose="02020603050405020304" pitchFamily="18" charset="0"/>
            </a:endParaRPr>
          </a:p>
          <a:p>
            <a:pPr algn="ctr">
              <a:defRPr/>
            </a:pPr>
            <a:r>
              <a:rPr lang="vi-VN" sz="2000" b="1" dirty="0">
                <a:solidFill>
                  <a:srgbClr val="FF0000"/>
                </a:solidFill>
                <a:latin typeface="Times New Roman" panose="02020603050405020304" pitchFamily="18" charset="0"/>
                <a:cs typeface="Times New Roman" panose="02020603050405020304" pitchFamily="18" charset="0"/>
              </a:rPr>
              <a:t>YÊU CẦU ĐỐI VỚI ĐOẠN VĂN GHI LẠI CẢM NGHĨ </a:t>
            </a:r>
            <a:endParaRPr lang="en-US" sz="2000" b="1" dirty="0">
              <a:solidFill>
                <a:srgbClr val="FF0000"/>
              </a:solidFill>
              <a:latin typeface="Times New Roman" panose="02020603050405020304" pitchFamily="18" charset="0"/>
              <a:cs typeface="Times New Roman" panose="02020603050405020304" pitchFamily="18" charset="0"/>
            </a:endParaRPr>
          </a:p>
          <a:p>
            <a:pPr algn="ctr">
              <a:defRPr/>
            </a:pPr>
            <a:r>
              <a:rPr lang="vi-VN" sz="2000" b="1" dirty="0">
                <a:solidFill>
                  <a:srgbClr val="FF0000"/>
                </a:solidFill>
                <a:latin typeface="Times New Roman" panose="02020603050405020304" pitchFamily="18" charset="0"/>
                <a:cs typeface="Times New Roman" panose="02020603050405020304" pitchFamily="18" charset="0"/>
              </a:rPr>
              <a:t>VỀ MỘT BÀI THƠ T</a:t>
            </a:r>
            <a:r>
              <a:rPr lang="en-US" sz="2000" b="1" dirty="0">
                <a:solidFill>
                  <a:srgbClr val="FF0000"/>
                </a:solidFill>
                <a:latin typeface="Times New Roman" panose="02020603050405020304" pitchFamily="18" charset="0"/>
                <a:cs typeface="Times New Roman" panose="02020603050405020304" pitchFamily="18" charset="0"/>
              </a:rPr>
              <a:t>ÁM CHỮ</a:t>
            </a:r>
            <a:endParaRPr lang="en-US" sz="2000" dirty="0">
              <a:solidFill>
                <a:srgbClr val="FF0000"/>
              </a:solidFill>
            </a:endParaRPr>
          </a:p>
          <a:p>
            <a:pPr algn="ctr">
              <a:defRPr/>
            </a:pPr>
            <a:endParaRPr lang="vi-VN" sz="2000" b="1" dirty="0">
              <a:solidFill>
                <a:srgbClr val="FF0000"/>
              </a:solidFill>
              <a:latin typeface="Times New Roman" panose="02020603050405020304" pitchFamily="18" charset="0"/>
              <a:cs typeface="Times New Roman" panose="02020603050405020304" pitchFamily="18" charset="0"/>
            </a:endParaRPr>
          </a:p>
          <a:p>
            <a:pPr algn="ctr">
              <a:defRPr/>
            </a:pPr>
            <a:r>
              <a:rPr lang="vi-VN" sz="2000" b="1"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25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
                                        <p:tgtEl>
                                          <p:spTgt spid="32"/>
                                        </p:tgtEl>
                                      </p:cBhvr>
                                    </p:animEffect>
                                    <p:anim calcmode="lin" valueType="num">
                                      <p:cBhvr>
                                        <p:cTn id="13" dur="250" fill="hold"/>
                                        <p:tgtEl>
                                          <p:spTgt spid="32"/>
                                        </p:tgtEl>
                                        <p:attrNameLst>
                                          <p:attrName>ppt_x</p:attrName>
                                        </p:attrNameLst>
                                      </p:cBhvr>
                                      <p:tavLst>
                                        <p:tav tm="0">
                                          <p:val>
                                            <p:strVal val="#ppt_x"/>
                                          </p:val>
                                        </p:tav>
                                        <p:tav tm="100000">
                                          <p:val>
                                            <p:strVal val="#ppt_x"/>
                                          </p:val>
                                        </p:tav>
                                      </p:tavLst>
                                    </p:anim>
                                    <p:anim calcmode="lin" valueType="num">
                                      <p:cBhvr>
                                        <p:cTn id="14" dur="2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E49B20-6FB4-1D29-7E18-705DBEEB7425}"/>
              </a:ext>
            </a:extLst>
          </p:cNvPr>
          <p:cNvSpPr txBox="1"/>
          <p:nvPr/>
        </p:nvSpPr>
        <p:spPr>
          <a:xfrm>
            <a:off x="1409700" y="1219200"/>
            <a:ext cx="7086600"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EM TẬP LÀM CHUYÊN GIA</a:t>
            </a:r>
          </a:p>
        </p:txBody>
      </p:sp>
    </p:spTree>
    <p:extLst>
      <p:ext uri="{BB962C8B-B14F-4D97-AF65-F5344CB8AC3E}">
        <p14:creationId xmlns:p14="http://schemas.microsoft.com/office/powerpoint/2010/main" val="2499890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3" y="-76200"/>
            <a:ext cx="9906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354" r="-1468" b="-56033"/>
            </a:stretch>
          </a:blipFill>
        </p:spPr>
      </p:sp>
      <p:sp>
        <p:nvSpPr>
          <p:cNvPr id="5" name="Freeform 5"/>
          <p:cNvSpPr/>
          <p:nvPr/>
        </p:nvSpPr>
        <p:spPr>
          <a:xfrm flipH="1">
            <a:off x="6820465" y="5763337"/>
            <a:ext cx="2997448" cy="1062732"/>
          </a:xfrm>
          <a:custGeom>
            <a:avLst/>
            <a:gdLst/>
            <a:ahLst/>
            <a:cxnLst/>
            <a:rect l="l" t="t" r="r" b="b"/>
            <a:pathLst>
              <a:path w="5533751" h="1961966">
                <a:moveTo>
                  <a:pt x="5533751" y="0"/>
                </a:moveTo>
                <a:lnTo>
                  <a:pt x="0" y="0"/>
                </a:lnTo>
                <a:lnTo>
                  <a:pt x="0" y="1961967"/>
                </a:lnTo>
                <a:lnTo>
                  <a:pt x="5533751" y="1961967"/>
                </a:lnTo>
                <a:lnTo>
                  <a:pt x="553375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096482" y="2670019"/>
            <a:ext cx="239209" cy="342951"/>
          </a:xfrm>
          <a:custGeom>
            <a:avLst/>
            <a:gdLst/>
            <a:ahLst/>
            <a:cxnLst/>
            <a:rect l="l" t="t" r="r" b="b"/>
            <a:pathLst>
              <a:path w="441616" h="633141">
                <a:moveTo>
                  <a:pt x="0" y="0"/>
                </a:moveTo>
                <a:lnTo>
                  <a:pt x="441616" y="0"/>
                </a:lnTo>
                <a:lnTo>
                  <a:pt x="441616" y="633141"/>
                </a:lnTo>
                <a:lnTo>
                  <a:pt x="0" y="633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p:nvPr/>
        </p:nvGrpSpPr>
        <p:grpSpPr>
          <a:xfrm>
            <a:off x="106029" y="3328922"/>
            <a:ext cx="1900468" cy="1665112"/>
            <a:chOff x="0" y="0"/>
            <a:chExt cx="4009139" cy="4098736"/>
          </a:xfrm>
        </p:grpSpPr>
        <p:sp>
          <p:nvSpPr>
            <p:cNvPr id="8" name="Freeform 8"/>
            <p:cNvSpPr/>
            <p:nvPr/>
          </p:nvSpPr>
          <p:spPr>
            <a:xfrm>
              <a:off x="0" y="0"/>
              <a:ext cx="4009139" cy="4009139"/>
            </a:xfrm>
            <a:custGeom>
              <a:avLst/>
              <a:gdLst/>
              <a:ahLst/>
              <a:cxnLst/>
              <a:rect l="l" t="t" r="r" b="b"/>
              <a:pathLst>
                <a:path w="4009139" h="4009139">
                  <a:moveTo>
                    <a:pt x="0" y="0"/>
                  </a:moveTo>
                  <a:lnTo>
                    <a:pt x="4009139" y="0"/>
                  </a:lnTo>
                  <a:lnTo>
                    <a:pt x="4009139" y="4009139"/>
                  </a:lnTo>
                  <a:lnTo>
                    <a:pt x="0" y="4009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0" y="636012"/>
              <a:ext cx="3583598" cy="3462724"/>
            </a:xfrm>
            <a:prstGeom prst="rect">
              <a:avLst/>
            </a:prstGeom>
          </p:spPr>
          <p:txBody>
            <a:bodyPr lIns="0" tIns="0" rIns="0" bIns="0" rtlCol="0" anchor="t">
              <a:spAutoFit/>
            </a:bodyPr>
            <a:lstStyle/>
            <a:p>
              <a:pPr algn="ctr">
                <a:lnSpc>
                  <a:spcPts val="2750"/>
                </a:lnSpc>
              </a:pPr>
              <a:r>
                <a:rPr lang="en-US" sz="2900" b="1" dirty="0">
                  <a:solidFill>
                    <a:srgbClr val="000000"/>
                  </a:solidFill>
                  <a:latin typeface="Muli"/>
                  <a:ea typeface="Muli"/>
                  <a:cs typeface="Muli"/>
                  <a:sym typeface="Muli"/>
                </a:rPr>
                <a:t>1.Chuẩn </a:t>
              </a:r>
              <a:r>
                <a:rPr lang="en-US" sz="2900" b="1" dirty="0" err="1">
                  <a:solidFill>
                    <a:srgbClr val="000000"/>
                  </a:solidFill>
                  <a:latin typeface="Muli"/>
                  <a:ea typeface="Muli"/>
                  <a:cs typeface="Muli"/>
                  <a:sym typeface="Muli"/>
                </a:rPr>
                <a:t>bị</a:t>
              </a:r>
              <a:r>
                <a:rPr lang="en-US" sz="2900" b="1" dirty="0">
                  <a:solidFill>
                    <a:srgbClr val="000000"/>
                  </a:solidFill>
                  <a:latin typeface="Muli"/>
                  <a:ea typeface="Muli"/>
                  <a:cs typeface="Muli"/>
                  <a:sym typeface="Muli"/>
                </a:rPr>
                <a:t> </a:t>
              </a:r>
              <a:r>
                <a:rPr lang="en-US" sz="2900" b="1" dirty="0" err="1">
                  <a:solidFill>
                    <a:srgbClr val="000000"/>
                  </a:solidFill>
                  <a:latin typeface="Muli"/>
                  <a:ea typeface="Muli"/>
                  <a:cs typeface="Muli"/>
                  <a:sym typeface="Muli"/>
                </a:rPr>
                <a:t>trước</a:t>
              </a:r>
              <a:r>
                <a:rPr lang="en-US" sz="2900" b="1" dirty="0">
                  <a:solidFill>
                    <a:srgbClr val="000000"/>
                  </a:solidFill>
                  <a:latin typeface="Muli"/>
                  <a:ea typeface="Muli"/>
                  <a:cs typeface="Muli"/>
                  <a:sym typeface="Muli"/>
                </a:rPr>
                <a:t> </a:t>
              </a:r>
              <a:r>
                <a:rPr lang="en-US" sz="2900" b="1" dirty="0" err="1">
                  <a:solidFill>
                    <a:srgbClr val="000000"/>
                  </a:solidFill>
                  <a:latin typeface="Muli"/>
                  <a:ea typeface="Muli"/>
                  <a:cs typeface="Muli"/>
                  <a:sym typeface="Muli"/>
                </a:rPr>
                <a:t>khi</a:t>
              </a:r>
              <a:r>
                <a:rPr lang="en-US" sz="2900" b="1" dirty="0">
                  <a:solidFill>
                    <a:srgbClr val="000000"/>
                  </a:solidFill>
                  <a:latin typeface="Muli"/>
                  <a:ea typeface="Muli"/>
                  <a:cs typeface="Muli"/>
                  <a:sym typeface="Muli"/>
                </a:rPr>
                <a:t> </a:t>
              </a:r>
              <a:r>
                <a:rPr lang="en-US" sz="2900" b="1" dirty="0" err="1">
                  <a:solidFill>
                    <a:srgbClr val="000000"/>
                  </a:solidFill>
                  <a:latin typeface="Muli"/>
                  <a:ea typeface="Muli"/>
                  <a:cs typeface="Muli"/>
                  <a:sym typeface="Muli"/>
                </a:rPr>
                <a:t>viết</a:t>
              </a:r>
              <a:r>
                <a:rPr lang="en-US" sz="2900" b="1" dirty="0">
                  <a:solidFill>
                    <a:srgbClr val="000000"/>
                  </a:solidFill>
                  <a:latin typeface="Muli"/>
                  <a:ea typeface="Muli"/>
                  <a:cs typeface="Muli"/>
                  <a:sym typeface="Muli"/>
                </a:rPr>
                <a:t> </a:t>
              </a:r>
            </a:p>
            <a:p>
              <a:pPr algn="ctr">
                <a:lnSpc>
                  <a:spcPts val="2750"/>
                </a:lnSpc>
                <a:spcBef>
                  <a:spcPct val="0"/>
                </a:spcBef>
              </a:pPr>
              <a:endParaRPr lang="en-US" sz="1964" dirty="0">
                <a:solidFill>
                  <a:srgbClr val="000000"/>
                </a:solidFill>
                <a:latin typeface="Muli"/>
                <a:ea typeface="Muli"/>
                <a:cs typeface="Muli"/>
                <a:sym typeface="Muli"/>
              </a:endParaRPr>
            </a:p>
          </p:txBody>
        </p:sp>
      </p:grpSp>
      <p:grpSp>
        <p:nvGrpSpPr>
          <p:cNvPr id="10" name="Group 10"/>
          <p:cNvGrpSpPr/>
          <p:nvPr/>
        </p:nvGrpSpPr>
        <p:grpSpPr>
          <a:xfrm>
            <a:off x="2803412" y="3328922"/>
            <a:ext cx="1628713" cy="1689263"/>
            <a:chOff x="0" y="0"/>
            <a:chExt cx="4009139" cy="4158185"/>
          </a:xfrm>
        </p:grpSpPr>
        <p:sp>
          <p:nvSpPr>
            <p:cNvPr id="11" name="Freeform 11"/>
            <p:cNvSpPr/>
            <p:nvPr/>
          </p:nvSpPr>
          <p:spPr>
            <a:xfrm>
              <a:off x="0" y="0"/>
              <a:ext cx="4009139" cy="4009139"/>
            </a:xfrm>
            <a:custGeom>
              <a:avLst/>
              <a:gdLst/>
              <a:ahLst/>
              <a:cxnLst/>
              <a:rect l="l" t="t" r="r" b="b"/>
              <a:pathLst>
                <a:path w="4009139" h="4009139">
                  <a:moveTo>
                    <a:pt x="0" y="0"/>
                  </a:moveTo>
                  <a:lnTo>
                    <a:pt x="4009139" y="0"/>
                  </a:lnTo>
                  <a:lnTo>
                    <a:pt x="4009139" y="4009139"/>
                  </a:lnTo>
                  <a:lnTo>
                    <a:pt x="0" y="4009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0" y="694673"/>
              <a:ext cx="3502025" cy="3463512"/>
            </a:xfrm>
            <a:prstGeom prst="rect">
              <a:avLst/>
            </a:prstGeom>
          </p:spPr>
          <p:txBody>
            <a:bodyPr lIns="0" tIns="0" rIns="0" bIns="0" rtlCol="0" anchor="t">
              <a:spAutoFit/>
            </a:bodyPr>
            <a:lstStyle/>
            <a:p>
              <a:pPr algn="ctr">
                <a:lnSpc>
                  <a:spcPts val="2763"/>
                </a:lnSpc>
              </a:pPr>
              <a:r>
                <a:rPr lang="en-US" sz="2900" b="1" dirty="0">
                  <a:solidFill>
                    <a:srgbClr val="000000"/>
                  </a:solidFill>
                  <a:latin typeface="Muli"/>
                  <a:ea typeface="Muli"/>
                  <a:cs typeface="Muli"/>
                  <a:sym typeface="Muli"/>
                </a:rPr>
                <a:t>2. </a:t>
              </a:r>
              <a:r>
                <a:rPr lang="en-US" sz="2900" b="1" dirty="0" err="1">
                  <a:solidFill>
                    <a:srgbClr val="000000"/>
                  </a:solidFill>
                  <a:latin typeface="Muli"/>
                  <a:ea typeface="Muli"/>
                  <a:cs typeface="Muli"/>
                  <a:sym typeface="Muli"/>
                </a:rPr>
                <a:t>Tìm</a:t>
              </a:r>
              <a:r>
                <a:rPr lang="en-US" sz="2900" b="1" dirty="0">
                  <a:solidFill>
                    <a:srgbClr val="000000"/>
                  </a:solidFill>
                  <a:latin typeface="Muli"/>
                  <a:ea typeface="Muli"/>
                  <a:cs typeface="Muli"/>
                  <a:sym typeface="Muli"/>
                </a:rPr>
                <a:t> ý </a:t>
              </a:r>
              <a:r>
                <a:rPr lang="en-US" sz="2900" b="1" dirty="0" err="1">
                  <a:solidFill>
                    <a:srgbClr val="000000"/>
                  </a:solidFill>
                  <a:latin typeface="Muli"/>
                  <a:ea typeface="Muli"/>
                  <a:cs typeface="Muli"/>
                  <a:sym typeface="Muli"/>
                </a:rPr>
                <a:t>và</a:t>
              </a:r>
              <a:r>
                <a:rPr lang="en-US" sz="2900" b="1" dirty="0">
                  <a:solidFill>
                    <a:srgbClr val="000000"/>
                  </a:solidFill>
                  <a:latin typeface="Muli"/>
                  <a:ea typeface="Muli"/>
                  <a:cs typeface="Muli"/>
                  <a:sym typeface="Muli"/>
                </a:rPr>
                <a:t> </a:t>
              </a:r>
              <a:r>
                <a:rPr lang="en-US" sz="2900" b="1" dirty="0" err="1">
                  <a:solidFill>
                    <a:srgbClr val="000000"/>
                  </a:solidFill>
                  <a:latin typeface="Muli"/>
                  <a:ea typeface="Muli"/>
                  <a:cs typeface="Muli"/>
                  <a:sym typeface="Muli"/>
                </a:rPr>
                <a:t>lập</a:t>
              </a:r>
              <a:r>
                <a:rPr lang="en-US" sz="2900" b="1" dirty="0">
                  <a:solidFill>
                    <a:srgbClr val="000000"/>
                  </a:solidFill>
                  <a:latin typeface="Muli"/>
                  <a:ea typeface="Muli"/>
                  <a:cs typeface="Muli"/>
                  <a:sym typeface="Muli"/>
                </a:rPr>
                <a:t> </a:t>
              </a:r>
              <a:r>
                <a:rPr lang="en-US" sz="2900" b="1" dirty="0" err="1">
                  <a:solidFill>
                    <a:srgbClr val="000000"/>
                  </a:solidFill>
                  <a:latin typeface="Muli"/>
                  <a:ea typeface="Muli"/>
                  <a:cs typeface="Muli"/>
                  <a:sym typeface="Muli"/>
                </a:rPr>
                <a:t>dàn</a:t>
              </a:r>
              <a:r>
                <a:rPr lang="en-US" sz="2900" b="1" dirty="0">
                  <a:solidFill>
                    <a:srgbClr val="000000"/>
                  </a:solidFill>
                  <a:latin typeface="Muli"/>
                  <a:ea typeface="Muli"/>
                  <a:cs typeface="Muli"/>
                  <a:sym typeface="Muli"/>
                </a:rPr>
                <a:t> ý</a:t>
              </a:r>
            </a:p>
            <a:p>
              <a:pPr algn="ctr">
                <a:lnSpc>
                  <a:spcPts val="2763"/>
                </a:lnSpc>
                <a:spcBef>
                  <a:spcPct val="0"/>
                </a:spcBef>
              </a:pPr>
              <a:endParaRPr lang="en-US" sz="1973" dirty="0">
                <a:solidFill>
                  <a:srgbClr val="000000"/>
                </a:solidFill>
                <a:latin typeface="Muli"/>
                <a:ea typeface="Muli"/>
                <a:cs typeface="Muli"/>
                <a:sym typeface="Muli"/>
              </a:endParaRPr>
            </a:p>
          </p:txBody>
        </p:sp>
      </p:grpSp>
      <p:grpSp>
        <p:nvGrpSpPr>
          <p:cNvPr id="13" name="Group 13"/>
          <p:cNvGrpSpPr/>
          <p:nvPr/>
        </p:nvGrpSpPr>
        <p:grpSpPr>
          <a:xfrm>
            <a:off x="5229041" y="3328922"/>
            <a:ext cx="1628713" cy="1628713"/>
            <a:chOff x="0" y="0"/>
            <a:chExt cx="4009139" cy="4009139"/>
          </a:xfrm>
        </p:grpSpPr>
        <p:sp>
          <p:nvSpPr>
            <p:cNvPr id="14" name="Freeform 14"/>
            <p:cNvSpPr/>
            <p:nvPr/>
          </p:nvSpPr>
          <p:spPr>
            <a:xfrm>
              <a:off x="0" y="0"/>
              <a:ext cx="4009139" cy="4009139"/>
            </a:xfrm>
            <a:custGeom>
              <a:avLst/>
              <a:gdLst/>
              <a:ahLst/>
              <a:cxnLst/>
              <a:rect l="l" t="t" r="r" b="b"/>
              <a:pathLst>
                <a:path w="4009139" h="4009139">
                  <a:moveTo>
                    <a:pt x="0" y="0"/>
                  </a:moveTo>
                  <a:lnTo>
                    <a:pt x="4009139" y="0"/>
                  </a:lnTo>
                  <a:lnTo>
                    <a:pt x="4009139" y="4009139"/>
                  </a:lnTo>
                  <a:lnTo>
                    <a:pt x="0" y="40091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1470" y="1126471"/>
              <a:ext cx="3502025" cy="2579640"/>
            </a:xfrm>
            <a:prstGeom prst="rect">
              <a:avLst/>
            </a:prstGeom>
          </p:spPr>
          <p:txBody>
            <a:bodyPr lIns="0" tIns="0" rIns="0" bIns="0" rtlCol="0" anchor="t">
              <a:spAutoFit/>
            </a:bodyPr>
            <a:lstStyle/>
            <a:p>
              <a:pPr algn="ctr">
                <a:lnSpc>
                  <a:spcPts val="2763"/>
                </a:lnSpc>
              </a:pPr>
              <a:r>
                <a:rPr lang="en-US" sz="2900" b="1" dirty="0">
                  <a:solidFill>
                    <a:srgbClr val="000000"/>
                  </a:solidFill>
                  <a:latin typeface="Muli"/>
                  <a:ea typeface="Muli"/>
                  <a:cs typeface="Muli"/>
                  <a:sym typeface="Muli"/>
                </a:rPr>
                <a:t>3. </a:t>
              </a:r>
              <a:r>
                <a:rPr lang="en-US" sz="2900" b="1" dirty="0" err="1">
                  <a:solidFill>
                    <a:srgbClr val="000000"/>
                  </a:solidFill>
                  <a:latin typeface="Muli"/>
                  <a:ea typeface="Muli"/>
                  <a:cs typeface="Muli"/>
                  <a:sym typeface="Muli"/>
                </a:rPr>
                <a:t>Viết</a:t>
              </a:r>
              <a:r>
                <a:rPr lang="en-US" sz="2900" b="1" dirty="0">
                  <a:solidFill>
                    <a:srgbClr val="000000"/>
                  </a:solidFill>
                  <a:latin typeface="Muli"/>
                  <a:ea typeface="Muli"/>
                  <a:cs typeface="Muli"/>
                  <a:sym typeface="Muli"/>
                </a:rPr>
                <a:t> </a:t>
              </a:r>
              <a:r>
                <a:rPr lang="en-US" sz="2900" b="1" dirty="0" err="1">
                  <a:solidFill>
                    <a:srgbClr val="000000"/>
                  </a:solidFill>
                  <a:latin typeface="Muli"/>
                  <a:ea typeface="Muli"/>
                  <a:cs typeface="Muli"/>
                  <a:sym typeface="Muli"/>
                </a:rPr>
                <a:t>bài</a:t>
              </a:r>
              <a:endParaRPr lang="en-US" sz="2900" b="1" dirty="0">
                <a:solidFill>
                  <a:srgbClr val="000000"/>
                </a:solidFill>
                <a:latin typeface="Muli"/>
                <a:ea typeface="Muli"/>
                <a:cs typeface="Muli"/>
                <a:sym typeface="Muli"/>
              </a:endParaRPr>
            </a:p>
            <a:p>
              <a:pPr algn="ctr">
                <a:lnSpc>
                  <a:spcPts val="2763"/>
                </a:lnSpc>
                <a:spcBef>
                  <a:spcPct val="0"/>
                </a:spcBef>
              </a:pPr>
              <a:endParaRPr lang="en-US" sz="1973" dirty="0">
                <a:solidFill>
                  <a:srgbClr val="000000"/>
                </a:solidFill>
                <a:latin typeface="Muli"/>
                <a:ea typeface="Muli"/>
                <a:cs typeface="Muli"/>
                <a:sym typeface="Muli"/>
              </a:endParaRPr>
            </a:p>
          </p:txBody>
        </p:sp>
      </p:grpSp>
      <p:sp>
        <p:nvSpPr>
          <p:cNvPr id="16" name="Freeform 16"/>
          <p:cNvSpPr/>
          <p:nvPr/>
        </p:nvSpPr>
        <p:spPr>
          <a:xfrm>
            <a:off x="7689036" y="3319802"/>
            <a:ext cx="2110935" cy="1628713"/>
          </a:xfrm>
          <a:custGeom>
            <a:avLst/>
            <a:gdLst/>
            <a:ahLst/>
            <a:cxnLst/>
            <a:rect l="l" t="t" r="r" b="b"/>
            <a:pathLst>
              <a:path w="3006854" h="3006854">
                <a:moveTo>
                  <a:pt x="0" y="0"/>
                </a:moveTo>
                <a:lnTo>
                  <a:pt x="3006854" y="0"/>
                </a:lnTo>
                <a:lnTo>
                  <a:pt x="3006854" y="3006854"/>
                </a:lnTo>
                <a:lnTo>
                  <a:pt x="0" y="30068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7718454" y="3408632"/>
            <a:ext cx="1821239" cy="1765804"/>
          </a:xfrm>
          <a:prstGeom prst="rect">
            <a:avLst/>
          </a:prstGeom>
        </p:spPr>
        <p:txBody>
          <a:bodyPr wrap="square" lIns="0" tIns="0" rIns="0" bIns="0" rtlCol="0" anchor="t">
            <a:spAutoFit/>
          </a:bodyPr>
          <a:lstStyle/>
          <a:p>
            <a:pPr algn="ctr">
              <a:lnSpc>
                <a:spcPts val="2750"/>
              </a:lnSpc>
            </a:pPr>
            <a:r>
              <a:rPr lang="en-US" sz="2900" b="1" dirty="0">
                <a:solidFill>
                  <a:srgbClr val="000000"/>
                </a:solidFill>
                <a:latin typeface="Muli"/>
                <a:ea typeface="Muli"/>
                <a:cs typeface="Muli"/>
                <a:sym typeface="Muli"/>
              </a:rPr>
              <a:t>4.Chỉnh </a:t>
            </a:r>
            <a:r>
              <a:rPr lang="en-US" sz="2900" b="1" dirty="0" err="1">
                <a:solidFill>
                  <a:srgbClr val="000000"/>
                </a:solidFill>
                <a:latin typeface="Muli"/>
                <a:ea typeface="Muli"/>
                <a:cs typeface="Muli"/>
                <a:sym typeface="Muli"/>
              </a:rPr>
              <a:t>sửa</a:t>
            </a:r>
            <a:r>
              <a:rPr lang="en-US" sz="2900" b="1" dirty="0">
                <a:solidFill>
                  <a:srgbClr val="000000"/>
                </a:solidFill>
                <a:latin typeface="Muli"/>
                <a:ea typeface="Muli"/>
                <a:cs typeface="Muli"/>
                <a:sym typeface="Muli"/>
              </a:rPr>
              <a:t>, </a:t>
            </a:r>
            <a:r>
              <a:rPr lang="en-US" sz="2900" b="1" dirty="0" err="1">
                <a:solidFill>
                  <a:srgbClr val="000000"/>
                </a:solidFill>
                <a:latin typeface="Muli"/>
                <a:ea typeface="Muli"/>
                <a:cs typeface="Muli"/>
                <a:sym typeface="Muli"/>
              </a:rPr>
              <a:t>rút</a:t>
            </a:r>
            <a:r>
              <a:rPr lang="en-US" sz="2900" b="1" dirty="0">
                <a:solidFill>
                  <a:srgbClr val="000000"/>
                </a:solidFill>
                <a:latin typeface="Muli"/>
                <a:ea typeface="Muli"/>
                <a:cs typeface="Muli"/>
                <a:sym typeface="Muli"/>
              </a:rPr>
              <a:t> </a:t>
            </a:r>
            <a:r>
              <a:rPr lang="en-US" sz="2900" b="1" dirty="0" err="1">
                <a:solidFill>
                  <a:srgbClr val="000000"/>
                </a:solidFill>
                <a:latin typeface="Muli"/>
                <a:ea typeface="Muli"/>
                <a:cs typeface="Muli"/>
                <a:sym typeface="Muli"/>
              </a:rPr>
              <a:t>kinh</a:t>
            </a:r>
            <a:r>
              <a:rPr lang="en-US" sz="2900" b="1" dirty="0">
                <a:solidFill>
                  <a:srgbClr val="000000"/>
                </a:solidFill>
                <a:latin typeface="Muli"/>
                <a:ea typeface="Muli"/>
                <a:cs typeface="Muli"/>
                <a:sym typeface="Muli"/>
              </a:rPr>
              <a:t> </a:t>
            </a:r>
            <a:r>
              <a:rPr lang="en-US" sz="2900" b="1" dirty="0" err="1">
                <a:solidFill>
                  <a:srgbClr val="000000"/>
                </a:solidFill>
                <a:latin typeface="Muli"/>
                <a:ea typeface="Muli"/>
                <a:cs typeface="Muli"/>
                <a:sym typeface="Muli"/>
              </a:rPr>
              <a:t>nghiệm</a:t>
            </a:r>
            <a:endParaRPr lang="en-US" sz="2900" b="1" dirty="0">
              <a:solidFill>
                <a:srgbClr val="000000"/>
              </a:solidFill>
              <a:latin typeface="Muli"/>
              <a:ea typeface="Muli"/>
              <a:cs typeface="Muli"/>
              <a:sym typeface="Muli"/>
            </a:endParaRPr>
          </a:p>
          <a:p>
            <a:pPr algn="ctr">
              <a:lnSpc>
                <a:spcPts val="2750"/>
              </a:lnSpc>
              <a:spcBef>
                <a:spcPct val="0"/>
              </a:spcBef>
            </a:pPr>
            <a:endParaRPr lang="en-US" sz="1964" dirty="0">
              <a:solidFill>
                <a:srgbClr val="000000"/>
              </a:solidFill>
              <a:latin typeface="Muli"/>
              <a:ea typeface="Muli"/>
              <a:cs typeface="Muli"/>
              <a:sym typeface="Muli"/>
            </a:endParaRPr>
          </a:p>
        </p:txBody>
      </p:sp>
      <p:sp>
        <p:nvSpPr>
          <p:cNvPr id="18" name="Freeform 18"/>
          <p:cNvSpPr/>
          <p:nvPr/>
        </p:nvSpPr>
        <p:spPr>
          <a:xfrm>
            <a:off x="2141023" y="3977130"/>
            <a:ext cx="527864" cy="299296"/>
          </a:xfrm>
          <a:custGeom>
            <a:avLst/>
            <a:gdLst/>
            <a:ahLst/>
            <a:cxnLst/>
            <a:rect l="l" t="t" r="r" b="b"/>
            <a:pathLst>
              <a:path w="974519" h="552547">
                <a:moveTo>
                  <a:pt x="0" y="0"/>
                </a:moveTo>
                <a:lnTo>
                  <a:pt x="974518" y="0"/>
                </a:lnTo>
                <a:lnTo>
                  <a:pt x="974518" y="552547"/>
                </a:lnTo>
                <a:lnTo>
                  <a:pt x="0" y="5525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7018434" y="3999395"/>
            <a:ext cx="527864" cy="299296"/>
          </a:xfrm>
          <a:custGeom>
            <a:avLst/>
            <a:gdLst/>
            <a:ahLst/>
            <a:cxnLst/>
            <a:rect l="l" t="t" r="r" b="b"/>
            <a:pathLst>
              <a:path w="974519" h="552547">
                <a:moveTo>
                  <a:pt x="0" y="0"/>
                </a:moveTo>
                <a:lnTo>
                  <a:pt x="974519" y="0"/>
                </a:lnTo>
                <a:lnTo>
                  <a:pt x="974519" y="552547"/>
                </a:lnTo>
                <a:lnTo>
                  <a:pt x="0" y="5525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4566269" y="3999395"/>
            <a:ext cx="527864" cy="299296"/>
          </a:xfrm>
          <a:custGeom>
            <a:avLst/>
            <a:gdLst/>
            <a:ahLst/>
            <a:cxnLst/>
            <a:rect l="l" t="t" r="r" b="b"/>
            <a:pathLst>
              <a:path w="974519" h="552547">
                <a:moveTo>
                  <a:pt x="0" y="0"/>
                </a:moveTo>
                <a:lnTo>
                  <a:pt x="974519" y="0"/>
                </a:lnTo>
                <a:lnTo>
                  <a:pt x="974519" y="552547"/>
                </a:lnTo>
                <a:lnTo>
                  <a:pt x="0" y="5525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flipH="1">
            <a:off x="304800" y="778772"/>
            <a:ext cx="2733087" cy="2131808"/>
          </a:xfrm>
          <a:custGeom>
            <a:avLst/>
            <a:gdLst/>
            <a:ahLst/>
            <a:cxnLst/>
            <a:rect l="l" t="t" r="r" b="b"/>
            <a:pathLst>
              <a:path w="5045699" h="3935645">
                <a:moveTo>
                  <a:pt x="5045699" y="0"/>
                </a:moveTo>
                <a:lnTo>
                  <a:pt x="0" y="0"/>
                </a:lnTo>
                <a:lnTo>
                  <a:pt x="0" y="3935645"/>
                </a:lnTo>
                <a:lnTo>
                  <a:pt x="5045699" y="3935645"/>
                </a:lnTo>
                <a:lnTo>
                  <a:pt x="5045699"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TextBox 25"/>
          <p:cNvSpPr txBox="1"/>
          <p:nvPr/>
        </p:nvSpPr>
        <p:spPr>
          <a:xfrm>
            <a:off x="1549140" y="273236"/>
            <a:ext cx="7089986" cy="1086516"/>
          </a:xfrm>
          <a:prstGeom prst="rect">
            <a:avLst/>
          </a:prstGeom>
        </p:spPr>
        <p:txBody>
          <a:bodyPr wrap="square" lIns="0" tIns="0" rIns="0" bIns="0" rtlCol="0" anchor="t">
            <a:spAutoFit/>
          </a:bodyPr>
          <a:lstStyle/>
          <a:p>
            <a:pPr algn="ctr">
              <a:lnSpc>
                <a:spcPct val="150000"/>
              </a:lnSpc>
              <a:spcBef>
                <a:spcPct val="0"/>
              </a:spcBef>
            </a:pPr>
            <a:r>
              <a:rPr lang="vi-VN" sz="1973" dirty="0">
                <a:solidFill>
                  <a:srgbClr val="FF0000"/>
                </a:solidFill>
                <a:latin typeface="Muli Bold"/>
                <a:ea typeface="Muli Bold"/>
                <a:cs typeface="Muli Bold"/>
                <a:sym typeface="Muli Bold"/>
              </a:rPr>
              <a:t>	</a:t>
            </a:r>
            <a:r>
              <a:rPr lang="vi-VN" sz="2500" dirty="0">
                <a:solidFill>
                  <a:srgbClr val="FF0000"/>
                </a:solidFill>
                <a:latin typeface="Muli Bold"/>
                <a:ea typeface="Muli Bold"/>
                <a:cs typeface="Muli Bold"/>
                <a:sym typeface="Muli Bold"/>
              </a:rPr>
              <a:t>QUY TRÌNH VIẾT ĐOẠN VĂN GHI LẠI </a:t>
            </a:r>
            <a:endParaRPr lang="en-US" sz="2500" dirty="0">
              <a:solidFill>
                <a:srgbClr val="FF0000"/>
              </a:solidFill>
              <a:latin typeface="Muli Bold"/>
              <a:ea typeface="Muli Bold"/>
              <a:cs typeface="Muli Bold"/>
              <a:sym typeface="Muli Bold"/>
            </a:endParaRPr>
          </a:p>
          <a:p>
            <a:pPr algn="ctr">
              <a:lnSpc>
                <a:spcPct val="150000"/>
              </a:lnSpc>
              <a:spcBef>
                <a:spcPct val="0"/>
              </a:spcBef>
            </a:pPr>
            <a:r>
              <a:rPr lang="vi-VN" sz="2500" dirty="0">
                <a:solidFill>
                  <a:srgbClr val="FF0000"/>
                </a:solidFill>
                <a:latin typeface="Muli Bold"/>
                <a:ea typeface="Muli Bold"/>
                <a:cs typeface="Muli Bold"/>
                <a:sym typeface="Muli Bold"/>
              </a:rPr>
              <a:t>CẢM NGHĨ VỀ MỘT BÀI THƠ</a:t>
            </a:r>
            <a:endParaRPr lang="en-US" sz="2500" dirty="0">
              <a:solidFill>
                <a:srgbClr val="FF0000"/>
              </a:solidFill>
              <a:latin typeface="Muli Bold"/>
              <a:ea typeface="Muli Bold"/>
              <a:cs typeface="Muli Bold"/>
              <a:sym typeface="Muli Bold"/>
            </a:endParaRPr>
          </a:p>
        </p:txBody>
      </p:sp>
    </p:spTree>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anim calcmode="lin" valueType="num">
                                      <p:cBhvr>
                                        <p:cTn id="8" dur="250" fill="hold"/>
                                        <p:tgtEl>
                                          <p:spTgt spid="21"/>
                                        </p:tgtEl>
                                        <p:attrNameLst>
                                          <p:attrName>ppt_x</p:attrName>
                                        </p:attrNameLst>
                                      </p:cBhvr>
                                      <p:tavLst>
                                        <p:tav tm="0">
                                          <p:val>
                                            <p:strVal val="#ppt_x"/>
                                          </p:val>
                                        </p:tav>
                                        <p:tav tm="100000">
                                          <p:val>
                                            <p:strVal val="#ppt_x"/>
                                          </p:val>
                                        </p:tav>
                                      </p:tavLst>
                                    </p:anim>
                                    <p:anim calcmode="lin" valueType="num">
                                      <p:cBhvr>
                                        <p:cTn id="9" dur="2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25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2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5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5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5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heel(1)">
                                      <p:cBhvr>
                                        <p:cTn id="51" dur="20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down)">
                                      <p:cBhvr>
                                        <p:cTn id="56"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456" y="-4333"/>
            <a:ext cx="9906000" cy="688044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4354" r="-1468" b="-56033"/>
            </a:stretch>
          </a:blipFill>
        </p:spPr>
      </p:sp>
      <p:sp>
        <p:nvSpPr>
          <p:cNvPr id="4" name="Freeform 4"/>
          <p:cNvSpPr/>
          <p:nvPr/>
        </p:nvSpPr>
        <p:spPr>
          <a:xfrm>
            <a:off x="8333106" y="475093"/>
            <a:ext cx="239209" cy="342951"/>
          </a:xfrm>
          <a:custGeom>
            <a:avLst/>
            <a:gdLst/>
            <a:ahLst/>
            <a:cxnLst/>
            <a:rect l="l" t="t" r="r" b="b"/>
            <a:pathLst>
              <a:path w="441616" h="633141">
                <a:moveTo>
                  <a:pt x="0" y="0"/>
                </a:moveTo>
                <a:lnTo>
                  <a:pt x="441616" y="0"/>
                </a:lnTo>
                <a:lnTo>
                  <a:pt x="441616" y="633141"/>
                </a:lnTo>
                <a:lnTo>
                  <a:pt x="0" y="633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255666" y="827001"/>
            <a:ext cx="7455875" cy="534634"/>
          </a:xfrm>
          <a:prstGeom prst="rect">
            <a:avLst/>
          </a:prstGeom>
        </p:spPr>
        <p:txBody>
          <a:bodyPr lIns="0" tIns="0" rIns="0" bIns="0" rtlCol="0" anchor="t">
            <a:spAutoFit/>
          </a:bodyPr>
          <a:lstStyle/>
          <a:p>
            <a:pPr algn="ctr">
              <a:lnSpc>
                <a:spcPts val="3071"/>
              </a:lnSpc>
            </a:pPr>
            <a:endParaRPr lang="vi-VN" sz="2275">
              <a:solidFill>
                <a:srgbClr val="000000"/>
              </a:solidFill>
              <a:latin typeface="Muli Bold"/>
              <a:ea typeface="Muli Bold"/>
              <a:cs typeface="Muli Bold"/>
              <a:sym typeface="Muli Bold"/>
            </a:endParaRPr>
          </a:p>
          <a:p>
            <a:pPr algn="ctr">
              <a:lnSpc>
                <a:spcPts val="693"/>
              </a:lnSpc>
            </a:pPr>
            <a:endParaRPr lang="en-US" sz="2275">
              <a:solidFill>
                <a:srgbClr val="000000"/>
              </a:solidFill>
              <a:latin typeface="Muli Bold"/>
              <a:ea typeface="Muli Bold"/>
              <a:cs typeface="Muli Bold"/>
              <a:sym typeface="Muli Bold"/>
            </a:endParaRPr>
          </a:p>
        </p:txBody>
      </p:sp>
      <p:sp>
        <p:nvSpPr>
          <p:cNvPr id="11" name="Freeform 11"/>
          <p:cNvSpPr/>
          <p:nvPr/>
        </p:nvSpPr>
        <p:spPr>
          <a:xfrm>
            <a:off x="1456187" y="3522740"/>
            <a:ext cx="2570664" cy="507706"/>
          </a:xfrm>
          <a:custGeom>
            <a:avLst/>
            <a:gdLst/>
            <a:ahLst/>
            <a:cxnLst/>
            <a:rect l="l" t="t" r="r" b="b"/>
            <a:pathLst>
              <a:path w="4745842" h="937304">
                <a:moveTo>
                  <a:pt x="0" y="0"/>
                </a:moveTo>
                <a:lnTo>
                  <a:pt x="4745842" y="0"/>
                </a:lnTo>
                <a:lnTo>
                  <a:pt x="4745842" y="937304"/>
                </a:lnTo>
                <a:lnTo>
                  <a:pt x="0" y="937304"/>
                </a:lnTo>
                <a:lnTo>
                  <a:pt x="0" y="0"/>
                </a:lnTo>
                <a:close/>
              </a:path>
            </a:pathLst>
          </a:custGeom>
          <a:blipFill>
            <a:blip r:embed="rId6">
              <a:alphaModFix amt="25000"/>
            </a:blip>
            <a:stretch>
              <a:fillRect/>
            </a:stretch>
          </a:blipFill>
        </p:spPr>
      </p:sp>
      <p:sp>
        <p:nvSpPr>
          <p:cNvPr id="15" name="Freeform 15"/>
          <p:cNvSpPr/>
          <p:nvPr/>
        </p:nvSpPr>
        <p:spPr>
          <a:xfrm>
            <a:off x="1480528" y="5527054"/>
            <a:ext cx="2546771" cy="502987"/>
          </a:xfrm>
          <a:custGeom>
            <a:avLst/>
            <a:gdLst/>
            <a:ahLst/>
            <a:cxnLst/>
            <a:rect l="l" t="t" r="r" b="b"/>
            <a:pathLst>
              <a:path w="4701731" h="928592">
                <a:moveTo>
                  <a:pt x="0" y="0"/>
                </a:moveTo>
                <a:lnTo>
                  <a:pt x="4701731" y="0"/>
                </a:lnTo>
                <a:lnTo>
                  <a:pt x="4701731" y="928592"/>
                </a:lnTo>
                <a:lnTo>
                  <a:pt x="0" y="928592"/>
                </a:lnTo>
                <a:lnTo>
                  <a:pt x="0" y="0"/>
                </a:lnTo>
                <a:close/>
              </a:path>
            </a:pathLst>
          </a:custGeom>
          <a:blipFill>
            <a:blip r:embed="rId6">
              <a:alphaModFix amt="25000"/>
            </a:blip>
            <a:stretch>
              <a:fillRect/>
            </a:stretch>
          </a:blipFill>
        </p:spPr>
      </p:sp>
      <p:sp>
        <p:nvSpPr>
          <p:cNvPr id="16" name="Freeform 16"/>
          <p:cNvSpPr/>
          <p:nvPr/>
        </p:nvSpPr>
        <p:spPr>
          <a:xfrm>
            <a:off x="1432788" y="4480685"/>
            <a:ext cx="2642249" cy="1369165"/>
          </a:xfrm>
          <a:custGeom>
            <a:avLst/>
            <a:gdLst/>
            <a:ahLst/>
            <a:cxnLst/>
            <a:rect l="l" t="t" r="r" b="b"/>
            <a:pathLst>
              <a:path w="4877998" h="2527690">
                <a:moveTo>
                  <a:pt x="0" y="0"/>
                </a:moveTo>
                <a:lnTo>
                  <a:pt x="4877999" y="0"/>
                </a:lnTo>
                <a:lnTo>
                  <a:pt x="4877999" y="2527690"/>
                </a:lnTo>
                <a:lnTo>
                  <a:pt x="0" y="25276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5533672" y="3522740"/>
            <a:ext cx="2570664" cy="507706"/>
          </a:xfrm>
          <a:custGeom>
            <a:avLst/>
            <a:gdLst/>
            <a:ahLst/>
            <a:cxnLst/>
            <a:rect l="l" t="t" r="r" b="b"/>
            <a:pathLst>
              <a:path w="4745842" h="937304">
                <a:moveTo>
                  <a:pt x="0" y="0"/>
                </a:moveTo>
                <a:lnTo>
                  <a:pt x="4745842" y="0"/>
                </a:lnTo>
                <a:lnTo>
                  <a:pt x="4745842" y="937304"/>
                </a:lnTo>
                <a:lnTo>
                  <a:pt x="0" y="937304"/>
                </a:lnTo>
                <a:lnTo>
                  <a:pt x="0" y="0"/>
                </a:lnTo>
                <a:close/>
              </a:path>
            </a:pathLst>
          </a:custGeom>
          <a:blipFill>
            <a:blip r:embed="rId6">
              <a:alphaModFix amt="25000"/>
            </a:blip>
            <a:stretch>
              <a:fillRect/>
            </a:stretch>
          </a:blipFill>
        </p:spPr>
      </p:sp>
      <p:sp>
        <p:nvSpPr>
          <p:cNvPr id="20" name="Freeform 20"/>
          <p:cNvSpPr/>
          <p:nvPr/>
        </p:nvSpPr>
        <p:spPr>
          <a:xfrm>
            <a:off x="7443578" y="2072618"/>
            <a:ext cx="2513049" cy="1382011"/>
          </a:xfrm>
          <a:custGeom>
            <a:avLst/>
            <a:gdLst/>
            <a:ahLst/>
            <a:cxnLst/>
            <a:rect l="l" t="t" r="r" b="b"/>
            <a:pathLst>
              <a:path w="4923763" h="2551404">
                <a:moveTo>
                  <a:pt x="0" y="0"/>
                </a:moveTo>
                <a:lnTo>
                  <a:pt x="4923763" y="0"/>
                </a:lnTo>
                <a:lnTo>
                  <a:pt x="4923763" y="2551404"/>
                </a:lnTo>
                <a:lnTo>
                  <a:pt x="0" y="2551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5714255" y="5501688"/>
            <a:ext cx="2570664" cy="507706"/>
          </a:xfrm>
          <a:custGeom>
            <a:avLst/>
            <a:gdLst/>
            <a:ahLst/>
            <a:cxnLst/>
            <a:rect l="l" t="t" r="r" b="b"/>
            <a:pathLst>
              <a:path w="4745842" h="937304">
                <a:moveTo>
                  <a:pt x="0" y="0"/>
                </a:moveTo>
                <a:lnTo>
                  <a:pt x="4745842" y="0"/>
                </a:lnTo>
                <a:lnTo>
                  <a:pt x="4745842" y="937304"/>
                </a:lnTo>
                <a:lnTo>
                  <a:pt x="0" y="937304"/>
                </a:lnTo>
                <a:lnTo>
                  <a:pt x="0" y="0"/>
                </a:lnTo>
                <a:close/>
              </a:path>
            </a:pathLst>
          </a:custGeom>
          <a:blipFill>
            <a:blip r:embed="rId6">
              <a:alphaModFix amt="25000"/>
            </a:blip>
            <a:stretch>
              <a:fillRect/>
            </a:stretch>
          </a:blipFill>
        </p:spPr>
      </p:sp>
      <p:sp>
        <p:nvSpPr>
          <p:cNvPr id="24" name="Freeform 24"/>
          <p:cNvSpPr/>
          <p:nvPr/>
        </p:nvSpPr>
        <p:spPr>
          <a:xfrm>
            <a:off x="7377295" y="4219314"/>
            <a:ext cx="2667038" cy="1382011"/>
          </a:xfrm>
          <a:custGeom>
            <a:avLst/>
            <a:gdLst/>
            <a:ahLst/>
            <a:cxnLst/>
            <a:rect l="l" t="t" r="r" b="b"/>
            <a:pathLst>
              <a:path w="4923763" h="2551404">
                <a:moveTo>
                  <a:pt x="0" y="0"/>
                </a:moveTo>
                <a:lnTo>
                  <a:pt x="4923762" y="0"/>
                </a:lnTo>
                <a:lnTo>
                  <a:pt x="4923762" y="2551404"/>
                </a:lnTo>
                <a:lnTo>
                  <a:pt x="0" y="2551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TextBox 3">
            <a:extLst>
              <a:ext uri="{FF2B5EF4-FFF2-40B4-BE49-F238E27FC236}">
                <a16:creationId xmlns:a16="http://schemas.microsoft.com/office/drawing/2014/main" id="{F147604F-3091-79A8-6AA2-489545911A93}"/>
              </a:ext>
            </a:extLst>
          </p:cNvPr>
          <p:cNvSpPr txBox="1">
            <a:spLocks noChangeArrowheads="1"/>
          </p:cNvSpPr>
          <p:nvPr/>
        </p:nvSpPr>
        <p:spPr bwMode="auto">
          <a:xfrm>
            <a:off x="1267737" y="35321"/>
            <a:ext cx="7751962" cy="107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275" b="1" dirty="0">
                <a:solidFill>
                  <a:srgbClr val="0000FF"/>
                </a:solidFill>
                <a:latin typeface="Times New Roman" panose="02020603050405020304" pitchFamily="18" charset="0"/>
                <a:cs typeface="Times New Roman" panose="02020603050405020304" pitchFamily="18" charset="0"/>
              </a:rPr>
              <a:t>	CÁC BƯỚC VIẾT ĐOẠN VĂN GHI LẠI CẢM </a:t>
            </a:r>
            <a:r>
              <a:rPr lang="vi-VN" altLang="en-US" sz="2275" b="1" dirty="0">
                <a:solidFill>
                  <a:srgbClr val="0000FF"/>
                </a:solidFill>
                <a:latin typeface="Times New Roman" panose="02020603050405020304" pitchFamily="18" charset="0"/>
                <a:cs typeface="Times New Roman" panose="02020603050405020304" pitchFamily="18" charset="0"/>
              </a:rPr>
              <a:t>NGHĨ</a:t>
            </a:r>
            <a:r>
              <a:rPr lang="en-US" altLang="en-US" sz="2275" b="1" dirty="0">
                <a:solidFill>
                  <a:srgbClr val="0000FF"/>
                </a:solidFill>
                <a:latin typeface="Times New Roman" panose="02020603050405020304" pitchFamily="18" charset="0"/>
                <a:cs typeface="Times New Roman" panose="02020603050405020304" pitchFamily="18" charset="0"/>
              </a:rPr>
              <a:t> </a:t>
            </a:r>
          </a:p>
          <a:p>
            <a:pPr algn="ctr" eaLnBrk="1" hangingPunct="1">
              <a:lnSpc>
                <a:spcPct val="150000"/>
              </a:lnSpc>
              <a:spcBef>
                <a:spcPct val="0"/>
              </a:spcBef>
              <a:buFontTx/>
              <a:buNone/>
            </a:pPr>
            <a:r>
              <a:rPr lang="en-US" altLang="en-US" sz="2275" b="1" dirty="0">
                <a:solidFill>
                  <a:srgbClr val="0000FF"/>
                </a:solidFill>
                <a:latin typeface="Times New Roman" panose="02020603050405020304" pitchFamily="18" charset="0"/>
                <a:cs typeface="Times New Roman" panose="02020603050405020304" pitchFamily="18" charset="0"/>
              </a:rPr>
              <a:t>           VỀ MỘT BÀI THƠ </a:t>
            </a:r>
            <a:r>
              <a:rPr lang="vi-VN" altLang="en-US" sz="2275" b="1" dirty="0">
                <a:solidFill>
                  <a:srgbClr val="0000FF"/>
                </a:solidFill>
                <a:latin typeface="Times New Roman" panose="02020603050405020304" pitchFamily="18" charset="0"/>
                <a:cs typeface="Times New Roman" panose="02020603050405020304" pitchFamily="18" charset="0"/>
              </a:rPr>
              <a:t>T</a:t>
            </a:r>
            <a:r>
              <a:rPr lang="en-US" altLang="en-US" sz="2275" b="1" dirty="0">
                <a:solidFill>
                  <a:srgbClr val="0000FF"/>
                </a:solidFill>
                <a:latin typeface="Times New Roman" panose="02020603050405020304" pitchFamily="18" charset="0"/>
                <a:cs typeface="Times New Roman" panose="02020603050405020304" pitchFamily="18" charset="0"/>
              </a:rPr>
              <a:t>ÁM CHỮ </a:t>
            </a:r>
          </a:p>
        </p:txBody>
      </p:sp>
      <p:sp>
        <p:nvSpPr>
          <p:cNvPr id="28" name="Rounded Rectangle 6">
            <a:extLst>
              <a:ext uri="{FF2B5EF4-FFF2-40B4-BE49-F238E27FC236}">
                <a16:creationId xmlns:a16="http://schemas.microsoft.com/office/drawing/2014/main" id="{3BDC7065-8D1F-02DD-5644-C261A5623A23}"/>
              </a:ext>
            </a:extLst>
          </p:cNvPr>
          <p:cNvSpPr/>
          <p:nvPr/>
        </p:nvSpPr>
        <p:spPr bwMode="auto">
          <a:xfrm>
            <a:off x="61548" y="2603390"/>
            <a:ext cx="1686195" cy="256187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89"/>
          </a:p>
        </p:txBody>
      </p:sp>
      <p:sp>
        <p:nvSpPr>
          <p:cNvPr id="29" name="Rectangle 4">
            <a:extLst>
              <a:ext uri="{FF2B5EF4-FFF2-40B4-BE49-F238E27FC236}">
                <a16:creationId xmlns:a16="http://schemas.microsoft.com/office/drawing/2014/main" id="{AC3A8BA6-9851-39E4-CE4B-5E5F5FFC3B1F}"/>
              </a:ext>
            </a:extLst>
          </p:cNvPr>
          <p:cNvSpPr>
            <a:spLocks noChangeArrowheads="1"/>
          </p:cNvSpPr>
          <p:nvPr/>
        </p:nvSpPr>
        <p:spPr bwMode="auto">
          <a:xfrm>
            <a:off x="96405" y="2644966"/>
            <a:ext cx="1656195" cy="247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5000"/>
              </a:lnSpc>
              <a:spcBef>
                <a:spcPct val="0"/>
              </a:spcBef>
              <a:buFontTx/>
              <a:buNone/>
            </a:pPr>
            <a:r>
              <a:rPr lang="vi-VN" altLang="en-US" sz="13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7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altLang="en-US" sz="17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 </a:t>
            </a:r>
          </a:p>
          <a:p>
            <a:pPr eaLnBrk="1" hangingPunct="1">
              <a:lnSpc>
                <a:spcPct val="115000"/>
              </a:lnSpc>
              <a:spcBef>
                <a:spcPct val="0"/>
              </a:spcBef>
              <a:buFontTx/>
              <a:buNone/>
            </a:pPr>
            <a:r>
              <a:rPr lang="en-US" altLang="en-US" sz="17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Chuẩn</a:t>
            </a:r>
            <a:r>
              <a:rPr lang="en-US" altLang="en-US" sz="17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7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bị</a:t>
            </a:r>
            <a:r>
              <a:rPr lang="en-US" altLang="en-US" sz="17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p>
          <a:p>
            <a:pPr eaLnBrk="1" hangingPunct="1">
              <a:lnSpc>
                <a:spcPct val="115000"/>
              </a:lnSpc>
              <a:spcBef>
                <a:spcPct val="0"/>
              </a:spcBef>
              <a:buFontTx/>
              <a:buNone/>
            </a:pPr>
            <a:r>
              <a:rPr lang="en-US" altLang="en-US" sz="1700" b="1" i="1" dirty="0" err="1">
                <a:latin typeface="Times New Roman" panose="02020603050405020304" pitchFamily="18" charset="0"/>
                <a:ea typeface="SimSun" panose="02010600030101010101" pitchFamily="2" charset="-122"/>
                <a:cs typeface="Times New Roman" panose="02020603050405020304" pitchFamily="18" charset="0"/>
              </a:rPr>
              <a:t>Xác</a:t>
            </a:r>
            <a:r>
              <a:rPr lang="en-US" altLang="en-US" sz="1700" b="1" i="1"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700" b="1" i="1" dirty="0" err="1">
                <a:latin typeface="Times New Roman" panose="02020603050405020304" pitchFamily="18" charset="0"/>
                <a:ea typeface="SimSun" panose="02010600030101010101" pitchFamily="2" charset="-122"/>
                <a:cs typeface="Times New Roman" panose="02020603050405020304" pitchFamily="18" charset="0"/>
              </a:rPr>
              <a:t>định</a:t>
            </a:r>
            <a:r>
              <a:rPr lang="en-US" altLang="en-US" sz="1700" b="1" i="1" dirty="0">
                <a:latin typeface="Times New Roman" panose="02020603050405020304" pitchFamily="18" charset="0"/>
                <a:ea typeface="SimSun" panose="02010600030101010101" pitchFamily="2" charset="-122"/>
                <a:cs typeface="Times New Roman" panose="02020603050405020304" pitchFamily="18" charset="0"/>
              </a:rPr>
              <a:t>: </a:t>
            </a:r>
          </a:p>
          <a:p>
            <a:pPr eaLnBrk="1" hangingPunct="1">
              <a:lnSpc>
                <a:spcPct val="115000"/>
              </a:lnSpc>
              <a:spcBef>
                <a:spcPct val="0"/>
              </a:spcBef>
              <a:buFontTx/>
              <a:buNone/>
            </a:pPr>
            <a:r>
              <a:rPr lang="en-US" altLang="en-US" sz="17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700" dirty="0" err="1">
                <a:latin typeface="Times New Roman" panose="02020603050405020304" pitchFamily="18" charset="0"/>
                <a:ea typeface="SimSun" panose="02010600030101010101" pitchFamily="2" charset="-122"/>
                <a:cs typeface="Times New Roman" panose="02020603050405020304" pitchFamily="18" charset="0"/>
              </a:rPr>
              <a:t>Kiểu</a:t>
            </a:r>
            <a:r>
              <a:rPr lang="en-US" altLang="en-US" sz="17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700" dirty="0" err="1">
                <a:latin typeface="Times New Roman" panose="02020603050405020304" pitchFamily="18" charset="0"/>
                <a:ea typeface="SimSun" panose="02010600030101010101" pitchFamily="2" charset="-122"/>
                <a:cs typeface="Times New Roman" panose="02020603050405020304" pitchFamily="18" charset="0"/>
              </a:rPr>
              <a:t>văn</a:t>
            </a:r>
            <a:r>
              <a:rPr lang="en-US" altLang="en-US" sz="17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700" dirty="0" err="1">
                <a:latin typeface="Times New Roman" panose="02020603050405020304" pitchFamily="18" charset="0"/>
                <a:ea typeface="SimSun" panose="02010600030101010101" pitchFamily="2" charset="-122"/>
                <a:cs typeface="Times New Roman" panose="02020603050405020304" pitchFamily="18" charset="0"/>
              </a:rPr>
              <a:t>bản</a:t>
            </a:r>
            <a:endParaRPr lang="en-US" altLang="en-US" sz="1700" dirty="0">
              <a:latin typeface="Times New Roman" panose="02020603050405020304" pitchFamily="18" charset="0"/>
              <a:ea typeface="SimSun" panose="02010600030101010101" pitchFamily="2" charset="-122"/>
              <a:cs typeface="Times New Roman" panose="02020603050405020304" pitchFamily="18" charset="0"/>
            </a:endParaRPr>
          </a:p>
          <a:p>
            <a:pPr eaLnBrk="1" hangingPunct="1">
              <a:lnSpc>
                <a:spcPct val="115000"/>
              </a:lnSpc>
              <a:spcBef>
                <a:spcPct val="0"/>
              </a:spcBef>
              <a:buFontTx/>
              <a:buNone/>
            </a:pPr>
            <a:r>
              <a:rPr lang="en-US" altLang="en-US" sz="1700" dirty="0">
                <a:latin typeface="Times New Roman" panose="02020603050405020304" pitchFamily="18" charset="0"/>
                <a:ea typeface="SimSun" panose="02010600030101010101" pitchFamily="2" charset="-122"/>
                <a:cs typeface="Times New Roman" panose="02020603050405020304" pitchFamily="18" charset="0"/>
              </a:rPr>
              <a:t>- </a:t>
            </a:r>
            <a:r>
              <a:rPr lang="vi-VN" altLang="en-US" sz="1700" dirty="0">
                <a:latin typeface="Times New Roman" panose="02020603050405020304" pitchFamily="18" charset="0"/>
                <a:ea typeface="SimSun" panose="02010600030101010101" pitchFamily="2" charset="-122"/>
                <a:cs typeface="Times New Roman" panose="02020603050405020304" pitchFamily="18" charset="0"/>
              </a:rPr>
              <a:t> Xác định đề tài</a:t>
            </a:r>
            <a:endParaRPr lang="en-US" altLang="en-US" sz="1700" dirty="0">
              <a:latin typeface="Times New Roman" panose="02020603050405020304" pitchFamily="18" charset="0"/>
              <a:ea typeface="SimSun" panose="02010600030101010101" pitchFamily="2" charset="-122"/>
              <a:cs typeface="Times New Roman" panose="02020603050405020304" pitchFamily="18" charset="0"/>
            </a:endParaRPr>
          </a:p>
          <a:p>
            <a:pPr eaLnBrk="1" hangingPunct="1">
              <a:lnSpc>
                <a:spcPct val="115000"/>
              </a:lnSpc>
              <a:spcBef>
                <a:spcPct val="0"/>
              </a:spcBef>
              <a:buFontTx/>
              <a:buNone/>
            </a:pPr>
            <a:r>
              <a:rPr lang="en-US" altLang="en-US" sz="1700" dirty="0">
                <a:latin typeface="Times New Roman" panose="02020603050405020304" pitchFamily="18" charset="0"/>
                <a:ea typeface="SimSun" panose="02010600030101010101" pitchFamily="2" charset="-122"/>
                <a:cs typeface="Times New Roman" panose="02020603050405020304" pitchFamily="18" charset="0"/>
              </a:rPr>
              <a:t>- T</a:t>
            </a:r>
            <a:r>
              <a:rPr lang="vi-VN" altLang="en-US" sz="1700" dirty="0">
                <a:latin typeface="Times New Roman" panose="02020603050405020304" pitchFamily="18" charset="0"/>
                <a:ea typeface="SimSun" panose="02010600030101010101" pitchFamily="2" charset="-122"/>
                <a:cs typeface="Times New Roman" panose="02020603050405020304" pitchFamily="18" charset="0"/>
              </a:rPr>
              <a:t>hụ thập tư liệu</a:t>
            </a:r>
            <a:endParaRPr lang="en-US" altLang="en-US" sz="17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0" name="Rounded Rectangle 10">
            <a:extLst>
              <a:ext uri="{FF2B5EF4-FFF2-40B4-BE49-F238E27FC236}">
                <a16:creationId xmlns:a16="http://schemas.microsoft.com/office/drawing/2014/main" id="{DF367FC9-20EB-113D-E222-782EEBE73A60}"/>
              </a:ext>
            </a:extLst>
          </p:cNvPr>
          <p:cNvSpPr/>
          <p:nvPr/>
        </p:nvSpPr>
        <p:spPr bwMode="auto">
          <a:xfrm>
            <a:off x="1828799" y="1218540"/>
            <a:ext cx="5548495" cy="563945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endParaRPr lang="en-US" sz="1584" b="1">
              <a:solidFill>
                <a:srgbClr val="FF0000"/>
              </a:solidFill>
              <a:latin typeface="Times New Roman" panose="02020603050405020304" pitchFamily="18" charset="0"/>
              <a:cs typeface="Times New Roman" panose="02020603050405020304" pitchFamily="18" charset="0"/>
            </a:endParaRPr>
          </a:p>
        </p:txBody>
      </p:sp>
      <p:sp>
        <p:nvSpPr>
          <p:cNvPr id="31" name="Rectangle 11">
            <a:extLst>
              <a:ext uri="{FF2B5EF4-FFF2-40B4-BE49-F238E27FC236}">
                <a16:creationId xmlns:a16="http://schemas.microsoft.com/office/drawing/2014/main" id="{413F6D81-E1A4-820B-22E0-217CF2E3FB66}"/>
              </a:ext>
            </a:extLst>
          </p:cNvPr>
          <p:cNvSpPr>
            <a:spLocks noChangeArrowheads="1"/>
          </p:cNvSpPr>
          <p:nvPr/>
        </p:nvSpPr>
        <p:spPr bwMode="auto">
          <a:xfrm>
            <a:off x="1905001" y="1280048"/>
            <a:ext cx="5472294" cy="534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vi-VN"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2.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Tìm</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ý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và</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lập</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dàn</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ý</a:t>
            </a:r>
          </a:p>
          <a:p>
            <a:pPr algn="just" eaLnBrk="1" hangingPunct="1">
              <a:lnSpc>
                <a:spcPct val="115000"/>
              </a:lnSpc>
              <a:spcBef>
                <a:spcPct val="0"/>
              </a:spcBef>
              <a:buFontTx/>
              <a:buNone/>
            </a:pPr>
            <a:r>
              <a:rPr lang="en-US" altLang="en-US" sz="16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latin typeface="Times New Roman" panose="02020603050405020304" pitchFamily="18" charset="0"/>
                <a:ea typeface="SimSun" panose="02010600030101010101" pitchFamily="2" charset="-122"/>
                <a:cs typeface="Times New Roman" panose="02020603050405020304" pitchFamily="18" charset="0"/>
              </a:rPr>
              <a:t>Tìm</a:t>
            </a:r>
            <a:r>
              <a:rPr lang="en-US" altLang="en-US" sz="1600" b="1" dirty="0">
                <a:latin typeface="Times New Roman" panose="02020603050405020304" pitchFamily="18" charset="0"/>
                <a:ea typeface="SimSun" panose="02010600030101010101" pitchFamily="2" charset="-122"/>
                <a:cs typeface="Times New Roman" panose="02020603050405020304" pitchFamily="18" charset="0"/>
              </a:rPr>
              <a:t> ý: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Trả</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lời</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câu</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hỏi</a:t>
            </a:r>
            <a:endPar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a:p>
            <a:pPr algn="just" eaLnBrk="1" hangingPunct="1">
              <a:lnSpc>
                <a:spcPct val="115000"/>
              </a:lnSpc>
              <a:spcBef>
                <a:spcPct val="0"/>
              </a:spcBef>
              <a:buFontTx/>
              <a:buNone/>
            </a:pPr>
            <a:r>
              <a:rPr lang="vi-VN" altLang="en-US" sz="1600" i="1" dirty="0">
                <a:latin typeface="Times New Roman" panose="02020603050405020304" pitchFamily="18" charset="0"/>
                <a:ea typeface="SimSun" panose="02010600030101010101" pitchFamily="2" charset="-122"/>
                <a:cs typeface="Times New Roman" panose="02020603050405020304" pitchFamily="18" charset="0"/>
              </a:rPr>
              <a:t>(Xác định đề tài, chủ đề, mạch cảm xúc, thông điệp?Hình ảnh thơ? Tác dụng của hình ảnh thơ? Câu thơ ấy đã sử dụng biện pháp nghệ thuật gì đặc sắc? Tác dụng của việc sử dụng biện pháp nghệ thuật độc đáo trong việc diễn đạt ý thơ. Cảm nghĩ của em khi được thưởng thức những vần thơ ấy? Sử dụng thể  thơ 8 chữ có tác dụng gì trong việc biểu đạt?)</a:t>
            </a:r>
            <a:endParaRPr lang="vi-VN" altLang="en-US" sz="1600" dirty="0">
              <a:latin typeface="Times New Roman" panose="02020603050405020304" pitchFamily="18" charset="0"/>
              <a:ea typeface="SimSun" panose="02010600030101010101" pitchFamily="2" charset="-122"/>
              <a:cs typeface="Times New Roman" panose="02020603050405020304" pitchFamily="18" charset="0"/>
            </a:endParaRPr>
          </a:p>
          <a:p>
            <a:pPr algn="just" eaLnBrk="1" hangingPunct="1">
              <a:lnSpc>
                <a:spcPct val="115000"/>
              </a:lnSpc>
              <a:spcBef>
                <a:spcPct val="0"/>
              </a:spcBef>
              <a:buFontTx/>
              <a:buNone/>
            </a:pPr>
            <a:r>
              <a:rPr lang="en-US" altLang="en-US" sz="16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latin typeface="Times New Roman" panose="02020603050405020304" pitchFamily="18" charset="0"/>
                <a:ea typeface="SimSun" panose="02010600030101010101" pitchFamily="2" charset="-122"/>
                <a:cs typeface="Times New Roman" panose="02020603050405020304" pitchFamily="18" charset="0"/>
              </a:rPr>
              <a:t>Lập</a:t>
            </a:r>
            <a:r>
              <a:rPr lang="en-US" altLang="en-US" sz="16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latin typeface="Times New Roman" panose="02020603050405020304" pitchFamily="18" charset="0"/>
                <a:ea typeface="SimSun" panose="02010600030101010101" pitchFamily="2" charset="-122"/>
                <a:cs typeface="Times New Roman" panose="02020603050405020304" pitchFamily="18" charset="0"/>
              </a:rPr>
              <a:t>dàn</a:t>
            </a:r>
            <a:r>
              <a:rPr lang="en-US" altLang="en-US" sz="1600" b="1" dirty="0">
                <a:latin typeface="Times New Roman" panose="02020603050405020304" pitchFamily="18" charset="0"/>
                <a:ea typeface="SimSun" panose="02010600030101010101" pitchFamily="2" charset="-122"/>
                <a:cs typeface="Times New Roman" panose="02020603050405020304" pitchFamily="18" charset="0"/>
              </a:rPr>
              <a:t> ý</a:t>
            </a:r>
          </a:p>
          <a:p>
            <a:pPr eaLnBrk="1" hangingPunct="1">
              <a:lnSpc>
                <a:spcPct val="100000"/>
              </a:lnSpc>
              <a:spcBef>
                <a:spcPct val="0"/>
              </a:spcBef>
              <a:buFontTx/>
              <a:buNone/>
            </a:pPr>
            <a:r>
              <a:rPr lang="en-US" altLang="en-US" sz="16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Mở</a:t>
            </a:r>
            <a:r>
              <a:rPr lang="en-US" altLang="en-US" sz="16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đoạn</a:t>
            </a:r>
            <a:r>
              <a:rPr lang="en-US" altLang="en-US" sz="16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Giới</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thiệu</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tên</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bài</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thơ</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tên</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tác</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giả</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và</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vi-VN" altLang="en-US" sz="1600" dirty="0">
                <a:latin typeface="Times New Roman" panose="02020603050405020304" pitchFamily="18" charset="0"/>
                <a:ea typeface="SimSun" panose="02010600030101010101" pitchFamily="2" charset="-122"/>
                <a:cs typeface="Times New Roman" panose="02020603050405020304" pitchFamily="18" charset="0"/>
              </a:rPr>
              <a:t>ấn tượng </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chung</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về</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bài</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thơ</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p>
          <a:p>
            <a:pPr algn="just" eaLnBrk="1" hangingPunct="1">
              <a:lnSpc>
                <a:spcPct val="100000"/>
              </a:lnSpc>
              <a:spcBef>
                <a:spcPct val="0"/>
              </a:spcBef>
              <a:buFontTx/>
              <a:buNone/>
            </a:pPr>
            <a:r>
              <a:rPr lang="en-US" altLang="en-US" sz="16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Thân</a:t>
            </a:r>
            <a:r>
              <a:rPr lang="en-US" altLang="en-US" sz="16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đoạn</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Bày</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tỏ</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cảm</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xúc</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suy</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nghĩ</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về</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nghệ</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thuật</a:t>
            </a:r>
            <a:r>
              <a:rPr lang="vi-VN"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nổi bật, về</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nội</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dung </a:t>
            </a:r>
            <a:r>
              <a:rPr lang="vi-VN"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bài thơ  hoặc một vài nét độc đáo  của nội dung bài thơ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theo</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trình</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i="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tự</a:t>
            </a:r>
            <a:r>
              <a:rPr lang="en-US" altLang="en-US" sz="16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lang="en-US" altLang="en-US" sz="16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eaLnBrk="1" hangingPunct="1">
              <a:lnSpc>
                <a:spcPct val="100000"/>
              </a:lnSpc>
              <a:spcBef>
                <a:spcPct val="0"/>
              </a:spcBef>
              <a:buFontTx/>
              <a:buNone/>
            </a:pPr>
            <a:r>
              <a:rPr lang="vi-VN" altLang="en-US" sz="1600" dirty="0">
                <a:latin typeface="Times New Roman" panose="02020603050405020304" pitchFamily="18" charset="0"/>
                <a:ea typeface="SimSun" panose="02010600030101010101" pitchFamily="2" charset="-122"/>
                <a:cs typeface="Times New Roman" panose="02020603050405020304" pitchFamily="18" charset="0"/>
              </a:rPr>
              <a:t>-&gt;Trình bày cảm nghĩ về nội dung hoặc một vài nét độc đáo  của nội dung  (đề tài, chủ đề, mạch cảm xúc , thông điệp...)</a:t>
            </a:r>
            <a:endParaRPr lang="en-US" altLang="en-US" sz="1600" dirty="0">
              <a:latin typeface="Times New Roman" panose="02020603050405020304" pitchFamily="18" charset="0"/>
              <a:ea typeface="SimSun" panose="02010600030101010101" pitchFamily="2" charset="-122"/>
              <a:cs typeface="Times New Roman" panose="02020603050405020304" pitchFamily="18" charset="0"/>
            </a:endParaRPr>
          </a:p>
          <a:p>
            <a:pPr eaLnBrk="1" hangingPunct="1">
              <a:lnSpc>
                <a:spcPct val="100000"/>
              </a:lnSpc>
              <a:spcBef>
                <a:spcPct val="0"/>
              </a:spcBef>
              <a:buFontTx/>
              <a:buNone/>
            </a:pPr>
            <a:r>
              <a:rPr lang="vi-VN" altLang="en-US" sz="1600" dirty="0">
                <a:latin typeface="Times New Roman" panose="02020603050405020304" pitchFamily="18" charset="0"/>
                <a:ea typeface="SimSun" panose="02010600030101010101" pitchFamily="2" charset="-122"/>
                <a:cs typeface="Times New Roman" panose="02020603050405020304" pitchFamily="18" charset="0"/>
              </a:rPr>
              <a:t>-&gt; Nêu cảm nghĩ về yếu tố NT đặc sắc ( hình ảnh, từ ngữ, biện pháp tu từ...)và tác dụng trong việc biểu đạt nội dung. -&gt; Tác dụng của thể thơ  tám chữ</a:t>
            </a:r>
            <a:endParaRPr lang="en-US" altLang="en-US" sz="1600" dirty="0">
              <a:latin typeface="Times New Roman" panose="02020603050405020304" pitchFamily="18" charset="0"/>
              <a:ea typeface="SimSun" panose="02010600030101010101" pitchFamily="2" charset="-122"/>
              <a:cs typeface="Times New Roman" panose="02020603050405020304" pitchFamily="18" charset="0"/>
            </a:endParaRPr>
          </a:p>
          <a:p>
            <a:pPr eaLnBrk="1" hangingPunct="1">
              <a:lnSpc>
                <a:spcPct val="100000"/>
              </a:lnSpc>
              <a:spcBef>
                <a:spcPct val="0"/>
              </a:spcBef>
              <a:buFontTx/>
              <a:buNone/>
            </a:pPr>
            <a:r>
              <a:rPr lang="en-US" altLang="en-US" sz="16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Kết</a:t>
            </a:r>
            <a:r>
              <a:rPr lang="en-US" altLang="en-US" sz="16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đoạn</a:t>
            </a:r>
            <a:r>
              <a:rPr lang="en-US" altLang="en-US" sz="16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Khái</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quát</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vi-VN" altLang="en-US" sz="1600" dirty="0">
                <a:latin typeface="Times New Roman" panose="02020603050405020304" pitchFamily="18" charset="0"/>
                <a:ea typeface="SimSun" panose="02010600030101010101" pitchFamily="2" charset="-122"/>
                <a:cs typeface="Times New Roman" panose="02020603050405020304" pitchFamily="18" charset="0"/>
              </a:rPr>
              <a:t>cảm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nghĩ</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về</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ý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nghĩa</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của</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bài</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thơ</a:t>
            </a:r>
            <a:endParaRPr lang="en-US" altLang="en-US" sz="1600" b="1"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2" name="Rounded Rectangle 9">
            <a:extLst>
              <a:ext uri="{FF2B5EF4-FFF2-40B4-BE49-F238E27FC236}">
                <a16:creationId xmlns:a16="http://schemas.microsoft.com/office/drawing/2014/main" id="{6AD697D8-9E05-03B4-DFCC-1B5590DEECEC}"/>
              </a:ext>
            </a:extLst>
          </p:cNvPr>
          <p:cNvSpPr/>
          <p:nvPr/>
        </p:nvSpPr>
        <p:spPr bwMode="auto">
          <a:xfrm>
            <a:off x="7407910" y="1280048"/>
            <a:ext cx="2498090" cy="238772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endParaRPr lang="en-US" sz="793"/>
          </a:p>
        </p:txBody>
      </p:sp>
      <p:sp>
        <p:nvSpPr>
          <p:cNvPr id="34" name="Rectangle 12">
            <a:extLst>
              <a:ext uri="{FF2B5EF4-FFF2-40B4-BE49-F238E27FC236}">
                <a16:creationId xmlns:a16="http://schemas.microsoft.com/office/drawing/2014/main" id="{7DD6801B-B7E4-FD51-7729-A339649256C5}"/>
              </a:ext>
            </a:extLst>
          </p:cNvPr>
          <p:cNvSpPr>
            <a:spLocks noChangeArrowheads="1"/>
          </p:cNvSpPr>
          <p:nvPr/>
        </p:nvSpPr>
        <p:spPr bwMode="auto">
          <a:xfrm>
            <a:off x="7403699" y="1280048"/>
            <a:ext cx="2537757"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3.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Viết</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đoạn</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 </a:t>
            </a:r>
            <a:endParaRPr lang="en-US" altLang="en-US" sz="1600" b="1" i="1" dirty="0">
              <a:latin typeface="Times New Roman" panose="02020603050405020304" pitchFamily="18" charset="0"/>
              <a:ea typeface="SimSun" panose="02010600030101010101" pitchFamily="2" charset="-122"/>
              <a:cs typeface="Times New Roman" panose="02020603050405020304" pitchFamily="18" charset="0"/>
            </a:endParaRPr>
          </a:p>
          <a:p>
            <a:pPr eaLnBrk="1" hangingPunct="1">
              <a:lnSpc>
                <a:spcPct val="115000"/>
              </a:lnSpc>
              <a:spcBef>
                <a:spcPct val="0"/>
              </a:spcBef>
              <a:buFontTx/>
              <a:buNone/>
            </a:pP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Viết</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theo</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dàn</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ý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đã</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lập</a:t>
            </a:r>
            <a:endParaRPr lang="en-US" altLang="en-US" sz="1600" dirty="0">
              <a:latin typeface="Times New Roman" panose="02020603050405020304" pitchFamily="18" charset="0"/>
              <a:ea typeface="SimSun" panose="02010600030101010101" pitchFamily="2" charset="-122"/>
              <a:cs typeface="Times New Roman" panose="02020603050405020304" pitchFamily="18" charset="0"/>
            </a:endParaRPr>
          </a:p>
          <a:p>
            <a:pPr eaLnBrk="1" hangingPunct="1">
              <a:lnSpc>
                <a:spcPct val="115000"/>
              </a:lnSpc>
              <a:spcBef>
                <a:spcPct val="0"/>
              </a:spcBef>
              <a:buFontTx/>
              <a:buNone/>
            </a:pP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Đảm</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bảo</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yêu</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cầu</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của</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văn</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về</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hình</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thức</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và</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nội</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dung</a:t>
            </a:r>
          </a:p>
          <a:p>
            <a:pPr eaLnBrk="1" hangingPunct="1">
              <a:lnSpc>
                <a:spcPct val="115000"/>
              </a:lnSpc>
              <a:spcBef>
                <a:spcPct val="0"/>
              </a:spcBef>
              <a:buFontTx/>
              <a:buNone/>
            </a:pP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Biết</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sử</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từ</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ngữ</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bộc</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lộ</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cảm</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xúc</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một</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cách</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sinh</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động</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chính</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xác</a:t>
            </a:r>
            <a:endParaRPr lang="en-US" altLang="en-US" sz="1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5" name="Rounded Rectangle 8">
            <a:extLst>
              <a:ext uri="{FF2B5EF4-FFF2-40B4-BE49-F238E27FC236}">
                <a16:creationId xmlns:a16="http://schemas.microsoft.com/office/drawing/2014/main" id="{E0DB194B-CE74-823A-C96E-AC8BFB039B96}"/>
              </a:ext>
            </a:extLst>
          </p:cNvPr>
          <p:cNvSpPr/>
          <p:nvPr/>
        </p:nvSpPr>
        <p:spPr bwMode="auto">
          <a:xfrm>
            <a:off x="7403699" y="4366225"/>
            <a:ext cx="2552928" cy="250988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algn="just" eaLnBrk="1" hangingPunct="1">
              <a:lnSpc>
                <a:spcPct val="115000"/>
              </a:lnSpc>
              <a:defRPr/>
            </a:pPr>
            <a:endParaRPr lang="vi-VN" altLang="en-US" sz="867"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eaLnBrk="1" hangingPunct="1">
              <a:lnSpc>
                <a:spcPct val="115000"/>
              </a:lnSpc>
              <a:defRPr/>
            </a:pP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4.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Kiểm</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tra</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và</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chỉnh</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sửa</a:t>
            </a:r>
            <a:r>
              <a:rPr lang="en-US"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p>
          <a:p>
            <a:pPr eaLnBrk="1" hangingPunct="1">
              <a:lnSpc>
                <a:spcPct val="115000"/>
              </a:lnSpc>
              <a:defRPr/>
            </a:pP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Đọc</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kĩ</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văn</a:t>
            </a:r>
            <a:endParaRPr lang="en-US" altLang="en-US" sz="1600" dirty="0">
              <a:latin typeface="Times New Roman" panose="02020603050405020304" pitchFamily="18" charset="0"/>
              <a:ea typeface="SimSun" panose="02010600030101010101" pitchFamily="2" charset="-122"/>
              <a:cs typeface="Times New Roman" panose="02020603050405020304" pitchFamily="18" charset="0"/>
            </a:endParaRPr>
          </a:p>
          <a:p>
            <a:pPr eaLnBrk="1" hangingPunct="1">
              <a:lnSpc>
                <a:spcPct val="115000"/>
              </a:lnSpc>
              <a:defRPr/>
            </a:pP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Đối</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chiếu</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với</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dàn</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ý </a:t>
            </a:r>
            <a:r>
              <a:rPr lang="vi-VN" altLang="en-US" sz="1600" dirty="0">
                <a:latin typeface="Times New Roman" panose="02020603050405020304" pitchFamily="18" charset="0"/>
                <a:ea typeface="SimSun" panose="02010600030101010101" pitchFamily="2" charset="-122"/>
                <a:cs typeface="Times New Roman" panose="02020603050405020304" pitchFamily="18" charset="0"/>
              </a:rPr>
              <a:t>, bảng kiểm</a:t>
            </a:r>
            <a:endParaRPr lang="en-US" altLang="en-US"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eaLnBrk="1" hangingPunct="1">
              <a:lnSpc>
                <a:spcPct val="115000"/>
              </a:lnSpc>
              <a:buFontTx/>
              <a:buChar char="-"/>
              <a:defRPr/>
            </a:pP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Phát</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hiện</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và</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sửa</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lỗi</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p>
          <a:p>
            <a:pPr eaLnBrk="1" hangingPunct="1">
              <a:lnSpc>
                <a:spcPct val="115000"/>
              </a:lnSpc>
              <a:defRPr/>
            </a:pP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nếu</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en-US" sz="1600" dirty="0" err="1">
                <a:latin typeface="Times New Roman" panose="02020603050405020304" pitchFamily="18" charset="0"/>
                <a:ea typeface="SimSun" panose="02010600030101010101" pitchFamily="2" charset="-122"/>
                <a:cs typeface="Times New Roman" panose="02020603050405020304" pitchFamily="18" charset="0"/>
              </a:rPr>
              <a:t>có</a:t>
            </a:r>
            <a:r>
              <a:rPr lang="en-US" altLang="en-US" sz="1600" dirty="0">
                <a:latin typeface="Times New Roman" panose="02020603050405020304" pitchFamily="18" charset="0"/>
                <a:ea typeface="SimSun" panose="02010600030101010101" pitchFamily="2" charset="-122"/>
                <a:cs typeface="Times New Roman" panose="02020603050405020304" pitchFamily="18" charset="0"/>
              </a:rPr>
              <a:t>)</a:t>
            </a:r>
          </a:p>
          <a:p>
            <a:pPr eaLnBrk="1" hangingPunct="1">
              <a:lnSpc>
                <a:spcPct val="115000"/>
              </a:lnSpc>
              <a:defRPr/>
            </a:pPr>
            <a:r>
              <a:rPr lang="en-US" altLang="en-US" sz="16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rPr>
              <a:t>-</a:t>
            </a:r>
            <a:endParaRPr lang="en-US" altLang="en-US" sz="1600" dirty="0">
              <a:solidFill>
                <a:srgbClr val="FFFFFF"/>
              </a:solidFill>
              <a:latin typeface="Calibri" panose="020F0502020204030204" pitchFamily="34" charset="0"/>
              <a:ea typeface="SimSu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xEl>
                                              <p:pRg st="0" end="0"/>
                                            </p:txEl>
                                          </p:spTgt>
                                        </p:tgtEl>
                                        <p:attrNameLst>
                                          <p:attrName>style.visibility</p:attrName>
                                        </p:attrNameLst>
                                      </p:cBhvr>
                                      <p:to>
                                        <p:strVal val="visible"/>
                                      </p:to>
                                    </p:set>
                                    <p:animEffect transition="in" filter="fade">
                                      <p:cBhvr>
                                        <p:cTn id="16" dur="500"/>
                                        <p:tgtEl>
                                          <p:spTgt spid="3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500"/>
                                        <p:tgtEl>
                                          <p:spTgt spid="31">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fade">
                                      <p:cBhvr>
                                        <p:cTn id="22" dur="500"/>
                                        <p:tgtEl>
                                          <p:spTgt spid="31">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xEl>
                                              <p:pRg st="3" end="3"/>
                                            </p:txEl>
                                          </p:spTgt>
                                        </p:tgtEl>
                                        <p:attrNameLst>
                                          <p:attrName>style.visibility</p:attrName>
                                        </p:attrNameLst>
                                      </p:cBhvr>
                                      <p:to>
                                        <p:strVal val="visible"/>
                                      </p:to>
                                    </p:set>
                                    <p:animEffect transition="in" filter="fade">
                                      <p:cBhvr>
                                        <p:cTn id="25" dur="500"/>
                                        <p:tgtEl>
                                          <p:spTgt spid="31">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Effect transition="in" filter="fade">
                                      <p:cBhvr>
                                        <p:cTn id="28" dur="500"/>
                                        <p:tgtEl>
                                          <p:spTgt spid="31">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xEl>
                                              <p:pRg st="5" end="5"/>
                                            </p:txEl>
                                          </p:spTgt>
                                        </p:tgtEl>
                                        <p:attrNameLst>
                                          <p:attrName>style.visibility</p:attrName>
                                        </p:attrNameLst>
                                      </p:cBhvr>
                                      <p:to>
                                        <p:strVal val="visible"/>
                                      </p:to>
                                    </p:set>
                                    <p:animEffect transition="in" filter="fade">
                                      <p:cBhvr>
                                        <p:cTn id="31" dur="500"/>
                                        <p:tgtEl>
                                          <p:spTgt spid="31">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1">
                                            <p:txEl>
                                              <p:pRg st="6" end="6"/>
                                            </p:txEl>
                                          </p:spTgt>
                                        </p:tgtEl>
                                        <p:attrNameLst>
                                          <p:attrName>style.visibility</p:attrName>
                                        </p:attrNameLst>
                                      </p:cBhvr>
                                      <p:to>
                                        <p:strVal val="visible"/>
                                      </p:to>
                                    </p:set>
                                    <p:animEffect transition="in" filter="fade">
                                      <p:cBhvr>
                                        <p:cTn id="34" dur="500"/>
                                        <p:tgtEl>
                                          <p:spTgt spid="31">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xEl>
                                              <p:pRg st="7" end="7"/>
                                            </p:txEl>
                                          </p:spTgt>
                                        </p:tgtEl>
                                        <p:attrNameLst>
                                          <p:attrName>style.visibility</p:attrName>
                                        </p:attrNameLst>
                                      </p:cBhvr>
                                      <p:to>
                                        <p:strVal val="visible"/>
                                      </p:to>
                                    </p:set>
                                    <p:animEffect transition="in" filter="fade">
                                      <p:cBhvr>
                                        <p:cTn id="37" dur="500"/>
                                        <p:tgtEl>
                                          <p:spTgt spid="31">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xEl>
                                              <p:pRg st="8" end="8"/>
                                            </p:txEl>
                                          </p:spTgt>
                                        </p:tgtEl>
                                        <p:attrNameLst>
                                          <p:attrName>style.visibility</p:attrName>
                                        </p:attrNameLst>
                                      </p:cBhvr>
                                      <p:to>
                                        <p:strVal val="visible"/>
                                      </p:to>
                                    </p:set>
                                    <p:animEffect transition="in" filter="fade">
                                      <p:cBhvr>
                                        <p:cTn id="40" dur="500"/>
                                        <p:tgtEl>
                                          <p:spTgt spid="31">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4">
                                            <p:txEl>
                                              <p:pRg st="0" end="0"/>
                                            </p:txEl>
                                          </p:spTgt>
                                        </p:tgtEl>
                                        <p:attrNameLst>
                                          <p:attrName>style.visibility</p:attrName>
                                        </p:attrNameLst>
                                      </p:cBhvr>
                                      <p:to>
                                        <p:strVal val="visible"/>
                                      </p:to>
                                    </p:set>
                                    <p:animEffect transition="in" filter="circle(in)">
                                      <p:cBhvr>
                                        <p:cTn id="45" dur="250"/>
                                        <p:tgtEl>
                                          <p:spTgt spid="34">
                                            <p:txEl>
                                              <p:pRg st="0" end="0"/>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34">
                                            <p:txEl>
                                              <p:pRg st="1" end="1"/>
                                            </p:txEl>
                                          </p:spTgt>
                                        </p:tgtEl>
                                        <p:attrNameLst>
                                          <p:attrName>style.visibility</p:attrName>
                                        </p:attrNameLst>
                                      </p:cBhvr>
                                      <p:to>
                                        <p:strVal val="visible"/>
                                      </p:to>
                                    </p:set>
                                    <p:animEffect transition="in" filter="circle(in)">
                                      <p:cBhvr>
                                        <p:cTn id="48" dur="250"/>
                                        <p:tgtEl>
                                          <p:spTgt spid="34">
                                            <p:txEl>
                                              <p:pRg st="1" end="1"/>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34">
                                            <p:txEl>
                                              <p:pRg st="2" end="2"/>
                                            </p:txEl>
                                          </p:spTgt>
                                        </p:tgtEl>
                                        <p:attrNameLst>
                                          <p:attrName>style.visibility</p:attrName>
                                        </p:attrNameLst>
                                      </p:cBhvr>
                                      <p:to>
                                        <p:strVal val="visible"/>
                                      </p:to>
                                    </p:set>
                                    <p:animEffect transition="in" filter="circle(in)">
                                      <p:cBhvr>
                                        <p:cTn id="51" dur="250"/>
                                        <p:tgtEl>
                                          <p:spTgt spid="34">
                                            <p:txEl>
                                              <p:pRg st="2" end="2"/>
                                            </p:txEl>
                                          </p:spTgt>
                                        </p:tgtEl>
                                      </p:cBhvr>
                                    </p:animEffect>
                                  </p:childTnLst>
                                </p:cTn>
                              </p:par>
                              <p:par>
                                <p:cTn id="52" presetID="6" presetClass="entr" presetSubtype="16" fill="hold" nodeType="withEffect">
                                  <p:stCondLst>
                                    <p:cond delay="0"/>
                                  </p:stCondLst>
                                  <p:childTnLst>
                                    <p:set>
                                      <p:cBhvr>
                                        <p:cTn id="53" dur="1" fill="hold">
                                          <p:stCondLst>
                                            <p:cond delay="0"/>
                                          </p:stCondLst>
                                        </p:cTn>
                                        <p:tgtEl>
                                          <p:spTgt spid="34">
                                            <p:txEl>
                                              <p:pRg st="3" end="3"/>
                                            </p:txEl>
                                          </p:spTgt>
                                        </p:tgtEl>
                                        <p:attrNameLst>
                                          <p:attrName>style.visibility</p:attrName>
                                        </p:attrNameLst>
                                      </p:cBhvr>
                                      <p:to>
                                        <p:strVal val="visible"/>
                                      </p:to>
                                    </p:set>
                                    <p:animEffect transition="in" filter="circle(in)">
                                      <p:cBhvr>
                                        <p:cTn id="54" dur="250"/>
                                        <p:tgtEl>
                                          <p:spTgt spid="34">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5">
                                            <p:txEl>
                                              <p:pRg st="1" end="1"/>
                                            </p:txEl>
                                          </p:spTgt>
                                        </p:tgtEl>
                                        <p:attrNameLst>
                                          <p:attrName>style.visibility</p:attrName>
                                        </p:attrNameLst>
                                      </p:cBhvr>
                                      <p:to>
                                        <p:strVal val="visible"/>
                                      </p:to>
                                    </p:set>
                                    <p:anim calcmode="lin" valueType="num">
                                      <p:cBhvr additive="base">
                                        <p:cTn id="59" dur="25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60" dur="250" fill="hold"/>
                                        <p:tgtEl>
                                          <p:spTgt spid="35">
                                            <p:txEl>
                                              <p:pRg st="1" end="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5">
                                            <p:txEl>
                                              <p:pRg st="2" end="2"/>
                                            </p:txEl>
                                          </p:spTgt>
                                        </p:tgtEl>
                                        <p:attrNameLst>
                                          <p:attrName>style.visibility</p:attrName>
                                        </p:attrNameLst>
                                      </p:cBhvr>
                                      <p:to>
                                        <p:strVal val="visible"/>
                                      </p:to>
                                    </p:set>
                                    <p:anim calcmode="lin" valueType="num">
                                      <p:cBhvr additive="base">
                                        <p:cTn id="63" dur="250" fill="hold"/>
                                        <p:tgtEl>
                                          <p:spTgt spid="35">
                                            <p:txEl>
                                              <p:pRg st="2" end="2"/>
                                            </p:txEl>
                                          </p:spTgt>
                                        </p:tgtEl>
                                        <p:attrNameLst>
                                          <p:attrName>ppt_x</p:attrName>
                                        </p:attrNameLst>
                                      </p:cBhvr>
                                      <p:tavLst>
                                        <p:tav tm="0">
                                          <p:val>
                                            <p:strVal val="#ppt_x"/>
                                          </p:val>
                                        </p:tav>
                                        <p:tav tm="100000">
                                          <p:val>
                                            <p:strVal val="#ppt_x"/>
                                          </p:val>
                                        </p:tav>
                                      </p:tavLst>
                                    </p:anim>
                                    <p:anim calcmode="lin" valueType="num">
                                      <p:cBhvr additive="base">
                                        <p:cTn id="64" dur="250" fill="hold"/>
                                        <p:tgtEl>
                                          <p:spTgt spid="35">
                                            <p:txEl>
                                              <p:pRg st="2" end="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5">
                                            <p:txEl>
                                              <p:pRg st="3" end="3"/>
                                            </p:txEl>
                                          </p:spTgt>
                                        </p:tgtEl>
                                        <p:attrNameLst>
                                          <p:attrName>style.visibility</p:attrName>
                                        </p:attrNameLst>
                                      </p:cBhvr>
                                      <p:to>
                                        <p:strVal val="visible"/>
                                      </p:to>
                                    </p:set>
                                    <p:anim calcmode="lin" valueType="num">
                                      <p:cBhvr additive="base">
                                        <p:cTn id="67" dur="250" fill="hold"/>
                                        <p:tgtEl>
                                          <p:spTgt spid="35">
                                            <p:txEl>
                                              <p:pRg st="3" end="3"/>
                                            </p:txEl>
                                          </p:spTgt>
                                        </p:tgtEl>
                                        <p:attrNameLst>
                                          <p:attrName>ppt_x</p:attrName>
                                        </p:attrNameLst>
                                      </p:cBhvr>
                                      <p:tavLst>
                                        <p:tav tm="0">
                                          <p:val>
                                            <p:strVal val="#ppt_x"/>
                                          </p:val>
                                        </p:tav>
                                        <p:tav tm="100000">
                                          <p:val>
                                            <p:strVal val="#ppt_x"/>
                                          </p:val>
                                        </p:tav>
                                      </p:tavLst>
                                    </p:anim>
                                    <p:anim calcmode="lin" valueType="num">
                                      <p:cBhvr additive="base">
                                        <p:cTn id="68" dur="250" fill="hold"/>
                                        <p:tgtEl>
                                          <p:spTgt spid="35">
                                            <p:txEl>
                                              <p:pRg st="3" end="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5">
                                            <p:txEl>
                                              <p:pRg st="4" end="4"/>
                                            </p:txEl>
                                          </p:spTgt>
                                        </p:tgtEl>
                                        <p:attrNameLst>
                                          <p:attrName>style.visibility</p:attrName>
                                        </p:attrNameLst>
                                      </p:cBhvr>
                                      <p:to>
                                        <p:strVal val="visible"/>
                                      </p:to>
                                    </p:set>
                                    <p:anim calcmode="lin" valueType="num">
                                      <p:cBhvr additive="base">
                                        <p:cTn id="71" dur="250" fill="hold"/>
                                        <p:tgtEl>
                                          <p:spTgt spid="35">
                                            <p:txEl>
                                              <p:pRg st="4" end="4"/>
                                            </p:txEl>
                                          </p:spTgt>
                                        </p:tgtEl>
                                        <p:attrNameLst>
                                          <p:attrName>ppt_x</p:attrName>
                                        </p:attrNameLst>
                                      </p:cBhvr>
                                      <p:tavLst>
                                        <p:tav tm="0">
                                          <p:val>
                                            <p:strVal val="#ppt_x"/>
                                          </p:val>
                                        </p:tav>
                                        <p:tav tm="100000">
                                          <p:val>
                                            <p:strVal val="#ppt_x"/>
                                          </p:val>
                                        </p:tav>
                                      </p:tavLst>
                                    </p:anim>
                                    <p:anim calcmode="lin" valueType="num">
                                      <p:cBhvr additive="base">
                                        <p:cTn id="72" dur="250" fill="hold"/>
                                        <p:tgtEl>
                                          <p:spTgt spid="35">
                                            <p:txEl>
                                              <p:pRg st="4" end="4"/>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5">
                                            <p:txEl>
                                              <p:pRg st="5" end="5"/>
                                            </p:txEl>
                                          </p:spTgt>
                                        </p:tgtEl>
                                        <p:attrNameLst>
                                          <p:attrName>style.visibility</p:attrName>
                                        </p:attrNameLst>
                                      </p:cBhvr>
                                      <p:to>
                                        <p:strVal val="visible"/>
                                      </p:to>
                                    </p:set>
                                    <p:anim calcmode="lin" valueType="num">
                                      <p:cBhvr additive="base">
                                        <p:cTn id="75" dur="250" fill="hold"/>
                                        <p:tgtEl>
                                          <p:spTgt spid="35">
                                            <p:txEl>
                                              <p:pRg st="5" end="5"/>
                                            </p:txEl>
                                          </p:spTgt>
                                        </p:tgtEl>
                                        <p:attrNameLst>
                                          <p:attrName>ppt_x</p:attrName>
                                        </p:attrNameLst>
                                      </p:cBhvr>
                                      <p:tavLst>
                                        <p:tav tm="0">
                                          <p:val>
                                            <p:strVal val="#ppt_x"/>
                                          </p:val>
                                        </p:tav>
                                        <p:tav tm="100000">
                                          <p:val>
                                            <p:strVal val="#ppt_x"/>
                                          </p:val>
                                        </p:tav>
                                      </p:tavLst>
                                    </p:anim>
                                    <p:anim calcmode="lin" valueType="num">
                                      <p:cBhvr additive="base">
                                        <p:cTn id="76" dur="250" fill="hold"/>
                                        <p:tgtEl>
                                          <p:spTgt spid="35">
                                            <p:txEl>
                                              <p:pRg st="5" end="5"/>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5">
                                            <p:txEl>
                                              <p:pRg st="6" end="6"/>
                                            </p:txEl>
                                          </p:spTgt>
                                        </p:tgtEl>
                                        <p:attrNameLst>
                                          <p:attrName>style.visibility</p:attrName>
                                        </p:attrNameLst>
                                      </p:cBhvr>
                                      <p:to>
                                        <p:strVal val="visible"/>
                                      </p:to>
                                    </p:set>
                                    <p:anim calcmode="lin" valueType="num">
                                      <p:cBhvr additive="base">
                                        <p:cTn id="79" dur="250" fill="hold"/>
                                        <p:tgtEl>
                                          <p:spTgt spid="35">
                                            <p:txEl>
                                              <p:pRg st="6" end="6"/>
                                            </p:txEl>
                                          </p:spTgt>
                                        </p:tgtEl>
                                        <p:attrNameLst>
                                          <p:attrName>ppt_x</p:attrName>
                                        </p:attrNameLst>
                                      </p:cBhvr>
                                      <p:tavLst>
                                        <p:tav tm="0">
                                          <p:val>
                                            <p:strVal val="#ppt_x"/>
                                          </p:val>
                                        </p:tav>
                                        <p:tav tm="100000">
                                          <p:val>
                                            <p:strVal val="#ppt_x"/>
                                          </p:val>
                                        </p:tav>
                                      </p:tavLst>
                                    </p:anim>
                                    <p:anim calcmode="lin" valueType="num">
                                      <p:cBhvr additive="base">
                                        <p:cTn id="80" dur="250" fill="hold"/>
                                        <p:tgtEl>
                                          <p:spTgt spid="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C7580-C6EF-106E-C33D-6C04E1BF6E36}"/>
              </a:ext>
            </a:extLst>
          </p:cNvPr>
          <p:cNvSpPr txBox="1"/>
          <p:nvPr/>
        </p:nvSpPr>
        <p:spPr>
          <a:xfrm>
            <a:off x="457200" y="304800"/>
            <a:ext cx="4495800" cy="5640903"/>
          </a:xfrm>
          <a:prstGeom prst="rect">
            <a:avLst/>
          </a:prstGeom>
          <a:noFill/>
        </p:spPr>
        <p:txBody>
          <a:bodyPr wrap="square" rtlCol="0">
            <a:spAutoFit/>
          </a:bodyPr>
          <a:lstStyle/>
          <a:p>
            <a:pPr algn="l">
              <a:lnSpc>
                <a:spcPts val="1950"/>
              </a:lnSpc>
            </a:pPr>
            <a:r>
              <a:rPr lang="en-US" sz="2000" b="0" i="0" dirty="0">
                <a:solidFill>
                  <a:srgbClr val="262626"/>
                </a:solidFill>
                <a:effectLst/>
                <a:latin typeface="Times New Roman" panose="02020603050405020304" pitchFamily="18" charset="0"/>
                <a:cs typeface="Times New Roman" panose="02020603050405020304" pitchFamily="18" charset="0"/>
              </a:rPr>
              <a:t>                    </a:t>
            </a:r>
            <a:r>
              <a:rPr lang="en-US" sz="2000" b="1" i="0" dirty="0">
                <a:solidFill>
                  <a:srgbClr val="262626"/>
                </a:solidFill>
                <a:effectLst/>
                <a:latin typeface="Times New Roman" panose="02020603050405020304" pitchFamily="18" charset="0"/>
                <a:cs typeface="Times New Roman" panose="02020603050405020304" pitchFamily="18" charset="0"/>
              </a:rPr>
              <a:t>LÀNG NỦ</a:t>
            </a:r>
          </a:p>
          <a:p>
            <a:pPr algn="l">
              <a:lnSpc>
                <a:spcPts val="1950"/>
              </a:lnSpc>
            </a:pPr>
            <a:endParaRPr lang="vi-VN" sz="2000" b="0" i="0" dirty="0">
              <a:solidFill>
                <a:srgbClr val="262626"/>
              </a:solidFill>
              <a:effectLst/>
              <a:latin typeface="Open Sans" panose="020B0606030504020204" pitchFamily="34" charset="0"/>
            </a:endParaRP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Rừng núi giật mình lũ quét trong đêm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Đất đá lở vùi chôn bao giấc mộng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Làng Nủ bình yên, êm đềm cuộc sống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Sớm nay thành vùng từ địa tan hoang.</a:t>
            </a:r>
            <a:endParaRPr lang="en-US"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endParaRPr lang="vi-VN"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Dưới lớp bùn sâu là cả dân làng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Những thân phận trọn tình yêu rừng núi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Người đi rồi, giấc mơ thành tội lỗi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Suối quặn lòng ôm mãi hận trăm năm.</a:t>
            </a:r>
            <a:endParaRPr lang="en-US"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endParaRPr lang="vi-VN"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Thương trẻ thơ côi cút trước ngày rằm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Trung thu của em hóa vành khăn trắng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Bố mẹ, người thân về nơi xa vắng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Em tựa vào hơi ấm những vòng tay.</a:t>
            </a:r>
            <a:endParaRPr lang="en-US"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endParaRPr lang="vi-VN"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Làng Nủ ơi sao xa lạ nơi này</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Nhà cửa không còn, dân làng cũng vắng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Dưới chân núi chỉ còn vùng đất trắng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Tang tóc một miền trơ trụi hoang sơ.</a:t>
            </a:r>
          </a:p>
          <a:p>
            <a:endParaRPr lang="en-US" dirty="0"/>
          </a:p>
        </p:txBody>
      </p:sp>
      <p:sp>
        <p:nvSpPr>
          <p:cNvPr id="3" name="TextBox 2">
            <a:extLst>
              <a:ext uri="{FF2B5EF4-FFF2-40B4-BE49-F238E27FC236}">
                <a16:creationId xmlns:a16="http://schemas.microsoft.com/office/drawing/2014/main" id="{3370DD09-52FF-791D-1F84-505A8D7DB61A}"/>
              </a:ext>
            </a:extLst>
          </p:cNvPr>
          <p:cNvSpPr txBox="1"/>
          <p:nvPr/>
        </p:nvSpPr>
        <p:spPr>
          <a:xfrm>
            <a:off x="5105400" y="838200"/>
            <a:ext cx="4343400" cy="3332579"/>
          </a:xfrm>
          <a:prstGeom prst="rect">
            <a:avLst/>
          </a:prstGeom>
          <a:noFill/>
        </p:spPr>
        <p:txBody>
          <a:bodyPr wrap="square" rtlCol="0">
            <a:spAutoFit/>
          </a:bodyPr>
          <a:lstStyle/>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Những tấm lòng vượt qua mọi gió mưa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Lên biên giới với nghĩa tình nhân ái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Tấm áo, tấm chăn, gói mì mang vội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Cưu mang nhau qua thời khắc cơ hàn.</a:t>
            </a:r>
            <a:endParaRPr lang="en-US"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endParaRPr lang="vi-VN"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Cơn bão kinh hoàng tàn phá Việt Nam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Núi gục đầu xin linh hồn xá tội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Người làng Nủ từ bùn sâu bước tới </a:t>
            </a: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Theo Đảng lên rừng dựng làng đồi Sim</a:t>
            </a:r>
            <a:endParaRPr lang="en-US"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endParaRPr lang="vi-VN" sz="2000" b="0" i="0" dirty="0">
              <a:solidFill>
                <a:srgbClr val="262626"/>
              </a:solidFill>
              <a:effectLst/>
              <a:latin typeface="Times New Roman" panose="02020603050405020304" pitchFamily="18" charset="0"/>
              <a:cs typeface="Times New Roman" panose="02020603050405020304" pitchFamily="18" charset="0"/>
            </a:endParaRPr>
          </a:p>
          <a:p>
            <a:pPr algn="l">
              <a:lnSpc>
                <a:spcPts val="1950"/>
              </a:lnSpc>
            </a:pPr>
            <a:r>
              <a:rPr lang="vi-VN" sz="2000" b="0" i="0" dirty="0">
                <a:solidFill>
                  <a:srgbClr val="262626"/>
                </a:solidFill>
                <a:effectLst/>
                <a:latin typeface="Times New Roman" panose="02020603050405020304" pitchFamily="18" charset="0"/>
                <a:cs typeface="Times New Roman" panose="02020603050405020304" pitchFamily="18" charset="0"/>
              </a:rPr>
              <a:t>(Theo Bùi Quảng Bạ- Hội nhà văn Hà Nội ngày 11.9.2024)</a:t>
            </a:r>
          </a:p>
          <a:p>
            <a:endParaRPr lang="en-US" dirty="0"/>
          </a:p>
        </p:txBody>
      </p:sp>
    </p:spTree>
    <p:extLst>
      <p:ext uri="{BB962C8B-B14F-4D97-AF65-F5344CB8AC3E}">
        <p14:creationId xmlns:p14="http://schemas.microsoft.com/office/powerpoint/2010/main" val="648702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265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086" y="0"/>
            <a:ext cx="9906000" cy="557212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354" r="-1468" b="-56033"/>
            </a:stretch>
          </a:blipFill>
        </p:spPr>
      </p:sp>
      <p:sp>
        <p:nvSpPr>
          <p:cNvPr id="3" name="Freeform 3"/>
          <p:cNvSpPr/>
          <p:nvPr/>
        </p:nvSpPr>
        <p:spPr>
          <a:xfrm>
            <a:off x="131988" y="1158005"/>
            <a:ext cx="239209" cy="342951"/>
          </a:xfrm>
          <a:custGeom>
            <a:avLst/>
            <a:gdLst/>
            <a:ahLst/>
            <a:cxnLst/>
            <a:rect l="l" t="t" r="r" b="b"/>
            <a:pathLst>
              <a:path w="441616" h="633141">
                <a:moveTo>
                  <a:pt x="0" y="0"/>
                </a:moveTo>
                <a:lnTo>
                  <a:pt x="441616" y="0"/>
                </a:lnTo>
                <a:lnTo>
                  <a:pt x="441616" y="633141"/>
                </a:lnTo>
                <a:lnTo>
                  <a:pt x="0" y="6331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4332473" y="794130"/>
            <a:ext cx="1329227" cy="1425084"/>
          </a:xfrm>
          <a:prstGeom prst="rect">
            <a:avLst/>
          </a:prstGeom>
        </p:spPr>
        <p:txBody>
          <a:bodyPr lIns="27517" tIns="27517" rIns="27517" bIns="27517" rtlCol="0" anchor="ctr"/>
          <a:lstStyle/>
          <a:p>
            <a:pPr algn="ctr">
              <a:lnSpc>
                <a:spcPts val="1789"/>
              </a:lnSpc>
            </a:pPr>
            <a:endParaRPr sz="572"/>
          </a:p>
        </p:txBody>
      </p:sp>
      <p:grpSp>
        <p:nvGrpSpPr>
          <p:cNvPr id="13" name="Group 13"/>
          <p:cNvGrpSpPr/>
          <p:nvPr/>
        </p:nvGrpSpPr>
        <p:grpSpPr>
          <a:xfrm rot="-5400000">
            <a:off x="2103039" y="3697265"/>
            <a:ext cx="2965331" cy="1588988"/>
            <a:chOff x="0" y="0"/>
            <a:chExt cx="1441833" cy="772614"/>
          </a:xfrm>
        </p:grpSpPr>
        <p:sp>
          <p:nvSpPr>
            <p:cNvPr id="14" name="Freeform 14"/>
            <p:cNvSpPr/>
            <p:nvPr/>
          </p:nvSpPr>
          <p:spPr>
            <a:xfrm>
              <a:off x="0" y="0"/>
              <a:ext cx="1441833" cy="772614"/>
            </a:xfrm>
            <a:custGeom>
              <a:avLst/>
              <a:gdLst/>
              <a:ahLst/>
              <a:cxnLst/>
              <a:rect l="l" t="t" r="r" b="b"/>
              <a:pathLst>
                <a:path w="1441833" h="772614">
                  <a:moveTo>
                    <a:pt x="72124" y="0"/>
                  </a:moveTo>
                  <a:lnTo>
                    <a:pt x="1369709" y="0"/>
                  </a:lnTo>
                  <a:cubicBezTo>
                    <a:pt x="1388837" y="0"/>
                    <a:pt x="1407182" y="7599"/>
                    <a:pt x="1420708" y="21125"/>
                  </a:cubicBezTo>
                  <a:cubicBezTo>
                    <a:pt x="1434234" y="34650"/>
                    <a:pt x="1441833" y="52995"/>
                    <a:pt x="1441833" y="72124"/>
                  </a:cubicBezTo>
                  <a:lnTo>
                    <a:pt x="1441833" y="700490"/>
                  </a:lnTo>
                  <a:cubicBezTo>
                    <a:pt x="1441833" y="719618"/>
                    <a:pt x="1434234" y="737963"/>
                    <a:pt x="1420708" y="751489"/>
                  </a:cubicBezTo>
                  <a:cubicBezTo>
                    <a:pt x="1407182" y="765015"/>
                    <a:pt x="1388837" y="772614"/>
                    <a:pt x="1369709" y="772614"/>
                  </a:cubicBezTo>
                  <a:lnTo>
                    <a:pt x="72124" y="772614"/>
                  </a:lnTo>
                  <a:cubicBezTo>
                    <a:pt x="52995" y="772614"/>
                    <a:pt x="34650" y="765015"/>
                    <a:pt x="21125" y="751489"/>
                  </a:cubicBezTo>
                  <a:cubicBezTo>
                    <a:pt x="7599" y="737963"/>
                    <a:pt x="0" y="719618"/>
                    <a:pt x="0" y="700490"/>
                  </a:cubicBezTo>
                  <a:lnTo>
                    <a:pt x="0" y="72124"/>
                  </a:lnTo>
                  <a:cubicBezTo>
                    <a:pt x="0" y="52995"/>
                    <a:pt x="7599" y="34650"/>
                    <a:pt x="21125" y="21125"/>
                  </a:cubicBezTo>
                  <a:cubicBezTo>
                    <a:pt x="34650" y="7599"/>
                    <a:pt x="52995" y="0"/>
                    <a:pt x="72124" y="0"/>
                  </a:cubicBezTo>
                  <a:close/>
                </a:path>
              </a:pathLst>
            </a:custGeom>
            <a:solidFill>
              <a:srgbClr val="FBF6F1"/>
            </a:solidFill>
          </p:spPr>
        </p:sp>
        <p:sp>
          <p:nvSpPr>
            <p:cNvPr id="15" name="TextBox 15"/>
            <p:cNvSpPr txBox="1"/>
            <p:nvPr/>
          </p:nvSpPr>
          <p:spPr>
            <a:xfrm>
              <a:off x="0" y="-47625"/>
              <a:ext cx="1441833" cy="820239"/>
            </a:xfrm>
            <a:prstGeom prst="rect">
              <a:avLst/>
            </a:prstGeom>
          </p:spPr>
          <p:txBody>
            <a:bodyPr lIns="27517" tIns="27517" rIns="27517" bIns="27517" rtlCol="0" anchor="ctr"/>
            <a:lstStyle/>
            <a:p>
              <a:pPr algn="ctr">
                <a:lnSpc>
                  <a:spcPts val="1789"/>
                </a:lnSpc>
              </a:pPr>
              <a:endParaRPr sz="572"/>
            </a:p>
          </p:txBody>
        </p:sp>
      </p:grpSp>
      <p:grpSp>
        <p:nvGrpSpPr>
          <p:cNvPr id="22" name="Group 22"/>
          <p:cNvGrpSpPr/>
          <p:nvPr/>
        </p:nvGrpSpPr>
        <p:grpSpPr>
          <a:xfrm>
            <a:off x="8228349" y="2621359"/>
            <a:ext cx="775468" cy="77546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DDE"/>
            </a:solidFill>
          </p:spPr>
        </p:sp>
        <p:sp>
          <p:nvSpPr>
            <p:cNvPr id="24" name="TextBox 24"/>
            <p:cNvSpPr txBox="1"/>
            <p:nvPr/>
          </p:nvSpPr>
          <p:spPr>
            <a:xfrm>
              <a:off x="76200" y="28575"/>
              <a:ext cx="660400" cy="708025"/>
            </a:xfrm>
            <a:prstGeom prst="rect">
              <a:avLst/>
            </a:prstGeom>
          </p:spPr>
          <p:txBody>
            <a:bodyPr lIns="27517" tIns="27517" rIns="27517" bIns="27517" rtlCol="0" anchor="ctr"/>
            <a:lstStyle/>
            <a:p>
              <a:pPr algn="ctr">
                <a:lnSpc>
                  <a:spcPts val="1789"/>
                </a:lnSpc>
              </a:pPr>
              <a:endParaRPr sz="572"/>
            </a:p>
          </p:txBody>
        </p:sp>
      </p:grpSp>
      <p:sp>
        <p:nvSpPr>
          <p:cNvPr id="41" name="Horizontal Scroll 4">
            <a:extLst>
              <a:ext uri="{FF2B5EF4-FFF2-40B4-BE49-F238E27FC236}">
                <a16:creationId xmlns:a16="http://schemas.microsoft.com/office/drawing/2014/main" id="{2E4B2BCD-7A62-A654-DBCD-4BAFEFD3F53C}"/>
              </a:ext>
            </a:extLst>
          </p:cNvPr>
          <p:cNvSpPr/>
          <p:nvPr/>
        </p:nvSpPr>
        <p:spPr>
          <a:xfrm>
            <a:off x="0" y="-152400"/>
            <a:ext cx="9906000" cy="109893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rgbClr val="C00000"/>
                </a:solidFill>
                <a:latin typeface="Times New Roman" panose="02020603050405020304" pitchFamily="18" charset="0"/>
                <a:cs typeface="Times New Roman" panose="02020603050405020304" pitchFamily="18" charset="0"/>
              </a:rPr>
              <a:t>ĐỊNH HƯỚNG TÌM Ý </a:t>
            </a:r>
            <a:endParaRPr lang="en-US" sz="3000" b="1" dirty="0">
              <a:solidFill>
                <a:srgbClr val="C00000"/>
              </a:solidFill>
              <a:latin typeface="Times New Roman" panose="02020603050405020304" pitchFamily="18" charset="0"/>
              <a:cs typeface="Times New Roman" panose="02020603050405020304" pitchFamily="18" charset="0"/>
            </a:endParaRPr>
          </a:p>
          <a:p>
            <a:pPr algn="ctr">
              <a:defRPr/>
            </a:pPr>
            <a:r>
              <a:rPr lang="vi-VN" sz="3000" b="1" dirty="0">
                <a:solidFill>
                  <a:srgbClr val="C00000"/>
                </a:solidFill>
                <a:latin typeface="Times New Roman" panose="02020603050405020304" pitchFamily="18" charset="0"/>
                <a:cs typeface="Times New Roman" panose="02020603050405020304" pitchFamily="18" charset="0"/>
              </a:rPr>
              <a:t> </a:t>
            </a:r>
            <a:r>
              <a:rPr lang="en-US" sz="3000" b="1" dirty="0">
                <a:solidFill>
                  <a:srgbClr val="C00000"/>
                </a:solidFill>
                <a:latin typeface="Times New Roman" panose="02020603050405020304" pitchFamily="18" charset="0"/>
                <a:cs typeface="Times New Roman" panose="02020603050405020304" pitchFamily="18" charset="0"/>
              </a:rPr>
              <a:t>(</a:t>
            </a:r>
            <a:r>
              <a:rPr lang="vi-VN" sz="3000" b="1" dirty="0">
                <a:solidFill>
                  <a:srgbClr val="C00000"/>
                </a:solidFill>
                <a:latin typeface="Times New Roman" panose="02020603050405020304" pitchFamily="18" charset="0"/>
                <a:cs typeface="Times New Roman" panose="02020603050405020304" pitchFamily="18" charset="0"/>
              </a:rPr>
              <a:t>BỘ CÂU HỎI TÌM Ý THEO ĐẶC TRƯNG THỂ LOẠI) </a:t>
            </a:r>
          </a:p>
        </p:txBody>
      </p:sp>
      <p:graphicFrame>
        <p:nvGraphicFramePr>
          <p:cNvPr id="4" name="Table 3">
            <a:extLst>
              <a:ext uri="{FF2B5EF4-FFF2-40B4-BE49-F238E27FC236}">
                <a16:creationId xmlns:a16="http://schemas.microsoft.com/office/drawing/2014/main" id="{17C60660-D5CE-6CC0-5FF2-6F2FBCB92008}"/>
              </a:ext>
            </a:extLst>
          </p:cNvPr>
          <p:cNvGraphicFramePr>
            <a:graphicFrameLocks noGrp="1"/>
          </p:cNvGraphicFramePr>
          <p:nvPr>
            <p:extLst>
              <p:ext uri="{D42A27DB-BD31-4B8C-83A1-F6EECF244321}">
                <p14:modId xmlns:p14="http://schemas.microsoft.com/office/powerpoint/2010/main" val="2291506621"/>
              </p:ext>
            </p:extLst>
          </p:nvPr>
        </p:nvGraphicFramePr>
        <p:xfrm>
          <a:off x="0" y="794130"/>
          <a:ext cx="9774012" cy="6064373"/>
        </p:xfrm>
        <a:graphic>
          <a:graphicData uri="http://schemas.openxmlformats.org/drawingml/2006/table">
            <a:tbl>
              <a:tblPr firstRow="1" bandRow="1">
                <a:tableStyleId>{7DF18680-E054-41AD-8BC1-D1AEF772440D}</a:tableStyleId>
              </a:tblPr>
              <a:tblGrid>
                <a:gridCol w="9774012">
                  <a:extLst>
                    <a:ext uri="{9D8B030D-6E8A-4147-A177-3AD203B41FA5}">
                      <a16:colId xmlns:a16="http://schemas.microsoft.com/office/drawing/2014/main" val="153891961"/>
                    </a:ext>
                  </a:extLst>
                </a:gridCol>
              </a:tblGrid>
              <a:tr h="585846">
                <a:tc>
                  <a:txBody>
                    <a:bodyPr/>
                    <a:lstStyle/>
                    <a:p>
                      <a:pPr algn="ctr"/>
                      <a:r>
                        <a:rPr lang="vi-VN" sz="3000" dirty="0">
                          <a:solidFill>
                            <a:schemeClr val="tx1"/>
                          </a:solidFill>
                          <a:latin typeface="Times New Roman" panose="02020603050405020304" pitchFamily="18" charset="0"/>
                          <a:cs typeface="Times New Roman" panose="02020603050405020304" pitchFamily="18" charset="0"/>
                        </a:rPr>
                        <a:t> ĐỊNH HƯỚNG </a:t>
                      </a:r>
                      <a:r>
                        <a:rPr lang="en-US" sz="3000" dirty="0">
                          <a:solidFill>
                            <a:schemeClr val="tx1"/>
                          </a:solidFill>
                          <a:latin typeface="Times New Roman" panose="02020603050405020304" pitchFamily="18" charset="0"/>
                          <a:cs typeface="Times New Roman" panose="02020603050405020304" pitchFamily="18" charset="0"/>
                        </a:rPr>
                        <a:t>TÌM Ý</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37730531"/>
                  </a:ext>
                </a:extLst>
              </a:tr>
              <a:tr h="5281554">
                <a:tc>
                  <a:txBody>
                    <a:bodyPr/>
                    <a:lstStyle/>
                    <a:p>
                      <a:pPr marL="0" indent="0" algn="l">
                        <a:lnSpc>
                          <a:spcPct val="150000"/>
                        </a:lnSpc>
                        <a:buNone/>
                      </a:pPr>
                      <a:r>
                        <a:rPr lang="en-US" sz="3000" b="1" kern="1200" dirty="0">
                          <a:solidFill>
                            <a:schemeClr val="tx1"/>
                          </a:solidFill>
                          <a:effectLst/>
                          <a:latin typeface="Times New Roman" panose="02020603050405020304" pitchFamily="18" charset="0"/>
                          <a:cs typeface="Times New Roman" panose="02020603050405020304" pitchFamily="18" charset="0"/>
                        </a:rPr>
                        <a:t>1.Tên </a:t>
                      </a:r>
                      <a:r>
                        <a:rPr lang="en-US" sz="3000" b="1" kern="1200" dirty="0" err="1">
                          <a:solidFill>
                            <a:schemeClr val="tx1"/>
                          </a:solidFill>
                          <a:effectLst/>
                          <a:latin typeface="Times New Roman" panose="02020603050405020304" pitchFamily="18" charset="0"/>
                          <a:cs typeface="Times New Roman" panose="02020603050405020304" pitchFamily="18" charset="0"/>
                        </a:rPr>
                        <a:t>tác</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en-US" sz="3000" b="1" kern="1200" dirty="0" err="1">
                          <a:solidFill>
                            <a:schemeClr val="tx1"/>
                          </a:solidFill>
                          <a:effectLst/>
                          <a:latin typeface="Times New Roman" panose="02020603050405020304" pitchFamily="18" charset="0"/>
                          <a:cs typeface="Times New Roman" panose="02020603050405020304" pitchFamily="18" charset="0"/>
                        </a:rPr>
                        <a:t>giả</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en-US" sz="3000" b="1" kern="1200" dirty="0" err="1">
                          <a:solidFill>
                            <a:schemeClr val="tx1"/>
                          </a:solidFill>
                          <a:effectLst/>
                          <a:latin typeface="Times New Roman" panose="02020603050405020304" pitchFamily="18" charset="0"/>
                          <a:cs typeface="Times New Roman" panose="02020603050405020304" pitchFamily="18" charset="0"/>
                        </a:rPr>
                        <a:t>tác</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vi-VN" sz="3000" b="1" kern="1200" dirty="0">
                          <a:solidFill>
                            <a:schemeClr val="tx1"/>
                          </a:solidFill>
                          <a:effectLst/>
                          <a:latin typeface="Times New Roman" panose="02020603050405020304" pitchFamily="18" charset="0"/>
                          <a:cs typeface="Times New Roman" panose="02020603050405020304" pitchFamily="18" charset="0"/>
                        </a:rPr>
                        <a:t>phẩm.</a:t>
                      </a:r>
                      <a:endParaRPr lang="en-US" sz="3000" b="1" kern="1200" dirty="0">
                        <a:solidFill>
                          <a:schemeClr val="tx1"/>
                        </a:solidFill>
                        <a:effectLst/>
                        <a:latin typeface="Times New Roman" panose="02020603050405020304" pitchFamily="18" charset="0"/>
                        <a:cs typeface="Times New Roman" panose="02020603050405020304" pitchFamily="18" charset="0"/>
                      </a:endParaRPr>
                    </a:p>
                    <a:p>
                      <a:pPr marL="0" indent="0" algn="l">
                        <a:lnSpc>
                          <a:spcPct val="150000"/>
                        </a:lnSpc>
                        <a:buNone/>
                      </a:pPr>
                      <a:r>
                        <a:rPr lang="en-US" sz="3000" b="1" kern="1200" dirty="0">
                          <a:solidFill>
                            <a:schemeClr val="tx1"/>
                          </a:solidFill>
                          <a:effectLst/>
                          <a:latin typeface="Times New Roman" panose="02020603050405020304" pitchFamily="18" charset="0"/>
                          <a:cs typeface="Times New Roman" panose="02020603050405020304" pitchFamily="18" charset="0"/>
                        </a:rPr>
                        <a:t>2.Đề </a:t>
                      </a:r>
                      <a:r>
                        <a:rPr lang="vi-VN" sz="3000" b="1" kern="1200" dirty="0">
                          <a:solidFill>
                            <a:schemeClr val="tx1"/>
                          </a:solidFill>
                          <a:effectLst/>
                          <a:latin typeface="Times New Roman" panose="02020603050405020304" pitchFamily="18" charset="0"/>
                          <a:cs typeface="Times New Roman" panose="02020603050405020304" pitchFamily="18" charset="0"/>
                        </a:rPr>
                        <a:t>tài/ Chủ đề/ Thông điệp</a:t>
                      </a:r>
                      <a:endParaRPr lang="en-US" sz="3000" b="1" kern="1200" dirty="0">
                        <a:solidFill>
                          <a:schemeClr val="tx1"/>
                        </a:solidFill>
                        <a:effectLst/>
                        <a:latin typeface="Times New Roman" panose="02020603050405020304" pitchFamily="18" charset="0"/>
                        <a:cs typeface="Times New Roman" panose="02020603050405020304" pitchFamily="18" charset="0"/>
                      </a:endParaRPr>
                    </a:p>
                    <a:p>
                      <a:pPr algn="l">
                        <a:lnSpc>
                          <a:spcPct val="150000"/>
                        </a:lnSpc>
                      </a:pPr>
                      <a:r>
                        <a:rPr lang="en-US" sz="3000" b="1" kern="1200" dirty="0">
                          <a:solidFill>
                            <a:schemeClr val="tx1"/>
                          </a:solidFill>
                          <a:effectLst/>
                          <a:latin typeface="Times New Roman" panose="02020603050405020304" pitchFamily="18" charset="0"/>
                          <a:cs typeface="Times New Roman" panose="02020603050405020304" pitchFamily="18" charset="0"/>
                        </a:rPr>
                        <a:t>3. </a:t>
                      </a:r>
                      <a:r>
                        <a:rPr lang="vi-VN" sz="3000" b="1" kern="1200" dirty="0">
                          <a:solidFill>
                            <a:schemeClr val="tx1"/>
                          </a:solidFill>
                          <a:effectLst/>
                          <a:latin typeface="Times New Roman" panose="02020603050405020304" pitchFamily="18" charset="0"/>
                          <a:cs typeface="Times New Roman" panose="02020603050405020304" pitchFamily="18" charset="0"/>
                        </a:rPr>
                        <a:t>Hình ảnh/</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vi-VN" sz="3000" b="1" kern="1200" dirty="0">
                          <a:solidFill>
                            <a:schemeClr val="tx1"/>
                          </a:solidFill>
                          <a:effectLst/>
                          <a:latin typeface="Times New Roman" panose="02020603050405020304" pitchFamily="18" charset="0"/>
                          <a:cs typeface="Times New Roman" panose="02020603050405020304" pitchFamily="18" charset="0"/>
                        </a:rPr>
                        <a:t>Chuỗi hình ảnh/ Từ ngữ đặc sắc/</a:t>
                      </a:r>
                      <a:r>
                        <a:rPr lang="en-US" sz="3000" b="1" kern="1200" dirty="0">
                          <a:solidFill>
                            <a:schemeClr val="tx1"/>
                          </a:solidFill>
                          <a:effectLst/>
                          <a:latin typeface="Times New Roman" panose="02020603050405020304" pitchFamily="18" charset="0"/>
                          <a:cs typeface="Times New Roman" panose="02020603050405020304" pitchFamily="18" charset="0"/>
                        </a:rPr>
                        <a:t> </a:t>
                      </a:r>
                    </a:p>
                    <a:p>
                      <a:pPr algn="l">
                        <a:lnSpc>
                          <a:spcPct val="150000"/>
                        </a:lnSpc>
                      </a:pPr>
                      <a:r>
                        <a:rPr lang="vi-VN" sz="3000" b="1" kern="1200" dirty="0">
                          <a:solidFill>
                            <a:schemeClr val="tx1"/>
                          </a:solidFill>
                          <a:effectLst/>
                          <a:latin typeface="Times New Roman" panose="02020603050405020304" pitchFamily="18" charset="0"/>
                          <a:cs typeface="Times New Roman" panose="02020603050405020304" pitchFamily="18" charset="0"/>
                        </a:rPr>
                        <a:t>Biện pháp tu từ. Tác dụng?</a:t>
                      </a:r>
                    </a:p>
                    <a:p>
                      <a:pPr algn="l">
                        <a:lnSpc>
                          <a:spcPct val="150000"/>
                        </a:lnSpc>
                      </a:pPr>
                      <a:r>
                        <a:rPr lang="vi-VN" sz="3000" b="1" kern="1200" dirty="0">
                          <a:solidFill>
                            <a:schemeClr val="tx1"/>
                          </a:solidFill>
                          <a:effectLst/>
                          <a:latin typeface="Times New Roman" panose="02020603050405020304" pitchFamily="18" charset="0"/>
                          <a:cs typeface="Times New Roman" panose="02020603050405020304" pitchFamily="18" charset="0"/>
                        </a:rPr>
                        <a:t>4</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en-US" sz="3000" b="1" kern="1200" dirty="0" err="1">
                          <a:solidFill>
                            <a:schemeClr val="tx1"/>
                          </a:solidFill>
                          <a:effectLst/>
                          <a:latin typeface="Times New Roman" panose="02020603050405020304" pitchFamily="18" charset="0"/>
                          <a:cs typeface="Times New Roman" panose="02020603050405020304" pitchFamily="18" charset="0"/>
                        </a:rPr>
                        <a:t>Bố</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vi-VN" sz="3000" b="1" kern="1200" dirty="0">
                          <a:solidFill>
                            <a:schemeClr val="tx1"/>
                          </a:solidFill>
                          <a:effectLst/>
                          <a:latin typeface="Times New Roman" panose="02020603050405020304" pitchFamily="18" charset="0"/>
                          <a:cs typeface="Times New Roman" panose="02020603050405020304" pitchFamily="18" charset="0"/>
                        </a:rPr>
                        <a:t>cục</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en-US" sz="3000" b="1" kern="1200" dirty="0" err="1">
                          <a:solidFill>
                            <a:schemeClr val="tx1"/>
                          </a:solidFill>
                          <a:effectLst/>
                          <a:latin typeface="Times New Roman" panose="02020603050405020304" pitchFamily="18" charset="0"/>
                          <a:cs typeface="Times New Roman" panose="02020603050405020304" pitchFamily="18" charset="0"/>
                        </a:rPr>
                        <a:t>mạch</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en-US" sz="3000" b="1" kern="1200" dirty="0" err="1">
                          <a:solidFill>
                            <a:schemeClr val="tx1"/>
                          </a:solidFill>
                          <a:effectLst/>
                          <a:latin typeface="Times New Roman" panose="02020603050405020304" pitchFamily="18" charset="0"/>
                          <a:cs typeface="Times New Roman" panose="02020603050405020304" pitchFamily="18" charset="0"/>
                        </a:rPr>
                        <a:t>cảm</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en-US" sz="3000" b="1" kern="1200" dirty="0" err="1">
                          <a:solidFill>
                            <a:schemeClr val="tx1"/>
                          </a:solidFill>
                          <a:effectLst/>
                          <a:latin typeface="Times New Roman" panose="02020603050405020304" pitchFamily="18" charset="0"/>
                          <a:cs typeface="Times New Roman" panose="02020603050405020304" pitchFamily="18" charset="0"/>
                        </a:rPr>
                        <a:t>xúc</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en-US" sz="3000" b="1" kern="1200" dirty="0" err="1">
                          <a:solidFill>
                            <a:schemeClr val="tx1"/>
                          </a:solidFill>
                          <a:effectLst/>
                          <a:latin typeface="Times New Roman" panose="02020603050405020304" pitchFamily="18" charset="0"/>
                          <a:cs typeface="Times New Roman" panose="02020603050405020304" pitchFamily="18" charset="0"/>
                        </a:rPr>
                        <a:t>cảm</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en-US" sz="3000" b="1" kern="1200" dirty="0" err="1">
                          <a:solidFill>
                            <a:schemeClr val="tx1"/>
                          </a:solidFill>
                          <a:effectLst/>
                          <a:latin typeface="Times New Roman" panose="02020603050405020304" pitchFamily="18" charset="0"/>
                          <a:cs typeface="Times New Roman" panose="02020603050405020304" pitchFamily="18" charset="0"/>
                        </a:rPr>
                        <a:t>hứng</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en-US" sz="3000" b="1" kern="1200" dirty="0" err="1">
                          <a:solidFill>
                            <a:schemeClr val="tx1"/>
                          </a:solidFill>
                          <a:effectLst/>
                          <a:latin typeface="Times New Roman" panose="02020603050405020304" pitchFamily="18" charset="0"/>
                          <a:cs typeface="Times New Roman" panose="02020603050405020304" pitchFamily="18" charset="0"/>
                        </a:rPr>
                        <a:t>chủ</a:t>
                      </a:r>
                      <a:r>
                        <a:rPr lang="en-US" sz="3000" b="1" kern="1200" dirty="0">
                          <a:solidFill>
                            <a:schemeClr val="tx1"/>
                          </a:solidFill>
                          <a:effectLst/>
                          <a:latin typeface="Times New Roman" panose="02020603050405020304" pitchFamily="18" charset="0"/>
                          <a:cs typeface="Times New Roman" panose="02020603050405020304" pitchFamily="18" charset="0"/>
                        </a:rPr>
                        <a:t> </a:t>
                      </a:r>
                      <a:r>
                        <a:rPr lang="vi-VN" sz="3000" b="1" kern="1200" dirty="0">
                          <a:solidFill>
                            <a:schemeClr val="tx1"/>
                          </a:solidFill>
                          <a:effectLst/>
                          <a:latin typeface="Times New Roman" panose="02020603050405020304" pitchFamily="18" charset="0"/>
                          <a:cs typeface="Times New Roman" panose="02020603050405020304" pitchFamily="18" charset="0"/>
                        </a:rPr>
                        <a:t>đạo.</a:t>
                      </a:r>
                    </a:p>
                    <a:p>
                      <a:pPr algn="l">
                        <a:lnSpc>
                          <a:spcPct val="150000"/>
                        </a:lnSpc>
                      </a:pPr>
                      <a:r>
                        <a:rPr lang="vi-VN" sz="3000" b="1" kern="1200" dirty="0">
                          <a:solidFill>
                            <a:schemeClr val="tx1"/>
                          </a:solidFill>
                          <a:effectLst/>
                          <a:latin typeface="Times New Roman" panose="02020603050405020304" pitchFamily="18" charset="0"/>
                          <a:cs typeface="Times New Roman" panose="02020603050405020304" pitchFamily="18" charset="0"/>
                        </a:rPr>
                        <a:t>5. Thể thơ, nhịp, vần.</a:t>
                      </a:r>
                      <a:endParaRPr lang="en-US" sz="3000" b="1" kern="1200" dirty="0">
                        <a:solidFill>
                          <a:schemeClr val="tx1"/>
                        </a:solidFill>
                        <a:effectLst/>
                        <a:latin typeface="Times New Roman" panose="02020603050405020304" pitchFamily="18" charset="0"/>
                        <a:cs typeface="Times New Roman" panose="02020603050405020304" pitchFamily="18" charset="0"/>
                      </a:endParaRPr>
                    </a:p>
                    <a:p>
                      <a:pPr algn="l">
                        <a:lnSpc>
                          <a:spcPct val="150000"/>
                        </a:lnSpc>
                      </a:pPr>
                      <a:r>
                        <a:rPr lang="vi-VN" sz="3000" b="1" kern="1200" dirty="0">
                          <a:solidFill>
                            <a:schemeClr val="tx1"/>
                          </a:solidFill>
                          <a:effectLst/>
                          <a:latin typeface="Times New Roman" panose="02020603050405020304" pitchFamily="18" charset="0"/>
                          <a:cs typeface="Times New Roman" panose="02020603050405020304" pitchFamily="18" charset="0"/>
                        </a:rPr>
                        <a:t>6. Cảm xúc, suy nghĩ của em khi đọc bài thơ là gì? Bài học rút ra cho bản thân.</a:t>
                      </a:r>
                      <a:endParaRPr lang="vi-VN" sz="30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3871337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barn(inVertical)">
                                      <p:cBhvr>
                                        <p:cTn id="7" dur="250"/>
                                        <p:tgtEl>
                                          <p:spTgt spid="4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1">
                                            <p:txEl>
                                              <p:pRg st="1" end="1"/>
                                            </p:txEl>
                                          </p:spTgt>
                                        </p:tgtEl>
                                        <p:attrNameLst>
                                          <p:attrName>style.visibility</p:attrName>
                                        </p:attrNameLst>
                                      </p:cBhvr>
                                      <p:to>
                                        <p:strVal val="visible"/>
                                      </p:to>
                                    </p:set>
                                    <p:animEffect transition="in" filter="barn(inVertical)">
                                      <p:cBhvr>
                                        <p:cTn id="10" dur="250"/>
                                        <p:tgtEl>
                                          <p:spTgt spid="4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1200150"/>
            <a:ext cx="9906000" cy="565793"/>
            <a:chOff x="0" y="0"/>
            <a:chExt cx="4816593" cy="275105"/>
          </a:xfrm>
        </p:grpSpPr>
        <p:sp>
          <p:nvSpPr>
            <p:cNvPr id="6" name="Freeform 6"/>
            <p:cNvSpPr/>
            <p:nvPr/>
          </p:nvSpPr>
          <p:spPr>
            <a:xfrm>
              <a:off x="0" y="0"/>
              <a:ext cx="4816592" cy="275105"/>
            </a:xfrm>
            <a:custGeom>
              <a:avLst/>
              <a:gdLst/>
              <a:ahLst/>
              <a:cxnLst/>
              <a:rect l="l" t="t" r="r" b="b"/>
              <a:pathLst>
                <a:path w="4816592" h="275105">
                  <a:moveTo>
                    <a:pt x="0" y="0"/>
                  </a:moveTo>
                  <a:lnTo>
                    <a:pt x="4816592" y="0"/>
                  </a:lnTo>
                  <a:lnTo>
                    <a:pt x="4816592" y="275105"/>
                  </a:lnTo>
                  <a:lnTo>
                    <a:pt x="0" y="275105"/>
                  </a:lnTo>
                  <a:close/>
                </a:path>
              </a:pathLst>
            </a:custGeom>
            <a:solidFill>
              <a:srgbClr val="000000">
                <a:alpha val="0"/>
              </a:srgbClr>
            </a:solidFill>
          </p:spPr>
        </p:sp>
        <p:sp>
          <p:nvSpPr>
            <p:cNvPr id="7" name="TextBox 7"/>
            <p:cNvSpPr txBox="1"/>
            <p:nvPr/>
          </p:nvSpPr>
          <p:spPr>
            <a:xfrm>
              <a:off x="0" y="0"/>
              <a:ext cx="4816593" cy="275105"/>
            </a:xfrm>
            <a:prstGeom prst="rect">
              <a:avLst/>
            </a:prstGeom>
          </p:spPr>
          <p:txBody>
            <a:bodyPr lIns="27517" tIns="27517" rIns="27517" bIns="27517" rtlCol="0" anchor="ctr"/>
            <a:lstStyle/>
            <a:p>
              <a:pPr algn="ctr">
                <a:lnSpc>
                  <a:spcPts val="1560"/>
                </a:lnSpc>
              </a:pPr>
              <a:endParaRPr sz="572"/>
            </a:p>
          </p:txBody>
        </p:sp>
      </p:grpSp>
      <p:sp>
        <p:nvSpPr>
          <p:cNvPr id="32" name="Horizontal Scroll 4">
            <a:extLst>
              <a:ext uri="{FF2B5EF4-FFF2-40B4-BE49-F238E27FC236}">
                <a16:creationId xmlns:a16="http://schemas.microsoft.com/office/drawing/2014/main" id="{0ED86192-0461-F5C0-F5DB-6CBF8AAF8AC6}"/>
              </a:ext>
            </a:extLst>
          </p:cNvPr>
          <p:cNvSpPr/>
          <p:nvPr/>
        </p:nvSpPr>
        <p:spPr>
          <a:xfrm>
            <a:off x="0" y="-96436"/>
            <a:ext cx="9677400" cy="867961"/>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517" b="1" dirty="0">
              <a:solidFill>
                <a:srgbClr val="C00000"/>
              </a:solidFill>
              <a:latin typeface="Times New Roman" panose="02020603050405020304" pitchFamily="18" charset="0"/>
              <a:cs typeface="Times New Roman" panose="02020603050405020304" pitchFamily="18" charset="0"/>
            </a:endParaRPr>
          </a:p>
          <a:p>
            <a:pPr algn="ctr">
              <a:defRPr/>
            </a:pPr>
            <a:r>
              <a:rPr lang="en-US" sz="1600" b="1" dirty="0">
                <a:solidFill>
                  <a:srgbClr val="C00000"/>
                </a:solidFill>
                <a:latin typeface="Times New Roman" panose="02020603050405020304" pitchFamily="18" charset="0"/>
                <a:cs typeface="Times New Roman" panose="02020603050405020304" pitchFamily="18" charset="0"/>
              </a:rPr>
              <a:t>PHIẾU </a:t>
            </a:r>
            <a:r>
              <a:rPr lang="vi-VN" sz="1600" b="1" dirty="0">
                <a:solidFill>
                  <a:srgbClr val="C00000"/>
                </a:solidFill>
                <a:latin typeface="Times New Roman" panose="02020603050405020304" pitchFamily="18" charset="0"/>
                <a:cs typeface="Times New Roman" panose="02020603050405020304" pitchFamily="18" charset="0"/>
              </a:rPr>
              <a:t>BÀI TẬP </a:t>
            </a:r>
            <a:r>
              <a:rPr lang="en-US" sz="1600" b="1" dirty="0">
                <a:solidFill>
                  <a:srgbClr val="C00000"/>
                </a:solidFill>
                <a:latin typeface="Times New Roman" panose="02020603050405020304" pitchFamily="18" charset="0"/>
                <a:cs typeface="Times New Roman" panose="02020603050405020304" pitchFamily="18" charset="0"/>
              </a:rPr>
              <a:t> SỐ </a:t>
            </a:r>
            <a:r>
              <a:rPr lang="vi-VN" sz="1600" b="1" dirty="0">
                <a:solidFill>
                  <a:srgbClr val="C00000"/>
                </a:solidFill>
                <a:latin typeface="Times New Roman" panose="02020603050405020304" pitchFamily="18" charset="0"/>
                <a:cs typeface="Times New Roman" panose="02020603050405020304" pitchFamily="18" charset="0"/>
              </a:rPr>
              <a:t>1</a:t>
            </a:r>
          </a:p>
          <a:p>
            <a:pPr>
              <a:defRPr/>
            </a:pPr>
            <a:r>
              <a:rPr lang="vi-VN" sz="1600" b="1" dirty="0">
                <a:solidFill>
                  <a:srgbClr val="C00000"/>
                </a:solidFill>
                <a:latin typeface="Times New Roman" panose="02020603050405020304" pitchFamily="18" charset="0"/>
                <a:cs typeface="Times New Roman" panose="02020603050405020304" pitchFamily="18" charset="0"/>
              </a:rPr>
              <a:t>TÌM Ý CHO ĐOẠN VĂN GHI LẠI CẢM NGHĨ CỦA EM VỀ BÀI THƠ “</a:t>
            </a:r>
            <a:r>
              <a:rPr lang="en-US" sz="1600" b="1" dirty="0">
                <a:solidFill>
                  <a:srgbClr val="C00000"/>
                </a:solidFill>
                <a:latin typeface="Times New Roman" panose="02020603050405020304" pitchFamily="18" charset="0"/>
                <a:cs typeface="Times New Roman" panose="02020603050405020304" pitchFamily="18" charset="0"/>
              </a:rPr>
              <a:t>LÀNG NỦ</a:t>
            </a:r>
            <a:r>
              <a:rPr lang="vi-VN" sz="1600" b="1" dirty="0">
                <a:solidFill>
                  <a:srgbClr val="C00000"/>
                </a:solidFill>
                <a:latin typeface="Times New Roman" panose="02020603050405020304" pitchFamily="18" charset="0"/>
                <a:cs typeface="Times New Roman" panose="02020603050405020304" pitchFamily="18" charset="0"/>
              </a:rPr>
              <a:t>”(</a:t>
            </a:r>
            <a:r>
              <a:rPr lang="en-US" sz="1600" b="1" dirty="0">
                <a:solidFill>
                  <a:srgbClr val="C00000"/>
                </a:solidFill>
                <a:latin typeface="Times New Roman" panose="02020603050405020304" pitchFamily="18" charset="0"/>
                <a:cs typeface="Times New Roman" panose="02020603050405020304" pitchFamily="18" charset="0"/>
              </a:rPr>
              <a:t>BÙI QUẢNG BẠ</a:t>
            </a:r>
            <a:r>
              <a:rPr lang="vi-VN" sz="1600" b="1" dirty="0">
                <a:solidFill>
                  <a:srgbClr val="C00000"/>
                </a:solidFill>
                <a:latin typeface="Times New Roman" panose="02020603050405020304" pitchFamily="18" charset="0"/>
                <a:cs typeface="Times New Roman" panose="02020603050405020304" pitchFamily="18" charset="0"/>
              </a:rPr>
              <a:t>)</a:t>
            </a:r>
          </a:p>
          <a:p>
            <a:pPr algn="ctr">
              <a:defRPr/>
            </a:pPr>
            <a:r>
              <a:rPr lang="en-US" sz="1600" b="1" dirty="0">
                <a:solidFill>
                  <a:srgbClr val="C00000"/>
                </a:solidFill>
                <a:latin typeface="Times New Roman" panose="02020603050405020304" pitchFamily="18" charset="0"/>
                <a:cs typeface="Times New Roman" panose="02020603050405020304" pitchFamily="18" charset="0"/>
              </a:rPr>
              <a:t>NHÓM</a:t>
            </a:r>
            <a:r>
              <a:rPr lang="vi-VN" sz="1600" b="1" dirty="0">
                <a:solidFill>
                  <a:srgbClr val="C00000"/>
                </a:solidFill>
                <a:latin typeface="Times New Roman" panose="02020603050405020304" pitchFamily="18" charset="0"/>
                <a:cs typeface="Times New Roman" panose="02020603050405020304" pitchFamily="18" charset="0"/>
              </a:rPr>
              <a:t>: ............................................     Lớp..............</a:t>
            </a:r>
          </a:p>
          <a:p>
            <a:pPr algn="ctr">
              <a:defRPr/>
            </a:pPr>
            <a:endParaRPr lang="en-US" sz="1517" dirty="0">
              <a:solidFill>
                <a:srgbClr val="C0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BF4A9A4F-D6BC-3036-215A-1C6260659466}"/>
              </a:ext>
            </a:extLst>
          </p:cNvPr>
          <p:cNvGraphicFramePr>
            <a:graphicFrameLocks noGrp="1"/>
          </p:cNvGraphicFramePr>
          <p:nvPr>
            <p:extLst>
              <p:ext uri="{D42A27DB-BD31-4B8C-83A1-F6EECF244321}">
                <p14:modId xmlns:p14="http://schemas.microsoft.com/office/powerpoint/2010/main" val="111419920"/>
              </p:ext>
            </p:extLst>
          </p:nvPr>
        </p:nvGraphicFramePr>
        <p:xfrm>
          <a:off x="-29817" y="685800"/>
          <a:ext cx="9905998" cy="6254460"/>
        </p:xfrm>
        <a:graphic>
          <a:graphicData uri="http://schemas.openxmlformats.org/drawingml/2006/table">
            <a:tbl>
              <a:tblPr firstRow="1" bandRow="1">
                <a:tableStyleId>{5C22544A-7EE6-4342-B048-85BDC9FD1C3A}</a:tableStyleId>
              </a:tblPr>
              <a:tblGrid>
                <a:gridCol w="6964017">
                  <a:extLst>
                    <a:ext uri="{9D8B030D-6E8A-4147-A177-3AD203B41FA5}">
                      <a16:colId xmlns:a16="http://schemas.microsoft.com/office/drawing/2014/main" val="2224193280"/>
                    </a:ext>
                  </a:extLst>
                </a:gridCol>
                <a:gridCol w="2941981">
                  <a:extLst>
                    <a:ext uri="{9D8B030D-6E8A-4147-A177-3AD203B41FA5}">
                      <a16:colId xmlns:a16="http://schemas.microsoft.com/office/drawing/2014/main" val="262348328"/>
                    </a:ext>
                  </a:extLst>
                </a:gridCol>
              </a:tblGrid>
              <a:tr h="380115">
                <a:tc>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r>
                        <a:rPr lang="vi-VN" sz="1800" b="1" kern="1200">
                          <a:solidFill>
                            <a:schemeClr val="tx1"/>
                          </a:solidFill>
                          <a:latin typeface="Times New Roman" panose="02020603050405020304" pitchFamily="18" charset="0"/>
                          <a:ea typeface="Muli"/>
                          <a:cs typeface="Times New Roman" panose="02020603050405020304" pitchFamily="18" charset="0"/>
                          <a:sym typeface="Muli"/>
                        </a:rPr>
                        <a:t>BỘ CÂU HỎI TÌM Ý </a:t>
                      </a:r>
                      <a:endParaRPr lang="en-US" sz="1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r>
                        <a:rPr lang="vi-VN" sz="1800" b="1" kern="1200" dirty="0">
                          <a:solidFill>
                            <a:schemeClr val="tx1"/>
                          </a:solidFill>
                          <a:latin typeface="Times New Roman" panose="02020603050405020304" pitchFamily="18" charset="0"/>
                          <a:ea typeface="Muli"/>
                          <a:cs typeface="Times New Roman" panose="02020603050405020304" pitchFamily="18" charset="0"/>
                          <a:sym typeface="Muli"/>
                        </a:rPr>
                        <a:t> TRẢ LỜI </a:t>
                      </a:r>
                      <a:r>
                        <a:rPr lang="vi-VN" sz="1800" dirty="0">
                          <a:solidFill>
                            <a:schemeClr val="tx1"/>
                          </a:solidFill>
                          <a:latin typeface="Times New Roman" panose="02020603050405020304" pitchFamily="18" charset="0"/>
                          <a:ea typeface="Muli"/>
                          <a:cs typeface="Times New Roman" panose="02020603050405020304" pitchFamily="18" charset="0"/>
                          <a:sym typeface="Muli"/>
                        </a:rPr>
                        <a:t>  </a:t>
                      </a:r>
                      <a:endParaRPr lang="en-US"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34005198"/>
                  </a:ext>
                </a:extLst>
              </a:tr>
              <a:tr h="458085">
                <a:tc>
                  <a:txBody>
                    <a:bodyPr/>
                    <a:lstStyle/>
                    <a:p>
                      <a:pPr marL="0" marR="0" lvl="0" indent="0" algn="l" defTabSz="49533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ea typeface="Muli"/>
                          <a:cs typeface="Times New Roman" panose="02020603050405020304" pitchFamily="18" charset="0"/>
                          <a:sym typeface="Muli"/>
                        </a:rPr>
                        <a:t>(1)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Bài</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thơ</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nào</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Của</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ai?</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00000"/>
                        </a:lnSpc>
                      </a:pPr>
                      <a:r>
                        <a:rPr lang="en-US" sz="18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49956843"/>
                  </a:ext>
                </a:extLst>
              </a:tr>
              <a:tr h="553716">
                <a:tc>
                  <a:txBody>
                    <a:bodyPr/>
                    <a:lstStyle/>
                    <a:p>
                      <a:pPr marL="0" marR="0" lvl="0" indent="0" algn="l" defTabSz="49533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ea typeface="Muli"/>
                          <a:cs typeface="Times New Roman" panose="02020603050405020304" pitchFamily="18" charset="0"/>
                          <a:sym typeface="Muli"/>
                        </a:rPr>
                        <a:t>(2)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Đề</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tài</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Chủ</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đề</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bài</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thơ</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là</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gì</a:t>
                      </a:r>
                      <a:r>
                        <a:rPr lang="en-US" sz="2400" dirty="0">
                          <a:solidFill>
                            <a:srgbClr val="000000"/>
                          </a:solidFill>
                          <a:latin typeface="Times New Roman" panose="02020603050405020304" pitchFamily="18" charset="0"/>
                          <a:ea typeface="Muli"/>
                          <a:cs typeface="Times New Roman" panose="02020603050405020304" pitchFamily="18" charset="0"/>
                          <a:sym typeface="Muli"/>
                        </a:rPr>
                        <a: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00000"/>
                        </a:lnSpc>
                      </a:pPr>
                      <a:r>
                        <a:rPr lang="en-US" sz="18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3814473"/>
                  </a:ext>
                </a:extLst>
              </a:tr>
              <a:tr h="1644103">
                <a:tc>
                  <a:txBody>
                    <a:bodyPr/>
                    <a:lstStyle/>
                    <a:p>
                      <a:pPr>
                        <a:lnSpc>
                          <a:spcPct val="100000"/>
                        </a:lnSpc>
                        <a:spcBef>
                          <a:spcPct val="0"/>
                        </a:spcBef>
                      </a:pPr>
                      <a:r>
                        <a:rPr lang="en-US" sz="2400" dirty="0">
                          <a:solidFill>
                            <a:srgbClr val="000000"/>
                          </a:solidFill>
                          <a:latin typeface="Times New Roman" panose="02020603050405020304" pitchFamily="18" charset="0"/>
                          <a:ea typeface="Muli"/>
                          <a:cs typeface="Times New Roman" panose="02020603050405020304" pitchFamily="18" charset="0"/>
                          <a:sym typeface="Muli"/>
                        </a:rPr>
                        <a:t>(</a:t>
                      </a:r>
                      <a:r>
                        <a:rPr lang="vi-VN" sz="2400" dirty="0">
                          <a:solidFill>
                            <a:srgbClr val="000000"/>
                          </a:solidFill>
                          <a:latin typeface="Times New Roman" panose="02020603050405020304" pitchFamily="18" charset="0"/>
                          <a:ea typeface="Muli"/>
                          <a:cs typeface="Times New Roman" panose="02020603050405020304" pitchFamily="18" charset="0"/>
                          <a:sym typeface="Muli"/>
                        </a:rPr>
                        <a:t>3</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vi-VN" sz="2400" dirty="0">
                          <a:solidFill>
                            <a:srgbClr val="000000"/>
                          </a:solidFill>
                          <a:latin typeface="Times New Roman" panose="02020603050405020304" pitchFamily="18" charset="0"/>
                          <a:ea typeface="Muli"/>
                          <a:cs typeface="Times New Roman" panose="02020603050405020304" pitchFamily="18" charset="0"/>
                          <a:sym typeface="Muli"/>
                        </a:rPr>
                        <a:t>Em ấn tượng nhất với hình ảnh /chuỗi hình ảnh thơ nào</a:t>
                      </a:r>
                      <a:r>
                        <a:rPr lang="en-US" sz="2400" dirty="0">
                          <a:solidFill>
                            <a:srgbClr val="000000"/>
                          </a:solidFill>
                          <a:latin typeface="Times New Roman" panose="02020603050405020304" pitchFamily="18" charset="0"/>
                          <a:ea typeface="Muli"/>
                          <a:cs typeface="Times New Roman" panose="02020603050405020304" pitchFamily="18" charset="0"/>
                          <a:sym typeface="Muli"/>
                        </a:rPr>
                        <a:t>?</a:t>
                      </a:r>
                      <a:r>
                        <a:rPr lang="vi-VN" sz="2400" dirty="0">
                          <a:solidFill>
                            <a:srgbClr val="000000"/>
                          </a:solidFill>
                          <a:latin typeface="Times New Roman" panose="02020603050405020304" pitchFamily="18" charset="0"/>
                          <a:ea typeface="Muli"/>
                          <a:cs typeface="Times New Roman" panose="02020603050405020304" pitchFamily="18" charset="0"/>
                          <a:sym typeface="Muli"/>
                        </a:rPr>
                        <a:t> Vì sao</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p>
                    <a:p>
                      <a:pPr>
                        <a:lnSpc>
                          <a:spcPct val="100000"/>
                        </a:lnSpc>
                        <a:spcBef>
                          <a:spcPct val="0"/>
                        </a:spcBef>
                      </a:pPr>
                      <a:r>
                        <a:rPr lang="en-US" sz="2400" dirty="0">
                          <a:solidFill>
                            <a:srgbClr val="000000"/>
                          </a:solidFill>
                          <a:latin typeface="Times New Roman" panose="02020603050405020304" pitchFamily="18" charset="0"/>
                          <a:ea typeface="Muli"/>
                          <a:cs typeface="Times New Roman" panose="02020603050405020304" pitchFamily="18" charset="0"/>
                          <a:sym typeface="Muli"/>
                        </a:rPr>
                        <a:t>(</a:t>
                      </a:r>
                      <a:r>
                        <a:rPr lang="vi-VN" sz="2400" dirty="0">
                          <a:solidFill>
                            <a:srgbClr val="000000"/>
                          </a:solidFill>
                          <a:latin typeface="Times New Roman" panose="02020603050405020304" pitchFamily="18" charset="0"/>
                          <a:ea typeface="Muli"/>
                          <a:cs typeface="Times New Roman" panose="02020603050405020304" pitchFamily="18" charset="0"/>
                          <a:sym typeface="Muli"/>
                        </a:rPr>
                        <a:t>3</a:t>
                      </a:r>
                      <a:r>
                        <a:rPr lang="en-US" sz="2400" dirty="0">
                          <a:solidFill>
                            <a:srgbClr val="000000"/>
                          </a:solidFill>
                          <a:latin typeface="Times New Roman" panose="02020603050405020304" pitchFamily="18" charset="0"/>
                          <a:ea typeface="Muli"/>
                          <a:cs typeface="Times New Roman" panose="02020603050405020304" pitchFamily="18" charset="0"/>
                          <a:sym typeface="Muli"/>
                        </a:rPr>
                        <a:t>.1)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Hình</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ảnh</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đó</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được</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thể</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hiện</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qua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từ</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ngữ</a:t>
                      </a:r>
                      <a:r>
                        <a:rPr lang="vi-VN" sz="2400" dirty="0">
                          <a:solidFill>
                            <a:srgbClr val="000000"/>
                          </a:solidFill>
                          <a:latin typeface="Times New Roman" panose="02020603050405020304" pitchFamily="18" charset="0"/>
                          <a:ea typeface="Muli"/>
                          <a:cs typeface="Times New Roman" panose="02020603050405020304" pitchFamily="18" charset="0"/>
                          <a:sym typeface="Muli"/>
                        </a:rPr>
                        <a:t>, biện pháp tu từ</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nào</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p>
                    <a:p>
                      <a:pPr>
                        <a:lnSpc>
                          <a:spcPct val="100000"/>
                        </a:lnSpc>
                        <a:spcBef>
                          <a:spcPct val="0"/>
                        </a:spcBef>
                      </a:pPr>
                      <a:r>
                        <a:rPr lang="en-US" sz="2400" dirty="0">
                          <a:solidFill>
                            <a:srgbClr val="000000"/>
                          </a:solidFill>
                          <a:latin typeface="Times New Roman" panose="02020603050405020304" pitchFamily="18" charset="0"/>
                          <a:ea typeface="Muli"/>
                          <a:cs typeface="Times New Roman" panose="02020603050405020304" pitchFamily="18" charset="0"/>
                          <a:sym typeface="Muli"/>
                        </a:rPr>
                        <a:t>(</a:t>
                      </a:r>
                      <a:r>
                        <a:rPr lang="vi-VN" sz="2400" dirty="0">
                          <a:solidFill>
                            <a:srgbClr val="000000"/>
                          </a:solidFill>
                          <a:latin typeface="Times New Roman" panose="02020603050405020304" pitchFamily="18" charset="0"/>
                          <a:ea typeface="Muli"/>
                          <a:cs typeface="Times New Roman" panose="02020603050405020304" pitchFamily="18" charset="0"/>
                          <a:sym typeface="Muli"/>
                        </a:rPr>
                        <a:t>3</a:t>
                      </a:r>
                      <a:r>
                        <a:rPr lang="en-US" sz="2400" dirty="0">
                          <a:solidFill>
                            <a:srgbClr val="000000"/>
                          </a:solidFill>
                          <a:latin typeface="Times New Roman" panose="02020603050405020304" pitchFamily="18" charset="0"/>
                          <a:ea typeface="Muli"/>
                          <a:cs typeface="Times New Roman" panose="02020603050405020304" pitchFamily="18" charset="0"/>
                          <a:sym typeface="Muli"/>
                        </a:rPr>
                        <a:t>.2) Ý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nghĩa</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của</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hình</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ảnh</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đó</a:t>
                      </a:r>
                      <a:r>
                        <a:rPr lang="en-US" sz="2400" dirty="0">
                          <a:solidFill>
                            <a:srgbClr val="000000"/>
                          </a:solidFill>
                          <a:latin typeface="Times New Roman" panose="02020603050405020304" pitchFamily="18" charset="0"/>
                          <a:ea typeface="Muli"/>
                          <a:cs typeface="Times New Roman" panose="02020603050405020304" pitchFamily="18" charset="0"/>
                          <a:sym typeface="Muli"/>
                        </a:rPr>
                        <a: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00000"/>
                        </a:lnSpc>
                      </a:pPr>
                      <a:r>
                        <a:rPr lang="en-US" sz="1800" dirty="0">
                          <a:latin typeface="Times New Roman" panose="02020603050405020304" pitchFamily="18" charset="0"/>
                          <a:cs typeface="Times New Roman" panose="02020603050405020304" pitchFamily="18" charset="0"/>
                        </a:rPr>
                        <a:t>...............................................</a:t>
                      </a:r>
                    </a:p>
                    <a:p>
                      <a:pPr marL="0" marR="0" lvl="0" indent="0" algn="l" defTabSz="49533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a:t>
                      </a:r>
                    </a:p>
                    <a:p>
                      <a:pPr>
                        <a:lnSpc>
                          <a:spcPct val="100000"/>
                        </a:lnSpc>
                      </a:pPr>
                      <a:r>
                        <a:rPr lang="en-US" sz="18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7114026"/>
                  </a:ext>
                </a:extLst>
              </a:tr>
              <a:tr h="1023687">
                <a:tc>
                  <a:txBody>
                    <a:bodyPr/>
                    <a:lstStyle/>
                    <a:p>
                      <a:pPr marL="0" marR="0" lvl="0" indent="0" algn="l" defTabSz="495330" rtl="0" eaLnBrk="1" fontAlgn="auto" latinLnBrk="0" hangingPunct="1">
                        <a:lnSpc>
                          <a:spcPct val="100000"/>
                        </a:lnSpc>
                        <a:spcBef>
                          <a:spcPts val="0"/>
                        </a:spcBef>
                        <a:spcAft>
                          <a:spcPts val="0"/>
                        </a:spcAft>
                        <a:buClrTx/>
                        <a:buSzTx/>
                        <a:buFontTx/>
                        <a:buNone/>
                        <a:tabLst/>
                        <a:defRPr/>
                      </a:pPr>
                      <a:r>
                        <a:rPr lang="en-US" sz="2400">
                          <a:solidFill>
                            <a:srgbClr val="000000"/>
                          </a:solidFill>
                          <a:latin typeface="Times New Roman" panose="02020603050405020304" pitchFamily="18" charset="0"/>
                          <a:ea typeface="Muli"/>
                          <a:cs typeface="Times New Roman" panose="02020603050405020304" pitchFamily="18" charset="0"/>
                          <a:sym typeface="Muli"/>
                        </a:rPr>
                        <a:t>(4)</a:t>
                      </a:r>
                      <a:r>
                        <a:rPr lang="vi-VN" sz="2400">
                          <a:solidFill>
                            <a:srgbClr val="000000"/>
                          </a:solidFill>
                          <a:latin typeface="Times New Roman" panose="02020603050405020304" pitchFamily="18" charset="0"/>
                          <a:ea typeface="Muli"/>
                          <a:cs typeface="Times New Roman" panose="02020603050405020304" pitchFamily="18" charset="0"/>
                          <a:sym typeface="Muli"/>
                        </a:rPr>
                        <a:t> Nội dung tư tưởng tình cảm trong bài thơ được thể hiện như thế nào qua: Bố cục, mạch cảm xúc, cảm hứng chủ đạo?</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00000"/>
                        </a:lnSpc>
                      </a:pPr>
                      <a:r>
                        <a:rPr lang="en-US" sz="1800">
                          <a:latin typeface="Times New Roman" panose="02020603050405020304" pitchFamily="18" charset="0"/>
                          <a:cs typeface="Times New Roman" panose="02020603050405020304" pitchFamily="18" charset="0"/>
                        </a:rPr>
                        <a:t>...............................................</a:t>
                      </a:r>
                    </a:p>
                    <a:p>
                      <a:pPr marL="0" marR="0" lvl="0" indent="0" algn="l" defTabSz="49533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89741987"/>
                  </a:ext>
                </a:extLst>
              </a:tr>
              <a:tr h="930624">
                <a:tc>
                  <a:txBody>
                    <a:bodyPr/>
                    <a:lstStyle/>
                    <a:p>
                      <a:pPr marL="0" marR="0" lvl="0" indent="0" algn="l" defTabSz="49533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Times New Roman" panose="02020603050405020304" pitchFamily="18" charset="0"/>
                          <a:ea typeface="Muli"/>
                          <a:cs typeface="Times New Roman" panose="02020603050405020304" pitchFamily="18" charset="0"/>
                          <a:sym typeface="Muli"/>
                        </a:rPr>
                        <a:t>(5) Bài thơ còn gây ấn tượng qua hình thức nghệ thuật nào khác (Thể thơ</a:t>
                      </a:r>
                      <a:r>
                        <a:rPr lang="en-US" sz="2400" dirty="0">
                          <a:solidFill>
                            <a:srgbClr val="000000"/>
                          </a:solidFill>
                          <a:latin typeface="Times New Roman" panose="02020603050405020304" pitchFamily="18" charset="0"/>
                          <a:ea typeface="Muli"/>
                          <a:cs typeface="Times New Roman" panose="02020603050405020304" pitchFamily="18" charset="0"/>
                          <a:sym typeface="Muli"/>
                        </a:rPr>
                        <a:t>?</a:t>
                      </a:r>
                      <a:r>
                        <a:rPr lang="vi-VN" sz="2400" dirty="0">
                          <a:solidFill>
                            <a:srgbClr val="000000"/>
                          </a:solidFill>
                          <a:latin typeface="Times New Roman" panose="02020603050405020304" pitchFamily="18" charset="0"/>
                          <a:ea typeface="Muli"/>
                          <a:cs typeface="Times New Roman" panose="02020603050405020304" pitchFamily="18" charset="0"/>
                          <a:sym typeface="Muli"/>
                        </a:rPr>
                        <a:t> Vần, nhịp như thế nào? Tác dụng)</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00000"/>
                        </a:lnSpc>
                      </a:pPr>
                      <a:r>
                        <a:rPr lang="en-US" sz="1800">
                          <a:latin typeface="Times New Roman" panose="02020603050405020304" pitchFamily="18" charset="0"/>
                          <a:cs typeface="Times New Roman" panose="02020603050405020304" pitchFamily="18" charset="0"/>
                        </a:rPr>
                        <a:t>...............................................</a:t>
                      </a:r>
                    </a:p>
                    <a:p>
                      <a:pPr marL="0" marR="0" lvl="0" indent="0" algn="l" defTabSz="49533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0575361"/>
                  </a:ext>
                </a:extLst>
              </a:tr>
              <a:tr h="713479">
                <a:tc>
                  <a:txBody>
                    <a:bodyPr/>
                    <a:lstStyle/>
                    <a:p>
                      <a:pPr marL="0" marR="0" lvl="0" indent="0" algn="l" defTabSz="49533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ea typeface="Muli"/>
                          <a:cs typeface="Times New Roman" panose="02020603050405020304" pitchFamily="18" charset="0"/>
                          <a:sym typeface="Muli"/>
                        </a:rPr>
                        <a:t>(6)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Kết</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đoạn</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Bài</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thơ</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để</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lại</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cho</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em</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cảm</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nghĩ</a:t>
                      </a:r>
                      <a:r>
                        <a:rPr lang="en-US" sz="2400" dirty="0">
                          <a:solidFill>
                            <a:srgbClr val="000000"/>
                          </a:solidFill>
                          <a:latin typeface="Times New Roman" panose="02020603050405020304" pitchFamily="18" charset="0"/>
                          <a:ea typeface="Muli"/>
                          <a:cs typeface="Times New Roman" panose="02020603050405020304" pitchFamily="18" charset="0"/>
                          <a:sym typeface="Muli"/>
                        </a:rPr>
                        <a:t> </a:t>
                      </a:r>
                      <a:r>
                        <a:rPr lang="en-US" sz="2400" dirty="0" err="1">
                          <a:solidFill>
                            <a:srgbClr val="000000"/>
                          </a:solidFill>
                          <a:latin typeface="Times New Roman" panose="02020603050405020304" pitchFamily="18" charset="0"/>
                          <a:ea typeface="Muli"/>
                          <a:cs typeface="Times New Roman" panose="02020603050405020304" pitchFamily="18" charset="0"/>
                          <a:sym typeface="Muli"/>
                        </a:rPr>
                        <a:t>gì</a:t>
                      </a:r>
                      <a:r>
                        <a:rPr lang="en-US" sz="2400" dirty="0">
                          <a:solidFill>
                            <a:srgbClr val="000000"/>
                          </a:solidFill>
                          <a:latin typeface="Times New Roman" panose="02020603050405020304" pitchFamily="18" charset="0"/>
                          <a:ea typeface="Muli"/>
                          <a:cs typeface="Times New Roman" panose="02020603050405020304" pitchFamily="18" charset="0"/>
                          <a:sym typeface="Muli"/>
                        </a:rPr>
                        <a:t>?</a:t>
                      </a:r>
                      <a:r>
                        <a:rPr lang="vi-VN" sz="2400" dirty="0">
                          <a:solidFill>
                            <a:srgbClr val="000000"/>
                          </a:solidFill>
                          <a:latin typeface="Times New Roman" panose="02020603050405020304" pitchFamily="18" charset="0"/>
                          <a:ea typeface="Muli"/>
                          <a:cs typeface="Times New Roman" panose="02020603050405020304" pitchFamily="18" charset="0"/>
                          <a:sym typeface="Muli"/>
                        </a:rPr>
                        <a:t> Bài học rút ra cho bản thân.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00000"/>
                        </a:lnSpc>
                      </a:pPr>
                      <a:r>
                        <a:rPr lang="en-US" sz="1800" dirty="0">
                          <a:latin typeface="Times New Roman" panose="02020603050405020304" pitchFamily="18" charset="0"/>
                          <a:cs typeface="Times New Roman" panose="02020603050405020304" pitchFamily="18" charset="0"/>
                        </a:rPr>
                        <a:t>...............................................</a:t>
                      </a:r>
                    </a:p>
                    <a:p>
                      <a:pPr marL="0" marR="0" lvl="0" indent="0" algn="l" defTabSz="49533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76000140"/>
                  </a:ext>
                </a:extLst>
              </a:tr>
            </a:tbl>
          </a:graphicData>
        </a:graphic>
      </p:graphicFrame>
    </p:spTree>
    <p:extLst>
      <p:ext uri="{BB962C8B-B14F-4D97-AF65-F5344CB8AC3E}">
        <p14:creationId xmlns:p14="http://schemas.microsoft.com/office/powerpoint/2010/main" val="237323380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2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413" y="21691"/>
            <a:ext cx="9905999" cy="686731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354" r="-1468" b="-56033"/>
            </a:stretch>
          </a:blipFill>
        </p:spPr>
      </p:sp>
      <p:sp>
        <p:nvSpPr>
          <p:cNvPr id="6" name="Freeform 6"/>
          <p:cNvSpPr/>
          <p:nvPr/>
        </p:nvSpPr>
        <p:spPr>
          <a:xfrm>
            <a:off x="1797728" y="420137"/>
            <a:ext cx="310807" cy="445602"/>
          </a:xfrm>
          <a:custGeom>
            <a:avLst/>
            <a:gdLst/>
            <a:ahLst/>
            <a:cxnLst/>
            <a:rect l="l" t="t" r="r" b="b"/>
            <a:pathLst>
              <a:path w="573798" h="822649">
                <a:moveTo>
                  <a:pt x="0" y="0"/>
                </a:moveTo>
                <a:lnTo>
                  <a:pt x="573798" y="0"/>
                </a:lnTo>
                <a:lnTo>
                  <a:pt x="573798" y="822648"/>
                </a:lnTo>
                <a:lnTo>
                  <a:pt x="0" y="822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48413" y="58045"/>
            <a:ext cx="2127222" cy="754197"/>
          </a:xfrm>
          <a:custGeom>
            <a:avLst/>
            <a:gdLst/>
            <a:ahLst/>
            <a:cxnLst/>
            <a:rect l="l" t="t" r="r" b="b"/>
            <a:pathLst>
              <a:path w="3927179" h="1392364">
                <a:moveTo>
                  <a:pt x="0" y="0"/>
                </a:moveTo>
                <a:lnTo>
                  <a:pt x="3927179" y="0"/>
                </a:lnTo>
                <a:lnTo>
                  <a:pt x="3927179" y="1392363"/>
                </a:lnTo>
                <a:lnTo>
                  <a:pt x="0" y="13923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41875" y="2852436"/>
            <a:ext cx="1172967" cy="1172967"/>
          </a:xfrm>
          <a:custGeom>
            <a:avLst/>
            <a:gdLst/>
            <a:ahLst/>
            <a:cxnLst/>
            <a:rect l="l" t="t" r="r" b="b"/>
            <a:pathLst>
              <a:path w="2887304" h="2887304">
                <a:moveTo>
                  <a:pt x="0" y="0"/>
                </a:moveTo>
                <a:lnTo>
                  <a:pt x="2887304" y="0"/>
                </a:lnTo>
                <a:lnTo>
                  <a:pt x="2887304" y="2887304"/>
                </a:lnTo>
                <a:lnTo>
                  <a:pt x="0" y="2887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77148" y="4454768"/>
            <a:ext cx="1137694" cy="1137694"/>
          </a:xfrm>
          <a:custGeom>
            <a:avLst/>
            <a:gdLst/>
            <a:ahLst/>
            <a:cxnLst/>
            <a:rect l="l" t="t" r="r" b="b"/>
            <a:pathLst>
              <a:path w="2800478" h="2800478">
                <a:moveTo>
                  <a:pt x="0" y="0"/>
                </a:moveTo>
                <a:lnTo>
                  <a:pt x="2800478" y="0"/>
                </a:lnTo>
                <a:lnTo>
                  <a:pt x="2800478" y="2800478"/>
                </a:lnTo>
                <a:lnTo>
                  <a:pt x="0" y="2800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Rectangle 16">
            <a:extLst>
              <a:ext uri="{FF2B5EF4-FFF2-40B4-BE49-F238E27FC236}">
                <a16:creationId xmlns:a16="http://schemas.microsoft.com/office/drawing/2014/main" id="{5F84A7C8-D7D3-8DE9-DCAE-D928C9068C52}"/>
              </a:ext>
            </a:extLst>
          </p:cNvPr>
          <p:cNvSpPr/>
          <p:nvPr/>
        </p:nvSpPr>
        <p:spPr>
          <a:xfrm>
            <a:off x="833624" y="798681"/>
            <a:ext cx="8791575" cy="650178"/>
          </a:xfrm>
          <a:prstGeom prst="rect">
            <a:avLst/>
          </a:prstGeom>
          <a:noFill/>
        </p:spPr>
        <p:txBody>
          <a:bodyPr wrap="square" lIns="49530" tIns="24765" rIns="49530" bIns="24765">
            <a:spAutoFit/>
          </a:bodyPr>
          <a:lstStyle/>
          <a:p>
            <a:pPr algn="ctr">
              <a:defRPr/>
            </a:pPr>
            <a:r>
              <a:rPr lang="en-US" sz="3900" b="1" dirty="0">
                <a:ln w="0"/>
                <a:solidFill>
                  <a:srgbClr val="0070C0"/>
                </a:solidFill>
                <a:effectLst>
                  <a:reflection blurRad="6350" stA="53000" endA="300" endPos="35500" dir="5400000" sy="-90000" algn="bl" rotWithShape="0"/>
                </a:effectLst>
                <a:latin typeface="Times New Roman" panose="02020603050405020304" charset="0"/>
                <a:cs typeface="Times New Roman" panose="02020603050405020304" charset="0"/>
              </a:rPr>
              <a:t>KHỞI ĐỘNG</a:t>
            </a:r>
            <a:r>
              <a:rPr lang="vi-VN" sz="3900" b="1" dirty="0">
                <a:ln w="0"/>
                <a:solidFill>
                  <a:srgbClr val="0070C0"/>
                </a:solidFill>
                <a:effectLst>
                  <a:reflection blurRad="6350" stA="53000" endA="300" endPos="35500" dir="5400000" sy="-90000" algn="bl" rotWithShape="0"/>
                </a:effectLst>
                <a:latin typeface="Times New Roman" panose="02020603050405020304" charset="0"/>
                <a:cs typeface="Times New Roman" panose="02020603050405020304" charset="0"/>
              </a:rPr>
              <a:t>: NHANH NHƯ CHỚP</a:t>
            </a:r>
            <a:endParaRPr lang="en-US" sz="3900" b="1" dirty="0">
              <a:ln w="0"/>
              <a:solidFill>
                <a:srgbClr val="0070C0"/>
              </a:solidFill>
              <a:effectLst>
                <a:reflection blurRad="6350" stA="53000" endA="300" endPos="35500" dir="5400000" sy="-90000" algn="bl" rotWithShape="0"/>
              </a:effectLst>
              <a:latin typeface="Times New Roman" panose="02020603050405020304" charset="0"/>
              <a:cs typeface="Times New Roman" panose="02020603050405020304" charset="0"/>
            </a:endParaRPr>
          </a:p>
        </p:txBody>
      </p:sp>
      <p:pic>
        <p:nvPicPr>
          <p:cNvPr id="18" name="Picture 2">
            <a:extLst>
              <a:ext uri="{FF2B5EF4-FFF2-40B4-BE49-F238E27FC236}">
                <a16:creationId xmlns:a16="http://schemas.microsoft.com/office/drawing/2014/main" id="{146D66CC-AC42-0555-1DCA-C1781DF97A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4842" y="4201624"/>
            <a:ext cx="5535195" cy="1347973"/>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F6158F37-21FE-DAEE-0E6D-452893609EED}"/>
              </a:ext>
            </a:extLst>
          </p:cNvPr>
          <p:cNvSpPr/>
          <p:nvPr/>
        </p:nvSpPr>
        <p:spPr>
          <a:xfrm>
            <a:off x="1648644" y="1649358"/>
            <a:ext cx="7638232" cy="231304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828">
              <a:lnSpc>
                <a:spcPct val="90000"/>
              </a:lnSpc>
              <a:spcBef>
                <a:spcPct val="0"/>
              </a:spcBef>
              <a:spcAft>
                <a:spcPct val="35000"/>
              </a:spcAft>
            </a:pPr>
            <a:endParaRPr lang="vi-VN" sz="1517" b="1" dirty="0">
              <a:latin typeface="Times New Roman" panose="02020603050405020304" pitchFamily="18" charset="0"/>
              <a:cs typeface="Times New Roman" panose="02020603050405020304" pitchFamily="18" charset="0"/>
            </a:endParaRPr>
          </a:p>
          <a:p>
            <a:pPr marL="185749" indent="-185749" algn="just" defTabSz="866828">
              <a:lnSpc>
                <a:spcPct val="90000"/>
              </a:lnSpc>
              <a:spcBef>
                <a:spcPct val="0"/>
              </a:spcBef>
              <a:spcAft>
                <a:spcPct val="35000"/>
              </a:spcAft>
              <a:buFont typeface="Wingdings" panose="05000000000000000000" pitchFamily="2" charset="2"/>
              <a:buChar char="ü"/>
            </a:pPr>
            <a:r>
              <a:rPr lang="vi-VN" sz="1600" b="1" dirty="0">
                <a:latin typeface="Times New Roman" panose="02020603050405020304" pitchFamily="18" charset="0"/>
                <a:cs typeface="Times New Roman" panose="02020603050405020304" pitchFamily="18" charset="0"/>
              </a:rPr>
              <a:t>Trò  chơi nhanh như chớp có 5 câu hỏi trắc nghiệm</a:t>
            </a:r>
          </a:p>
          <a:p>
            <a:pPr marL="185749" indent="-185749" algn="just" defTabSz="866828">
              <a:lnSpc>
                <a:spcPct val="90000"/>
              </a:lnSpc>
              <a:spcBef>
                <a:spcPct val="0"/>
              </a:spcBef>
              <a:spcAft>
                <a:spcPct val="35000"/>
              </a:spcAft>
              <a:buFont typeface="Wingdings" panose="05000000000000000000" pitchFamily="2" charset="2"/>
              <a:buChar char="ü"/>
            </a:pPr>
            <a:r>
              <a:rPr lang="vi-VN" sz="1600" b="1" dirty="0">
                <a:latin typeface="Times New Roman" panose="02020603050405020304" pitchFamily="18" charset="0"/>
                <a:cs typeface="Times New Roman" panose="02020603050405020304" pitchFamily="18" charset="0"/>
              </a:rPr>
              <a:t> Mỗi câu hỏi có tối đa 5 giây để chọn đáp án đúng nhất</a:t>
            </a:r>
          </a:p>
          <a:p>
            <a:pPr marL="185749" indent="-185749" algn="just" defTabSz="866828">
              <a:lnSpc>
                <a:spcPct val="90000"/>
              </a:lnSpc>
              <a:spcBef>
                <a:spcPct val="0"/>
              </a:spcBef>
              <a:spcAft>
                <a:spcPct val="35000"/>
              </a:spcAft>
              <a:buFont typeface="Wingdings" panose="05000000000000000000" pitchFamily="2" charset="2"/>
              <a:buChar char="ü"/>
            </a:pPr>
            <a:r>
              <a:rPr lang="vi-VN" sz="1600" b="1" dirty="0">
                <a:latin typeface="Times New Roman" panose="02020603050405020304" pitchFamily="18" charset="0"/>
                <a:cs typeface="Times New Roman" panose="02020603050405020304" pitchFamily="18" charset="0"/>
              </a:rPr>
              <a:t>Học sinh chọn đán áp đúng nhiều câu nhất trong khoảng thời gian nhanh nhất sẽ dành chiến thắng trong trò chơi</a:t>
            </a:r>
            <a:r>
              <a:rPr lang="vi-VN" sz="1300" b="1" dirty="0">
                <a:latin typeface="Times New Roman" panose="02020603050405020304" pitchFamily="18" charset="0"/>
                <a:cs typeface="Times New Roman" panose="02020603050405020304" pitchFamily="18" charset="0"/>
              </a:rPr>
              <a:t>.</a:t>
            </a:r>
            <a:br>
              <a:rPr lang="vi-VN" sz="1300" b="1" dirty="0">
                <a:latin typeface="Times New Roman" panose="02020603050405020304" pitchFamily="18" charset="0"/>
                <a:cs typeface="Times New Roman" panose="02020603050405020304" pitchFamily="18" charset="0"/>
              </a:rPr>
            </a:br>
            <a:endParaRPr lang="en-US" sz="1300" dirty="0"/>
          </a:p>
        </p:txBody>
      </p:sp>
    </p:spTree>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4">
            <a:extLst>
              <a:ext uri="{FF2B5EF4-FFF2-40B4-BE49-F238E27FC236}">
                <a16:creationId xmlns:a16="http://schemas.microsoft.com/office/drawing/2014/main" id="{330AD248-A43E-4B1E-6D9D-120CA2974BDF}"/>
              </a:ext>
            </a:extLst>
          </p:cNvPr>
          <p:cNvSpPr/>
          <p:nvPr/>
        </p:nvSpPr>
        <p:spPr>
          <a:xfrm>
            <a:off x="342900" y="-23921"/>
            <a:ext cx="9220199" cy="933405"/>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517" b="1">
              <a:solidFill>
                <a:srgbClr val="C00000"/>
              </a:solidFill>
              <a:latin typeface="Times New Roman" panose="02020603050405020304" pitchFamily="18" charset="0"/>
              <a:cs typeface="Times New Roman" panose="02020603050405020304" pitchFamily="18" charset="0"/>
            </a:endParaRPr>
          </a:p>
          <a:p>
            <a:pPr algn="ctr">
              <a:defRPr/>
            </a:pPr>
            <a:r>
              <a:rPr lang="vi-VN" sz="2800" b="1">
                <a:solidFill>
                  <a:srgbClr val="FF0000"/>
                </a:solidFill>
                <a:latin typeface="Times New Roman" panose="02020603050405020304" pitchFamily="18" charset="0"/>
                <a:cs typeface="Times New Roman" panose="02020603050405020304" pitchFamily="18" charset="0"/>
              </a:rPr>
              <a:t>TIÊU CHÍ ĐÁNH GIÁ</a:t>
            </a:r>
          </a:p>
          <a:p>
            <a:pPr algn="ctr">
              <a:defRPr/>
            </a:pPr>
            <a:endParaRPr lang="en-US" sz="1517">
              <a:solidFill>
                <a:srgbClr val="C0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8D12A77F-40C5-3DF7-D7F3-35F0D8F7E24D}"/>
              </a:ext>
            </a:extLst>
          </p:cNvPr>
          <p:cNvGraphicFramePr>
            <a:graphicFrameLocks noGrp="1"/>
          </p:cNvGraphicFramePr>
          <p:nvPr>
            <p:extLst>
              <p:ext uri="{D42A27DB-BD31-4B8C-83A1-F6EECF244321}">
                <p14:modId xmlns:p14="http://schemas.microsoft.com/office/powerpoint/2010/main" val="3972050611"/>
              </p:ext>
            </p:extLst>
          </p:nvPr>
        </p:nvGraphicFramePr>
        <p:xfrm>
          <a:off x="76200" y="1143000"/>
          <a:ext cx="9677400" cy="5630093"/>
        </p:xfrm>
        <a:graphic>
          <a:graphicData uri="http://schemas.openxmlformats.org/drawingml/2006/table">
            <a:tbl>
              <a:tblPr firstRow="1" bandRow="1">
                <a:tableStyleId>{00A15C55-8517-42AA-B614-E9B94910E393}</a:tableStyleId>
              </a:tblPr>
              <a:tblGrid>
                <a:gridCol w="6162718">
                  <a:extLst>
                    <a:ext uri="{9D8B030D-6E8A-4147-A177-3AD203B41FA5}">
                      <a16:colId xmlns:a16="http://schemas.microsoft.com/office/drawing/2014/main" val="2224193280"/>
                    </a:ext>
                  </a:extLst>
                </a:gridCol>
                <a:gridCol w="3514682">
                  <a:extLst>
                    <a:ext uri="{9D8B030D-6E8A-4147-A177-3AD203B41FA5}">
                      <a16:colId xmlns:a16="http://schemas.microsoft.com/office/drawing/2014/main" val="262348328"/>
                    </a:ext>
                  </a:extLst>
                </a:gridCol>
              </a:tblGrid>
              <a:tr h="389707">
                <a:tc>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r>
                        <a:rPr lang="vi-VN" sz="2400" b="1" kern="1200" dirty="0">
                          <a:solidFill>
                            <a:schemeClr val="bg1"/>
                          </a:solidFill>
                          <a:latin typeface="+mj-lt"/>
                          <a:cs typeface="Times New Roman" panose="02020603050405020304" pitchFamily="18" charset="0"/>
                          <a:sym typeface="Muli"/>
                        </a:rPr>
                        <a:t>TIÊU CHÍ ĐÁNH GIÁ</a:t>
                      </a:r>
                      <a:endParaRPr lang="en-US" sz="2400" dirty="0">
                        <a:solidFill>
                          <a:schemeClr val="bg1"/>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r>
                        <a:rPr lang="vi-VN" sz="2400" b="1" kern="1200">
                          <a:solidFill>
                            <a:schemeClr val="bg1"/>
                          </a:solidFill>
                          <a:latin typeface="+mj-lt"/>
                          <a:cs typeface="Times New Roman" panose="02020603050405020304" pitchFamily="18" charset="0"/>
                          <a:sym typeface="Muli"/>
                        </a:rPr>
                        <a:t>ĐIỂM</a:t>
                      </a:r>
                      <a:endParaRPr lang="en-US" sz="2400">
                        <a:solidFill>
                          <a:schemeClr val="bg1"/>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4005198"/>
                  </a:ext>
                </a:extLst>
              </a:tr>
              <a:tr h="1490758">
                <a:tc>
                  <a:txBody>
                    <a:bodyPr/>
                    <a:lstStyle/>
                    <a:p>
                      <a:pPr>
                        <a:lnSpc>
                          <a:spcPct val="100000"/>
                        </a:lnSpc>
                        <a:spcBef>
                          <a:spcPct val="0"/>
                        </a:spcBef>
                      </a:pPr>
                      <a:endParaRPr lang="vi-VN" sz="2800">
                        <a:solidFill>
                          <a:srgbClr val="000000"/>
                        </a:solidFill>
                        <a:latin typeface="Times New Roman" panose="02020603050405020304" pitchFamily="18" charset="0"/>
                        <a:cs typeface="Times New Roman" panose="02020603050405020304" pitchFamily="18" charset="0"/>
                        <a:sym typeface="Muli"/>
                      </a:endParaRPr>
                    </a:p>
                    <a:p>
                      <a:pPr>
                        <a:lnSpc>
                          <a:spcPct val="100000"/>
                        </a:lnSpc>
                        <a:spcBef>
                          <a:spcPct val="0"/>
                        </a:spcBef>
                      </a:pPr>
                      <a:r>
                        <a:rPr lang="vi-VN" sz="2800">
                          <a:solidFill>
                            <a:srgbClr val="000000"/>
                          </a:solidFill>
                          <a:latin typeface="Times New Roman" panose="02020603050405020304" pitchFamily="18" charset="0"/>
                          <a:cs typeface="Times New Roman" panose="02020603050405020304" pitchFamily="18" charset="0"/>
                          <a:sym typeface="Muli"/>
                        </a:rPr>
                        <a:t>Đảm bảo đúng thời gian quy định</a:t>
                      </a:r>
                      <a:endParaRPr lang="en-US" sz="2800">
                        <a:solidFill>
                          <a:srgbClr val="000000"/>
                        </a:solidFill>
                        <a:latin typeface="Times New Roman" panose="02020603050405020304" pitchFamily="18" charset="0"/>
                        <a:cs typeface="Times New Roman" panose="02020603050405020304" pitchFamily="18" charset="0"/>
                        <a:sym typeface="Mul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tabLst>
                          <a:tab pos="188157" algn="l"/>
                          <a:tab pos="1919406" algn="l"/>
                        </a:tabLst>
                      </a:pPr>
                      <a:r>
                        <a:rPr lang="vi-VN" sz="2800" b="1" i="0">
                          <a:solidFill>
                            <a:srgbClr val="000000"/>
                          </a:solidFill>
                          <a:latin typeface="Times New Roman" panose="02020603050405020304" pitchFamily="18" charset="0"/>
                          <a:cs typeface="Times New Roman" panose="02020603050405020304" pitchFamily="18" charset="0"/>
                        </a:rPr>
                        <a:t>  </a:t>
                      </a:r>
                      <a:endParaRPr lang="en-US" sz="2800" b="1" i="0">
                        <a:solidFill>
                          <a:srgbClr val="000000"/>
                        </a:solidFill>
                        <a:latin typeface="Times New Roman" panose="02020603050405020304" pitchFamily="18" charset="0"/>
                        <a:cs typeface="Times New Roman" panose="02020603050405020304" pitchFamily="18" charset="0"/>
                      </a:endParaRPr>
                    </a:p>
                    <a:p>
                      <a:pPr algn="ctr">
                        <a:lnSpc>
                          <a:spcPct val="100000"/>
                        </a:lnSpc>
                        <a:tabLst>
                          <a:tab pos="188157" algn="l"/>
                          <a:tab pos="1919406" algn="l"/>
                        </a:tabLst>
                      </a:pPr>
                      <a:r>
                        <a:rPr lang="vi-VN" sz="2800" b="1" i="0">
                          <a:solidFill>
                            <a:srgbClr val="000000"/>
                          </a:solidFill>
                          <a:latin typeface="Times New Roman" panose="02020603050405020304" pitchFamily="18" charset="0"/>
                          <a:cs typeface="Times New Roman" panose="02020603050405020304" pitchFamily="18" charset="0"/>
                        </a:rPr>
                        <a:t>2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7114026"/>
                  </a:ext>
                </a:extLst>
              </a:tr>
              <a:tr h="1490758">
                <a:tc>
                  <a:txBody>
                    <a:bodyPr/>
                    <a:lstStyle/>
                    <a:p>
                      <a:pPr marL="0" marR="0" lvl="0" indent="0" algn="l" defTabSz="495330" rtl="0" eaLnBrk="1" fontAlgn="auto" latinLnBrk="0" hangingPunct="1">
                        <a:lnSpc>
                          <a:spcPct val="100000"/>
                        </a:lnSpc>
                        <a:spcBef>
                          <a:spcPts val="0"/>
                        </a:spcBef>
                        <a:spcAft>
                          <a:spcPts val="0"/>
                        </a:spcAft>
                        <a:buClrTx/>
                        <a:buSzTx/>
                        <a:buFontTx/>
                        <a:buNone/>
                        <a:tabLst/>
                        <a:defRPr/>
                      </a:pPr>
                      <a:r>
                        <a:rPr lang="vi-VN" sz="2800">
                          <a:solidFill>
                            <a:srgbClr val="000000"/>
                          </a:solidFill>
                          <a:latin typeface="Times New Roman" panose="02020603050405020304" pitchFamily="18" charset="0"/>
                          <a:cs typeface="Times New Roman" panose="02020603050405020304" pitchFamily="18" charset="0"/>
                          <a:sym typeface="Muli"/>
                        </a:rPr>
                        <a:t>Báo cáo sản phẩm bám sát nội dung nhiệm vụ</a:t>
                      </a: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tabLst>
                          <a:tab pos="188157" algn="l"/>
                          <a:tab pos="1919406" algn="l"/>
                        </a:tabLst>
                      </a:pPr>
                      <a:r>
                        <a:rPr lang="vi-VN" sz="2800" b="1" i="0">
                          <a:latin typeface="Times New Roman" panose="02020603050405020304" pitchFamily="18" charset="0"/>
                          <a:ea typeface="SimSun" panose="02010600030101010101" pitchFamily="2" charset="-122"/>
                          <a:cs typeface="Times New Roman" panose="02020603050405020304" pitchFamily="18" charset="0"/>
                        </a:rPr>
                        <a:t>5 điểm</a:t>
                      </a:r>
                      <a:endParaRPr lang="en-US" sz="2800" b="1" i="0">
                        <a:latin typeface="Times New Roman" panose="02020603050405020304" pitchFamily="18" charset="0"/>
                        <a:ea typeface="SimSun"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89741987"/>
                  </a:ext>
                </a:extLst>
              </a:tr>
              <a:tr h="1397720">
                <a:tc>
                  <a:txBody>
                    <a:bodyPr/>
                    <a:lstStyle/>
                    <a:p>
                      <a:pPr marL="0" marR="0" lvl="0" indent="0" algn="l" defTabSz="495330" rtl="0" eaLnBrk="1" fontAlgn="auto" latinLnBrk="0" hangingPunct="1">
                        <a:lnSpc>
                          <a:spcPct val="100000"/>
                        </a:lnSpc>
                        <a:spcBef>
                          <a:spcPts val="0"/>
                        </a:spcBef>
                        <a:spcAft>
                          <a:spcPts val="0"/>
                        </a:spcAft>
                        <a:buClrTx/>
                        <a:buSzTx/>
                        <a:buFontTx/>
                        <a:buNone/>
                        <a:tabLst/>
                        <a:defRPr/>
                      </a:pPr>
                      <a:r>
                        <a:rPr lang="vi-VN" sz="2800">
                          <a:solidFill>
                            <a:srgbClr val="000000"/>
                          </a:solidFill>
                          <a:latin typeface="Times New Roman" panose="02020603050405020304" pitchFamily="18" charset="0"/>
                          <a:cs typeface="Times New Roman" panose="02020603050405020304" pitchFamily="18" charset="0"/>
                          <a:sym typeface="Muli"/>
                        </a:rPr>
                        <a:t>Hình thức báo cáo lôi cuốn, hấp dẫn</a:t>
                      </a:r>
                    </a:p>
                    <a:p>
                      <a:pPr marL="0" marR="0" lvl="0" indent="0" algn="l" defTabSz="495330" rtl="0" eaLnBrk="1" fontAlgn="auto" latinLnBrk="0" hangingPunct="1">
                        <a:lnSpc>
                          <a:spcPct val="100000"/>
                        </a:lnSpc>
                        <a:spcBef>
                          <a:spcPts val="0"/>
                        </a:spcBef>
                        <a:spcAft>
                          <a:spcPts val="0"/>
                        </a:spcAft>
                        <a:buClrTx/>
                        <a:buSzTx/>
                        <a:buFontTx/>
                        <a:buNone/>
                        <a:tabLst/>
                        <a:defRPr/>
                      </a:pPr>
                      <a:endParaRPr lang="vi-VN" sz="2800">
                        <a:solidFill>
                          <a:srgbClr val="000000"/>
                        </a:solidFill>
                        <a:latin typeface="Times New Roman" panose="02020603050405020304" pitchFamily="18" charset="0"/>
                        <a:cs typeface="Times New Roman" panose="02020603050405020304" pitchFamily="18" charset="0"/>
                        <a:sym typeface="Mul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pPr>
                      <a:r>
                        <a:rPr lang="vi-VN" sz="2800" b="1" i="0">
                          <a:solidFill>
                            <a:srgbClr val="000000"/>
                          </a:solidFill>
                          <a:latin typeface="Times New Roman" panose="02020603050405020304" pitchFamily="18" charset="0"/>
                          <a:cs typeface="Times New Roman" panose="02020603050405020304" pitchFamily="18" charset="0"/>
                        </a:rPr>
                        <a:t>3 điểm</a:t>
                      </a:r>
                      <a:endParaRPr lang="en-US" sz="2800" i="0">
                        <a:latin typeface="Times New Roman" panose="02020603050405020304" pitchFamily="18" charset="0"/>
                        <a:cs typeface="Times New Roman" panose="02020603050405020304" pitchFamily="18" charset="0"/>
                      </a:endParaRPr>
                    </a:p>
                    <a:p>
                      <a:pPr algn="ctr">
                        <a:lnSpc>
                          <a:spcPct val="100000"/>
                        </a:lnSpc>
                      </a:pPr>
                      <a:endParaRPr lang="en-US" sz="2800" i="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0575361"/>
                  </a:ext>
                </a:extLst>
              </a:tr>
              <a:tr h="793657">
                <a:tc>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r>
                        <a:rPr lang="vi-VN" sz="2800" b="1">
                          <a:solidFill>
                            <a:srgbClr val="000000"/>
                          </a:solidFill>
                          <a:latin typeface="Times New Roman" panose="02020603050405020304" pitchFamily="18" charset="0"/>
                          <a:cs typeface="Times New Roman" panose="02020603050405020304" pitchFamily="18" charset="0"/>
                          <a:sym typeface="Muli"/>
                        </a:rPr>
                        <a:t>Tổng</a:t>
                      </a:r>
                      <a:endParaRPr lang="en-US"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0000"/>
                        </a:lnSpc>
                      </a:pPr>
                      <a:r>
                        <a:rPr lang="vi-VN" sz="1800" dirty="0">
                          <a:solidFill>
                            <a:srgbClr val="000000"/>
                          </a:solidFill>
                          <a:latin typeface="Times New Roman" panose="02020603050405020304" pitchFamily="18" charset="0"/>
                          <a:ea typeface="+mn-ea"/>
                          <a:cs typeface="Times New Roman" panose="02020603050405020304" pitchFamily="18" charset="0"/>
                          <a:sym typeface="Muli"/>
                        </a:rPr>
                        <a:t>                      </a:t>
                      </a:r>
                      <a:r>
                        <a:rPr lang="vi-VN" sz="2400" b="1" dirty="0">
                          <a:solidFill>
                            <a:srgbClr val="000000"/>
                          </a:solidFill>
                          <a:latin typeface="Times New Roman" panose="02020603050405020304" pitchFamily="18" charset="0"/>
                          <a:ea typeface="+mn-ea"/>
                          <a:cs typeface="Times New Roman" panose="02020603050405020304" pitchFamily="18" charset="0"/>
                          <a:sym typeface="Muli"/>
                        </a:rPr>
                        <a:t>10 điểm</a:t>
                      </a:r>
                      <a:endParaRPr lang="en-US" sz="2400" b="1" dirty="0">
                        <a:solidFill>
                          <a:srgbClr val="000000"/>
                        </a:solidFill>
                        <a:latin typeface="Times New Roman" panose="02020603050405020304" pitchFamily="18" charset="0"/>
                        <a:ea typeface="+mn-ea"/>
                        <a:cs typeface="Times New Roman" panose="02020603050405020304" pitchFamily="18" charset="0"/>
                        <a:sym typeface="Mul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76000140"/>
                  </a:ext>
                </a:extLst>
              </a:tr>
            </a:tbl>
          </a:graphicData>
        </a:graphic>
      </p:graphicFrame>
    </p:spTree>
    <p:extLst>
      <p:ext uri="{BB962C8B-B14F-4D97-AF65-F5344CB8AC3E}">
        <p14:creationId xmlns:p14="http://schemas.microsoft.com/office/powerpoint/2010/main" val="196330472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50" fill="hold"/>
                                        <p:tgtEl>
                                          <p:spTgt spid="3"/>
                                        </p:tgtEl>
                                        <p:attrNameLst>
                                          <p:attrName>ppt_x</p:attrName>
                                        </p:attrNameLst>
                                      </p:cBhvr>
                                      <p:tavLst>
                                        <p:tav tm="0">
                                          <p:val>
                                            <p:strVal val="#ppt_x"/>
                                          </p:val>
                                        </p:tav>
                                        <p:tav tm="100000">
                                          <p:val>
                                            <p:strVal val="#ppt_x"/>
                                          </p:val>
                                        </p:tav>
                                      </p:tavLst>
                                    </p:anim>
                                    <p:anim calcmode="lin" valueType="num">
                                      <p:cBhvr additive="base">
                                        <p:cTn id="14"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EDA4277D-89E8-1891-2E0D-7B47317F5761}"/>
              </a:ext>
            </a:extLst>
          </p:cNvPr>
          <p:cNvGraphicFramePr>
            <a:graphicFrameLocks noGrp="1"/>
          </p:cNvGraphicFramePr>
          <p:nvPr>
            <p:extLst>
              <p:ext uri="{D42A27DB-BD31-4B8C-83A1-F6EECF244321}">
                <p14:modId xmlns:p14="http://schemas.microsoft.com/office/powerpoint/2010/main" val="1170705889"/>
              </p:ext>
            </p:extLst>
          </p:nvPr>
        </p:nvGraphicFramePr>
        <p:xfrm>
          <a:off x="0" y="0"/>
          <a:ext cx="9982200" cy="6795584"/>
        </p:xfrm>
        <a:graphic>
          <a:graphicData uri="http://schemas.openxmlformats.org/drawingml/2006/table">
            <a:tbl>
              <a:tblPr firstRow="1" bandRow="1">
                <a:tableStyleId>{93296810-A885-4BE3-A3E7-6D5BEEA58F35}</a:tableStyleId>
              </a:tblPr>
              <a:tblGrid>
                <a:gridCol w="4953000">
                  <a:extLst>
                    <a:ext uri="{9D8B030D-6E8A-4147-A177-3AD203B41FA5}">
                      <a16:colId xmlns:a16="http://schemas.microsoft.com/office/drawing/2014/main" val="2581244321"/>
                    </a:ext>
                  </a:extLst>
                </a:gridCol>
                <a:gridCol w="1219200">
                  <a:extLst>
                    <a:ext uri="{9D8B030D-6E8A-4147-A177-3AD203B41FA5}">
                      <a16:colId xmlns:a16="http://schemas.microsoft.com/office/drawing/2014/main" val="708730815"/>
                    </a:ext>
                  </a:extLst>
                </a:gridCol>
                <a:gridCol w="3810000">
                  <a:extLst>
                    <a:ext uri="{9D8B030D-6E8A-4147-A177-3AD203B41FA5}">
                      <a16:colId xmlns:a16="http://schemas.microsoft.com/office/drawing/2014/main" val="2856259020"/>
                    </a:ext>
                  </a:extLst>
                </a:gridCol>
              </a:tblGrid>
              <a:tr h="685800">
                <a:tc>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r>
                        <a:rPr lang="vi-VN" sz="1400" b="1" kern="1200" dirty="0">
                          <a:solidFill>
                            <a:schemeClr val="accent2">
                              <a:lumMod val="75000"/>
                            </a:schemeClr>
                          </a:solidFill>
                          <a:latin typeface="Times New Roman" panose="02020603050405020304" pitchFamily="18" charset="0"/>
                          <a:ea typeface="Muli"/>
                          <a:cs typeface="Times New Roman" panose="02020603050405020304" pitchFamily="18" charset="0"/>
                          <a:sym typeface="Muli"/>
                        </a:rPr>
                        <a:t>BỘ CÂU HỎI TÌM Ý </a:t>
                      </a:r>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0"/>
                        </a:spcBef>
                      </a:pPr>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r>
                        <a:rPr lang="vi-VN" sz="1400" b="1" kern="1200">
                          <a:solidFill>
                            <a:schemeClr val="accent2">
                              <a:lumMod val="75000"/>
                            </a:schemeClr>
                          </a:solidFill>
                          <a:latin typeface="Times New Roman" panose="02020603050405020304" pitchFamily="18" charset="0"/>
                          <a:ea typeface="Muli"/>
                          <a:cs typeface="Times New Roman" panose="02020603050405020304" pitchFamily="18" charset="0"/>
                          <a:sym typeface="Muli"/>
                        </a:rPr>
                        <a:t>SẮP XẾP CÁC Ý TÌM ĐƯỢC DỰA VÀO  SƠ ĐỒ </a:t>
                      </a:r>
                      <a:r>
                        <a:rPr lang="vi-VN" sz="1400">
                          <a:solidFill>
                            <a:schemeClr val="accent2">
                              <a:lumMod val="75000"/>
                            </a:schemeClr>
                          </a:solidFill>
                          <a:latin typeface="Times New Roman" panose="02020603050405020304" pitchFamily="18" charset="0"/>
                          <a:ea typeface="Muli"/>
                          <a:cs typeface="Times New Roman" panose="02020603050405020304" pitchFamily="18" charset="0"/>
                          <a:sym typeface="Muli"/>
                        </a:rPr>
                        <a:t> SAU:</a:t>
                      </a:r>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47403834"/>
                  </a:ext>
                </a:extLst>
              </a:tr>
              <a:tr h="644769">
                <a:tc>
                  <a:txBody>
                    <a:bodyPr/>
                    <a:lstStyle/>
                    <a:p>
                      <a:pPr marL="0" marR="0" lvl="0" indent="0" algn="l" defTabSz="495330" rtl="0" eaLnBrk="1" fontAlgn="auto" latinLnBrk="0" hangingPunct="1">
                        <a:lnSpc>
                          <a:spcPct val="100000"/>
                        </a:lnSpc>
                        <a:spcBef>
                          <a:spcPts val="0"/>
                        </a:spcBef>
                        <a:spcAft>
                          <a:spcPts val="0"/>
                        </a:spcAft>
                        <a:buClrTx/>
                        <a:buSzTx/>
                        <a:buFontTx/>
                        <a:buNone/>
                        <a:tabLst/>
                        <a:defRPr/>
                      </a:pPr>
                      <a:r>
                        <a:rPr lang="en-US" sz="1900">
                          <a:solidFill>
                            <a:srgbClr val="7030A0"/>
                          </a:solidFill>
                          <a:latin typeface="Times New Roman" panose="02020603050405020304" pitchFamily="18" charset="0"/>
                          <a:ea typeface="Muli"/>
                          <a:cs typeface="Times New Roman" panose="02020603050405020304" pitchFamily="18" charset="0"/>
                          <a:sym typeface="Muli"/>
                        </a:rPr>
                        <a:t>(1)  </a:t>
                      </a:r>
                      <a:r>
                        <a:rPr lang="en-US" sz="1900" err="1">
                          <a:solidFill>
                            <a:srgbClr val="7030A0"/>
                          </a:solidFill>
                          <a:latin typeface="Times New Roman" panose="02020603050405020304" pitchFamily="18" charset="0"/>
                          <a:ea typeface="Muli"/>
                          <a:cs typeface="Times New Roman" panose="02020603050405020304" pitchFamily="18" charset="0"/>
                          <a:sym typeface="Muli"/>
                        </a:rPr>
                        <a:t>Bài</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thơ</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nào</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Của</a:t>
                      </a:r>
                      <a:r>
                        <a:rPr lang="en-US" sz="1900">
                          <a:solidFill>
                            <a:srgbClr val="7030A0"/>
                          </a:solidFill>
                          <a:latin typeface="Times New Roman" panose="02020603050405020304" pitchFamily="18" charset="0"/>
                          <a:ea typeface="Muli"/>
                          <a:cs typeface="Times New Roman" panose="02020603050405020304" pitchFamily="18" charset="0"/>
                          <a:sym typeface="Muli"/>
                        </a:rPr>
                        <a:t> ai?</a:t>
                      </a:r>
                    </a:p>
                    <a:p>
                      <a:pPr>
                        <a:lnSpc>
                          <a:spcPct val="100000"/>
                        </a:lnSpc>
                        <a:spcBef>
                          <a:spcPts val="0"/>
                        </a:spcBef>
                      </a:pPr>
                      <a:endParaRPr lang="en-US" sz="190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r>
                        <a:rPr lang="en-US" sz="1800">
                          <a:solidFill>
                            <a:srgbClr val="7030A0"/>
                          </a:solidFill>
                          <a:latin typeface="Times New Roman" panose="02020603050405020304" pitchFamily="18" charset="0"/>
                          <a:ea typeface="Muli"/>
                          <a:cs typeface="Times New Roman" panose="02020603050405020304" pitchFamily="18" charset="0"/>
                          <a:sym typeface="Muli"/>
                        </a:rPr>
                        <a:t> </a:t>
                      </a:r>
                      <a:r>
                        <a:rPr lang="vi-VN" sz="1800">
                          <a:solidFill>
                            <a:srgbClr val="7030A0"/>
                          </a:solidFill>
                          <a:latin typeface="Times New Roman" panose="02020603050405020304" pitchFamily="18" charset="0"/>
                          <a:ea typeface="Muli"/>
                          <a:cs typeface="Times New Roman" panose="02020603050405020304" pitchFamily="18" charset="0"/>
                          <a:sym typeface="Muli"/>
                        </a:rPr>
                        <a:t>Mở đoạn</a:t>
                      </a:r>
                      <a:endParaRPr lang="en-US" sz="180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Bef>
                          <a:spcPts val="0"/>
                        </a:spcBef>
                      </a:pPr>
                      <a:r>
                        <a:rPr lang="vi-VN" sz="1800">
                          <a:solidFill>
                            <a:srgbClr val="7030A0"/>
                          </a:solidFill>
                          <a:latin typeface="Times New Roman" panose="02020603050405020304" pitchFamily="18" charset="0"/>
                          <a:cs typeface="Times New Roman" panose="02020603050405020304" pitchFamily="18" charset="0"/>
                        </a:rPr>
                        <a:t>Giới thiệu nhan đề, tên tác giả, nêu cảm nghĩ chung về bài thơ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82856474"/>
                  </a:ext>
                </a:extLst>
              </a:tr>
              <a:tr h="525497">
                <a:tc>
                  <a:txBody>
                    <a:bodyPr/>
                    <a:lstStyle/>
                    <a:p>
                      <a:pPr marL="0" marR="0" lvl="0" indent="0" algn="l" defTabSz="495330" rtl="0" eaLnBrk="1" fontAlgn="auto" latinLnBrk="0" hangingPunct="1">
                        <a:lnSpc>
                          <a:spcPct val="100000"/>
                        </a:lnSpc>
                        <a:spcBef>
                          <a:spcPts val="0"/>
                        </a:spcBef>
                        <a:spcAft>
                          <a:spcPts val="0"/>
                        </a:spcAft>
                        <a:buClrTx/>
                        <a:buSzTx/>
                        <a:buFontTx/>
                        <a:buNone/>
                        <a:tabLst/>
                        <a:defRPr/>
                      </a:pPr>
                      <a:r>
                        <a:rPr lang="en-US" sz="1900">
                          <a:solidFill>
                            <a:srgbClr val="7030A0"/>
                          </a:solidFill>
                          <a:latin typeface="Times New Roman" panose="02020603050405020304" pitchFamily="18" charset="0"/>
                          <a:ea typeface="Muli"/>
                          <a:cs typeface="Times New Roman" panose="02020603050405020304" pitchFamily="18" charset="0"/>
                          <a:sym typeface="Muli"/>
                        </a:rPr>
                        <a:t>(2) </a:t>
                      </a:r>
                      <a:r>
                        <a:rPr lang="en-US" sz="1900" err="1">
                          <a:solidFill>
                            <a:srgbClr val="7030A0"/>
                          </a:solidFill>
                          <a:latin typeface="Times New Roman" panose="02020603050405020304" pitchFamily="18" charset="0"/>
                          <a:ea typeface="Muli"/>
                          <a:cs typeface="Times New Roman" panose="02020603050405020304" pitchFamily="18" charset="0"/>
                          <a:sym typeface="Muli"/>
                        </a:rPr>
                        <a:t>Đề</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tài</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Chủ</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đề</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bài</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thơ</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là</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gì</a:t>
                      </a:r>
                      <a:r>
                        <a:rPr lang="en-US" sz="1900">
                          <a:solidFill>
                            <a:srgbClr val="7030A0"/>
                          </a:solidFill>
                          <a:latin typeface="Times New Roman" panose="02020603050405020304" pitchFamily="18" charset="0"/>
                          <a:ea typeface="Muli"/>
                          <a:cs typeface="Times New Roman" panose="02020603050405020304" pitchFamily="18" charset="0"/>
                          <a:sym typeface="Muli"/>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5">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endParaRPr lang="en-US" sz="1800">
                        <a:solidFill>
                          <a:srgbClr val="7030A0"/>
                        </a:solidFill>
                        <a:latin typeface="Times New Roman" panose="02020603050405020304" pitchFamily="18" charset="0"/>
                        <a:ea typeface="Muli"/>
                        <a:cs typeface="Times New Roman" panose="02020603050405020304" pitchFamily="18" charset="0"/>
                        <a:sym typeface="Muli"/>
                      </a:endParaRPr>
                    </a:p>
                    <a:p>
                      <a:pPr marL="0" marR="0" lvl="0" indent="0" algn="ctr" defTabSz="495330" rtl="0" eaLnBrk="1" fontAlgn="auto" latinLnBrk="0" hangingPunct="1">
                        <a:lnSpc>
                          <a:spcPct val="100000"/>
                        </a:lnSpc>
                        <a:spcBef>
                          <a:spcPts val="0"/>
                        </a:spcBef>
                        <a:spcAft>
                          <a:spcPts val="0"/>
                        </a:spcAft>
                        <a:buClrTx/>
                        <a:buSzTx/>
                        <a:buFontTx/>
                        <a:buNone/>
                        <a:tabLst/>
                        <a:defRPr/>
                      </a:pPr>
                      <a:endParaRPr lang="en-US" sz="1800">
                        <a:solidFill>
                          <a:srgbClr val="7030A0"/>
                        </a:solidFill>
                        <a:latin typeface="Times New Roman" panose="02020603050405020304" pitchFamily="18" charset="0"/>
                        <a:ea typeface="Muli"/>
                        <a:cs typeface="Times New Roman" panose="02020603050405020304" pitchFamily="18" charset="0"/>
                        <a:sym typeface="Muli"/>
                      </a:endParaRPr>
                    </a:p>
                    <a:p>
                      <a:pPr marL="0" marR="0" lvl="0" indent="0" algn="ctr" defTabSz="495330" rtl="0" eaLnBrk="1" fontAlgn="auto" latinLnBrk="0" hangingPunct="1">
                        <a:lnSpc>
                          <a:spcPct val="100000"/>
                        </a:lnSpc>
                        <a:spcBef>
                          <a:spcPts val="0"/>
                        </a:spcBef>
                        <a:spcAft>
                          <a:spcPts val="0"/>
                        </a:spcAft>
                        <a:buClrTx/>
                        <a:buSzTx/>
                        <a:buFontTx/>
                        <a:buNone/>
                        <a:tabLst/>
                        <a:defRPr/>
                      </a:pPr>
                      <a:endParaRPr lang="en-US" sz="1800">
                        <a:solidFill>
                          <a:srgbClr val="7030A0"/>
                        </a:solidFill>
                        <a:latin typeface="Times New Roman" panose="02020603050405020304" pitchFamily="18" charset="0"/>
                        <a:ea typeface="Muli"/>
                        <a:cs typeface="Times New Roman" panose="02020603050405020304" pitchFamily="18" charset="0"/>
                        <a:sym typeface="Muli"/>
                      </a:endParaRPr>
                    </a:p>
                    <a:p>
                      <a:pPr marL="0" marR="0" lvl="0" indent="0" algn="ctr" defTabSz="495330" rtl="0" eaLnBrk="1" fontAlgn="auto" latinLnBrk="0" hangingPunct="1">
                        <a:lnSpc>
                          <a:spcPct val="100000"/>
                        </a:lnSpc>
                        <a:spcBef>
                          <a:spcPts val="0"/>
                        </a:spcBef>
                        <a:spcAft>
                          <a:spcPts val="0"/>
                        </a:spcAft>
                        <a:buClrTx/>
                        <a:buSzTx/>
                        <a:buFontTx/>
                        <a:buNone/>
                        <a:tabLst/>
                        <a:defRPr/>
                      </a:pPr>
                      <a:endParaRPr lang="en-US" sz="1800">
                        <a:solidFill>
                          <a:srgbClr val="7030A0"/>
                        </a:solidFill>
                        <a:latin typeface="Times New Roman" panose="02020603050405020304" pitchFamily="18" charset="0"/>
                        <a:ea typeface="Muli"/>
                        <a:cs typeface="Times New Roman" panose="02020603050405020304" pitchFamily="18" charset="0"/>
                        <a:sym typeface="Muli"/>
                      </a:endParaRPr>
                    </a:p>
                    <a:p>
                      <a:pPr marL="0" marR="0" lvl="0" indent="0" algn="ctr" defTabSz="495330" rtl="0" eaLnBrk="1" fontAlgn="auto" latinLnBrk="0" hangingPunct="1">
                        <a:lnSpc>
                          <a:spcPct val="100000"/>
                        </a:lnSpc>
                        <a:spcBef>
                          <a:spcPts val="0"/>
                        </a:spcBef>
                        <a:spcAft>
                          <a:spcPts val="0"/>
                        </a:spcAft>
                        <a:buClrTx/>
                        <a:buSzTx/>
                        <a:buFontTx/>
                        <a:buNone/>
                        <a:tabLst/>
                        <a:defRPr/>
                      </a:pPr>
                      <a:endParaRPr lang="en-US" sz="1800">
                        <a:solidFill>
                          <a:srgbClr val="7030A0"/>
                        </a:solidFill>
                        <a:latin typeface="Times New Roman" panose="02020603050405020304" pitchFamily="18" charset="0"/>
                        <a:ea typeface="Muli"/>
                        <a:cs typeface="Times New Roman" panose="02020603050405020304" pitchFamily="18" charset="0"/>
                        <a:sym typeface="Muli"/>
                      </a:endParaRPr>
                    </a:p>
                    <a:p>
                      <a:pPr marL="0" marR="0" lvl="0" indent="0" algn="ctr" defTabSz="495330" rtl="0" eaLnBrk="1" fontAlgn="auto" latinLnBrk="0" hangingPunct="1">
                        <a:lnSpc>
                          <a:spcPct val="100000"/>
                        </a:lnSpc>
                        <a:spcBef>
                          <a:spcPts val="0"/>
                        </a:spcBef>
                        <a:spcAft>
                          <a:spcPts val="0"/>
                        </a:spcAft>
                        <a:buClrTx/>
                        <a:buSzTx/>
                        <a:buFontTx/>
                        <a:buNone/>
                        <a:tabLst/>
                        <a:defRPr/>
                      </a:pPr>
                      <a:endParaRPr lang="en-US" sz="1800">
                        <a:solidFill>
                          <a:srgbClr val="7030A0"/>
                        </a:solidFill>
                        <a:latin typeface="Times New Roman" panose="02020603050405020304" pitchFamily="18" charset="0"/>
                        <a:ea typeface="Muli"/>
                        <a:cs typeface="Times New Roman" panose="02020603050405020304" pitchFamily="18" charset="0"/>
                        <a:sym typeface="Muli"/>
                      </a:endParaRPr>
                    </a:p>
                    <a:p>
                      <a:pPr marL="0" marR="0" lvl="0" indent="0" algn="ctr" defTabSz="495330" rtl="0" eaLnBrk="1" fontAlgn="auto" latinLnBrk="0" hangingPunct="1">
                        <a:lnSpc>
                          <a:spcPct val="100000"/>
                        </a:lnSpc>
                        <a:spcBef>
                          <a:spcPts val="0"/>
                        </a:spcBef>
                        <a:spcAft>
                          <a:spcPts val="0"/>
                        </a:spcAft>
                        <a:buClrTx/>
                        <a:buSzTx/>
                        <a:buFontTx/>
                        <a:buNone/>
                        <a:tabLst/>
                        <a:defRPr/>
                      </a:pPr>
                      <a:endParaRPr lang="en-US" sz="1800">
                        <a:solidFill>
                          <a:srgbClr val="7030A0"/>
                        </a:solidFill>
                        <a:latin typeface="Times New Roman" panose="02020603050405020304" pitchFamily="18" charset="0"/>
                        <a:ea typeface="Muli"/>
                        <a:cs typeface="Times New Roman" panose="02020603050405020304" pitchFamily="18" charset="0"/>
                        <a:sym typeface="Muli"/>
                      </a:endParaRPr>
                    </a:p>
                    <a:p>
                      <a:pPr marL="0" marR="0" lvl="0" indent="0" algn="ctr" defTabSz="495330" rtl="0" eaLnBrk="1" fontAlgn="auto" latinLnBrk="0" hangingPunct="1">
                        <a:lnSpc>
                          <a:spcPct val="100000"/>
                        </a:lnSpc>
                        <a:spcBef>
                          <a:spcPts val="0"/>
                        </a:spcBef>
                        <a:spcAft>
                          <a:spcPts val="0"/>
                        </a:spcAft>
                        <a:buClrTx/>
                        <a:buSzTx/>
                        <a:buFontTx/>
                        <a:buNone/>
                        <a:tabLst/>
                        <a:defRPr/>
                      </a:pPr>
                      <a:endParaRPr lang="en-US" sz="1800">
                        <a:solidFill>
                          <a:srgbClr val="7030A0"/>
                        </a:solidFill>
                        <a:latin typeface="Times New Roman" panose="02020603050405020304" pitchFamily="18" charset="0"/>
                        <a:ea typeface="Muli"/>
                        <a:cs typeface="Times New Roman" panose="02020603050405020304" pitchFamily="18" charset="0"/>
                        <a:sym typeface="Muli"/>
                      </a:endParaRPr>
                    </a:p>
                    <a:p>
                      <a:pPr marL="0" marR="0" lvl="0" indent="0" algn="ctr" defTabSz="495330" rtl="0" eaLnBrk="1" fontAlgn="auto" latinLnBrk="0" hangingPunct="1">
                        <a:lnSpc>
                          <a:spcPct val="100000"/>
                        </a:lnSpc>
                        <a:spcBef>
                          <a:spcPts val="0"/>
                        </a:spcBef>
                        <a:spcAft>
                          <a:spcPts val="0"/>
                        </a:spcAft>
                        <a:buClrTx/>
                        <a:buSzTx/>
                        <a:buFontTx/>
                        <a:buNone/>
                        <a:tabLst/>
                        <a:defRPr/>
                      </a:pPr>
                      <a:r>
                        <a:rPr lang="vi-VN" sz="1800">
                          <a:solidFill>
                            <a:srgbClr val="7030A0"/>
                          </a:solidFill>
                          <a:latin typeface="Times New Roman" panose="02020603050405020304" pitchFamily="18" charset="0"/>
                          <a:ea typeface="Muli"/>
                          <a:cs typeface="Times New Roman" panose="02020603050405020304" pitchFamily="18" charset="0"/>
                          <a:sym typeface="Muli"/>
                        </a:rPr>
                        <a:t>Thân  đoạn</a:t>
                      </a:r>
                      <a:endParaRPr lang="en-US" sz="1800">
                        <a:solidFill>
                          <a:srgbClr val="7030A0"/>
                        </a:solidFill>
                        <a:latin typeface="Times New Roman" panose="02020603050405020304" pitchFamily="18" charset="0"/>
                        <a:ea typeface="Muli"/>
                        <a:cs typeface="Times New Roman" panose="02020603050405020304" pitchFamily="18" charset="0"/>
                        <a:sym typeface="Muli"/>
                      </a:endParaRPr>
                    </a:p>
                    <a:p>
                      <a:pPr algn="ctr">
                        <a:lnSpc>
                          <a:spcPct val="100000"/>
                        </a:lnSpc>
                        <a:spcBef>
                          <a:spcPts val="0"/>
                        </a:spcBef>
                      </a:pPr>
                      <a:endParaRPr lang="en-US" sz="180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just">
                        <a:lnSpc>
                          <a:spcPct val="100000"/>
                        </a:lnSpc>
                        <a:spcBef>
                          <a:spcPts val="0"/>
                        </a:spcBef>
                      </a:pPr>
                      <a:endParaRPr lang="vi-VN" sz="1800">
                        <a:solidFill>
                          <a:srgbClr val="7030A0"/>
                        </a:solidFill>
                        <a:latin typeface="Times New Roman" panose="02020603050405020304" pitchFamily="18" charset="0"/>
                        <a:cs typeface="Times New Roman" panose="02020603050405020304" pitchFamily="18" charset="0"/>
                      </a:endParaRPr>
                    </a:p>
                    <a:p>
                      <a:pPr algn="just">
                        <a:lnSpc>
                          <a:spcPct val="100000"/>
                        </a:lnSpc>
                        <a:spcBef>
                          <a:spcPts val="0"/>
                        </a:spcBef>
                      </a:pPr>
                      <a:r>
                        <a:rPr lang="vi-VN" sz="1800">
                          <a:solidFill>
                            <a:srgbClr val="7030A0"/>
                          </a:solidFill>
                          <a:latin typeface="Times New Roman" panose="02020603050405020304" pitchFamily="18" charset="0"/>
                          <a:cs typeface="Times New Roman" panose="02020603050405020304" pitchFamily="18" charset="0"/>
                        </a:rPr>
                        <a:t>Trình bày cảm nghĩ về nét độc đáo của bài thơ trên hai phương diện nội dung và nghệ thuật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64377553"/>
                  </a:ext>
                </a:extLst>
              </a:tr>
              <a:tr h="729039">
                <a:tc rowSpan="2">
                  <a:txBody>
                    <a:bodyPr/>
                    <a:lstStyle/>
                    <a:p>
                      <a:pPr>
                        <a:lnSpc>
                          <a:spcPct val="100000"/>
                        </a:lnSpc>
                        <a:spcBef>
                          <a:spcPts val="0"/>
                        </a:spcBef>
                      </a:pPr>
                      <a:r>
                        <a:rPr lang="en-US" sz="1900" dirty="0">
                          <a:solidFill>
                            <a:srgbClr val="7030A0"/>
                          </a:solidFill>
                          <a:latin typeface="Times New Roman" panose="02020603050405020304" pitchFamily="18" charset="0"/>
                          <a:ea typeface="Muli"/>
                          <a:cs typeface="Times New Roman" panose="02020603050405020304" pitchFamily="18" charset="0"/>
                          <a:sym typeface="Muli"/>
                        </a:rPr>
                        <a:t>(</a:t>
                      </a:r>
                      <a:r>
                        <a:rPr lang="vi-VN" sz="1900" dirty="0">
                          <a:solidFill>
                            <a:srgbClr val="7030A0"/>
                          </a:solidFill>
                          <a:latin typeface="Times New Roman" panose="02020603050405020304" pitchFamily="18" charset="0"/>
                          <a:ea typeface="Muli"/>
                          <a:cs typeface="Times New Roman" panose="02020603050405020304" pitchFamily="18" charset="0"/>
                          <a:sym typeface="Muli"/>
                        </a:rPr>
                        <a:t>3</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vi-VN" sz="1900" dirty="0">
                          <a:solidFill>
                            <a:srgbClr val="7030A0"/>
                          </a:solidFill>
                          <a:latin typeface="Times New Roman" panose="02020603050405020304" pitchFamily="18" charset="0"/>
                          <a:ea typeface="Muli"/>
                          <a:cs typeface="Times New Roman" panose="02020603050405020304" pitchFamily="18" charset="0"/>
                          <a:sym typeface="Muli"/>
                        </a:rPr>
                        <a:t>Em ấn tượng nhất với hình ảnh /chuỗi hình ảnh thơ nào</a:t>
                      </a:r>
                      <a:r>
                        <a:rPr lang="en-US" sz="1900" dirty="0">
                          <a:solidFill>
                            <a:srgbClr val="7030A0"/>
                          </a:solidFill>
                          <a:latin typeface="Times New Roman" panose="02020603050405020304" pitchFamily="18" charset="0"/>
                          <a:ea typeface="Muli"/>
                          <a:cs typeface="Times New Roman" panose="02020603050405020304" pitchFamily="18" charset="0"/>
                          <a:sym typeface="Muli"/>
                        </a:rPr>
                        <a:t>?</a:t>
                      </a:r>
                      <a:r>
                        <a:rPr lang="vi-VN" sz="1900" dirty="0">
                          <a:solidFill>
                            <a:srgbClr val="7030A0"/>
                          </a:solidFill>
                          <a:latin typeface="Times New Roman" panose="02020603050405020304" pitchFamily="18" charset="0"/>
                          <a:ea typeface="Muli"/>
                          <a:cs typeface="Times New Roman" panose="02020603050405020304" pitchFamily="18" charset="0"/>
                          <a:sym typeface="Muli"/>
                        </a:rPr>
                        <a:t> Vì sao</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p>
                    <a:p>
                      <a:pPr>
                        <a:lnSpc>
                          <a:spcPct val="100000"/>
                        </a:lnSpc>
                        <a:spcBef>
                          <a:spcPts val="0"/>
                        </a:spcBef>
                      </a:pP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vi-VN" sz="1900" dirty="0">
                          <a:solidFill>
                            <a:srgbClr val="7030A0"/>
                          </a:solidFill>
                          <a:latin typeface="Times New Roman" panose="02020603050405020304" pitchFamily="18" charset="0"/>
                          <a:ea typeface="Muli"/>
                          <a:cs typeface="Times New Roman" panose="02020603050405020304" pitchFamily="18" charset="0"/>
                          <a:sym typeface="Muli"/>
                        </a:rPr>
                        <a:t>3</a:t>
                      </a:r>
                      <a:r>
                        <a:rPr lang="en-US" sz="1900" dirty="0">
                          <a:solidFill>
                            <a:srgbClr val="7030A0"/>
                          </a:solidFill>
                          <a:latin typeface="Times New Roman" panose="02020603050405020304" pitchFamily="18" charset="0"/>
                          <a:ea typeface="Muli"/>
                          <a:cs typeface="Times New Roman" panose="02020603050405020304" pitchFamily="18" charset="0"/>
                          <a:sym typeface="Muli"/>
                        </a:rPr>
                        <a:t>.1)</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Hình</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ảnh</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đó</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được</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thể</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hiện</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qua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từ</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ngữ</a:t>
                      </a:r>
                      <a:r>
                        <a:rPr lang="vi-VN" sz="1900" dirty="0">
                          <a:solidFill>
                            <a:srgbClr val="7030A0"/>
                          </a:solidFill>
                          <a:latin typeface="Times New Roman" panose="02020603050405020304" pitchFamily="18" charset="0"/>
                          <a:ea typeface="Muli"/>
                          <a:cs typeface="Times New Roman" panose="02020603050405020304" pitchFamily="18" charset="0"/>
                          <a:sym typeface="Muli"/>
                        </a:rPr>
                        <a:t>, biện pháp tu từ</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nào</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p>
                    <a:p>
                      <a:pPr>
                        <a:lnSpc>
                          <a:spcPct val="100000"/>
                        </a:lnSpc>
                        <a:spcBef>
                          <a:spcPts val="0"/>
                        </a:spcBef>
                      </a:pP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vi-VN" sz="1900" dirty="0">
                          <a:solidFill>
                            <a:srgbClr val="7030A0"/>
                          </a:solidFill>
                          <a:latin typeface="Times New Roman" panose="02020603050405020304" pitchFamily="18" charset="0"/>
                          <a:ea typeface="Muli"/>
                          <a:cs typeface="Times New Roman" panose="02020603050405020304" pitchFamily="18" charset="0"/>
                          <a:sym typeface="Muli"/>
                        </a:rPr>
                        <a:t>3</a:t>
                      </a:r>
                      <a:r>
                        <a:rPr lang="en-US" sz="1900" dirty="0">
                          <a:solidFill>
                            <a:srgbClr val="7030A0"/>
                          </a:solidFill>
                          <a:latin typeface="Times New Roman" panose="02020603050405020304" pitchFamily="18" charset="0"/>
                          <a:ea typeface="Muli"/>
                          <a:cs typeface="Times New Roman" panose="02020603050405020304" pitchFamily="18" charset="0"/>
                          <a:sym typeface="Muli"/>
                        </a:rPr>
                        <a:t>.2) Ý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nghĩa</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của</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hình</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ảnh</a:t>
                      </a:r>
                      <a:r>
                        <a:rPr lang="en-US" sz="1900" dirty="0">
                          <a:solidFill>
                            <a:srgbClr val="7030A0"/>
                          </a:solidFill>
                          <a:latin typeface="Times New Roman" panose="02020603050405020304" pitchFamily="18" charset="0"/>
                          <a:ea typeface="Muli"/>
                          <a:cs typeface="Times New Roman" panose="02020603050405020304" pitchFamily="18" charset="0"/>
                          <a:sym typeface="Muli"/>
                        </a:rPr>
                        <a:t> </a:t>
                      </a:r>
                      <a:r>
                        <a:rPr lang="en-US" sz="1900" dirty="0" err="1">
                          <a:solidFill>
                            <a:srgbClr val="7030A0"/>
                          </a:solidFill>
                          <a:latin typeface="Times New Roman" panose="02020603050405020304" pitchFamily="18" charset="0"/>
                          <a:ea typeface="Muli"/>
                          <a:cs typeface="Times New Roman" panose="02020603050405020304" pitchFamily="18" charset="0"/>
                          <a:sym typeface="Muli"/>
                        </a:rPr>
                        <a:t>đó</a:t>
                      </a:r>
                      <a:r>
                        <a:rPr lang="en-US" sz="1900" dirty="0">
                          <a:solidFill>
                            <a:srgbClr val="7030A0"/>
                          </a:solidFill>
                          <a:latin typeface="Times New Roman" panose="02020603050405020304" pitchFamily="18" charset="0"/>
                          <a:ea typeface="Muli"/>
                          <a:cs typeface="Times New Roman" panose="02020603050405020304" pitchFamily="18" charset="0"/>
                          <a:sym typeface="Muli"/>
                        </a:rPr>
                        <a:t>?</a:t>
                      </a:r>
                      <a:endParaRPr lang="en-US" sz="1900" dirty="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a:p>
                  </a:txBody>
                  <a:tcPr/>
                </a:tc>
                <a:tc vMerge="1">
                  <a:txBody>
                    <a:bodyPr/>
                    <a:lstStyle/>
                    <a:p>
                      <a:pPr algn="just">
                        <a:lnSpc>
                          <a:spcPct val="100000"/>
                        </a:lnSpc>
                        <a:spcBef>
                          <a:spcPts val="0"/>
                        </a:spcBef>
                      </a:pPr>
                      <a:endParaRPr lang="vi-VN" sz="1400"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vi-VN" sz="1400"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vi-VN" sz="1400"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vi-VN" sz="1400"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vi-VN" sz="1400" dirty="0">
                        <a:latin typeface="Times New Roman" panose="02020603050405020304" pitchFamily="18" charset="0"/>
                        <a:cs typeface="Times New Roman" panose="02020603050405020304" pitchFamily="18" charset="0"/>
                      </a:endParaRPr>
                    </a:p>
                    <a:p>
                      <a:pPr algn="just">
                        <a:lnSpc>
                          <a:spcPct val="100000"/>
                        </a:lnSpc>
                        <a:spcBef>
                          <a:spcPts val="0"/>
                        </a:spcBef>
                      </a:pPr>
                      <a:r>
                        <a:rPr lang="vi-VN" sz="1400" dirty="0">
                          <a:latin typeface="Times New Roman" panose="02020603050405020304" pitchFamily="18" charset="0"/>
                          <a:cs typeface="Times New Roman" panose="02020603050405020304" pitchFamily="18" charset="0"/>
                        </a:rPr>
                        <a:t>Nêu tác dụng của thể thơ tự do trong việc thể hiện mạch cảm xúc, nét độc đáo của bài thơ.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4964287"/>
                  </a:ext>
                </a:extLst>
              </a:tr>
              <a:tr h="750999">
                <a:tc vMerge="1">
                  <a:txBody>
                    <a:bodyPr/>
                    <a:lstStyle/>
                    <a:p>
                      <a:pPr>
                        <a:lnSpc>
                          <a:spcPct val="100000"/>
                        </a:lnSpc>
                        <a:spcBef>
                          <a:spcPts val="0"/>
                        </a:spcBef>
                      </a:pPr>
                      <a:endParaRPr lang="en-US" sz="19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rowSpan="3">
                  <a:txBody>
                    <a:bodyPr/>
                    <a:lstStyle/>
                    <a:p>
                      <a:pPr algn="just">
                        <a:lnSpc>
                          <a:spcPct val="100000"/>
                        </a:lnSpc>
                        <a:spcBef>
                          <a:spcPts val="0"/>
                        </a:spcBef>
                      </a:pPr>
                      <a:endParaRPr lang="vi-VN" sz="1800" dirty="0">
                        <a:solidFill>
                          <a:srgbClr val="7030A0"/>
                        </a:solidFill>
                        <a:latin typeface="Times New Roman" panose="02020603050405020304" pitchFamily="18" charset="0"/>
                        <a:cs typeface="Times New Roman" panose="02020603050405020304" pitchFamily="18" charset="0"/>
                      </a:endParaRPr>
                    </a:p>
                    <a:p>
                      <a:pPr algn="just">
                        <a:lnSpc>
                          <a:spcPct val="100000"/>
                        </a:lnSpc>
                        <a:spcBef>
                          <a:spcPts val="0"/>
                        </a:spcBef>
                      </a:pPr>
                      <a:endParaRPr lang="vi-VN" sz="1800" dirty="0">
                        <a:solidFill>
                          <a:srgbClr val="7030A0"/>
                        </a:solidFill>
                        <a:latin typeface="Times New Roman" panose="02020603050405020304" pitchFamily="18" charset="0"/>
                        <a:cs typeface="Times New Roman" panose="02020603050405020304" pitchFamily="18" charset="0"/>
                      </a:endParaRPr>
                    </a:p>
                    <a:p>
                      <a:pPr algn="just">
                        <a:lnSpc>
                          <a:spcPct val="100000"/>
                        </a:lnSpc>
                        <a:spcBef>
                          <a:spcPts val="0"/>
                        </a:spcBef>
                      </a:pPr>
                      <a:endParaRPr lang="vi-VN" sz="1800" dirty="0">
                        <a:solidFill>
                          <a:srgbClr val="7030A0"/>
                        </a:solidFill>
                        <a:latin typeface="Times New Roman" panose="02020603050405020304" pitchFamily="18" charset="0"/>
                        <a:cs typeface="Times New Roman" panose="02020603050405020304" pitchFamily="18" charset="0"/>
                      </a:endParaRPr>
                    </a:p>
                    <a:p>
                      <a:pPr algn="just">
                        <a:lnSpc>
                          <a:spcPct val="100000"/>
                        </a:lnSpc>
                        <a:spcBef>
                          <a:spcPts val="0"/>
                        </a:spcBef>
                      </a:pPr>
                      <a:endParaRPr lang="vi-VN" sz="1800" dirty="0">
                        <a:solidFill>
                          <a:srgbClr val="7030A0"/>
                        </a:solidFill>
                        <a:latin typeface="Times New Roman" panose="02020603050405020304" pitchFamily="18" charset="0"/>
                        <a:cs typeface="Times New Roman" panose="02020603050405020304" pitchFamily="18" charset="0"/>
                      </a:endParaRPr>
                    </a:p>
                    <a:p>
                      <a:pPr algn="just">
                        <a:lnSpc>
                          <a:spcPct val="100000"/>
                        </a:lnSpc>
                        <a:spcBef>
                          <a:spcPts val="0"/>
                        </a:spcBef>
                      </a:pPr>
                      <a:r>
                        <a:rPr lang="vi-VN" sz="1800" dirty="0">
                          <a:solidFill>
                            <a:srgbClr val="7030A0"/>
                          </a:solidFill>
                          <a:latin typeface="Times New Roman" panose="02020603050405020304" pitchFamily="18" charset="0"/>
                          <a:cs typeface="Times New Roman" panose="02020603050405020304" pitchFamily="18" charset="0"/>
                        </a:rPr>
                        <a:t>Nêu tác dụng của thể thơ </a:t>
                      </a:r>
                      <a:r>
                        <a:rPr lang="en-US" sz="1800" dirty="0">
                          <a:solidFill>
                            <a:srgbClr val="7030A0"/>
                          </a:solidFill>
                          <a:latin typeface="Times New Roman" panose="02020603050405020304" pitchFamily="18" charset="0"/>
                          <a:cs typeface="Times New Roman" panose="02020603050405020304" pitchFamily="18" charset="0"/>
                        </a:rPr>
                        <a:t>8 </a:t>
                      </a:r>
                      <a:r>
                        <a:rPr lang="en-US" sz="1800" dirty="0" err="1">
                          <a:solidFill>
                            <a:srgbClr val="7030A0"/>
                          </a:solidFill>
                          <a:latin typeface="Times New Roman" panose="02020603050405020304" pitchFamily="18" charset="0"/>
                          <a:cs typeface="Times New Roman" panose="02020603050405020304" pitchFamily="18" charset="0"/>
                        </a:rPr>
                        <a:t>chữ</a:t>
                      </a:r>
                      <a:r>
                        <a:rPr lang="vi-VN" sz="1800" dirty="0">
                          <a:solidFill>
                            <a:srgbClr val="7030A0"/>
                          </a:solidFill>
                          <a:latin typeface="Times New Roman" panose="02020603050405020304" pitchFamily="18" charset="0"/>
                          <a:cs typeface="Times New Roman" panose="02020603050405020304" pitchFamily="18" charset="0"/>
                        </a:rPr>
                        <a:t> trong việc thể hiện mạch cảm xúc, nét độc đáo của bài thơ.</a:t>
                      </a:r>
                      <a:endParaRPr lang="en-US" sz="18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19852669"/>
                  </a:ext>
                </a:extLst>
              </a:tr>
              <a:tr h="1201615">
                <a:tc>
                  <a:txBody>
                    <a:bodyPr/>
                    <a:lstStyle/>
                    <a:p>
                      <a:pPr>
                        <a:lnSpc>
                          <a:spcPct val="100000"/>
                        </a:lnSpc>
                        <a:spcBef>
                          <a:spcPts val="0"/>
                        </a:spcBef>
                      </a:pPr>
                      <a:r>
                        <a:rPr lang="en-US" sz="1900">
                          <a:solidFill>
                            <a:srgbClr val="7030A0"/>
                          </a:solidFill>
                          <a:latin typeface="Times New Roman" panose="02020603050405020304" pitchFamily="18" charset="0"/>
                          <a:ea typeface="Muli"/>
                          <a:cs typeface="Times New Roman" panose="02020603050405020304" pitchFamily="18" charset="0"/>
                          <a:sym typeface="Muli"/>
                        </a:rPr>
                        <a:t>(4)</a:t>
                      </a:r>
                      <a:r>
                        <a:rPr lang="vi-VN" sz="1900">
                          <a:solidFill>
                            <a:srgbClr val="7030A0"/>
                          </a:solidFill>
                          <a:latin typeface="Times New Roman" panose="02020603050405020304" pitchFamily="18" charset="0"/>
                          <a:ea typeface="Muli"/>
                          <a:cs typeface="Times New Roman" panose="02020603050405020304" pitchFamily="18" charset="0"/>
                          <a:sym typeface="Muli"/>
                        </a:rPr>
                        <a:t> Nội dung tư tưởng tình cảm trong bài thơ được thể hiện </a:t>
                      </a:r>
                    </a:p>
                    <a:p>
                      <a:pPr>
                        <a:lnSpc>
                          <a:spcPct val="100000"/>
                        </a:lnSpc>
                        <a:spcBef>
                          <a:spcPts val="0"/>
                        </a:spcBef>
                      </a:pPr>
                      <a:r>
                        <a:rPr lang="vi-VN" sz="1900">
                          <a:solidFill>
                            <a:srgbClr val="7030A0"/>
                          </a:solidFill>
                          <a:latin typeface="Times New Roman" panose="02020603050405020304" pitchFamily="18" charset="0"/>
                          <a:ea typeface="Muli"/>
                          <a:cs typeface="Times New Roman" panose="02020603050405020304" pitchFamily="18" charset="0"/>
                          <a:sym typeface="Muli"/>
                        </a:rPr>
                        <a:t>như thế nào qua: Bố cục, mạch cảm xúc, cảm hứng chủ đạo?</a:t>
                      </a:r>
                      <a:endParaRPr lang="en-US" sz="190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lnSpc>
                          <a:spcPct val="100000"/>
                        </a:lnSpc>
                        <a:spcBef>
                          <a:spcPts val="0"/>
                        </a:spcBef>
                      </a:pPr>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just" defTabSz="495330" rtl="0" eaLnBrk="1" fontAlgn="auto" latinLnBrk="0" hangingPunct="1">
                        <a:lnSpc>
                          <a:spcPct val="100000"/>
                        </a:lnSpc>
                        <a:spcBef>
                          <a:spcPts val="0"/>
                        </a:spcBef>
                        <a:spcAft>
                          <a:spcPts val="0"/>
                        </a:spcAft>
                        <a:buClrTx/>
                        <a:buSzTx/>
                        <a:buFontTx/>
                        <a:buNone/>
                        <a:tabLst/>
                        <a:defRPr/>
                      </a:pPr>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1438736"/>
                  </a:ext>
                </a:extLst>
              </a:tr>
              <a:tr h="1201615">
                <a:tc>
                  <a:txBody>
                    <a:bodyPr/>
                    <a:lstStyle/>
                    <a:p>
                      <a:pPr>
                        <a:lnSpc>
                          <a:spcPct val="100000"/>
                        </a:lnSpc>
                        <a:spcBef>
                          <a:spcPts val="0"/>
                        </a:spcBef>
                      </a:pPr>
                      <a:r>
                        <a:rPr lang="vi-VN" sz="1900" dirty="0">
                          <a:solidFill>
                            <a:srgbClr val="7030A0"/>
                          </a:solidFill>
                          <a:latin typeface="Times New Roman" panose="02020603050405020304" pitchFamily="18" charset="0"/>
                          <a:ea typeface="Muli"/>
                          <a:cs typeface="Times New Roman" panose="02020603050405020304" pitchFamily="18" charset="0"/>
                          <a:sym typeface="Muli"/>
                        </a:rPr>
                        <a:t>(5) Bài thơ còn gây ấn tượng qua hình thức nghệ thuật nào khác</a:t>
                      </a:r>
                    </a:p>
                    <a:p>
                      <a:pPr>
                        <a:lnSpc>
                          <a:spcPct val="100000"/>
                        </a:lnSpc>
                        <a:spcBef>
                          <a:spcPts val="0"/>
                        </a:spcBef>
                      </a:pPr>
                      <a:r>
                        <a:rPr lang="vi-VN" sz="1900" dirty="0">
                          <a:solidFill>
                            <a:srgbClr val="7030A0"/>
                          </a:solidFill>
                          <a:latin typeface="Times New Roman" panose="02020603050405020304" pitchFamily="18" charset="0"/>
                          <a:ea typeface="Muli"/>
                          <a:cs typeface="Times New Roman" panose="02020603050405020304" pitchFamily="18" charset="0"/>
                          <a:sym typeface="Muli"/>
                        </a:rPr>
                        <a:t> ( Thể thơ? Vần, nhịp như thế nào? Tác dụng)</a:t>
                      </a:r>
                      <a:endParaRPr lang="en-US" sz="1900" dirty="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lnSpc>
                          <a:spcPct val="100000"/>
                        </a:lnSpc>
                        <a:spcBef>
                          <a:spcPts val="0"/>
                        </a:spcBef>
                      </a:pPr>
                      <a:endParaRPr lang="en-US" sz="1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just" defTabSz="49533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Times New Roman" panose="02020603050405020304" pitchFamily="18" charset="0"/>
                        <a:ea typeface="Muli"/>
                        <a:cs typeface="Times New Roman" panose="02020603050405020304" pitchFamily="18" charset="0"/>
                        <a:sym typeface="Mul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5855713"/>
                  </a:ext>
                </a:extLst>
              </a:tr>
              <a:tr h="923192">
                <a:tc>
                  <a:txBody>
                    <a:bodyPr/>
                    <a:lstStyle/>
                    <a:p>
                      <a:pPr>
                        <a:lnSpc>
                          <a:spcPct val="100000"/>
                        </a:lnSpc>
                        <a:spcBef>
                          <a:spcPts val="0"/>
                        </a:spcBef>
                      </a:pPr>
                      <a:r>
                        <a:rPr lang="en-US" sz="1900">
                          <a:solidFill>
                            <a:srgbClr val="7030A0"/>
                          </a:solidFill>
                          <a:latin typeface="Times New Roman" panose="02020603050405020304" pitchFamily="18" charset="0"/>
                          <a:ea typeface="Muli"/>
                          <a:cs typeface="Times New Roman" panose="02020603050405020304" pitchFamily="18" charset="0"/>
                          <a:sym typeface="Muli"/>
                        </a:rPr>
                        <a:t>(6) </a:t>
                      </a:r>
                      <a:r>
                        <a:rPr lang="en-US" sz="1900" err="1">
                          <a:solidFill>
                            <a:srgbClr val="7030A0"/>
                          </a:solidFill>
                          <a:latin typeface="Times New Roman" panose="02020603050405020304" pitchFamily="18" charset="0"/>
                          <a:ea typeface="Muli"/>
                          <a:cs typeface="Times New Roman" panose="02020603050405020304" pitchFamily="18" charset="0"/>
                          <a:sym typeface="Muli"/>
                        </a:rPr>
                        <a:t>Kết</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đoạn</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Bài</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thơ</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để</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lại</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cho</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em</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cảm</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nghĩ</a:t>
                      </a:r>
                      <a:r>
                        <a:rPr lang="en-US" sz="1900">
                          <a:solidFill>
                            <a:srgbClr val="7030A0"/>
                          </a:solidFill>
                          <a:latin typeface="Times New Roman" panose="02020603050405020304" pitchFamily="18" charset="0"/>
                          <a:ea typeface="Muli"/>
                          <a:cs typeface="Times New Roman" panose="02020603050405020304" pitchFamily="18" charset="0"/>
                          <a:sym typeface="Muli"/>
                        </a:rPr>
                        <a:t> </a:t>
                      </a:r>
                      <a:r>
                        <a:rPr lang="en-US" sz="1900" err="1">
                          <a:solidFill>
                            <a:srgbClr val="7030A0"/>
                          </a:solidFill>
                          <a:latin typeface="Times New Roman" panose="02020603050405020304" pitchFamily="18" charset="0"/>
                          <a:ea typeface="Muli"/>
                          <a:cs typeface="Times New Roman" panose="02020603050405020304" pitchFamily="18" charset="0"/>
                          <a:sym typeface="Muli"/>
                        </a:rPr>
                        <a:t>gì</a:t>
                      </a:r>
                      <a:r>
                        <a:rPr lang="en-US" sz="1900">
                          <a:solidFill>
                            <a:srgbClr val="7030A0"/>
                          </a:solidFill>
                          <a:latin typeface="Times New Roman" panose="02020603050405020304" pitchFamily="18" charset="0"/>
                          <a:ea typeface="Muli"/>
                          <a:cs typeface="Times New Roman" panose="02020603050405020304" pitchFamily="18" charset="0"/>
                          <a:sym typeface="Muli"/>
                        </a:rPr>
                        <a:t>?</a:t>
                      </a:r>
                      <a:r>
                        <a:rPr lang="vi-VN" sz="1900">
                          <a:solidFill>
                            <a:srgbClr val="7030A0"/>
                          </a:solidFill>
                          <a:latin typeface="Times New Roman" panose="02020603050405020304" pitchFamily="18" charset="0"/>
                          <a:ea typeface="Muli"/>
                          <a:cs typeface="Times New Roman" panose="02020603050405020304" pitchFamily="18" charset="0"/>
                          <a:sym typeface="Muli"/>
                        </a:rPr>
                        <a:t> </a:t>
                      </a:r>
                    </a:p>
                    <a:p>
                      <a:pPr>
                        <a:lnSpc>
                          <a:spcPct val="100000"/>
                        </a:lnSpc>
                        <a:spcBef>
                          <a:spcPts val="0"/>
                        </a:spcBef>
                      </a:pPr>
                      <a:r>
                        <a:rPr lang="vi-VN" sz="1900">
                          <a:solidFill>
                            <a:srgbClr val="7030A0"/>
                          </a:solidFill>
                          <a:latin typeface="Times New Roman" panose="02020603050405020304" pitchFamily="18" charset="0"/>
                          <a:ea typeface="Muli"/>
                          <a:cs typeface="Times New Roman" panose="02020603050405020304" pitchFamily="18" charset="0"/>
                          <a:sym typeface="Muli"/>
                        </a:rPr>
                        <a:t>Bài học rút ra cho bản thân.</a:t>
                      </a:r>
                      <a:endParaRPr lang="en-US" sz="190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95330" rtl="0" eaLnBrk="1" fontAlgn="auto" latinLnBrk="0" hangingPunct="1">
                        <a:lnSpc>
                          <a:spcPct val="100000"/>
                        </a:lnSpc>
                        <a:spcBef>
                          <a:spcPts val="0"/>
                        </a:spcBef>
                        <a:spcAft>
                          <a:spcPts val="0"/>
                        </a:spcAft>
                        <a:buClrTx/>
                        <a:buSzTx/>
                        <a:buFontTx/>
                        <a:buNone/>
                        <a:tabLst/>
                        <a:defRPr/>
                      </a:pPr>
                      <a:r>
                        <a:rPr lang="vi-VN" sz="1800">
                          <a:solidFill>
                            <a:srgbClr val="7030A0"/>
                          </a:solidFill>
                          <a:latin typeface="Times New Roman" panose="02020603050405020304" pitchFamily="18" charset="0"/>
                          <a:ea typeface="Muli"/>
                          <a:cs typeface="Times New Roman" panose="02020603050405020304" pitchFamily="18" charset="0"/>
                          <a:sym typeface="Muli"/>
                        </a:rPr>
                        <a:t>Kết  đoạn</a:t>
                      </a:r>
                      <a:endParaRPr lang="en-US" sz="180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just" defTabSz="495330" rtl="0" eaLnBrk="1" fontAlgn="auto" latinLnBrk="0" hangingPunct="1">
                        <a:lnSpc>
                          <a:spcPct val="100000"/>
                        </a:lnSpc>
                        <a:spcBef>
                          <a:spcPts val="0"/>
                        </a:spcBef>
                        <a:spcAft>
                          <a:spcPts val="0"/>
                        </a:spcAft>
                        <a:buClrTx/>
                        <a:buSzTx/>
                        <a:buFontTx/>
                        <a:buNone/>
                        <a:tabLst/>
                        <a:defRPr/>
                      </a:pPr>
                      <a:r>
                        <a:rPr lang="vi-VN" sz="1800" dirty="0">
                          <a:solidFill>
                            <a:srgbClr val="7030A0"/>
                          </a:solidFill>
                          <a:latin typeface="Times New Roman" panose="02020603050405020304" pitchFamily="18" charset="0"/>
                          <a:cs typeface="Times New Roman" panose="02020603050405020304" pitchFamily="18" charset="0"/>
                        </a:rPr>
                        <a:t>Nêu khái quát cảm nghĩ về bài thơ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19197306"/>
                  </a:ext>
                </a:extLst>
              </a:tr>
            </a:tbl>
          </a:graphicData>
        </a:graphic>
      </p:graphicFrame>
    </p:spTree>
    <p:extLst>
      <p:ext uri="{BB962C8B-B14F-4D97-AF65-F5344CB8AC3E}">
        <p14:creationId xmlns:p14="http://schemas.microsoft.com/office/powerpoint/2010/main" val="2649235119"/>
      </p:ext>
    </p:extLst>
  </p:cSld>
  <p:clrMapOvr>
    <a:masterClrMapping/>
  </p:clrMapOvr>
  <mc:AlternateContent xmlns:mc="http://schemas.openxmlformats.org/markup-compatibility/2006" xmlns:p14="http://schemas.microsoft.com/office/powerpoint/2010/main">
    <mc:Choice Requires="p14">
      <p:transition p14:dur="25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hlinkClick r:id="" action="ppaction://ole?verb=0"/>
            <a:extLst>
              <a:ext uri="{FF2B5EF4-FFF2-40B4-BE49-F238E27FC236}">
                <a16:creationId xmlns:a16="http://schemas.microsoft.com/office/drawing/2014/main" id="{D9D652EA-B599-4E8E-2EE6-D272F50FBE5E}"/>
              </a:ext>
            </a:extLst>
          </p:cNvPr>
          <p:cNvGraphicFramePr>
            <a:graphicFrameLocks noChangeAspect="1"/>
          </p:cNvGraphicFramePr>
          <p:nvPr>
            <p:extLst>
              <p:ext uri="{D42A27DB-BD31-4B8C-83A1-F6EECF244321}">
                <p14:modId xmlns:p14="http://schemas.microsoft.com/office/powerpoint/2010/main" val="3650114404"/>
              </p:ext>
            </p:extLst>
          </p:nvPr>
        </p:nvGraphicFramePr>
        <p:xfrm>
          <a:off x="0" y="0"/>
          <a:ext cx="9906000" cy="7086600"/>
        </p:xfrm>
        <a:graphic>
          <a:graphicData uri="http://schemas.openxmlformats.org/presentationml/2006/ole">
            <mc:AlternateContent xmlns:mc="http://schemas.openxmlformats.org/markup-compatibility/2006">
              <mc:Choice xmlns:v="urn:schemas-microsoft-com:vml" Requires="v">
                <p:oleObj name="Presentation" r:id="rId2" imgW="6905202" imgH="3884922" progId="PowerPoint.Show.12">
                  <p:embed/>
                </p:oleObj>
              </mc:Choice>
              <mc:Fallback>
                <p:oleObj name="Presentation" r:id="rId2" imgW="6905202" imgH="3884922" progId="PowerPoint.Show.12">
                  <p:embed/>
                  <p:pic>
                    <p:nvPicPr>
                      <p:cNvPr id="0" name=""/>
                      <p:cNvPicPr/>
                      <p:nvPr/>
                    </p:nvPicPr>
                    <p:blipFill>
                      <a:blip r:embed="rId3"/>
                      <a:stretch>
                        <a:fillRect/>
                      </a:stretch>
                    </p:blipFill>
                    <p:spPr>
                      <a:xfrm>
                        <a:off x="0" y="0"/>
                        <a:ext cx="9906000" cy="7086600"/>
                      </a:xfrm>
                      <a:prstGeom prst="rect">
                        <a:avLst/>
                      </a:prstGeom>
                    </p:spPr>
                  </p:pic>
                </p:oleObj>
              </mc:Fallback>
            </mc:AlternateContent>
          </a:graphicData>
        </a:graphic>
      </p:graphicFrame>
    </p:spTree>
    <p:extLst>
      <p:ext uri="{BB962C8B-B14F-4D97-AF65-F5344CB8AC3E}">
        <p14:creationId xmlns:p14="http://schemas.microsoft.com/office/powerpoint/2010/main" val="17280935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0"/>
            <a:ext cx="9906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354" r="-1468" b="-56033"/>
            </a:stretch>
          </a:blipFill>
        </p:spPr>
        <p:txBody>
          <a:bodyPr/>
          <a:lstStyle/>
          <a:p>
            <a:r>
              <a:rPr lang="vi-VN" sz="1733">
                <a:latin typeface="+mj-lt"/>
              </a:rPr>
              <a:t>                                                    </a:t>
            </a:r>
            <a:endParaRPr lang="en-US" sz="1733">
              <a:latin typeface="+mj-lt"/>
            </a:endParaRPr>
          </a:p>
          <a:p>
            <a:r>
              <a:rPr lang="en-US" sz="1733" b="1">
                <a:solidFill>
                  <a:srgbClr val="FF0000"/>
                </a:solidFill>
                <a:latin typeface="+mj-lt"/>
              </a:rPr>
              <a:t>                                                                 </a:t>
            </a:r>
            <a:r>
              <a:rPr lang="vi-VN" sz="2400" b="1">
                <a:solidFill>
                  <a:srgbClr val="FF0000"/>
                </a:solidFill>
                <a:latin typeface="+mj-lt"/>
              </a:rPr>
              <a:t>GỢI Ý CÁCH TRIỂN KHAI DÀN Ý</a:t>
            </a:r>
            <a:endParaRPr lang="en-US" sz="2400" b="1">
              <a:solidFill>
                <a:srgbClr val="FF0000"/>
              </a:solidFill>
              <a:latin typeface="+mj-lt"/>
            </a:endParaRPr>
          </a:p>
        </p:txBody>
      </p:sp>
      <p:sp>
        <p:nvSpPr>
          <p:cNvPr id="3" name="Freeform 3"/>
          <p:cNvSpPr/>
          <p:nvPr/>
        </p:nvSpPr>
        <p:spPr>
          <a:xfrm>
            <a:off x="9449267" y="2676894"/>
            <a:ext cx="239209" cy="342951"/>
          </a:xfrm>
          <a:custGeom>
            <a:avLst/>
            <a:gdLst/>
            <a:ahLst/>
            <a:cxnLst/>
            <a:rect l="l" t="t" r="r" b="b"/>
            <a:pathLst>
              <a:path w="441616" h="633141">
                <a:moveTo>
                  <a:pt x="0" y="0"/>
                </a:moveTo>
                <a:lnTo>
                  <a:pt x="441616" y="0"/>
                </a:lnTo>
                <a:lnTo>
                  <a:pt x="441616" y="633141"/>
                </a:lnTo>
                <a:lnTo>
                  <a:pt x="0" y="6331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645032" y="1600689"/>
            <a:ext cx="7154812" cy="1419155"/>
            <a:chOff x="0" y="0"/>
            <a:chExt cx="4818637" cy="955776"/>
          </a:xfrm>
        </p:grpSpPr>
        <p:sp>
          <p:nvSpPr>
            <p:cNvPr id="9" name="Freeform 9"/>
            <p:cNvSpPr/>
            <p:nvPr/>
          </p:nvSpPr>
          <p:spPr>
            <a:xfrm>
              <a:off x="0" y="0"/>
              <a:ext cx="4818636" cy="955776"/>
            </a:xfrm>
            <a:custGeom>
              <a:avLst/>
              <a:gdLst/>
              <a:ahLst/>
              <a:cxnLst/>
              <a:rect l="l" t="t" r="r" b="b"/>
              <a:pathLst>
                <a:path w="4818636" h="955776">
                  <a:moveTo>
                    <a:pt x="0" y="0"/>
                  </a:moveTo>
                  <a:lnTo>
                    <a:pt x="4818636" y="0"/>
                  </a:lnTo>
                  <a:lnTo>
                    <a:pt x="4818636" y="955776"/>
                  </a:lnTo>
                  <a:lnTo>
                    <a:pt x="0" y="955776"/>
                  </a:lnTo>
                  <a:close/>
                </a:path>
              </a:pathLst>
            </a:custGeom>
            <a:solidFill>
              <a:srgbClr val="FFFFFF"/>
            </a:solidFill>
          </p:spPr>
        </p:sp>
      </p:grpSp>
      <p:graphicFrame>
        <p:nvGraphicFramePr>
          <p:cNvPr id="7" name="Table 6">
            <a:extLst>
              <a:ext uri="{FF2B5EF4-FFF2-40B4-BE49-F238E27FC236}">
                <a16:creationId xmlns:a16="http://schemas.microsoft.com/office/drawing/2014/main" id="{E062988F-6536-E135-E0A0-3EF719E1BB95}"/>
              </a:ext>
            </a:extLst>
          </p:cNvPr>
          <p:cNvGraphicFramePr>
            <a:graphicFrameLocks noGrp="1"/>
          </p:cNvGraphicFramePr>
          <p:nvPr>
            <p:extLst>
              <p:ext uri="{D42A27DB-BD31-4B8C-83A1-F6EECF244321}">
                <p14:modId xmlns:p14="http://schemas.microsoft.com/office/powerpoint/2010/main" val="3246877725"/>
              </p:ext>
            </p:extLst>
          </p:nvPr>
        </p:nvGraphicFramePr>
        <p:xfrm>
          <a:off x="234410" y="762001"/>
          <a:ext cx="9595390" cy="6230213"/>
        </p:xfrm>
        <a:graphic>
          <a:graphicData uri="http://schemas.openxmlformats.org/drawingml/2006/table">
            <a:tbl>
              <a:tblPr firstRow="1" firstCol="1" bandRow="1">
                <a:tableStyleId>{35758FB7-9AC5-4552-8A53-C91805E547FA}</a:tableStyleId>
              </a:tblPr>
              <a:tblGrid>
                <a:gridCol w="1726113">
                  <a:extLst>
                    <a:ext uri="{9D8B030D-6E8A-4147-A177-3AD203B41FA5}">
                      <a16:colId xmlns:a16="http://schemas.microsoft.com/office/drawing/2014/main" val="3870963465"/>
                    </a:ext>
                  </a:extLst>
                </a:gridCol>
                <a:gridCol w="7869277">
                  <a:extLst>
                    <a:ext uri="{9D8B030D-6E8A-4147-A177-3AD203B41FA5}">
                      <a16:colId xmlns:a16="http://schemas.microsoft.com/office/drawing/2014/main" val="2983850073"/>
                    </a:ext>
                  </a:extLst>
                </a:gridCol>
              </a:tblGrid>
              <a:tr h="651456">
                <a:tc>
                  <a:txBody>
                    <a:bodyPr/>
                    <a:lstStyle/>
                    <a:p>
                      <a:pPr algn="ctr">
                        <a:lnSpc>
                          <a:spcPct val="150000"/>
                        </a:lnSpc>
                        <a:spcAft>
                          <a:spcPts val="0"/>
                        </a:spcAft>
                      </a:pPr>
                      <a:r>
                        <a:rPr lang="vi-VN" sz="1800" b="1">
                          <a:solidFill>
                            <a:srgbClr val="FF0000"/>
                          </a:solidFill>
                          <a:effectLst/>
                          <a:latin typeface="Times New Roman" panose="02020603050405020304" pitchFamily="18" charset="0"/>
                          <a:cs typeface="Times New Roman" panose="02020603050405020304" pitchFamily="18" charset="0"/>
                        </a:rPr>
                        <a:t>CÁC PHẦN </a:t>
                      </a:r>
                      <a:endParaRPr lang="en-US" sz="1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r>
                        <a:rPr lang="vi-VN" sz="1800" b="1">
                          <a:solidFill>
                            <a:srgbClr val="FF0000"/>
                          </a:solidFill>
                          <a:effectLst/>
                          <a:latin typeface="Times New Roman" panose="02020603050405020304" pitchFamily="18" charset="0"/>
                          <a:cs typeface="Times New Roman" panose="02020603050405020304" pitchFamily="18" charset="0"/>
                        </a:rPr>
                        <a:t>CÁC Ý</a:t>
                      </a:r>
                      <a:endParaRPr lang="en-US" sz="1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26939433"/>
                  </a:ext>
                </a:extLst>
              </a:tr>
              <a:tr h="586156">
                <a:tc rowSpan="2">
                  <a:txBody>
                    <a:bodyPr/>
                    <a:lstStyle/>
                    <a:p>
                      <a:pPr algn="just">
                        <a:lnSpc>
                          <a:spcPct val="150000"/>
                        </a:lnSpc>
                        <a:spcAft>
                          <a:spcPts val="0"/>
                        </a:spcAft>
                      </a:pPr>
                      <a:r>
                        <a:rPr lang="vi-VN" sz="1800" b="1">
                          <a:effectLst/>
                          <a:latin typeface="Times New Roman" panose="02020603050405020304" pitchFamily="18" charset="0"/>
                          <a:cs typeface="Times New Roman" panose="02020603050405020304" pitchFamily="18" charset="0"/>
                        </a:rPr>
                        <a:t>MỞ ĐOẠN</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0"/>
                        </a:spcAft>
                      </a:pPr>
                      <a:r>
                        <a:rPr lang="vi-VN" sz="2400">
                          <a:effectLst/>
                          <a:latin typeface="Times New Roman" panose="02020603050405020304" pitchFamily="18" charset="0"/>
                          <a:cs typeface="Times New Roman" panose="02020603050405020304" pitchFamily="18" charset="0"/>
                        </a:rPr>
                        <a:t>- Giới thiệu nhan đề bài thơ, tác giả.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11505668"/>
                  </a:ext>
                </a:extLst>
              </a:tr>
              <a:tr h="532868">
                <a:tc vMerge="1">
                  <a:txBody>
                    <a:bodyPr/>
                    <a:lstStyle/>
                    <a:p>
                      <a:endParaRPr lang="en-US"/>
                    </a:p>
                  </a:txBody>
                  <a:tcPr/>
                </a:tc>
                <a:tc>
                  <a:txBody>
                    <a:bodyPr/>
                    <a:lstStyle/>
                    <a:p>
                      <a:pPr algn="just">
                        <a:lnSpc>
                          <a:spcPct val="150000"/>
                        </a:lnSpc>
                        <a:spcAft>
                          <a:spcPts val="0"/>
                        </a:spcAft>
                      </a:pPr>
                      <a:r>
                        <a:rPr lang="vi-VN" sz="2400">
                          <a:effectLst/>
                          <a:latin typeface="Times New Roman" panose="02020603050405020304" pitchFamily="18" charset="0"/>
                          <a:cs typeface="Times New Roman" panose="02020603050405020304" pitchFamily="18" charset="0"/>
                        </a:rPr>
                        <a:t>- Cảm nghĩ chung của người viết về bài thơ.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5847574"/>
                  </a:ext>
                </a:extLst>
              </a:tr>
              <a:tr h="1065738">
                <a:tc rowSpan="3">
                  <a:txBody>
                    <a:bodyPr/>
                    <a:lstStyle/>
                    <a:p>
                      <a:pPr algn="just">
                        <a:lnSpc>
                          <a:spcPct val="150000"/>
                        </a:lnSpc>
                        <a:spcAft>
                          <a:spcPts val="0"/>
                        </a:spcAft>
                      </a:pPr>
                      <a:r>
                        <a:rPr lang="vi-VN" sz="1800" b="1">
                          <a:effectLst/>
                          <a:latin typeface="Times New Roman" panose="02020603050405020304" pitchFamily="18" charset="0"/>
                          <a:cs typeface="Times New Roman" panose="02020603050405020304" pitchFamily="18" charset="0"/>
                        </a:rPr>
                        <a:t>THÂN ĐOẠN</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50000"/>
                        </a:lnSpc>
                        <a:spcAft>
                          <a:spcPts val="0"/>
                        </a:spcAft>
                      </a:pPr>
                      <a:r>
                        <a:rPr lang="vi-VN"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Cảm</a:t>
                      </a:r>
                      <a:r>
                        <a:rPr lang="en-US"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xúc</a:t>
                      </a:r>
                      <a:r>
                        <a:rPr lang="en-US"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suy</a:t>
                      </a:r>
                      <a:r>
                        <a:rPr lang="en-US"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nghĩ</a:t>
                      </a:r>
                      <a:r>
                        <a:rPr lang="en-US"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về</a:t>
                      </a:r>
                      <a:r>
                        <a:rPr lang="en-US" sz="240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nội dung bài thơ hoặc khía cạnh nội dung bài thơ  ( Đề tài, chủ đề, mạch cảm xúc, thông điệp...)</a:t>
                      </a:r>
                      <a:endParaRPr lang="en-US" sz="2400">
                        <a:effectLst/>
                        <a:latin typeface="Times New Roman" panose="02020603050405020304" pitchFamily="18"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23216050"/>
                  </a:ext>
                </a:extLst>
              </a:tr>
              <a:tr h="1630651">
                <a:tc vMerge="1">
                  <a:txBody>
                    <a:bodyPr/>
                    <a:lstStyle/>
                    <a:p>
                      <a:endParaRPr lang="en-US"/>
                    </a:p>
                  </a:txBody>
                  <a:tcPr/>
                </a:tc>
                <a:tc>
                  <a:txBody>
                    <a:bodyPr/>
                    <a:lstStyle/>
                    <a:p>
                      <a:pPr>
                        <a:lnSpc>
                          <a:spcPct val="150000"/>
                        </a:lnSpc>
                        <a:spcAft>
                          <a:spcPts val="0"/>
                        </a:spcAft>
                      </a:pPr>
                      <a:r>
                        <a:rPr lang="vi-VN"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Cảm</a:t>
                      </a:r>
                      <a:r>
                        <a:rPr lang="en-US"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xúc</a:t>
                      </a:r>
                      <a:r>
                        <a:rPr lang="en-US"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suy</a:t>
                      </a:r>
                      <a:r>
                        <a:rPr lang="en-US"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nghĩ</a:t>
                      </a:r>
                      <a:r>
                        <a:rPr lang="en-US" sz="2400">
                          <a:effectLst/>
                          <a:latin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cs typeface="Times New Roman" panose="02020603050405020304" pitchFamily="18" charset="0"/>
                        </a:rPr>
                        <a:t>về</a:t>
                      </a:r>
                      <a:r>
                        <a:rPr lang="en-US" sz="2400">
                          <a:effectLst/>
                          <a:latin typeface="Times New Roman" panose="02020603050405020304" pitchFamily="18" charset="0"/>
                          <a:cs typeface="Times New Roman" panose="02020603050405020304" pitchFamily="18" charset="0"/>
                        </a:rPr>
                        <a:t> n</a:t>
                      </a:r>
                      <a:r>
                        <a:rPr lang="vi-VN" sz="2400">
                          <a:effectLst/>
                          <a:latin typeface="Times New Roman" panose="02020603050405020304" pitchFamily="18" charset="0"/>
                          <a:cs typeface="Times New Roman" panose="02020603050405020304" pitchFamily="18" charset="0"/>
                        </a:rPr>
                        <a:t>ghệ thuật nổi bật ( Từ ngữ, hình ảnh, biện pháp tu từ, thể thơ, vần , nhịp... ) và tác dụng trong việc biểu đạt giá trị nội dung.</a:t>
                      </a:r>
                      <a:endParaRPr lang="en-US" sz="2400">
                        <a:effectLst/>
                        <a:latin typeface="Times New Roman" panose="02020603050405020304" pitchFamily="18"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78370656"/>
                  </a:ext>
                </a:extLst>
              </a:tr>
              <a:tr h="498337">
                <a:tc vMerge="1">
                  <a:txBody>
                    <a:bodyPr/>
                    <a:lstStyle/>
                    <a:p>
                      <a:endParaRPr lang="en-US"/>
                    </a:p>
                  </a:txBody>
                  <a:tcPr/>
                </a:tc>
                <a:tc>
                  <a:txBody>
                    <a:bodyPr/>
                    <a:lstStyle/>
                    <a:p>
                      <a:pPr algn="just">
                        <a:lnSpc>
                          <a:spcPct val="150000"/>
                        </a:lnSpc>
                        <a:spcAft>
                          <a:spcPts val="0"/>
                        </a:spcAft>
                      </a:pPr>
                      <a:r>
                        <a:rPr lang="vi-VN"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94828449"/>
                  </a:ext>
                </a:extLst>
              </a:tr>
              <a:tr h="625564">
                <a:tc rowSpan="2">
                  <a:txBody>
                    <a:bodyPr/>
                    <a:lstStyle/>
                    <a:p>
                      <a:pPr algn="just">
                        <a:lnSpc>
                          <a:spcPct val="150000"/>
                        </a:lnSpc>
                        <a:spcAft>
                          <a:spcPts val="0"/>
                        </a:spcAft>
                      </a:pPr>
                      <a:r>
                        <a:rPr lang="vi-VN" sz="1800" b="1">
                          <a:effectLst/>
                          <a:latin typeface="Times New Roman" panose="02020603050405020304" pitchFamily="18" charset="0"/>
                          <a:cs typeface="Times New Roman" panose="02020603050405020304" pitchFamily="18" charset="0"/>
                        </a:rPr>
                        <a:t>KẾT ĐOẠN</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spcAft>
                          <a:spcPts val="0"/>
                        </a:spcAft>
                      </a:pPr>
                      <a:r>
                        <a:rPr lang="vi-VN" sz="2400">
                          <a:effectLst/>
                          <a:latin typeface="Times New Roman" panose="02020603050405020304" pitchFamily="18" charset="0"/>
                          <a:cs typeface="Times New Roman" panose="02020603050405020304" pitchFamily="18" charset="0"/>
                        </a:rPr>
                        <a:t>- Khẳng định lại cảm nghĩ về bài thơ.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79016716"/>
                  </a:ext>
                </a:extLst>
              </a:tr>
              <a:tr h="639443">
                <a:tc vMerge="1">
                  <a:txBody>
                    <a:bodyPr/>
                    <a:lstStyle/>
                    <a:p>
                      <a:endParaRPr lang="en-US"/>
                    </a:p>
                  </a:txBody>
                  <a:tcPr/>
                </a:tc>
                <a:tc>
                  <a:txBody>
                    <a:bodyPr/>
                    <a:lstStyle/>
                    <a:p>
                      <a:pPr algn="just">
                        <a:lnSpc>
                          <a:spcPct val="100000"/>
                        </a:lnSpc>
                        <a:spcAft>
                          <a:spcPts val="800"/>
                        </a:spcAft>
                      </a:pPr>
                      <a:r>
                        <a:rPr lang="vi-VN" sz="2400">
                          <a:effectLst/>
                          <a:latin typeface="Times New Roman" panose="02020603050405020304" pitchFamily="18" charset="0"/>
                          <a:cs typeface="Times New Roman" panose="02020603050405020304" pitchFamily="18" charset="0"/>
                        </a:rPr>
                        <a:t>- Ý nghĩa của bài thơ đối với bản thân.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1881" marR="418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6186848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78358">
            <a:off x="8183682" y="6114516"/>
            <a:ext cx="1492847" cy="469568"/>
          </a:xfrm>
          <a:custGeom>
            <a:avLst/>
            <a:gdLst/>
            <a:ahLst/>
            <a:cxnLst/>
            <a:rect l="l" t="t" r="r" b="b"/>
            <a:pathLst>
              <a:path w="2756025" h="866895">
                <a:moveTo>
                  <a:pt x="0" y="0"/>
                </a:moveTo>
                <a:lnTo>
                  <a:pt x="2756026" y="0"/>
                </a:lnTo>
                <a:lnTo>
                  <a:pt x="2756026" y="866896"/>
                </a:lnTo>
                <a:lnTo>
                  <a:pt x="0" y="866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449267" y="2676894"/>
            <a:ext cx="239209" cy="342951"/>
          </a:xfrm>
          <a:custGeom>
            <a:avLst/>
            <a:gdLst/>
            <a:ahLst/>
            <a:cxnLst/>
            <a:rect l="l" t="t" r="r" b="b"/>
            <a:pathLst>
              <a:path w="441616" h="633141">
                <a:moveTo>
                  <a:pt x="0" y="0"/>
                </a:moveTo>
                <a:lnTo>
                  <a:pt x="441616" y="0"/>
                </a:lnTo>
                <a:lnTo>
                  <a:pt x="441616" y="633141"/>
                </a:lnTo>
                <a:lnTo>
                  <a:pt x="0" y="633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17525" y="5012951"/>
            <a:ext cx="239209" cy="342951"/>
          </a:xfrm>
          <a:custGeom>
            <a:avLst/>
            <a:gdLst/>
            <a:ahLst/>
            <a:cxnLst/>
            <a:rect l="l" t="t" r="r" b="b"/>
            <a:pathLst>
              <a:path w="441616" h="633141">
                <a:moveTo>
                  <a:pt x="0" y="0"/>
                </a:moveTo>
                <a:lnTo>
                  <a:pt x="441616" y="0"/>
                </a:lnTo>
                <a:lnTo>
                  <a:pt x="441616" y="633140"/>
                </a:lnTo>
                <a:lnTo>
                  <a:pt x="0" y="6331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278358">
            <a:off x="103441" y="366758"/>
            <a:ext cx="1492847" cy="469568"/>
          </a:xfrm>
          <a:custGeom>
            <a:avLst/>
            <a:gdLst/>
            <a:ahLst/>
            <a:cxnLst/>
            <a:rect l="l" t="t" r="r" b="b"/>
            <a:pathLst>
              <a:path w="2756025" h="866895">
                <a:moveTo>
                  <a:pt x="0" y="0"/>
                </a:moveTo>
                <a:lnTo>
                  <a:pt x="2756025" y="0"/>
                </a:lnTo>
                <a:lnTo>
                  <a:pt x="2756025" y="866895"/>
                </a:lnTo>
                <a:lnTo>
                  <a:pt x="0" y="8668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741387" y="2710023"/>
            <a:ext cx="8986502" cy="377539"/>
          </a:xfrm>
          <a:prstGeom prst="rect">
            <a:avLst/>
          </a:prstGeom>
        </p:spPr>
        <p:txBody>
          <a:bodyPr lIns="0" tIns="0" rIns="0" bIns="0" rtlCol="0" anchor="t">
            <a:spAutoFit/>
          </a:bodyPr>
          <a:lstStyle/>
          <a:p>
            <a:pPr>
              <a:lnSpc>
                <a:spcPts val="3185"/>
              </a:lnSpc>
              <a:spcBef>
                <a:spcPct val="0"/>
              </a:spcBef>
            </a:pPr>
            <a:endParaRPr lang="vi-VN" sz="2275" err="1">
              <a:solidFill>
                <a:srgbClr val="000000"/>
              </a:solidFill>
              <a:latin typeface="Muli Bold"/>
              <a:ea typeface="Muli Bold"/>
              <a:cs typeface="Muli Bold"/>
              <a:sym typeface="Muli Bold"/>
            </a:endParaRPr>
          </a:p>
        </p:txBody>
      </p:sp>
      <p:sp>
        <p:nvSpPr>
          <p:cNvPr id="18" name="Title 1">
            <a:extLst>
              <a:ext uri="{FF2B5EF4-FFF2-40B4-BE49-F238E27FC236}">
                <a16:creationId xmlns:a16="http://schemas.microsoft.com/office/drawing/2014/main" id="{8BC45E3E-FA1F-128B-7F43-5DA1DEF82451}"/>
              </a:ext>
            </a:extLst>
          </p:cNvPr>
          <p:cNvSpPr txBox="1">
            <a:spLocks/>
          </p:cNvSpPr>
          <p:nvPr/>
        </p:nvSpPr>
        <p:spPr>
          <a:xfrm>
            <a:off x="1295400" y="2362200"/>
            <a:ext cx="7099300" cy="1793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200" b="1" dirty="0">
                <a:solidFill>
                  <a:srgbClr val="FF0000"/>
                </a:solidFill>
                <a:latin typeface="Times New Roman" panose="02020603050405020304" pitchFamily="18" charset="0"/>
                <a:cs typeface="Times New Roman" panose="02020603050405020304" pitchFamily="18" charset="0"/>
              </a:rPr>
              <a:t>Thực hành viết đoạn văn.</a:t>
            </a:r>
            <a:br>
              <a:rPr lang="vi-VN" sz="4200" b="1" dirty="0">
                <a:solidFill>
                  <a:srgbClr val="FF0000"/>
                </a:solidFill>
                <a:latin typeface="Times New Roman" panose="02020603050405020304" pitchFamily="18" charset="0"/>
                <a:cs typeface="Times New Roman" panose="02020603050405020304" pitchFamily="18" charset="0"/>
              </a:rPr>
            </a:br>
            <a:r>
              <a:rPr lang="vi-VN" sz="4200" b="1" dirty="0">
                <a:solidFill>
                  <a:srgbClr val="FF0000"/>
                </a:solidFill>
                <a:latin typeface="Times New Roman" panose="02020603050405020304" pitchFamily="18" charset="0"/>
                <a:cs typeface="Times New Roman" panose="02020603050405020304" pitchFamily="18" charset="0"/>
              </a:rPr>
              <a:t>Thời gian: </a:t>
            </a:r>
            <a:r>
              <a:rPr lang="en-US" sz="4200" b="1" dirty="0">
                <a:solidFill>
                  <a:srgbClr val="FF0000"/>
                </a:solidFill>
                <a:latin typeface="Times New Roman" panose="02020603050405020304" pitchFamily="18" charset="0"/>
                <a:cs typeface="Times New Roman" panose="02020603050405020304" pitchFamily="18" charset="0"/>
              </a:rPr>
              <a:t>25</a:t>
            </a:r>
            <a:r>
              <a:rPr lang="vi-VN" sz="4200" b="1" dirty="0">
                <a:solidFill>
                  <a:srgbClr val="FF0000"/>
                </a:solidFill>
                <a:latin typeface="Times New Roman" panose="02020603050405020304" pitchFamily="18" charset="0"/>
                <a:cs typeface="Times New Roman" panose="02020603050405020304" pitchFamily="18" charset="0"/>
              </a:rPr>
              <a:t> phút.</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59E06CA-767C-09A8-3494-E5086903F0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1010" y="-56635"/>
            <a:ext cx="2909617" cy="1445804"/>
          </a:xfrm>
          <a:prstGeom prst="ellipse">
            <a:avLst/>
          </a:prstGeom>
          <a:ln>
            <a:noFill/>
          </a:ln>
          <a:effectLst>
            <a:softEdge rad="112500"/>
          </a:effectLst>
        </p:spPr>
      </p:pic>
      <p:sp>
        <p:nvSpPr>
          <p:cNvPr id="2" name="Freeform 2">
            <a:extLst>
              <a:ext uri="{FF2B5EF4-FFF2-40B4-BE49-F238E27FC236}">
                <a16:creationId xmlns:a16="http://schemas.microsoft.com/office/drawing/2014/main" id="{C697E638-8704-7972-9E5B-01D76851CFBB}"/>
              </a:ext>
            </a:extLst>
          </p:cNvPr>
          <p:cNvSpPr/>
          <p:nvPr/>
        </p:nvSpPr>
        <p:spPr>
          <a:xfrm>
            <a:off x="83267" y="5509414"/>
            <a:ext cx="2724150" cy="1303678"/>
          </a:xfrm>
          <a:custGeom>
            <a:avLst/>
            <a:gdLst/>
            <a:ahLst/>
            <a:cxnLst/>
            <a:rect l="l" t="t" r="r" b="b"/>
            <a:pathLst>
              <a:path w="9710442" h="8229600">
                <a:moveTo>
                  <a:pt x="0" y="0"/>
                </a:moveTo>
                <a:lnTo>
                  <a:pt x="9710442" y="0"/>
                </a:lnTo>
                <a:lnTo>
                  <a:pt x="9710442" y="8229600"/>
                </a:lnTo>
                <a:lnTo>
                  <a:pt x="0" y="8229600"/>
                </a:lnTo>
                <a:lnTo>
                  <a:pt x="0" y="0"/>
                </a:lnTo>
                <a:close/>
              </a:path>
            </a:pathLst>
          </a:custGeom>
          <a:blipFill>
            <a:blip r:embed="rId7"/>
            <a:stretch>
              <a:fillRect/>
            </a:stretch>
          </a:blipFill>
        </p:spPr>
        <p:txBody>
          <a:bodyPr/>
          <a:lstStyle/>
          <a:p>
            <a:pPr>
              <a:defRPr/>
            </a:pPr>
            <a:endParaRPr lang="en-US" sz="793"/>
          </a:p>
        </p:txBody>
      </p:sp>
    </p:spTree>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2">
                                          <p:stCondLst>
                                            <p:cond delay="0"/>
                                          </p:stCondLst>
                                        </p:cTn>
                                        <p:tgtEl>
                                          <p:spTgt spid="18"/>
                                        </p:tgtEl>
                                      </p:cBhvr>
                                    </p:animEffect>
                                    <p:anim calcmode="lin" valueType="num">
                                      <p:cBhvr>
                                        <p:cTn id="8" dur="228"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18"/>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18"/>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18"/>
                                        </p:tgtEl>
                                        <p:attrNameLst>
                                          <p:attrName>ppt_y</p:attrName>
                                        </p:attrNameLst>
                                      </p:cBhvr>
                                      <p:tavLst>
                                        <p:tav tm="0" fmla="#ppt_y-sin(pi*$)/81">
                                          <p:val>
                                            <p:fltVal val="0"/>
                                          </p:val>
                                        </p:tav>
                                        <p:tav tm="100000">
                                          <p:val>
                                            <p:fltVal val="1"/>
                                          </p:val>
                                        </p:tav>
                                      </p:tavLst>
                                    </p:anim>
                                    <p:animScale>
                                      <p:cBhvr>
                                        <p:cTn id="13" dur="3">
                                          <p:stCondLst>
                                            <p:cond delay="81"/>
                                          </p:stCondLst>
                                        </p:cTn>
                                        <p:tgtEl>
                                          <p:spTgt spid="18"/>
                                        </p:tgtEl>
                                      </p:cBhvr>
                                      <p:to x="100000" y="60000"/>
                                    </p:animScale>
                                    <p:animScale>
                                      <p:cBhvr>
                                        <p:cTn id="14" dur="21" decel="50000">
                                          <p:stCondLst>
                                            <p:cond delay="85"/>
                                          </p:stCondLst>
                                        </p:cTn>
                                        <p:tgtEl>
                                          <p:spTgt spid="18"/>
                                        </p:tgtEl>
                                      </p:cBhvr>
                                      <p:to x="100000" y="100000"/>
                                    </p:animScale>
                                    <p:animScale>
                                      <p:cBhvr>
                                        <p:cTn id="15" dur="3">
                                          <p:stCondLst>
                                            <p:cond delay="164"/>
                                          </p:stCondLst>
                                        </p:cTn>
                                        <p:tgtEl>
                                          <p:spTgt spid="18"/>
                                        </p:tgtEl>
                                      </p:cBhvr>
                                      <p:to x="100000" y="80000"/>
                                    </p:animScale>
                                    <p:animScale>
                                      <p:cBhvr>
                                        <p:cTn id="16" dur="21" decel="50000">
                                          <p:stCondLst>
                                            <p:cond delay="167"/>
                                          </p:stCondLst>
                                        </p:cTn>
                                        <p:tgtEl>
                                          <p:spTgt spid="18"/>
                                        </p:tgtEl>
                                      </p:cBhvr>
                                      <p:to x="100000" y="100000"/>
                                    </p:animScale>
                                    <p:animScale>
                                      <p:cBhvr>
                                        <p:cTn id="17" dur="3">
                                          <p:stCondLst>
                                            <p:cond delay="205"/>
                                          </p:stCondLst>
                                        </p:cTn>
                                        <p:tgtEl>
                                          <p:spTgt spid="18"/>
                                        </p:tgtEl>
                                      </p:cBhvr>
                                      <p:to x="100000" y="90000"/>
                                    </p:animScale>
                                    <p:animScale>
                                      <p:cBhvr>
                                        <p:cTn id="18" dur="21" decel="50000">
                                          <p:stCondLst>
                                            <p:cond delay="208"/>
                                          </p:stCondLst>
                                        </p:cTn>
                                        <p:tgtEl>
                                          <p:spTgt spid="18"/>
                                        </p:tgtEl>
                                      </p:cBhvr>
                                      <p:to x="100000" y="100000"/>
                                    </p:animScale>
                                    <p:animScale>
                                      <p:cBhvr>
                                        <p:cTn id="19" dur="3">
                                          <p:stCondLst>
                                            <p:cond delay="226"/>
                                          </p:stCondLst>
                                        </p:cTn>
                                        <p:tgtEl>
                                          <p:spTgt spid="18"/>
                                        </p:tgtEl>
                                      </p:cBhvr>
                                      <p:to x="100000" y="95000"/>
                                    </p:animScale>
                                    <p:animScale>
                                      <p:cBhvr>
                                        <p:cTn id="20" dur="21" decel="50000">
                                          <p:stCondLst>
                                            <p:cond delay="229"/>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alphaModFix amt="71000"/>
          </a:blip>
          <a:srcRect/>
          <a:stretch>
            <a:fillRect/>
          </a:stretch>
        </p:blipFill>
        <p:spPr>
          <a:xfrm>
            <a:off x="6108700" y="3487484"/>
            <a:ext cx="3810000" cy="3357562"/>
          </a:xfrm>
          <a:prstGeom prst="rect">
            <a:avLst/>
          </a:prstGeom>
        </p:spPr>
      </p:pic>
      <p:pic>
        <p:nvPicPr>
          <p:cNvPr id="7" name="Picture 18"/>
          <p:cNvPicPr>
            <a:picLocks noChangeAspect="1"/>
          </p:cNvPicPr>
          <p:nvPr/>
        </p:nvPicPr>
        <p:blipFill>
          <a:blip r:embed="rId4"/>
          <a:srcRect/>
          <a:stretch>
            <a:fillRect/>
          </a:stretch>
        </p:blipFill>
        <p:spPr>
          <a:xfrm>
            <a:off x="3305" y="5638800"/>
            <a:ext cx="1224618" cy="1017964"/>
          </a:xfrm>
          <a:prstGeom prst="rect">
            <a:avLst/>
          </a:prstGeom>
        </p:spPr>
      </p:pic>
      <p:sp>
        <p:nvSpPr>
          <p:cNvPr id="11" name="Rectangle 10"/>
          <p:cNvSpPr/>
          <p:nvPr/>
        </p:nvSpPr>
        <p:spPr>
          <a:xfrm>
            <a:off x="228600" y="675620"/>
            <a:ext cx="9525000" cy="6825074"/>
          </a:xfrm>
          <a:prstGeom prst="rect">
            <a:avLst/>
          </a:prstGeom>
        </p:spPr>
        <p:txBody>
          <a:bodyPr wrap="square">
            <a:spAutoFit/>
          </a:bodyPr>
          <a:lstStyle/>
          <a:p>
            <a:pPr>
              <a:lnSpc>
                <a:spcPct val="150000"/>
              </a:lnSpc>
              <a:tabLst>
                <a:tab pos="1126877" algn="l"/>
              </a:tabLst>
            </a:pPr>
            <a:r>
              <a:rPr lang="vi-VN" sz="3000" b="1" dirty="0">
                <a:latin typeface="Times New Roman" panose="02020603050405020304" pitchFamily="18" charset="0"/>
                <a:ea typeface="MS Mincho"/>
              </a:rPr>
              <a:t>Khi viết đoạn văn , cần lưu ý</a:t>
            </a:r>
            <a:r>
              <a:rPr lang="en-US" sz="3000" b="1" dirty="0">
                <a:latin typeface="Times New Roman" panose="02020603050405020304" pitchFamily="18" charset="0"/>
                <a:ea typeface="MS Mincho"/>
              </a:rPr>
              <a:t>:</a:t>
            </a:r>
          </a:p>
          <a:p>
            <a:pPr algn="just">
              <a:lnSpc>
                <a:spcPct val="150000"/>
              </a:lnSpc>
              <a:tabLst>
                <a:tab pos="1126877" algn="l"/>
              </a:tabLst>
            </a:pPr>
            <a:r>
              <a:rPr lang="vi-VN" sz="3000" dirty="0">
                <a:latin typeface="Times New Roman" panose="02020603050405020304" pitchFamily="18" charset="0"/>
                <a:ea typeface="MS Mincho"/>
              </a:rPr>
              <a:t>+ Bám sát dàn ý để viết đoạn.</a:t>
            </a:r>
          </a:p>
          <a:p>
            <a:pPr algn="just">
              <a:lnSpc>
                <a:spcPct val="150000"/>
              </a:lnSpc>
              <a:tabLst>
                <a:tab pos="1126877" algn="l"/>
              </a:tabLst>
            </a:pPr>
            <a:r>
              <a:rPr lang="vi-VN" sz="3000" dirty="0">
                <a:latin typeface="Times New Roman" panose="02020603050405020304" pitchFamily="18" charset="0"/>
                <a:ea typeface="MS Mincho"/>
              </a:rPr>
              <a:t>+ Sử dụng ngôi thứ nhất, xưng tôi</a:t>
            </a:r>
            <a:r>
              <a:rPr lang="en-US" sz="3000" dirty="0">
                <a:latin typeface="Times New Roman" panose="02020603050405020304" pitchFamily="18" charset="0"/>
                <a:ea typeface="MS Mincho"/>
              </a:rPr>
              <a:t> (</a:t>
            </a:r>
            <a:r>
              <a:rPr lang="en-US" sz="3000" dirty="0" err="1">
                <a:latin typeface="Times New Roman" panose="02020603050405020304" pitchFamily="18" charset="0"/>
                <a:ea typeface="MS Mincho"/>
              </a:rPr>
              <a:t>em</a:t>
            </a:r>
            <a:r>
              <a:rPr lang="en-US" sz="3000" dirty="0">
                <a:latin typeface="Times New Roman" panose="02020603050405020304" pitchFamily="18" charset="0"/>
                <a:ea typeface="MS Mincho"/>
              </a:rPr>
              <a:t>)</a:t>
            </a:r>
            <a:r>
              <a:rPr lang="vi-VN" sz="3000" dirty="0">
                <a:latin typeface="Times New Roman" panose="02020603050405020304" pitchFamily="18" charset="0"/>
                <a:ea typeface="MS Mincho"/>
              </a:rPr>
              <a:t> để bộc lộ cảm xúc.</a:t>
            </a:r>
          </a:p>
          <a:p>
            <a:pPr algn="just">
              <a:lnSpc>
                <a:spcPct val="150000"/>
              </a:lnSpc>
              <a:tabLst>
                <a:tab pos="1126877" algn="l"/>
              </a:tabLst>
            </a:pPr>
            <a:r>
              <a:rPr lang="vi-VN" sz="3000" dirty="0">
                <a:latin typeface="Times New Roman" panose="02020603050405020304" pitchFamily="18" charset="0"/>
                <a:ea typeface="MS Mincho"/>
              </a:rPr>
              <a:t>+ Thể hiện được cảm xúc chân thành của em về nội dung hoặc nghệ thuật độc đáo của bài thơ.</a:t>
            </a:r>
          </a:p>
          <a:p>
            <a:pPr algn="just">
              <a:lnSpc>
                <a:spcPct val="150000"/>
              </a:lnSpc>
              <a:tabLst>
                <a:tab pos="1126877" algn="l"/>
              </a:tabLst>
            </a:pPr>
            <a:r>
              <a:rPr lang="vi-VN" sz="3000" dirty="0">
                <a:latin typeface="Times New Roman" panose="02020603050405020304" pitchFamily="18" charset="0"/>
                <a:ea typeface="MS Mincho"/>
              </a:rPr>
              <a:t>+ Trình bày đúng hình thức của đoạn văn</a:t>
            </a:r>
            <a:r>
              <a:rPr lang="en-US" sz="3000" dirty="0">
                <a:latin typeface="Times New Roman" panose="02020603050405020304" pitchFamily="18" charset="0"/>
                <a:ea typeface="MS Mincho"/>
              </a:rPr>
              <a:t>. </a:t>
            </a:r>
            <a:r>
              <a:rPr lang="vi-VN" sz="3000" dirty="0">
                <a:latin typeface="Times New Roman" panose="02020603050405020304" pitchFamily="18" charset="0"/>
                <a:ea typeface="MS Mincho"/>
              </a:rPr>
              <a:t>Các câu trong đoạn văn cần tập trung làm rõ vấn đề chính, giữa các câu có sự liên kết, đoạn văn có dung lượng khoảng 200 chữ (khoảng 2/3 trang giấy).</a:t>
            </a:r>
            <a:endParaRPr lang="en-US" sz="3000" dirty="0">
              <a:latin typeface="Times New Roman" panose="02020603050405020304" pitchFamily="18" charset="0"/>
              <a:ea typeface="Times New Roman" panose="02020603050405020304" pitchFamily="18" charset="0"/>
            </a:endParaRPr>
          </a:p>
          <a:p>
            <a:pPr>
              <a:lnSpc>
                <a:spcPct val="150000"/>
              </a:lnSpc>
              <a:tabLst>
                <a:tab pos="1126877" algn="l"/>
              </a:tabLst>
            </a:pPr>
            <a:endParaRPr lang="en-US" sz="2167"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478B70A3-EC89-5424-5DAD-C1AC0F827186}"/>
              </a:ext>
            </a:extLst>
          </p:cNvPr>
          <p:cNvSpPr/>
          <p:nvPr/>
        </p:nvSpPr>
        <p:spPr>
          <a:xfrm>
            <a:off x="3657600" y="152400"/>
            <a:ext cx="2895600" cy="523220"/>
          </a:xfrm>
          <a:prstGeom prst="rect">
            <a:avLst/>
          </a:prstGeom>
        </p:spPr>
        <p:txBody>
          <a:bodyPr wrap="square">
            <a:spAutoFit/>
          </a:bodyPr>
          <a:lstStyle/>
          <a:p>
            <a:pPr>
              <a:tabLst>
                <a:tab pos="1126877" algn="l"/>
              </a:tabLst>
            </a:pPr>
            <a:r>
              <a:rPr lang="en-US" sz="2800" b="1">
                <a:solidFill>
                  <a:srgbClr val="FF0000"/>
                </a:solidFill>
                <a:latin typeface="Times New Roman" panose="02020603050405020304" pitchFamily="18" charset="0"/>
                <a:ea typeface="MS Mincho"/>
              </a:rPr>
              <a:t>VIẾT ĐOẠN</a:t>
            </a:r>
            <a:endParaRPr lang="en-US" sz="280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5923727"/>
      </p:ext>
    </p:extLst>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186616" y="1295400"/>
            <a:ext cx="9588699" cy="531080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96">
              <a:defRPr/>
            </a:pPr>
            <a:endParaRPr lang="en-US" sz="1463">
              <a:solidFill>
                <a:prstClr val="black"/>
              </a:solidFill>
              <a:latin typeface="Calibri" panose="020F0502020204030204"/>
            </a:endParaRPr>
          </a:p>
        </p:txBody>
      </p:sp>
      <p:sp>
        <p:nvSpPr>
          <p:cNvPr id="52" name="Rectangle 3"/>
          <p:cNvSpPr>
            <a:spLocks noChangeArrowheads="1"/>
          </p:cNvSpPr>
          <p:nvPr/>
        </p:nvSpPr>
        <p:spPr bwMode="gray">
          <a:xfrm flipH="1">
            <a:off x="470804" y="76200"/>
            <a:ext cx="8954071" cy="980126"/>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96">
              <a:defRPr/>
            </a:pPr>
            <a:endParaRPr lang="en-US" sz="1463">
              <a:solidFill>
                <a:srgbClr val="595959"/>
              </a:solidFill>
              <a:latin typeface="Euphemia"/>
            </a:endParaRPr>
          </a:p>
        </p:txBody>
      </p:sp>
      <p:sp>
        <p:nvSpPr>
          <p:cNvPr id="54" name="Text Box 9"/>
          <p:cNvSpPr txBox="1">
            <a:spLocks noChangeArrowheads="1"/>
          </p:cNvSpPr>
          <p:nvPr/>
        </p:nvSpPr>
        <p:spPr bwMode="auto">
          <a:xfrm flipH="1">
            <a:off x="1263756" y="0"/>
            <a:ext cx="7472970" cy="100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50000"/>
              </a:lnSpc>
              <a:defRPr/>
            </a:pPr>
            <a:r>
              <a:rPr lang="en-US" sz="1300" b="1" dirty="0">
                <a:solidFill>
                  <a:schemeClr val="bg1"/>
                </a:solidFill>
                <a:latin typeface="Times New Roman" panose="02020603050405020304" pitchFamily="18" charset="0"/>
                <a:cs typeface="Times New Roman" panose="02020603050405020304" pitchFamily="18" charset="0"/>
              </a:rPr>
              <a:t>PHIẾU </a:t>
            </a:r>
            <a:r>
              <a:rPr lang="vi-VN" sz="1300" b="1" dirty="0">
                <a:solidFill>
                  <a:schemeClr val="bg1"/>
                </a:solidFill>
                <a:latin typeface="Times New Roman" panose="02020603050405020304" pitchFamily="18" charset="0"/>
                <a:cs typeface="Times New Roman" panose="02020603050405020304" pitchFamily="18" charset="0"/>
              </a:rPr>
              <a:t>BÀI TẬP </a:t>
            </a:r>
            <a:r>
              <a:rPr lang="en-US" sz="1300" b="1" dirty="0">
                <a:solidFill>
                  <a:schemeClr val="bg1"/>
                </a:solidFill>
                <a:latin typeface="Times New Roman" panose="02020603050405020304" pitchFamily="18" charset="0"/>
                <a:cs typeface="Times New Roman" panose="02020603050405020304" pitchFamily="18" charset="0"/>
              </a:rPr>
              <a:t> SỐ </a:t>
            </a:r>
            <a:r>
              <a:rPr lang="vi-VN" sz="1300" b="1" dirty="0">
                <a:solidFill>
                  <a:schemeClr val="bg1"/>
                </a:solidFill>
                <a:latin typeface="Times New Roman" panose="02020603050405020304" pitchFamily="18" charset="0"/>
                <a:cs typeface="Times New Roman" panose="02020603050405020304" pitchFamily="18" charset="0"/>
              </a:rPr>
              <a:t>2</a:t>
            </a:r>
          </a:p>
          <a:p>
            <a:pPr algn="ctr">
              <a:lnSpc>
                <a:spcPct val="150000"/>
              </a:lnSpc>
              <a:defRPr/>
            </a:pPr>
            <a:r>
              <a:rPr lang="vi-VN" sz="1300" b="1" dirty="0">
                <a:solidFill>
                  <a:schemeClr val="bg1"/>
                </a:solidFill>
                <a:latin typeface="Times New Roman" panose="02020603050405020304" pitchFamily="18" charset="0"/>
                <a:cs typeface="Times New Roman" panose="02020603050405020304" pitchFamily="18" charset="0"/>
              </a:rPr>
              <a:t>VIẾT  ĐOẠN VĂN GHI LẠI CẢM NGHĨ CỦA EM VỀ BÀI THƠ “</a:t>
            </a:r>
            <a:r>
              <a:rPr lang="en-US" sz="1300" b="1" dirty="0">
                <a:solidFill>
                  <a:schemeClr val="bg1"/>
                </a:solidFill>
                <a:latin typeface="Times New Roman" panose="02020603050405020304" pitchFamily="18" charset="0"/>
                <a:cs typeface="Times New Roman" panose="02020603050405020304" pitchFamily="18" charset="0"/>
              </a:rPr>
              <a:t>LÀNG NỦ</a:t>
            </a:r>
            <a:r>
              <a:rPr lang="vi-VN" sz="1300" b="1" dirty="0">
                <a:solidFill>
                  <a:schemeClr val="bg1"/>
                </a:solidFill>
                <a:latin typeface="Times New Roman" panose="02020603050405020304" pitchFamily="18" charset="0"/>
                <a:cs typeface="Times New Roman" panose="02020603050405020304" pitchFamily="18" charset="0"/>
              </a:rPr>
              <a:t>” ( </a:t>
            </a:r>
            <a:r>
              <a:rPr lang="en-US" sz="1300" b="1" dirty="0">
                <a:solidFill>
                  <a:schemeClr val="bg1"/>
                </a:solidFill>
                <a:latin typeface="Times New Roman" panose="02020603050405020304" pitchFamily="18" charset="0"/>
                <a:cs typeface="Times New Roman" panose="02020603050405020304" pitchFamily="18" charset="0"/>
              </a:rPr>
              <a:t>BÙI QUẢNG BẠ</a:t>
            </a:r>
            <a:r>
              <a:rPr lang="vi-VN" sz="1300" b="1" dirty="0">
                <a:solidFill>
                  <a:schemeClr val="bg1"/>
                </a:solidFill>
                <a:latin typeface="Times New Roman" panose="02020603050405020304" pitchFamily="18" charset="0"/>
                <a:cs typeface="Times New Roman" panose="02020603050405020304" pitchFamily="18" charset="0"/>
              </a:rPr>
              <a:t>)</a:t>
            </a:r>
          </a:p>
          <a:p>
            <a:pPr algn="ctr">
              <a:lnSpc>
                <a:spcPct val="150000"/>
              </a:lnSpc>
              <a:defRPr/>
            </a:pPr>
            <a:r>
              <a:rPr lang="vi-VN" sz="1517" b="1" dirty="0">
                <a:solidFill>
                  <a:schemeClr val="bg1"/>
                </a:solidFill>
                <a:latin typeface="Times New Roman" panose="02020603050405020304" pitchFamily="18" charset="0"/>
                <a:cs typeface="Times New Roman" panose="02020603050405020304" pitchFamily="18" charset="0"/>
              </a:rPr>
              <a:t>Họ tên: ............................................     Lớp..............</a:t>
            </a:r>
          </a:p>
        </p:txBody>
      </p:sp>
      <p:grpSp>
        <p:nvGrpSpPr>
          <p:cNvPr id="56" name="Group 5"/>
          <p:cNvGrpSpPr>
            <a:grpSpLocks/>
          </p:cNvGrpSpPr>
          <p:nvPr/>
        </p:nvGrpSpPr>
        <p:grpSpPr bwMode="auto">
          <a:xfrm flipH="1">
            <a:off x="76200" y="57040"/>
            <a:ext cx="1144710" cy="999286"/>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742996">
                <a:defRPr/>
              </a:pPr>
              <a:endParaRPr lang="en-US" sz="1463">
                <a:solidFill>
                  <a:srgbClr val="595959"/>
                </a:solidFill>
                <a:latin typeface="Euphemia"/>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742996">
                <a:defRPr/>
              </a:pPr>
              <a:endParaRPr lang="en-US" sz="1463">
                <a:solidFill>
                  <a:srgbClr val="595959"/>
                </a:solidFill>
                <a:latin typeface="Euphemia"/>
              </a:endParaRPr>
            </a:p>
          </p:txBody>
        </p:sp>
      </p:grpSp>
      <p:sp>
        <p:nvSpPr>
          <p:cNvPr id="57" name="Oval 6"/>
          <p:cNvSpPr>
            <a:spLocks noChangeArrowheads="1"/>
          </p:cNvSpPr>
          <p:nvPr/>
        </p:nvSpPr>
        <p:spPr bwMode="gray">
          <a:xfrm flipH="1">
            <a:off x="8915642" y="76200"/>
            <a:ext cx="914158" cy="962296"/>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defTabSz="742996">
              <a:defRPr/>
            </a:pPr>
            <a:endParaRPr lang="en-US" sz="1463" kern="0">
              <a:solidFill>
                <a:srgbClr val="595959"/>
              </a:solidFill>
              <a:latin typeface="Euphemia"/>
            </a:endParaRPr>
          </a:p>
        </p:txBody>
      </p:sp>
      <p:sp>
        <p:nvSpPr>
          <p:cNvPr id="58" name="Freeform 7"/>
          <p:cNvSpPr>
            <a:spLocks/>
          </p:cNvSpPr>
          <p:nvPr/>
        </p:nvSpPr>
        <p:spPr bwMode="gray">
          <a:xfrm flipH="1">
            <a:off x="9064111" y="637205"/>
            <a:ext cx="637846" cy="29382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defTabSz="742996">
              <a:defRPr/>
            </a:pPr>
            <a:endParaRPr lang="en-US" sz="1463" kern="0">
              <a:solidFill>
                <a:srgbClr val="595959"/>
              </a:solidFill>
              <a:latin typeface="Euphemia"/>
            </a:endParaRPr>
          </a:p>
        </p:txBody>
      </p:sp>
      <p:pic>
        <p:nvPicPr>
          <p:cNvPr id="24" name="Picture 23"/>
          <p:cNvPicPr>
            <a:picLocks noChangeAspect="1"/>
          </p:cNvPicPr>
          <p:nvPr/>
        </p:nvPicPr>
        <p:blipFill>
          <a:blip r:embed="rId2"/>
          <a:srcRect l="33996" t="72399" r="31567" b="13095"/>
          <a:stretch>
            <a:fillRect/>
          </a:stretch>
        </p:blipFill>
        <p:spPr>
          <a:xfrm>
            <a:off x="2017980" y="1013222"/>
            <a:ext cx="1314180" cy="510778"/>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6643537" y="990600"/>
            <a:ext cx="1281693" cy="510203"/>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045110" y="6125040"/>
            <a:ext cx="2514027" cy="390968"/>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3" name="TextBox 2">
            <a:extLst>
              <a:ext uri="{FF2B5EF4-FFF2-40B4-BE49-F238E27FC236}">
                <a16:creationId xmlns:a16="http://schemas.microsoft.com/office/drawing/2014/main" id="{847C8F50-C623-A8EF-EF6E-C2B4EC50EE38}"/>
              </a:ext>
            </a:extLst>
          </p:cNvPr>
          <p:cNvSpPr txBox="1"/>
          <p:nvPr/>
        </p:nvSpPr>
        <p:spPr>
          <a:xfrm>
            <a:off x="76200" y="1513238"/>
            <a:ext cx="9625757" cy="4801314"/>
          </a:xfrm>
          <a:prstGeom prst="rect">
            <a:avLst/>
          </a:prstGeom>
          <a:noFill/>
        </p:spPr>
        <p:txBody>
          <a:bodyPr wrap="square">
            <a:spAutoFit/>
          </a:bodyPr>
          <a:lstStyle/>
          <a:p>
            <a:pPr marL="247665" indent="-247665">
              <a:spcBef>
                <a:spcPct val="0"/>
              </a:spcBef>
              <a:buFont typeface="Wingdings" panose="05000000000000000000" pitchFamily="2" charset="2"/>
              <a:buChar char="ü"/>
              <a:defRPr/>
            </a:pPr>
            <a:r>
              <a:rPr lang="vi-VN" altLang="en-US" sz="3000" dirty="0">
                <a:solidFill>
                  <a:srgbClr val="000000"/>
                </a:solidFill>
                <a:latin typeface="Times New Roman" panose="02020603050405020304" pitchFamily="18" charset="0"/>
                <a:cs typeface="Times New Roman" panose="02020603050405020304" pitchFamily="18" charset="0"/>
              </a:rPr>
              <a:t>Hình thức: </a:t>
            </a:r>
            <a:r>
              <a:rPr lang="vi-VN" altLang="en-US" sz="3000" dirty="0">
                <a:latin typeface="Times New Roman" panose="02020603050405020304" pitchFamily="18" charset="0"/>
                <a:cs typeface="Times New Roman" panose="02020603050405020304" pitchFamily="18" charset="0"/>
              </a:rPr>
              <a:t>HS làm việc cá nhân, sử dụng kĩ thuật viết sáng tạo </a:t>
            </a:r>
            <a:endParaRPr lang="en-US" altLang="en-US" sz="3000" dirty="0">
              <a:latin typeface="Times New Roman" panose="02020603050405020304" pitchFamily="18" charset="0"/>
              <a:ea typeface="SimSun" panose="02010600030101010101" pitchFamily="2" charset="-122"/>
            </a:endParaRPr>
          </a:p>
          <a:p>
            <a:pPr marL="247665" indent="-247665" algn="just">
              <a:spcBef>
                <a:spcPct val="0"/>
              </a:spcBef>
              <a:buFont typeface="Wingdings" panose="05000000000000000000" pitchFamily="2" charset="2"/>
              <a:buChar char="ü"/>
              <a:defRPr/>
            </a:pPr>
            <a:r>
              <a:rPr lang="vi-VN" altLang="en-US" sz="3000" dirty="0">
                <a:solidFill>
                  <a:srgbClr val="000000"/>
                </a:solidFill>
                <a:latin typeface="Times New Roman" panose="02020603050405020304" pitchFamily="18" charset="0"/>
                <a:cs typeface="Times New Roman" panose="02020603050405020304" pitchFamily="18" charset="0"/>
              </a:rPr>
              <a:t>Yêu cầu: </a:t>
            </a:r>
            <a:r>
              <a:rPr lang="vi-VN" altLang="en-US" sz="3000" dirty="0">
                <a:solidFill>
                  <a:srgbClr val="000000"/>
                </a:solidFill>
                <a:latin typeface="Times New Roman" panose="02020603050405020304" pitchFamily="18" charset="0"/>
                <a:ea typeface="SimSun" panose="02010600030101010101" pitchFamily="2" charset="-122"/>
              </a:rPr>
              <a:t>Trên cơ sở dàn ý đã lập, GV yêu cầu HS thực hành viết </a:t>
            </a:r>
            <a:r>
              <a:rPr lang="vi-VN" altLang="en-US" sz="3000" dirty="0">
                <a:solidFill>
                  <a:srgbClr val="0D0D0D"/>
                </a:solidFill>
                <a:latin typeface="Times New Roman" panose="02020603050405020304" pitchFamily="18" charset="0"/>
                <a:ea typeface="SimSun" panose="02010600030101010101" pitchFamily="2" charset="-122"/>
              </a:rPr>
              <a:t>một đoạn văn hoàn chỉnh (khoảng 200 chữ) ghi lại cảm nghĩ về bài thơ “</a:t>
            </a:r>
            <a:r>
              <a:rPr lang="en-US" altLang="en-US" sz="3000" dirty="0" err="1">
                <a:solidFill>
                  <a:srgbClr val="0D0D0D"/>
                </a:solidFill>
                <a:latin typeface="Times New Roman" panose="02020603050405020304" pitchFamily="18" charset="0"/>
                <a:ea typeface="SimSun" panose="02010600030101010101" pitchFamily="2" charset="-122"/>
              </a:rPr>
              <a:t>Làng</a:t>
            </a:r>
            <a:r>
              <a:rPr lang="en-US" altLang="en-US" sz="3000" dirty="0">
                <a:solidFill>
                  <a:srgbClr val="0D0D0D"/>
                </a:solidFill>
                <a:latin typeface="Times New Roman" panose="02020603050405020304" pitchFamily="18" charset="0"/>
                <a:ea typeface="SimSun" panose="02010600030101010101" pitchFamily="2" charset="-122"/>
              </a:rPr>
              <a:t> </a:t>
            </a:r>
            <a:r>
              <a:rPr lang="en-US" altLang="en-US" sz="3000" dirty="0" err="1">
                <a:solidFill>
                  <a:srgbClr val="0D0D0D"/>
                </a:solidFill>
                <a:latin typeface="Times New Roman" panose="02020603050405020304" pitchFamily="18" charset="0"/>
                <a:ea typeface="SimSun" panose="02010600030101010101" pitchFamily="2" charset="-122"/>
              </a:rPr>
              <a:t>Nủ</a:t>
            </a:r>
            <a:r>
              <a:rPr lang="vi-VN" altLang="en-US" sz="3000" dirty="0">
                <a:solidFill>
                  <a:srgbClr val="0D0D0D"/>
                </a:solidFill>
                <a:latin typeface="Times New Roman" panose="02020603050405020304" pitchFamily="18" charset="0"/>
                <a:ea typeface="SimSun" panose="02010600030101010101" pitchFamily="2" charset="-122"/>
              </a:rPr>
              <a:t>” của  </a:t>
            </a:r>
            <a:r>
              <a:rPr lang="en-US" altLang="en-US" sz="3000" dirty="0">
                <a:solidFill>
                  <a:srgbClr val="0D0D0D"/>
                </a:solidFill>
                <a:latin typeface="Times New Roman" panose="02020603050405020304" pitchFamily="18" charset="0"/>
                <a:ea typeface="SimSun" panose="02010600030101010101" pitchFamily="2" charset="-122"/>
              </a:rPr>
              <a:t>Bùi </a:t>
            </a:r>
            <a:r>
              <a:rPr lang="en-US" altLang="en-US" sz="3000" dirty="0" err="1">
                <a:solidFill>
                  <a:srgbClr val="0D0D0D"/>
                </a:solidFill>
                <a:latin typeface="Times New Roman" panose="02020603050405020304" pitchFamily="18" charset="0"/>
                <a:ea typeface="SimSun" panose="02010600030101010101" pitchFamily="2" charset="-122"/>
              </a:rPr>
              <a:t>Quảng</a:t>
            </a:r>
            <a:r>
              <a:rPr lang="en-US" altLang="en-US" sz="3000" dirty="0">
                <a:solidFill>
                  <a:srgbClr val="0D0D0D"/>
                </a:solidFill>
                <a:latin typeface="Times New Roman" panose="02020603050405020304" pitchFamily="18" charset="0"/>
                <a:ea typeface="SimSun" panose="02010600030101010101" pitchFamily="2" charset="-122"/>
              </a:rPr>
              <a:t> </a:t>
            </a:r>
            <a:r>
              <a:rPr lang="en-US" altLang="en-US" sz="3000" dirty="0" err="1">
                <a:solidFill>
                  <a:srgbClr val="0D0D0D"/>
                </a:solidFill>
                <a:latin typeface="Times New Roman" panose="02020603050405020304" pitchFamily="18" charset="0"/>
                <a:ea typeface="SimSun" panose="02010600030101010101" pitchFamily="2" charset="-122"/>
              </a:rPr>
              <a:t>Bạ</a:t>
            </a:r>
            <a:endParaRPr lang="vi-VN" altLang="en-US" sz="3000" dirty="0">
              <a:solidFill>
                <a:srgbClr val="0D0D0D"/>
              </a:solidFill>
              <a:latin typeface="Times New Roman" panose="02020603050405020304" pitchFamily="18" charset="0"/>
              <a:ea typeface="SimSun" panose="02010600030101010101" pitchFamily="2" charset="-122"/>
            </a:endParaRPr>
          </a:p>
          <a:p>
            <a:pPr algn="just" eaLnBrk="1" hangingPunct="1">
              <a:lnSpc>
                <a:spcPct val="100000"/>
              </a:lnSpc>
              <a:spcBef>
                <a:spcPct val="0"/>
              </a:spcBef>
              <a:defRPr/>
            </a:pPr>
            <a:r>
              <a:rPr lang="vi-VN" altLang="en-US" sz="2600" dirty="0">
                <a:solidFill>
                  <a:srgbClr val="0D0D0D"/>
                </a:solidFill>
                <a:latin typeface="Times New Roman" panose="02020603050405020304" pitchFamily="18" charset="0"/>
                <a:ea typeface="SimSun" panose="02010600030101010101" pitchFamily="2" charset="-122"/>
              </a:rPr>
              <a:t>............................................................................................................................................................................................................................................................................................................................................................................................................................................................................................................................................................................................................................................................................................................</a:t>
            </a:r>
          </a:p>
        </p:txBody>
      </p:sp>
    </p:spTree>
    <p:extLst>
      <p:ext uri="{BB962C8B-B14F-4D97-AF65-F5344CB8AC3E}">
        <p14:creationId xmlns:p14="http://schemas.microsoft.com/office/powerpoint/2010/main" val="2613487034"/>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50"/>
                                        <p:tgtEl>
                                          <p:spTgt spid="54"/>
                                        </p:tgtEl>
                                      </p:cBhvr>
                                    </p:animEffect>
                                    <p:anim calcmode="lin" valueType="num">
                                      <p:cBhvr>
                                        <p:cTn id="8" dur="250" fill="hold"/>
                                        <p:tgtEl>
                                          <p:spTgt spid="54"/>
                                        </p:tgtEl>
                                        <p:attrNameLst>
                                          <p:attrName>ppt_x</p:attrName>
                                        </p:attrNameLst>
                                      </p:cBhvr>
                                      <p:tavLst>
                                        <p:tav tm="0">
                                          <p:val>
                                            <p:strVal val="#ppt_x"/>
                                          </p:val>
                                        </p:tav>
                                        <p:tav tm="100000">
                                          <p:val>
                                            <p:strVal val="#ppt_x"/>
                                          </p:val>
                                        </p:tav>
                                      </p:tavLst>
                                    </p:anim>
                                    <p:anim calcmode="lin" valueType="num">
                                      <p:cBhvr>
                                        <p:cTn id="9" dur="25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3"/>
            <a:ext cx="9906000" cy="684999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4354" r="-1468" b="-56033"/>
            </a:stretch>
          </a:blipFill>
        </p:spPr>
      </p:sp>
      <p:sp>
        <p:nvSpPr>
          <p:cNvPr id="3" name="Freeform 3"/>
          <p:cNvSpPr/>
          <p:nvPr/>
        </p:nvSpPr>
        <p:spPr>
          <a:xfrm rot="-278358">
            <a:off x="8409310" y="6387331"/>
            <a:ext cx="1492847" cy="469568"/>
          </a:xfrm>
          <a:custGeom>
            <a:avLst/>
            <a:gdLst/>
            <a:ahLst/>
            <a:cxnLst/>
            <a:rect l="l" t="t" r="r" b="b"/>
            <a:pathLst>
              <a:path w="2756025" h="866895">
                <a:moveTo>
                  <a:pt x="0" y="0"/>
                </a:moveTo>
                <a:lnTo>
                  <a:pt x="2756026" y="0"/>
                </a:lnTo>
                <a:lnTo>
                  <a:pt x="2756026" y="866896"/>
                </a:lnTo>
                <a:lnTo>
                  <a:pt x="0" y="866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449267" y="2676894"/>
            <a:ext cx="239209" cy="342951"/>
          </a:xfrm>
          <a:custGeom>
            <a:avLst/>
            <a:gdLst/>
            <a:ahLst/>
            <a:cxnLst/>
            <a:rect l="l" t="t" r="r" b="b"/>
            <a:pathLst>
              <a:path w="441616" h="633141">
                <a:moveTo>
                  <a:pt x="0" y="0"/>
                </a:moveTo>
                <a:lnTo>
                  <a:pt x="441616" y="0"/>
                </a:lnTo>
                <a:lnTo>
                  <a:pt x="441616" y="633141"/>
                </a:lnTo>
                <a:lnTo>
                  <a:pt x="0" y="6331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217525" y="5012951"/>
            <a:ext cx="239209" cy="342951"/>
          </a:xfrm>
          <a:custGeom>
            <a:avLst/>
            <a:gdLst/>
            <a:ahLst/>
            <a:cxnLst/>
            <a:rect l="l" t="t" r="r" b="b"/>
            <a:pathLst>
              <a:path w="441616" h="633141">
                <a:moveTo>
                  <a:pt x="0" y="0"/>
                </a:moveTo>
                <a:lnTo>
                  <a:pt x="441616" y="0"/>
                </a:lnTo>
                <a:lnTo>
                  <a:pt x="441616" y="633140"/>
                </a:lnTo>
                <a:lnTo>
                  <a:pt x="0" y="633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78358">
            <a:off x="3844" y="230003"/>
            <a:ext cx="1492847" cy="469568"/>
          </a:xfrm>
          <a:custGeom>
            <a:avLst/>
            <a:gdLst/>
            <a:ahLst/>
            <a:cxnLst/>
            <a:rect l="l" t="t" r="r" b="b"/>
            <a:pathLst>
              <a:path w="2756025" h="866895">
                <a:moveTo>
                  <a:pt x="0" y="0"/>
                </a:moveTo>
                <a:lnTo>
                  <a:pt x="2756025" y="0"/>
                </a:lnTo>
                <a:lnTo>
                  <a:pt x="2756025" y="866896"/>
                </a:lnTo>
                <a:lnTo>
                  <a:pt x="0" y="866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782543">
            <a:off x="5999101" y="1883194"/>
            <a:ext cx="842658" cy="510418"/>
          </a:xfrm>
          <a:custGeom>
            <a:avLst/>
            <a:gdLst/>
            <a:ahLst/>
            <a:cxnLst/>
            <a:rect l="l" t="t" r="r" b="b"/>
            <a:pathLst>
              <a:path w="1555677" h="942310">
                <a:moveTo>
                  <a:pt x="0" y="0"/>
                </a:moveTo>
                <a:lnTo>
                  <a:pt x="1555677" y="0"/>
                </a:lnTo>
                <a:lnTo>
                  <a:pt x="1555677" y="942309"/>
                </a:lnTo>
                <a:lnTo>
                  <a:pt x="0" y="9423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ïšḻïḓê">
            <a:extLst>
              <a:ext uri="{FF2B5EF4-FFF2-40B4-BE49-F238E27FC236}">
                <a16:creationId xmlns:a16="http://schemas.microsoft.com/office/drawing/2014/main" id="{3201F283-2FA9-F570-4F86-5B3B0C983612}"/>
              </a:ext>
            </a:extLst>
          </p:cNvPr>
          <p:cNvSpPr/>
          <p:nvPr/>
        </p:nvSpPr>
        <p:spPr>
          <a:xfrm>
            <a:off x="1525937" y="112198"/>
            <a:ext cx="7618063" cy="588776"/>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0243" tIns="20122" rIns="40243" bIns="20122" anchor="ctr"/>
          <a:lstStyle/>
          <a:p>
            <a:pPr algn="ctr">
              <a:defRPr/>
            </a:pPr>
            <a:r>
              <a:rPr lang="vi-VN" sz="20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BẢNG KIỂM VIẾT ĐOẠN VĂN GHI LẠI CẢM NGHĨ </a:t>
            </a:r>
            <a:endParaRPr lang="en-US" sz="20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endParaRPr>
          </a:p>
          <a:p>
            <a:pPr algn="ctr">
              <a:defRPr/>
            </a:pPr>
            <a:r>
              <a:rPr lang="vi-VN" sz="20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VỀ MỘT BÀI THƠ T</a:t>
            </a:r>
            <a:r>
              <a:rPr lang="en-US" sz="20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ÁM CHỮ</a:t>
            </a:r>
          </a:p>
        </p:txBody>
      </p:sp>
      <p:graphicFrame>
        <p:nvGraphicFramePr>
          <p:cNvPr id="40" name="Table 39">
            <a:extLst>
              <a:ext uri="{FF2B5EF4-FFF2-40B4-BE49-F238E27FC236}">
                <a16:creationId xmlns:a16="http://schemas.microsoft.com/office/drawing/2014/main" id="{F552D3A6-0D3D-769A-DFEE-780D15522662}"/>
              </a:ext>
            </a:extLst>
          </p:cNvPr>
          <p:cNvGraphicFramePr>
            <a:graphicFrameLocks noGrp="1"/>
          </p:cNvGraphicFramePr>
          <p:nvPr>
            <p:extLst>
              <p:ext uri="{D42A27DB-BD31-4B8C-83A1-F6EECF244321}">
                <p14:modId xmlns:p14="http://schemas.microsoft.com/office/powerpoint/2010/main" val="1479634275"/>
              </p:ext>
            </p:extLst>
          </p:nvPr>
        </p:nvGraphicFramePr>
        <p:xfrm>
          <a:off x="12701" y="759175"/>
          <a:ext cx="9906000" cy="6157328"/>
        </p:xfrm>
        <a:graphic>
          <a:graphicData uri="http://schemas.openxmlformats.org/drawingml/2006/table">
            <a:tbl>
              <a:tblPr firstRow="1" firstCol="1" bandRow="1">
                <a:tableStyleId>{7DF18680-E054-41AD-8BC1-D1AEF772440D}</a:tableStyleId>
              </a:tblPr>
              <a:tblGrid>
                <a:gridCol w="1162176">
                  <a:extLst>
                    <a:ext uri="{9D8B030D-6E8A-4147-A177-3AD203B41FA5}">
                      <a16:colId xmlns:a16="http://schemas.microsoft.com/office/drawing/2014/main" val="558488547"/>
                    </a:ext>
                  </a:extLst>
                </a:gridCol>
                <a:gridCol w="7219824">
                  <a:extLst>
                    <a:ext uri="{9D8B030D-6E8A-4147-A177-3AD203B41FA5}">
                      <a16:colId xmlns:a16="http://schemas.microsoft.com/office/drawing/2014/main" val="2265422984"/>
                    </a:ext>
                  </a:extLst>
                </a:gridCol>
                <a:gridCol w="685800">
                  <a:extLst>
                    <a:ext uri="{9D8B030D-6E8A-4147-A177-3AD203B41FA5}">
                      <a16:colId xmlns:a16="http://schemas.microsoft.com/office/drawing/2014/main" val="2792727444"/>
                    </a:ext>
                  </a:extLst>
                </a:gridCol>
                <a:gridCol w="838200">
                  <a:extLst>
                    <a:ext uri="{9D8B030D-6E8A-4147-A177-3AD203B41FA5}">
                      <a16:colId xmlns:a16="http://schemas.microsoft.com/office/drawing/2014/main" val="3445154472"/>
                    </a:ext>
                  </a:extLst>
                </a:gridCol>
              </a:tblGrid>
              <a:tr h="611112">
                <a:tc>
                  <a:txBody>
                    <a:bodyPr/>
                    <a:lstStyle/>
                    <a:p>
                      <a:pPr algn="ctr"/>
                      <a:r>
                        <a:rPr lang="vi-VN" sz="1600">
                          <a:effectLst/>
                          <a:latin typeface="Times New Roman" panose="02020603050405020304" pitchFamily="18" charset="0"/>
                          <a:cs typeface="Times New Roman" panose="02020603050405020304" pitchFamily="18" charset="0"/>
                        </a:rPr>
                        <a:t>Yêu cầu</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vi-VN" sz="1600">
                          <a:effectLst/>
                          <a:latin typeface="Times New Roman" panose="02020603050405020304" pitchFamily="18" charset="0"/>
                          <a:cs typeface="Times New Roman" panose="02020603050405020304" pitchFamily="18" charset="0"/>
                        </a:rPr>
                        <a:t>Tiêu chí</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vi-VN" sz="1600">
                          <a:effectLst/>
                          <a:latin typeface="Times New Roman" panose="02020603050405020304" pitchFamily="18" charset="0"/>
                          <a:cs typeface="Times New Roman" panose="02020603050405020304" pitchFamily="18" charset="0"/>
                        </a:rPr>
                        <a:t>Điểm tối đa</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vi-VN" sz="1600">
                          <a:effectLst/>
                          <a:latin typeface="Times New Roman" panose="02020603050405020304" pitchFamily="18" charset="0"/>
                          <a:cs typeface="Times New Roman" panose="02020603050405020304" pitchFamily="18" charset="0"/>
                        </a:rPr>
                        <a:t>Điểm đạt được</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extLst>
                  <a:ext uri="{0D108BD9-81ED-4DB2-BD59-A6C34878D82A}">
                    <a16:rowId xmlns:a16="http://schemas.microsoft.com/office/drawing/2014/main" val="2951970735"/>
                  </a:ext>
                </a:extLst>
              </a:tr>
              <a:tr h="747985">
                <a:tc>
                  <a:txBody>
                    <a:bodyPr/>
                    <a:lstStyle/>
                    <a:p>
                      <a:r>
                        <a:rPr lang="vi-VN" sz="1600">
                          <a:effectLst/>
                          <a:latin typeface="Times New Roman" panose="02020603050405020304" pitchFamily="18" charset="0"/>
                          <a:cs typeface="Times New Roman" panose="02020603050405020304" pitchFamily="18" charset="0"/>
                        </a:rPr>
                        <a:t>Diễn đạt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just"/>
                      <a:r>
                        <a:rPr lang="vi-VN" sz="1800">
                          <a:effectLst/>
                          <a:latin typeface="Times New Roman" panose="02020603050405020304" pitchFamily="18" charset="0"/>
                          <a:cs typeface="Times New Roman" panose="02020603050405020304" pitchFamily="18" charset="0"/>
                        </a:rPr>
                        <a:t>Đảm bảo cấu trúc đoạn văn ( mở đoạn, thân đoạn- kết đoạn); dung lượng đảm bảo;Đúng chính tả, đúng ngữ pháp, không mắc lỗi diễn đạt.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en-US" sz="16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extLst>
                  <a:ext uri="{0D108BD9-81ED-4DB2-BD59-A6C34878D82A}">
                    <a16:rowId xmlns:a16="http://schemas.microsoft.com/office/drawing/2014/main" val="1924819025"/>
                  </a:ext>
                </a:extLst>
              </a:tr>
              <a:tr h="611112">
                <a:tc>
                  <a:txBody>
                    <a:bodyPr/>
                    <a:lstStyle/>
                    <a:p>
                      <a:r>
                        <a:rPr lang="en-US" sz="1600" err="1">
                          <a:effectLst/>
                          <a:latin typeface="Times New Roman" panose="02020603050405020304" pitchFamily="18" charset="0"/>
                          <a:cs typeface="Times New Roman" panose="02020603050405020304" pitchFamily="18" charset="0"/>
                        </a:rPr>
                        <a:t>Mở</a:t>
                      </a:r>
                      <a:r>
                        <a:rPr lang="en-US" sz="1600">
                          <a:effectLst/>
                          <a:latin typeface="Times New Roman" panose="02020603050405020304" pitchFamily="18" charset="0"/>
                          <a:cs typeface="Times New Roman" panose="02020603050405020304" pitchFamily="18" charset="0"/>
                        </a:rPr>
                        <a:t> </a:t>
                      </a:r>
                      <a:r>
                        <a:rPr lang="en-US" sz="1600" err="1">
                          <a:effectLst/>
                          <a:latin typeface="Times New Roman" panose="02020603050405020304" pitchFamily="18" charset="0"/>
                          <a:cs typeface="Times New Roman" panose="02020603050405020304" pitchFamily="18" charset="0"/>
                        </a:rPr>
                        <a:t>đoạn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Có</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câu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chủ</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đề</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giới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thiệu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tên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tên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tác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giả</a:t>
                      </a:r>
                      <a:r>
                        <a:rPr lang="vi-VN"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nêu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được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cảm</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nghĩ</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chung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về</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en-US" sz="1600">
                          <a:effectLst/>
                          <a:latin typeface="Times New Roman" panose="02020603050405020304" pitchFamily="18" charset="0"/>
                          <a:cs typeface="Times New Roman" panose="02020603050405020304" pitchFamily="18" charset="0"/>
                        </a:rPr>
                        <a:t>1,5</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extLst>
                  <a:ext uri="{0D108BD9-81ED-4DB2-BD59-A6C34878D82A}">
                    <a16:rowId xmlns:a16="http://schemas.microsoft.com/office/drawing/2014/main" val="490544398"/>
                  </a:ext>
                </a:extLst>
              </a:tr>
              <a:tr h="1645565">
                <a:tc rowSpan="3">
                  <a:txBody>
                    <a:bodyPr/>
                    <a:lstStyle/>
                    <a:p>
                      <a:r>
                        <a:rPr lang="en-US" sz="1600" err="1">
                          <a:effectLst/>
                          <a:latin typeface="Times New Roman" panose="02020603050405020304" pitchFamily="18" charset="0"/>
                          <a:cs typeface="Times New Roman" panose="02020603050405020304" pitchFamily="18" charset="0"/>
                        </a:rPr>
                        <a:t>Thân</a:t>
                      </a:r>
                      <a:r>
                        <a:rPr lang="en-US" sz="1600">
                          <a:effectLst/>
                          <a:latin typeface="Times New Roman" panose="02020603050405020304" pitchFamily="18" charset="0"/>
                          <a:cs typeface="Times New Roman" panose="02020603050405020304" pitchFamily="18" charset="0"/>
                        </a:rPr>
                        <a:t> </a:t>
                      </a:r>
                      <a:r>
                        <a:rPr lang="en-US" sz="1600" err="1">
                          <a:effectLst/>
                          <a:latin typeface="Times New Roman" panose="02020603050405020304" pitchFamily="18" charset="0"/>
                          <a:cs typeface="Times New Roman" panose="02020603050405020304" pitchFamily="18" charset="0"/>
                        </a:rPr>
                        <a:t>đoạn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just"/>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Trình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nét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diện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nội</a:t>
                      </a:r>
                      <a:r>
                        <a:rPr lang="en-US" sz="1800" dirty="0">
                          <a:effectLst/>
                          <a:latin typeface="Times New Roman" panose="02020603050405020304" pitchFamily="18" charset="0"/>
                          <a:cs typeface="Times New Roman" panose="02020603050405020304" pitchFamily="18" charset="0"/>
                        </a:rPr>
                        <a:t> dung </a:t>
                      </a:r>
                      <a:r>
                        <a:rPr lang="vi-VN" sz="1800" dirty="0">
                          <a:effectLst/>
                          <a:latin typeface="Times New Roman" panose="02020603050405020304" pitchFamily="18" charset="0"/>
                          <a:cs typeface="Times New Roman" panose="02020603050405020304" pitchFamily="18" charset="0"/>
                        </a:rPr>
                        <a:t>( mạch cảm xúc, chủ đề, thông điệp của bài thơ...)</a:t>
                      </a:r>
                    </a:p>
                    <a:p>
                      <a:pPr algn="just"/>
                      <a:endParaRPr lang="en-US" sz="1800" dirty="0">
                        <a:effectLst/>
                        <a:latin typeface="Times New Roman" panose="02020603050405020304" pitchFamily="18" charset="0"/>
                        <a:cs typeface="Times New Roman" panose="02020603050405020304" pitchFamily="18" charset="0"/>
                      </a:endParaRPr>
                    </a:p>
                    <a:p>
                      <a:pPr algn="just"/>
                      <a:r>
                        <a:rPr lang="vi-VN" sz="1800" dirty="0">
                          <a:effectLst/>
                          <a:latin typeface="Times New Roman" panose="02020603050405020304" pitchFamily="18" charset="0"/>
                          <a:cs typeface="Times New Roman" panose="02020603050405020304" pitchFamily="18" charset="0"/>
                        </a:rPr>
                        <a:t>-Cảm nghĩ về một số nét đặc sắc trên phương diện nghệ thuật (tác dụng của biện pháp tu từ, ý nghĩa của các hình ảnh, các yếu tố vần , nhịp…của bài thơ).</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en-US" sz="1600">
                          <a:effectLst/>
                          <a:latin typeface="Times New Roman" panose="02020603050405020304" pitchFamily="18" charset="0"/>
                          <a:cs typeface="Times New Roman" panose="02020603050405020304" pitchFamily="18" charset="0"/>
                        </a:rPr>
                        <a:t>2,0</a:t>
                      </a:r>
                      <a:endParaRPr lang="vi-VN" sz="1600">
                        <a:effectLst/>
                        <a:latin typeface="Times New Roman" panose="02020603050405020304" pitchFamily="18" charset="0"/>
                        <a:cs typeface="Times New Roman" panose="02020603050405020304" pitchFamily="18" charset="0"/>
                      </a:endParaRPr>
                    </a:p>
                    <a:p>
                      <a:pPr algn="ctr"/>
                      <a:endParaRPr lang="en-US" sz="1600">
                        <a:effectLst/>
                        <a:latin typeface="Times New Roman" panose="02020603050405020304" pitchFamily="18" charset="0"/>
                        <a:cs typeface="Times New Roman" panose="02020603050405020304" pitchFamily="18" charset="0"/>
                      </a:endParaRPr>
                    </a:p>
                    <a:p>
                      <a:r>
                        <a:rPr lang="vi-VN"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cs typeface="Times New Roman" panose="02020603050405020304" pitchFamily="18" charset="0"/>
                      </a:endParaRPr>
                    </a:p>
                    <a:p>
                      <a:pPr algn="ctr"/>
                      <a:r>
                        <a:rPr lang="en-US" sz="1600">
                          <a:effectLst/>
                          <a:latin typeface="Times New Roman" panose="02020603050405020304" pitchFamily="18" charset="0"/>
                          <a:cs typeface="Times New Roman" panose="02020603050405020304" pitchFamily="18" charset="0"/>
                        </a:rPr>
                        <a:t>2,0</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extLst>
                  <a:ext uri="{0D108BD9-81ED-4DB2-BD59-A6C34878D82A}">
                    <a16:rowId xmlns:a16="http://schemas.microsoft.com/office/drawing/2014/main" val="1410317003"/>
                  </a:ext>
                </a:extLst>
              </a:tr>
              <a:tr h="564982">
                <a:tc vMerge="1">
                  <a:txBody>
                    <a:bodyPr/>
                    <a:lstStyle/>
                    <a:p>
                      <a:endParaRPr lang="en-US"/>
                    </a:p>
                  </a:txBody>
                  <a:tcPr/>
                </a:tc>
                <a:tc>
                  <a:txBody>
                    <a:bodyPr/>
                    <a:lstStyle/>
                    <a:p>
                      <a:pPr algn="just"/>
                      <a:r>
                        <a:rPr lang="en-US" sz="1800" dirty="0" err="1">
                          <a:effectLst/>
                          <a:latin typeface="Times New Roman" panose="02020603050405020304" pitchFamily="18" charset="0"/>
                          <a:cs typeface="Times New Roman" panose="02020603050405020304" pitchFamily="18" charset="0"/>
                        </a:rPr>
                        <a:t>Nêu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dụng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8 </a:t>
                      </a:r>
                      <a:r>
                        <a:rPr lang="en-US" sz="1800" dirty="0" err="1">
                          <a:effectLst/>
                          <a:latin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việc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nét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độc</a:t>
                      </a:r>
                      <a:r>
                        <a:rPr lang="en-US" sz="1800" dirty="0">
                          <a:effectLst/>
                          <a:latin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cs typeface="Times New Roman" panose="02020603050405020304" pitchFamily="18" charset="0"/>
                        </a:rPr>
                        <a:t>đ</a:t>
                      </a:r>
                      <a:r>
                        <a:rPr lang="en-US" sz="1800" dirty="0" err="1">
                          <a:effectLst/>
                          <a:latin typeface="Times New Roman" panose="02020603050405020304" pitchFamily="18" charset="0"/>
                          <a:cs typeface="Times New Roman" panose="02020603050405020304" pitchFamily="18" charset="0"/>
                        </a:rPr>
                        <a:t>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en-US" sz="16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extLst>
                  <a:ext uri="{0D108BD9-81ED-4DB2-BD59-A6C34878D82A}">
                    <a16:rowId xmlns:a16="http://schemas.microsoft.com/office/drawing/2014/main" val="3229965020"/>
                  </a:ext>
                </a:extLst>
              </a:tr>
              <a:tr h="611112">
                <a:tc vMerge="1">
                  <a:txBody>
                    <a:bodyPr/>
                    <a:lstStyle/>
                    <a:p>
                      <a:endParaRPr lang="en-US"/>
                    </a:p>
                  </a:txBody>
                  <a:tcPr/>
                </a:tc>
                <a:tc>
                  <a:txBody>
                    <a:bodyPr/>
                    <a:lstStyle/>
                    <a:p>
                      <a:pPr algn="just"/>
                      <a:r>
                        <a:rPr lang="en-US" sz="1800" err="1">
                          <a:effectLst/>
                          <a:latin typeface="Times New Roman" panose="02020603050405020304" pitchFamily="18" charset="0"/>
                          <a:cs typeface="Times New Roman" panose="02020603050405020304" pitchFamily="18" charset="0"/>
                        </a:rPr>
                        <a:t>Đoạn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văn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nêu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nhận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xét</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đánh</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giá</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được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thái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độ</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tình</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cảm</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và</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mong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muốn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của</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của</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tác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giả</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được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thể</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hiện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trong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en-US"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vi-VN" sz="1600">
                          <a:effectLst/>
                          <a:latin typeface="Times New Roman" panose="02020603050405020304" pitchFamily="18" charset="0"/>
                          <a:cs typeface="Times New Roman" panose="02020603050405020304" pitchFamily="18" charset="0"/>
                        </a:rPr>
                        <a:t>0,5</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extLst>
                  <a:ext uri="{0D108BD9-81ED-4DB2-BD59-A6C34878D82A}">
                    <a16:rowId xmlns:a16="http://schemas.microsoft.com/office/drawing/2014/main" val="2530700616"/>
                  </a:ext>
                </a:extLst>
              </a:tr>
              <a:tr h="448792">
                <a:tc>
                  <a:txBody>
                    <a:bodyPr/>
                    <a:lstStyle/>
                    <a:p>
                      <a:r>
                        <a:rPr lang="en-US" sz="1600" err="1">
                          <a:effectLst/>
                          <a:latin typeface="Times New Roman" panose="02020603050405020304" pitchFamily="18" charset="0"/>
                          <a:cs typeface="Times New Roman" panose="02020603050405020304" pitchFamily="18" charset="0"/>
                        </a:rPr>
                        <a:t>Kết</a:t>
                      </a:r>
                      <a:r>
                        <a:rPr lang="en-US" sz="1600">
                          <a:effectLst/>
                          <a:latin typeface="Times New Roman" panose="02020603050405020304" pitchFamily="18" charset="0"/>
                          <a:cs typeface="Times New Roman" panose="02020603050405020304" pitchFamily="18" charset="0"/>
                        </a:rPr>
                        <a:t> </a:t>
                      </a:r>
                      <a:r>
                        <a:rPr lang="en-US" sz="1600" err="1">
                          <a:effectLst/>
                          <a:latin typeface="Times New Roman" panose="02020603050405020304" pitchFamily="18" charset="0"/>
                          <a:cs typeface="Times New Roman" panose="02020603050405020304" pitchFamily="18" charset="0"/>
                        </a:rPr>
                        <a:t>đoạn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just"/>
                      <a:r>
                        <a:rPr lang="en-US" sz="1800" err="1">
                          <a:effectLst/>
                          <a:latin typeface="Times New Roman" panose="02020603050405020304" pitchFamily="18" charset="0"/>
                          <a:cs typeface="Times New Roman" panose="02020603050405020304" pitchFamily="18" charset="0"/>
                        </a:rPr>
                        <a:t>Khẳng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định</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lại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được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cảm</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nghĩ</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và</a:t>
                      </a:r>
                      <a:r>
                        <a:rPr lang="en-US" sz="1800">
                          <a:effectLst/>
                          <a:latin typeface="Times New Roman" panose="02020603050405020304" pitchFamily="18" charset="0"/>
                          <a:cs typeface="Times New Roman" panose="02020603050405020304" pitchFamily="18" charset="0"/>
                        </a:rPr>
                        <a:t> ý </a:t>
                      </a:r>
                      <a:r>
                        <a:rPr lang="en-US" sz="1800" err="1">
                          <a:effectLst/>
                          <a:latin typeface="Times New Roman" panose="02020603050405020304" pitchFamily="18" charset="0"/>
                          <a:cs typeface="Times New Roman" panose="02020603050405020304" pitchFamily="18" charset="0"/>
                        </a:rPr>
                        <a:t>nghĩa</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của</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đối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với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bản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a:t>
                      </a:r>
                      <a:r>
                        <a:rPr lang="vi-VN" sz="1800">
                          <a:effectLst/>
                          <a:latin typeface="Times New Roman" panose="02020603050405020304" pitchFamily="18" charset="0"/>
                          <a:cs typeface="Times New Roman" panose="02020603050405020304" pitchFamily="18" charset="0"/>
                        </a:rPr>
                        <a:t>â</a:t>
                      </a:r>
                      <a:r>
                        <a:rPr lang="en-US" sz="1800">
                          <a:effectLst/>
                          <a:latin typeface="Times New Roman" panose="02020603050405020304" pitchFamily="18" charset="0"/>
                          <a:cs typeface="Times New Roman" panose="02020603050405020304" pitchFamily="18" charset="0"/>
                        </a:rPr>
                        <a:t>n</a:t>
                      </a: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en-US" sz="1600">
                          <a:effectLst/>
                          <a:latin typeface="Times New Roman" panose="02020603050405020304" pitchFamily="18" charset="0"/>
                          <a:cs typeface="Times New Roman" panose="02020603050405020304" pitchFamily="18" charset="0"/>
                        </a:rPr>
                        <a:t>1,</a:t>
                      </a:r>
                      <a:r>
                        <a:rPr lang="vi-VN" sz="16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extLst>
                  <a:ext uri="{0D108BD9-81ED-4DB2-BD59-A6C34878D82A}">
                    <a16:rowId xmlns:a16="http://schemas.microsoft.com/office/drawing/2014/main" val="3060067778"/>
                  </a:ext>
                </a:extLst>
              </a:tr>
              <a:tr h="611112">
                <a:tc>
                  <a:txBody>
                    <a:bodyPr/>
                    <a:lstStyle/>
                    <a:p>
                      <a:r>
                        <a:rPr lang="en-US" sz="1600" err="1">
                          <a:effectLst/>
                          <a:latin typeface="Times New Roman" panose="02020603050405020304" pitchFamily="18" charset="0"/>
                          <a:cs typeface="Times New Roman" panose="02020603050405020304" pitchFamily="18" charset="0"/>
                        </a:rPr>
                        <a:t>Sáng</a:t>
                      </a:r>
                      <a:r>
                        <a:rPr lang="en-US" sz="1600">
                          <a:effectLst/>
                          <a:latin typeface="Times New Roman" panose="02020603050405020304" pitchFamily="18" charset="0"/>
                          <a:cs typeface="Times New Roman" panose="02020603050405020304" pitchFamily="18" charset="0"/>
                        </a:rPr>
                        <a:t> </a:t>
                      </a:r>
                      <a:r>
                        <a:rPr lang="en-US" sz="1600" err="1">
                          <a:effectLst/>
                          <a:latin typeface="Times New Roman" panose="02020603050405020304" pitchFamily="18" charset="0"/>
                          <a:cs typeface="Times New Roman" panose="02020603050405020304" pitchFamily="18" charset="0"/>
                        </a:rPr>
                        <a:t>tạo</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just"/>
                      <a:r>
                        <a:rPr lang="en-US" sz="1800" err="1">
                          <a:effectLst/>
                          <a:latin typeface="Times New Roman" panose="02020603050405020304" pitchFamily="18" charset="0"/>
                          <a:cs typeface="Times New Roman" panose="02020603050405020304" pitchFamily="18" charset="0"/>
                        </a:rPr>
                        <a:t>Sáng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tạo</a:t>
                      </a:r>
                      <a:r>
                        <a:rPr lang="en-US" sz="1800">
                          <a:effectLst/>
                          <a:latin typeface="Times New Roman" panose="02020603050405020304" pitchFamily="18" charset="0"/>
                          <a:cs typeface="Times New Roman" panose="02020603050405020304" pitchFamily="18" charset="0"/>
                        </a:rPr>
                        <a:t> ( </a:t>
                      </a:r>
                      <a:r>
                        <a:rPr lang="en-US" sz="1800" err="1">
                          <a:effectLst/>
                          <a:latin typeface="Times New Roman" panose="02020603050405020304" pitchFamily="18" charset="0"/>
                          <a:cs typeface="Times New Roman" panose="02020603050405020304" pitchFamily="18" charset="0"/>
                        </a:rPr>
                        <a:t>thể</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hiện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suy</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nghĩ</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sâu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sắc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về</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có</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cách</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diễn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đạt</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mới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mẻ</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giàu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chất</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văn</a:t>
                      </a:r>
                      <a:r>
                        <a:rPr lang="vi-VN" sz="1800">
                          <a:effectLst/>
                          <a:latin typeface="Times New Roman" panose="02020603050405020304" pitchFamily="18" charset="0"/>
                          <a:cs typeface="Times New Roman" panose="02020603050405020304" pitchFamily="18" charset="0"/>
                        </a:rPr>
                        <a:t>, liên hệ tác phẩm khác...</a:t>
                      </a:r>
                      <a:r>
                        <a:rPr lang="en-US"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en-US" sz="16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extLst>
                  <a:ext uri="{0D108BD9-81ED-4DB2-BD59-A6C34878D82A}">
                    <a16:rowId xmlns:a16="http://schemas.microsoft.com/office/drawing/2014/main" val="2075239663"/>
                  </a:ext>
                </a:extLst>
              </a:tr>
              <a:tr h="305556">
                <a:tc>
                  <a:txBody>
                    <a:bodyPr/>
                    <a:lstStyle/>
                    <a:p>
                      <a:r>
                        <a:rPr lang="en-US" sz="1600">
                          <a:effectLst/>
                          <a:latin typeface="Times New Roman" panose="02020603050405020304" pitchFamily="18" charset="0"/>
                          <a:cs typeface="Times New Roman" panose="02020603050405020304" pitchFamily="18" charset="0"/>
                        </a:rPr>
                        <a:t>TỔNG</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pPr algn="ctr"/>
                      <a:r>
                        <a:rPr lang="en-US" sz="1600">
                          <a:effectLst/>
                          <a:latin typeface="Times New Roman" panose="02020603050405020304" pitchFamily="18" charset="0"/>
                          <a:cs typeface="Times New Roman" panose="02020603050405020304" pitchFamily="18" charset="0"/>
                        </a:rPr>
                        <a:t>10,0</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tc>
                  <a:txBody>
                    <a:bodyPr/>
                    <a:lstStyle/>
                    <a:p>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tc>
                <a:extLst>
                  <a:ext uri="{0D108BD9-81ED-4DB2-BD59-A6C34878D82A}">
                    <a16:rowId xmlns:a16="http://schemas.microsoft.com/office/drawing/2014/main" val="2077410917"/>
                  </a:ext>
                </a:extLst>
              </a:tr>
            </a:tbl>
          </a:graphicData>
        </a:graphic>
      </p:graphicFrame>
      <p:pic>
        <p:nvPicPr>
          <p:cNvPr id="6" name="Đồng hồ đếm ngược 10 phút - 10 minute timer">
            <a:hlinkClick r:id="" action="ppaction://media"/>
            <a:extLst>
              <a:ext uri="{FF2B5EF4-FFF2-40B4-BE49-F238E27FC236}">
                <a16:creationId xmlns:a16="http://schemas.microsoft.com/office/drawing/2014/main" id="{6FCF21B8-ED00-EEAC-CC9B-F3CCF4CF643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470902" y="-6582"/>
            <a:ext cx="1447800" cy="97212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50" fill="hold"/>
                                        <p:tgtEl>
                                          <p:spTgt spid="35"/>
                                        </p:tgtEl>
                                        <p:attrNameLst>
                                          <p:attrName>ppt_x</p:attrName>
                                        </p:attrNameLst>
                                      </p:cBhvr>
                                      <p:tavLst>
                                        <p:tav tm="0">
                                          <p:val>
                                            <p:strVal val="#ppt_x"/>
                                          </p:val>
                                        </p:tav>
                                        <p:tav tm="100000">
                                          <p:val>
                                            <p:strVal val="#ppt_x"/>
                                          </p:val>
                                        </p:tav>
                                      </p:tavLst>
                                    </p:anim>
                                    <p:anim calcmode="lin" valueType="num">
                                      <p:cBhvr additive="base">
                                        <p:cTn id="8" dur="25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heel(1)">
                                      <p:cBhvr>
                                        <p:cTn id="13" dur="25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11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video>
              <p:cMediaNode vol="43939" mute="1">
                <p:cTn id="23" fill="hold" display="0">
                  <p:stCondLst>
                    <p:cond delay="indefinite"/>
                  </p:stCondLst>
                </p:cTn>
                <p:tgtEl>
                  <p:spTgt spid="6"/>
                </p:tgtEl>
              </p:cMediaNode>
            </p:video>
          </p:childTnLst>
        </p:cTn>
      </p:par>
    </p:tnLst>
    <p:bldLst>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826" y="0"/>
            <a:ext cx="10029825" cy="7086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354" r="-1468" b="-56033"/>
            </a:stretch>
          </a:blipFill>
        </p:spPr>
      </p:sp>
      <p:sp>
        <p:nvSpPr>
          <p:cNvPr id="3" name="Freeform 3"/>
          <p:cNvSpPr/>
          <p:nvPr/>
        </p:nvSpPr>
        <p:spPr>
          <a:xfrm rot="-278358">
            <a:off x="8396608" y="6358802"/>
            <a:ext cx="1492847" cy="469568"/>
          </a:xfrm>
          <a:custGeom>
            <a:avLst/>
            <a:gdLst/>
            <a:ahLst/>
            <a:cxnLst/>
            <a:rect l="l" t="t" r="r" b="b"/>
            <a:pathLst>
              <a:path w="2756025" h="866895">
                <a:moveTo>
                  <a:pt x="0" y="0"/>
                </a:moveTo>
                <a:lnTo>
                  <a:pt x="2756026" y="0"/>
                </a:lnTo>
                <a:lnTo>
                  <a:pt x="2756026" y="866896"/>
                </a:lnTo>
                <a:lnTo>
                  <a:pt x="0" y="866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449267" y="2676894"/>
            <a:ext cx="239209" cy="342951"/>
          </a:xfrm>
          <a:custGeom>
            <a:avLst/>
            <a:gdLst/>
            <a:ahLst/>
            <a:cxnLst/>
            <a:rect l="l" t="t" r="r" b="b"/>
            <a:pathLst>
              <a:path w="441616" h="633141">
                <a:moveTo>
                  <a:pt x="0" y="0"/>
                </a:moveTo>
                <a:lnTo>
                  <a:pt x="441616" y="0"/>
                </a:lnTo>
                <a:lnTo>
                  <a:pt x="441616" y="633141"/>
                </a:lnTo>
                <a:lnTo>
                  <a:pt x="0" y="633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93955">
            <a:off x="158110" y="5694045"/>
            <a:ext cx="239209" cy="342951"/>
          </a:xfrm>
          <a:custGeom>
            <a:avLst/>
            <a:gdLst/>
            <a:ahLst/>
            <a:cxnLst/>
            <a:rect l="l" t="t" r="r" b="b"/>
            <a:pathLst>
              <a:path w="441616" h="633141">
                <a:moveTo>
                  <a:pt x="0" y="0"/>
                </a:moveTo>
                <a:lnTo>
                  <a:pt x="441616" y="0"/>
                </a:lnTo>
                <a:lnTo>
                  <a:pt x="441616" y="633141"/>
                </a:lnTo>
                <a:lnTo>
                  <a:pt x="0" y="633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278358">
            <a:off x="-33858" y="184510"/>
            <a:ext cx="1492847" cy="469568"/>
          </a:xfrm>
          <a:custGeom>
            <a:avLst/>
            <a:gdLst/>
            <a:ahLst/>
            <a:cxnLst/>
            <a:rect l="l" t="t" r="r" b="b"/>
            <a:pathLst>
              <a:path w="2756025" h="866895">
                <a:moveTo>
                  <a:pt x="0" y="0"/>
                </a:moveTo>
                <a:lnTo>
                  <a:pt x="2756025" y="0"/>
                </a:lnTo>
                <a:lnTo>
                  <a:pt x="2756025" y="866896"/>
                </a:lnTo>
                <a:lnTo>
                  <a:pt x="0" y="866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3" name="Table 32">
            <a:extLst>
              <a:ext uri="{FF2B5EF4-FFF2-40B4-BE49-F238E27FC236}">
                <a16:creationId xmlns:a16="http://schemas.microsoft.com/office/drawing/2014/main" id="{3739C71C-D77A-17F2-A5D0-A73EC910A933}"/>
              </a:ext>
            </a:extLst>
          </p:cNvPr>
          <p:cNvGraphicFramePr>
            <a:graphicFrameLocks noGrp="1"/>
          </p:cNvGraphicFramePr>
          <p:nvPr>
            <p:extLst>
              <p:ext uri="{D42A27DB-BD31-4B8C-83A1-F6EECF244321}">
                <p14:modId xmlns:p14="http://schemas.microsoft.com/office/powerpoint/2010/main" val="1847493612"/>
              </p:ext>
            </p:extLst>
          </p:nvPr>
        </p:nvGraphicFramePr>
        <p:xfrm>
          <a:off x="152400" y="821421"/>
          <a:ext cx="9564651" cy="5830551"/>
        </p:xfrm>
        <a:graphic>
          <a:graphicData uri="http://schemas.openxmlformats.org/drawingml/2006/table">
            <a:tbl>
              <a:tblPr firstRow="1" firstCol="1" bandRow="1">
                <a:tableStyleId>{5C22544A-7EE6-4342-B048-85BDC9FD1C3A}</a:tableStyleId>
              </a:tblPr>
              <a:tblGrid>
                <a:gridCol w="1122129">
                  <a:extLst>
                    <a:ext uri="{9D8B030D-6E8A-4147-A177-3AD203B41FA5}">
                      <a16:colId xmlns:a16="http://schemas.microsoft.com/office/drawing/2014/main" val="558488547"/>
                    </a:ext>
                  </a:extLst>
                </a:gridCol>
                <a:gridCol w="7031271">
                  <a:extLst>
                    <a:ext uri="{9D8B030D-6E8A-4147-A177-3AD203B41FA5}">
                      <a16:colId xmlns:a16="http://schemas.microsoft.com/office/drawing/2014/main" val="2265422984"/>
                    </a:ext>
                  </a:extLst>
                </a:gridCol>
                <a:gridCol w="627025">
                  <a:extLst>
                    <a:ext uri="{9D8B030D-6E8A-4147-A177-3AD203B41FA5}">
                      <a16:colId xmlns:a16="http://schemas.microsoft.com/office/drawing/2014/main" val="2792727444"/>
                    </a:ext>
                  </a:extLst>
                </a:gridCol>
                <a:gridCol w="784226">
                  <a:extLst>
                    <a:ext uri="{9D8B030D-6E8A-4147-A177-3AD203B41FA5}">
                      <a16:colId xmlns:a16="http://schemas.microsoft.com/office/drawing/2014/main" val="3445154472"/>
                    </a:ext>
                  </a:extLst>
                </a:gridCol>
              </a:tblGrid>
              <a:tr h="540769">
                <a:tc>
                  <a:txBody>
                    <a:bodyPr/>
                    <a:lstStyle/>
                    <a:p>
                      <a:pPr algn="ctr"/>
                      <a:r>
                        <a:rPr lang="vi-VN" sz="1600">
                          <a:effectLst/>
                          <a:latin typeface="Times New Roman" panose="02020603050405020304" pitchFamily="18" charset="0"/>
                          <a:ea typeface="SimSun" panose="02010600030101010101" pitchFamily="2" charset="-122"/>
                          <a:cs typeface="Times New Roman" panose="02020603050405020304" pitchFamily="18" charset="0"/>
                        </a:rPr>
                        <a:t>Tiêu chí</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600" dirty="0">
                          <a:effectLst/>
                          <a:latin typeface="Times New Roman" panose="02020603050405020304" pitchFamily="18" charset="0"/>
                          <a:ea typeface="SimSun" panose="02010600030101010101" pitchFamily="2" charset="-122"/>
                          <a:cs typeface="Times New Roman" panose="02020603050405020304" pitchFamily="18" charset="0"/>
                        </a:rPr>
                        <a:t>Họ tên</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970735"/>
                  </a:ext>
                </a:extLst>
              </a:tr>
              <a:tr h="694068">
                <a:tc>
                  <a:txBody>
                    <a:bodyPr/>
                    <a:lstStyle/>
                    <a:p>
                      <a:r>
                        <a:rPr lang="vi-VN" sz="1600">
                          <a:effectLst/>
                          <a:latin typeface="Times New Roman" panose="02020603050405020304" pitchFamily="18" charset="0"/>
                          <a:cs typeface="Times New Roman" panose="02020603050405020304" pitchFamily="18" charset="0"/>
                        </a:rPr>
                        <a:t>Diễn đạt</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1800">
                          <a:effectLst/>
                          <a:latin typeface="Times New Roman" panose="02020603050405020304" pitchFamily="18" charset="0"/>
                          <a:cs typeface="Times New Roman" panose="02020603050405020304" pitchFamily="18" charset="0"/>
                        </a:rPr>
                        <a:t>Đảm bảo cấu trúc đoạn văn ( mở đoạn, thân đoạn- kết đoạn); dung lượng đảm bảo;Đúng chính tả, đúng ngữ pháp, không mắc lỗi diễn đạt.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4819025"/>
                  </a:ext>
                </a:extLst>
              </a:tr>
              <a:tr h="567061">
                <a:tc>
                  <a:txBody>
                    <a:bodyPr/>
                    <a:lstStyle/>
                    <a:p>
                      <a:r>
                        <a:rPr lang="en-US" sz="1600">
                          <a:effectLst/>
                          <a:latin typeface="Times New Roman" panose="02020603050405020304" pitchFamily="18" charset="0"/>
                          <a:cs typeface="Times New Roman" panose="02020603050405020304" pitchFamily="18" charset="0"/>
                        </a:rPr>
                        <a:t>Mở đoạn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Có</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câu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chủ</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đề</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giới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thiệu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tên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tên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tác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giả</a:t>
                      </a:r>
                      <a:r>
                        <a:rPr lang="vi-VN"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nêu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được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cảm</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nghĩ</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chung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về</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0544398"/>
                  </a:ext>
                </a:extLst>
              </a:tr>
              <a:tr h="1526947">
                <a:tc rowSpan="3">
                  <a:txBody>
                    <a:bodyPr/>
                    <a:lstStyle/>
                    <a:p>
                      <a:r>
                        <a:rPr lang="en-US" sz="1600" err="1">
                          <a:effectLst/>
                          <a:latin typeface="Times New Roman" panose="02020603050405020304" pitchFamily="18" charset="0"/>
                          <a:cs typeface="Times New Roman" panose="02020603050405020304" pitchFamily="18" charset="0"/>
                        </a:rPr>
                        <a:t>Thân</a:t>
                      </a:r>
                      <a:r>
                        <a:rPr lang="en-US" sz="1600">
                          <a:effectLst/>
                          <a:latin typeface="Times New Roman" panose="02020603050405020304" pitchFamily="18" charset="0"/>
                          <a:cs typeface="Times New Roman" panose="02020603050405020304" pitchFamily="18" charset="0"/>
                        </a:rPr>
                        <a:t> </a:t>
                      </a:r>
                      <a:r>
                        <a:rPr lang="en-US" sz="1600" err="1">
                          <a:effectLst/>
                          <a:latin typeface="Times New Roman" panose="02020603050405020304" pitchFamily="18" charset="0"/>
                          <a:cs typeface="Times New Roman" panose="02020603050405020304" pitchFamily="18" charset="0"/>
                        </a:rPr>
                        <a:t>đoạn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800">
                          <a:effectLst/>
                          <a:latin typeface="Times New Roman" panose="02020603050405020304" pitchFamily="18" charset="0"/>
                          <a:cs typeface="Times New Roman" panose="02020603050405020304" pitchFamily="18" charset="0"/>
                        </a:rPr>
                        <a:t>-</a:t>
                      </a:r>
                      <a:r>
                        <a:rPr lang="en-US" sz="1800" err="1">
                          <a:effectLst/>
                          <a:latin typeface="Times New Roman" panose="02020603050405020304" pitchFamily="18" charset="0"/>
                          <a:cs typeface="Times New Roman" panose="02020603050405020304" pitchFamily="18" charset="0"/>
                        </a:rPr>
                        <a:t>Trình</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bày</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được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cảm</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nghĩ</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về</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một</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hoặc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nét</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độc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đáo</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của</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về</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phương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diện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nội</a:t>
                      </a:r>
                      <a:r>
                        <a:rPr lang="en-US" sz="1800">
                          <a:effectLst/>
                          <a:latin typeface="Times New Roman" panose="02020603050405020304" pitchFamily="18" charset="0"/>
                          <a:cs typeface="Times New Roman" panose="02020603050405020304" pitchFamily="18" charset="0"/>
                        </a:rPr>
                        <a:t> dung </a:t>
                      </a:r>
                      <a:r>
                        <a:rPr lang="vi-VN" sz="1800">
                          <a:effectLst/>
                          <a:latin typeface="Times New Roman" panose="02020603050405020304" pitchFamily="18" charset="0"/>
                          <a:cs typeface="Times New Roman" panose="02020603050405020304" pitchFamily="18" charset="0"/>
                        </a:rPr>
                        <a:t>( mạch cảm xúc, chủ đề, thông điệp của bài thơ...)</a:t>
                      </a:r>
                    </a:p>
                    <a:p>
                      <a:pPr algn="just"/>
                      <a:endParaRPr lang="en-US" sz="1800">
                        <a:effectLst/>
                        <a:latin typeface="Times New Roman" panose="02020603050405020304" pitchFamily="18" charset="0"/>
                        <a:cs typeface="Times New Roman" panose="02020603050405020304" pitchFamily="18" charset="0"/>
                      </a:endParaRPr>
                    </a:p>
                    <a:p>
                      <a:pPr algn="just"/>
                      <a:r>
                        <a:rPr lang="vi-VN" sz="1800">
                          <a:effectLst/>
                          <a:latin typeface="Times New Roman" panose="02020603050405020304" pitchFamily="18" charset="0"/>
                          <a:cs typeface="Times New Roman" panose="02020603050405020304" pitchFamily="18" charset="0"/>
                        </a:rPr>
                        <a:t>-Cảm nghĩ về một số nét đặc sắc trên phương diện nghệ thuật (tác dụng của biện pháp tu từ, ý nghĩa của các hình ảnh, các yếu tố vần , nhịp…của bài thơ).</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1600">
                        <a:effectLst/>
                        <a:latin typeface="Times New Roman" panose="02020603050405020304" pitchFamily="18" charset="0"/>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0317003"/>
                  </a:ext>
                </a:extLst>
              </a:tr>
              <a:tr h="416441">
                <a:tc vMerge="1">
                  <a:txBody>
                    <a:bodyPr/>
                    <a:lstStyle/>
                    <a:p>
                      <a:endParaRPr lang="en-US"/>
                    </a:p>
                  </a:txBody>
                  <a:tcPr/>
                </a:tc>
                <a:tc>
                  <a:txBody>
                    <a:bodyPr/>
                    <a:lstStyle/>
                    <a:p>
                      <a:pPr algn="just"/>
                      <a:r>
                        <a:rPr lang="en-US" sz="1800" dirty="0" err="1">
                          <a:effectLst/>
                          <a:latin typeface="Times New Roman" panose="02020603050405020304" pitchFamily="18" charset="0"/>
                          <a:cs typeface="Times New Roman" panose="02020603050405020304" pitchFamily="18" charset="0"/>
                        </a:rPr>
                        <a:t>Nêu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dụng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tự</a:t>
                      </a:r>
                      <a:r>
                        <a:rPr lang="en-US" sz="1800" dirty="0">
                          <a:effectLst/>
                          <a:latin typeface="Times New Roman" panose="02020603050405020304" pitchFamily="18" charset="0"/>
                          <a:cs typeface="Times New Roman" panose="02020603050405020304" pitchFamily="18" charset="0"/>
                        </a:rPr>
                        <a:t> do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việc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nét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độc</a:t>
                      </a:r>
                      <a:r>
                        <a:rPr lang="en-US" sz="1800" dirty="0">
                          <a:effectLst/>
                          <a:latin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cs typeface="Times New Roman" panose="02020603050405020304" pitchFamily="18" charset="0"/>
                        </a:rPr>
                        <a:t>đ</a:t>
                      </a:r>
                      <a:r>
                        <a:rPr lang="en-US" sz="1800" dirty="0" err="1">
                          <a:effectLst/>
                          <a:latin typeface="Times New Roman" panose="02020603050405020304" pitchFamily="18" charset="0"/>
                          <a:cs typeface="Times New Roman" panose="02020603050405020304" pitchFamily="18" charset="0"/>
                        </a:rPr>
                        <a:t>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965020"/>
                  </a:ext>
                </a:extLst>
              </a:tr>
              <a:tr h="567061">
                <a:tc vMerge="1">
                  <a:txBody>
                    <a:bodyPr/>
                    <a:lstStyle/>
                    <a:p>
                      <a:endParaRPr lang="en-US"/>
                    </a:p>
                  </a:txBody>
                  <a:tcPr/>
                </a:tc>
                <a:tc>
                  <a:txBody>
                    <a:bodyPr/>
                    <a:lstStyle/>
                    <a:p>
                      <a:pPr algn="just"/>
                      <a:r>
                        <a:rPr lang="en-US" sz="1800" err="1">
                          <a:effectLst/>
                          <a:latin typeface="Times New Roman" panose="02020603050405020304" pitchFamily="18" charset="0"/>
                          <a:cs typeface="Times New Roman" panose="02020603050405020304" pitchFamily="18" charset="0"/>
                        </a:rPr>
                        <a:t>Đoạn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văn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nêu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nhận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xét</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đánh</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giá</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được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thái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độ</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tình</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cảm</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và</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mong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muốn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của</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của</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tác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giả</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được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thể</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hiện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trong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en-US"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700616"/>
                  </a:ext>
                </a:extLst>
              </a:tr>
              <a:tr h="416441">
                <a:tc>
                  <a:txBody>
                    <a:bodyPr/>
                    <a:lstStyle/>
                    <a:p>
                      <a:r>
                        <a:rPr lang="en-US" sz="1600">
                          <a:effectLst/>
                          <a:latin typeface="Times New Roman" panose="02020603050405020304" pitchFamily="18" charset="0"/>
                          <a:cs typeface="Times New Roman" panose="02020603050405020304" pitchFamily="18" charset="0"/>
                        </a:rPr>
                        <a:t>Kết đoạn</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800" err="1">
                          <a:effectLst/>
                          <a:latin typeface="Times New Roman" panose="02020603050405020304" pitchFamily="18" charset="0"/>
                          <a:cs typeface="Times New Roman" panose="02020603050405020304" pitchFamily="18" charset="0"/>
                        </a:rPr>
                        <a:t>Khẳng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định</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lại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được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cảm</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nghĩ</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và</a:t>
                      </a:r>
                      <a:r>
                        <a:rPr lang="en-US" sz="1800">
                          <a:effectLst/>
                          <a:latin typeface="Times New Roman" panose="02020603050405020304" pitchFamily="18" charset="0"/>
                          <a:cs typeface="Times New Roman" panose="02020603050405020304" pitchFamily="18" charset="0"/>
                        </a:rPr>
                        <a:t> ý </a:t>
                      </a:r>
                      <a:r>
                        <a:rPr lang="en-US" sz="1800" err="1">
                          <a:effectLst/>
                          <a:latin typeface="Times New Roman" panose="02020603050405020304" pitchFamily="18" charset="0"/>
                          <a:cs typeface="Times New Roman" panose="02020603050405020304" pitchFamily="18" charset="0"/>
                        </a:rPr>
                        <a:t>nghĩa</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của</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đối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với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bản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a:t>
                      </a:r>
                      <a:r>
                        <a:rPr lang="vi-VN" sz="1800">
                          <a:effectLst/>
                          <a:latin typeface="Times New Roman" panose="02020603050405020304" pitchFamily="18" charset="0"/>
                          <a:cs typeface="Times New Roman" panose="02020603050405020304" pitchFamily="18" charset="0"/>
                        </a:rPr>
                        <a:t>â</a:t>
                      </a:r>
                      <a:r>
                        <a:rPr lang="en-US" sz="1800">
                          <a:effectLst/>
                          <a:latin typeface="Times New Roman" panose="02020603050405020304" pitchFamily="18" charset="0"/>
                          <a:cs typeface="Times New Roman" panose="02020603050405020304" pitchFamily="18" charset="0"/>
                        </a:rPr>
                        <a:t>n</a:t>
                      </a: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0067778"/>
                  </a:ext>
                </a:extLst>
              </a:tr>
              <a:tr h="567061">
                <a:tc>
                  <a:txBody>
                    <a:bodyPr/>
                    <a:lstStyle/>
                    <a:p>
                      <a:r>
                        <a:rPr lang="en-US" sz="1600">
                          <a:effectLst/>
                          <a:latin typeface="Times New Roman" panose="02020603050405020304" pitchFamily="18" charset="0"/>
                          <a:cs typeface="Times New Roman" panose="02020603050405020304" pitchFamily="18" charset="0"/>
                        </a:rPr>
                        <a:t>Sáng tạo</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800" err="1">
                          <a:effectLst/>
                          <a:latin typeface="Times New Roman" panose="02020603050405020304" pitchFamily="18" charset="0"/>
                          <a:cs typeface="Times New Roman" panose="02020603050405020304" pitchFamily="18" charset="0"/>
                        </a:rPr>
                        <a:t>Sáng</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tạo</a:t>
                      </a:r>
                      <a:r>
                        <a:rPr lang="en-US" sz="1800">
                          <a:effectLst/>
                          <a:latin typeface="Times New Roman" panose="02020603050405020304" pitchFamily="18" charset="0"/>
                          <a:cs typeface="Times New Roman" panose="02020603050405020304" pitchFamily="18" charset="0"/>
                        </a:rPr>
                        <a:t> ( </a:t>
                      </a:r>
                      <a:r>
                        <a:rPr lang="en-US" sz="1800" err="1">
                          <a:effectLst/>
                          <a:latin typeface="Times New Roman" panose="02020603050405020304" pitchFamily="18" charset="0"/>
                          <a:cs typeface="Times New Roman" panose="02020603050405020304" pitchFamily="18" charset="0"/>
                        </a:rPr>
                        <a:t>thể</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hiện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suy</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nghĩ</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sâu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sắc</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về</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bài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thơ</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có</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cách</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diễn</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đạt</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mới</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mẻ</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giàu</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chất</a:t>
                      </a:r>
                      <a:r>
                        <a:rPr lang="en-US" sz="1800">
                          <a:effectLst/>
                          <a:latin typeface="Times New Roman" panose="02020603050405020304" pitchFamily="18" charset="0"/>
                          <a:cs typeface="Times New Roman" panose="02020603050405020304" pitchFamily="18" charset="0"/>
                        </a:rPr>
                        <a:t> </a:t>
                      </a:r>
                      <a:r>
                        <a:rPr lang="en-US" sz="1800" err="1">
                          <a:effectLst/>
                          <a:latin typeface="Times New Roman" panose="02020603050405020304" pitchFamily="18" charset="0"/>
                          <a:cs typeface="Times New Roman" panose="02020603050405020304" pitchFamily="18" charset="0"/>
                        </a:rPr>
                        <a:t>văn</a:t>
                      </a:r>
                      <a:r>
                        <a:rPr lang="vi-VN" sz="1800">
                          <a:effectLst/>
                          <a:latin typeface="Times New Roman" panose="02020603050405020304" pitchFamily="18" charset="0"/>
                          <a:cs typeface="Times New Roman" panose="02020603050405020304" pitchFamily="18" charset="0"/>
                        </a:rPr>
                        <a:t>, liên hệ tác phẩm khác...</a:t>
                      </a:r>
                      <a:r>
                        <a:rPr lang="en-US"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5239663"/>
                  </a:ext>
                </a:extLst>
              </a:tr>
              <a:tr h="283530">
                <a:tc>
                  <a:txBody>
                    <a:bodyPr/>
                    <a:lstStyle/>
                    <a:p>
                      <a:r>
                        <a:rPr lang="en-US" sz="1600">
                          <a:effectLst/>
                          <a:latin typeface="Times New Roman" panose="02020603050405020304" pitchFamily="18" charset="0"/>
                          <a:cs typeface="Times New Roman" panose="02020603050405020304" pitchFamily="18" charset="0"/>
                        </a:rPr>
                        <a:t>TỔNG</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1297" marR="21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7410917"/>
                  </a:ext>
                </a:extLst>
              </a:tr>
            </a:tbl>
          </a:graphicData>
        </a:graphic>
      </p:graphicFrame>
      <p:graphicFrame>
        <p:nvGraphicFramePr>
          <p:cNvPr id="34" name="Table 33">
            <a:extLst>
              <a:ext uri="{FF2B5EF4-FFF2-40B4-BE49-F238E27FC236}">
                <a16:creationId xmlns:a16="http://schemas.microsoft.com/office/drawing/2014/main" id="{658BC8F2-4BB9-9616-6A68-6784286DEB41}"/>
              </a:ext>
            </a:extLst>
          </p:cNvPr>
          <p:cNvGraphicFramePr>
            <a:graphicFrameLocks noGrp="1"/>
          </p:cNvGraphicFramePr>
          <p:nvPr>
            <p:extLst>
              <p:ext uri="{D42A27DB-BD31-4B8C-83A1-F6EECF244321}">
                <p14:modId xmlns:p14="http://schemas.microsoft.com/office/powerpoint/2010/main" val="4163206495"/>
              </p:ext>
            </p:extLst>
          </p:nvPr>
        </p:nvGraphicFramePr>
        <p:xfrm>
          <a:off x="3343273" y="103863"/>
          <a:ext cx="3095625" cy="415290"/>
        </p:xfrm>
        <a:graphic>
          <a:graphicData uri="http://schemas.openxmlformats.org/drawingml/2006/table">
            <a:tbl>
              <a:tblPr/>
              <a:tblGrid>
                <a:gridCol w="3095625">
                  <a:extLst>
                    <a:ext uri="{9D8B030D-6E8A-4147-A177-3AD203B41FA5}">
                      <a16:colId xmlns:a16="http://schemas.microsoft.com/office/drawing/2014/main" val="3825153908"/>
                    </a:ext>
                  </a:extLst>
                </a:gridCol>
              </a:tblGrid>
              <a:tr h="346710">
                <a:tc>
                  <a:txBody>
                    <a:bodyPr/>
                    <a:lstStyle/>
                    <a:p>
                      <a:pPr algn="ctr"/>
                      <a:r>
                        <a:rPr lang="vi-VN" sz="2400" b="1" dirty="0">
                          <a:solidFill>
                            <a:srgbClr val="FF0000"/>
                          </a:solidFill>
                          <a:latin typeface="+mj-lt"/>
                        </a:rPr>
                        <a:t>PHIẾU TỔNG HỢP</a:t>
                      </a:r>
                      <a:endParaRPr lang="en-US" sz="2400" b="1" dirty="0">
                        <a:solidFill>
                          <a:srgbClr val="FF0000"/>
                        </a:solidFill>
                        <a:latin typeface="+mj-lt"/>
                      </a:endParaRPr>
                    </a:p>
                  </a:txBody>
                  <a:tcPr marL="49530" marR="49530" marT="24765" marB="2476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427538636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250" fill="hold"/>
                                        <p:tgtEl>
                                          <p:spTgt spid="34"/>
                                        </p:tgtEl>
                                        <p:attrNameLst>
                                          <p:attrName>ppt_x</p:attrName>
                                        </p:attrNameLst>
                                      </p:cBhvr>
                                      <p:tavLst>
                                        <p:tav tm="0">
                                          <p:val>
                                            <p:strVal val="#ppt_x"/>
                                          </p:val>
                                        </p:tav>
                                        <p:tav tm="100000">
                                          <p:val>
                                            <p:strVal val="#ppt_x"/>
                                          </p:val>
                                        </p:tav>
                                      </p:tavLst>
                                    </p:anim>
                                    <p:anim calcmode="lin" valueType="num">
                                      <p:cBhvr additive="base">
                                        <p:cTn id="8" dur="25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E20F092-BEBE-4DA3-990F-F4EC87E9034B}"/>
              </a:ext>
            </a:extLst>
          </p:cNvPr>
          <p:cNvGraphicFramePr>
            <a:graphicFrameLocks noGrp="1"/>
          </p:cNvGraphicFramePr>
          <p:nvPr>
            <p:extLst>
              <p:ext uri="{D42A27DB-BD31-4B8C-83A1-F6EECF244321}">
                <p14:modId xmlns:p14="http://schemas.microsoft.com/office/powerpoint/2010/main" val="3312699691"/>
              </p:ext>
            </p:extLst>
          </p:nvPr>
        </p:nvGraphicFramePr>
        <p:xfrm>
          <a:off x="0" y="152400"/>
          <a:ext cx="9906000" cy="6761226"/>
        </p:xfrm>
        <a:graphic>
          <a:graphicData uri="http://schemas.openxmlformats.org/drawingml/2006/table">
            <a:tbl>
              <a:tblPr firstRow="1" firstCol="1" bandRow="1">
                <a:tableStyleId>{35758FB7-9AC5-4552-8A53-C91805E547FA}</a:tableStyleId>
              </a:tblPr>
              <a:tblGrid>
                <a:gridCol w="1447800">
                  <a:extLst>
                    <a:ext uri="{9D8B030D-6E8A-4147-A177-3AD203B41FA5}">
                      <a16:colId xmlns:a16="http://schemas.microsoft.com/office/drawing/2014/main" val="1087979354"/>
                    </a:ext>
                  </a:extLst>
                </a:gridCol>
                <a:gridCol w="8458200">
                  <a:extLst>
                    <a:ext uri="{9D8B030D-6E8A-4147-A177-3AD203B41FA5}">
                      <a16:colId xmlns:a16="http://schemas.microsoft.com/office/drawing/2014/main" val="1934626688"/>
                    </a:ext>
                  </a:extLst>
                </a:gridCol>
              </a:tblGrid>
              <a:tr h="566077">
                <a:tc>
                  <a:txBody>
                    <a:bodyPr/>
                    <a:lstStyle/>
                    <a:p>
                      <a:pPr algn="ctr">
                        <a:lnSpc>
                          <a:spcPct val="150000"/>
                        </a:lnSpc>
                        <a:spcBef>
                          <a:spcPts val="0"/>
                        </a:spcBef>
                        <a:spcAft>
                          <a:spcPts val="0"/>
                        </a:spcAft>
                      </a:pPr>
                      <a:r>
                        <a:rPr lang="en-US" sz="2000" b="1">
                          <a:solidFill>
                            <a:srgbClr val="FF0000"/>
                          </a:solidFill>
                          <a:effectLst/>
                          <a:latin typeface="Times New Roman" panose="02020603050405020304" pitchFamily="18" charset="0"/>
                          <a:cs typeface="Times New Roman" panose="02020603050405020304" pitchFamily="18" charset="0"/>
                        </a:rPr>
                        <a:t>MỞ ĐOẠN </a:t>
                      </a:r>
                      <a:endParaRPr lang="fr-FR" sz="200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6003" marR="46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MỘT SỐ CÁCH  </a:t>
                      </a:r>
                      <a:r>
                        <a:rPr kumimoji="0" lang="en-US" sz="2000" b="1"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sz="2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MỞ</a:t>
                      </a:r>
                      <a:r>
                        <a:rPr kumimoji="0" lang="en-US" sz="2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ĐOẠN</a:t>
                      </a:r>
                      <a:endParaRPr kumimoji="0" lang="fr-FR" sz="2000" b="0"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46003" marR="46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15752338"/>
                  </a:ext>
                </a:extLst>
              </a:tr>
              <a:tr h="1948523">
                <a:tc>
                  <a:txBody>
                    <a:bodyPr/>
                    <a:lstStyle/>
                    <a:p>
                      <a:pPr marL="0" marR="0" lvl="0" indent="0" algn="just" defTabSz="495330" rtl="0" eaLnBrk="1" fontAlgn="auto" latinLnBrk="0" hangingPunct="1">
                        <a:lnSpc>
                          <a:spcPct val="150000"/>
                        </a:lnSpc>
                        <a:spcBef>
                          <a:spcPts val="0"/>
                        </a:spcBef>
                        <a:spcAft>
                          <a:spcPts val="0"/>
                        </a:spcAft>
                        <a:buClrTx/>
                        <a:buSzTx/>
                        <a:buFontTx/>
                        <a:buNone/>
                        <a:tabLst/>
                        <a:defRPr/>
                      </a:pPr>
                      <a:r>
                        <a:rPr lang="vi-VN" sz="2400">
                          <a:effectLst/>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Trực tiếp</a:t>
                      </a:r>
                    </a:p>
                    <a:p>
                      <a:pPr algn="just">
                        <a:lnSpc>
                          <a:spcPct val="150000"/>
                        </a:lnSpc>
                        <a:spcBef>
                          <a:spcPts val="0"/>
                        </a:spcBef>
                        <a:spcAft>
                          <a:spcPts val="0"/>
                        </a:spcAft>
                      </a:pPr>
                      <a:endParaRPr lang="en-US" sz="2400">
                        <a:effectLst/>
                        <a:latin typeface="Times New Roman" panose="02020603050405020304" pitchFamily="18" charset="0"/>
                        <a:cs typeface="Times New Roman" panose="02020603050405020304" pitchFamily="18" charset="0"/>
                      </a:endParaRPr>
                    </a:p>
                    <a:p>
                      <a:pPr algn="just">
                        <a:lnSpc>
                          <a:spcPct val="150000"/>
                        </a:lnSpc>
                        <a:spcBef>
                          <a:spcPts val="0"/>
                        </a:spcBef>
                        <a:spcAft>
                          <a:spcPts val="0"/>
                        </a:spcAft>
                      </a:pPr>
                      <a:endParaRPr lang="en-US" sz="2400">
                        <a:effectLst/>
                        <a:latin typeface="Times New Roman" panose="02020603050405020304" pitchFamily="18" charset="0"/>
                        <a:cs typeface="Times New Roman" panose="02020603050405020304" pitchFamily="18" charset="0"/>
                      </a:endParaRPr>
                    </a:p>
                  </a:txBody>
                  <a:tcPr marL="46003" marR="46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495330" rtl="0" eaLnBrk="1" fontAlgn="auto" latinLnBrk="0" hangingPunct="1">
                        <a:lnSpc>
                          <a:spcPct val="150000"/>
                        </a:lnSpc>
                        <a:spcBef>
                          <a:spcPts val="0"/>
                        </a:spcBef>
                        <a:spcAft>
                          <a:spcPts val="0"/>
                        </a:spcAft>
                        <a:buClrTx/>
                        <a:buSzTx/>
                        <a:buFontTx/>
                        <a:buNone/>
                        <a:tabLst/>
                        <a:defRPr/>
                      </a:pPr>
                      <a:r>
                        <a:rPr lang="fr-FR" sz="27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Giới</a:t>
                      </a:r>
                      <a:r>
                        <a:rPr lang="fr-FR" sz="2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thiệu</a:t>
                      </a:r>
                      <a:r>
                        <a:rPr lang="fr-FR" sz="2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fr-FR" sz="2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giả</a:t>
                      </a:r>
                      <a:r>
                        <a:rPr lang="fr-FR" sz="2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fr-FR" sz="2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phẩm</a:t>
                      </a:r>
                      <a:r>
                        <a:rPr lang="fr-FR" sz="2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2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Cảm nghĩ chung về bài thơ</a:t>
                      </a:r>
                      <a:r>
                        <a:rPr lang="fr-FR" sz="2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l" defTabSz="495330" rtl="0" eaLnBrk="1" fontAlgn="auto" latinLnBrk="0" hangingPunct="1">
                        <a:lnSpc>
                          <a:spcPct val="150000"/>
                        </a:lnSpc>
                        <a:spcBef>
                          <a:spcPts val="0"/>
                        </a:spcBef>
                        <a:spcAft>
                          <a:spcPts val="0"/>
                        </a:spcAft>
                        <a:buClrTx/>
                        <a:buSzTx/>
                        <a:buFontTx/>
                        <a:buNone/>
                        <a:tabLst/>
                        <a:defRPr/>
                      </a:pPr>
                      <a:r>
                        <a:rPr lang="fr-FR" sz="2700" b="1" dirty="0">
                          <a:latin typeface="Times New Roman" panose="02020603050405020304" pitchFamily="18" charset="0"/>
                          <a:ea typeface="Tahoma" panose="020B0604030504040204" pitchFamily="34" charset="0"/>
                          <a:cs typeface="Times New Roman" panose="02020603050405020304" pitchFamily="18" charset="0"/>
                        </a:rPr>
                        <a:t>VD</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vi-VN" sz="2700" dirty="0">
                          <a:latin typeface="Times New Roman" panose="02020603050405020304" pitchFamily="18" charset="0"/>
                          <a:ea typeface="Tahoma" panose="020B0604030504040204" pitchFamily="34" charset="0"/>
                          <a:cs typeface="Times New Roman" panose="02020603050405020304" pitchFamily="18" charset="0"/>
                        </a:rPr>
                        <a:t>( </a:t>
                      </a:r>
                      <a:r>
                        <a:rPr lang="vi-VN"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Tên tác phẩm</a:t>
                      </a:r>
                      <a:r>
                        <a:rPr lang="vi-VN" sz="2700" dirty="0">
                          <a:latin typeface="Times New Roman" panose="02020603050405020304" pitchFamily="18" charset="0"/>
                          <a:ea typeface="Tahoma" panose="020B0604030504040204" pitchFamily="34" charset="0"/>
                          <a:cs typeface="Times New Roman" panose="02020603050405020304" pitchFamily="18" charset="0"/>
                        </a:rPr>
                        <a:t>) của ( </a:t>
                      </a:r>
                      <a:r>
                        <a:rPr lang="vi-VN"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tên tác giả) </a:t>
                      </a:r>
                      <a:r>
                        <a:rPr lang="vi-VN" sz="2700" dirty="0">
                          <a:latin typeface="Times New Roman" panose="02020603050405020304" pitchFamily="18" charset="0"/>
                          <a:ea typeface="Tahoma" panose="020B0604030504040204" pitchFamily="34" charset="0"/>
                          <a:cs typeface="Times New Roman" panose="02020603050405020304" pitchFamily="18" charset="0"/>
                        </a:rPr>
                        <a:t>đã để lại trong lòng tôi ấn tượng sâu sắc.</a:t>
                      </a:r>
                      <a:endParaRPr lang="en-US" sz="2700" dirty="0">
                        <a:latin typeface="Times New Roman" panose="02020603050405020304" pitchFamily="18" charset="0"/>
                        <a:ea typeface="Tahoma" panose="020B0604030504040204" pitchFamily="34" charset="0"/>
                        <a:cs typeface="Times New Roman" panose="02020603050405020304" pitchFamily="18" charset="0"/>
                      </a:endParaRPr>
                    </a:p>
                  </a:txBody>
                  <a:tcPr marL="46003" marR="46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30153510"/>
                  </a:ext>
                </a:extLst>
              </a:tr>
              <a:tr h="3962400">
                <a:tc>
                  <a:txBody>
                    <a:bodyPr/>
                    <a:lstStyle/>
                    <a:p>
                      <a:pPr marL="0" marR="0" lvl="0" indent="0" algn="just" defTabSz="495330" rtl="0" eaLnBrk="1" fontAlgn="auto" latinLnBrk="0" hangingPunct="1">
                        <a:lnSpc>
                          <a:spcPct val="150000"/>
                        </a:lnSpc>
                        <a:spcBef>
                          <a:spcPts val="0"/>
                        </a:spcBef>
                        <a:spcAft>
                          <a:spcPts val="0"/>
                        </a:spcAft>
                        <a:buClrTx/>
                        <a:buSzTx/>
                        <a:buFontTx/>
                        <a:buNone/>
                        <a:tabLst/>
                        <a:defRPr/>
                      </a:pPr>
                      <a:r>
                        <a:rPr lang="fr-FR" sz="2400" b="1">
                          <a:latin typeface="Times New Roman" panose="02020603050405020304" pitchFamily="18" charset="0"/>
                          <a:ea typeface="Tahoma" panose="020B0604030504040204" pitchFamily="34" charset="0"/>
                          <a:cs typeface="Times New Roman" panose="02020603050405020304" pitchFamily="18" charset="0"/>
                        </a:rPr>
                        <a:t>Gián tiếp</a:t>
                      </a:r>
                      <a:endParaRPr lang="fr-FR" sz="2400">
                        <a:effectLst/>
                        <a:latin typeface="Times New Roman" panose="02020603050405020304" pitchFamily="18" charset="0"/>
                        <a:ea typeface="Tahoma" panose="020B0604030504040204" pitchFamily="34" charset="0"/>
                        <a:cs typeface="Times New Roman" panose="02020603050405020304" pitchFamily="18" charset="0"/>
                      </a:endParaRPr>
                    </a:p>
                  </a:txBody>
                  <a:tcPr marL="46003" marR="46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defTabSz="742996">
                        <a:lnSpc>
                          <a:spcPct val="150000"/>
                        </a:lnSpc>
                        <a:defRPr/>
                      </a:pPr>
                      <a:r>
                        <a:rPr lang="vi-VN" sz="2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 từ đề tài, cảm hứng, nhận định... Cảm nghĩ chung về bài thơ.</a:t>
                      </a:r>
                    </a:p>
                    <a:p>
                      <a:pPr algn="just" defTabSz="742996">
                        <a:lnSpc>
                          <a:spcPct val="150000"/>
                        </a:lnSpc>
                        <a:defRPr/>
                      </a:pPr>
                      <a:r>
                        <a:rPr lang="fr-FR" sz="2700" b="1" dirty="0">
                          <a:latin typeface="Times New Roman" panose="02020603050405020304" pitchFamily="18" charset="0"/>
                          <a:ea typeface="Tahoma" panose="020B0604030504040204" pitchFamily="34" charset="0"/>
                          <a:cs typeface="Times New Roman" panose="02020603050405020304" pitchFamily="18" charset="0"/>
                        </a:rPr>
                        <a:t>VD</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Tên</a:t>
                      </a:r>
                      <a:r>
                        <a:rPr lang="fr-FR"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đề</a:t>
                      </a:r>
                      <a:r>
                        <a:rPr lang="fr-FR"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tài</a:t>
                      </a:r>
                      <a:r>
                        <a:rPr lang="fr-FR" sz="2700" dirty="0">
                          <a:latin typeface="Times New Roman" panose="02020603050405020304" pitchFamily="18" charset="0"/>
                          <a:ea typeface="Tahoma" panose="020B0604030504040204" pitchFamily="34" charset="0"/>
                          <a:cs typeface="Times New Roman" panose="02020603050405020304" pitchFamily="18" charset="0"/>
                        </a:rPr>
                        <a:t>) là </a:t>
                      </a:r>
                      <a:r>
                        <a:rPr lang="fr-FR" sz="2700" dirty="0" err="1">
                          <a:latin typeface="Times New Roman" panose="02020603050405020304" pitchFamily="18" charset="0"/>
                          <a:ea typeface="Tahoma" panose="020B0604030504040204" pitchFamily="34" charset="0"/>
                          <a:cs typeface="Times New Roman" panose="02020603050405020304" pitchFamily="18" charset="0"/>
                        </a:rPr>
                        <a:t>đề</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tài</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quen</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thuộc</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trong</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nền</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vi-VN" sz="2700" dirty="0">
                          <a:latin typeface="Times New Roman" panose="02020603050405020304" pitchFamily="18" charset="0"/>
                          <a:ea typeface="Tahoma" panose="020B0604030504040204" pitchFamily="34" charset="0"/>
                          <a:cs typeface="Times New Roman" panose="02020603050405020304" pitchFamily="18" charset="0"/>
                        </a:rPr>
                        <a:t>văn học </a:t>
                      </a:r>
                      <a:r>
                        <a:rPr lang="fr-FR" sz="2700" dirty="0" err="1">
                          <a:latin typeface="Times New Roman" panose="02020603050405020304" pitchFamily="18" charset="0"/>
                          <a:ea typeface="Tahoma" panose="020B0604030504040204" pitchFamily="34" charset="0"/>
                          <a:cs typeface="Times New Roman" panose="02020603050405020304" pitchFamily="18" charset="0"/>
                        </a:rPr>
                        <a:t>Việt</a:t>
                      </a:r>
                      <a:r>
                        <a:rPr lang="fr-FR" sz="2700" dirty="0">
                          <a:latin typeface="Times New Roman" panose="02020603050405020304" pitchFamily="18" charset="0"/>
                          <a:ea typeface="Tahoma" panose="020B0604030504040204" pitchFamily="34" charset="0"/>
                          <a:cs typeface="Times New Roman" panose="02020603050405020304" pitchFamily="18" charset="0"/>
                        </a:rPr>
                        <a:t> Nam, </a:t>
                      </a:r>
                      <a:r>
                        <a:rPr lang="fr-FR" sz="2700" dirty="0" err="1">
                          <a:latin typeface="Times New Roman" panose="02020603050405020304" pitchFamily="18" charset="0"/>
                          <a:ea typeface="Tahoma" panose="020B0604030504040204" pitchFamily="34" charset="0"/>
                          <a:cs typeface="Times New Roman" panose="02020603050405020304" pitchFamily="18" charset="0"/>
                        </a:rPr>
                        <a:t>đã</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khơi</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gợi</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nhiều</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vi-VN" sz="2700" dirty="0">
                          <a:latin typeface="Times New Roman" panose="02020603050405020304" pitchFamily="18" charset="0"/>
                          <a:ea typeface="Tahoma" panose="020B0604030504040204" pitchFamily="34" charset="0"/>
                          <a:cs typeface="Times New Roman" panose="02020603050405020304" pitchFamily="18" charset="0"/>
                        </a:rPr>
                        <a:t>rung</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cảm</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vi-VN" sz="2700" dirty="0">
                          <a:latin typeface="Times New Roman" panose="02020603050405020304" pitchFamily="18" charset="0"/>
                          <a:ea typeface="Tahoma" panose="020B0604030504040204" pitchFamily="34" charset="0"/>
                          <a:cs typeface="Times New Roman" panose="02020603050405020304" pitchFamily="18" charset="0"/>
                        </a:rPr>
                        <a:t>cho </a:t>
                      </a:r>
                      <a:r>
                        <a:rPr lang="fr-FR" sz="2700" dirty="0" err="1">
                          <a:latin typeface="Times New Roman" panose="02020603050405020304" pitchFamily="18" charset="0"/>
                          <a:ea typeface="Tahoma" panose="020B0604030504040204" pitchFamily="34" charset="0"/>
                          <a:cs typeface="Times New Roman" panose="02020603050405020304" pitchFamily="18" charset="0"/>
                        </a:rPr>
                        <a:t>các</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thế</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hệ</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văn</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nghệ</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sĩ</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và</a:t>
                      </a:r>
                      <a:r>
                        <a:rPr lang="vi-VN" sz="2700" dirty="0">
                          <a:latin typeface="Times New Roman" panose="02020603050405020304" pitchFamily="18" charset="0"/>
                          <a:ea typeface="Tahoma" panose="020B0604030504040204" pitchFamily="34" charset="0"/>
                          <a:cs typeface="Times New Roman" panose="02020603050405020304" pitchFamily="18" charset="0"/>
                        </a:rPr>
                        <a:t> cho ra đời nhiều tác phẩm đặc sắc. T</a:t>
                      </a:r>
                      <a:r>
                        <a:rPr lang="fr-FR" sz="2700" dirty="0" err="1">
                          <a:latin typeface="Times New Roman" panose="02020603050405020304" pitchFamily="18" charset="0"/>
                          <a:ea typeface="Tahoma" panose="020B0604030504040204" pitchFamily="34" charset="0"/>
                          <a:cs typeface="Times New Roman" panose="02020603050405020304" pitchFamily="18" charset="0"/>
                        </a:rPr>
                        <a:t>rong</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đó</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không</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thể</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không</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kể</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dirty="0" err="1">
                          <a:latin typeface="Times New Roman" panose="02020603050405020304" pitchFamily="18" charset="0"/>
                          <a:ea typeface="Tahoma" panose="020B0604030504040204" pitchFamily="34" charset="0"/>
                          <a:cs typeface="Times New Roman" panose="02020603050405020304" pitchFamily="18" charset="0"/>
                        </a:rPr>
                        <a:t>đến</a:t>
                      </a:r>
                      <a:r>
                        <a:rPr lang="fr-FR" sz="2700" dirty="0">
                          <a:latin typeface="Times New Roman" panose="02020603050405020304" pitchFamily="18" charset="0"/>
                          <a:ea typeface="Tahoma" panose="020B0604030504040204" pitchFamily="34" charset="0"/>
                          <a:cs typeface="Times New Roman" panose="02020603050405020304" pitchFamily="18" charset="0"/>
                        </a:rPr>
                        <a:t> (</a:t>
                      </a:r>
                      <a:r>
                        <a:rPr lang="fr-FR" sz="27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tên</a:t>
                      </a:r>
                      <a:r>
                        <a:rPr lang="fr-FR"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fr-FR"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phẩm</a:t>
                      </a:r>
                      <a:r>
                        <a:rPr lang="fr-FR"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fr-FR"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fr-FR" sz="27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giả</a:t>
                      </a:r>
                      <a:r>
                        <a:rPr lang="fr-FR" sz="2700" dirty="0">
                          <a:latin typeface="Times New Roman" panose="02020603050405020304" pitchFamily="18" charset="0"/>
                          <a:ea typeface="Tahoma" panose="020B0604030504040204" pitchFamily="34" charset="0"/>
                          <a:cs typeface="Times New Roman" panose="02020603050405020304" pitchFamily="18" charset="0"/>
                        </a:rPr>
                        <a:t>)</a:t>
                      </a:r>
                      <a:r>
                        <a:rPr lang="vi-VN" sz="2700" dirty="0">
                          <a:latin typeface="Times New Roman" panose="02020603050405020304" pitchFamily="18" charset="0"/>
                          <a:ea typeface="Tahoma" panose="020B0604030504040204" pitchFamily="34" charset="0"/>
                          <a:cs typeface="Times New Roman" panose="02020603050405020304" pitchFamily="18" charset="0"/>
                        </a:rPr>
                        <a:t> đã để lại cho </a:t>
                      </a:r>
                      <a:r>
                        <a:rPr lang="en-US" sz="2700" dirty="0" err="1">
                          <a:latin typeface="Times New Roman" panose="02020603050405020304" pitchFamily="18" charset="0"/>
                          <a:ea typeface="Tahoma" panose="020B0604030504040204" pitchFamily="34" charset="0"/>
                          <a:cs typeface="Times New Roman" panose="02020603050405020304" pitchFamily="18" charset="0"/>
                        </a:rPr>
                        <a:t>em</a:t>
                      </a:r>
                      <a:r>
                        <a:rPr lang="vi-VN" sz="2700" dirty="0">
                          <a:latin typeface="Times New Roman" panose="02020603050405020304" pitchFamily="18" charset="0"/>
                          <a:ea typeface="Tahoma" panose="020B0604030504040204" pitchFamily="34" charset="0"/>
                          <a:cs typeface="Times New Roman" panose="02020603050405020304" pitchFamily="18" charset="0"/>
                        </a:rPr>
                        <a:t> những cảm xúc khó quên.</a:t>
                      </a:r>
                      <a:endParaRPr lang="fr-FR" sz="27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6003" marR="46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79190960"/>
                  </a:ext>
                </a:extLst>
              </a:tr>
            </a:tbl>
          </a:graphicData>
        </a:graphic>
      </p:graphicFrame>
    </p:spTree>
    <p:extLst>
      <p:ext uri="{BB962C8B-B14F-4D97-AF65-F5344CB8AC3E}">
        <p14:creationId xmlns:p14="http://schemas.microsoft.com/office/powerpoint/2010/main" val="1643789201"/>
      </p:ext>
    </p:extLst>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9B78897-CDC9-8338-124D-5FC00B78D037}"/>
              </a:ext>
            </a:extLst>
          </p:cNvPr>
          <p:cNvSpPr/>
          <p:nvPr/>
        </p:nvSpPr>
        <p:spPr>
          <a:xfrm>
            <a:off x="659111" y="642937"/>
            <a:ext cx="8587780" cy="5097463"/>
          </a:xfrm>
          <a:prstGeom prst="roundRect">
            <a:avLst/>
          </a:prstGeom>
          <a:solidFill>
            <a:schemeClr val="bg1"/>
          </a:solidFill>
          <a:ln>
            <a:solidFill>
              <a:srgbClr val="6F68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50" dirty="0" err="1">
                <a:solidFill>
                  <a:schemeClr val="tx1"/>
                </a:solidFill>
                <a:latin typeface="Times New Roman" panose="02020603050405020304" pitchFamily="18" charset="0"/>
                <a:cs typeface="Times New Roman" panose="02020603050405020304" pitchFamily="18" charset="0"/>
              </a:rPr>
              <a:t>Luật</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chơi</a:t>
            </a:r>
            <a:r>
              <a:rPr lang="en-US" sz="3250" dirty="0">
                <a:solidFill>
                  <a:schemeClr val="tx1"/>
                </a:solidFill>
                <a:latin typeface="Times New Roman" panose="02020603050405020304" pitchFamily="18" charset="0"/>
                <a:cs typeface="Times New Roman" panose="02020603050405020304" pitchFamily="18" charset="0"/>
              </a:rPr>
              <a:t>:  </a:t>
            </a:r>
          </a:p>
          <a:p>
            <a:pPr marL="232172" indent="-232172" algn="just">
              <a:buFontTx/>
              <a:buChar char="-"/>
              <a:defRPr/>
            </a:pPr>
            <a:r>
              <a:rPr lang="en-US" sz="3250" dirty="0">
                <a:solidFill>
                  <a:schemeClr val="tx1"/>
                </a:solidFill>
                <a:latin typeface="Times New Roman" panose="02020603050405020304" pitchFamily="18" charset="0"/>
                <a:cs typeface="Times New Roman" panose="02020603050405020304" pitchFamily="18" charset="0"/>
              </a:rPr>
              <a:t>Sau </a:t>
            </a:r>
            <a:r>
              <a:rPr lang="en-US" sz="3250" dirty="0" err="1">
                <a:solidFill>
                  <a:schemeClr val="tx1"/>
                </a:solidFill>
                <a:latin typeface="Times New Roman" panose="02020603050405020304" pitchFamily="18" charset="0"/>
                <a:cs typeface="Times New Roman" panose="02020603050405020304" pitchFamily="18" charset="0"/>
              </a:rPr>
              <a:t>khi</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dẫn</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chương</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trình</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đọc</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câu</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hỏi</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xong</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các</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thành</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viên</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nào</a:t>
            </a:r>
            <a:r>
              <a:rPr lang="en-US" sz="3250" dirty="0">
                <a:solidFill>
                  <a:srgbClr val="FF0000"/>
                </a:solidFill>
                <a:latin typeface="Times New Roman" panose="02020603050405020304" pitchFamily="18" charset="0"/>
                <a:cs typeface="Times New Roman" panose="02020603050405020304" pitchFamily="18" charset="0"/>
              </a:rPr>
              <a:t> </a:t>
            </a:r>
            <a:r>
              <a:rPr lang="en-US" sz="3250" dirty="0" err="1">
                <a:solidFill>
                  <a:srgbClr val="FF0000"/>
                </a:solidFill>
                <a:latin typeface="Times New Roman" panose="02020603050405020304" pitchFamily="18" charset="0"/>
                <a:cs typeface="Times New Roman" panose="02020603050405020304" pitchFamily="18" charset="0"/>
              </a:rPr>
              <a:t>giơ</a:t>
            </a:r>
            <a:r>
              <a:rPr lang="en-US" sz="3250" dirty="0">
                <a:solidFill>
                  <a:srgbClr val="FF0000"/>
                </a:solidFill>
                <a:latin typeface="Times New Roman" panose="02020603050405020304" pitchFamily="18" charset="0"/>
                <a:cs typeface="Times New Roman" panose="02020603050405020304" pitchFamily="18" charset="0"/>
              </a:rPr>
              <a:t> </a:t>
            </a:r>
            <a:r>
              <a:rPr lang="en-US" sz="3250" dirty="0" err="1">
                <a:solidFill>
                  <a:srgbClr val="FF0000"/>
                </a:solidFill>
                <a:latin typeface="Times New Roman" panose="02020603050405020304" pitchFamily="18" charset="0"/>
                <a:cs typeface="Times New Roman" panose="02020603050405020304" pitchFamily="18" charset="0"/>
              </a:rPr>
              <a:t>tay</a:t>
            </a:r>
            <a:r>
              <a:rPr lang="en-US" sz="3250" dirty="0">
                <a:solidFill>
                  <a:srgbClr val="FF0000"/>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nhanh</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hơn</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thì</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giành</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được</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quyền</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trả</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lời</a:t>
            </a:r>
            <a:r>
              <a:rPr lang="en-US" sz="3250" dirty="0">
                <a:solidFill>
                  <a:schemeClr val="tx1"/>
                </a:solidFill>
                <a:latin typeface="Times New Roman" panose="02020603050405020304" pitchFamily="18" charset="0"/>
                <a:cs typeface="Times New Roman" panose="02020603050405020304" pitchFamily="18" charset="0"/>
              </a:rPr>
              <a:t>.</a:t>
            </a:r>
          </a:p>
          <a:p>
            <a:pPr marL="232172" indent="-232172" algn="just">
              <a:buFontTx/>
              <a:buChar char="-"/>
              <a:defRPr/>
            </a:pPr>
            <a:r>
              <a:rPr lang="en-US" sz="3250" dirty="0" err="1">
                <a:solidFill>
                  <a:schemeClr val="tx1"/>
                </a:solidFill>
                <a:latin typeface="Times New Roman" panose="02020603050405020304" pitchFamily="18" charset="0"/>
                <a:cs typeface="Times New Roman" panose="02020603050405020304" pitchFamily="18" charset="0"/>
              </a:rPr>
              <a:t>Trả</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lời</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đúng</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được</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thưởng</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một</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phần</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quà</a:t>
            </a:r>
            <a:r>
              <a:rPr lang="en-US" sz="3250" dirty="0">
                <a:solidFill>
                  <a:schemeClr val="tx1"/>
                </a:solidFill>
                <a:latin typeface="Times New Roman" panose="02020603050405020304" pitchFamily="18" charset="0"/>
                <a:cs typeface="Times New Roman" panose="02020603050405020304" pitchFamily="18" charset="0"/>
              </a:rPr>
              <a:t>.</a:t>
            </a:r>
          </a:p>
          <a:p>
            <a:pPr marL="232172" indent="-232172" algn="just">
              <a:buFontTx/>
              <a:buChar char="-"/>
              <a:defRPr/>
            </a:pPr>
            <a:r>
              <a:rPr lang="en-US" sz="3250" dirty="0" err="1">
                <a:solidFill>
                  <a:schemeClr val="tx1"/>
                </a:solidFill>
                <a:latin typeface="Times New Roman" panose="02020603050405020304" pitchFamily="18" charset="0"/>
                <a:cs typeface="Times New Roman" panose="02020603050405020304" pitchFamily="18" charset="0"/>
              </a:rPr>
              <a:t>Trả</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lời</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sai</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các</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bạn</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còn</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lại</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được</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quyền</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trả</a:t>
            </a:r>
            <a:r>
              <a:rPr lang="en-US" sz="3250" dirty="0">
                <a:solidFill>
                  <a:schemeClr val="tx1"/>
                </a:solidFill>
                <a:latin typeface="Times New Roman" panose="02020603050405020304" pitchFamily="18" charset="0"/>
                <a:cs typeface="Times New Roman" panose="02020603050405020304" pitchFamily="18" charset="0"/>
              </a:rPr>
              <a:t> </a:t>
            </a:r>
            <a:r>
              <a:rPr lang="en-US" sz="3250" dirty="0" err="1">
                <a:solidFill>
                  <a:schemeClr val="tx1"/>
                </a:solidFill>
                <a:latin typeface="Times New Roman" panose="02020603050405020304" pitchFamily="18" charset="0"/>
                <a:cs typeface="Times New Roman" panose="02020603050405020304" pitchFamily="18" charset="0"/>
              </a:rPr>
              <a:t>lời</a:t>
            </a:r>
            <a:r>
              <a:rPr lang="en-US" sz="3250" dirty="0">
                <a:solidFill>
                  <a:schemeClr val="tx1"/>
                </a:solidFill>
                <a:latin typeface="Times New Roman" panose="02020603050405020304" pitchFamily="18" charset="0"/>
                <a:cs typeface="Times New Roman" panose="02020603050405020304" pitchFamily="18" charset="0"/>
              </a:rPr>
              <a:t>.</a:t>
            </a:r>
          </a:p>
        </p:txBody>
      </p:sp>
      <p:pic>
        <p:nvPicPr>
          <p:cNvPr id="48131" name="Picture 4">
            <a:extLst>
              <a:ext uri="{FF2B5EF4-FFF2-40B4-BE49-F238E27FC236}">
                <a16:creationId xmlns:a16="http://schemas.microsoft.com/office/drawing/2014/main" id="{DD28F85E-2BB1-B5F3-720D-4E388DEC61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1250" y="4860727"/>
            <a:ext cx="2213372" cy="270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BAD08A2-2C09-9BAA-66F5-9E45343477B5}"/>
              </a:ext>
            </a:extLst>
          </p:cNvPr>
          <p:cNvGraphicFramePr>
            <a:graphicFrameLocks noGrp="1"/>
          </p:cNvGraphicFramePr>
          <p:nvPr>
            <p:extLst>
              <p:ext uri="{D42A27DB-BD31-4B8C-83A1-F6EECF244321}">
                <p14:modId xmlns:p14="http://schemas.microsoft.com/office/powerpoint/2010/main" val="3286198501"/>
              </p:ext>
            </p:extLst>
          </p:nvPr>
        </p:nvGraphicFramePr>
        <p:xfrm>
          <a:off x="0" y="457201"/>
          <a:ext cx="9906000" cy="7027103"/>
        </p:xfrm>
        <a:graphic>
          <a:graphicData uri="http://schemas.openxmlformats.org/drawingml/2006/table">
            <a:tbl>
              <a:tblPr firstRow="1" firstCol="1" bandRow="1">
                <a:tableStyleId>{93296810-A885-4BE3-A3E7-6D5BEEA58F35}</a:tableStyleId>
              </a:tblPr>
              <a:tblGrid>
                <a:gridCol w="1676400">
                  <a:extLst>
                    <a:ext uri="{9D8B030D-6E8A-4147-A177-3AD203B41FA5}">
                      <a16:colId xmlns:a16="http://schemas.microsoft.com/office/drawing/2014/main" val="1389948654"/>
                    </a:ext>
                  </a:extLst>
                </a:gridCol>
                <a:gridCol w="8229600">
                  <a:extLst>
                    <a:ext uri="{9D8B030D-6E8A-4147-A177-3AD203B41FA5}">
                      <a16:colId xmlns:a16="http://schemas.microsoft.com/office/drawing/2014/main" val="503433748"/>
                    </a:ext>
                  </a:extLst>
                </a:gridCol>
              </a:tblGrid>
              <a:tr h="470469">
                <a:tc>
                  <a:txBody>
                    <a:bodyPr/>
                    <a:lstStyle/>
                    <a:p>
                      <a:pPr marL="457200" indent="-457200" algn="ctr">
                        <a:lnSpc>
                          <a:spcPct val="150000"/>
                        </a:lnSpc>
                      </a:pPr>
                      <a:r>
                        <a:rPr lang="en-US" sz="2800" kern="100" err="1">
                          <a:solidFill>
                            <a:schemeClr val="bg1"/>
                          </a:solidFill>
                          <a:effectLst/>
                          <a:latin typeface="Times New Roman" panose="02020603050405020304" pitchFamily="18" charset="0"/>
                          <a:cs typeface="Times New Roman" panose="02020603050405020304" pitchFamily="18" charset="0"/>
                        </a:rPr>
                        <a:t>Kết</a:t>
                      </a:r>
                      <a:r>
                        <a:rPr lang="en-US" sz="2800" kern="100">
                          <a:solidFill>
                            <a:schemeClr val="bg1"/>
                          </a:solidFill>
                          <a:effectLst/>
                          <a:latin typeface="Times New Roman" panose="02020603050405020304" pitchFamily="18" charset="0"/>
                          <a:cs typeface="Times New Roman" panose="02020603050405020304" pitchFamily="18" charset="0"/>
                        </a:rPr>
                        <a:t> </a:t>
                      </a:r>
                      <a:r>
                        <a:rPr lang="en-US" sz="2800" kern="100" err="1">
                          <a:solidFill>
                            <a:schemeClr val="bg1"/>
                          </a:solidFill>
                          <a:effectLst/>
                          <a:latin typeface="Times New Roman" panose="02020603050405020304" pitchFamily="18" charset="0"/>
                          <a:cs typeface="Times New Roman" panose="02020603050405020304" pitchFamily="18" charset="0"/>
                        </a:rPr>
                        <a:t>đoạn</a:t>
                      </a:r>
                      <a:endParaRPr lang="en-US" sz="2800" kern="1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1" marR="55721" marT="0" marB="0"/>
                </a:tc>
                <a:tc>
                  <a:txBody>
                    <a:bodyPr/>
                    <a:lstStyle/>
                    <a:p>
                      <a:pPr marL="457200" algn="ctr">
                        <a:lnSpc>
                          <a:spcPct val="150000"/>
                        </a:lnSpc>
                      </a:pPr>
                      <a:r>
                        <a:rPr lang="en-US" sz="2800" kern="100" err="1">
                          <a:solidFill>
                            <a:schemeClr val="bg1"/>
                          </a:solidFill>
                          <a:effectLst/>
                          <a:latin typeface="Times New Roman" panose="02020603050405020304" pitchFamily="18" charset="0"/>
                          <a:cs typeface="Times New Roman" panose="02020603050405020304" pitchFamily="18" charset="0"/>
                        </a:rPr>
                        <a:t>Gợi</a:t>
                      </a:r>
                      <a:r>
                        <a:rPr lang="en-US" sz="2800" kern="100">
                          <a:solidFill>
                            <a:schemeClr val="bg1"/>
                          </a:solidFill>
                          <a:effectLst/>
                          <a:latin typeface="Times New Roman" panose="02020603050405020304" pitchFamily="18" charset="0"/>
                          <a:cs typeface="Times New Roman" panose="02020603050405020304" pitchFamily="18" charset="0"/>
                        </a:rPr>
                        <a:t> ý</a:t>
                      </a:r>
                      <a:endParaRPr lang="en-US" sz="2800" kern="1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1" marR="55721" marT="0" marB="0"/>
                </a:tc>
                <a:extLst>
                  <a:ext uri="{0D108BD9-81ED-4DB2-BD59-A6C34878D82A}">
                    <a16:rowId xmlns:a16="http://schemas.microsoft.com/office/drawing/2014/main" val="2273502857"/>
                  </a:ext>
                </a:extLst>
              </a:tr>
              <a:tr h="6463731">
                <a:tc>
                  <a:txBody>
                    <a:bodyPr/>
                    <a:lstStyle/>
                    <a:p>
                      <a:pPr marL="88900" indent="0" algn="l">
                        <a:lnSpc>
                          <a:spcPct val="150000"/>
                        </a:lnSpc>
                      </a:pPr>
                      <a:endParaRPr lang="en-US" sz="2400" kern="100">
                        <a:solidFill>
                          <a:schemeClr val="bg1"/>
                        </a:solidFill>
                        <a:effectLst/>
                        <a:latin typeface="Times New Roman" panose="02020603050405020304" pitchFamily="18" charset="0"/>
                        <a:cs typeface="Times New Roman" panose="02020603050405020304" pitchFamily="18" charset="0"/>
                      </a:endParaRPr>
                    </a:p>
                    <a:p>
                      <a:pPr marL="88900" indent="0" algn="l">
                        <a:lnSpc>
                          <a:spcPct val="150000"/>
                        </a:lnSpc>
                      </a:pPr>
                      <a:r>
                        <a:rPr lang="vi-VN" sz="2400" kern="100">
                          <a:solidFill>
                            <a:schemeClr val="bg1"/>
                          </a:solidFill>
                          <a:effectLst/>
                          <a:latin typeface="Times New Roman" panose="02020603050405020304" pitchFamily="18" charset="0"/>
                          <a:cs typeface="Times New Roman" panose="02020603050405020304" pitchFamily="18" charset="0"/>
                        </a:rPr>
                        <a:t>Khẳng định lại cảm nghĩ và ý nghĩa của bài thơ đối với bản thân.</a:t>
                      </a:r>
                      <a:endParaRPr lang="en-US" sz="2400" kern="1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1" marR="55721" marT="0" marB="0"/>
                </a:tc>
                <a:tc>
                  <a:txBody>
                    <a:bodyPr/>
                    <a:lstStyle/>
                    <a:p>
                      <a:pPr>
                        <a:lnSpc>
                          <a:spcPct val="150000"/>
                        </a:lnSpc>
                        <a:spcAft>
                          <a:spcPts val="800"/>
                        </a:spcAft>
                      </a:pPr>
                      <a:r>
                        <a:rPr lang="en-US" sz="2400" kern="100" dirty="0">
                          <a:solidFill>
                            <a:schemeClr val="tx1"/>
                          </a:solidFill>
                          <a:effectLst/>
                          <a:latin typeface="Times New Roman" panose="02020603050405020304" pitchFamily="18" charset="0"/>
                          <a:cs typeface="Times New Roman" panose="02020603050405020304" pitchFamily="18" charset="0"/>
                        </a:rPr>
                        <a:t> </a:t>
                      </a:r>
                      <a:r>
                        <a:rPr lang="en-US" sz="2400" kern="100" dirty="0">
                          <a:solidFill>
                            <a:srgbClr val="7030A0"/>
                          </a:solidFill>
                          <a:latin typeface="Times New Roman" panose="02020603050405020304" pitchFamily="18" charset="0"/>
                          <a:cs typeface="Times New Roman" panose="02020603050405020304" pitchFamily="18" charset="0"/>
                        </a:rPr>
                        <a:t>-</a:t>
                      </a:r>
                      <a:r>
                        <a:rPr lang="vi-VN" sz="2400" b="1" kern="100" dirty="0">
                          <a:solidFill>
                            <a:srgbClr val="7030A0"/>
                          </a:solidFill>
                          <a:latin typeface="Times New Roman" panose="02020603050405020304" pitchFamily="18" charset="0"/>
                          <a:cs typeface="Times New Roman" panose="02020603050405020304" pitchFamily="18" charset="0"/>
                        </a:rPr>
                        <a:t>Cách 1</a:t>
                      </a:r>
                      <a:r>
                        <a:rPr lang="vi-VN" sz="2400" kern="100" dirty="0">
                          <a:solidFill>
                            <a:srgbClr val="7030A0"/>
                          </a:solidFill>
                          <a:latin typeface="Times New Roman" panose="02020603050405020304" pitchFamily="18" charset="0"/>
                          <a:cs typeface="Times New Roman" panose="02020603050405020304" pitchFamily="18" charset="0"/>
                        </a:rPr>
                        <a:t>: Bài thơ đã gieo vào lòng người đọc (</a:t>
                      </a:r>
                      <a:r>
                        <a:rPr lang="vi-VN" sz="2400" b="1" kern="100" dirty="0">
                          <a:solidFill>
                            <a:srgbClr val="7030A0"/>
                          </a:solidFill>
                          <a:latin typeface="Times New Roman" panose="02020603050405020304" pitchFamily="18" charset="0"/>
                          <a:cs typeface="Times New Roman" panose="02020603050405020304" pitchFamily="18" charset="0"/>
                        </a:rPr>
                        <a:t>cảm xúc gợi ra từ nội dung bài thơ</a:t>
                      </a:r>
                      <a:r>
                        <a:rPr lang="vi-VN" sz="2400" kern="100" dirty="0">
                          <a:solidFill>
                            <a:srgbClr val="7030A0"/>
                          </a:solidFill>
                          <a:latin typeface="Times New Roman" panose="02020603050405020304" pitchFamily="18" charset="0"/>
                          <a:cs typeface="Times New Roman" panose="02020603050405020304" pitchFamily="18" charset="0"/>
                        </a:rPr>
                        <a:t>). Từ đó tôi thêm</a:t>
                      </a:r>
                      <a:r>
                        <a:rPr lang="en-US" sz="2400" kern="100" dirty="0">
                          <a:solidFill>
                            <a:srgbClr val="7030A0"/>
                          </a:solidFill>
                          <a:latin typeface="Times New Roman" panose="02020603050405020304" pitchFamily="18" charset="0"/>
                          <a:cs typeface="Times New Roman" panose="02020603050405020304" pitchFamily="18" charset="0"/>
                        </a:rPr>
                        <a:t> </a:t>
                      </a:r>
                      <a:r>
                        <a:rPr lang="vi-VN" sz="2400" kern="100" dirty="0">
                          <a:solidFill>
                            <a:srgbClr val="7030A0"/>
                          </a:solidFill>
                          <a:latin typeface="Times New Roman" panose="02020603050405020304" pitchFamily="18" charset="0"/>
                          <a:cs typeface="Times New Roman" panose="02020603050405020304" pitchFamily="18" charset="0"/>
                        </a:rPr>
                        <a:t>(</a:t>
                      </a:r>
                      <a:r>
                        <a:rPr lang="vi-VN" sz="2400" b="1" kern="100" dirty="0">
                          <a:solidFill>
                            <a:srgbClr val="7030A0"/>
                          </a:solidFill>
                          <a:latin typeface="Times New Roman" panose="02020603050405020304" pitchFamily="18" charset="0"/>
                          <a:cs typeface="Times New Roman" panose="02020603050405020304" pitchFamily="18" charset="0"/>
                        </a:rPr>
                        <a:t>thái độ tình cảm của bản thân</a:t>
                      </a:r>
                      <a:r>
                        <a:rPr lang="vi-VN" sz="2400" kern="100" dirty="0">
                          <a:solidFill>
                            <a:srgbClr val="7030A0"/>
                          </a:solidFill>
                          <a:latin typeface="Times New Roman" panose="02020603050405020304" pitchFamily="18" charset="0"/>
                          <a:cs typeface="Times New Roman" panose="02020603050405020304" pitchFamily="18" charset="0"/>
                        </a:rPr>
                        <a:t>)</a:t>
                      </a:r>
                    </a:p>
                    <a:p>
                      <a:pPr marL="0" marR="0" lvl="0" indent="0" algn="l" defTabSz="495330" rtl="0" eaLnBrk="1" fontAlgn="auto" latinLnBrk="0" hangingPunct="1">
                        <a:lnSpc>
                          <a:spcPct val="150000"/>
                        </a:lnSpc>
                        <a:spcBef>
                          <a:spcPts val="0"/>
                        </a:spcBef>
                        <a:spcAft>
                          <a:spcPts val="800"/>
                        </a:spcAft>
                        <a:buClrTx/>
                        <a:buSzTx/>
                        <a:buFontTx/>
                        <a:buNone/>
                        <a:tabLst/>
                        <a:defRPr/>
                      </a:pPr>
                      <a:r>
                        <a:rPr lang="vi-VN" sz="2400" b="1" kern="100" dirty="0">
                          <a:solidFill>
                            <a:srgbClr val="7030A0"/>
                          </a:solidFill>
                          <a:latin typeface="Times New Roman" panose="02020603050405020304" pitchFamily="18" charset="0"/>
                          <a:cs typeface="Times New Roman" panose="02020603050405020304" pitchFamily="18" charset="0"/>
                        </a:rPr>
                        <a:t>-Cách 2</a:t>
                      </a:r>
                      <a:r>
                        <a:rPr lang="vi-VN" sz="2400" kern="100" dirty="0">
                          <a:solidFill>
                            <a:srgbClr val="7030A0"/>
                          </a:solidFill>
                          <a:latin typeface="Times New Roman" panose="02020603050405020304" pitchFamily="18" charset="0"/>
                          <a:cs typeface="Times New Roman" panose="02020603050405020304" pitchFamily="18" charset="0"/>
                        </a:rPr>
                        <a:t>:</a:t>
                      </a:r>
                      <a:r>
                        <a:rPr lang="en-US" sz="2400" kern="100" dirty="0">
                          <a:solidFill>
                            <a:srgbClr val="7030A0"/>
                          </a:solidFill>
                          <a:latin typeface="Times New Roman" panose="02020603050405020304" pitchFamily="18" charset="0"/>
                          <a:cs typeface="Times New Roman" panose="02020603050405020304" pitchFamily="18" charset="0"/>
                        </a:rPr>
                        <a:t>Trang </a:t>
                      </a:r>
                      <a:r>
                        <a:rPr lang="en-US" sz="2400" kern="100" dirty="0" err="1">
                          <a:solidFill>
                            <a:srgbClr val="7030A0"/>
                          </a:solidFill>
                          <a:latin typeface="Times New Roman" panose="02020603050405020304" pitchFamily="18" charset="0"/>
                          <a:cs typeface="Times New Roman" panose="02020603050405020304" pitchFamily="18" charset="0"/>
                        </a:rPr>
                        <a:t>thơ</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khép</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lại</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nhưng</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nét</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nghệ</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thuật</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hoặc</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nội</a:t>
                      </a:r>
                      <a:r>
                        <a:rPr lang="en-US" sz="2400" b="1" kern="100" dirty="0">
                          <a:solidFill>
                            <a:srgbClr val="7030A0"/>
                          </a:solidFill>
                          <a:latin typeface="Times New Roman" panose="02020603050405020304" pitchFamily="18" charset="0"/>
                          <a:cs typeface="Times New Roman" panose="02020603050405020304" pitchFamily="18" charset="0"/>
                        </a:rPr>
                        <a:t> dung </a:t>
                      </a:r>
                      <a:r>
                        <a:rPr lang="en-US" sz="2400" b="1" kern="100" dirty="0" err="1">
                          <a:solidFill>
                            <a:srgbClr val="7030A0"/>
                          </a:solidFill>
                          <a:latin typeface="Times New Roman" panose="02020603050405020304" pitchFamily="18" charset="0"/>
                          <a:cs typeface="Times New Roman" panose="02020603050405020304" pitchFamily="18" charset="0"/>
                        </a:rPr>
                        <a:t>đặc</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sắc</a:t>
                      </a:r>
                      <a:r>
                        <a:rPr lang="en-US" sz="2400" b="1" kern="100" dirty="0">
                          <a:solidFill>
                            <a:srgbClr val="7030A0"/>
                          </a:solidFill>
                          <a:latin typeface="Times New Roman" panose="02020603050405020304" pitchFamily="18" charset="0"/>
                          <a:cs typeface="Times New Roman" panose="02020603050405020304" pitchFamily="18" charset="0"/>
                        </a:rPr>
                        <a:t>)</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vẫn</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còn</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đọng</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mãi</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trong</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lòng</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người</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đọc</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Đọc</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những</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câu</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thơ</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ấy</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em</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càng</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thêm</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thái</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độ</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tình</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cảm</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của</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bản</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thân</a:t>
                      </a:r>
                      <a:r>
                        <a:rPr lang="en-US" sz="2400" kern="100" dirty="0">
                          <a:solidFill>
                            <a:srgbClr val="7030A0"/>
                          </a:solidFill>
                          <a:latin typeface="Times New Roman" panose="02020603050405020304" pitchFamily="18" charset="0"/>
                          <a:cs typeface="Times New Roman" panose="02020603050405020304" pitchFamily="18" charset="0"/>
                        </a:rPr>
                        <a:t>).</a:t>
                      </a:r>
                      <a:endParaRPr lang="vi-VN" sz="2400" kern="100" dirty="0">
                        <a:solidFill>
                          <a:srgbClr val="7030A0"/>
                        </a:solidFill>
                        <a:latin typeface="Times New Roman" panose="02020603050405020304" pitchFamily="18" charset="0"/>
                        <a:cs typeface="Times New Roman" panose="02020603050405020304" pitchFamily="18" charset="0"/>
                      </a:endParaRPr>
                    </a:p>
                    <a:p>
                      <a:pPr>
                        <a:lnSpc>
                          <a:spcPct val="150000"/>
                        </a:lnSpc>
                        <a:spcAft>
                          <a:spcPts val="800"/>
                        </a:spcAft>
                      </a:pPr>
                      <a:r>
                        <a:rPr lang="en-US" sz="2400" kern="100" dirty="0">
                          <a:solidFill>
                            <a:srgbClr val="7030A0"/>
                          </a:solidFill>
                          <a:latin typeface="Times New Roman" panose="02020603050405020304" pitchFamily="18" charset="0"/>
                          <a:cs typeface="Times New Roman" panose="02020603050405020304" pitchFamily="18" charset="0"/>
                        </a:rPr>
                        <a:t> </a:t>
                      </a:r>
                      <a:r>
                        <a:rPr lang="vi-VN" sz="2400" b="1" kern="100" dirty="0">
                          <a:solidFill>
                            <a:srgbClr val="7030A0"/>
                          </a:solidFill>
                          <a:latin typeface="Times New Roman" panose="02020603050405020304" pitchFamily="18" charset="0"/>
                          <a:cs typeface="Times New Roman" panose="02020603050405020304" pitchFamily="18" charset="0"/>
                        </a:rPr>
                        <a:t>Cách 3</a:t>
                      </a:r>
                      <a:r>
                        <a:rPr lang="vi-VN"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Bằng</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tài</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năng</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và</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tấm</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lòng</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của</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mình</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nhà</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thơ</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tên</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tác</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giả</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đã</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thể</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hiện</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thật</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xuất</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sắc</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nét</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nghệ</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thuật</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hoặc</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nội</a:t>
                      </a:r>
                      <a:r>
                        <a:rPr lang="en-US" sz="2400" b="1" kern="100" dirty="0">
                          <a:solidFill>
                            <a:srgbClr val="7030A0"/>
                          </a:solidFill>
                          <a:latin typeface="Times New Roman" panose="02020603050405020304" pitchFamily="18" charset="0"/>
                          <a:cs typeface="Times New Roman" panose="02020603050405020304" pitchFamily="18" charset="0"/>
                        </a:rPr>
                        <a:t> dung </a:t>
                      </a:r>
                      <a:r>
                        <a:rPr lang="en-US" sz="2400" b="1" kern="100" dirty="0" err="1">
                          <a:solidFill>
                            <a:srgbClr val="7030A0"/>
                          </a:solidFill>
                          <a:latin typeface="Times New Roman" panose="02020603050405020304" pitchFamily="18" charset="0"/>
                          <a:cs typeface="Times New Roman" panose="02020603050405020304" pitchFamily="18" charset="0"/>
                        </a:rPr>
                        <a:t>đặc</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sắc</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Cảm</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ơn</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tên</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tác</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giả</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đã</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kern="100" dirty="0" err="1">
                          <a:solidFill>
                            <a:srgbClr val="7030A0"/>
                          </a:solidFill>
                          <a:latin typeface="Times New Roman" panose="02020603050405020304" pitchFamily="18" charset="0"/>
                          <a:cs typeface="Times New Roman" panose="02020603050405020304" pitchFamily="18" charset="0"/>
                        </a:rPr>
                        <a:t>giúp</a:t>
                      </a:r>
                      <a:r>
                        <a:rPr lang="en-US" sz="2400" kern="100" dirty="0">
                          <a:solidFill>
                            <a:srgbClr val="7030A0"/>
                          </a:solidFill>
                          <a:latin typeface="Times New Roman" panose="02020603050405020304" pitchFamily="18" charset="0"/>
                          <a:cs typeface="Times New Roman" panose="02020603050405020304" pitchFamily="18" charset="0"/>
                        </a:rPr>
                        <a:t> ta </a:t>
                      </a:r>
                      <a:r>
                        <a:rPr lang="en-US" sz="2400" kern="100" dirty="0" err="1">
                          <a:solidFill>
                            <a:srgbClr val="7030A0"/>
                          </a:solidFill>
                          <a:latin typeface="Times New Roman" panose="02020603050405020304" pitchFamily="18" charset="0"/>
                          <a:cs typeface="Times New Roman" panose="02020603050405020304" pitchFamily="18" charset="0"/>
                        </a:rPr>
                        <a:t>thêm</a:t>
                      </a:r>
                      <a:r>
                        <a:rPr lang="en-US" sz="2400"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thái</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độ</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tình</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cảm</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của</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bản</a:t>
                      </a:r>
                      <a:r>
                        <a:rPr lang="en-US" sz="2400" b="1" kern="100" dirty="0">
                          <a:solidFill>
                            <a:srgbClr val="7030A0"/>
                          </a:solidFill>
                          <a:latin typeface="Times New Roman" panose="02020603050405020304" pitchFamily="18" charset="0"/>
                          <a:cs typeface="Times New Roman" panose="02020603050405020304" pitchFamily="18" charset="0"/>
                        </a:rPr>
                        <a:t> </a:t>
                      </a:r>
                      <a:r>
                        <a:rPr lang="en-US" sz="2400" b="1" kern="100" dirty="0" err="1">
                          <a:solidFill>
                            <a:srgbClr val="7030A0"/>
                          </a:solidFill>
                          <a:latin typeface="Times New Roman" panose="02020603050405020304" pitchFamily="18" charset="0"/>
                          <a:cs typeface="Times New Roman" panose="02020603050405020304" pitchFamily="18" charset="0"/>
                        </a:rPr>
                        <a:t>thân</a:t>
                      </a:r>
                      <a:r>
                        <a:rPr lang="en-US" sz="2400" kern="100" dirty="0">
                          <a:solidFill>
                            <a:srgbClr val="7030A0"/>
                          </a:solidFill>
                          <a:latin typeface="Times New Roman" panose="02020603050405020304" pitchFamily="18" charset="0"/>
                          <a:cs typeface="Times New Roman" panose="02020603050405020304" pitchFamily="18" charset="0"/>
                        </a:rPr>
                        <a:t>).</a:t>
                      </a:r>
                    </a:p>
                  </a:txBody>
                  <a:tcPr marL="55721" marR="55721" marT="0" marB="0"/>
                </a:tc>
                <a:extLst>
                  <a:ext uri="{0D108BD9-81ED-4DB2-BD59-A6C34878D82A}">
                    <a16:rowId xmlns:a16="http://schemas.microsoft.com/office/drawing/2014/main" val="3644259211"/>
                  </a:ext>
                </a:extLst>
              </a:tr>
            </a:tbl>
          </a:graphicData>
        </a:graphic>
      </p:graphicFrame>
      <p:sp>
        <p:nvSpPr>
          <p:cNvPr id="3" name="Rectangle 1">
            <a:extLst>
              <a:ext uri="{FF2B5EF4-FFF2-40B4-BE49-F238E27FC236}">
                <a16:creationId xmlns:a16="http://schemas.microsoft.com/office/drawing/2014/main" id="{02E752BB-BC26-478A-8324-2EB8794E9501}"/>
              </a:ext>
            </a:extLst>
          </p:cNvPr>
          <p:cNvSpPr>
            <a:spLocks noChangeArrowheads="1"/>
          </p:cNvSpPr>
          <p:nvPr/>
        </p:nvSpPr>
        <p:spPr bwMode="auto">
          <a:xfrm>
            <a:off x="2590800" y="-42512"/>
            <a:ext cx="5212277" cy="475131"/>
          </a:xfrm>
          <a:prstGeom prst="rect">
            <a:avLst/>
          </a:prstGeom>
          <a:noFill/>
          <a:ln>
            <a:noFill/>
          </a:ln>
          <a:effectLst/>
        </p:spPr>
        <p:txBody>
          <a:bodyPr vert="horz" wrap="square" lIns="74295" tIns="37148" rIns="74295" bIns="37148" numCol="1" anchor="ctr" anchorCtr="0" compatLnSpc="1">
            <a:prstTxWarp prst="textNoShape">
              <a:avLst/>
            </a:prstTxWarp>
            <a:spAutoFit/>
          </a:bodyPr>
          <a:lstStyle/>
          <a:p>
            <a:pPr algn="ctr" defTabSz="742996" eaLnBrk="0" fontAlgn="base" hangingPunct="0">
              <a:spcBef>
                <a:spcPct val="0"/>
              </a:spcBef>
              <a:spcAft>
                <a:spcPct val="0"/>
              </a:spcAft>
            </a:pPr>
            <a:r>
              <a:rPr lang="en-US" alt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GỢI Ý CÁCH VIẾT KẾT ĐOẠN </a:t>
            </a:r>
            <a:endParaRPr lang="en-US" alt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4132603"/>
      </p:ext>
    </p:extLst>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00172" y="1010239"/>
            <a:ext cx="3572838" cy="1198384"/>
          </a:xfrm>
          <a:prstGeom prst="cloud">
            <a:avLst/>
          </a:prstGeom>
          <a:blipFill>
            <a:blip r:embed="rId4"/>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467" dirty="0">
                <a:latin typeface="Times New Roman" panose="02020603050405020304" pitchFamily="18" charset="0"/>
                <a:cs typeface="Times New Roman" panose="02020603050405020304" pitchFamily="18" charset="0"/>
              </a:rPr>
              <a:t> </a:t>
            </a:r>
          </a:p>
        </p:txBody>
      </p:sp>
      <p:sp>
        <p:nvSpPr>
          <p:cNvPr id="5" name="Rectangle 4"/>
          <p:cNvSpPr/>
          <p:nvPr/>
        </p:nvSpPr>
        <p:spPr>
          <a:xfrm>
            <a:off x="548135" y="1329325"/>
            <a:ext cx="2676912" cy="492443"/>
          </a:xfrm>
          <a:prstGeom prst="rect">
            <a:avLst/>
          </a:prstGeom>
        </p:spPr>
        <p:txBody>
          <a:bodyPr wrap="square">
            <a:spAutoFit/>
          </a:bodyPr>
          <a:lstStyle/>
          <a:p>
            <a:pPr algn="ctr" defTabSz="990570">
              <a:defRPr/>
            </a:pPr>
            <a:r>
              <a:rPr lang="en-US" sz="2600" b="1" dirty="0">
                <a:solidFill>
                  <a:srgbClr val="00B050"/>
                </a:solidFill>
                <a:latin typeface="Times New Roman" panose="02020603050405020304"/>
              </a:rPr>
              <a:t>GÓC CHIA SẺ</a:t>
            </a:r>
            <a:endParaRPr lang="en-US" sz="1300" kern="0" dirty="0">
              <a:solidFill>
                <a:srgbClr val="00B050"/>
              </a:solidFill>
            </a:endParaRPr>
          </a:p>
        </p:txBody>
      </p:sp>
      <p:sp>
        <p:nvSpPr>
          <p:cNvPr id="6" name="TextBox 5"/>
          <p:cNvSpPr txBox="1"/>
          <p:nvPr/>
        </p:nvSpPr>
        <p:spPr>
          <a:xfrm>
            <a:off x="801383" y="3188138"/>
            <a:ext cx="9010149" cy="1077218"/>
          </a:xfrm>
          <a:prstGeom prst="rect">
            <a:avLst/>
          </a:prstGeom>
          <a:noFill/>
        </p:spPr>
        <p:txBody>
          <a:bodyPr wrap="square" rtlCol="0">
            <a:spAutoFit/>
          </a:bodyPr>
          <a:lstStyle/>
          <a:p>
            <a:pPr marL="557195" indent="-557195">
              <a:buFontTx/>
              <a:buAutoNum type="arabicPeriod"/>
            </a:pPr>
            <a:r>
              <a:rPr lang="en-US" sz="3200" b="1" i="1" dirty="0" err="1">
                <a:solidFill>
                  <a:srgbClr val="FF0066"/>
                </a:solidFill>
                <a:latin typeface="Times New Roman" panose="02020603050405020304" pitchFamily="18" charset="0"/>
                <a:cs typeface="Times New Roman" panose="02020603050405020304" pitchFamily="18" charset="0"/>
              </a:rPr>
              <a:t>Điều</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em</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tâm</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đắc</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nhất</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trong</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bài</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học</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này</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là</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gì</a:t>
            </a:r>
            <a:r>
              <a:rPr lang="en-US" sz="3200" b="1" i="1" dirty="0">
                <a:solidFill>
                  <a:srgbClr val="FF0066"/>
                </a:solidFill>
                <a:latin typeface="Times New Roman" panose="02020603050405020304" pitchFamily="18" charset="0"/>
                <a:cs typeface="Times New Roman" panose="02020603050405020304" pitchFamily="18" charset="0"/>
              </a:rPr>
              <a:t>?</a:t>
            </a:r>
          </a:p>
          <a:p>
            <a:pPr marL="557195" indent="-557195">
              <a:buFontTx/>
              <a:buAutoNum type="arabicPeriod"/>
            </a:pPr>
            <a:r>
              <a:rPr lang="en-US" sz="3200" b="1" i="1" dirty="0" err="1">
                <a:solidFill>
                  <a:srgbClr val="FF0066"/>
                </a:solidFill>
                <a:latin typeface="Times New Roman" panose="02020603050405020304" pitchFamily="18" charset="0"/>
                <a:cs typeface="Times New Roman" panose="02020603050405020304" pitchFamily="18" charset="0"/>
              </a:rPr>
              <a:t>Em</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còn</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băn</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khoăn</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điều</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gì</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sau</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khi</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học</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bài</a:t>
            </a:r>
            <a:r>
              <a:rPr lang="en-US" sz="3200" b="1" i="1" dirty="0">
                <a:solidFill>
                  <a:srgbClr val="FF0066"/>
                </a:solidFill>
                <a:latin typeface="Times New Roman" panose="02020603050405020304" pitchFamily="18" charset="0"/>
                <a:cs typeface="Times New Roman" panose="02020603050405020304" pitchFamily="18" charset="0"/>
              </a:rPr>
              <a:t> </a:t>
            </a:r>
            <a:r>
              <a:rPr lang="en-US" sz="3200" b="1" i="1" dirty="0" err="1">
                <a:solidFill>
                  <a:srgbClr val="FF0066"/>
                </a:solidFill>
                <a:latin typeface="Times New Roman" panose="02020603050405020304" pitchFamily="18" charset="0"/>
                <a:cs typeface="Times New Roman" panose="02020603050405020304" pitchFamily="18" charset="0"/>
              </a:rPr>
              <a:t>này</a:t>
            </a:r>
            <a:r>
              <a:rPr lang="en-US" sz="3200" b="1" i="1" dirty="0">
                <a:solidFill>
                  <a:srgbClr val="FF0066"/>
                </a:solidFill>
                <a:latin typeface="Times New Roman" panose="02020603050405020304" pitchFamily="18" charset="0"/>
                <a:cs typeface="Times New Roman" panose="02020603050405020304" pitchFamily="18" charset="0"/>
              </a:rPr>
              <a:t>?</a:t>
            </a:r>
            <a:endParaRPr lang="vi-VN" sz="3200" b="1" i="1" dirty="0">
              <a:solidFill>
                <a:srgbClr val="FF0066"/>
              </a:solidFill>
              <a:latin typeface="Times New Roman" panose="02020603050405020304" pitchFamily="18" charset="0"/>
              <a:cs typeface="Times New Roman" panose="02020603050405020304" pitchFamily="18" charset="0"/>
            </a:endParaRPr>
          </a:p>
        </p:txBody>
      </p:sp>
      <p:pic>
        <p:nvPicPr>
          <p:cNvPr id="7"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06315" y="693169"/>
            <a:ext cx="2105218" cy="1184294"/>
          </a:xfrm>
          <a:prstGeom prst="rect">
            <a:avLst/>
          </a:prstGeom>
        </p:spPr>
      </p:pic>
    </p:spTree>
    <p:extLst>
      <p:ext uri="{BB962C8B-B14F-4D97-AF65-F5344CB8AC3E}">
        <p14:creationId xmlns:p14="http://schemas.microsoft.com/office/powerpoint/2010/main" val="18431036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60312163"/>
              </p:ext>
            </p:extLst>
          </p:nvPr>
        </p:nvGraphicFramePr>
        <p:xfrm>
          <a:off x="0" y="820139"/>
          <a:ext cx="9906000" cy="4469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loud 2"/>
          <p:cNvSpPr/>
          <p:nvPr/>
        </p:nvSpPr>
        <p:spPr>
          <a:xfrm>
            <a:off x="609600" y="-101222"/>
            <a:ext cx="5854558" cy="979470"/>
          </a:xfrm>
          <a:prstGeom prst="cloud">
            <a:avLst/>
          </a:prstGeom>
          <a:blipFill>
            <a:blip r:embed="rId7"/>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467" dirty="0">
                <a:latin typeface="Times New Roman" panose="02020603050405020304" pitchFamily="18" charset="0"/>
                <a:cs typeface="Times New Roman" panose="02020603050405020304" pitchFamily="18" charset="0"/>
              </a:rPr>
              <a:t> </a:t>
            </a:r>
          </a:p>
        </p:txBody>
      </p:sp>
      <p:sp>
        <p:nvSpPr>
          <p:cNvPr id="4" name="Rectangle 3"/>
          <p:cNvSpPr/>
          <p:nvPr/>
        </p:nvSpPr>
        <p:spPr>
          <a:xfrm>
            <a:off x="1496045" y="142292"/>
            <a:ext cx="4386468" cy="492443"/>
          </a:xfrm>
          <a:prstGeom prst="rect">
            <a:avLst/>
          </a:prstGeom>
        </p:spPr>
        <p:txBody>
          <a:bodyPr wrap="square">
            <a:spAutoFit/>
          </a:bodyPr>
          <a:lstStyle/>
          <a:p>
            <a:pPr algn="ctr" defTabSz="990570">
              <a:defRPr/>
            </a:pPr>
            <a:r>
              <a:rPr lang="en-US" sz="2600" b="1" dirty="0">
                <a:solidFill>
                  <a:srgbClr val="00B050"/>
                </a:solidFill>
                <a:latin typeface="Times New Roman" panose="02020603050405020304"/>
              </a:rPr>
              <a:t>DẶN DÒ</a:t>
            </a:r>
            <a:endParaRPr lang="en-US" sz="1300" kern="0"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343" y="3110000"/>
            <a:ext cx="637313" cy="63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829800" cy="6858000"/>
          </a:xfrm>
          <a:prstGeom prst="rect">
            <a:avLst/>
          </a:prstGeom>
        </p:spPr>
      </p:pic>
    </p:spTree>
    <p:extLst>
      <p:ext uri="{BB962C8B-B14F-4D97-AF65-F5344CB8AC3E}">
        <p14:creationId xmlns:p14="http://schemas.microsoft.com/office/powerpoint/2010/main" val="2092247297"/>
      </p:ext>
    </p:extLst>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21D767D-3173-D852-78B6-D736662D22B4}"/>
              </a:ext>
            </a:extLst>
          </p:cNvPr>
          <p:cNvSpPr/>
          <p:nvPr/>
        </p:nvSpPr>
        <p:spPr>
          <a:xfrm>
            <a:off x="500459" y="304800"/>
            <a:ext cx="8905081" cy="476974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0480" marR="30480" algn="just"/>
            <a:r>
              <a:rPr lang="vi-VN" sz="3600" b="1" dirty="0">
                <a:solidFill>
                  <a:schemeClr val="tx1"/>
                </a:solidFill>
                <a:effectLst/>
                <a:latin typeface="Times New Roman" panose="02020603050405020304" pitchFamily="18" charset="0"/>
                <a:ea typeface="Times New Roman" panose="02020603050405020304" pitchFamily="18" charset="0"/>
              </a:rPr>
              <a:t>Câu 1.</a:t>
            </a:r>
            <a:r>
              <a:rPr lang="vi-VN" sz="3600" dirty="0">
                <a:solidFill>
                  <a:schemeClr val="tx1"/>
                </a:solidFill>
                <a:effectLst/>
                <a:latin typeface="Times New Roman" panose="02020603050405020304" pitchFamily="18" charset="0"/>
                <a:ea typeface="Times New Roman" panose="02020603050405020304" pitchFamily="18" charset="0"/>
              </a:rPr>
              <a:t> Đâu là nhận xét đúng về hình thức của một đoạn văn?</a:t>
            </a:r>
            <a:endParaRPr lang="en-US" sz="3600" dirty="0">
              <a:solidFill>
                <a:schemeClr val="tx1"/>
              </a:solidFill>
              <a:effectLst/>
              <a:latin typeface="Times New Roman" panose="02020603050405020304" pitchFamily="18" charset="0"/>
              <a:ea typeface="SimSun" panose="02010600030101010101" pitchFamily="2" charset="-122"/>
            </a:endParaRPr>
          </a:p>
          <a:p>
            <a:pPr marL="30480" marR="30480" algn="just"/>
            <a:r>
              <a:rPr lang="vi-VN" sz="3600" dirty="0">
                <a:solidFill>
                  <a:schemeClr val="tx1"/>
                </a:solidFill>
                <a:effectLst/>
                <a:latin typeface="Times New Roman" panose="02020603050405020304" pitchFamily="18" charset="0"/>
                <a:ea typeface="Times New Roman" panose="02020603050405020304" pitchFamily="18" charset="0"/>
              </a:rPr>
              <a:t>A. Bắt đầu từ chữ viết hoa lùi đầu dòng, kết thúc bằng dấu chấm xuống dòng</a:t>
            </a:r>
            <a:endParaRPr lang="en-US" sz="3600" dirty="0">
              <a:solidFill>
                <a:schemeClr val="tx1"/>
              </a:solidFill>
              <a:effectLst/>
              <a:latin typeface="Times New Roman" panose="02020603050405020304" pitchFamily="18" charset="0"/>
              <a:ea typeface="SimSun" panose="02010600030101010101" pitchFamily="2" charset="-122"/>
            </a:endParaRPr>
          </a:p>
          <a:p>
            <a:pPr marL="30480" marR="30480" algn="just"/>
            <a:r>
              <a:rPr lang="vi-VN" sz="3600" dirty="0">
                <a:solidFill>
                  <a:schemeClr val="tx1"/>
                </a:solidFill>
                <a:effectLst/>
                <a:latin typeface="Times New Roman" panose="02020603050405020304" pitchFamily="18" charset="0"/>
                <a:ea typeface="Times New Roman" panose="02020603050405020304" pitchFamily="18" charset="0"/>
              </a:rPr>
              <a:t>B. Do nhiều câu văn tạo thành</a:t>
            </a:r>
            <a:endParaRPr lang="en-US" sz="3600" dirty="0">
              <a:solidFill>
                <a:schemeClr val="tx1"/>
              </a:solidFill>
              <a:effectLst/>
              <a:latin typeface="Times New Roman" panose="02020603050405020304" pitchFamily="18" charset="0"/>
              <a:ea typeface="SimSun" panose="02010600030101010101" pitchFamily="2" charset="-122"/>
            </a:endParaRPr>
          </a:p>
          <a:p>
            <a:pPr marL="30480" marR="30480" algn="just"/>
            <a:r>
              <a:rPr lang="vi-VN" sz="3600" dirty="0">
                <a:solidFill>
                  <a:schemeClr val="tx1"/>
                </a:solidFill>
                <a:effectLst/>
                <a:latin typeface="Times New Roman" panose="02020603050405020304" pitchFamily="18" charset="0"/>
                <a:ea typeface="Times New Roman" panose="02020603050405020304" pitchFamily="18" charset="0"/>
              </a:rPr>
              <a:t>C. Không có từ ngữ và câu thể hiện chủ đề</a:t>
            </a:r>
            <a:endParaRPr lang="en-US" sz="3600" dirty="0">
              <a:solidFill>
                <a:schemeClr val="tx1"/>
              </a:solidFill>
              <a:effectLst/>
              <a:latin typeface="Times New Roman" panose="02020603050405020304" pitchFamily="18" charset="0"/>
              <a:ea typeface="SimSun" panose="02010600030101010101" pitchFamily="2" charset="-122"/>
            </a:endParaRPr>
          </a:p>
          <a:p>
            <a:pPr marL="30480" marR="30480" algn="just"/>
            <a:r>
              <a:rPr lang="en-US" sz="3600" dirty="0">
                <a:solidFill>
                  <a:schemeClr val="tx1"/>
                </a:solidFill>
                <a:effectLst/>
                <a:latin typeface="Times New Roman" panose="02020603050405020304" pitchFamily="18" charset="0"/>
                <a:ea typeface="Times New Roman" panose="02020603050405020304" pitchFamily="18" charset="0"/>
              </a:rPr>
              <a:t>D. </a:t>
            </a:r>
            <a:r>
              <a:rPr lang="en-US" sz="3600" dirty="0" err="1">
                <a:solidFill>
                  <a:schemeClr val="tx1"/>
                </a:solidFill>
                <a:effectLst/>
                <a:latin typeface="Times New Roman" panose="02020603050405020304" pitchFamily="18" charset="0"/>
                <a:ea typeface="Times New Roman" panose="02020603050405020304" pitchFamily="18" charset="0"/>
              </a:rPr>
              <a:t>Cả</a:t>
            </a:r>
            <a:r>
              <a:rPr lang="en-US" sz="3600" dirty="0">
                <a:solidFill>
                  <a:schemeClr val="tx1"/>
                </a:solidFill>
                <a:effectLst/>
                <a:latin typeface="Times New Roman" panose="02020603050405020304" pitchFamily="18" charset="0"/>
                <a:ea typeface="Times New Roman" panose="02020603050405020304" pitchFamily="18" charset="0"/>
              </a:rPr>
              <a:t> A, B </a:t>
            </a:r>
            <a:r>
              <a:rPr lang="en-US" sz="3600" dirty="0" err="1">
                <a:solidFill>
                  <a:schemeClr val="tx1"/>
                </a:solidFill>
                <a:effectLst/>
                <a:latin typeface="Times New Roman" panose="02020603050405020304" pitchFamily="18" charset="0"/>
                <a:ea typeface="Times New Roman" panose="02020603050405020304" pitchFamily="18" charset="0"/>
              </a:rPr>
              <a:t>đều</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đúng</a:t>
            </a:r>
            <a:endParaRPr lang="en-US" sz="3600" dirty="0">
              <a:solidFill>
                <a:schemeClr val="tx1"/>
              </a:solidFill>
              <a:effectLst/>
              <a:latin typeface="Times New Roman" panose="02020603050405020304" pitchFamily="18" charset="0"/>
              <a:ea typeface="SimSun" panose="02010600030101010101" pitchFamily="2" charset="-122"/>
            </a:endParaRPr>
          </a:p>
        </p:txBody>
      </p:sp>
      <p:sp>
        <p:nvSpPr>
          <p:cNvPr id="5" name="Rounded Rectangle 4">
            <a:extLst>
              <a:ext uri="{FF2B5EF4-FFF2-40B4-BE49-F238E27FC236}">
                <a16:creationId xmlns:a16="http://schemas.microsoft.com/office/drawing/2014/main" id="{2DB9F356-3953-8E0C-1B99-B2CC4B40DAAD}"/>
              </a:ext>
            </a:extLst>
          </p:cNvPr>
          <p:cNvSpPr/>
          <p:nvPr/>
        </p:nvSpPr>
        <p:spPr>
          <a:xfrm>
            <a:off x="2209800" y="5257800"/>
            <a:ext cx="4492525" cy="1097657"/>
          </a:xfrm>
          <a:prstGeom prst="roundRect">
            <a:avLst/>
          </a:prstGeom>
          <a:solidFill>
            <a:schemeClr val="bg1"/>
          </a:solidFill>
          <a:ln w="7620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75" dirty="0" err="1">
                <a:solidFill>
                  <a:schemeClr val="tx1"/>
                </a:solidFill>
                <a:latin typeface="Times New Roman" panose="02020603050405020304" pitchFamily="18" charset="0"/>
                <a:cs typeface="Times New Roman" panose="02020603050405020304" pitchFamily="18" charset="0"/>
              </a:rPr>
              <a:t>Đáp</a:t>
            </a:r>
            <a:r>
              <a:rPr lang="en-US" sz="4875" dirty="0">
                <a:solidFill>
                  <a:schemeClr val="tx1"/>
                </a:solidFill>
                <a:latin typeface="Times New Roman" panose="02020603050405020304" pitchFamily="18" charset="0"/>
                <a:cs typeface="Times New Roman" panose="02020603050405020304" pitchFamily="18" charset="0"/>
              </a:rPr>
              <a:t> </a:t>
            </a:r>
            <a:r>
              <a:rPr lang="en-US" sz="4875" dirty="0" err="1">
                <a:solidFill>
                  <a:schemeClr val="tx1"/>
                </a:solidFill>
                <a:latin typeface="Times New Roman" panose="02020603050405020304" pitchFamily="18" charset="0"/>
                <a:cs typeface="Times New Roman" panose="02020603050405020304" pitchFamily="18" charset="0"/>
              </a:rPr>
              <a:t>án</a:t>
            </a:r>
            <a:r>
              <a:rPr lang="en-US" sz="4875" dirty="0">
                <a:solidFill>
                  <a:schemeClr val="tx1"/>
                </a:solidFill>
                <a:latin typeface="Times New Roman" panose="02020603050405020304" pitchFamily="18" charset="0"/>
                <a:cs typeface="Times New Roman" panose="02020603050405020304" pitchFamily="18" charset="0"/>
              </a:rPr>
              <a:t> 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046AA4D-993F-8E0C-DFB0-984FAB2A817B}"/>
              </a:ext>
            </a:extLst>
          </p:cNvPr>
          <p:cNvSpPr/>
          <p:nvPr/>
        </p:nvSpPr>
        <p:spPr>
          <a:xfrm>
            <a:off x="990601" y="646161"/>
            <a:ext cx="8305800" cy="3525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2878931" algn="l"/>
              </a:tabLst>
            </a:pPr>
            <a:r>
              <a:rPr lang="vi-VN" sz="3575" b="1" dirty="0">
                <a:solidFill>
                  <a:srgbClr val="000000"/>
                </a:solidFill>
                <a:latin typeface="Times New Roman" panose="02020603050405020304" pitchFamily="18" charset="0"/>
                <a:ea typeface="Calibri" panose="020F0502020204030204" pitchFamily="34" charset="0"/>
              </a:rPr>
              <a:t>Câu 2</a:t>
            </a:r>
            <a:r>
              <a:rPr lang="vi-VN" sz="3575" dirty="0">
                <a:solidFill>
                  <a:srgbClr val="000000"/>
                </a:solidFill>
                <a:latin typeface="Times New Roman" panose="02020603050405020304" pitchFamily="18" charset="0"/>
                <a:ea typeface="Calibri" panose="020F0502020204030204" pitchFamily="34" charset="0"/>
              </a:rPr>
              <a:t>: </a:t>
            </a:r>
            <a:r>
              <a:rPr lang="vi-VN" sz="3575" b="1" dirty="0">
                <a:solidFill>
                  <a:srgbClr val="000000"/>
                </a:solidFill>
                <a:latin typeface="Times New Roman" panose="02020603050405020304" pitchFamily="18" charset="0"/>
                <a:ea typeface="Calibri" panose="020F0502020204030204" pitchFamily="34" charset="0"/>
              </a:rPr>
              <a:t>Theo em, nhận định sau đúng hay sai : </a:t>
            </a:r>
            <a:r>
              <a:rPr lang="vi-VN" sz="3575" i="1" dirty="0">
                <a:solidFill>
                  <a:srgbClr val="000000"/>
                </a:solidFill>
                <a:latin typeface="Times New Roman" panose="02020603050405020304" pitchFamily="18" charset="0"/>
                <a:ea typeface="Calibri" panose="020F0502020204030204" pitchFamily="34" charset="0"/>
              </a:rPr>
              <a:t>“Các câu trong đoạn văn cần liên kết với nhau chặt chẽ để tạo sự mạch lạc cho đoạn văn ”.</a:t>
            </a:r>
            <a:endParaRPr lang="en-US" sz="3575" dirty="0">
              <a:latin typeface="Times New Roman" panose="02020603050405020304" pitchFamily="18" charset="0"/>
              <a:ea typeface="SimSun" panose="02010600030101010101" pitchFamily="2" charset="-122"/>
            </a:endParaRPr>
          </a:p>
          <a:p>
            <a:pPr>
              <a:tabLst>
                <a:tab pos="2878931" algn="l"/>
              </a:tabLst>
            </a:pPr>
            <a:r>
              <a:rPr lang="vi-VN" sz="3575" dirty="0">
                <a:solidFill>
                  <a:schemeClr val="tx1"/>
                </a:solidFill>
                <a:latin typeface="Times New Roman" panose="02020603050405020304" pitchFamily="18" charset="0"/>
                <a:ea typeface="Calibri" panose="020F0502020204030204" pitchFamily="34" charset="0"/>
              </a:rPr>
              <a:t>     A. Đúng                                 </a:t>
            </a:r>
            <a:r>
              <a:rPr lang="vi-VN" sz="3575" dirty="0">
                <a:solidFill>
                  <a:srgbClr val="000000"/>
                </a:solidFill>
                <a:latin typeface="Times New Roman" panose="02020603050405020304" pitchFamily="18" charset="0"/>
                <a:ea typeface="Calibri" panose="020F0502020204030204" pitchFamily="34" charset="0"/>
              </a:rPr>
              <a:t>B. Sai</a:t>
            </a:r>
            <a:endParaRPr lang="en-US" sz="3575" dirty="0">
              <a:latin typeface="Times New Roman" panose="02020603050405020304" pitchFamily="18" charset="0"/>
              <a:ea typeface="SimSun" panose="02010600030101010101" pitchFamily="2" charset="-122"/>
            </a:endParaRPr>
          </a:p>
        </p:txBody>
      </p:sp>
      <p:sp>
        <p:nvSpPr>
          <p:cNvPr id="5" name="Rounded Rectangle 4">
            <a:extLst>
              <a:ext uri="{FF2B5EF4-FFF2-40B4-BE49-F238E27FC236}">
                <a16:creationId xmlns:a16="http://schemas.microsoft.com/office/drawing/2014/main" id="{AE15C8F4-BF37-322B-8F49-8BE4BD768A26}"/>
              </a:ext>
            </a:extLst>
          </p:cNvPr>
          <p:cNvSpPr/>
          <p:nvPr/>
        </p:nvSpPr>
        <p:spPr>
          <a:xfrm>
            <a:off x="2819400" y="4800600"/>
            <a:ext cx="4492525" cy="1413737"/>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75" dirty="0" err="1">
                <a:solidFill>
                  <a:schemeClr val="tx1"/>
                </a:solidFill>
                <a:latin typeface="Times New Roman" panose="02020603050405020304" pitchFamily="18" charset="0"/>
                <a:cs typeface="Times New Roman" panose="02020603050405020304" pitchFamily="18" charset="0"/>
              </a:rPr>
              <a:t>Đáp</a:t>
            </a:r>
            <a:r>
              <a:rPr lang="en-US" sz="4875" dirty="0">
                <a:solidFill>
                  <a:schemeClr val="tx1"/>
                </a:solidFill>
                <a:latin typeface="Times New Roman" panose="02020603050405020304" pitchFamily="18" charset="0"/>
                <a:cs typeface="Times New Roman" panose="02020603050405020304" pitchFamily="18" charset="0"/>
              </a:rPr>
              <a:t> </a:t>
            </a:r>
            <a:r>
              <a:rPr lang="en-US" sz="4875" dirty="0" err="1">
                <a:solidFill>
                  <a:schemeClr val="tx1"/>
                </a:solidFill>
                <a:latin typeface="Times New Roman" panose="02020603050405020304" pitchFamily="18" charset="0"/>
                <a:cs typeface="Times New Roman" panose="02020603050405020304" pitchFamily="18" charset="0"/>
              </a:rPr>
              <a:t>án</a:t>
            </a:r>
            <a:r>
              <a:rPr lang="en-US" sz="4875" dirty="0">
                <a:solidFill>
                  <a:schemeClr val="tx1"/>
                </a:solidFill>
                <a:latin typeface="Times New Roman" panose="02020603050405020304" pitchFamily="18" charset="0"/>
                <a:cs typeface="Times New Roman" panose="02020603050405020304" pitchFamily="18" charset="0"/>
              </a:rPr>
              <a:t> A. </a:t>
            </a:r>
            <a:r>
              <a:rPr lang="en-US" sz="4875" dirty="0" err="1">
                <a:solidFill>
                  <a:schemeClr val="tx1"/>
                </a:solidFill>
                <a:latin typeface="Times New Roman" panose="02020603050405020304" pitchFamily="18" charset="0"/>
                <a:cs typeface="Times New Roman" panose="02020603050405020304" pitchFamily="18" charset="0"/>
              </a:rPr>
              <a:t>Đúng</a:t>
            </a:r>
            <a:endParaRPr lang="en-US" sz="4875"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046AA4D-993F-8E0C-DFB0-984FAB2A817B}"/>
              </a:ext>
            </a:extLst>
          </p:cNvPr>
          <p:cNvSpPr/>
          <p:nvPr/>
        </p:nvSpPr>
        <p:spPr>
          <a:xfrm>
            <a:off x="609600" y="0"/>
            <a:ext cx="8686800" cy="46386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3543300" algn="l"/>
              </a:tabLst>
            </a:pPr>
            <a:r>
              <a:rPr lang="vi-VN" sz="2800" b="1" dirty="0">
                <a:solidFill>
                  <a:srgbClr val="000000"/>
                </a:solidFill>
                <a:effectLst/>
                <a:latin typeface="Times New Roman" panose="02020603050405020304" pitchFamily="18" charset="0"/>
                <a:ea typeface="Calibri" panose="020F0502020204030204" pitchFamily="34" charset="0"/>
              </a:rPr>
              <a:t>Câu 3: Lựa chọn từ ngữ thích hợp để điền vào chỗ trống sau đây:</a:t>
            </a:r>
            <a:endParaRPr lang="en-US" sz="2800" dirty="0">
              <a:effectLst/>
              <a:latin typeface="Times New Roman" panose="02020603050405020304" pitchFamily="18" charset="0"/>
              <a:ea typeface="SimSun" panose="02010600030101010101" pitchFamily="2" charset="-122"/>
            </a:endParaRPr>
          </a:p>
          <a:p>
            <a:pPr algn="just">
              <a:tabLst>
                <a:tab pos="3543300" algn="l"/>
              </a:tabLst>
            </a:pPr>
            <a:r>
              <a:rPr lang="vi-VN" sz="2800" i="1" dirty="0">
                <a:solidFill>
                  <a:srgbClr val="000000"/>
                </a:solidFill>
                <a:effectLst/>
                <a:latin typeface="Times New Roman" panose="02020603050405020304" pitchFamily="18" charset="0"/>
                <a:ea typeface="Calibri" panose="020F0502020204030204" pitchFamily="34" charset="0"/>
              </a:rPr>
              <a:t>Đoạn văn ghi lại cảm nghĩ về một bài thơ tự do là đoạn văn thể hiện............ suy nghĩ của người đọc về một bài thơ tự do ( thể thơ mà người viết không bị ràng buộc vào các quy tắc về số câu, số chữ, số dòng, cách gieo vần, ...khi sáng tác).</a:t>
            </a:r>
            <a:endParaRPr lang="en-US" sz="2800" dirty="0">
              <a:effectLst/>
              <a:latin typeface="Times New Roman" panose="02020603050405020304" pitchFamily="18" charset="0"/>
              <a:ea typeface="SimSun" panose="02010600030101010101" pitchFamily="2" charset="-122"/>
            </a:endParaRPr>
          </a:p>
          <a:p>
            <a:pPr marR="2540" algn="just">
              <a:tabLst>
                <a:tab pos="3543300" algn="l"/>
              </a:tabLst>
            </a:pPr>
            <a:r>
              <a:rPr lang="vi-VN" sz="2800" dirty="0">
                <a:solidFill>
                  <a:schemeClr val="tx1"/>
                </a:solidFill>
                <a:effectLst/>
                <a:latin typeface="Times New Roman" panose="02020603050405020304" pitchFamily="18" charset="0"/>
                <a:ea typeface="Calibri" panose="020F0502020204030204" pitchFamily="34" charset="0"/>
              </a:rPr>
              <a:t>A. Cảm xúc                </a:t>
            </a:r>
            <a:r>
              <a:rPr lang="vi-VN" sz="2800" dirty="0">
                <a:solidFill>
                  <a:srgbClr val="000000"/>
                </a:solidFill>
                <a:effectLst/>
                <a:latin typeface="Times New Roman" panose="02020603050405020304" pitchFamily="18" charset="0"/>
                <a:ea typeface="Calibri" panose="020F0502020204030204" pitchFamily="34" charset="0"/>
              </a:rPr>
              <a:t>B. Thái độ               </a:t>
            </a:r>
            <a:endParaRPr lang="en-US" sz="2800" dirty="0">
              <a:effectLst/>
              <a:latin typeface="Times New Roman" panose="02020603050405020304" pitchFamily="18" charset="0"/>
              <a:ea typeface="SimSun" panose="02010600030101010101" pitchFamily="2" charset="-122"/>
            </a:endParaRPr>
          </a:p>
          <a:p>
            <a:pPr marR="2540" algn="just">
              <a:tabLst>
                <a:tab pos="3543300" algn="l"/>
              </a:tabLst>
            </a:pPr>
            <a:r>
              <a:rPr lang="vi-VN" sz="2800" dirty="0">
                <a:solidFill>
                  <a:srgbClr val="000000"/>
                </a:solidFill>
                <a:effectLst/>
                <a:latin typeface="Times New Roman" panose="02020603050405020304" pitchFamily="18" charset="0"/>
                <a:ea typeface="Calibri" panose="020F0502020204030204" pitchFamily="34" charset="0"/>
              </a:rPr>
              <a:t>C. Cử chỉ                    D. Lời nói</a:t>
            </a:r>
            <a:endParaRPr lang="en-US" sz="2800" dirty="0">
              <a:effectLst/>
              <a:latin typeface="Times New Roman" panose="02020603050405020304" pitchFamily="18" charset="0"/>
              <a:ea typeface="SimSun" panose="02010600030101010101" pitchFamily="2" charset="-122"/>
            </a:endParaRPr>
          </a:p>
        </p:txBody>
      </p:sp>
      <p:sp>
        <p:nvSpPr>
          <p:cNvPr id="5" name="Rounded Rectangle 4">
            <a:extLst>
              <a:ext uri="{FF2B5EF4-FFF2-40B4-BE49-F238E27FC236}">
                <a16:creationId xmlns:a16="http://schemas.microsoft.com/office/drawing/2014/main" id="{AE15C8F4-BF37-322B-8F49-8BE4BD768A26}"/>
              </a:ext>
            </a:extLst>
          </p:cNvPr>
          <p:cNvSpPr/>
          <p:nvPr/>
        </p:nvSpPr>
        <p:spPr>
          <a:xfrm>
            <a:off x="2895600" y="5105400"/>
            <a:ext cx="4492525" cy="1097657"/>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75" dirty="0" err="1">
                <a:solidFill>
                  <a:schemeClr val="tx1"/>
                </a:solidFill>
                <a:latin typeface="Times New Roman" panose="02020603050405020304" pitchFamily="18" charset="0"/>
                <a:cs typeface="Times New Roman" panose="02020603050405020304" pitchFamily="18" charset="0"/>
              </a:rPr>
              <a:t>Đáp</a:t>
            </a:r>
            <a:r>
              <a:rPr lang="en-US" sz="4875" dirty="0">
                <a:solidFill>
                  <a:schemeClr val="tx1"/>
                </a:solidFill>
                <a:latin typeface="Times New Roman" panose="02020603050405020304" pitchFamily="18" charset="0"/>
                <a:cs typeface="Times New Roman" panose="02020603050405020304" pitchFamily="18" charset="0"/>
              </a:rPr>
              <a:t> </a:t>
            </a:r>
            <a:r>
              <a:rPr lang="en-US" sz="4875" dirty="0" err="1">
                <a:solidFill>
                  <a:schemeClr val="tx1"/>
                </a:solidFill>
                <a:latin typeface="Times New Roman" panose="02020603050405020304" pitchFamily="18" charset="0"/>
                <a:cs typeface="Times New Roman" panose="02020603050405020304" pitchFamily="18" charset="0"/>
              </a:rPr>
              <a:t>án</a:t>
            </a:r>
            <a:r>
              <a:rPr lang="en-US" sz="4875" dirty="0">
                <a:solidFill>
                  <a:schemeClr val="tx1"/>
                </a:solidFill>
                <a:latin typeface="Times New Roman" panose="02020603050405020304" pitchFamily="18" charset="0"/>
                <a:cs typeface="Times New Roman" panose="02020603050405020304" pitchFamily="18" charset="0"/>
              </a:rPr>
              <a:t> 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D0B39-B310-B493-FC97-02905D0D6880}"/>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59FCA61C-04DE-FDF4-45BF-29F7AD2DF930}"/>
              </a:ext>
            </a:extLst>
          </p:cNvPr>
          <p:cNvSpPr/>
          <p:nvPr/>
        </p:nvSpPr>
        <p:spPr>
          <a:xfrm>
            <a:off x="609600" y="0"/>
            <a:ext cx="8686800" cy="46386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sz="3600" b="1" dirty="0">
                <a:solidFill>
                  <a:srgbClr val="000000"/>
                </a:solidFill>
                <a:effectLst/>
                <a:latin typeface="Times New Roman" panose="02020603050405020304" pitchFamily="18" charset="0"/>
                <a:ea typeface="Times New Roman" panose="02020603050405020304" pitchFamily="18" charset="0"/>
              </a:rPr>
              <a:t>Câu 4: Theo em, cấu trúc của đoạn văn ghi lại cảm nghĩ về một bài thơ gồm mấy phần?</a:t>
            </a:r>
            <a:endParaRPr lang="en-US" sz="3600" dirty="0">
              <a:effectLst/>
              <a:latin typeface="Times New Roman" panose="02020603050405020304" pitchFamily="18" charset="0"/>
              <a:ea typeface="SimSun" panose="02010600030101010101" pitchFamily="2" charset="-122"/>
            </a:endParaRPr>
          </a:p>
          <a:p>
            <a:r>
              <a:rPr lang="vi-VN" sz="3600" dirty="0">
                <a:solidFill>
                  <a:srgbClr val="212529"/>
                </a:solidFill>
                <a:effectLst/>
                <a:latin typeface="Times New Roman" panose="02020603050405020304" pitchFamily="18" charset="0"/>
                <a:ea typeface="Times New Roman" panose="02020603050405020304" pitchFamily="18" charset="0"/>
              </a:rPr>
              <a:t>A. 1 phần</a:t>
            </a:r>
            <a:endParaRPr lang="en-US" sz="3600" dirty="0">
              <a:effectLst/>
              <a:latin typeface="Times New Roman" panose="02020603050405020304" pitchFamily="18" charset="0"/>
              <a:ea typeface="SimSun" panose="02010600030101010101" pitchFamily="2" charset="-122"/>
            </a:endParaRPr>
          </a:p>
          <a:p>
            <a:r>
              <a:rPr lang="vi-VN" sz="3600" dirty="0">
                <a:solidFill>
                  <a:srgbClr val="212529"/>
                </a:solidFill>
                <a:effectLst/>
                <a:latin typeface="Times New Roman" panose="02020603050405020304" pitchFamily="18" charset="0"/>
                <a:ea typeface="Times New Roman" panose="02020603050405020304" pitchFamily="18" charset="0"/>
              </a:rPr>
              <a:t>B. 2 phần</a:t>
            </a:r>
            <a:endParaRPr lang="en-US" sz="3600" dirty="0">
              <a:effectLst/>
              <a:latin typeface="Times New Roman" panose="02020603050405020304" pitchFamily="18" charset="0"/>
              <a:ea typeface="SimSun" panose="02010600030101010101" pitchFamily="2" charset="-122"/>
            </a:endParaRPr>
          </a:p>
          <a:p>
            <a:r>
              <a:rPr lang="vi-VN" sz="3600" dirty="0">
                <a:solidFill>
                  <a:srgbClr val="000000"/>
                </a:solidFill>
                <a:effectLst/>
                <a:latin typeface="Times New Roman" panose="02020603050405020304" pitchFamily="18" charset="0"/>
                <a:ea typeface="Times New Roman" panose="02020603050405020304" pitchFamily="18" charset="0"/>
              </a:rPr>
              <a:t>C. </a:t>
            </a:r>
            <a:r>
              <a:rPr lang="vi-VN" sz="3600" dirty="0">
                <a:solidFill>
                  <a:schemeClr val="tx1"/>
                </a:solidFill>
                <a:effectLst/>
                <a:latin typeface="Times New Roman" panose="02020603050405020304" pitchFamily="18" charset="0"/>
                <a:ea typeface="Times New Roman" panose="02020603050405020304" pitchFamily="18" charset="0"/>
              </a:rPr>
              <a:t>3 phần</a:t>
            </a:r>
            <a:endParaRPr lang="en-US" sz="3600" dirty="0">
              <a:solidFill>
                <a:schemeClr val="tx1"/>
              </a:solidFill>
              <a:effectLst/>
              <a:latin typeface="Times New Roman" panose="02020603050405020304" pitchFamily="18" charset="0"/>
              <a:ea typeface="SimSun" panose="02010600030101010101" pitchFamily="2" charset="-122"/>
            </a:endParaRPr>
          </a:p>
          <a:p>
            <a:r>
              <a:rPr lang="vi-VN" sz="3600" dirty="0">
                <a:solidFill>
                  <a:srgbClr val="212529"/>
                </a:solidFill>
                <a:effectLst/>
                <a:latin typeface="Times New Roman" panose="02020603050405020304" pitchFamily="18" charset="0"/>
                <a:ea typeface="Times New Roman" panose="02020603050405020304" pitchFamily="18" charset="0"/>
              </a:rPr>
              <a:t>D. 4 phần</a:t>
            </a:r>
            <a:endParaRPr lang="en-US" sz="3600" dirty="0">
              <a:effectLst/>
              <a:latin typeface="Times New Roman" panose="02020603050405020304" pitchFamily="18" charset="0"/>
              <a:ea typeface="SimSun" panose="02010600030101010101" pitchFamily="2" charset="-122"/>
            </a:endParaRPr>
          </a:p>
        </p:txBody>
      </p:sp>
      <p:sp>
        <p:nvSpPr>
          <p:cNvPr id="5" name="Rounded Rectangle 4">
            <a:extLst>
              <a:ext uri="{FF2B5EF4-FFF2-40B4-BE49-F238E27FC236}">
                <a16:creationId xmlns:a16="http://schemas.microsoft.com/office/drawing/2014/main" id="{2B73F6C1-C28E-9AD7-9C96-AD596128A3B0}"/>
              </a:ext>
            </a:extLst>
          </p:cNvPr>
          <p:cNvSpPr/>
          <p:nvPr/>
        </p:nvSpPr>
        <p:spPr>
          <a:xfrm>
            <a:off x="2895600" y="5105400"/>
            <a:ext cx="4492525" cy="1097657"/>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75" dirty="0" err="1">
                <a:solidFill>
                  <a:schemeClr val="tx1"/>
                </a:solidFill>
                <a:latin typeface="Times New Roman" panose="02020603050405020304" pitchFamily="18" charset="0"/>
                <a:cs typeface="Times New Roman" panose="02020603050405020304" pitchFamily="18" charset="0"/>
              </a:rPr>
              <a:t>Đáp</a:t>
            </a:r>
            <a:r>
              <a:rPr lang="en-US" sz="4875" dirty="0">
                <a:solidFill>
                  <a:schemeClr val="tx1"/>
                </a:solidFill>
                <a:latin typeface="Times New Roman" panose="02020603050405020304" pitchFamily="18" charset="0"/>
                <a:cs typeface="Times New Roman" panose="02020603050405020304" pitchFamily="18" charset="0"/>
              </a:rPr>
              <a:t> </a:t>
            </a:r>
            <a:r>
              <a:rPr lang="en-US" sz="4875" dirty="0" err="1">
                <a:solidFill>
                  <a:schemeClr val="tx1"/>
                </a:solidFill>
                <a:latin typeface="Times New Roman" panose="02020603050405020304" pitchFamily="18" charset="0"/>
                <a:cs typeface="Times New Roman" panose="02020603050405020304" pitchFamily="18" charset="0"/>
              </a:rPr>
              <a:t>án</a:t>
            </a:r>
            <a:r>
              <a:rPr lang="en-US" sz="4875" dirty="0">
                <a:solidFill>
                  <a:schemeClr val="tx1"/>
                </a:solidFill>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2140977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CA00B-3230-6363-654D-519D58ADE55A}"/>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86664197-5B7E-2135-C2FF-D49BB87144AD}"/>
              </a:ext>
            </a:extLst>
          </p:cNvPr>
          <p:cNvSpPr/>
          <p:nvPr/>
        </p:nvSpPr>
        <p:spPr>
          <a:xfrm>
            <a:off x="457200" y="228600"/>
            <a:ext cx="9143999" cy="53948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3543300" algn="l"/>
              </a:tabLst>
            </a:pPr>
            <a:r>
              <a:rPr lang="vi-VN" sz="2800" b="1" dirty="0">
                <a:solidFill>
                  <a:schemeClr val="tx1"/>
                </a:solidFill>
                <a:effectLst/>
                <a:latin typeface="Times New Roman" panose="02020603050405020304" pitchFamily="18" charset="0"/>
                <a:ea typeface="SimSun" panose="02010600030101010101" pitchFamily="2" charset="-122"/>
              </a:rPr>
              <a:t>Câu 5:</a:t>
            </a:r>
            <a:r>
              <a:rPr lang="vi-VN" sz="2800" dirty="0">
                <a:solidFill>
                  <a:schemeClr val="tx1"/>
                </a:solidFill>
                <a:effectLst/>
                <a:latin typeface="Times New Roman" panose="02020603050405020304" pitchFamily="18" charset="0"/>
                <a:ea typeface="SimSun" panose="02010600030101010101" pitchFamily="2" charset="-122"/>
              </a:rPr>
              <a:t> Dòng nào sau đây nêu đúng nhiệm vụ của phần thân đoạn  trong cấu trúc đoạn văn ghi lại cảm nghĩ về một bài thơ:</a:t>
            </a:r>
            <a:endParaRPr lang="en-US" sz="2800" dirty="0">
              <a:solidFill>
                <a:schemeClr val="tx1"/>
              </a:solidFill>
              <a:effectLst/>
              <a:latin typeface="Times New Roman" panose="02020603050405020304" pitchFamily="18" charset="0"/>
              <a:ea typeface="SimSun" panose="02010600030101010101" pitchFamily="2" charset="-122"/>
            </a:endParaRPr>
          </a:p>
          <a:p>
            <a:pPr algn="just">
              <a:lnSpc>
                <a:spcPct val="120000"/>
              </a:lnSpc>
              <a:tabLst>
                <a:tab pos="3543300" algn="l"/>
              </a:tabLst>
            </a:pPr>
            <a:r>
              <a:rPr lang="en-US" sz="2800" dirty="0">
                <a:solidFill>
                  <a:schemeClr val="tx1"/>
                </a:solidFill>
                <a:effectLst/>
                <a:latin typeface="Times New Roman" panose="02020603050405020304" pitchFamily="18" charset="0"/>
                <a:ea typeface="SimSun" panose="02010600030101010101" pitchFamily="2" charset="-122"/>
              </a:rPr>
              <a:t>A. </a:t>
            </a:r>
            <a:r>
              <a:rPr lang="vi-VN" sz="2800" dirty="0">
                <a:solidFill>
                  <a:schemeClr val="tx1"/>
                </a:solidFill>
                <a:effectLst/>
                <a:latin typeface="Times New Roman" panose="02020603050405020304" pitchFamily="18" charset="0"/>
                <a:ea typeface="SimSun" panose="02010600030101010101" pitchFamily="2" charset="-122"/>
              </a:rPr>
              <a:t>Giới thiệu nhan đề, tác giả và cảm nghĩ  chung về bài thơ (câu chủ đề).</a:t>
            </a:r>
            <a:endParaRPr lang="en-US" sz="2800" dirty="0">
              <a:solidFill>
                <a:schemeClr val="tx1"/>
              </a:solidFill>
              <a:latin typeface="Times New Roman" panose="02020603050405020304" pitchFamily="18" charset="0"/>
              <a:ea typeface="SimSun" panose="02010600030101010101" pitchFamily="2" charset="-122"/>
            </a:endParaRPr>
          </a:p>
          <a:p>
            <a:pPr algn="just">
              <a:lnSpc>
                <a:spcPct val="120000"/>
              </a:lnSpc>
              <a:tabLst>
                <a:tab pos="3543300" algn="l"/>
              </a:tabLst>
            </a:pPr>
            <a:r>
              <a:rPr lang="en-US" sz="2800" dirty="0">
                <a:solidFill>
                  <a:schemeClr val="tx1"/>
                </a:solidFill>
                <a:effectLst/>
                <a:latin typeface="Times New Roman" panose="02020603050405020304" pitchFamily="18" charset="0"/>
                <a:ea typeface=""/>
                <a:cs typeface="Times New Roman" panose="02020603050405020304" pitchFamily="18" charset="0"/>
              </a:rPr>
              <a:t>B. </a:t>
            </a:r>
            <a:r>
              <a:rPr lang="vi-VN" sz="2800" dirty="0">
                <a:solidFill>
                  <a:schemeClr val="tx1"/>
                </a:solidFill>
                <a:effectLst/>
                <a:latin typeface="Times New Roman" panose="02020603050405020304" pitchFamily="18" charset="0"/>
                <a:ea typeface=""/>
                <a:cs typeface="Times New Roman" panose="02020603050405020304" pitchFamily="18" charset="0"/>
              </a:rPr>
              <a:t>T</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rình bày cảm xúc, cảm nghĩ của bản thân về nội dung và nghệ thuật của bài thơ, làm rõ cảm xúc, suy nghĩ  bằng những hình ảnh, từ ngữ được trích từ bài thơ. </a:t>
            </a:r>
            <a:endParaRPr lang="en-US" sz="2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20000"/>
              </a:lnSpc>
              <a:tabLst>
                <a:tab pos="3543300" algn="l"/>
              </a:tabLst>
            </a:pPr>
            <a:r>
              <a:rPr lang="vi-VN" sz="2800" dirty="0">
                <a:solidFill>
                  <a:schemeClr val="tx1"/>
                </a:solidFill>
                <a:effectLst/>
                <a:latin typeface="Times New Roman" panose="02020603050405020304" pitchFamily="18" charset="0"/>
                <a:ea typeface=""/>
              </a:rPr>
              <a:t>C.</a:t>
            </a:r>
            <a:r>
              <a:rPr lang="en-US" sz="2800" dirty="0">
                <a:solidFill>
                  <a:schemeClr val="tx1"/>
                </a:solidFill>
                <a:effectLst/>
                <a:latin typeface="Times New Roman" panose="02020603050405020304" pitchFamily="18" charset="0"/>
                <a:ea typeface=""/>
              </a:rPr>
              <a:t> </a:t>
            </a:r>
            <a:r>
              <a:rPr lang="vi-VN" sz="2800" dirty="0">
                <a:solidFill>
                  <a:schemeClr val="tx1"/>
                </a:solidFill>
                <a:effectLst/>
                <a:latin typeface="Times New Roman" panose="02020603050405020304" pitchFamily="18" charset="0"/>
                <a:ea typeface="SimSun" panose="02010600030101010101" pitchFamily="2" charset="-122"/>
              </a:rPr>
              <a:t>Khẳng định lại cảm nghĩ về bài thơ và ý nghĩa của nó với bản thân.</a:t>
            </a:r>
            <a:endParaRPr lang="en-US" sz="2800" dirty="0">
              <a:solidFill>
                <a:schemeClr val="tx1"/>
              </a:solidFill>
              <a:effectLst/>
              <a:latin typeface="Times New Roman" panose="02020603050405020304" pitchFamily="18" charset="0"/>
              <a:ea typeface="SimSun" panose="02010600030101010101" pitchFamily="2" charset="-122"/>
            </a:endParaRPr>
          </a:p>
          <a:p>
            <a:r>
              <a:rPr lang="vi-VN" sz="2800" dirty="0">
                <a:solidFill>
                  <a:schemeClr val="tx1"/>
                </a:solidFill>
                <a:effectLst/>
                <a:latin typeface="Times New Roman" panose="02020603050405020304" pitchFamily="18" charset="0"/>
                <a:ea typeface=""/>
              </a:rPr>
              <a:t>D.</a:t>
            </a:r>
            <a:r>
              <a:rPr lang="en-US" sz="2800" dirty="0">
                <a:solidFill>
                  <a:schemeClr val="tx1"/>
                </a:solidFill>
                <a:effectLst/>
                <a:latin typeface="Times New Roman" panose="02020603050405020304" pitchFamily="18" charset="0"/>
                <a:ea typeface=""/>
              </a:rPr>
              <a:t> </a:t>
            </a:r>
            <a:r>
              <a:rPr lang="vi-VN" sz="2800" dirty="0">
                <a:solidFill>
                  <a:schemeClr val="tx1"/>
                </a:solidFill>
                <a:effectLst/>
                <a:latin typeface="Times New Roman" panose="02020603050405020304" pitchFamily="18" charset="0"/>
                <a:ea typeface="SimSun" panose="02010600030101010101" pitchFamily="2" charset="-122"/>
              </a:rPr>
              <a:t>Khơi gợi những suy nghĩ, sự đồng cảm với người đọc.</a:t>
            </a:r>
            <a:endParaRPr lang="en-US" sz="2800" dirty="0">
              <a:solidFill>
                <a:schemeClr val="tx1"/>
              </a:solidFill>
              <a:effectLst/>
              <a:latin typeface="Times New Roman" panose="02020603050405020304" pitchFamily="18" charset="0"/>
              <a:ea typeface="SimSun" panose="02010600030101010101" pitchFamily="2" charset="-122"/>
            </a:endParaRPr>
          </a:p>
        </p:txBody>
      </p:sp>
      <p:sp>
        <p:nvSpPr>
          <p:cNvPr id="5" name="Rounded Rectangle 4">
            <a:extLst>
              <a:ext uri="{FF2B5EF4-FFF2-40B4-BE49-F238E27FC236}">
                <a16:creationId xmlns:a16="http://schemas.microsoft.com/office/drawing/2014/main" id="{7B7775E5-9CB1-4FBD-ECD4-CDC3C52F2F45}"/>
              </a:ext>
            </a:extLst>
          </p:cNvPr>
          <p:cNvSpPr/>
          <p:nvPr/>
        </p:nvSpPr>
        <p:spPr>
          <a:xfrm>
            <a:off x="2706737" y="5698388"/>
            <a:ext cx="4492525" cy="931012"/>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75" dirty="0" err="1">
                <a:solidFill>
                  <a:schemeClr val="tx1"/>
                </a:solidFill>
                <a:latin typeface="Times New Roman" panose="02020603050405020304" pitchFamily="18" charset="0"/>
                <a:cs typeface="Times New Roman" panose="02020603050405020304" pitchFamily="18" charset="0"/>
              </a:rPr>
              <a:t>Đáp</a:t>
            </a:r>
            <a:r>
              <a:rPr lang="en-US" sz="4875" dirty="0">
                <a:solidFill>
                  <a:schemeClr val="tx1"/>
                </a:solidFill>
                <a:latin typeface="Times New Roman" panose="02020603050405020304" pitchFamily="18" charset="0"/>
                <a:cs typeface="Times New Roman" panose="02020603050405020304" pitchFamily="18" charset="0"/>
              </a:rPr>
              <a:t> </a:t>
            </a:r>
            <a:r>
              <a:rPr lang="en-US" sz="4875" dirty="0" err="1">
                <a:solidFill>
                  <a:schemeClr val="tx1"/>
                </a:solidFill>
                <a:latin typeface="Times New Roman" panose="02020603050405020304" pitchFamily="18" charset="0"/>
                <a:cs typeface="Times New Roman" panose="02020603050405020304" pitchFamily="18" charset="0"/>
              </a:rPr>
              <a:t>án</a:t>
            </a:r>
            <a:r>
              <a:rPr lang="en-US" sz="4875" dirty="0">
                <a:solidFill>
                  <a:schemeClr val="tx1"/>
                </a:solidFill>
                <a:latin typeface="Times New Roman" panose="02020603050405020304" pitchFamily="18" charset="0"/>
                <a:cs typeface="Times New Roman" panose="02020603050405020304" pitchFamily="18" charset="0"/>
              </a:rPr>
              <a:t> B</a:t>
            </a:r>
          </a:p>
        </p:txBody>
      </p:sp>
    </p:spTree>
    <p:extLst>
      <p:ext uri="{BB962C8B-B14F-4D97-AF65-F5344CB8AC3E}">
        <p14:creationId xmlns:p14="http://schemas.microsoft.com/office/powerpoint/2010/main" val="3984494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4ED6FC45-5C7C-C00E-2AA1-045AC5E44B05}"/>
              </a:ext>
            </a:extLst>
          </p:cNvPr>
          <p:cNvGraphicFramePr>
            <a:graphicFrameLocks noGrp="1"/>
          </p:cNvGraphicFramePr>
          <p:nvPr>
            <p:extLst>
              <p:ext uri="{D42A27DB-BD31-4B8C-83A1-F6EECF244321}">
                <p14:modId xmlns:p14="http://schemas.microsoft.com/office/powerpoint/2010/main" val="3657805521"/>
              </p:ext>
            </p:extLst>
          </p:nvPr>
        </p:nvGraphicFramePr>
        <p:xfrm>
          <a:off x="0" y="826082"/>
          <a:ext cx="9982200" cy="6031918"/>
        </p:xfrm>
        <a:graphic>
          <a:graphicData uri="http://schemas.openxmlformats.org/drawingml/2006/table">
            <a:tbl>
              <a:tblPr firstRow="1" bandRow="1">
                <a:tableStyleId>{93296810-A885-4BE3-A3E7-6D5BEEA58F35}</a:tableStyleId>
              </a:tblPr>
              <a:tblGrid>
                <a:gridCol w="2434347">
                  <a:extLst>
                    <a:ext uri="{9D8B030D-6E8A-4147-A177-3AD203B41FA5}">
                      <a16:colId xmlns:a16="http://schemas.microsoft.com/office/drawing/2014/main" val="20000"/>
                    </a:ext>
                  </a:extLst>
                </a:gridCol>
                <a:gridCol w="2434347">
                  <a:extLst>
                    <a:ext uri="{9D8B030D-6E8A-4147-A177-3AD203B41FA5}">
                      <a16:colId xmlns:a16="http://schemas.microsoft.com/office/drawing/2014/main" val="20001"/>
                    </a:ext>
                  </a:extLst>
                </a:gridCol>
                <a:gridCol w="2434347">
                  <a:extLst>
                    <a:ext uri="{9D8B030D-6E8A-4147-A177-3AD203B41FA5}">
                      <a16:colId xmlns:a16="http://schemas.microsoft.com/office/drawing/2014/main" val="20002"/>
                    </a:ext>
                  </a:extLst>
                </a:gridCol>
                <a:gridCol w="2679159">
                  <a:extLst>
                    <a:ext uri="{9D8B030D-6E8A-4147-A177-3AD203B41FA5}">
                      <a16:colId xmlns:a16="http://schemas.microsoft.com/office/drawing/2014/main" val="20003"/>
                    </a:ext>
                  </a:extLst>
                </a:gridCol>
              </a:tblGrid>
              <a:tr h="12404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300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err="1">
                          <a:solidFill>
                            <a:srgbClr val="002060"/>
                          </a:solidFill>
                          <a:latin typeface="Times New Roman" panose="02020603050405020304" pitchFamily="18" charset="0"/>
                          <a:cs typeface="Times New Roman" panose="02020603050405020304" pitchFamily="18" charset="0"/>
                        </a:rPr>
                        <a:t>Lớp</a:t>
                      </a:r>
                      <a:r>
                        <a:rPr lang="en-US" sz="3000">
                          <a:solidFill>
                            <a:srgbClr val="002060"/>
                          </a:solidFill>
                          <a:latin typeface="Times New Roman" panose="02020603050405020304" pitchFamily="18" charset="0"/>
                          <a:cs typeface="Times New Roman" panose="02020603050405020304" pitchFamily="18" charset="0"/>
                        </a:rPr>
                        <a:t> 6</a:t>
                      </a:r>
                      <a:endParaRPr lang="en-US" sz="3000">
                        <a:latin typeface="Times New Roman" panose="02020603050405020304" pitchFamily="18" charset="0"/>
                        <a:cs typeface="Times New Roman" panose="02020603050405020304" pitchFamily="18" charset="0"/>
                      </a:endParaRPr>
                    </a:p>
                  </a:txBody>
                  <a:tcPr marL="73029" marR="73029" marT="36516" marB="36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000"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err="1">
                          <a:solidFill>
                            <a:srgbClr val="002060"/>
                          </a:solidFill>
                          <a:latin typeface="Times New Roman" panose="02020603050405020304" pitchFamily="18" charset="0"/>
                          <a:cs typeface="Times New Roman" panose="02020603050405020304" pitchFamily="18" charset="0"/>
                        </a:rPr>
                        <a:t>Lớp</a:t>
                      </a:r>
                      <a:r>
                        <a:rPr lang="en-US" sz="3000" dirty="0">
                          <a:solidFill>
                            <a:srgbClr val="002060"/>
                          </a:solidFill>
                          <a:latin typeface="Times New Roman" panose="02020603050405020304" pitchFamily="18" charset="0"/>
                          <a:cs typeface="Times New Roman" panose="02020603050405020304" pitchFamily="18" charset="0"/>
                        </a:rPr>
                        <a:t> 7</a:t>
                      </a:r>
                      <a:endParaRPr lang="en-US" sz="3000" dirty="0">
                        <a:latin typeface="Times New Roman" panose="02020603050405020304" pitchFamily="18" charset="0"/>
                        <a:cs typeface="Times New Roman" panose="02020603050405020304" pitchFamily="18" charset="0"/>
                      </a:endParaRPr>
                    </a:p>
                  </a:txBody>
                  <a:tcPr marL="73029" marR="73029" marT="36516" marB="36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00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err="1">
                          <a:solidFill>
                            <a:srgbClr val="002060"/>
                          </a:solidFill>
                          <a:latin typeface="Times New Roman" panose="02020603050405020304" pitchFamily="18" charset="0"/>
                          <a:cs typeface="Times New Roman" panose="02020603050405020304" pitchFamily="18" charset="0"/>
                        </a:rPr>
                        <a:t>Lớp</a:t>
                      </a:r>
                      <a:r>
                        <a:rPr lang="en-US" sz="3000">
                          <a:solidFill>
                            <a:srgbClr val="002060"/>
                          </a:solidFill>
                          <a:latin typeface="Times New Roman" panose="02020603050405020304" pitchFamily="18" charset="0"/>
                          <a:cs typeface="Times New Roman" panose="02020603050405020304" pitchFamily="18" charset="0"/>
                        </a:rPr>
                        <a:t> 8</a:t>
                      </a:r>
                      <a:endParaRPr lang="en-US" sz="3000">
                        <a:latin typeface="Times New Roman" panose="02020603050405020304" pitchFamily="18" charset="0"/>
                        <a:cs typeface="Times New Roman" panose="02020603050405020304" pitchFamily="18" charset="0"/>
                      </a:endParaRPr>
                    </a:p>
                  </a:txBody>
                  <a:tcPr marL="73029" marR="73029" marT="36516" marB="36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00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err="1">
                          <a:solidFill>
                            <a:srgbClr val="002060"/>
                          </a:solidFill>
                          <a:latin typeface="Times New Roman" panose="02020603050405020304" pitchFamily="18" charset="0"/>
                          <a:cs typeface="Times New Roman" panose="02020603050405020304" pitchFamily="18" charset="0"/>
                        </a:rPr>
                        <a:t>Lớp</a:t>
                      </a:r>
                      <a:r>
                        <a:rPr lang="en-US" sz="3000">
                          <a:solidFill>
                            <a:srgbClr val="002060"/>
                          </a:solidFill>
                          <a:latin typeface="Times New Roman" panose="02020603050405020304" pitchFamily="18" charset="0"/>
                          <a:cs typeface="Times New Roman" panose="02020603050405020304" pitchFamily="18" charset="0"/>
                        </a:rPr>
                        <a:t> 9</a:t>
                      </a:r>
                      <a:endParaRPr lang="en-US" sz="3000">
                        <a:latin typeface="Times New Roman" panose="02020603050405020304" pitchFamily="18" charset="0"/>
                        <a:cs typeface="Times New Roman" panose="02020603050405020304" pitchFamily="18" charset="0"/>
                      </a:endParaRPr>
                    </a:p>
                  </a:txBody>
                  <a:tcPr marL="73029" marR="73029" marT="36516" marB="36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627702">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000">
                          <a:solidFill>
                            <a:srgbClr val="0070C0"/>
                          </a:solidFill>
                          <a:latin typeface="Times New Roman" panose="02020603050405020304" pitchFamily="18" charset="0"/>
                          <a:cs typeface="Times New Roman" panose="02020603050405020304" pitchFamily="18" charset="0"/>
                        </a:rPr>
                        <a:t>- V</a:t>
                      </a:r>
                      <a:r>
                        <a:rPr lang="vi-VN" sz="3000">
                          <a:solidFill>
                            <a:srgbClr val="0070C0"/>
                          </a:solidFill>
                          <a:latin typeface="Times New Roman" panose="02020603050405020304" pitchFamily="18" charset="0"/>
                          <a:cs typeface="Times New Roman" panose="02020603050405020304" pitchFamily="18" charset="0"/>
                        </a:rPr>
                        <a:t>iết đoạn văn ghi lại </a:t>
                      </a:r>
                      <a:r>
                        <a:rPr lang="vi-VN" sz="3000" b="1">
                          <a:solidFill>
                            <a:srgbClr val="FF0000"/>
                          </a:solidFill>
                          <a:latin typeface="Times New Roman" panose="02020603050405020304" pitchFamily="18" charset="0"/>
                          <a:cs typeface="Times New Roman" panose="02020603050405020304" pitchFamily="18" charset="0"/>
                        </a:rPr>
                        <a:t>cảm xúc </a:t>
                      </a:r>
                      <a:r>
                        <a:rPr lang="vi-VN" sz="3000">
                          <a:solidFill>
                            <a:srgbClr val="0070C0"/>
                          </a:solidFill>
                          <a:latin typeface="Times New Roman" panose="02020603050405020304" pitchFamily="18" charset="0"/>
                          <a:cs typeface="Times New Roman" panose="02020603050405020304" pitchFamily="18" charset="0"/>
                        </a:rPr>
                        <a:t>của mình sau khi đọc một bài thơ lục bát. </a:t>
                      </a:r>
                      <a:endParaRPr lang="en-US" sz="3000">
                        <a:solidFill>
                          <a:srgbClr val="0070C0"/>
                        </a:solidFill>
                        <a:latin typeface="Times New Roman" panose="02020603050405020304" pitchFamily="18" charset="0"/>
                        <a:cs typeface="Times New Roman" panose="02020603050405020304" pitchFamily="18" charset="0"/>
                      </a:endParaRPr>
                    </a:p>
                    <a:p>
                      <a:pPr algn="l">
                        <a:lnSpc>
                          <a:spcPct val="150000"/>
                        </a:lnSpc>
                      </a:pPr>
                      <a:endParaRPr lang="en-US" sz="3000">
                        <a:latin typeface="Times New Roman" panose="02020603050405020304" pitchFamily="18" charset="0"/>
                        <a:cs typeface="Times New Roman" panose="02020603050405020304" pitchFamily="18" charset="0"/>
                      </a:endParaRPr>
                    </a:p>
                  </a:txBody>
                  <a:tcPr marL="73029" marR="73029" marT="36516" marB="36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000">
                          <a:solidFill>
                            <a:srgbClr val="0070C0"/>
                          </a:solidFill>
                          <a:latin typeface="Times New Roman" panose="02020603050405020304" pitchFamily="18" charset="0"/>
                          <a:cs typeface="Times New Roman" panose="02020603050405020304" pitchFamily="18" charset="0"/>
                        </a:rPr>
                        <a:t>- V</a:t>
                      </a:r>
                      <a:r>
                        <a:rPr lang="vi-VN" sz="3000">
                          <a:solidFill>
                            <a:srgbClr val="0070C0"/>
                          </a:solidFill>
                          <a:latin typeface="Times New Roman" panose="02020603050405020304" pitchFamily="18" charset="0"/>
                          <a:cs typeface="Times New Roman" panose="02020603050405020304" pitchFamily="18" charset="0"/>
                        </a:rPr>
                        <a:t>iết đoạn văn ghi lại </a:t>
                      </a:r>
                      <a:r>
                        <a:rPr lang="vi-VN" sz="3000" b="1">
                          <a:solidFill>
                            <a:srgbClr val="FF0000"/>
                          </a:solidFill>
                          <a:latin typeface="Times New Roman" panose="02020603050405020304" pitchFamily="18" charset="0"/>
                          <a:cs typeface="Times New Roman" panose="02020603050405020304" pitchFamily="18" charset="0"/>
                        </a:rPr>
                        <a:t>cảm xúc </a:t>
                      </a:r>
                      <a:r>
                        <a:rPr lang="vi-VN" sz="3000">
                          <a:solidFill>
                            <a:srgbClr val="0070C0"/>
                          </a:solidFill>
                          <a:latin typeface="Times New Roman" panose="02020603050405020304" pitchFamily="18" charset="0"/>
                          <a:cs typeface="Times New Roman" panose="02020603050405020304" pitchFamily="18" charset="0"/>
                        </a:rPr>
                        <a:t>của mình sau khi đọc một bài thơ bốn, năm chữ.</a:t>
                      </a:r>
                    </a:p>
                  </a:txBody>
                  <a:tcPr marL="73029" marR="73029" marT="36516" marB="36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000">
                          <a:solidFill>
                            <a:srgbClr val="0070C0"/>
                          </a:solidFill>
                          <a:latin typeface="Times New Roman" panose="02020603050405020304" pitchFamily="18" charset="0"/>
                          <a:cs typeface="Times New Roman" panose="02020603050405020304" pitchFamily="18" charset="0"/>
                        </a:rPr>
                        <a:t>- </a:t>
                      </a:r>
                      <a:r>
                        <a:rPr lang="vi-VN" sz="3000">
                          <a:solidFill>
                            <a:srgbClr val="0070C0"/>
                          </a:solidFill>
                          <a:latin typeface="Times New Roman" panose="02020603050405020304" pitchFamily="18" charset="0"/>
                          <a:cs typeface="Times New Roman" panose="02020603050405020304" pitchFamily="18" charset="0"/>
                        </a:rPr>
                        <a:t>Viết được đoạn văn ghi lại </a:t>
                      </a:r>
                      <a:r>
                        <a:rPr lang="vi-VN" sz="3000" b="1">
                          <a:solidFill>
                            <a:srgbClr val="FF0000"/>
                          </a:solidFill>
                          <a:latin typeface="Times New Roman" panose="02020603050405020304" pitchFamily="18" charset="0"/>
                          <a:cs typeface="Times New Roman" panose="02020603050405020304" pitchFamily="18" charset="0"/>
                        </a:rPr>
                        <a:t>cảm nghĩ </a:t>
                      </a:r>
                      <a:r>
                        <a:rPr lang="vi-VN" sz="3000">
                          <a:solidFill>
                            <a:srgbClr val="0070C0"/>
                          </a:solidFill>
                          <a:latin typeface="Times New Roman" panose="02020603050405020304" pitchFamily="18" charset="0"/>
                          <a:cs typeface="Times New Roman" panose="02020603050405020304" pitchFamily="18" charset="0"/>
                        </a:rPr>
                        <a:t>về một bài thơ tự do.</a:t>
                      </a:r>
                    </a:p>
                    <a:p>
                      <a:pPr algn="l">
                        <a:lnSpc>
                          <a:spcPct val="150000"/>
                        </a:lnSpc>
                      </a:pPr>
                      <a:endParaRPr lang="en-US" sz="3000">
                        <a:latin typeface="Times New Roman" panose="02020603050405020304" pitchFamily="18" charset="0"/>
                        <a:cs typeface="Times New Roman" panose="02020603050405020304" pitchFamily="18" charset="0"/>
                      </a:endParaRPr>
                    </a:p>
                  </a:txBody>
                  <a:tcPr marL="73029" marR="73029" marT="36516" marB="36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000" dirty="0">
                          <a:solidFill>
                            <a:srgbClr val="0070C0"/>
                          </a:solidFill>
                          <a:latin typeface="Times New Roman" panose="02020603050405020304" pitchFamily="18" charset="0"/>
                          <a:cs typeface="Times New Roman" panose="02020603050405020304" pitchFamily="18" charset="0"/>
                        </a:rPr>
                        <a:t>- </a:t>
                      </a:r>
                      <a:r>
                        <a:rPr lang="vi-VN" sz="3000" dirty="0">
                          <a:solidFill>
                            <a:srgbClr val="0070C0"/>
                          </a:solidFill>
                          <a:latin typeface="Times New Roman" panose="02020603050405020304" pitchFamily="18" charset="0"/>
                          <a:cs typeface="Times New Roman" panose="02020603050405020304" pitchFamily="18" charset="0"/>
                        </a:rPr>
                        <a:t>Viết được đoạn văn ghi lại </a:t>
                      </a:r>
                      <a:r>
                        <a:rPr lang="vi-VN" sz="3000" b="1" dirty="0">
                          <a:solidFill>
                            <a:srgbClr val="FF0000"/>
                          </a:solidFill>
                          <a:latin typeface="Times New Roman" panose="02020603050405020304" pitchFamily="18" charset="0"/>
                          <a:cs typeface="Times New Roman" panose="02020603050405020304" pitchFamily="18" charset="0"/>
                        </a:rPr>
                        <a:t>cảm</a:t>
                      </a:r>
                      <a:r>
                        <a:rPr lang="en-US" sz="3000" b="1" baseline="0" dirty="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nghĩ </a:t>
                      </a:r>
                      <a:r>
                        <a:rPr lang="vi-VN" sz="3000" dirty="0">
                          <a:solidFill>
                            <a:srgbClr val="0070C0"/>
                          </a:solidFill>
                          <a:latin typeface="Times New Roman" panose="02020603050405020304" pitchFamily="18" charset="0"/>
                          <a:cs typeface="Times New Roman" panose="02020603050405020304" pitchFamily="18" charset="0"/>
                        </a:rPr>
                        <a:t>về</a:t>
                      </a:r>
                      <a:r>
                        <a:rPr lang="en-US" sz="3000" dirty="0">
                          <a:solidFill>
                            <a:srgbClr val="0070C0"/>
                          </a:solidFill>
                          <a:latin typeface="Times New Roman" panose="02020603050405020304" pitchFamily="18" charset="0"/>
                          <a:cs typeface="Times New Roman" panose="02020603050405020304" pitchFamily="18" charset="0"/>
                        </a:rPr>
                        <a:t> </a:t>
                      </a:r>
                      <a:r>
                        <a:rPr lang="vi-VN" sz="3000" dirty="0">
                          <a:solidFill>
                            <a:srgbClr val="0070C0"/>
                          </a:solidFill>
                          <a:latin typeface="Times New Roman" panose="02020603050405020304" pitchFamily="18" charset="0"/>
                          <a:cs typeface="Times New Roman" panose="02020603050405020304" pitchFamily="18" charset="0"/>
                        </a:rPr>
                        <a:t>một bài thơ tám chữ.</a:t>
                      </a:r>
                    </a:p>
                    <a:p>
                      <a:pPr algn="l">
                        <a:lnSpc>
                          <a:spcPct val="150000"/>
                        </a:lnSpc>
                      </a:pPr>
                      <a:endParaRPr lang="en-US" sz="3000" dirty="0">
                        <a:latin typeface="Times New Roman" panose="02020603050405020304" pitchFamily="18" charset="0"/>
                        <a:cs typeface="Times New Roman" panose="02020603050405020304" pitchFamily="18" charset="0"/>
                      </a:endParaRPr>
                    </a:p>
                  </a:txBody>
                  <a:tcPr marL="73029" marR="73029" marT="36516" marB="36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4" name="Horizontal Scroll 4">
            <a:extLst>
              <a:ext uri="{FF2B5EF4-FFF2-40B4-BE49-F238E27FC236}">
                <a16:creationId xmlns:a16="http://schemas.microsoft.com/office/drawing/2014/main" id="{608A7BE5-D841-345C-B758-9339174EA296}"/>
              </a:ext>
            </a:extLst>
          </p:cNvPr>
          <p:cNvSpPr/>
          <p:nvPr/>
        </p:nvSpPr>
        <p:spPr>
          <a:xfrm>
            <a:off x="1676400" y="-25400"/>
            <a:ext cx="6781800" cy="900832"/>
          </a:xfrm>
          <a:prstGeom prst="horizontalScroll">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solidFill>
                  <a:srgbClr val="FF0000"/>
                </a:solidFill>
                <a:latin typeface="Times New Roman" panose="02020603050405020304" pitchFamily="18" charset="0"/>
                <a:cs typeface="Times New Roman" panose="02020603050405020304" pitchFamily="18" charset="0"/>
              </a:rPr>
              <a:t>ĐƯỜNG PHÁT TRIỂN NĂNG LỰC</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081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5368</TotalTime>
  <Words>3430</Words>
  <Application>Microsoft Office PowerPoint</Application>
  <PresentationFormat>A4 Paper (210x297 mm)</PresentationFormat>
  <Paragraphs>373</Paragraphs>
  <Slides>33</Slides>
  <Notes>8</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9" baseType="lpstr">
      <vt:lpstr>Muli</vt:lpstr>
      <vt:lpstr>Helvetica</vt:lpstr>
      <vt:lpstr>Open Sans</vt:lpstr>
      <vt:lpstr>Arial</vt:lpstr>
      <vt:lpstr>Cabin Bold</vt:lpstr>
      <vt:lpstr>Muli Bold</vt:lpstr>
      <vt:lpstr>Arimo</vt:lpstr>
      <vt:lpstr>Times New Roman</vt:lpstr>
      <vt:lpstr>Wingdings</vt:lpstr>
      <vt:lpstr>Euphemia</vt:lpstr>
      <vt:lpstr>.VnTime</vt:lpstr>
      <vt:lpstr>Calibri</vt:lpstr>
      <vt:lpstr>Segoe UI</vt:lpstr>
      <vt:lpstr>Cabin</vt:lpstr>
      <vt:lpstr>Office Theme</vt:lpstr>
      <vt:lpstr>Microsoft 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Kế hoạch Kinh doanh</dc:title>
  <dc:creator>Admin</dc:creator>
  <cp:lastModifiedBy>Admin</cp:lastModifiedBy>
  <cp:revision>100</cp:revision>
  <dcterms:created xsi:type="dcterms:W3CDTF">2006-08-16T00:00:00Z</dcterms:created>
  <dcterms:modified xsi:type="dcterms:W3CDTF">2025-02-19T15:19:00Z</dcterms:modified>
  <dc:identifier>DAFx5idsRJM</dc:identifier>
</cp:coreProperties>
</file>