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1" r:id="rId2"/>
    <p:sldId id="262" r:id="rId3"/>
    <p:sldId id="263" r:id="rId4"/>
    <p:sldId id="264" r:id="rId5"/>
    <p:sldId id="265" r:id="rId6"/>
    <p:sldId id="260" r:id="rId7"/>
    <p:sldId id="266" r:id="rId8"/>
    <p:sldId id="267" r:id="rId9"/>
    <p:sldId id="273" r:id="rId10"/>
    <p:sldId id="271" r:id="rId11"/>
    <p:sldId id="269" r:id="rId12"/>
    <p:sldId id="274" r:id="rId13"/>
    <p:sldId id="354" r:id="rId14"/>
    <p:sldId id="278" r:id="rId15"/>
    <p:sldId id="283" r:id="rId16"/>
    <p:sldId id="282" r:id="rId17"/>
    <p:sldId id="277"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970E8-6934-49A2-9B53-BC333F0B7C0C}"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3051D9-B318-4152-AC87-8751E9F73C7E}" type="slidenum">
              <a:rPr lang="en-US" smtClean="0"/>
              <a:t>‹#›</a:t>
            </a:fld>
            <a:endParaRPr lang="en-US"/>
          </a:p>
        </p:txBody>
      </p:sp>
    </p:spTree>
    <p:extLst>
      <p:ext uri="{BB962C8B-B14F-4D97-AF65-F5344CB8AC3E}">
        <p14:creationId xmlns:p14="http://schemas.microsoft.com/office/powerpoint/2010/main" val="1573377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9D4831D-C368-4FC8-B598-5F886EE8AC58}"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16541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2905-D0BB-98B6-CF6A-D1AA36C9AF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C40C95-F1F2-0888-F5E6-BD7F212DC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3C9B6-BB8B-679A-115C-1B9D4FD18303}"/>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5" name="Footer Placeholder 4">
            <a:extLst>
              <a:ext uri="{FF2B5EF4-FFF2-40B4-BE49-F238E27FC236}">
                <a16:creationId xmlns:a16="http://schemas.microsoft.com/office/drawing/2014/main" id="{8A5C1113-F69C-AFAF-EB7A-FBD4276646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6FE960-66B9-7758-4F87-625861CD471A}"/>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9797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19D4-C865-4237-B585-29976B3027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DBB710-ED90-0B42-8866-DC999EB59B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53D88-62B1-C9C2-D92E-811F81E94A27}"/>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5" name="Footer Placeholder 4">
            <a:extLst>
              <a:ext uri="{FF2B5EF4-FFF2-40B4-BE49-F238E27FC236}">
                <a16:creationId xmlns:a16="http://schemas.microsoft.com/office/drawing/2014/main" id="{29AFB0A0-C7B3-B1DF-C151-87105250A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FFEC8A-DCB4-D53E-E202-B851C15C40B6}"/>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87063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CB89F-66D8-EA71-3D04-8DB410D7A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F8D56-C928-1E03-CC63-A125A8041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2E045-AA1F-C363-654B-55A02ED4968D}"/>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5" name="Footer Placeholder 4">
            <a:extLst>
              <a:ext uri="{FF2B5EF4-FFF2-40B4-BE49-F238E27FC236}">
                <a16:creationId xmlns:a16="http://schemas.microsoft.com/office/drawing/2014/main" id="{3F6BE6F8-A320-E11A-4ECB-73A0D80FA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85820-76F9-10C8-7EF2-AF4314EC024C}"/>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62370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43"/>
        <p:cNvGrpSpPr/>
        <p:nvPr/>
      </p:nvGrpSpPr>
      <p:grpSpPr>
        <a:xfrm>
          <a:off x="0" y="0"/>
          <a:ext cx="0" cy="0"/>
          <a:chOff x="0" y="0"/>
          <a:chExt cx="0" cy="0"/>
        </a:xfrm>
      </p:grpSpPr>
      <p:sp>
        <p:nvSpPr>
          <p:cNvPr id="244" name="Google Shape;244;p3"/>
          <p:cNvSpPr txBox="1">
            <a:spLocks noGrp="1"/>
          </p:cNvSpPr>
          <p:nvPr>
            <p:ph type="title"/>
          </p:nvPr>
        </p:nvSpPr>
        <p:spPr>
          <a:xfrm>
            <a:off x="5970533" y="3087300"/>
            <a:ext cx="5798800"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5" name="Google Shape;24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F1C5C5"/>
                </a:solidFill>
              </a:rPr>
              <a:pPr/>
              <a:t>‹#›</a:t>
            </a:fld>
            <a:endParaRPr>
              <a:solidFill>
                <a:srgbClr val="F1C5C5"/>
              </a:solidFill>
            </a:endParaRPr>
          </a:p>
        </p:txBody>
      </p:sp>
      <p:sp>
        <p:nvSpPr>
          <p:cNvPr id="246" name="Google Shape;246;p3"/>
          <p:cNvSpPr txBox="1">
            <a:spLocks noGrp="1"/>
          </p:cNvSpPr>
          <p:nvPr>
            <p:ph type="subTitle" idx="1"/>
          </p:nvPr>
        </p:nvSpPr>
        <p:spPr>
          <a:xfrm>
            <a:off x="5970533" y="3965667"/>
            <a:ext cx="4922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800"/>
              <a:buNone/>
              <a:defRPr sz="2400"/>
            </a:lvl2pPr>
            <a:lvl3pPr lvl="2" rtl="0">
              <a:lnSpc>
                <a:spcPct val="100000"/>
              </a:lnSpc>
              <a:spcBef>
                <a:spcPts val="0"/>
              </a:spcBef>
              <a:spcAft>
                <a:spcPts val="0"/>
              </a:spcAft>
              <a:buSzPts val="1800"/>
              <a:buNone/>
              <a:defRPr sz="2400"/>
            </a:lvl3pPr>
            <a:lvl4pPr lvl="3" rtl="0">
              <a:lnSpc>
                <a:spcPct val="100000"/>
              </a:lnSpc>
              <a:spcBef>
                <a:spcPts val="0"/>
              </a:spcBef>
              <a:spcAft>
                <a:spcPts val="0"/>
              </a:spcAft>
              <a:buSzPts val="1800"/>
              <a:buNone/>
              <a:defRPr sz="2400"/>
            </a:lvl4pPr>
            <a:lvl5pPr lvl="4" rtl="0">
              <a:lnSpc>
                <a:spcPct val="100000"/>
              </a:lnSpc>
              <a:spcBef>
                <a:spcPts val="0"/>
              </a:spcBef>
              <a:spcAft>
                <a:spcPts val="0"/>
              </a:spcAft>
              <a:buSzPts val="1800"/>
              <a:buNone/>
              <a:defRPr sz="2400"/>
            </a:lvl5pPr>
            <a:lvl6pPr lvl="5" rtl="0">
              <a:lnSpc>
                <a:spcPct val="100000"/>
              </a:lnSpc>
              <a:spcBef>
                <a:spcPts val="0"/>
              </a:spcBef>
              <a:spcAft>
                <a:spcPts val="0"/>
              </a:spcAft>
              <a:buSzPts val="1800"/>
              <a:buNone/>
              <a:defRPr sz="2400"/>
            </a:lvl6pPr>
            <a:lvl7pPr lvl="6" rtl="0">
              <a:lnSpc>
                <a:spcPct val="100000"/>
              </a:lnSpc>
              <a:spcBef>
                <a:spcPts val="0"/>
              </a:spcBef>
              <a:spcAft>
                <a:spcPts val="0"/>
              </a:spcAft>
              <a:buSzPts val="1800"/>
              <a:buNone/>
              <a:defRPr sz="2400"/>
            </a:lvl7pPr>
            <a:lvl8pPr lvl="7" rtl="0">
              <a:lnSpc>
                <a:spcPct val="100000"/>
              </a:lnSpc>
              <a:spcBef>
                <a:spcPts val="0"/>
              </a:spcBef>
              <a:spcAft>
                <a:spcPts val="0"/>
              </a:spcAft>
              <a:buSzPts val="1800"/>
              <a:buNone/>
              <a:defRPr sz="2400"/>
            </a:lvl8pPr>
            <a:lvl9pPr lvl="8" rtl="0">
              <a:lnSpc>
                <a:spcPct val="100000"/>
              </a:lnSpc>
              <a:spcBef>
                <a:spcPts val="0"/>
              </a:spcBef>
              <a:spcAft>
                <a:spcPts val="0"/>
              </a:spcAft>
              <a:buSzPts val="1800"/>
              <a:buNone/>
              <a:defRPr sz="2400"/>
            </a:lvl9pPr>
          </a:lstStyle>
          <a:p>
            <a:endParaRPr/>
          </a:p>
        </p:txBody>
      </p:sp>
      <p:sp>
        <p:nvSpPr>
          <p:cNvPr id="247" name="Google Shape;247;p3"/>
          <p:cNvSpPr txBox="1">
            <a:spLocks noGrp="1"/>
          </p:cNvSpPr>
          <p:nvPr>
            <p:ph type="title" idx="2" hasCustomPrompt="1"/>
          </p:nvPr>
        </p:nvSpPr>
        <p:spPr>
          <a:xfrm>
            <a:off x="5970533" y="2038733"/>
            <a:ext cx="49224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145497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0ECD-16D8-25F4-A78D-920078F87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4F8CA-B586-83A2-939C-69B6D4C52D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36F10-B10C-E4A2-9171-3086510EA85C}"/>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5" name="Footer Placeholder 4">
            <a:extLst>
              <a:ext uri="{FF2B5EF4-FFF2-40B4-BE49-F238E27FC236}">
                <a16:creationId xmlns:a16="http://schemas.microsoft.com/office/drawing/2014/main" id="{86FBDCED-4386-D12A-5FE3-CC568CFAF7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23FD4-BEEA-64FF-23FA-9ECDA571B256}"/>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196544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DA52-4CD1-8564-57EF-2C98A2DF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75DAE0-E0E0-43CA-B542-4C7C84B21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FF924-C3AB-5860-951D-6EBEB44EF710}"/>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5" name="Footer Placeholder 4">
            <a:extLst>
              <a:ext uri="{FF2B5EF4-FFF2-40B4-BE49-F238E27FC236}">
                <a16:creationId xmlns:a16="http://schemas.microsoft.com/office/drawing/2014/main" id="{C82F240C-0B7A-35E5-770B-EFAB81245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ECFDD-CC62-5A6B-09D0-F18096C676E4}"/>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104838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A7FB-AA51-1E95-965E-387B463273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EE0E61-18ED-BE38-00CA-38DC93792A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FAFDA-1266-E707-00D6-D89208622C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33F001-978B-8D5B-6397-A430C8923A4F}"/>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6" name="Footer Placeholder 5">
            <a:extLst>
              <a:ext uri="{FF2B5EF4-FFF2-40B4-BE49-F238E27FC236}">
                <a16:creationId xmlns:a16="http://schemas.microsoft.com/office/drawing/2014/main" id="{DC98D221-541E-3FAF-8461-D79159CD4B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2A064-1439-D639-886B-BD94FEF57CD4}"/>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67741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4EE1-6CE9-AB5A-6556-07D90663EA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804B89-2909-DCA7-0B1B-6A30C32FC4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2CEFF-FAC1-47EC-54C2-A53124CEE4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3627CC-42F5-3375-E26F-3840C7DA7A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0914AD-F488-18B9-B57D-E7986CD50D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E22925-F81E-531A-EC3D-F488D43EE41C}"/>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8" name="Footer Placeholder 7">
            <a:extLst>
              <a:ext uri="{FF2B5EF4-FFF2-40B4-BE49-F238E27FC236}">
                <a16:creationId xmlns:a16="http://schemas.microsoft.com/office/drawing/2014/main" id="{36F2F8BF-B87B-2584-8ED5-31E60A0E71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A4679-BDB3-7952-88EF-1A02CC44FEF8}"/>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109997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A4-A6E7-3366-2B5B-DDD2C00AEA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6692B9-4719-1F82-7BB3-F3EAFDC3DE1F}"/>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4" name="Footer Placeholder 3">
            <a:extLst>
              <a:ext uri="{FF2B5EF4-FFF2-40B4-BE49-F238E27FC236}">
                <a16:creationId xmlns:a16="http://schemas.microsoft.com/office/drawing/2014/main" id="{7A3DE0D5-20D1-6939-85F8-7A69C6E81E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42BA9-A010-F5A7-1434-98277B520A57}"/>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75223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8EA90-B37F-BE97-BD2D-138460AD97D8}"/>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3" name="Footer Placeholder 2">
            <a:extLst>
              <a:ext uri="{FF2B5EF4-FFF2-40B4-BE49-F238E27FC236}">
                <a16:creationId xmlns:a16="http://schemas.microsoft.com/office/drawing/2014/main" id="{AF2BA820-7402-2892-8858-A564C1EB24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788075-F29D-6E30-3D36-29EE36692DF3}"/>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406950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3EE3-FEBC-FBB0-C74E-488542857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5E93CF-56AB-6087-F4E1-1EFFD59DD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AE847-2227-8E72-DBD7-6E7C4D77E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50890-B382-D5D9-E7AC-C734D05BCF9C}"/>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6" name="Footer Placeholder 5">
            <a:extLst>
              <a:ext uri="{FF2B5EF4-FFF2-40B4-BE49-F238E27FC236}">
                <a16:creationId xmlns:a16="http://schemas.microsoft.com/office/drawing/2014/main" id="{5BEF2BF6-348E-C07B-DD04-1D2440D19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AAF54-02FA-1D4B-F48C-786A2A041378}"/>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4218754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37F84-ADA6-1BF3-0DE9-B30E74EAF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ED3E79-7C14-723D-6475-8A176BDC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10DCA31-377B-D0FE-38D8-375A2E6E0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807C6-9B27-88B0-BC0E-44CA750D8283}"/>
              </a:ext>
            </a:extLst>
          </p:cNvPr>
          <p:cNvSpPr>
            <a:spLocks noGrp="1"/>
          </p:cNvSpPr>
          <p:nvPr>
            <p:ph type="dt" sz="half" idx="10"/>
          </p:nvPr>
        </p:nvSpPr>
        <p:spPr/>
        <p:txBody>
          <a:bodyPr/>
          <a:lstStyle/>
          <a:p>
            <a:fld id="{8F0D86C4-9732-47C4-8466-6D22E8A830B0}" type="datetimeFigureOut">
              <a:rPr lang="en-US" smtClean="0"/>
              <a:t>10/29/2025</a:t>
            </a:fld>
            <a:endParaRPr lang="en-US"/>
          </a:p>
        </p:txBody>
      </p:sp>
      <p:sp>
        <p:nvSpPr>
          <p:cNvPr id="6" name="Footer Placeholder 5">
            <a:extLst>
              <a:ext uri="{FF2B5EF4-FFF2-40B4-BE49-F238E27FC236}">
                <a16:creationId xmlns:a16="http://schemas.microsoft.com/office/drawing/2014/main" id="{69AC77E1-F3A3-293E-449D-82A4F099D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F05C5-E540-2738-D700-4D164CD208B1}"/>
              </a:ext>
            </a:extLst>
          </p:cNvPr>
          <p:cNvSpPr>
            <a:spLocks noGrp="1"/>
          </p:cNvSpPr>
          <p:nvPr>
            <p:ph type="sldNum" sz="quarter" idx="12"/>
          </p:nvPr>
        </p:nvSpPr>
        <p:spPr/>
        <p:txBody>
          <a:bodyPr/>
          <a:lstStyle/>
          <a:p>
            <a:fld id="{5BB2B496-8A71-4CBF-B2F1-E361276EFFE3}" type="slidenum">
              <a:rPr lang="en-US" smtClean="0"/>
              <a:t>‹#›</a:t>
            </a:fld>
            <a:endParaRPr lang="en-US"/>
          </a:p>
        </p:txBody>
      </p:sp>
    </p:spTree>
    <p:extLst>
      <p:ext uri="{BB962C8B-B14F-4D97-AF65-F5344CB8AC3E}">
        <p14:creationId xmlns:p14="http://schemas.microsoft.com/office/powerpoint/2010/main" val="3824269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429E6-0EBA-835B-ACDE-0DB58CAC9E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703CBA-39B6-9DA0-61E9-3C54ECE690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C486F-2820-8A35-FA73-F905D23A3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D86C4-9732-47C4-8466-6D22E8A830B0}" type="datetimeFigureOut">
              <a:rPr lang="en-US" smtClean="0"/>
              <a:t>10/29/2025</a:t>
            </a:fld>
            <a:endParaRPr lang="en-US"/>
          </a:p>
        </p:txBody>
      </p:sp>
      <p:sp>
        <p:nvSpPr>
          <p:cNvPr id="5" name="Footer Placeholder 4">
            <a:extLst>
              <a:ext uri="{FF2B5EF4-FFF2-40B4-BE49-F238E27FC236}">
                <a16:creationId xmlns:a16="http://schemas.microsoft.com/office/drawing/2014/main" id="{B591E637-984E-6C79-82A2-4363FDAA8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E649BA-BB0F-7743-D6F4-1B7BF0804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2B496-8A71-4CBF-B2F1-E361276EFFE3}" type="slidenum">
              <a:rPr lang="en-US" smtClean="0"/>
              <a:t>‹#›</a:t>
            </a:fld>
            <a:endParaRPr lang="en-US"/>
          </a:p>
        </p:txBody>
      </p:sp>
    </p:spTree>
    <p:extLst>
      <p:ext uri="{BB962C8B-B14F-4D97-AF65-F5344CB8AC3E}">
        <p14:creationId xmlns:p14="http://schemas.microsoft.com/office/powerpoint/2010/main" val="4118370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2824912" y="2457974"/>
            <a:ext cx="6542176" cy="1446550"/>
          </a:xfrm>
          <a:prstGeom prst="rect">
            <a:avLst/>
          </a:prstGeom>
          <a:noFill/>
        </p:spPr>
        <p:txBody>
          <a:bodyPr wrap="none" rtlCol="0">
            <a:spAutoFit/>
          </a:bodyPr>
          <a:lstStyle/>
          <a:p>
            <a:r>
              <a:rPr lang="en-US" sz="8800"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7274422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1" nodeType="clickEffect">
                                  <p:stCondLst>
                                    <p:cond delay="0"/>
                                  </p:stCondLst>
                                  <p:childTnLst>
                                    <p:animClr clrSpc="hsl" dir="cw">
                                      <p:cBhvr override="childStyle">
                                        <p:cTn id="13" dur="500" fill="hold"/>
                                        <p:tgtEl>
                                          <p:spTgt spid="5"/>
                                        </p:tgtEl>
                                        <p:attrNameLst>
                                          <p:attrName>style.color</p:attrName>
                                        </p:attrNameLst>
                                      </p:cBhvr>
                                      <p:by>
                                        <p:hsl h="7200000" s="0" l="0"/>
                                      </p:by>
                                    </p:animClr>
                                    <p:animClr clrSpc="hsl" dir="cw">
                                      <p:cBhvr>
                                        <p:cTn id="14" dur="500" fill="hold"/>
                                        <p:tgtEl>
                                          <p:spTgt spid="5"/>
                                        </p:tgtEl>
                                        <p:attrNameLst>
                                          <p:attrName>fillcolor</p:attrName>
                                        </p:attrNameLst>
                                      </p:cBhvr>
                                      <p:by>
                                        <p:hsl h="7200000" s="0" l="0"/>
                                      </p:by>
                                    </p:animClr>
                                    <p:animClr clrSpc="hsl" dir="cw">
                                      <p:cBhvr>
                                        <p:cTn id="15" dur="500" fill="hold"/>
                                        <p:tgtEl>
                                          <p:spTgt spid="5"/>
                                        </p:tgtEl>
                                        <p:attrNameLst>
                                          <p:attrName>stroke.color</p:attrName>
                                        </p:attrNameLst>
                                      </p:cBhvr>
                                      <p:by>
                                        <p:hsl h="7200000" s="0" l="0"/>
                                      </p:by>
                                    </p:animClr>
                                    <p:set>
                                      <p:cBhvr>
                                        <p:cTn id="16"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3294592" y="353309"/>
            <a:ext cx="4876656" cy="707886"/>
          </a:xfrm>
          <a:prstGeom prst="rect">
            <a:avLst/>
          </a:prstGeom>
          <a:noFill/>
        </p:spPr>
        <p:txBody>
          <a:bodyPr wrap="non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I</a:t>
            </a:r>
            <a:r>
              <a:rPr lang="en-US" sz="4000" b="1" dirty="0">
                <a:solidFill>
                  <a:prstClr val="black"/>
                </a:solidFill>
                <a:latin typeface="Times New Roman" panose="02020603050405020304" pitchFamily="18" charset="0"/>
                <a:cs typeface="Times New Roman" panose="02020603050405020304" pitchFamily="18" charset="0"/>
              </a:rPr>
              <a:t>I</a:t>
            </a:r>
            <a:r>
              <a:rPr lang="vi-VN" sz="4000" b="1" dirty="0">
                <a:solidFill>
                  <a:prstClr val="black"/>
                </a:solidFill>
                <a:latin typeface="Times New Roman" panose="02020603050405020304" pitchFamily="18" charset="0"/>
                <a:cs typeface="Times New Roman" panose="02020603050405020304" pitchFamily="18" charset="0"/>
              </a:rPr>
              <a:t>I. Trình bày bài nói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pic>
        <p:nvPicPr>
          <p:cNvPr id="2" name="Picture 1">
            <a:extLst>
              <a:ext uri="{FF2B5EF4-FFF2-40B4-BE49-F238E27FC236}">
                <a16:creationId xmlns:a16="http://schemas.microsoft.com/office/drawing/2014/main" id="{7EE141AF-0F67-CE42-EA91-0BE7B7DD5AA2}"/>
              </a:ext>
            </a:extLst>
          </p:cNvPr>
          <p:cNvPicPr>
            <a:picLocks noChangeAspect="1"/>
          </p:cNvPicPr>
          <p:nvPr/>
        </p:nvPicPr>
        <p:blipFill>
          <a:blip r:embed="rId5"/>
          <a:stretch>
            <a:fillRect/>
          </a:stretch>
        </p:blipFill>
        <p:spPr>
          <a:xfrm>
            <a:off x="2449584" y="1268964"/>
            <a:ext cx="4951951" cy="4951951"/>
          </a:xfrm>
          <a:prstGeom prst="rect">
            <a:avLst/>
          </a:prstGeom>
        </p:spPr>
      </p:pic>
      <p:sp>
        <p:nvSpPr>
          <p:cNvPr id="5" name="Thought Bubble: Cloud 4">
            <a:extLst>
              <a:ext uri="{FF2B5EF4-FFF2-40B4-BE49-F238E27FC236}">
                <a16:creationId xmlns:a16="http://schemas.microsoft.com/office/drawing/2014/main" id="{1E2D2A31-67EB-FFEF-7E37-A9C63A13CA2C}"/>
              </a:ext>
            </a:extLst>
          </p:cNvPr>
          <p:cNvSpPr/>
          <p:nvPr/>
        </p:nvSpPr>
        <p:spPr>
          <a:xfrm>
            <a:off x="738232" y="2399250"/>
            <a:ext cx="2348918" cy="1029749"/>
          </a:xfrm>
          <a:prstGeom prst="cloudCallout">
            <a:avLst>
              <a:gd name="adj1" fmla="val 71324"/>
              <a:gd name="adj2" fmla="val 5516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endParaRPr lang="en-US" sz="3200" b="1" dirty="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B6D03D59-04B7-DA8D-40C2-FBD60E910AC6}"/>
              </a:ext>
            </a:extLst>
          </p:cNvPr>
          <p:cNvSpPr/>
          <p:nvPr/>
        </p:nvSpPr>
        <p:spPr>
          <a:xfrm>
            <a:off x="6763969" y="2265027"/>
            <a:ext cx="2348918" cy="1029749"/>
          </a:xfrm>
          <a:prstGeom prst="cloudCallout">
            <a:avLst>
              <a:gd name="adj1" fmla="val -68319"/>
              <a:gd name="adj2" fmla="val 10486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88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4660350" y="372095"/>
            <a:ext cx="2871299" cy="707886"/>
          </a:xfrm>
          <a:prstGeom prst="rect">
            <a:avLst/>
          </a:prstGeom>
          <a:noFill/>
        </p:spPr>
        <p:txBody>
          <a:bodyPr wrap="non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1. Người nói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sp>
        <p:nvSpPr>
          <p:cNvPr id="6" name="TextBox 5">
            <a:extLst>
              <a:ext uri="{FF2B5EF4-FFF2-40B4-BE49-F238E27FC236}">
                <a16:creationId xmlns:a16="http://schemas.microsoft.com/office/drawing/2014/main" id="{44B5E401-FDC4-7068-7810-982B07698B84}"/>
              </a:ext>
            </a:extLst>
          </p:cNvPr>
          <p:cNvSpPr txBox="1"/>
          <p:nvPr/>
        </p:nvSpPr>
        <p:spPr>
          <a:xfrm>
            <a:off x="1893815" y="1405755"/>
            <a:ext cx="4431484" cy="954107"/>
          </a:xfrm>
          <a:prstGeom prst="rect">
            <a:avLst/>
          </a:prstGeom>
          <a:solidFill>
            <a:schemeClr val="accent6">
              <a:lumMod val="20000"/>
              <a:lumOff val="80000"/>
            </a:schemeClr>
          </a:solidFill>
        </p:spPr>
        <p:txBody>
          <a:bodyPr wrap="square">
            <a:spAutoFit/>
          </a:bodyPr>
          <a:lstStyle/>
          <a:p>
            <a:pPr algn="just"/>
            <a:r>
              <a:rPr lang="en-US" sz="2800" b="1" dirty="0" err="1">
                <a:effectLst/>
                <a:latin typeface="Times New Roman" panose="02020603050405020304" pitchFamily="18" charset="0"/>
                <a:ea typeface="Times New Roman" panose="02020603050405020304" pitchFamily="18" charset="0"/>
              </a:rPr>
              <a:t>Trình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bài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nói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theo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các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nội</a:t>
            </a:r>
            <a:r>
              <a:rPr lang="en-US" sz="2800" b="1" dirty="0">
                <a:effectLst/>
                <a:latin typeface="Times New Roman" panose="02020603050405020304" pitchFamily="18" charset="0"/>
                <a:ea typeface="Times New Roman" panose="02020603050405020304" pitchFamily="18" charset="0"/>
              </a:rPr>
              <a:t> dung </a:t>
            </a:r>
            <a:r>
              <a:rPr lang="en-US" sz="2800" b="1" dirty="0" err="1">
                <a:effectLst/>
                <a:latin typeface="Times New Roman" panose="02020603050405020304" pitchFamily="18" charset="0"/>
                <a:ea typeface="Times New Roman" panose="02020603050405020304" pitchFamily="18" charset="0"/>
              </a:rPr>
              <a:t>đa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chuẩn</a:t>
            </a:r>
            <a:r>
              <a:rPr lang="en-US" sz="2800" b="1" dirty="0">
                <a:effectLst/>
                <a:latin typeface="Times New Roman" panose="02020603050405020304" pitchFamily="18" charset="0"/>
                <a:ea typeface="Times New Roman" panose="02020603050405020304" pitchFamily="18" charset="0"/>
              </a:rPr>
              <a:t> bị</a:t>
            </a:r>
            <a:endParaRPr lang="en-US" sz="2800" b="1" dirty="0"/>
          </a:p>
        </p:txBody>
      </p:sp>
      <p:sp>
        <p:nvSpPr>
          <p:cNvPr id="7" name="TextBox 6">
            <a:extLst>
              <a:ext uri="{FF2B5EF4-FFF2-40B4-BE49-F238E27FC236}">
                <a16:creationId xmlns:a16="http://schemas.microsoft.com/office/drawing/2014/main" id="{9E373F5D-236D-7FFF-883C-7A72F73194DB}"/>
              </a:ext>
            </a:extLst>
          </p:cNvPr>
          <p:cNvSpPr txBox="1"/>
          <p:nvPr/>
        </p:nvSpPr>
        <p:spPr>
          <a:xfrm>
            <a:off x="1893815" y="2799886"/>
            <a:ext cx="4431484" cy="1384995"/>
          </a:xfrm>
          <a:prstGeom prst="rect">
            <a:avLst/>
          </a:prstGeom>
          <a:solidFill>
            <a:schemeClr val="accent2">
              <a:lumMod val="20000"/>
              <a:lumOff val="8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Điều chỉnh giọng nói, tốc độ nói; sử dụng cử chỉ, điệu bộ phù hợp</a:t>
            </a:r>
            <a:r>
              <a:rPr lang="en-US" sz="2800" b="1" dirty="0">
                <a:latin typeface="Times New Roman" panose="02020603050405020304" pitchFamily="18" charset="0"/>
                <a:ea typeface="Times New Roman" panose="02020603050405020304" pitchFamily="18" charset="0"/>
              </a:rPr>
              <a:t>.</a:t>
            </a:r>
            <a:r>
              <a:rPr lang="vi-VN" sz="2800" b="1" dirty="0">
                <a:latin typeface="Times New Roman" panose="02020603050405020304" pitchFamily="18" charset="0"/>
                <a:ea typeface="Times New Roman" panose="02020603050405020304" pitchFamily="18" charset="0"/>
              </a:rPr>
              <a:t> </a:t>
            </a:r>
            <a:endParaRPr lang="en-US" sz="2800" b="1" dirty="0"/>
          </a:p>
        </p:txBody>
      </p:sp>
      <p:sp>
        <p:nvSpPr>
          <p:cNvPr id="9" name="TextBox 8">
            <a:extLst>
              <a:ext uri="{FF2B5EF4-FFF2-40B4-BE49-F238E27FC236}">
                <a16:creationId xmlns:a16="http://schemas.microsoft.com/office/drawing/2014/main" id="{E6731406-CA12-DF8A-412B-AF857BE3828F}"/>
              </a:ext>
            </a:extLst>
          </p:cNvPr>
          <p:cNvSpPr txBox="1"/>
          <p:nvPr/>
        </p:nvSpPr>
        <p:spPr>
          <a:xfrm>
            <a:off x="1893815" y="4631257"/>
            <a:ext cx="4431484" cy="954107"/>
          </a:xfrm>
          <a:prstGeom prst="rect">
            <a:avLst/>
          </a:prstGeom>
          <a:solidFill>
            <a:schemeClr val="accent6">
              <a:lumMod val="60000"/>
              <a:lumOff val="4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Có thể sử dụng các phương tiện hỗ trợ </a:t>
            </a:r>
            <a:endParaRPr lang="en-US" sz="2800" b="1" dirty="0"/>
          </a:p>
        </p:txBody>
      </p:sp>
    </p:spTree>
    <p:extLst>
      <p:ext uri="{BB962C8B-B14F-4D97-AF65-F5344CB8AC3E}">
        <p14:creationId xmlns:p14="http://schemas.microsoft.com/office/powerpoint/2010/main" val="40460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4660350" y="372095"/>
            <a:ext cx="3241593" cy="707886"/>
          </a:xfrm>
          <a:prstGeom prst="rect">
            <a:avLst/>
          </a:prstGeom>
          <a:noFill/>
        </p:spPr>
        <p:txBody>
          <a:bodyPr wrap="non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2. Người nghe</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7284964" y="1337385"/>
            <a:ext cx="3805282" cy="4989579"/>
          </a:xfrm>
          <a:prstGeom prst="rect">
            <a:avLst/>
          </a:prstGeom>
        </p:spPr>
      </p:pic>
      <p:sp>
        <p:nvSpPr>
          <p:cNvPr id="6" name="TextBox 5">
            <a:extLst>
              <a:ext uri="{FF2B5EF4-FFF2-40B4-BE49-F238E27FC236}">
                <a16:creationId xmlns:a16="http://schemas.microsoft.com/office/drawing/2014/main" id="{44B5E401-FDC4-7068-7810-982B07698B84}"/>
              </a:ext>
            </a:extLst>
          </p:cNvPr>
          <p:cNvSpPr txBox="1"/>
          <p:nvPr/>
        </p:nvSpPr>
        <p:spPr>
          <a:xfrm>
            <a:off x="1893815" y="1405755"/>
            <a:ext cx="4431484" cy="954107"/>
          </a:xfrm>
          <a:prstGeom prst="rect">
            <a:avLst/>
          </a:prstGeom>
          <a:solidFill>
            <a:schemeClr val="accent6">
              <a:lumMod val="20000"/>
              <a:lumOff val="80000"/>
            </a:schemeClr>
          </a:solidFill>
        </p:spPr>
        <p:txBody>
          <a:bodyPr wrap="square">
            <a:spAutoFit/>
          </a:bodyPr>
          <a:lstStyle/>
          <a:p>
            <a:pPr algn="just"/>
            <a:r>
              <a:rPr lang="en-US" sz="2800" b="1">
                <a:latin typeface="Times New Roman" panose="02020603050405020304" pitchFamily="18" charset="0"/>
                <a:ea typeface="Times New Roman" panose="02020603050405020304" pitchFamily="18" charset="0"/>
              </a:rPr>
              <a:t>Tập trung lắng nghe nội dung trình bày</a:t>
            </a:r>
            <a:endParaRPr lang="en-US" sz="2800" b="1" dirty="0"/>
          </a:p>
        </p:txBody>
      </p:sp>
      <p:sp>
        <p:nvSpPr>
          <p:cNvPr id="7" name="TextBox 6">
            <a:extLst>
              <a:ext uri="{FF2B5EF4-FFF2-40B4-BE49-F238E27FC236}">
                <a16:creationId xmlns:a16="http://schemas.microsoft.com/office/drawing/2014/main" id="{9E373F5D-236D-7FFF-883C-7A72F73194DB}"/>
              </a:ext>
            </a:extLst>
          </p:cNvPr>
          <p:cNvSpPr txBox="1"/>
          <p:nvPr/>
        </p:nvSpPr>
        <p:spPr>
          <a:xfrm>
            <a:off x="1893815" y="2799886"/>
            <a:ext cx="4431484" cy="954107"/>
          </a:xfrm>
          <a:prstGeom prst="rect">
            <a:avLst/>
          </a:prstGeom>
          <a:solidFill>
            <a:schemeClr val="accent2">
              <a:lumMod val="20000"/>
              <a:lumOff val="8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Ghi chép lại các ý quan trọng</a:t>
            </a:r>
            <a:r>
              <a:rPr lang="en-US" sz="2800" b="1" dirty="0">
                <a:latin typeface="Times New Roman" panose="02020603050405020304" pitchFamily="18" charset="0"/>
                <a:ea typeface="Times New Roman" panose="02020603050405020304" pitchFamily="18" charset="0"/>
              </a:rPr>
              <a:t>.</a:t>
            </a:r>
            <a:endParaRPr lang="en-US" sz="2800" b="1" dirty="0"/>
          </a:p>
        </p:txBody>
      </p:sp>
      <p:sp>
        <p:nvSpPr>
          <p:cNvPr id="9" name="TextBox 8">
            <a:extLst>
              <a:ext uri="{FF2B5EF4-FFF2-40B4-BE49-F238E27FC236}">
                <a16:creationId xmlns:a16="http://schemas.microsoft.com/office/drawing/2014/main" id="{E6731406-CA12-DF8A-412B-AF857BE3828F}"/>
              </a:ext>
            </a:extLst>
          </p:cNvPr>
          <p:cNvSpPr txBox="1"/>
          <p:nvPr/>
        </p:nvSpPr>
        <p:spPr>
          <a:xfrm>
            <a:off x="1906177" y="4050625"/>
            <a:ext cx="4431484" cy="954107"/>
          </a:xfrm>
          <a:prstGeom prst="rect">
            <a:avLst/>
          </a:prstGeom>
          <a:solidFill>
            <a:schemeClr val="accent6">
              <a:lumMod val="60000"/>
              <a:lumOff val="4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Chú ý thái độ và cách trình bày vấn đề của người nói</a:t>
            </a:r>
            <a:endParaRPr lang="en-US" sz="2800" b="1" dirty="0"/>
          </a:p>
        </p:txBody>
      </p:sp>
      <p:sp>
        <p:nvSpPr>
          <p:cNvPr id="10" name="TextBox 9">
            <a:extLst>
              <a:ext uri="{FF2B5EF4-FFF2-40B4-BE49-F238E27FC236}">
                <a16:creationId xmlns:a16="http://schemas.microsoft.com/office/drawing/2014/main" id="{CA421993-521B-C8BA-5602-34F87698DD90}"/>
              </a:ext>
            </a:extLst>
          </p:cNvPr>
          <p:cNvSpPr txBox="1"/>
          <p:nvPr/>
        </p:nvSpPr>
        <p:spPr>
          <a:xfrm>
            <a:off x="1875551" y="5301364"/>
            <a:ext cx="4431484" cy="954107"/>
          </a:xfrm>
          <a:prstGeom prst="rect">
            <a:avLst/>
          </a:prstGeom>
          <a:solidFill>
            <a:schemeClr val="accent2">
              <a:lumMod val="60000"/>
              <a:lumOff val="40000"/>
            </a:schemeClr>
          </a:solidFill>
        </p:spPr>
        <p:txBody>
          <a:bodyPr wrap="square">
            <a:spAutoFit/>
          </a:bodyPr>
          <a:lstStyle/>
          <a:p>
            <a:pPr algn="just"/>
            <a:r>
              <a:rPr lang="vi-VN" sz="2800" b="1" dirty="0">
                <a:latin typeface="Times New Roman" panose="02020603050405020304" pitchFamily="18" charset="0"/>
                <a:ea typeface="Times New Roman" panose="02020603050405020304" pitchFamily="18" charset="0"/>
              </a:rPr>
              <a:t>Ghi lại một số nội dung sẽ trao đổi với người nói</a:t>
            </a:r>
            <a:endParaRPr lang="en-US" sz="2800" b="1" dirty="0"/>
          </a:p>
        </p:txBody>
      </p:sp>
    </p:spTree>
    <p:extLst>
      <p:ext uri="{BB962C8B-B14F-4D97-AF65-F5344CB8AC3E}">
        <p14:creationId xmlns:p14="http://schemas.microsoft.com/office/powerpoint/2010/main" val="11984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oogle Shape;3974;p146"/>
          <p:cNvGraphicFramePr/>
          <p:nvPr>
            <p:extLst>
              <p:ext uri="{D42A27DB-BD31-4B8C-83A1-F6EECF244321}">
                <p14:modId xmlns:p14="http://schemas.microsoft.com/office/powerpoint/2010/main" val="1131374574"/>
              </p:ext>
            </p:extLst>
          </p:nvPr>
        </p:nvGraphicFramePr>
        <p:xfrm>
          <a:off x="0" y="0"/>
          <a:ext cx="12192000" cy="6875614"/>
        </p:xfrm>
        <a:graphic>
          <a:graphicData uri="http://schemas.openxmlformats.org/drawingml/2006/table">
            <a:tbl>
              <a:tblPr>
                <a:noFill/>
              </a:tblPr>
              <a:tblGrid>
                <a:gridCol w="2194213">
                  <a:extLst>
                    <a:ext uri="{9D8B030D-6E8A-4147-A177-3AD203B41FA5}">
                      <a16:colId xmlns:a16="http://schemas.microsoft.com/office/drawing/2014/main" val="20000"/>
                    </a:ext>
                  </a:extLst>
                </a:gridCol>
                <a:gridCol w="3719890">
                  <a:extLst>
                    <a:ext uri="{9D8B030D-6E8A-4147-A177-3AD203B41FA5}">
                      <a16:colId xmlns:a16="http://schemas.microsoft.com/office/drawing/2014/main" val="20001"/>
                    </a:ext>
                  </a:extLst>
                </a:gridCol>
                <a:gridCol w="3170903">
                  <a:extLst>
                    <a:ext uri="{9D8B030D-6E8A-4147-A177-3AD203B41FA5}">
                      <a16:colId xmlns:a16="http://schemas.microsoft.com/office/drawing/2014/main" val="20002"/>
                    </a:ext>
                  </a:extLst>
                </a:gridCol>
                <a:gridCol w="3106994">
                  <a:extLst>
                    <a:ext uri="{9D8B030D-6E8A-4147-A177-3AD203B41FA5}">
                      <a16:colId xmlns:a16="http://schemas.microsoft.com/office/drawing/2014/main" val="20003"/>
                    </a:ext>
                  </a:extLst>
                </a:gridCol>
              </a:tblGrid>
              <a:tr h="570345">
                <a:tc gridSpan="4">
                  <a:txBody>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PHIẾU ĐÁNH GIÁ TIÊU CHÍ</a:t>
                      </a:r>
                      <a:endParaRPr sz="32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7096">
                <a:tc gridSpan="4">
                  <a:txBody>
                    <a:bodyPr/>
                    <a:lstStyle/>
                    <a:p>
                      <a:pPr marL="0" marR="0" lvl="0" indent="0" algn="l" rtl="0">
                        <a:spcBef>
                          <a:spcPts val="0"/>
                        </a:spcBef>
                        <a:spcAft>
                          <a:spcPts val="0"/>
                        </a:spcAft>
                        <a:buNone/>
                      </a:pPr>
                      <a:r>
                        <a:rPr lang="en-US" sz="1800" b="1" dirty="0">
                          <a:solidFill>
                            <a:srgbClr val="FF0000"/>
                          </a:solidFill>
                          <a:latin typeface="Times New Roman"/>
                          <a:ea typeface="Times New Roman"/>
                          <a:cs typeface="Times New Roman"/>
                          <a:sym typeface="Times New Roman"/>
                        </a:rPr>
                        <a:t>                                         NHÓM............................</a:t>
                      </a:r>
                      <a:endParaRPr sz="1800"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3210">
                <a:tc>
                  <a:txBody>
                    <a:bodyPr/>
                    <a:lstStyle/>
                    <a:p>
                      <a:pPr marL="0" marR="0" lvl="0" indent="0" algn="l" rtl="0">
                        <a:spcBef>
                          <a:spcPts val="0"/>
                        </a:spcBef>
                        <a:spcAft>
                          <a:spcPts val="0"/>
                        </a:spcAft>
                        <a:buNone/>
                      </a:pPr>
                      <a:r>
                        <a:rPr lang="en-US" sz="2400" b="1" i="1" dirty="0">
                          <a:latin typeface="Times New Roman"/>
                          <a:ea typeface="Times New Roman"/>
                          <a:cs typeface="Times New Roman"/>
                          <a:sym typeface="Times New Roman"/>
                        </a:rPr>
                        <a:t>TIÊU CHÍ</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đạt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Đạt </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Tốt</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388386">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1.Nội dung </a:t>
                      </a:r>
                      <a:r>
                        <a:rPr lang="en-US" sz="2400" b="1" i="1" dirty="0" err="1">
                          <a:solidFill>
                            <a:srgbClr val="FF0000"/>
                          </a:solidFill>
                          <a:latin typeface="Times New Roman"/>
                          <a:ea typeface="Times New Roman"/>
                          <a:cs typeface="Times New Roman"/>
                          <a:sym typeface="Times New Roman"/>
                        </a:rPr>
                        <a:t>truyện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kể</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Kể</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đầy</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đủ</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các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sự</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việc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chính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được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(1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Kể</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đầy</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đủ</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chính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xác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được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câu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chuyện</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Kể thu hút người nghe, có sáng tạo, làm cho câu chuyện hấp dẫn</a:t>
                      </a:r>
                      <a:endParaRPr sz="2400" b="1">
                        <a:latin typeface="Times New Roman"/>
                        <a:ea typeface="Times New Roman"/>
                        <a:cs typeface="Times New Roman"/>
                        <a:sym typeface="Times New Roman"/>
                      </a:endParaRPr>
                    </a:p>
                    <a:p>
                      <a:pPr marL="0" marR="0" lvl="0" indent="0" algn="l" rtl="0">
                        <a:spcBef>
                          <a:spcPts val="0"/>
                        </a:spcBef>
                        <a:spcAft>
                          <a:spcPts val="0"/>
                        </a:spcAft>
                        <a:buNone/>
                      </a:pPr>
                      <a:r>
                        <a:rPr lang="en-US" sz="2400" b="1" i="1">
                          <a:latin typeface="Times New Roman"/>
                          <a:ea typeface="Times New Roman"/>
                          <a:cs typeface="Times New Roman"/>
                          <a:sym typeface="Times New Roman"/>
                        </a:rPr>
                        <a:t>(3- 4 điểm)</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145843">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2. </a:t>
                      </a:r>
                      <a:r>
                        <a:rPr lang="en-US" sz="2400" b="1" i="1" dirty="0" err="1">
                          <a:solidFill>
                            <a:srgbClr val="FF0000"/>
                          </a:solidFill>
                          <a:latin typeface="Times New Roman"/>
                          <a:ea typeface="Times New Roman"/>
                          <a:cs typeface="Times New Roman"/>
                          <a:sym typeface="Times New Roman"/>
                        </a:rPr>
                        <a:t>Nói</a:t>
                      </a:r>
                      <a:r>
                        <a:rPr lang="en-US" sz="2400" b="1" i="1" dirty="0">
                          <a:solidFill>
                            <a:srgbClr val="FF0000"/>
                          </a:solidFill>
                          <a:latin typeface="Times New Roman"/>
                          <a:ea typeface="Times New Roman"/>
                          <a:cs typeface="Times New Roman"/>
                          <a:sym typeface="Times New Roman"/>
                        </a:rPr>
                        <a:t> to, </a:t>
                      </a:r>
                      <a:r>
                        <a:rPr lang="en-US" sz="2400" b="1" i="1" dirty="0" err="1">
                          <a:solidFill>
                            <a:srgbClr val="FF0000"/>
                          </a:solidFill>
                          <a:latin typeface="Times New Roman"/>
                          <a:ea typeface="Times New Roman"/>
                          <a:cs typeface="Times New Roman"/>
                          <a:sym typeface="Times New Roman"/>
                        </a:rPr>
                        <a:t>rõ</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ràng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truyền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cảm</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nhỏ</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khó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nhiều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lần</a:t>
                      </a:r>
                      <a:r>
                        <a:rPr lang="en-US" sz="2400" b="1" i="1" dirty="0">
                          <a:latin typeface="Times New Roman"/>
                          <a:ea typeface="Times New Roman"/>
                          <a:cs typeface="Times New Roman"/>
                          <a:sym typeface="Times New Roman"/>
                        </a:rPr>
                        <a:t>.</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a:t>
                      </a:r>
                      <a:r>
                        <a:rPr lang="vi-VN" sz="2400" b="1" i="1" dirty="0">
                          <a:latin typeface="Times New Roman"/>
                          <a:ea typeface="Times New Roman"/>
                          <a:cs typeface="Times New Roman"/>
                          <a:sym typeface="Times New Roman"/>
                        </a:rPr>
                        <a:t>1</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a:latin typeface="Times New Roman"/>
                          <a:ea typeface="Times New Roman"/>
                          <a:cs typeface="Times New Roman"/>
                          <a:sym typeface="Times New Roman"/>
                        </a:rPr>
                        <a:t>Nói to, </a:t>
                      </a:r>
                      <a:r>
                        <a:rPr lang="en-US" sz="2400" b="1" i="1" dirty="0" err="1">
                          <a:latin typeface="Times New Roman"/>
                          <a:ea typeface="Times New Roman"/>
                          <a:cs typeface="Times New Roman"/>
                          <a:sym typeface="Times New Roman"/>
                        </a:rPr>
                        <a:t>nhưng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đôi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chỗ</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hoặc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a:t>
                      </a:r>
                      <a:r>
                        <a:rPr lang="vi-VN" sz="2400" b="1" i="1" dirty="0">
                          <a:latin typeface="Times New Roman"/>
                          <a:ea typeface="Times New Roman"/>
                          <a:cs typeface="Times New Roman"/>
                          <a:sym typeface="Times New Roman"/>
                        </a:rPr>
                        <a:t>1,5</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to, </a:t>
                      </a:r>
                      <a:r>
                        <a:rPr lang="en-US" sz="2400" b="1" i="1" dirty="0" err="1">
                          <a:latin typeface="Times New Roman"/>
                          <a:ea typeface="Times New Roman"/>
                          <a:cs typeface="Times New Roman"/>
                          <a:sym typeface="Times New Roman"/>
                        </a:rPr>
                        <a:t>truyền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hầu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như</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không</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lặp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lại</a:t>
                      </a:r>
                      <a:r>
                        <a:rPr lang="en-US" sz="2400" b="1" i="1" dirty="0">
                          <a:latin typeface="Times New Roman"/>
                          <a:ea typeface="Times New Roman"/>
                          <a:cs typeface="Times New Roman"/>
                          <a:sym typeface="Times New Roman"/>
                        </a:rPr>
                        <a:t> hay </a:t>
                      </a:r>
                      <a:r>
                        <a:rPr lang="en-US" sz="2400" b="1" i="1" dirty="0" err="1">
                          <a:latin typeface="Times New Roman"/>
                          <a:ea typeface="Times New Roman"/>
                          <a:cs typeface="Times New Roman"/>
                          <a:sym typeface="Times New Roman"/>
                        </a:rPr>
                        <a:t>ngập</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ngừng</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432303">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3. </a:t>
                      </a:r>
                      <a:r>
                        <a:rPr lang="en-US" sz="2400" b="1" i="1" dirty="0" err="1">
                          <a:solidFill>
                            <a:srgbClr val="FF0000"/>
                          </a:solidFill>
                          <a:latin typeface="Times New Roman"/>
                          <a:ea typeface="Times New Roman"/>
                          <a:cs typeface="Times New Roman"/>
                          <a:sym typeface="Times New Roman"/>
                        </a:rPr>
                        <a:t>Sử</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dụng</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yếu</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tố</a:t>
                      </a:r>
                      <a:r>
                        <a:rPr lang="en-US" sz="2400" b="1" i="1" dirty="0">
                          <a:solidFill>
                            <a:srgbClr val="FF0000"/>
                          </a:solidFill>
                          <a:latin typeface="Times New Roman"/>
                          <a:ea typeface="Times New Roman"/>
                          <a:cs typeface="Times New Roman"/>
                          <a:sym typeface="Times New Roman"/>
                        </a:rPr>
                        <a:t> phi </a:t>
                      </a:r>
                      <a:r>
                        <a:rPr lang="en-US" sz="2400" b="1" i="1" dirty="0" err="1">
                          <a:solidFill>
                            <a:srgbClr val="FF0000"/>
                          </a:solidFill>
                          <a:latin typeface="Times New Roman"/>
                          <a:ea typeface="Times New Roman"/>
                          <a:cs typeface="Times New Roman"/>
                          <a:sym typeface="Times New Roman"/>
                        </a:rPr>
                        <a:t>ngôn</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ngữ</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cử</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chỉ</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nét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mặt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phù</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hợp</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thiếu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vi-VN" sz="2400" b="1" i="1" dirty="0">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phù</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hợp</a:t>
                      </a:r>
                      <a:r>
                        <a:rPr lang="en-US" sz="2400" b="1" i="1" dirty="0">
                          <a:latin typeface="Times New Roman"/>
                          <a:ea typeface="Times New Roman"/>
                          <a:cs typeface="Times New Roman"/>
                          <a:sym typeface="Times New Roman"/>
                        </a:rPr>
                        <a:t>.</a:t>
                      </a:r>
                      <a:endParaRPr lang="vi-VN" sz="2400" b="1" i="1" dirty="0">
                        <a:latin typeface="Times New Roman"/>
                        <a:ea typeface="Times New Roman"/>
                        <a:cs typeface="Times New Roman"/>
                        <a:sym typeface="Times New Roman"/>
                      </a:endParaRPr>
                    </a:p>
                    <a:p>
                      <a:pPr marL="0" marR="0" lvl="0" indent="0" algn="l" rtl="0">
                        <a:spcBef>
                          <a:spcPts val="0"/>
                        </a:spcBef>
                        <a:spcAft>
                          <a:spcPts val="0"/>
                        </a:spcAft>
                        <a:buNone/>
                      </a:pPr>
                      <a:r>
                        <a:rPr lang="en-US" sz="2400" b="1" i="1" dirty="0">
                          <a:latin typeface="Times New Roman"/>
                          <a:ea typeface="Times New Roman"/>
                          <a:cs typeface="Times New Roman"/>
                          <a:sym typeface="Times New Roman"/>
                        </a:rPr>
                        <a:t>(</a:t>
                      </a:r>
                      <a:r>
                        <a:rPr lang="vi-VN" sz="2400" b="1" i="1" dirty="0">
                          <a:latin typeface="Times New Roman"/>
                          <a:ea typeface="Times New Roman"/>
                          <a:cs typeface="Times New Roman"/>
                          <a:sym typeface="Times New Roman"/>
                        </a:rPr>
                        <a:t>1</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chưa</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biểu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cảm</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phù</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hợp</a:t>
                      </a:r>
                      <a:r>
                        <a:rPr lang="en-US" sz="2400" b="1" i="1" dirty="0">
                          <a:latin typeface="Times New Roman"/>
                          <a:ea typeface="Times New Roman"/>
                          <a:cs typeface="Times New Roman"/>
                          <a:sym typeface="Times New Roman"/>
                        </a:rPr>
                        <a:t> (</a:t>
                      </a:r>
                      <a:r>
                        <a:rPr lang="vi-VN" sz="2400" b="1" i="1" dirty="0">
                          <a:latin typeface="Times New Roman"/>
                          <a:ea typeface="Times New Roman"/>
                          <a:cs typeface="Times New Roman"/>
                          <a:sym typeface="Times New Roman"/>
                        </a:rPr>
                        <a:t>1,5</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Điệu</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bộ</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tự</a:t>
                      </a:r>
                      <a:r>
                        <a:rPr lang="en-US" sz="2400" b="1" i="1" dirty="0">
                          <a:latin typeface="Times New Roman"/>
                          <a:ea typeface="Times New Roman"/>
                          <a:cs typeface="Times New Roman"/>
                          <a:sym typeface="Times New Roman"/>
                        </a:rPr>
                        <a:t> tin, </a:t>
                      </a:r>
                      <a:r>
                        <a:rPr lang="en-US" sz="2400" b="1" i="1" dirty="0" err="1">
                          <a:latin typeface="Times New Roman"/>
                          <a:ea typeface="Times New Roman"/>
                          <a:cs typeface="Times New Roman"/>
                          <a:sym typeface="Times New Roman"/>
                        </a:rPr>
                        <a:t>mắt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nhìn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người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nghe</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nét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mặt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sinh</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động</a:t>
                      </a:r>
                      <a:r>
                        <a:rPr lang="en-US" sz="2400" b="1" i="1" dirty="0">
                          <a:latin typeface="Times New Roman"/>
                          <a:ea typeface="Times New Roman"/>
                          <a:cs typeface="Times New Roman"/>
                          <a:sym typeface="Times New Roman"/>
                        </a:rPr>
                        <a:t>.(2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842055">
                <a:tc>
                  <a:txBody>
                    <a:bodyPr/>
                    <a:lstStyle/>
                    <a:p>
                      <a:pPr marL="0" marR="0" lvl="0" indent="0" algn="l" rtl="0">
                        <a:spcBef>
                          <a:spcPts val="0"/>
                        </a:spcBef>
                        <a:spcAft>
                          <a:spcPts val="0"/>
                        </a:spcAft>
                        <a:buNone/>
                      </a:pPr>
                      <a:r>
                        <a:rPr lang="en-US" sz="2400" b="1" i="1" dirty="0">
                          <a:solidFill>
                            <a:srgbClr val="FF0000"/>
                          </a:solidFill>
                          <a:latin typeface="Times New Roman"/>
                          <a:ea typeface="Times New Roman"/>
                          <a:cs typeface="Times New Roman"/>
                          <a:sym typeface="Times New Roman"/>
                        </a:rPr>
                        <a:t>4. </a:t>
                      </a:r>
                      <a:r>
                        <a:rPr lang="en-US" sz="2400" b="1" i="1" dirty="0" err="1">
                          <a:solidFill>
                            <a:srgbClr val="FF0000"/>
                          </a:solidFill>
                          <a:latin typeface="Times New Roman"/>
                          <a:ea typeface="Times New Roman"/>
                          <a:cs typeface="Times New Roman"/>
                          <a:sym typeface="Times New Roman"/>
                        </a:rPr>
                        <a:t>Mở</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đầu</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và</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kết</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thúc</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hợp</a:t>
                      </a:r>
                      <a:r>
                        <a:rPr lang="en-US" sz="2400" b="1" i="1" dirty="0">
                          <a:solidFill>
                            <a:srgbClr val="FF0000"/>
                          </a:solidFill>
                          <a:latin typeface="Times New Roman"/>
                          <a:ea typeface="Times New Roman"/>
                          <a:cs typeface="Times New Roman"/>
                          <a:sym typeface="Times New Roman"/>
                        </a:rPr>
                        <a:t> </a:t>
                      </a:r>
                      <a:r>
                        <a:rPr lang="en-US" sz="2400" b="1" i="1" dirty="0" err="1">
                          <a:solidFill>
                            <a:srgbClr val="FF0000"/>
                          </a:solidFill>
                          <a:latin typeface="Times New Roman"/>
                          <a:ea typeface="Times New Roman"/>
                          <a:cs typeface="Times New Roman"/>
                          <a:sym typeface="Times New Roman"/>
                        </a:rPr>
                        <a:t>lí</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a:latin typeface="Times New Roman"/>
                          <a:ea typeface="Times New Roman"/>
                          <a:cs typeface="Times New Roman"/>
                          <a:sym typeface="Times New Roman"/>
                        </a:rPr>
                        <a:t>Không chào hỏi và/ hoặc không có lời kết thúc bài nói.(0 điểm)</a:t>
                      </a:r>
                      <a:endParaRPr sz="2400" b="1">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hỏi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kết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thúc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bài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a:t>
                      </a:r>
                      <a:r>
                        <a:rPr lang="vi-VN" sz="2400" b="1" i="1" dirty="0">
                          <a:latin typeface="Times New Roman"/>
                          <a:ea typeface="Times New Roman"/>
                          <a:cs typeface="Times New Roman"/>
                          <a:sym typeface="Times New Roman"/>
                        </a:rPr>
                        <a:t>1,5</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b="1" i="1" dirty="0" err="1">
                          <a:latin typeface="Times New Roman"/>
                          <a:ea typeface="Times New Roman"/>
                          <a:cs typeface="Times New Roman"/>
                          <a:sym typeface="Times New Roman"/>
                        </a:rPr>
                        <a:t>Chào</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hỏi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và</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có</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lời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kết</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thúc</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bài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nói</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ấn</a:t>
                      </a:r>
                      <a:r>
                        <a:rPr lang="en-US" sz="2400" b="1" i="1" dirty="0">
                          <a:latin typeface="Times New Roman"/>
                          <a:ea typeface="Times New Roman"/>
                          <a:cs typeface="Times New Roman"/>
                          <a:sym typeface="Times New Roman"/>
                        </a:rPr>
                        <a:t> </a:t>
                      </a:r>
                      <a:r>
                        <a:rPr lang="en-US" sz="2400" b="1" i="1" dirty="0" err="1">
                          <a:latin typeface="Times New Roman"/>
                          <a:ea typeface="Times New Roman"/>
                          <a:cs typeface="Times New Roman"/>
                          <a:sym typeface="Times New Roman"/>
                        </a:rPr>
                        <a:t>tượng</a:t>
                      </a:r>
                      <a:r>
                        <a:rPr lang="en-US" sz="2400" b="1" i="1" dirty="0">
                          <a:latin typeface="Times New Roman"/>
                          <a:ea typeface="Times New Roman"/>
                          <a:cs typeface="Times New Roman"/>
                          <a:sym typeface="Times New Roman"/>
                        </a:rPr>
                        <a:t>. (2 </a:t>
                      </a:r>
                      <a:r>
                        <a:rPr lang="en-US" sz="2400" b="1" i="1" dirty="0" err="1">
                          <a:latin typeface="Times New Roman"/>
                          <a:ea typeface="Times New Roman"/>
                          <a:cs typeface="Times New Roman"/>
                          <a:sym typeface="Times New Roman"/>
                        </a:rPr>
                        <a:t>điểm</a:t>
                      </a:r>
                      <a:r>
                        <a:rPr lang="en-US" sz="2400" b="1" i="1" dirty="0">
                          <a:latin typeface="Times New Roman"/>
                          <a:ea typeface="Times New Roman"/>
                          <a:cs typeface="Times New Roman"/>
                          <a:sym typeface="Times New Roman"/>
                        </a:rPr>
                        <a:t>)</a:t>
                      </a:r>
                      <a:endParaRPr sz="2400" b="1" dirty="0">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347096">
                <a:tc gridSpan="4">
                  <a:txBody>
                    <a:bodyPr/>
                    <a:lstStyle/>
                    <a:p>
                      <a:pPr marL="0" marR="0" lvl="0" indent="0" algn="r" rtl="0">
                        <a:spcBef>
                          <a:spcPts val="0"/>
                        </a:spcBef>
                        <a:spcAft>
                          <a:spcPts val="0"/>
                        </a:spcAft>
                        <a:buNone/>
                      </a:pPr>
                      <a:r>
                        <a:rPr lang="en-US" sz="2400" b="1" dirty="0" err="1">
                          <a:solidFill>
                            <a:srgbClr val="FF0000"/>
                          </a:solidFill>
                          <a:latin typeface="Times New Roman"/>
                          <a:ea typeface="Times New Roman"/>
                          <a:cs typeface="Times New Roman"/>
                          <a:sym typeface="Times New Roman"/>
                        </a:rPr>
                        <a:t>Tổng</a:t>
                      </a:r>
                      <a:r>
                        <a:rPr lang="en-US" sz="2400" b="1" dirty="0">
                          <a:solidFill>
                            <a:srgbClr val="FF0000"/>
                          </a:solidFill>
                          <a:latin typeface="Times New Roman"/>
                          <a:ea typeface="Times New Roman"/>
                          <a:cs typeface="Times New Roman"/>
                          <a:sym typeface="Times New Roman"/>
                        </a:rPr>
                        <a:t>:     ................/10 </a:t>
                      </a:r>
                      <a:r>
                        <a:rPr lang="en-US" sz="2400" b="1" dirty="0" err="1">
                          <a:solidFill>
                            <a:srgbClr val="FF0000"/>
                          </a:solidFill>
                          <a:latin typeface="Times New Roman"/>
                          <a:ea typeface="Times New Roman"/>
                          <a:cs typeface="Times New Roman"/>
                          <a:sym typeface="Times New Roman"/>
                        </a:rPr>
                        <a:t>điểm</a:t>
                      </a:r>
                      <a:endParaRPr sz="2400" b="1" dirty="0">
                        <a:solidFill>
                          <a:srgbClr val="FF0000"/>
                        </a:solidFill>
                        <a:latin typeface="Times New Roman"/>
                        <a:ea typeface="Times New Roman"/>
                        <a:cs typeface="Times New Roman"/>
                        <a:sym typeface="Times New Roman"/>
                      </a:endParaRPr>
                    </a:p>
                  </a:txBody>
                  <a:tcPr marL="57600" marR="5760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6004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2012747" y="2521714"/>
            <a:ext cx="792569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8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TẬP</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4252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4808982" y="434345"/>
            <a:ext cx="25074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1249959" y="1142231"/>
            <a:ext cx="8430936" cy="7004808"/>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539671" y="2574035"/>
            <a:ext cx="4714613"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Thực</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hành</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luyện</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nói</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và</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quay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lại</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video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gửi</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4000" b="1" i="1" u="none" strike="noStrike" kern="1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cho</a:t>
            </a:r>
            <a:r>
              <a:rPr kumimoji="0" lang="en-US" sz="4000" b="1" i="1"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GV</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37972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2012747" y="2521714"/>
            <a:ext cx="7925697"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25089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4808982" y="434345"/>
            <a:ext cx="233749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Times New Roman" panose="02020603050405020304" pitchFamily="18" charset="0"/>
                <a:cs typeface="Times New Roman" panose="02020603050405020304" pitchFamily="18" charset="0"/>
              </a:rPr>
              <a:t>V</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ận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1249959" y="1142231"/>
            <a:ext cx="8430936" cy="7004808"/>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539671" y="2574035"/>
            <a:ext cx="4714613" cy="1938992"/>
          </a:xfrm>
          <a:prstGeom prst="rect">
            <a:avLst/>
          </a:prstGeom>
          <a:noFill/>
        </p:spPr>
        <p:txBody>
          <a:bodyPr wrap="square">
            <a:spAutoFit/>
          </a:bodyPr>
          <a:lstStyle/>
          <a:p>
            <a:pPr lvl="0" algn="just"/>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Sưu</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tầm</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đánh</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giá</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đó</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theo</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tiêu</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chí</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9924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3487539" y="174988"/>
            <a:ext cx="557556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TỰ 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sp>
        <p:nvSpPr>
          <p:cNvPr id="6" name="TextBox 5">
            <a:extLst>
              <a:ext uri="{FF2B5EF4-FFF2-40B4-BE49-F238E27FC236}">
                <a16:creationId xmlns:a16="http://schemas.microsoft.com/office/drawing/2014/main" id="{3BC6F80A-3687-4EFF-1C08-97DCABDB7A16}"/>
              </a:ext>
            </a:extLst>
          </p:cNvPr>
          <p:cNvSpPr txBox="1"/>
          <p:nvPr/>
        </p:nvSpPr>
        <p:spPr>
          <a:xfrm>
            <a:off x="1190453" y="1697169"/>
            <a:ext cx="5637924" cy="1077218"/>
          </a:xfrm>
          <a:prstGeom prst="rect">
            <a:avLst/>
          </a:prstGeom>
          <a:solidFill>
            <a:schemeClr val="accent6">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cũ</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theo</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38C3F0E-A1A3-17A5-6FC8-3104F813417E}"/>
              </a:ext>
            </a:extLst>
          </p:cNvPr>
          <p:cNvSpPr txBox="1"/>
          <p:nvPr/>
        </p:nvSpPr>
        <p:spPr>
          <a:xfrm>
            <a:off x="2333015" y="3740164"/>
            <a:ext cx="5637923" cy="1077218"/>
          </a:xfrm>
          <a:prstGeom prst="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xem</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lại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tất</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dung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đã</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học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2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2917191" y="100668"/>
            <a:ext cx="6542176" cy="1446550"/>
          </a:xfrm>
          <a:prstGeom prst="rect">
            <a:avLst/>
          </a:prstGeom>
          <a:noFill/>
        </p:spPr>
        <p:txBody>
          <a:bodyPr wrap="none" rtlCol="0">
            <a:spAutoFit/>
          </a:bodyPr>
          <a:lstStyle/>
          <a:p>
            <a:r>
              <a:rPr lang="en-US" sz="8800" dirty="0">
                <a:latin typeface="Times New Roman" panose="02020603050405020304" pitchFamily="18" charset="0"/>
                <a:cs typeface="Times New Roman" panose="02020603050405020304" pitchFamily="18" charset="0"/>
              </a:rPr>
              <a:t>KHỞI ĐỘNG</a:t>
            </a: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1249959" y="1142231"/>
            <a:ext cx="8430936" cy="7004808"/>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389151" y="2884428"/>
            <a:ext cx="4714613" cy="1384995"/>
          </a:xfrm>
          <a:prstGeom prst="rect">
            <a:avLst/>
          </a:prstGeom>
          <a:noFill/>
        </p:spPr>
        <p:txBody>
          <a:bodyPr wrap="square">
            <a:spAutoFit/>
          </a:bodyPr>
          <a:lstStyle/>
          <a:p>
            <a:pPr algn="just"/>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liệt</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kê</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vấn</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đề</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gợi</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ra</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từ</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tác</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phẩm</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văn</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mà</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em</a:t>
            </a:r>
            <a:r>
              <a:rPr lang="en-US"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biết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934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471F2B-E1AC-BDA2-0B59-864EA360031D}"/>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CC8CC34F-5953-59A6-82AC-88830BFCD63C}"/>
              </a:ext>
            </a:extLst>
          </p:cNvPr>
          <p:cNvSpPr/>
          <p:nvPr/>
        </p:nvSpPr>
        <p:spPr>
          <a:xfrm>
            <a:off x="385894" y="134223"/>
            <a:ext cx="11551639" cy="66440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FDF51C15-DDC1-4E57-1C7C-5557A81225E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36" b="90000" l="4222" r="90000">
                        <a14:foregroundMark x1="62778" y1="6455" x2="62778" y2="6455"/>
                        <a14:foregroundMark x1="62222" y1="5727" x2="62222" y2="5727"/>
                        <a14:foregroundMark x1="54111" y1="1818" x2="54111" y2="1818"/>
                        <a14:foregroundMark x1="6111" y1="44545" x2="6111" y2="44545"/>
                        <a14:foregroundMark x1="6111" y1="44091" x2="6111" y2="44091"/>
                        <a14:foregroundMark x1="4222" y1="40545" x2="4222" y2="40545"/>
                      </a14:backgroundRemoval>
                    </a14:imgEffect>
                  </a14:imgLayer>
                </a14:imgProps>
              </a:ext>
            </a:extLst>
          </a:blip>
          <a:stretch>
            <a:fillRect/>
          </a:stretch>
        </p:blipFill>
        <p:spPr>
          <a:xfrm>
            <a:off x="98279" y="2606467"/>
            <a:ext cx="1798503" cy="4708732"/>
          </a:xfrm>
          <a:prstGeom prst="rect">
            <a:avLst/>
          </a:prstGeom>
        </p:spPr>
      </p:pic>
      <p:pic>
        <p:nvPicPr>
          <p:cNvPr id="7" name="Picture 6">
            <a:extLst>
              <a:ext uri="{FF2B5EF4-FFF2-40B4-BE49-F238E27FC236}">
                <a16:creationId xmlns:a16="http://schemas.microsoft.com/office/drawing/2014/main" id="{34C7C0C3-5180-4192-3608-57A6DDB69E0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127233" y="0"/>
            <a:ext cx="2382474" cy="2382474"/>
          </a:xfrm>
          <a:prstGeom prst="rect">
            <a:avLst/>
          </a:prstGeom>
        </p:spPr>
      </p:pic>
      <p:pic>
        <p:nvPicPr>
          <p:cNvPr id="8" name="Picture 7">
            <a:extLst>
              <a:ext uri="{FF2B5EF4-FFF2-40B4-BE49-F238E27FC236}">
                <a16:creationId xmlns:a16="http://schemas.microsoft.com/office/drawing/2014/main" id="{665B4A06-CD3B-AD36-9BD2-E06968FBE47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10330406" y="170509"/>
            <a:ext cx="1632926" cy="1632926"/>
          </a:xfrm>
          <a:prstGeom prst="rect">
            <a:avLst/>
          </a:prstGeom>
        </p:spPr>
      </p:pic>
      <p:pic>
        <p:nvPicPr>
          <p:cNvPr id="9" name="Picture 8">
            <a:extLst>
              <a:ext uri="{FF2B5EF4-FFF2-40B4-BE49-F238E27FC236}">
                <a16:creationId xmlns:a16="http://schemas.microsoft.com/office/drawing/2014/main" id="{17A0FFA4-34AE-E3DC-4579-35258EB0CF7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9186" r="95233">
                        <a14:foregroundMark x1="88605" y1="61047" x2="88605" y2="61047"/>
                        <a14:foregroundMark x1="90814" y1="63256" x2="91163" y2="63256"/>
                        <a14:foregroundMark x1="92209" y1="60233" x2="92209" y2="60233"/>
                        <a14:foregroundMark x1="94070" y1="59302" x2="95233" y2="62326"/>
                        <a14:foregroundMark x1="9186" y1="55465" x2="9651" y2="54186"/>
                        <a14:foregroundMark x1="10930" y1="50349" x2="10930" y2="50349"/>
                        <a14:foregroundMark x1="9302" y1="60698" x2="9302" y2="60698"/>
                        <a14:foregroundMark x1="9302" y1="60698" x2="9302" y2="60698"/>
                      </a14:backgroundRemoval>
                    </a14:imgEffect>
                  </a14:imgLayer>
                </a14:imgProps>
              </a:ext>
            </a:extLst>
          </a:blip>
          <a:stretch>
            <a:fillRect/>
          </a:stretch>
        </p:blipFill>
        <p:spPr>
          <a:xfrm>
            <a:off x="-439722" y="5561902"/>
            <a:ext cx="6858000" cy="1950440"/>
          </a:xfrm>
          <a:prstGeom prst="rect">
            <a:avLst/>
          </a:prstGeom>
        </p:spPr>
      </p:pic>
      <p:pic>
        <p:nvPicPr>
          <p:cNvPr id="12" name="Picture 11">
            <a:extLst>
              <a:ext uri="{FF2B5EF4-FFF2-40B4-BE49-F238E27FC236}">
                <a16:creationId xmlns:a16="http://schemas.microsoft.com/office/drawing/2014/main" id="{E5EDACC3-C0B4-B25E-8FA2-2D9BE23C8EB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258661" y="671119"/>
            <a:ext cx="2382474" cy="2382474"/>
          </a:xfrm>
          <a:prstGeom prst="rect">
            <a:avLst/>
          </a:prstGeom>
        </p:spPr>
      </p:pic>
      <p:pic>
        <p:nvPicPr>
          <p:cNvPr id="13" name="Picture 12">
            <a:extLst>
              <a:ext uri="{FF2B5EF4-FFF2-40B4-BE49-F238E27FC236}">
                <a16:creationId xmlns:a16="http://schemas.microsoft.com/office/drawing/2014/main" id="{A5595899-8630-8B04-7585-6D4C3904ED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78" b="94667" l="9778" r="89778">
                        <a14:foregroundMark x1="49333" y1="16000" x2="49333" y2="16000"/>
                        <a14:foregroundMark x1="49333" y1="15556" x2="49333" y2="15556"/>
                        <a14:foregroundMark x1="47556" y1="63556" x2="47556" y2="63556"/>
                        <a14:foregroundMark x1="48444" y1="68000" x2="48444" y2="68000"/>
                        <a14:foregroundMark x1="50222" y1="76889" x2="59111" y2="60000"/>
                        <a14:foregroundMark x1="59111" y1="60000" x2="54222" y2="92000"/>
                        <a14:foregroundMark x1="54222" y1="92000" x2="46667" y2="68444"/>
                        <a14:foregroundMark x1="46667" y1="68444" x2="50667" y2="94667"/>
                        <a14:foregroundMark x1="50667" y1="94667" x2="50667" y2="91111"/>
                      </a14:backgroundRemoval>
                    </a14:imgEffect>
                  </a14:imgLayer>
                </a14:imgProps>
              </a:ext>
            </a:extLst>
          </a:blip>
          <a:stretch>
            <a:fillRect/>
          </a:stretch>
        </p:blipFill>
        <p:spPr>
          <a:xfrm>
            <a:off x="9755511" y="497680"/>
            <a:ext cx="1632926" cy="1632926"/>
          </a:xfrm>
          <a:prstGeom prst="rect">
            <a:avLst/>
          </a:prstGeom>
        </p:spPr>
      </p:pic>
      <p:pic>
        <p:nvPicPr>
          <p:cNvPr id="15" name="Picture 14">
            <a:extLst>
              <a:ext uri="{FF2B5EF4-FFF2-40B4-BE49-F238E27FC236}">
                <a16:creationId xmlns:a16="http://schemas.microsoft.com/office/drawing/2014/main" id="{B13DCC74-E429-51E2-88A1-0D1054C4718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36" b="90000" l="4222" r="90000">
                        <a14:foregroundMark x1="62778" y1="6455" x2="62778" y2="6455"/>
                        <a14:foregroundMark x1="62222" y1="5727" x2="62222" y2="5727"/>
                        <a14:foregroundMark x1="54111" y1="1818" x2="54111" y2="1818"/>
                        <a14:foregroundMark x1="6111" y1="44545" x2="6111" y2="44545"/>
                        <a14:foregroundMark x1="6111" y1="44091" x2="6111" y2="44091"/>
                        <a14:foregroundMark x1="4222" y1="40545" x2="4222" y2="40545"/>
                      </a14:backgroundRemoval>
                    </a14:imgEffect>
                  </a14:imgLayer>
                </a14:imgProps>
              </a:ext>
            </a:extLst>
          </a:blip>
          <a:stretch>
            <a:fillRect/>
          </a:stretch>
        </p:blipFill>
        <p:spPr>
          <a:xfrm>
            <a:off x="9990035" y="2233371"/>
            <a:ext cx="2382474" cy="5081829"/>
          </a:xfrm>
          <a:prstGeom prst="rect">
            <a:avLst/>
          </a:prstGeom>
        </p:spPr>
      </p:pic>
      <p:pic>
        <p:nvPicPr>
          <p:cNvPr id="16" name="Picture 15">
            <a:extLst>
              <a:ext uri="{FF2B5EF4-FFF2-40B4-BE49-F238E27FC236}">
                <a16:creationId xmlns:a16="http://schemas.microsoft.com/office/drawing/2014/main" id="{9DC4904E-DBA5-343D-0CE6-7B6B1372F455}"/>
              </a:ext>
            </a:extLst>
          </p:cNvPr>
          <p:cNvPicPr>
            <a:picLocks noChangeAspect="1"/>
          </p:cNvPicPr>
          <p:nvPr/>
        </p:nvPicPr>
        <p:blipFill>
          <a:blip r:embed="rId9"/>
          <a:stretch>
            <a:fillRect/>
          </a:stretch>
        </p:blipFill>
        <p:spPr>
          <a:xfrm>
            <a:off x="5592067" y="5581759"/>
            <a:ext cx="6858594" cy="1950889"/>
          </a:xfrm>
          <a:prstGeom prst="rect">
            <a:avLst/>
          </a:prstGeom>
        </p:spPr>
      </p:pic>
      <p:sp>
        <p:nvSpPr>
          <p:cNvPr id="18" name="TextBox 17">
            <a:extLst>
              <a:ext uri="{FF2B5EF4-FFF2-40B4-BE49-F238E27FC236}">
                <a16:creationId xmlns:a16="http://schemas.microsoft.com/office/drawing/2014/main" id="{90FFA5BD-773A-E9F5-93A5-60FC18BB49A8}"/>
              </a:ext>
            </a:extLst>
          </p:cNvPr>
          <p:cNvSpPr txBox="1"/>
          <p:nvPr/>
        </p:nvSpPr>
        <p:spPr>
          <a:xfrm>
            <a:off x="1231824" y="1062098"/>
            <a:ext cx="8720486" cy="707886"/>
          </a:xfrm>
          <a:prstGeom prst="rect">
            <a:avLst/>
          </a:prstGeom>
          <a:noFill/>
        </p:spPr>
        <p:txBody>
          <a:bodyPr wrap="square" rtlCol="0">
            <a:spAutoFit/>
          </a:bodyPr>
          <a:lstStyle/>
          <a:p>
            <a:pPr lvl="0" algn="ctr"/>
            <a:r>
              <a:rPr lang="en-US" sz="4000" b="1" i="1" dirty="0" err="1">
                <a:solidFill>
                  <a:srgbClr val="FF0000"/>
                </a:solidFill>
                <a:latin typeface="Times New Roman" panose="02020603050405020304" pitchFamily="18" charset="0"/>
                <a:cs typeface="Times New Roman" panose="02020603050405020304" pitchFamily="18" charset="0"/>
              </a:rPr>
              <a:t>Tiết</a:t>
            </a:r>
            <a:r>
              <a:rPr lang="en-US" sz="4000" b="1" i="1" dirty="0">
                <a:solidFill>
                  <a:srgbClr val="FF0000"/>
                </a:solidFill>
                <a:latin typeface="Times New Roman" panose="02020603050405020304" pitchFamily="18" charset="0"/>
                <a:cs typeface="Times New Roman" panose="02020603050405020304" pitchFamily="18" charset="0"/>
              </a:rPr>
              <a:t>: </a:t>
            </a:r>
            <a:r>
              <a:rPr lang="vi-VN" sz="4000" b="1" i="1" dirty="0">
                <a:solidFill>
                  <a:srgbClr val="FF0000"/>
                </a:solidFill>
                <a:latin typeface="Times New Roman" panose="02020603050405020304" pitchFamily="18" charset="0"/>
                <a:cs typeface="Times New Roman" panose="02020603050405020304" pitchFamily="18" charset="0"/>
              </a:rPr>
              <a:t>25</a:t>
            </a:r>
            <a:endParaRPr lang="en-US" sz="4000" b="1" i="1" dirty="0">
              <a:solidFill>
                <a:srgbClr val="FF00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D89EEF1-3C2F-8F9A-E2FB-D038EC184304}"/>
              </a:ext>
            </a:extLst>
          </p:cNvPr>
          <p:cNvSpPr txBox="1"/>
          <p:nvPr/>
        </p:nvSpPr>
        <p:spPr>
          <a:xfrm>
            <a:off x="1721221" y="1910528"/>
            <a:ext cx="8720486" cy="2554545"/>
          </a:xfrm>
          <a:prstGeom prst="rect">
            <a:avLst/>
          </a:prstGeom>
          <a:noFill/>
        </p:spPr>
        <p:txBody>
          <a:bodyPr wrap="square" rtlCol="0">
            <a:spAutoFit/>
          </a:bodyPr>
          <a:lstStyle/>
          <a:p>
            <a:pPr lvl="0" algn="ctr"/>
            <a:r>
              <a:rPr lang="vi-VN" sz="4000" b="1" dirty="0">
                <a:solidFill>
                  <a:srgbClr val="FF0000"/>
                </a:solidFill>
                <a:latin typeface="Times New Roman" panose="02020603050405020304" pitchFamily="18" charset="0"/>
                <a:cs typeface="Times New Roman" panose="02020603050405020304" pitchFamily="18" charset="0"/>
              </a:rPr>
              <a:t>NÓI VÀ NGHE</a:t>
            </a:r>
          </a:p>
          <a:p>
            <a:pPr lvl="0" algn="ctr"/>
            <a:r>
              <a:rPr lang="vi-VN" sz="4000" b="1" dirty="0">
                <a:solidFill>
                  <a:srgbClr val="FF0000"/>
                </a:solidFill>
                <a:latin typeface="Times New Roman" panose="02020603050405020304" pitchFamily="18" charset="0"/>
                <a:cs typeface="Times New Roman" panose="02020603050405020304" pitchFamily="18" charset="0"/>
              </a:rPr>
              <a:t>TRÌNH BÀY SUY NGHĨ VỀ MỘT VẤN ĐỀ ĐỜI S</a:t>
            </a:r>
            <a:r>
              <a:rPr lang="en-US" sz="4000" b="1" dirty="0">
                <a:solidFill>
                  <a:srgbClr val="FF0000"/>
                </a:solidFill>
                <a:latin typeface="Times New Roman" panose="02020603050405020304" pitchFamily="18" charset="0"/>
                <a:cs typeface="Times New Roman" panose="02020603050405020304" pitchFamily="18" charset="0"/>
              </a:rPr>
              <a:t>Ố</a:t>
            </a:r>
            <a:r>
              <a:rPr lang="vi-VN" sz="4000" b="1" dirty="0">
                <a:solidFill>
                  <a:srgbClr val="FF0000"/>
                </a:solidFill>
                <a:latin typeface="Times New Roman" panose="02020603050405020304" pitchFamily="18" charset="0"/>
                <a:cs typeface="Times New Roman" panose="02020603050405020304" pitchFamily="18" charset="0"/>
              </a:rPr>
              <a:t>NG</a:t>
            </a:r>
          </a:p>
          <a:p>
            <a:pPr lvl="0" algn="ctr"/>
            <a:r>
              <a:rPr lang="vi-VN" sz="4000" b="1" dirty="0">
                <a:solidFill>
                  <a:srgbClr val="FF0000"/>
                </a:solidFill>
                <a:latin typeface="Times New Roman" panose="02020603050405020304" pitchFamily="18" charset="0"/>
                <a:cs typeface="Times New Roman" panose="02020603050405020304" pitchFamily="18" charset="0"/>
              </a:rPr>
              <a:t>(Được gợi ra từ tác phẩm văn học)</a:t>
            </a:r>
          </a:p>
        </p:txBody>
      </p:sp>
    </p:spTree>
    <p:extLst>
      <p:ext uri="{BB962C8B-B14F-4D97-AF65-F5344CB8AC3E}">
        <p14:creationId xmlns:p14="http://schemas.microsoft.com/office/powerpoint/2010/main" val="42214845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1995969" y="1817039"/>
            <a:ext cx="792569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8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THÀNH KIẾN THỨC</a:t>
            </a:r>
            <a:endParaRPr kumimoji="0" lang="en-US" sz="8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995987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3632431" y="235972"/>
            <a:ext cx="3684022" cy="707886"/>
          </a:xfrm>
          <a:prstGeom prst="rect">
            <a:avLst/>
          </a:prstGeom>
          <a:noFill/>
        </p:spPr>
        <p:txBody>
          <a:bodyPr wrap="none" rtlCol="0">
            <a:spAutoFit/>
          </a:bodyPr>
          <a:lstStyle/>
          <a:p>
            <a:pPr lvl="0">
              <a:defRPr/>
            </a:pPr>
            <a:r>
              <a:rPr lang="vi-VN" sz="4000" b="1" dirty="0">
                <a:solidFill>
                  <a:prstClr val="black"/>
                </a:solidFill>
                <a:latin typeface="Times New Roman" panose="02020603050405020304" pitchFamily="18" charset="0"/>
                <a:cs typeface="Times New Roman" panose="02020603050405020304" pitchFamily="18" charset="0"/>
              </a:rPr>
              <a:t>I. Trước khi nói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533327" y="671119"/>
            <a:ext cx="9496338" cy="7526254"/>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347207" y="1995195"/>
            <a:ext cx="4714613" cy="2677656"/>
          </a:xfrm>
          <a:prstGeom prst="rect">
            <a:avLst/>
          </a:prstGeom>
          <a:noFill/>
        </p:spPr>
        <p:txBody>
          <a:bodyPr wrap="square">
            <a:spAutoFit/>
          </a:bodyPr>
          <a:lstStyle/>
          <a:p>
            <a:pPr lvl="0" algn="just">
              <a:defRPr/>
            </a:pPr>
            <a:r>
              <a:rPr lang="vi-VN" sz="28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Khi chia sẻ suy nghĩ của bản thân về một vấn đề đời sống (được gợi ra từ tác phẩm văn học), điều chúng ta cần hướng đến là gì? Ai sẽ là người lắng nghe?</a:t>
            </a:r>
            <a:endParaRPr kumimoji="0" lang="en-US" sz="28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01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1941246" y="405651"/>
            <a:ext cx="885851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Xác định mục đích nói và người nghe</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DE6E196D-0836-7E87-D852-24DBE4281B3D}"/>
              </a:ext>
            </a:extLst>
          </p:cNvPr>
          <p:cNvSpPr txBox="1"/>
          <p:nvPr/>
        </p:nvSpPr>
        <p:spPr>
          <a:xfrm>
            <a:off x="736132" y="1990666"/>
            <a:ext cx="7233407" cy="1569660"/>
          </a:xfrm>
          <a:prstGeom prst="rect">
            <a:avLst/>
          </a:prstGeom>
          <a:solidFill>
            <a:schemeClr val="accent6">
              <a:lumMod val="40000"/>
              <a:lumOff val="60000"/>
            </a:schemeClr>
          </a:solidFill>
        </p:spPr>
        <p:txBody>
          <a:bodyPr wrap="square">
            <a:spAutoFit/>
          </a:bodyPr>
          <a:lstStyle/>
          <a:p>
            <a:pPr algn="just"/>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 đích: chia sẻ suy nghĩ của bản thân về một vấn đề đời sống và thuyết phục người nghe về vấn đề đó</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59324C4-ADAF-42AF-57F9-4726241AB6FF}"/>
              </a:ext>
            </a:extLst>
          </p:cNvPr>
          <p:cNvSpPr txBox="1"/>
          <p:nvPr/>
        </p:nvSpPr>
        <p:spPr>
          <a:xfrm>
            <a:off x="736133" y="4670554"/>
            <a:ext cx="7233407" cy="1077218"/>
          </a:xfrm>
          <a:prstGeom prst="rect">
            <a:avLst/>
          </a:prstGeom>
          <a:solidFill>
            <a:schemeClr val="accent2">
              <a:lumMod val="40000"/>
              <a:lumOff val="60000"/>
            </a:schemeClr>
          </a:solidFill>
        </p:spPr>
        <p:txBody>
          <a:bodyPr wrap="square">
            <a:spAutoFit/>
          </a:bodyPr>
          <a:lstStyle/>
          <a:p>
            <a:pPr algn="just"/>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nghe: thầy cô, bạn bè, người quan tâm đến vấn đề em nói.</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spTree>
    <p:extLst>
      <p:ext uri="{BB962C8B-B14F-4D97-AF65-F5344CB8AC3E}">
        <p14:creationId xmlns:p14="http://schemas.microsoft.com/office/powerpoint/2010/main" val="323459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F39E46-CB07-164A-8CC8-53A43DBAA5A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D812B07-002B-CE76-3DB0-4F73782B8A5B}"/>
              </a:ext>
            </a:extLst>
          </p:cNvPr>
          <p:cNvSpPr txBox="1"/>
          <p:nvPr/>
        </p:nvSpPr>
        <p:spPr>
          <a:xfrm>
            <a:off x="3978472" y="434345"/>
            <a:ext cx="5602816" cy="707886"/>
          </a:xfrm>
          <a:prstGeom prst="rect">
            <a:avLst/>
          </a:prstGeom>
          <a:noFill/>
        </p:spPr>
        <p:txBody>
          <a:bodyPr wrap="none" rtlCol="0">
            <a:spAutoFit/>
          </a:bodyPr>
          <a:lstStyle/>
          <a:p>
            <a:pPr lvl="0"/>
            <a:r>
              <a:rPr lang="vi-VN" sz="4000" b="1" dirty="0">
                <a:solidFill>
                  <a:prstClr val="black"/>
                </a:solidFill>
                <a:latin typeface="Times New Roman" panose="02020603050405020304" pitchFamily="18" charset="0"/>
                <a:cs typeface="Times New Roman" panose="02020603050405020304" pitchFamily="18" charset="0"/>
              </a:rPr>
              <a:t>2. Chuẩn bị nội dung nói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9D8F5CC8-0772-027C-D940-1F27C0C6AAB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1395">
                        <a14:foregroundMark x1="91395" y1="38023" x2="91395" y2="38023"/>
                      </a14:backgroundRemoval>
                    </a14:imgEffect>
                  </a14:imgLayer>
                </a14:imgProps>
              </a:ext>
            </a:extLst>
          </a:blip>
          <a:stretch>
            <a:fillRect/>
          </a:stretch>
        </p:blipFill>
        <p:spPr>
          <a:xfrm>
            <a:off x="1249958" y="1142231"/>
            <a:ext cx="9009777" cy="7004808"/>
          </a:xfrm>
          <a:prstGeom prst="rect">
            <a:avLst/>
          </a:prstGeom>
        </p:spPr>
      </p:pic>
      <p:sp>
        <p:nvSpPr>
          <p:cNvPr id="11" name="TextBox 10">
            <a:extLst>
              <a:ext uri="{FF2B5EF4-FFF2-40B4-BE49-F238E27FC236}">
                <a16:creationId xmlns:a16="http://schemas.microsoft.com/office/drawing/2014/main" id="{52A97372-89F8-6A79-6BA6-E34B46476E93}"/>
              </a:ext>
            </a:extLst>
          </p:cNvPr>
          <p:cNvSpPr txBox="1"/>
          <p:nvPr/>
        </p:nvSpPr>
        <p:spPr>
          <a:xfrm>
            <a:off x="3444837" y="2284462"/>
            <a:ext cx="5302325" cy="2554545"/>
          </a:xfrm>
          <a:prstGeom prst="rect">
            <a:avLst/>
          </a:prstGeom>
          <a:noFill/>
        </p:spPr>
        <p:txBody>
          <a:bodyPr wrap="square">
            <a:spAutoFit/>
          </a:bodyPr>
          <a:lstStyle/>
          <a:p>
            <a:pPr lvl="0" algn="just">
              <a:defRPr/>
            </a:pP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luyện</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nói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theo</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chủ</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đề</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đã</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xác</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định</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thống</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nhất</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nội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dung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gian:7 </a:t>
            </a:r>
            <a:r>
              <a:rPr lang="en-US" sz="40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phút</a:t>
            </a:r>
            <a:r>
              <a:rPr lang="en-US" sz="40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267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3476431" y="430818"/>
            <a:ext cx="5602816" cy="707886"/>
          </a:xfrm>
          <a:prstGeom prst="rect">
            <a:avLst/>
          </a:prstGeom>
          <a:noFill/>
        </p:spPr>
        <p:txBody>
          <a:bodyPr wrap="none" rtlCol="0">
            <a:spAutoFit/>
          </a:bodyPr>
          <a:lstStyle/>
          <a:p>
            <a:pPr lvl="0"/>
            <a:r>
              <a:rPr lang="vi-VN" sz="4000" b="1">
                <a:solidFill>
                  <a:prstClr val="black"/>
                </a:solidFill>
                <a:latin typeface="Times New Roman" panose="02020603050405020304" pitchFamily="18" charset="0"/>
                <a:cs typeface="Times New Roman" panose="02020603050405020304" pitchFamily="18" charset="0"/>
              </a:rPr>
              <a:t>2. Chuẩn bị nội dung nói</a:t>
            </a:r>
            <a:endParaRPr lang="vi-VN" sz="4000" b="1"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pic>
        <p:nvPicPr>
          <p:cNvPr id="10" name="Picture 9">
            <a:extLst>
              <a:ext uri="{FF2B5EF4-FFF2-40B4-BE49-F238E27FC236}">
                <a16:creationId xmlns:a16="http://schemas.microsoft.com/office/drawing/2014/main" id="{BC962BDF-C572-8D2A-9043-BF5AC8E07AA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1395">
                        <a14:foregroundMark x1="91395" y1="38023" x2="91395" y2="38023"/>
                      </a14:backgroundRemoval>
                    </a14:imgEffect>
                  </a14:imgLayer>
                </a14:imgProps>
              </a:ext>
            </a:extLst>
          </a:blip>
          <a:stretch>
            <a:fillRect/>
          </a:stretch>
        </p:blipFill>
        <p:spPr>
          <a:xfrm>
            <a:off x="-149550" y="686387"/>
            <a:ext cx="5606038" cy="5940403"/>
          </a:xfrm>
          <a:prstGeom prst="rect">
            <a:avLst/>
          </a:prstGeom>
        </p:spPr>
      </p:pic>
      <p:sp>
        <p:nvSpPr>
          <p:cNvPr id="11" name="TextBox 10">
            <a:extLst>
              <a:ext uri="{FF2B5EF4-FFF2-40B4-BE49-F238E27FC236}">
                <a16:creationId xmlns:a16="http://schemas.microsoft.com/office/drawing/2014/main" id="{8EF5B3A2-625B-B49E-C0E9-B09C461E3E1B}"/>
              </a:ext>
            </a:extLst>
          </p:cNvPr>
          <p:cNvSpPr txBox="1"/>
          <p:nvPr/>
        </p:nvSpPr>
        <p:spPr>
          <a:xfrm>
            <a:off x="1158704" y="1706174"/>
            <a:ext cx="3564140" cy="2062103"/>
          </a:xfrm>
          <a:prstGeom prst="rect">
            <a:avLst/>
          </a:prstGeom>
          <a:noFill/>
        </p:spPr>
        <p:txBody>
          <a:bodyPr wrap="square">
            <a:spAutoFit/>
          </a:bodyPr>
          <a:lstStyle/>
          <a:p>
            <a:pPr lvl="0" algn="just">
              <a:defRPr/>
            </a:pP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Dựa</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vào</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tác</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phẩm</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văn</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học</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đã</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đọc</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kết</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hợp</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với</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trải</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nghiệm</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bản</a:t>
            </a:r>
            <a:r>
              <a:rPr lang="en-US"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thân</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DA50A53-D7B5-AF7E-5AF7-A669198CE58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1395">
                        <a14:foregroundMark x1="91395" y1="38023" x2="91395" y2="38023"/>
                      </a14:backgroundRemoval>
                    </a14:imgEffect>
                  </a14:imgLayer>
                </a14:imgProps>
              </a:ext>
            </a:extLst>
          </a:blip>
          <a:stretch>
            <a:fillRect/>
          </a:stretch>
        </p:blipFill>
        <p:spPr>
          <a:xfrm>
            <a:off x="4699003" y="567470"/>
            <a:ext cx="6552249" cy="5522937"/>
          </a:xfrm>
          <a:prstGeom prst="rect">
            <a:avLst/>
          </a:prstGeom>
        </p:spPr>
      </p:pic>
      <p:sp>
        <p:nvSpPr>
          <p:cNvPr id="13" name="TextBox 12">
            <a:extLst>
              <a:ext uri="{FF2B5EF4-FFF2-40B4-BE49-F238E27FC236}">
                <a16:creationId xmlns:a16="http://schemas.microsoft.com/office/drawing/2014/main" id="{263AC2A8-8182-C492-4147-AD0128F2DD37}"/>
              </a:ext>
            </a:extLst>
          </p:cNvPr>
          <p:cNvSpPr txBox="1"/>
          <p:nvPr/>
        </p:nvSpPr>
        <p:spPr>
          <a:xfrm>
            <a:off x="6213972" y="1414504"/>
            <a:ext cx="4330989" cy="2062103"/>
          </a:xfrm>
          <a:prstGeom prst="rect">
            <a:avLst/>
          </a:prstGeom>
          <a:noFill/>
        </p:spPr>
        <p:txBody>
          <a:bodyPr wrap="square">
            <a:spAutoFit/>
          </a:bodyPr>
          <a:lstStyle/>
          <a:p>
            <a:pPr lvl="0" algn="just">
              <a:defRPr/>
            </a:pPr>
            <a:r>
              <a:rPr lang="vi-VN"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Sưu tầm tranh ảnh, bài hát, bài thơ, đoạn phim ngắn để minh họa cho bài nói</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3FAB5F6-29C5-2DB7-188E-E3E12A9872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1395">
                        <a14:foregroundMark x1="91395" y1="38023" x2="91395" y2="38023"/>
                      </a14:backgroundRemoval>
                    </a14:imgEffect>
                  </a14:imgLayer>
                </a14:imgProps>
              </a:ext>
            </a:extLst>
          </a:blip>
          <a:stretch>
            <a:fillRect/>
          </a:stretch>
        </p:blipFill>
        <p:spPr>
          <a:xfrm>
            <a:off x="3624176" y="3328938"/>
            <a:ext cx="4015794" cy="5522937"/>
          </a:xfrm>
          <a:prstGeom prst="rect">
            <a:avLst/>
          </a:prstGeom>
        </p:spPr>
      </p:pic>
      <p:sp>
        <p:nvSpPr>
          <p:cNvPr id="14" name="TextBox 13">
            <a:extLst>
              <a:ext uri="{FF2B5EF4-FFF2-40B4-BE49-F238E27FC236}">
                <a16:creationId xmlns:a16="http://schemas.microsoft.com/office/drawing/2014/main" id="{B0E8B141-AEBA-81B2-8144-DBA215BABC63}"/>
              </a:ext>
            </a:extLst>
          </p:cNvPr>
          <p:cNvSpPr txBox="1"/>
          <p:nvPr/>
        </p:nvSpPr>
        <p:spPr>
          <a:xfrm>
            <a:off x="4220183" y="4806983"/>
            <a:ext cx="2654411" cy="1077218"/>
          </a:xfrm>
          <a:prstGeom prst="rect">
            <a:avLst/>
          </a:prstGeom>
          <a:noFill/>
        </p:spPr>
        <p:txBody>
          <a:bodyPr wrap="square">
            <a:spAutoFit/>
          </a:bodyPr>
          <a:lstStyle/>
          <a:p>
            <a:pPr lvl="0" algn="just">
              <a:defRPr/>
            </a:pPr>
            <a:r>
              <a:rPr lang="vi-VN" sz="32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Lập dàn ý cho bài nói</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1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86A3F4-80C2-8F14-E4A2-A7E762C941E5}"/>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a16="http://schemas.microsoft.com/office/drawing/2014/main" id="{67AF6AE6-250B-5E0E-2C92-0ED024712029}"/>
              </a:ext>
            </a:extLst>
          </p:cNvPr>
          <p:cNvSpPr txBox="1"/>
          <p:nvPr/>
        </p:nvSpPr>
        <p:spPr>
          <a:xfrm>
            <a:off x="5492508" y="246976"/>
            <a:ext cx="2906565" cy="707886"/>
          </a:xfrm>
          <a:prstGeom prst="rect">
            <a:avLst/>
          </a:prstGeom>
          <a:noFill/>
        </p:spPr>
        <p:txBody>
          <a:bodyPr wrap="none" rtlCol="0">
            <a:spAutoFit/>
          </a:bodyPr>
          <a:lstStyle/>
          <a:p>
            <a:pPr lvl="0">
              <a:defRPr/>
            </a:pPr>
            <a:r>
              <a:rPr lang="en-US" sz="4000" b="1" dirty="0">
                <a:solidFill>
                  <a:prstClr val="black"/>
                </a:solidFill>
                <a:latin typeface="Times New Roman" panose="02020603050405020304" pitchFamily="18" charset="0"/>
                <a:cs typeface="Times New Roman" panose="02020603050405020304" pitchFamily="18" charset="0"/>
              </a:rPr>
              <a:t>3</a:t>
            </a:r>
            <a:r>
              <a:rPr lang="vi-VN" sz="4000" b="1" dirty="0">
                <a:solidFill>
                  <a:prstClr val="black"/>
                </a:solidFill>
                <a:latin typeface="Times New Roman" panose="02020603050405020304" pitchFamily="18" charset="0"/>
                <a:cs typeface="Times New Roman" panose="02020603050405020304" pitchFamily="18" charset="0"/>
              </a:rPr>
              <a:t>. Tập luyện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a:extLst>
              <a:ext uri="{FF2B5EF4-FFF2-40B4-BE49-F238E27FC236}">
                <a16:creationId xmlns:a16="http://schemas.microsoft.com/office/drawing/2014/main" id="{6126B210-071E-F2C2-E7E2-0006D5429FA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15" b="99611" l="7653" r="93878">
                        <a14:foregroundMark x1="36735" y1="6615" x2="36735" y2="6615"/>
                        <a14:foregroundMark x1="36224" y1="7004" x2="36224" y2="7004"/>
                        <a14:foregroundMark x1="18367" y1="58755" x2="18367" y2="58755"/>
                        <a14:foregroundMark x1="18367" y1="58755" x2="18367" y2="58755"/>
                        <a14:foregroundMark x1="15816" y1="58366" x2="15816" y2="58366"/>
                        <a14:foregroundMark x1="14286" y1="55642" x2="14286" y2="55642"/>
                        <a14:foregroundMark x1="24490" y1="87549" x2="24490" y2="87549"/>
                        <a14:foregroundMark x1="28061" y1="87549" x2="28061" y2="87549"/>
                        <a14:foregroundMark x1="28571" y1="87549" x2="28571" y2="87549"/>
                        <a14:foregroundMark x1="18367" y1="91440" x2="18367" y2="91440"/>
                        <a14:foregroundMark x1="15306" y1="91440" x2="13776" y2="91051"/>
                        <a14:foregroundMark x1="50000" y1="92607" x2="50000" y2="92607"/>
                        <a14:foregroundMark x1="50000" y1="92607" x2="50000" y2="92607"/>
                        <a14:foregroundMark x1="54082" y1="92607" x2="54082" y2="92607"/>
                        <a14:foregroundMark x1="86735" y1="68093" x2="86735" y2="68093"/>
                        <a14:foregroundMark x1="89286" y1="66926" x2="89796" y2="66148"/>
                        <a14:foregroundMark x1="90306" y1="57198" x2="90306" y2="57198"/>
                        <a14:foregroundMark x1="90306" y1="56420" x2="90306" y2="56420"/>
                        <a14:foregroundMark x1="93367" y1="52529" x2="93367" y2="52529"/>
                        <a14:foregroundMark x1="93878" y1="51751" x2="93878" y2="51751"/>
                        <a14:foregroundMark x1="44898" y1="99611" x2="44898" y2="99611"/>
                        <a14:foregroundMark x1="7653" y1="89105" x2="7653" y2="89105"/>
                      </a14:backgroundRemoval>
                    </a14:imgEffect>
                  </a14:imgLayer>
                </a14:imgProps>
              </a:ext>
            </a:extLst>
          </a:blip>
          <a:stretch>
            <a:fillRect/>
          </a:stretch>
        </p:blipFill>
        <p:spPr>
          <a:xfrm>
            <a:off x="8182586" y="1414504"/>
            <a:ext cx="3419835" cy="4484171"/>
          </a:xfrm>
          <a:prstGeom prst="rect">
            <a:avLst/>
          </a:prstGeom>
        </p:spPr>
      </p:pic>
      <p:sp>
        <p:nvSpPr>
          <p:cNvPr id="6" name="TextBox 5">
            <a:extLst>
              <a:ext uri="{FF2B5EF4-FFF2-40B4-BE49-F238E27FC236}">
                <a16:creationId xmlns:a16="http://schemas.microsoft.com/office/drawing/2014/main" id="{3BC6F80A-3687-4EFF-1C08-97DCABDB7A16}"/>
              </a:ext>
            </a:extLst>
          </p:cNvPr>
          <p:cNvSpPr txBox="1"/>
          <p:nvPr/>
        </p:nvSpPr>
        <p:spPr>
          <a:xfrm>
            <a:off x="789442" y="1331473"/>
            <a:ext cx="5637924" cy="1077218"/>
          </a:xfrm>
          <a:prstGeom prst="rect">
            <a:avLst/>
          </a:prstGeom>
          <a:solidFill>
            <a:schemeClr val="accent6">
              <a:lumMod val="40000"/>
              <a:lumOff val="60000"/>
            </a:schemeClr>
          </a:solidFill>
        </p:spPr>
        <p:txBody>
          <a:bodyPr wrap="square">
            <a:spAutoFit/>
          </a:bodyPr>
          <a:lstStyle/>
          <a:p>
            <a:pPr algn="just"/>
            <a:r>
              <a:rPr lang="vi-VN" sz="3200" b="1">
                <a:latin typeface="Times New Roman" panose="02020603050405020304" pitchFamily="18" charset="0"/>
                <a:ea typeface="Times New Roman" panose="02020603050405020304" pitchFamily="18" charset="0"/>
              </a:rPr>
              <a:t>- Tập luyện để điều chỉnh ngôn ngữ cơ thể và ngữ điệu nói</a:t>
            </a:r>
            <a:endParaRPr lang="en-US" sz="3200" b="1" dirty="0"/>
          </a:p>
        </p:txBody>
      </p:sp>
      <p:sp>
        <p:nvSpPr>
          <p:cNvPr id="7" name="TextBox 6">
            <a:extLst>
              <a:ext uri="{FF2B5EF4-FFF2-40B4-BE49-F238E27FC236}">
                <a16:creationId xmlns:a16="http://schemas.microsoft.com/office/drawing/2014/main" id="{838C3F0E-A1A3-17A5-6FC8-3104F813417E}"/>
              </a:ext>
            </a:extLst>
          </p:cNvPr>
          <p:cNvSpPr txBox="1"/>
          <p:nvPr/>
        </p:nvSpPr>
        <p:spPr>
          <a:xfrm>
            <a:off x="789442" y="2871759"/>
            <a:ext cx="5637923" cy="1077218"/>
          </a:xfrm>
          <a:prstGeom prst="rect">
            <a:avLst/>
          </a:prstGeom>
          <a:solidFill>
            <a:schemeClr val="accent2">
              <a:lumMod val="20000"/>
              <a:lumOff val="80000"/>
            </a:schemeClr>
          </a:solidFill>
        </p:spPr>
        <p:txBody>
          <a:bodyPr wrap="square">
            <a:spAutoFit/>
          </a:bodyPr>
          <a:lstStyle/>
          <a:p>
            <a:pPr algn="just"/>
            <a:r>
              <a:rPr lang="vi-VN" sz="3200" b="1" dirty="0">
                <a:latin typeface="Times New Roman" panose="02020603050405020304" pitchFamily="18" charset="0"/>
                <a:ea typeface="Times New Roman" panose="02020603050405020304" pitchFamily="18" charset="0"/>
              </a:rPr>
              <a:t>- Nhờ người thân, bạn bè lắng nghe và góp ý</a:t>
            </a:r>
            <a:endParaRPr lang="en-US" sz="3200" b="1" dirty="0"/>
          </a:p>
        </p:txBody>
      </p:sp>
      <p:sp>
        <p:nvSpPr>
          <p:cNvPr id="9" name="TextBox 8">
            <a:extLst>
              <a:ext uri="{FF2B5EF4-FFF2-40B4-BE49-F238E27FC236}">
                <a16:creationId xmlns:a16="http://schemas.microsoft.com/office/drawing/2014/main" id="{6A880D62-B0CF-E424-9E9A-DF731319305D}"/>
              </a:ext>
            </a:extLst>
          </p:cNvPr>
          <p:cNvSpPr txBox="1"/>
          <p:nvPr/>
        </p:nvSpPr>
        <p:spPr>
          <a:xfrm>
            <a:off x="789441" y="4412045"/>
            <a:ext cx="5637924"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200" b="1" dirty="0">
                <a:latin typeface="Times New Roman" panose="02020603050405020304" pitchFamily="18" charset="0"/>
                <a:ea typeface="Times New Roman" panose="02020603050405020304" pitchFamily="18" charset="0"/>
              </a:rPr>
              <a:t>- Điều chỉnh dung lượng bài phù hợp với thời gian</a:t>
            </a:r>
            <a:endParaRPr lang="en-US" sz="3200" b="1" dirty="0"/>
          </a:p>
        </p:txBody>
      </p:sp>
    </p:spTree>
    <p:extLst>
      <p:ext uri="{BB962C8B-B14F-4D97-AF65-F5344CB8AC3E}">
        <p14:creationId xmlns:p14="http://schemas.microsoft.com/office/powerpoint/2010/main" val="407859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T11.BÀI1. NÓI TRÌNH BÀY MỘT VẤN ĐỀ EM QUAN TÂM KNTT</Template>
  <TotalTime>113</TotalTime>
  <Words>727</Words>
  <Application>Microsoft Office PowerPoint</Application>
  <PresentationFormat>Widescreen</PresentationFormat>
  <Paragraphs>73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10</cp:revision>
  <dcterms:created xsi:type="dcterms:W3CDTF">2022-07-14T14:14:24Z</dcterms:created>
  <dcterms:modified xsi:type="dcterms:W3CDTF">2025-10-29T07:23:42Z</dcterms:modified>
</cp:coreProperties>
</file>