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8" r:id="rId3"/>
    <p:sldId id="325" r:id="rId4"/>
    <p:sldId id="346" r:id="rId5"/>
    <p:sldId id="297" r:id="rId6"/>
    <p:sldId id="347" r:id="rId7"/>
    <p:sldId id="348" r:id="rId8"/>
    <p:sldId id="327" r:id="rId9"/>
    <p:sldId id="349" r:id="rId10"/>
    <p:sldId id="284" r:id="rId11"/>
    <p:sldId id="350" r:id="rId12"/>
    <p:sldId id="351" r:id="rId13"/>
    <p:sldId id="330" r:id="rId14"/>
    <p:sldId id="334" r:id="rId15"/>
    <p:sldId id="352" r:id="rId16"/>
    <p:sldId id="353" r:id="rId17"/>
    <p:sldId id="354" r:id="rId18"/>
    <p:sldId id="355" r:id="rId19"/>
    <p:sldId id="356" r:id="rId20"/>
    <p:sldId id="357" r:id="rId21"/>
    <p:sldId id="310" r:id="rId22"/>
    <p:sldId id="358" r:id="rId23"/>
    <p:sldId id="338" r:id="rId24"/>
    <p:sldId id="359" r:id="rId25"/>
    <p:sldId id="339" r:id="rId26"/>
    <p:sldId id="360" r:id="rId27"/>
    <p:sldId id="303" r:id="rId28"/>
    <p:sldId id="332" r:id="rId29"/>
    <p:sldId id="344" r:id="rId30"/>
    <p:sldId id="345" r:id="rId31"/>
    <p:sldId id="342" r:id="rId32"/>
    <p:sldId id="322" r:id="rId33"/>
    <p:sldId id="30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3" d="100"/>
          <a:sy n="63"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1C2DE-F788-48B0-928F-06DEA92841A1}"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753FE-12E4-4AD2-AF2F-A9C3CED8BDC9}" type="slidenum">
              <a:rPr lang="en-US" smtClean="0"/>
              <a:t>‹#›</a:t>
            </a:fld>
            <a:endParaRPr lang="en-US"/>
          </a:p>
        </p:txBody>
      </p:sp>
    </p:spTree>
    <p:extLst>
      <p:ext uri="{BB962C8B-B14F-4D97-AF65-F5344CB8AC3E}">
        <p14:creationId xmlns:p14="http://schemas.microsoft.com/office/powerpoint/2010/main" val="2596851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681310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494563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38315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475881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3050kktt7f-nn</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 </a:t>
            </a:r>
            <a:r>
              <a:rPr 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sz="900" baseline="0" dirty="0">
                <a:solidFill>
                  <a:schemeClr val="tx1"/>
                </a:solidFill>
                <a:latin typeface=".VnTime" panose="020B7200000000000000" pitchFamily="34"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0366.698.459.</a:t>
            </a:r>
            <a:endParaRPr lang="en-US" sz="900" dirty="0">
              <a:effectLst/>
              <a:latin typeface=".VnTime" panose="020B7200000000000000"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53753FE-12E4-4AD2-AF2F-A9C3CED8BDC9}" type="slidenum">
              <a:rPr lang="en-US" smtClean="0"/>
              <a:t>15</a:t>
            </a:fld>
            <a:endParaRPr lang="en-US"/>
          </a:p>
        </p:txBody>
      </p:sp>
    </p:spTree>
    <p:extLst>
      <p:ext uri="{BB962C8B-B14F-4D97-AF65-F5344CB8AC3E}">
        <p14:creationId xmlns:p14="http://schemas.microsoft.com/office/powerpoint/2010/main" val="73675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218305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674299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2667400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855139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957753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40080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ctr"/>
            <a:r>
              <a:rPr 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sz="900" baseline="0" dirty="0">
                <a:solidFill>
                  <a:schemeClr val="tx1"/>
                </a:solidFill>
                <a:latin typeface=".VnTime" panose="020B7200000000000000" pitchFamily="34"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900" dirty="0">
              <a:effectLst/>
              <a:latin typeface=".VnTime" panose="020B7200000000000000" pitchFamily="34" charset="0"/>
              <a:ea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2851341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576473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71940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sz="900" baseline="0" dirty="0">
                <a:solidFill>
                  <a:schemeClr val="tx1"/>
                </a:solidFill>
                <a:latin typeface=".VnTime" panose="020B7200000000000000" pitchFamily="34"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900" dirty="0">
              <a:effectLst/>
              <a:latin typeface=".VnTime" panose="020B7200000000000000" pitchFamily="34"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953753FE-12E4-4AD2-AF2F-A9C3CED8BDC9}" type="slidenum">
              <a:rPr lang="en-US" smtClean="0"/>
              <a:t>4</a:t>
            </a:fld>
            <a:endParaRPr lang="en-US"/>
          </a:p>
        </p:txBody>
      </p:sp>
    </p:spTree>
    <p:extLst>
      <p:ext uri="{BB962C8B-B14F-4D97-AF65-F5344CB8AC3E}">
        <p14:creationId xmlns:p14="http://schemas.microsoft.com/office/powerpoint/2010/main" val="296616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82138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72627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47440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25640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91163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sz="900" baseline="0" dirty="0">
                <a:solidFill>
                  <a:schemeClr val="tx1"/>
                </a:solidFill>
                <a:latin typeface=".VnTime" panose="020B7200000000000000" pitchFamily="34"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900" dirty="0">
              <a:effectLst/>
              <a:latin typeface=".VnTime" panose="020B7200000000000000" pitchFamily="34" charset="0"/>
              <a:ea typeface="Times New Roman" panose="02020603050405020304" pitchFamily="18" charset="0"/>
              <a:cs typeface="Times New Roman" panose="02020603050405020304" pitchFamily="18" charset="0"/>
            </a:endParaRP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15361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FFDD29-F9FC-45CC-8DA8-0F75845DCB54}"/>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a:extLst>
              <a:ext uri="{FF2B5EF4-FFF2-40B4-BE49-F238E27FC236}">
                <a16:creationId xmlns:a16="http://schemas.microsoft.com/office/drawing/2014/main" id="{EFF11CA9-4BB2-4193-A26A-0CBCF45A5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a:extLst>
              <a:ext uri="{FF2B5EF4-FFF2-40B4-BE49-F238E27FC236}">
                <a16:creationId xmlns:a16="http://schemas.microsoft.com/office/drawing/2014/main" id="{E98B2048-5BCF-4BC9-BAA7-935AFB877672}"/>
              </a:ext>
            </a:extLst>
          </p:cNvPr>
          <p:cNvSpPr>
            <a:spLocks noGrp="1"/>
          </p:cNvSpPr>
          <p:nvPr>
            <p:ph type="dt" sz="half" idx="10"/>
          </p:nvPr>
        </p:nvSpPr>
        <p:spPr/>
        <p:txBody>
          <a:bodyPr/>
          <a:lstStyle/>
          <a:p>
            <a:fld id="{88EB15ED-88B9-4766-9405-10D61C02FD29}"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04F548D6-B412-454A-B6FC-D6C46F43B0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B1786C-EAED-46D5-A2E7-64C0927B6696}"/>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734364939"/>
      </p:ext>
    </p:extLst>
  </p:cSld>
  <p:clrMapOvr>
    <a:masterClrMapping/>
  </p:clrMapOvr>
  <p:transition spd="slow"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3007593359"/>
      </p:ext>
    </p:extLst>
  </p:cSld>
  <p:clrMapOvr>
    <a:masterClrMapping/>
  </p:clrMapOvr>
  <p:transition spd="slow"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79F60-456E-4E1B-80CF-5138057E52AA}"/>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内容占位符 2">
            <a:extLst>
              <a:ext uri="{FF2B5EF4-FFF2-40B4-BE49-F238E27FC236}">
                <a16:creationId xmlns:a16="http://schemas.microsoft.com/office/drawing/2014/main" id="{8322A75F-289C-458E-A675-A9BAB0EFF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a:extLst>
              <a:ext uri="{FF2B5EF4-FFF2-40B4-BE49-F238E27FC236}">
                <a16:creationId xmlns:a16="http://schemas.microsoft.com/office/drawing/2014/main" id="{2A362103-7EF9-44FB-B8CB-369F46932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4">
            <a:extLst>
              <a:ext uri="{FF2B5EF4-FFF2-40B4-BE49-F238E27FC236}">
                <a16:creationId xmlns:a16="http://schemas.microsoft.com/office/drawing/2014/main" id="{AABEC00A-7302-4247-9D64-87B1946DB589}"/>
              </a:ext>
            </a:extLst>
          </p:cNvPr>
          <p:cNvSpPr>
            <a:spLocks noGrp="1"/>
          </p:cNvSpPr>
          <p:nvPr>
            <p:ph type="dt" sz="half" idx="10"/>
          </p:nvPr>
        </p:nvSpPr>
        <p:spPr/>
        <p:txBody>
          <a:bodyPr/>
          <a:lstStyle/>
          <a:p>
            <a:fld id="{88EB15ED-88B9-4766-9405-10D61C02FD29}" type="datetimeFigureOut">
              <a:rPr lang="zh-CN" altLang="en-US" smtClean="0"/>
              <a:t>2025/10/24</a:t>
            </a:fld>
            <a:endParaRPr lang="zh-CN" altLang="en-US"/>
          </a:p>
        </p:txBody>
      </p:sp>
      <p:sp>
        <p:nvSpPr>
          <p:cNvPr id="6" name="页脚占位符 5">
            <a:extLst>
              <a:ext uri="{FF2B5EF4-FFF2-40B4-BE49-F238E27FC236}">
                <a16:creationId xmlns:a16="http://schemas.microsoft.com/office/drawing/2014/main" id="{0550A80A-2688-4854-84D7-D4BBD831AC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60109EE-4F9E-4109-8C45-9C4D2F1E2A44}"/>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2620999277"/>
      </p:ext>
    </p:extLst>
  </p:cSld>
  <p:clrMapOvr>
    <a:masterClrMapping/>
  </p:clrMapOvr>
  <p:transition spd="slow"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65AF8-4580-4AD3-A1AA-4C4840551571}"/>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图片占位符 2">
            <a:extLst>
              <a:ext uri="{FF2B5EF4-FFF2-40B4-BE49-F238E27FC236}">
                <a16:creationId xmlns:a16="http://schemas.microsoft.com/office/drawing/2014/main" id="{213B8CEE-E90C-48DC-ADB5-CB10E0887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660D18C1-7883-4484-AA32-CAF699D04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4">
            <a:extLst>
              <a:ext uri="{FF2B5EF4-FFF2-40B4-BE49-F238E27FC236}">
                <a16:creationId xmlns:a16="http://schemas.microsoft.com/office/drawing/2014/main" id="{B1FC4615-6EE2-4CF0-86B4-A97F4E1FEAFB}"/>
              </a:ext>
            </a:extLst>
          </p:cNvPr>
          <p:cNvSpPr>
            <a:spLocks noGrp="1"/>
          </p:cNvSpPr>
          <p:nvPr>
            <p:ph type="dt" sz="half" idx="10"/>
          </p:nvPr>
        </p:nvSpPr>
        <p:spPr/>
        <p:txBody>
          <a:bodyPr/>
          <a:lstStyle/>
          <a:p>
            <a:fld id="{88EB15ED-88B9-4766-9405-10D61C02FD29}" type="datetimeFigureOut">
              <a:rPr lang="zh-CN" altLang="en-US" smtClean="0"/>
              <a:t>2025/10/24</a:t>
            </a:fld>
            <a:endParaRPr lang="zh-CN" altLang="en-US"/>
          </a:p>
        </p:txBody>
      </p:sp>
      <p:sp>
        <p:nvSpPr>
          <p:cNvPr id="6" name="页脚占位符 5">
            <a:extLst>
              <a:ext uri="{FF2B5EF4-FFF2-40B4-BE49-F238E27FC236}">
                <a16:creationId xmlns:a16="http://schemas.microsoft.com/office/drawing/2014/main" id="{8EAC1524-55FA-48D8-92C8-DE477CCAF7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5A1A1B4-AAB8-482D-B8A3-6975867A4684}"/>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981853502"/>
      </p:ext>
    </p:extLst>
  </p:cSld>
  <p:clrMapOvr>
    <a:masterClrMapping/>
  </p:clrMapOvr>
  <p:transition spd="slow"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E3C3BA-953F-4065-AD25-FA765CE53F37}"/>
              </a:ext>
            </a:extLst>
          </p:cNvPr>
          <p:cNvSpPr>
            <a:spLocks noGrp="1"/>
          </p:cNvSpPr>
          <p:nvPr>
            <p:ph type="title"/>
          </p:nvPr>
        </p:nvSpPr>
        <p:spPr/>
        <p:txBody>
          <a:bodyPr/>
          <a:lstStyle/>
          <a:p>
            <a:r>
              <a:rPr lang="en-US" altLang="zh-CN"/>
              <a:t>Click to edit Master title style</a:t>
            </a:r>
            <a:endParaRPr lang="zh-CN" altLang="en-US"/>
          </a:p>
        </p:txBody>
      </p:sp>
      <p:sp>
        <p:nvSpPr>
          <p:cNvPr id="3" name="竖排文字占位符 2">
            <a:extLst>
              <a:ext uri="{FF2B5EF4-FFF2-40B4-BE49-F238E27FC236}">
                <a16:creationId xmlns:a16="http://schemas.microsoft.com/office/drawing/2014/main" id="{5A8B0BA4-D1A1-4EE3-A8CB-F74F8C0232E7}"/>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4521CAD0-EB56-461A-B7F2-7D5064F36D97}"/>
              </a:ext>
            </a:extLst>
          </p:cNvPr>
          <p:cNvSpPr>
            <a:spLocks noGrp="1"/>
          </p:cNvSpPr>
          <p:nvPr>
            <p:ph type="dt" sz="half" idx="10"/>
          </p:nvPr>
        </p:nvSpPr>
        <p:spPr/>
        <p:txBody>
          <a:bodyPr/>
          <a:lstStyle/>
          <a:p>
            <a:fld id="{88EB15ED-88B9-4766-9405-10D61C02FD29}"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F426F8C6-B9EA-4808-8AE2-0D19558E51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861DF59-DFCF-42A0-B5B5-74F365FB4B7E}"/>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333257712"/>
      </p:ext>
    </p:extLst>
  </p:cSld>
  <p:clrMapOvr>
    <a:masterClrMapping/>
  </p:clrMapOvr>
  <p:transition spd="slow" advTm="3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A0731B-864E-4E06-BF84-67E5F83D9794}"/>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竖排文字占位符 2">
            <a:extLst>
              <a:ext uri="{FF2B5EF4-FFF2-40B4-BE49-F238E27FC236}">
                <a16:creationId xmlns:a16="http://schemas.microsoft.com/office/drawing/2014/main" id="{FED683AE-A59E-47E0-BEE8-6BFD44B73FAB}"/>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8493F87D-A8E0-49F8-9370-32DB4A8B85F9}"/>
              </a:ext>
            </a:extLst>
          </p:cNvPr>
          <p:cNvSpPr>
            <a:spLocks noGrp="1"/>
          </p:cNvSpPr>
          <p:nvPr>
            <p:ph type="dt" sz="half" idx="10"/>
          </p:nvPr>
        </p:nvSpPr>
        <p:spPr/>
        <p:txBody>
          <a:bodyPr/>
          <a:lstStyle/>
          <a:p>
            <a:fld id="{88EB15ED-88B9-4766-9405-10D61C02FD29}"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C5DE653A-0968-4E82-8CA3-1D7D5C0F76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8921D96-E7E1-4180-BE90-5E0AEA078CCB}"/>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981464716"/>
      </p:ext>
    </p:extLst>
  </p:cSld>
  <p:clrMapOvr>
    <a:masterClrMapping/>
  </p:clrMapOvr>
  <p:transition spd="slow" advTm="3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686608"/>
      </p:ext>
    </p:extLst>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83BB68-9340-45A5-9DF9-75149E7D054E}"/>
              </a:ext>
            </a:extLst>
          </p:cNvPr>
          <p:cNvSpPr>
            <a:spLocks noGrp="1"/>
          </p:cNvSpPr>
          <p:nvPr>
            <p:ph type="title"/>
          </p:nvPr>
        </p:nvSpPr>
        <p:spPr/>
        <p:txBody>
          <a:bodyPr/>
          <a:lstStyle/>
          <a:p>
            <a:r>
              <a:rPr lang="en-US" altLang="zh-CN"/>
              <a:t>Click to edit Master title style</a:t>
            </a:r>
            <a:endParaRPr lang="zh-CN" altLang="en-US"/>
          </a:p>
        </p:txBody>
      </p:sp>
      <p:sp>
        <p:nvSpPr>
          <p:cNvPr id="3" name="内容占位符 2">
            <a:extLst>
              <a:ext uri="{FF2B5EF4-FFF2-40B4-BE49-F238E27FC236}">
                <a16:creationId xmlns:a16="http://schemas.microsoft.com/office/drawing/2014/main" id="{BFF37043-7C13-41D8-B045-D914CA75D42F}"/>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386FCAB9-0B94-4A46-822A-45ED05C4E166}"/>
              </a:ext>
            </a:extLst>
          </p:cNvPr>
          <p:cNvSpPr>
            <a:spLocks noGrp="1"/>
          </p:cNvSpPr>
          <p:nvPr>
            <p:ph type="dt" sz="half" idx="10"/>
          </p:nvPr>
        </p:nvSpPr>
        <p:spPr/>
        <p:txBody>
          <a:bodyPr/>
          <a:lstStyle/>
          <a:p>
            <a:fld id="{88EB15ED-88B9-4766-9405-10D61C02FD29}"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03502201-B138-456E-A301-64B45DD78D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AE3243-3B82-45A1-A0C4-1D91534233A2}"/>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399263847"/>
      </p:ext>
    </p:extLst>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4CCF9-EEF7-4826-A5BC-F66EFCFA3C1E}"/>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文本占位符 2">
            <a:extLst>
              <a:ext uri="{FF2B5EF4-FFF2-40B4-BE49-F238E27FC236}">
                <a16:creationId xmlns:a16="http://schemas.microsoft.com/office/drawing/2014/main" id="{9C83AF09-1352-4A88-99FC-F813F4407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日期占位符 3">
            <a:extLst>
              <a:ext uri="{FF2B5EF4-FFF2-40B4-BE49-F238E27FC236}">
                <a16:creationId xmlns:a16="http://schemas.microsoft.com/office/drawing/2014/main" id="{1ACDCEF6-2A89-4359-BB5C-FE1B82A897F8}"/>
              </a:ext>
            </a:extLst>
          </p:cNvPr>
          <p:cNvSpPr>
            <a:spLocks noGrp="1"/>
          </p:cNvSpPr>
          <p:nvPr>
            <p:ph type="dt" sz="half" idx="10"/>
          </p:nvPr>
        </p:nvSpPr>
        <p:spPr/>
        <p:txBody>
          <a:bodyPr/>
          <a:lstStyle/>
          <a:p>
            <a:fld id="{88EB15ED-88B9-4766-9405-10D61C02FD29}"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E7577732-3FBC-4D8C-BDA8-110F1F8226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935D6F-49F4-44A1-BD88-A04E0A96D988}"/>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3921968303"/>
      </p:ext>
    </p:extLst>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565361-D2BE-4709-861C-3A40981981D7}"/>
              </a:ext>
            </a:extLst>
          </p:cNvPr>
          <p:cNvSpPr>
            <a:spLocks noGrp="1"/>
          </p:cNvSpPr>
          <p:nvPr>
            <p:ph type="title"/>
          </p:nvPr>
        </p:nvSpPr>
        <p:spPr/>
        <p:txBody>
          <a:bodyPr/>
          <a:lstStyle/>
          <a:p>
            <a:r>
              <a:rPr lang="en-US" altLang="zh-CN"/>
              <a:t>Click to edit Master title style</a:t>
            </a:r>
            <a:endParaRPr lang="zh-CN" altLang="en-US"/>
          </a:p>
        </p:txBody>
      </p:sp>
      <p:sp>
        <p:nvSpPr>
          <p:cNvPr id="3" name="内容占位符 2">
            <a:extLst>
              <a:ext uri="{FF2B5EF4-FFF2-40B4-BE49-F238E27FC236}">
                <a16:creationId xmlns:a16="http://schemas.microsoft.com/office/drawing/2014/main" id="{A17C04E3-CD1D-4435-A33A-CD1999862A78}"/>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a:extLst>
              <a:ext uri="{FF2B5EF4-FFF2-40B4-BE49-F238E27FC236}">
                <a16:creationId xmlns:a16="http://schemas.microsoft.com/office/drawing/2014/main" id="{6D7B32CC-0BFC-44B2-A415-64E99A805C98}"/>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a:extLst>
              <a:ext uri="{FF2B5EF4-FFF2-40B4-BE49-F238E27FC236}">
                <a16:creationId xmlns:a16="http://schemas.microsoft.com/office/drawing/2014/main" id="{D643D789-0EBD-4407-8FAC-D1A3AB8E7C44}"/>
              </a:ext>
            </a:extLst>
          </p:cNvPr>
          <p:cNvSpPr>
            <a:spLocks noGrp="1"/>
          </p:cNvSpPr>
          <p:nvPr>
            <p:ph type="dt" sz="half" idx="10"/>
          </p:nvPr>
        </p:nvSpPr>
        <p:spPr/>
        <p:txBody>
          <a:bodyPr/>
          <a:lstStyle/>
          <a:p>
            <a:fld id="{88EB15ED-88B9-4766-9405-10D61C02FD29}" type="datetimeFigureOut">
              <a:rPr lang="zh-CN" altLang="en-US" smtClean="0"/>
              <a:t>2025/10/24</a:t>
            </a:fld>
            <a:endParaRPr lang="zh-CN" altLang="en-US"/>
          </a:p>
        </p:txBody>
      </p:sp>
      <p:sp>
        <p:nvSpPr>
          <p:cNvPr id="6" name="页脚占位符 5">
            <a:extLst>
              <a:ext uri="{FF2B5EF4-FFF2-40B4-BE49-F238E27FC236}">
                <a16:creationId xmlns:a16="http://schemas.microsoft.com/office/drawing/2014/main" id="{7822E30C-4360-4318-B1C2-7ABD2DB33F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DDECC2-835E-4D68-BFC5-EA4C99518FC9}"/>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2152756961"/>
      </p:ext>
    </p:extLst>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6D68D0-4882-49E7-99FD-302ADEB03E3C}"/>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文本占位符 2">
            <a:extLst>
              <a:ext uri="{FF2B5EF4-FFF2-40B4-BE49-F238E27FC236}">
                <a16:creationId xmlns:a16="http://schemas.microsoft.com/office/drawing/2014/main" id="{2798ABAB-ECC3-4F49-BAB6-E25A7C306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a:extLst>
              <a:ext uri="{FF2B5EF4-FFF2-40B4-BE49-F238E27FC236}">
                <a16:creationId xmlns:a16="http://schemas.microsoft.com/office/drawing/2014/main" id="{AF67B60B-3301-40A4-8634-4DC890F093C2}"/>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a:extLst>
              <a:ext uri="{FF2B5EF4-FFF2-40B4-BE49-F238E27FC236}">
                <a16:creationId xmlns:a16="http://schemas.microsoft.com/office/drawing/2014/main" id="{F447C786-89D8-4586-9FDA-E9464DFCE7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a:extLst>
              <a:ext uri="{FF2B5EF4-FFF2-40B4-BE49-F238E27FC236}">
                <a16:creationId xmlns:a16="http://schemas.microsoft.com/office/drawing/2014/main" id="{0137B4B1-DC45-4235-9C30-51CC076C5CCA}"/>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a:extLst>
              <a:ext uri="{FF2B5EF4-FFF2-40B4-BE49-F238E27FC236}">
                <a16:creationId xmlns:a16="http://schemas.microsoft.com/office/drawing/2014/main" id="{AB625036-2875-421C-9091-AC81B6D9DCBD}"/>
              </a:ext>
            </a:extLst>
          </p:cNvPr>
          <p:cNvSpPr>
            <a:spLocks noGrp="1"/>
          </p:cNvSpPr>
          <p:nvPr>
            <p:ph type="dt" sz="half" idx="10"/>
          </p:nvPr>
        </p:nvSpPr>
        <p:spPr/>
        <p:txBody>
          <a:bodyPr/>
          <a:lstStyle/>
          <a:p>
            <a:fld id="{88EB15ED-88B9-4766-9405-10D61C02FD29}" type="datetimeFigureOut">
              <a:rPr lang="zh-CN" altLang="en-US" smtClean="0"/>
              <a:t>2025/10/24</a:t>
            </a:fld>
            <a:endParaRPr lang="zh-CN" altLang="en-US"/>
          </a:p>
        </p:txBody>
      </p:sp>
      <p:sp>
        <p:nvSpPr>
          <p:cNvPr id="8" name="页脚占位符 7">
            <a:extLst>
              <a:ext uri="{FF2B5EF4-FFF2-40B4-BE49-F238E27FC236}">
                <a16:creationId xmlns:a16="http://schemas.microsoft.com/office/drawing/2014/main" id="{C5707A95-E157-490B-BAF3-29FAA035B88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5D8CA39-64A1-4BA0-B773-22F28D1873D9}"/>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2346983821"/>
      </p:ext>
    </p:extLst>
  </p:cSld>
  <p:clrMapOvr>
    <a:masterClrMapping/>
  </p:clrMapOvr>
  <p:transition spd="slow"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B7602-9F35-4839-8C57-33826D2B4414}"/>
              </a:ext>
            </a:extLst>
          </p:cNvPr>
          <p:cNvSpPr>
            <a:spLocks noGrp="1"/>
          </p:cNvSpPr>
          <p:nvPr>
            <p:ph type="title"/>
          </p:nvPr>
        </p:nvSpPr>
        <p:spPr/>
        <p:txBody>
          <a:bodyPr/>
          <a:lstStyle/>
          <a:p>
            <a:r>
              <a:rPr lang="en-US" altLang="zh-CN"/>
              <a:t>Click to edit Master title style</a:t>
            </a:r>
            <a:endParaRPr lang="zh-CN" altLang="en-US"/>
          </a:p>
        </p:txBody>
      </p:sp>
      <p:sp>
        <p:nvSpPr>
          <p:cNvPr id="3" name="日期占位符 2">
            <a:extLst>
              <a:ext uri="{FF2B5EF4-FFF2-40B4-BE49-F238E27FC236}">
                <a16:creationId xmlns:a16="http://schemas.microsoft.com/office/drawing/2014/main" id="{5D9A2F13-40AA-4DED-AD91-3A5AD538F0B4}"/>
              </a:ext>
            </a:extLst>
          </p:cNvPr>
          <p:cNvSpPr>
            <a:spLocks noGrp="1"/>
          </p:cNvSpPr>
          <p:nvPr>
            <p:ph type="dt" sz="half" idx="10"/>
          </p:nvPr>
        </p:nvSpPr>
        <p:spPr/>
        <p:txBody>
          <a:bodyPr/>
          <a:lstStyle/>
          <a:p>
            <a:fld id="{88EB15ED-88B9-4766-9405-10D61C02FD29}" type="datetimeFigureOut">
              <a:rPr lang="zh-CN" altLang="en-US" smtClean="0"/>
              <a:t>2025/10/24</a:t>
            </a:fld>
            <a:endParaRPr lang="zh-CN" altLang="en-US"/>
          </a:p>
        </p:txBody>
      </p:sp>
      <p:sp>
        <p:nvSpPr>
          <p:cNvPr id="4" name="页脚占位符 3">
            <a:extLst>
              <a:ext uri="{FF2B5EF4-FFF2-40B4-BE49-F238E27FC236}">
                <a16:creationId xmlns:a16="http://schemas.microsoft.com/office/drawing/2014/main" id="{FD926094-C2B7-4BD2-86B7-D4C1BEEA931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7F2295E-923B-411B-ACE7-7F549E4B4A17}"/>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2225467684"/>
      </p:ext>
    </p:extLst>
  </p:cSld>
  <p:clrMapOvr>
    <a:masterClrMapping/>
  </p:clrMapOvr>
  <p:transition spd="slow"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3603575816"/>
      </p:ext>
    </p:extLst>
  </p:cSld>
  <p:clrMapOvr>
    <a:masterClrMapping/>
  </p:clrMapOvr>
  <p:transition spd="slow"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3478940401"/>
      </p:ext>
    </p:extLst>
  </p:cSld>
  <p:clrMapOvr>
    <a:masterClrMapping/>
  </p:clrMapOvr>
  <p:transition spd="slow"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1339376664"/>
      </p:ext>
    </p:extLst>
  </p:cSld>
  <p:clrMapOvr>
    <a:masterClrMapping/>
  </p:clrMapOvr>
  <p:transition spd="slow"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8264AA3-EF09-4136-B307-ECB9924162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9E6073F-BC80-4BD9-B052-AA5FE099C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A33251D-8FD4-4180-ABCD-BFBB3A1F4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fld id="{88EB15ED-88B9-4766-9405-10D61C02FD29}" type="datetimeFigureOut">
              <a:rPr lang="zh-CN" altLang="en-US" smtClean="0"/>
              <a:pPr/>
              <a:t>2025/10/24</a:t>
            </a:fld>
            <a:endParaRPr lang="zh-CN" altLang="en-US" dirty="0"/>
          </a:p>
        </p:txBody>
      </p:sp>
      <p:sp>
        <p:nvSpPr>
          <p:cNvPr id="5" name="页脚占位符 4">
            <a:extLst>
              <a:ext uri="{FF2B5EF4-FFF2-40B4-BE49-F238E27FC236}">
                <a16:creationId xmlns:a16="http://schemas.microsoft.com/office/drawing/2014/main" id="{1C0D2D06-3AEC-41B8-A039-37380CF05E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BFBC5792-E88B-4FAA-B0A8-6A692BE947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fld id="{A0B78919-47BD-42F6-9240-8F0689047340}" type="slidenum">
              <a:rPr lang="zh-CN" altLang="en-US" smtClean="0"/>
              <a:pPr/>
              <a:t>‹#›</a:t>
            </a:fld>
            <a:endParaRPr lang="zh-CN" altLang="en-US" dirty="0"/>
          </a:p>
        </p:txBody>
      </p:sp>
    </p:spTree>
    <p:extLst>
      <p:ext uri="{BB962C8B-B14F-4D97-AF65-F5344CB8AC3E}">
        <p14:creationId xmlns:p14="http://schemas.microsoft.com/office/powerpoint/2010/main" val="1415999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7号-萌趣欢乐体" panose="00000500000000000000" pitchFamily="2" charset="-122"/>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7号-萌趣欢乐体" panose="00000500000000000000" pitchFamily="2" charset="-122"/>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7号-萌趣欢乐体" panose="00000500000000000000" pitchFamily="2" charset="-122"/>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E9F6C7A-8C3B-4FEE-8BB1-A9E2804C2AF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sp>
        <p:nvSpPr>
          <p:cNvPr id="11" name="文本框 10">
            <a:extLst>
              <a:ext uri="{FF2B5EF4-FFF2-40B4-BE49-F238E27FC236}">
                <a16:creationId xmlns:a16="http://schemas.microsoft.com/office/drawing/2014/main" id="{6035EB75-F946-4E83-A818-608789F1851B}"/>
              </a:ext>
            </a:extLst>
          </p:cNvPr>
          <p:cNvSpPr txBox="1"/>
          <p:nvPr/>
        </p:nvSpPr>
        <p:spPr>
          <a:xfrm>
            <a:off x="2463142" y="2781265"/>
            <a:ext cx="7447721" cy="646331"/>
          </a:xfrm>
          <a:prstGeom prst="rect">
            <a:avLst/>
          </a:prstGeom>
          <a:noFill/>
        </p:spPr>
        <p:txBody>
          <a:bodyPr wrap="square" rtlCol="0">
            <a:spAutoFit/>
          </a:bodyPr>
          <a:lstStyle/>
          <a:p>
            <a:pPr lvl="0" algn="ctr">
              <a:defRPr/>
            </a:pPr>
            <a:r>
              <a:rPr lang="en-US" sz="3600" b="1" dirty="0">
                <a:solidFill>
                  <a:srgbClr val="C00000"/>
                </a:solidFill>
                <a:latin typeface="Times New Roman" panose="02020603050405020304" pitchFamily="18" charset="0"/>
                <a:cs typeface="Times New Roman" panose="02020603050405020304" pitchFamily="18" charset="0"/>
              </a:rPr>
              <a:t>THỰC HÀNH TIẾNG </a:t>
            </a:r>
            <a:r>
              <a:rPr lang="vi-VN" sz="3600" b="1" dirty="0">
                <a:solidFill>
                  <a:srgbClr val="C00000"/>
                </a:solidFill>
                <a:latin typeface="Times New Roman" panose="02020603050405020304" pitchFamily="18" charset="0"/>
                <a:cs typeface="Times New Roman" panose="02020603050405020304" pitchFamily="18" charset="0"/>
              </a:rPr>
              <a:t>VIỆT: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6" name="文本框 10">
            <a:extLst>
              <a:ext uri="{FF2B5EF4-FFF2-40B4-BE49-F238E27FC236}">
                <a16:creationId xmlns:a16="http://schemas.microsoft.com/office/drawing/2014/main" id="{6EA17645-CA18-4529-9D91-3F50CE38B6D5}"/>
              </a:ext>
            </a:extLst>
          </p:cNvPr>
          <p:cNvSpPr txBox="1"/>
          <p:nvPr/>
        </p:nvSpPr>
        <p:spPr>
          <a:xfrm>
            <a:off x="619102" y="2017874"/>
            <a:ext cx="74477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Tiết</a:t>
            </a:r>
            <a:r>
              <a:rPr kumimoji="0" lang="en-US" sz="3600" b="1" i="0"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r>
              <a:rPr kumimoji="0" lang="en-US" sz="3600" b="1" i="0"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vi-VN" sz="3600" b="1" i="0"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28</a:t>
            </a:r>
            <a:r>
              <a:rPr kumimoji="0" lang="en-US" sz="3600" b="1" i="0"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endParaRPr kumimoji="0" lang="en-US" sz="3600" b="0" i="0"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2" name="文本框 10">
            <a:extLst>
              <a:ext uri="{FF2B5EF4-FFF2-40B4-BE49-F238E27FC236}">
                <a16:creationId xmlns:a16="http://schemas.microsoft.com/office/drawing/2014/main" id="{1F4FF6F8-7F09-AAB8-57C9-0D9C9FD4EFAC}"/>
              </a:ext>
            </a:extLst>
          </p:cNvPr>
          <p:cNvSpPr txBox="1"/>
          <p:nvPr/>
        </p:nvSpPr>
        <p:spPr>
          <a:xfrm>
            <a:off x="2598299" y="3430404"/>
            <a:ext cx="7447721" cy="646331"/>
          </a:xfrm>
          <a:prstGeom prst="rect">
            <a:avLst/>
          </a:prstGeom>
          <a:noFill/>
        </p:spPr>
        <p:txBody>
          <a:bodyPr wrap="square" rtlCol="0">
            <a:spAutoFit/>
          </a:bodyPr>
          <a:lstStyle/>
          <a:p>
            <a:pPr lvl="0" algn="ctr">
              <a:defRPr/>
            </a:pPr>
            <a:r>
              <a:rPr lang="en-US" sz="3600" b="1" dirty="0">
                <a:solidFill>
                  <a:srgbClr val="C00000"/>
                </a:solidFill>
                <a:latin typeface="Times New Roman" panose="02020603050405020304" pitchFamily="18" charset="0"/>
                <a:cs typeface="Times New Roman" panose="02020603050405020304" pitchFamily="18" charset="0"/>
              </a:rPr>
              <a:t>SỐ TỪ</a:t>
            </a:r>
          </a:p>
        </p:txBody>
      </p:sp>
    </p:spTree>
    <p:extLst>
      <p:ext uri="{BB962C8B-B14F-4D97-AF65-F5344CB8AC3E}">
        <p14:creationId xmlns:p14="http://schemas.microsoft.com/office/powerpoint/2010/main" val="4240126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5" y="657337"/>
            <a:ext cx="10133192" cy="584775"/>
          </a:xfrm>
          <a:prstGeom prst="rect">
            <a:avLst/>
          </a:prstGeom>
          <a:noFill/>
        </p:spPr>
        <p:txBody>
          <a:bodyPr wrap="square" rtlCol="0">
            <a:spAutoFit/>
          </a:bodyPr>
          <a:lstStyle/>
          <a:p>
            <a:pPr lvl="0" algn="dist">
              <a:defRPr/>
            </a:pPr>
            <a:r>
              <a:rPr lang="vi-VN" altLang="zh-CN" sz="32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Phân biệt số từ chỉ số lượng xác định và số từ chỉ thứ tự</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flipV="1">
            <a:off x="1981717" y="1242112"/>
            <a:ext cx="9695758" cy="5018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2" name="图片 3">
            <a:extLst>
              <a:ext uri="{FF2B5EF4-FFF2-40B4-BE49-F238E27FC236}">
                <a16:creationId xmlns:a16="http://schemas.microsoft.com/office/drawing/2014/main" id="{D69804AC-06FB-4A8A-A69C-031265FB432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8919573">
            <a:off x="6039" y="192625"/>
            <a:ext cx="1050530" cy="1223163"/>
          </a:xfrm>
          <a:prstGeom prst="rect">
            <a:avLst/>
          </a:prstGeom>
        </p:spPr>
      </p:pic>
      <p:pic>
        <p:nvPicPr>
          <p:cNvPr id="23" name="图片 4">
            <a:extLst>
              <a:ext uri="{FF2B5EF4-FFF2-40B4-BE49-F238E27FC236}">
                <a16:creationId xmlns:a16="http://schemas.microsoft.com/office/drawing/2014/main" id="{43B9EEAC-F1AE-4497-AEF7-259A69CF8A3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19294" y="5740739"/>
            <a:ext cx="872706" cy="905605"/>
          </a:xfrm>
          <a:prstGeom prst="rect">
            <a:avLst/>
          </a:prstGeom>
        </p:spPr>
      </p:pic>
      <p:pic>
        <p:nvPicPr>
          <p:cNvPr id="24" name="图片 5">
            <a:extLst>
              <a:ext uri="{FF2B5EF4-FFF2-40B4-BE49-F238E27FC236}">
                <a16:creationId xmlns:a16="http://schemas.microsoft.com/office/drawing/2014/main" id="{C93C5B37-0DC4-4128-BE0D-B0005FB8B93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1540" y="5267047"/>
            <a:ext cx="1011525" cy="1096066"/>
          </a:xfrm>
          <a:prstGeom prst="rect">
            <a:avLst/>
          </a:prstGeom>
        </p:spPr>
      </p:pic>
      <p:graphicFrame>
        <p:nvGraphicFramePr>
          <p:cNvPr id="5" name="Table 4">
            <a:extLst>
              <a:ext uri="{FF2B5EF4-FFF2-40B4-BE49-F238E27FC236}">
                <a16:creationId xmlns:a16="http://schemas.microsoft.com/office/drawing/2014/main" id="{E3CFD230-89B1-75B8-A2D4-38B4F66FA668}"/>
              </a:ext>
            </a:extLst>
          </p:cNvPr>
          <p:cNvGraphicFramePr>
            <a:graphicFrameLocks noGrp="1"/>
          </p:cNvGraphicFramePr>
          <p:nvPr>
            <p:extLst>
              <p:ext uri="{D42A27DB-BD31-4B8C-83A1-F6EECF244321}">
                <p14:modId xmlns:p14="http://schemas.microsoft.com/office/powerpoint/2010/main" val="1280565219"/>
              </p:ext>
            </p:extLst>
          </p:nvPr>
        </p:nvGraphicFramePr>
        <p:xfrm>
          <a:off x="2680999" y="1826887"/>
          <a:ext cx="7419346" cy="3265805"/>
        </p:xfrm>
        <a:graphic>
          <a:graphicData uri="http://schemas.openxmlformats.org/drawingml/2006/table">
            <a:tbl>
              <a:tblPr firstRow="1" firstCol="1" bandRow="1"/>
              <a:tblGrid>
                <a:gridCol w="3709673">
                  <a:extLst>
                    <a:ext uri="{9D8B030D-6E8A-4147-A177-3AD203B41FA5}">
                      <a16:colId xmlns:a16="http://schemas.microsoft.com/office/drawing/2014/main" val="2167095395"/>
                    </a:ext>
                  </a:extLst>
                </a:gridCol>
                <a:gridCol w="3709673">
                  <a:extLst>
                    <a:ext uri="{9D8B030D-6E8A-4147-A177-3AD203B41FA5}">
                      <a16:colId xmlns:a16="http://schemas.microsoft.com/office/drawing/2014/main" val="2594437767"/>
                    </a:ext>
                  </a:extLst>
                </a:gridCol>
              </a:tblGrid>
              <a:tr h="168275">
                <a:tc>
                  <a:txBody>
                    <a:bodyPr/>
                    <a:lstStyle/>
                    <a:p>
                      <a:pPr>
                        <a:lnSpc>
                          <a:spcPct val="150000"/>
                        </a:lnSpc>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Số từ chỉ thứ tự</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067227"/>
                  </a:ext>
                </a:extLst>
              </a:tr>
              <a:tr h="161925">
                <a:tc>
                  <a:txBody>
                    <a:bodyPr/>
                    <a:lstStyle/>
                    <a:p>
                      <a:pPr>
                        <a:lnSpc>
                          <a:spcPct val="150000"/>
                        </a:lnSpc>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Ba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tầng</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Tầng 3</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375865"/>
                  </a:ext>
                </a:extLst>
              </a:tr>
              <a:tr h="168275">
                <a:tc>
                  <a:txBody>
                    <a:bodyPr/>
                    <a:lstStyle/>
                    <a:p>
                      <a:pPr>
                        <a:lnSpc>
                          <a:spcPct val="150000"/>
                        </a:lnSpc>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Sáu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lớp</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Lớp 6</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908244"/>
                  </a:ext>
                </a:extLst>
              </a:tr>
              <a:tr h="168275">
                <a:tc>
                  <a:txBody>
                    <a:bodyPr/>
                    <a:lstStyle/>
                    <a:p>
                      <a:pPr>
                        <a:lnSpc>
                          <a:spcPct val="150000"/>
                        </a:lnSpc>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Tám tháng</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Tháng tám</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772780"/>
                  </a:ext>
                </a:extLst>
              </a:tr>
              <a:tr h="161925">
                <a:tc>
                  <a:txBody>
                    <a:bodyPr/>
                    <a:lstStyle/>
                    <a:p>
                      <a:pPr>
                        <a:lnSpc>
                          <a:spcPct val="150000"/>
                        </a:lnSpc>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2000 năm</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2000</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295056"/>
                  </a:ext>
                </a:extLst>
              </a:tr>
            </a:tbl>
          </a:graphicData>
        </a:graphic>
      </p:graphicFrame>
    </p:spTree>
    <p:extLst>
      <p:ext uri="{BB962C8B-B14F-4D97-AF65-F5344CB8AC3E}">
        <p14:creationId xmlns:p14="http://schemas.microsoft.com/office/powerpoint/2010/main" val="3286192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298"/>
            <a:ext cx="227721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3" name="图片 28">
            <a:extLst>
              <a:ext uri="{FF2B5EF4-FFF2-40B4-BE49-F238E27FC236}">
                <a16:creationId xmlns:a16="http://schemas.microsoft.com/office/drawing/2014/main" id="{A91641A5-07F9-4BE1-9AA5-03EAA029AD4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44259" y="168083"/>
            <a:ext cx="1328172" cy="1229416"/>
          </a:xfrm>
          <a:prstGeom prst="rect">
            <a:avLst/>
          </a:prstGeom>
        </p:spPr>
      </p:pic>
      <p:pic>
        <p:nvPicPr>
          <p:cNvPr id="7" name="图片 11">
            <a:extLst>
              <a:ext uri="{FF2B5EF4-FFF2-40B4-BE49-F238E27FC236}">
                <a16:creationId xmlns:a16="http://schemas.microsoft.com/office/drawing/2014/main" id="{C6CD92D9-5AC2-41A4-AB72-E8A43F223F04}"/>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169229" y="1690013"/>
            <a:ext cx="2324107" cy="2324107"/>
          </a:xfrm>
          <a:prstGeom prst="rect">
            <a:avLst/>
          </a:prstGeom>
        </p:spPr>
      </p:pic>
      <p:pic>
        <p:nvPicPr>
          <p:cNvPr id="8" name="图片 12">
            <a:extLst>
              <a:ext uri="{FF2B5EF4-FFF2-40B4-BE49-F238E27FC236}">
                <a16:creationId xmlns:a16="http://schemas.microsoft.com/office/drawing/2014/main" id="{76212AB1-FFD9-4AA2-B728-71E8E468DFC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5551230" y="4652701"/>
            <a:ext cx="2324107" cy="2324107"/>
          </a:xfrm>
          <a:prstGeom prst="rect">
            <a:avLst/>
          </a:prstGeom>
        </p:spPr>
      </p:pic>
      <p:grpSp>
        <p:nvGrpSpPr>
          <p:cNvPr id="9" name="组合 5">
            <a:extLst>
              <a:ext uri="{FF2B5EF4-FFF2-40B4-BE49-F238E27FC236}">
                <a16:creationId xmlns:a16="http://schemas.microsoft.com/office/drawing/2014/main" id="{675141C8-3EE3-45DF-A40E-633C7E066F19}"/>
              </a:ext>
            </a:extLst>
          </p:cNvPr>
          <p:cNvGrpSpPr/>
          <p:nvPr/>
        </p:nvGrpSpPr>
        <p:grpSpPr>
          <a:xfrm>
            <a:off x="1510017" y="972622"/>
            <a:ext cx="10788243" cy="5678987"/>
            <a:chOff x="1099385" y="2069348"/>
            <a:chExt cx="2860812" cy="2788735"/>
          </a:xfrm>
        </p:grpSpPr>
        <p:pic>
          <p:nvPicPr>
            <p:cNvPr id="10" name="图片 8">
              <a:extLst>
                <a:ext uri="{FF2B5EF4-FFF2-40B4-BE49-F238E27FC236}">
                  <a16:creationId xmlns:a16="http://schemas.microsoft.com/office/drawing/2014/main" id="{7684E966-3E31-4D3E-9879-414672D718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1" name="文本框 12">
              <a:extLst>
                <a:ext uri="{FF2B5EF4-FFF2-40B4-BE49-F238E27FC236}">
                  <a16:creationId xmlns:a16="http://schemas.microsoft.com/office/drawing/2014/main" id="{653AF131-19B7-45B2-80CB-17B931194D9B}"/>
                </a:ext>
              </a:extLst>
            </p:cNvPr>
            <p:cNvSpPr txBox="1"/>
            <p:nvPr/>
          </p:nvSpPr>
          <p:spPr>
            <a:xfrm rot="21379063">
              <a:off x="1354633" y="2623626"/>
              <a:ext cx="2286436" cy="22344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Cần phân biệt số từ với danh từ chỉ đơn vị gắn với ý nghĩa số lượng như: đôi, cặp, bộ, tá, chục…Những danh từ này có thể kết hợp với số từ ở trước và các từ ấy, này…ở sau (ba đôi ấy, hai chục này…) còn số từ thì không. </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12" name="图片 3">
            <a:extLst>
              <a:ext uri="{FF2B5EF4-FFF2-40B4-BE49-F238E27FC236}">
                <a16:creationId xmlns:a16="http://schemas.microsoft.com/office/drawing/2014/main" id="{B8765F51-6459-4392-995D-9BD73D4B487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8644" t="12777" r="31386" b="20000"/>
          <a:stretch/>
        </p:blipFill>
        <p:spPr>
          <a:xfrm>
            <a:off x="4494" y="4256839"/>
            <a:ext cx="2676939" cy="2617726"/>
          </a:xfrm>
          <a:prstGeom prst="rect">
            <a:avLst/>
          </a:prstGeom>
        </p:spPr>
      </p:pic>
      <p:pic>
        <p:nvPicPr>
          <p:cNvPr id="13" name="图片 12">
            <a:extLst>
              <a:ext uri="{FF2B5EF4-FFF2-40B4-BE49-F238E27FC236}">
                <a16:creationId xmlns:a16="http://schemas.microsoft.com/office/drawing/2014/main" id="{AEC4F145-B692-41BE-A7DF-C50DA09FEB6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714719" y="3666832"/>
            <a:ext cx="2583541" cy="2583541"/>
          </a:xfrm>
          <a:prstGeom prst="rect">
            <a:avLst/>
          </a:prstGeom>
        </p:spPr>
      </p:pic>
    </p:spTree>
    <p:extLst>
      <p:ext uri="{BB962C8B-B14F-4D97-AF65-F5344CB8AC3E}">
        <p14:creationId xmlns:p14="http://schemas.microsoft.com/office/powerpoint/2010/main" val="1634715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6" name="图片 10">
            <a:extLst>
              <a:ext uri="{FF2B5EF4-FFF2-40B4-BE49-F238E27FC236}">
                <a16:creationId xmlns:a16="http://schemas.microsoft.com/office/drawing/2014/main" id="{DE233F98-2212-496E-8BE0-202F758FA2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80117" y="-489249"/>
            <a:ext cx="6188945" cy="6188945"/>
          </a:xfrm>
          <a:prstGeom prst="rect">
            <a:avLst/>
          </a:prstGeom>
        </p:spPr>
      </p:pic>
      <p:sp>
        <p:nvSpPr>
          <p:cNvPr id="10" name="文本框 11">
            <a:extLst>
              <a:ext uri="{FF2B5EF4-FFF2-40B4-BE49-F238E27FC236}">
                <a16:creationId xmlns:a16="http://schemas.microsoft.com/office/drawing/2014/main" id="{C6095E9E-1F5C-41D8-AE18-43A23A7698E5}"/>
              </a:ext>
            </a:extLst>
          </p:cNvPr>
          <p:cNvSpPr txBox="1"/>
          <p:nvPr/>
        </p:nvSpPr>
        <p:spPr>
          <a:xfrm>
            <a:off x="2921176" y="2840723"/>
            <a:ext cx="659832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LUYỆN</a:t>
            </a:r>
            <a:r>
              <a:rPr kumimoji="0" lang="en-US" altLang="zh-CN" sz="4400" b="1" i="0" u="none" strike="noStrike" kern="1200" cap="none" spc="0" normalizeH="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TẬP</a:t>
            </a:r>
            <a:endParaRPr kumimoji="0" lang="zh-CN"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334331147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5" y="657337"/>
            <a:ext cx="5007517"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2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THẢO LUẬN NHÓM</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flipV="1">
            <a:off x="1981717" y="1292298"/>
            <a:ext cx="4763032" cy="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2" name="图片 3">
            <a:extLst>
              <a:ext uri="{FF2B5EF4-FFF2-40B4-BE49-F238E27FC236}">
                <a16:creationId xmlns:a16="http://schemas.microsoft.com/office/drawing/2014/main" id="{D69804AC-06FB-4A8A-A69C-031265FB432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8919573">
            <a:off x="10738544" y="179643"/>
            <a:ext cx="1050530" cy="1223163"/>
          </a:xfrm>
          <a:prstGeom prst="rect">
            <a:avLst/>
          </a:prstGeom>
        </p:spPr>
      </p:pic>
      <p:pic>
        <p:nvPicPr>
          <p:cNvPr id="23" name="图片 4">
            <a:extLst>
              <a:ext uri="{FF2B5EF4-FFF2-40B4-BE49-F238E27FC236}">
                <a16:creationId xmlns:a16="http://schemas.microsoft.com/office/drawing/2014/main" id="{43B9EEAC-F1AE-4497-AEF7-259A69CF8A3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19294" y="5740739"/>
            <a:ext cx="872706" cy="905605"/>
          </a:xfrm>
          <a:prstGeom prst="rect">
            <a:avLst/>
          </a:prstGeom>
        </p:spPr>
      </p:pic>
      <p:pic>
        <p:nvPicPr>
          <p:cNvPr id="24" name="图片 5">
            <a:extLst>
              <a:ext uri="{FF2B5EF4-FFF2-40B4-BE49-F238E27FC236}">
                <a16:creationId xmlns:a16="http://schemas.microsoft.com/office/drawing/2014/main" id="{C93C5B37-0DC4-4128-BE0D-B0005FB8B93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1540" y="5267047"/>
            <a:ext cx="1011525" cy="1096066"/>
          </a:xfrm>
          <a:prstGeom prst="rect">
            <a:avLst/>
          </a:prstGeom>
        </p:spPr>
      </p:pic>
      <p:sp>
        <p:nvSpPr>
          <p:cNvPr id="4" name="TextBox 3">
            <a:extLst>
              <a:ext uri="{FF2B5EF4-FFF2-40B4-BE49-F238E27FC236}">
                <a16:creationId xmlns:a16="http://schemas.microsoft.com/office/drawing/2014/main" id="{343215C2-3EAC-093E-7471-E9E77B1CD1BB}"/>
              </a:ext>
            </a:extLst>
          </p:cNvPr>
          <p:cNvSpPr txBox="1"/>
          <p:nvPr/>
        </p:nvSpPr>
        <p:spPr>
          <a:xfrm>
            <a:off x="2795631" y="1595431"/>
            <a:ext cx="6094602" cy="2958502"/>
          </a:xfrm>
          <a:prstGeom prst="rect">
            <a:avLst/>
          </a:prstGeom>
          <a:noFill/>
        </p:spPr>
        <p:txBody>
          <a:bodyPr wrap="square">
            <a:spAutoFit/>
          </a:bodyPr>
          <a:lstStyle/>
          <a:p>
            <a:pPr algn="just">
              <a:lnSpc>
                <a:spcPct val="150000"/>
              </a:lnSpc>
            </a:pP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Nhóm</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1: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1</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Nhóm</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2: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2</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Nhóm</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3: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3</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Nhóm</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4: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4</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525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9CA3A-77DC-4FAE-8AF7-E724F2B1A27F}"/>
              </a:ext>
            </a:extLst>
          </p:cNvPr>
          <p:cNvSpPr/>
          <p:nvPr/>
        </p:nvSpPr>
        <p:spPr>
          <a:xfrm>
            <a:off x="983655" y="1599648"/>
            <a:ext cx="6521732" cy="4524315"/>
          </a:xfrm>
          <a:prstGeom prst="rect">
            <a:avLst/>
          </a:prstGeom>
        </p:spPr>
        <p:txBody>
          <a:bodyPr wrap="square">
            <a:spAutoFit/>
          </a:bodyPr>
          <a:lstStyle/>
          <a:p>
            <a:pPr lvl="0" algn="just">
              <a:defRPr/>
            </a:pPr>
            <a:r>
              <a:rPr lang="vi-VN" sz="3600" dirty="0">
                <a:solidFill>
                  <a:srgbClr val="000000"/>
                </a:solidFill>
                <a:latin typeface="Times New Roman" panose="02020603050405020304" pitchFamily="18" charset="0"/>
                <a:cs typeface="Times New Roman" panose="02020603050405020304" pitchFamily="18" charset="0"/>
              </a:rPr>
              <a:t>a. Buổi chiều ra đồng về, bố thường dẫn tôi ra vườn, hai bố con thi nhau tưới.</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b. Bố làm cho tôi một bình tưới nhỏ bằng cái thùng đựng sơn rất vừa tay.</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c. Cách đây khoảng ba chục mét, hướng này!</a:t>
            </a:r>
          </a:p>
        </p:txBody>
      </p:sp>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1863065" y="657337"/>
            <a:ext cx="7205433" cy="584775"/>
          </a:xfrm>
          <a:prstGeom prst="rect">
            <a:avLst/>
          </a:prstGeom>
          <a:noFill/>
        </p:spPr>
        <p:txBody>
          <a:bodyPr wrap="square" rtlCol="0">
            <a:spAutoFit/>
          </a:bodyPr>
          <a:lstStyle/>
          <a:p>
            <a:pPr lvl="0" algn="dist">
              <a:defRPr/>
            </a:pPr>
            <a:r>
              <a:rPr lang="en-US" altLang="zh-CN" sz="3200" b="1">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Bài 1: Tìm số từ trong các câu sau:</a:t>
            </a:r>
            <a:endParaRPr lang="en-US" altLang="zh-CN" sz="3200" b="1" dirty="0" err="1">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5" name="Straight Connector 4">
            <a:extLst>
              <a:ext uri="{FF2B5EF4-FFF2-40B4-BE49-F238E27FC236}">
                <a16:creationId xmlns:a16="http://schemas.microsoft.com/office/drawing/2014/main" id="{D21B580B-4B25-4BEA-A164-5F3DE4F9D8CC}"/>
              </a:ext>
            </a:extLst>
          </p:cNvPr>
          <p:cNvCxnSpPr>
            <a:cxnSpLocks/>
          </p:cNvCxnSpPr>
          <p:nvPr/>
        </p:nvCxnSpPr>
        <p:spPr>
          <a:xfrm flipV="1">
            <a:off x="1981717" y="1242112"/>
            <a:ext cx="6927391" cy="5018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3"/>
          <a:stretch>
            <a:fillRect/>
          </a:stretch>
        </p:blipFill>
        <p:spPr>
          <a:xfrm>
            <a:off x="7644255" y="2490822"/>
            <a:ext cx="3633141" cy="3633141"/>
          </a:xfrm>
          <a:prstGeom prst="rect">
            <a:avLst/>
          </a:prstGeom>
        </p:spPr>
      </p:pic>
    </p:spTree>
    <p:extLst>
      <p:ext uri="{BB962C8B-B14F-4D97-AF65-F5344CB8AC3E}">
        <p14:creationId xmlns:p14="http://schemas.microsoft.com/office/powerpoint/2010/main" val="495045769"/>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9CA3A-77DC-4FAE-8AF7-E724F2B1A27F}"/>
              </a:ext>
            </a:extLst>
          </p:cNvPr>
          <p:cNvSpPr/>
          <p:nvPr/>
        </p:nvSpPr>
        <p:spPr>
          <a:xfrm>
            <a:off x="983655" y="1599648"/>
            <a:ext cx="6521732" cy="4524315"/>
          </a:xfrm>
          <a:prstGeom prst="rect">
            <a:avLst/>
          </a:prstGeom>
        </p:spPr>
        <p:txBody>
          <a:bodyPr wrap="square">
            <a:spAutoFit/>
          </a:bodyPr>
          <a:lstStyle/>
          <a:p>
            <a:pPr lvl="0" algn="just">
              <a:defRPr/>
            </a:pPr>
            <a:r>
              <a:rPr lang="vi-VN" sz="3600" dirty="0">
                <a:solidFill>
                  <a:srgbClr val="000000"/>
                </a:solidFill>
                <a:latin typeface="Times New Roman" panose="02020603050405020304" pitchFamily="18" charset="0"/>
                <a:cs typeface="Times New Roman" panose="02020603050405020304" pitchFamily="18" charset="0"/>
              </a:rPr>
              <a:t>a. Buổi chiều ra đồng về, bố thường dẫn tôi ra vườn, </a:t>
            </a:r>
            <a:r>
              <a:rPr lang="vi-VN" sz="3600" b="1" dirty="0">
                <a:solidFill>
                  <a:srgbClr val="FF0000"/>
                </a:solidFill>
                <a:latin typeface="Times New Roman" panose="02020603050405020304" pitchFamily="18" charset="0"/>
                <a:cs typeface="Times New Roman" panose="02020603050405020304" pitchFamily="18" charset="0"/>
              </a:rPr>
              <a:t>hai bố con </a:t>
            </a:r>
            <a:r>
              <a:rPr lang="vi-VN" sz="3600" dirty="0">
                <a:solidFill>
                  <a:srgbClr val="000000"/>
                </a:solidFill>
                <a:latin typeface="Times New Roman" panose="02020603050405020304" pitchFamily="18" charset="0"/>
                <a:cs typeface="Times New Roman" panose="02020603050405020304" pitchFamily="18" charset="0"/>
              </a:rPr>
              <a:t>thi nhau tưới.</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b. Bố làm cho tôi </a:t>
            </a:r>
            <a:r>
              <a:rPr lang="vi-VN" sz="3600" b="1" dirty="0">
                <a:solidFill>
                  <a:srgbClr val="FF0000"/>
                </a:solidFill>
                <a:latin typeface="Times New Roman" panose="02020603050405020304" pitchFamily="18" charset="0"/>
                <a:cs typeface="Times New Roman" panose="02020603050405020304" pitchFamily="18" charset="0"/>
              </a:rPr>
              <a:t>một bình tưới </a:t>
            </a:r>
            <a:r>
              <a:rPr lang="vi-VN" sz="3600" dirty="0">
                <a:solidFill>
                  <a:srgbClr val="000000"/>
                </a:solidFill>
                <a:latin typeface="Times New Roman" panose="02020603050405020304" pitchFamily="18" charset="0"/>
                <a:cs typeface="Times New Roman" panose="02020603050405020304" pitchFamily="18" charset="0"/>
              </a:rPr>
              <a:t>nhỏ bằng cái thùng đựng sơn rất vừa tay.</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c. Cách đây khoảng </a:t>
            </a:r>
            <a:r>
              <a:rPr lang="vi-VN" sz="3600" b="1" dirty="0">
                <a:solidFill>
                  <a:srgbClr val="FF0000"/>
                </a:solidFill>
                <a:latin typeface="Times New Roman" panose="02020603050405020304" pitchFamily="18" charset="0"/>
                <a:cs typeface="Times New Roman" panose="02020603050405020304" pitchFamily="18" charset="0"/>
              </a:rPr>
              <a:t>ba chục mét</a:t>
            </a:r>
            <a:r>
              <a:rPr lang="vi-VN" sz="3600" dirty="0">
                <a:solidFill>
                  <a:srgbClr val="000000"/>
                </a:solidFill>
                <a:latin typeface="Times New Roman" panose="02020603050405020304" pitchFamily="18" charset="0"/>
                <a:cs typeface="Times New Roman" panose="02020603050405020304" pitchFamily="18" charset="0"/>
              </a:rPr>
              <a:t>, hướng này!</a:t>
            </a:r>
          </a:p>
        </p:txBody>
      </p:sp>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1863065" y="657337"/>
            <a:ext cx="7205433" cy="584775"/>
          </a:xfrm>
          <a:prstGeom prst="rect">
            <a:avLst/>
          </a:prstGeom>
          <a:noFill/>
        </p:spPr>
        <p:txBody>
          <a:bodyPr wrap="square" rtlCol="0">
            <a:spAutoFit/>
          </a:bodyPr>
          <a:lstStyle/>
          <a:p>
            <a:pPr lvl="0" algn="dist">
              <a:defRPr/>
            </a:pPr>
            <a:r>
              <a:rPr lang="en-US" altLang="zh-CN" sz="3200" b="1">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Bài 1: Tìm số từ trong các câu sau:</a:t>
            </a:r>
            <a:endParaRPr lang="en-US" altLang="zh-CN" sz="3200" b="1" dirty="0" err="1">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5" name="Straight Connector 4">
            <a:extLst>
              <a:ext uri="{FF2B5EF4-FFF2-40B4-BE49-F238E27FC236}">
                <a16:creationId xmlns:a16="http://schemas.microsoft.com/office/drawing/2014/main" id="{D21B580B-4B25-4BEA-A164-5F3DE4F9D8CC}"/>
              </a:ext>
            </a:extLst>
          </p:cNvPr>
          <p:cNvCxnSpPr>
            <a:cxnSpLocks/>
          </p:cNvCxnSpPr>
          <p:nvPr/>
        </p:nvCxnSpPr>
        <p:spPr>
          <a:xfrm flipV="1">
            <a:off x="1981717" y="1242112"/>
            <a:ext cx="6927391" cy="5018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4"/>
          <a:stretch>
            <a:fillRect/>
          </a:stretch>
        </p:blipFill>
        <p:spPr>
          <a:xfrm>
            <a:off x="7644255" y="2490822"/>
            <a:ext cx="3633141" cy="3633141"/>
          </a:xfrm>
          <a:prstGeom prst="rect">
            <a:avLst/>
          </a:prstGeom>
        </p:spPr>
      </p:pic>
    </p:spTree>
    <p:extLst>
      <p:ext uri="{BB962C8B-B14F-4D97-AF65-F5344CB8AC3E}">
        <p14:creationId xmlns:p14="http://schemas.microsoft.com/office/powerpoint/2010/main" val="122030105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9CA3A-77DC-4FAE-8AF7-E724F2B1A27F}"/>
              </a:ext>
            </a:extLst>
          </p:cNvPr>
          <p:cNvSpPr/>
          <p:nvPr/>
        </p:nvSpPr>
        <p:spPr>
          <a:xfrm>
            <a:off x="983655" y="1599648"/>
            <a:ext cx="6918774" cy="4524315"/>
          </a:xfrm>
          <a:prstGeom prst="rect">
            <a:avLst/>
          </a:prstGeom>
        </p:spPr>
        <p:txBody>
          <a:bodyPr wrap="square">
            <a:spAutoFit/>
          </a:bodyPr>
          <a:lstStyle/>
          <a:p>
            <a:pPr lvl="0" algn="just">
              <a:defRPr/>
            </a:pPr>
            <a:r>
              <a:rPr lang="vi-VN" sz="3600" dirty="0">
                <a:solidFill>
                  <a:srgbClr val="000000"/>
                </a:solidFill>
                <a:latin typeface="Times New Roman" panose="02020603050405020304" pitchFamily="18" charset="0"/>
                <a:cs typeface="Times New Roman" panose="02020603050405020304" pitchFamily="18" charset="0"/>
              </a:rPr>
              <a:t>a. Bố có thể lặn một hơi dài đến mấy phút.</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b. Tôi còn về vài ngày nữa là khác.</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c. Tôi nghe nói bà về đây một hai hôm rồi đi.</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Tìm thêm ba số từ chỉ số lượng ước chừng khác và đặt câu với mỗi từ.</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2517407" y="399166"/>
            <a:ext cx="6521732" cy="1077218"/>
          </a:xfrm>
          <a:prstGeom prst="rect">
            <a:avLst/>
          </a:prstGeom>
          <a:noFill/>
        </p:spPr>
        <p:txBody>
          <a:bodyPr wrap="square" rtlCol="0">
            <a:spAutoFit/>
          </a:bodyPr>
          <a:lstStyle/>
          <a:p>
            <a:pPr lvl="0" algn="dist">
              <a:defRPr/>
            </a:pPr>
            <a:r>
              <a:rPr lang="vi-VN" altLang="zh-CN" sz="32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Bài 2: Tìm số từ chỉ số lượng ước chừng trong các câu dưới đây</a:t>
            </a:r>
            <a:endPar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3"/>
          <a:stretch>
            <a:fillRect/>
          </a:stretch>
        </p:blipFill>
        <p:spPr>
          <a:xfrm>
            <a:off x="7644255" y="2490822"/>
            <a:ext cx="3633141" cy="3633141"/>
          </a:xfrm>
          <a:prstGeom prst="rect">
            <a:avLst/>
          </a:prstGeom>
        </p:spPr>
      </p:pic>
    </p:spTree>
    <p:extLst>
      <p:ext uri="{BB962C8B-B14F-4D97-AF65-F5344CB8AC3E}">
        <p14:creationId xmlns:p14="http://schemas.microsoft.com/office/powerpoint/2010/main" val="53257395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9CA3A-77DC-4FAE-8AF7-E724F2B1A27F}"/>
              </a:ext>
            </a:extLst>
          </p:cNvPr>
          <p:cNvSpPr/>
          <p:nvPr/>
        </p:nvSpPr>
        <p:spPr>
          <a:xfrm>
            <a:off x="983655" y="1599648"/>
            <a:ext cx="6918774" cy="4524315"/>
          </a:xfrm>
          <a:prstGeom prst="rect">
            <a:avLst/>
          </a:prstGeom>
        </p:spPr>
        <p:txBody>
          <a:bodyPr wrap="square">
            <a:spAutoFit/>
          </a:bodyPr>
          <a:lstStyle/>
          <a:p>
            <a:pPr lvl="0" algn="just">
              <a:defRPr/>
            </a:pPr>
            <a:r>
              <a:rPr lang="vi-VN" sz="3600" dirty="0">
                <a:solidFill>
                  <a:srgbClr val="000000"/>
                </a:solidFill>
                <a:latin typeface="Times New Roman" panose="02020603050405020304" pitchFamily="18" charset="0"/>
                <a:cs typeface="Times New Roman" panose="02020603050405020304" pitchFamily="18" charset="0"/>
              </a:rPr>
              <a:t>- Số từ chỉ số lượng ước chừng trong các câu trên là:</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a. mấy phút.</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b. vài ngày.</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c. một hai hôm.</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 Ba số từ chỉ số lượng ước chừng khác là: những, nắm, ít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2517407" y="399166"/>
            <a:ext cx="6521732" cy="1077218"/>
          </a:xfrm>
          <a:prstGeom prst="rect">
            <a:avLst/>
          </a:prstGeom>
          <a:noFill/>
        </p:spPr>
        <p:txBody>
          <a:bodyPr wrap="square" rtlCol="0">
            <a:spAutoFit/>
          </a:bodyPr>
          <a:lstStyle/>
          <a:p>
            <a:pPr lvl="0" algn="dist">
              <a:defRPr/>
            </a:pPr>
            <a:r>
              <a:rPr lang="vi-VN" altLang="zh-CN" sz="32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Bài 2: Tìm số từ chỉ số lượng ước chừng trong các câu dưới đây</a:t>
            </a:r>
            <a:endPar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3"/>
          <a:stretch>
            <a:fillRect/>
          </a:stretch>
        </p:blipFill>
        <p:spPr>
          <a:xfrm>
            <a:off x="7644255" y="2490822"/>
            <a:ext cx="3633141" cy="3633141"/>
          </a:xfrm>
          <a:prstGeom prst="rect">
            <a:avLst/>
          </a:prstGeom>
        </p:spPr>
      </p:pic>
    </p:spTree>
    <p:extLst>
      <p:ext uri="{BB962C8B-B14F-4D97-AF65-F5344CB8AC3E}">
        <p14:creationId xmlns:p14="http://schemas.microsoft.com/office/powerpoint/2010/main" val="171209635"/>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9CA3A-77DC-4FAE-8AF7-E724F2B1A27F}"/>
              </a:ext>
            </a:extLst>
          </p:cNvPr>
          <p:cNvSpPr/>
          <p:nvPr/>
        </p:nvSpPr>
        <p:spPr>
          <a:xfrm>
            <a:off x="983655" y="1599648"/>
            <a:ext cx="6918774" cy="3970318"/>
          </a:xfrm>
          <a:prstGeom prst="rect">
            <a:avLst/>
          </a:prstGeom>
        </p:spPr>
        <p:txBody>
          <a:bodyPr wrap="square">
            <a:spAutoFit/>
          </a:bodyPr>
          <a:lstStyle/>
          <a:p>
            <a:pPr lvl="0" algn="just">
              <a:defRPr/>
            </a:pPr>
            <a:r>
              <a:rPr lang="vi-VN" sz="3600" dirty="0">
                <a:solidFill>
                  <a:srgbClr val="000000"/>
                </a:solidFill>
                <a:latin typeface="Times New Roman" panose="02020603050405020304" pitchFamily="18" charset="0"/>
                <a:cs typeface="Times New Roman" panose="02020603050405020304" pitchFamily="18" charset="0"/>
              </a:rPr>
              <a:t>- Đặt câu:</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 Những ngày tới, tôi rất bận.</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 Mẹ mang nắm thóc ra sân để cho gà ăn.</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 Ít nữa thôi là tôi phải sang Anh du học rồi.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2517407" y="399166"/>
            <a:ext cx="6521732" cy="1077218"/>
          </a:xfrm>
          <a:prstGeom prst="rect">
            <a:avLst/>
          </a:prstGeom>
          <a:noFill/>
        </p:spPr>
        <p:txBody>
          <a:bodyPr wrap="square" rtlCol="0">
            <a:spAutoFit/>
          </a:bodyPr>
          <a:lstStyle/>
          <a:p>
            <a:pPr lvl="0" algn="dist">
              <a:defRPr/>
            </a:pPr>
            <a:r>
              <a:rPr lang="vi-VN" altLang="zh-CN" sz="32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Bài 2: Tìm số từ chỉ số lượng ước chừng trong các câu dưới đây</a:t>
            </a:r>
            <a:endPar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3"/>
          <a:stretch>
            <a:fillRect/>
          </a:stretch>
        </p:blipFill>
        <p:spPr>
          <a:xfrm>
            <a:off x="7644255" y="2490822"/>
            <a:ext cx="3633141" cy="3633141"/>
          </a:xfrm>
          <a:prstGeom prst="rect">
            <a:avLst/>
          </a:prstGeom>
        </p:spPr>
      </p:pic>
    </p:spTree>
    <p:extLst>
      <p:ext uri="{BB962C8B-B14F-4D97-AF65-F5344CB8AC3E}">
        <p14:creationId xmlns:p14="http://schemas.microsoft.com/office/powerpoint/2010/main" val="4131087768"/>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9CA3A-77DC-4FAE-8AF7-E724F2B1A27F}"/>
              </a:ext>
            </a:extLst>
          </p:cNvPr>
          <p:cNvSpPr/>
          <p:nvPr/>
        </p:nvSpPr>
        <p:spPr>
          <a:xfrm>
            <a:off x="983655" y="1599648"/>
            <a:ext cx="6918774" cy="1754326"/>
          </a:xfrm>
          <a:prstGeom prst="rect">
            <a:avLst/>
          </a:prstGeom>
        </p:spPr>
        <p:txBody>
          <a:bodyPr wrap="square">
            <a:spAutoFit/>
          </a:bodyPr>
          <a:lstStyle/>
          <a:p>
            <a:pPr lvl="0" algn="just">
              <a:defRPr/>
            </a:pPr>
            <a:r>
              <a:rPr lang="vi-VN" sz="3600" dirty="0">
                <a:solidFill>
                  <a:srgbClr val="000000"/>
                </a:solidFill>
                <a:latin typeface="Times New Roman" panose="02020603050405020304" pitchFamily="18" charset="0"/>
                <a:cs typeface="Times New Roman" panose="02020603050405020304" pitchFamily="18" charset="0"/>
              </a:rPr>
              <a:t>Trong câu: “Nó là thằng Tí, con bà Sáu", từ Sáu có phải là số từ không? Vì sao từ này được viết hoa?</a:t>
            </a: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2181848" y="645387"/>
            <a:ext cx="1517697" cy="584775"/>
          </a:xfrm>
          <a:prstGeom prst="rect">
            <a:avLst/>
          </a:prstGeom>
          <a:noFill/>
        </p:spPr>
        <p:txBody>
          <a:bodyPr wrap="square" rtlCol="0">
            <a:spAutoFit/>
          </a:bodyPr>
          <a:lstStyle/>
          <a:p>
            <a:pPr lvl="0" algn="dist">
              <a:defRPr/>
            </a:pPr>
            <a:r>
              <a:rPr lang="vi-VN" altLang="zh-CN" sz="32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Bài 3</a:t>
            </a:r>
            <a:endPar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3"/>
          <a:stretch>
            <a:fillRect/>
          </a:stretch>
        </p:blipFill>
        <p:spPr>
          <a:xfrm>
            <a:off x="983655" y="3052884"/>
            <a:ext cx="3633141" cy="3633141"/>
          </a:xfrm>
          <a:prstGeom prst="rect">
            <a:avLst/>
          </a:prstGeom>
        </p:spPr>
      </p:pic>
      <p:sp>
        <p:nvSpPr>
          <p:cNvPr id="5" name="Rectangle 4">
            <a:extLst>
              <a:ext uri="{FF2B5EF4-FFF2-40B4-BE49-F238E27FC236}">
                <a16:creationId xmlns:a16="http://schemas.microsoft.com/office/drawing/2014/main" id="{EA25420E-5298-1CA3-5A6B-9CF74F461985}"/>
              </a:ext>
            </a:extLst>
          </p:cNvPr>
          <p:cNvSpPr/>
          <p:nvPr/>
        </p:nvSpPr>
        <p:spPr>
          <a:xfrm>
            <a:off x="4443042" y="3534934"/>
            <a:ext cx="6918774" cy="2308324"/>
          </a:xfrm>
          <a:prstGeom prst="rect">
            <a:avLst/>
          </a:prstGeom>
        </p:spPr>
        <p:txBody>
          <a:bodyPr wrap="square">
            <a:spAutoFit/>
          </a:bodyPr>
          <a:lstStyle/>
          <a:p>
            <a:pPr lvl="0" algn="just">
              <a:defRPr/>
            </a:pPr>
            <a:r>
              <a:rPr lang="vi-VN" sz="3600" dirty="0">
                <a:solidFill>
                  <a:srgbClr val="000000"/>
                </a:solidFill>
                <a:latin typeface="Times New Roman" panose="02020603050405020304" pitchFamily="18" charset="0"/>
                <a:cs typeface="Times New Roman" panose="02020603050405020304" pitchFamily="18" charset="0"/>
              </a:rPr>
              <a:t>Trả lời:</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 Từ “Sáu” không phải số từ.</a:t>
            </a:r>
          </a:p>
          <a:p>
            <a:pPr lvl="0" algn="just">
              <a:defRPr/>
            </a:pPr>
            <a:r>
              <a:rPr lang="vi-VN" sz="3600" dirty="0">
                <a:solidFill>
                  <a:srgbClr val="000000"/>
                </a:solidFill>
                <a:latin typeface="Times New Roman" panose="02020603050405020304" pitchFamily="18" charset="0"/>
                <a:cs typeface="Times New Roman" panose="02020603050405020304" pitchFamily="18" charset="0"/>
              </a:rPr>
              <a:t>- Từ “Sáu” được viết hoa vì đây là danh từ, tên riêng chỉ người.</a:t>
            </a:r>
          </a:p>
        </p:txBody>
      </p:sp>
    </p:spTree>
    <p:extLst>
      <p:ext uri="{BB962C8B-B14F-4D97-AF65-F5344CB8AC3E}">
        <p14:creationId xmlns:p14="http://schemas.microsoft.com/office/powerpoint/2010/main" val="403257692"/>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6" name="图片 10">
            <a:extLst>
              <a:ext uri="{FF2B5EF4-FFF2-40B4-BE49-F238E27FC236}">
                <a16:creationId xmlns:a16="http://schemas.microsoft.com/office/drawing/2014/main" id="{DE233F98-2212-496E-8BE0-202F758FA2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80118" y="-489249"/>
            <a:ext cx="4871978" cy="6188945"/>
          </a:xfrm>
          <a:prstGeom prst="rect">
            <a:avLst/>
          </a:prstGeom>
        </p:spPr>
      </p:pic>
      <p:sp>
        <p:nvSpPr>
          <p:cNvPr id="10" name="文本框 11">
            <a:extLst>
              <a:ext uri="{FF2B5EF4-FFF2-40B4-BE49-F238E27FC236}">
                <a16:creationId xmlns:a16="http://schemas.microsoft.com/office/drawing/2014/main" id="{C6095E9E-1F5C-41D8-AE18-43A23A7698E5}"/>
              </a:ext>
            </a:extLst>
          </p:cNvPr>
          <p:cNvSpPr txBox="1"/>
          <p:nvPr/>
        </p:nvSpPr>
        <p:spPr>
          <a:xfrm>
            <a:off x="3500016" y="2949780"/>
            <a:ext cx="361384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KHỞI</a:t>
            </a:r>
            <a:r>
              <a:rPr kumimoji="0" lang="en-US" altLang="zh-CN" sz="4400" b="1" i="0" u="none" strike="noStrike" kern="1200" cap="none" spc="0" normalizeH="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ĐỘNG</a:t>
            </a:r>
            <a:endParaRPr kumimoji="0" lang="zh-CN"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693428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9CA3A-77DC-4FAE-8AF7-E724F2B1A27F}"/>
              </a:ext>
            </a:extLst>
          </p:cNvPr>
          <p:cNvSpPr/>
          <p:nvPr/>
        </p:nvSpPr>
        <p:spPr>
          <a:xfrm>
            <a:off x="748764" y="1324900"/>
            <a:ext cx="7849952"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Trong câu: “Bụng nó đầy nước, bố phải nắm ngược hai chân dốc xuống như làm xiếc", có số từ hai kết hợp với chân (hai chân). Trong tiếng Việt, bên cạnh hai chân còn có đôi chân. Hãy tìm thêm những trường hợp tương tự và cho biết sự khác nhau về nghĩa giữa cụm từ có số từ hai và cụm từ có danh từ đơn vị đôi có ý nghĩa số lượng trong mỗi trường hợp.</a:t>
            </a:r>
          </a:p>
        </p:txBody>
      </p:sp>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2517407" y="399166"/>
            <a:ext cx="2029426"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Bài 4:</a:t>
            </a:r>
            <a:endPar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3"/>
          <a:stretch>
            <a:fillRect/>
          </a:stretch>
        </p:blipFill>
        <p:spPr>
          <a:xfrm>
            <a:off x="8265041" y="2398544"/>
            <a:ext cx="3633141" cy="3633141"/>
          </a:xfrm>
          <a:prstGeom prst="rect">
            <a:avLst/>
          </a:prstGeom>
        </p:spPr>
      </p:pic>
    </p:spTree>
    <p:extLst>
      <p:ext uri="{BB962C8B-B14F-4D97-AF65-F5344CB8AC3E}">
        <p14:creationId xmlns:p14="http://schemas.microsoft.com/office/powerpoint/2010/main" val="1927381945"/>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6" y="657337"/>
            <a:ext cx="262903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Bài</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tập</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4</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298"/>
            <a:ext cx="2510384"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3" name="图片 30">
            <a:extLst>
              <a:ext uri="{FF2B5EF4-FFF2-40B4-BE49-F238E27FC236}">
                <a16:creationId xmlns:a16="http://schemas.microsoft.com/office/drawing/2014/main" id="{1969DF0E-BFCC-43F6-9B1E-584FDB68BB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7816" y="1806271"/>
            <a:ext cx="2559536" cy="3052890"/>
          </a:xfrm>
          <a:prstGeom prst="rect">
            <a:avLst/>
          </a:prstGeom>
        </p:spPr>
      </p:pic>
      <p:pic>
        <p:nvPicPr>
          <p:cNvPr id="25" name="图片 32">
            <a:extLst>
              <a:ext uri="{FF2B5EF4-FFF2-40B4-BE49-F238E27FC236}">
                <a16:creationId xmlns:a16="http://schemas.microsoft.com/office/drawing/2014/main" id="{58035C29-482F-46BA-90F7-D6AD582D9E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811" y="2237046"/>
            <a:ext cx="433660" cy="364632"/>
          </a:xfrm>
          <a:prstGeom prst="rect">
            <a:avLst/>
          </a:prstGeom>
        </p:spPr>
      </p:pic>
      <p:sp>
        <p:nvSpPr>
          <p:cNvPr id="26" name="文本框 33">
            <a:extLst>
              <a:ext uri="{FF2B5EF4-FFF2-40B4-BE49-F238E27FC236}">
                <a16:creationId xmlns:a16="http://schemas.microsoft.com/office/drawing/2014/main" id="{841D090E-EB30-4741-8B5D-EE84AA76B2DA}"/>
              </a:ext>
            </a:extLst>
          </p:cNvPr>
          <p:cNvSpPr txBox="1"/>
          <p:nvPr/>
        </p:nvSpPr>
        <p:spPr>
          <a:xfrm>
            <a:off x="7762092" y="2140840"/>
            <a:ext cx="872550" cy="590931"/>
          </a:xfrm>
          <a:prstGeom prst="rect">
            <a:avLst/>
          </a:prstGeom>
          <a:noFill/>
        </p:spPr>
        <p:txBody>
          <a:bodyPr wrap="square" rtlCol="0">
            <a:spAutoFit/>
          </a:bodyPr>
          <a:lstStyle/>
          <a:p>
            <a:pPr marL="0" marR="0" lvl="0" indent="0" algn="l" defTabSz="485140" rtl="0" eaLnBrk="1" fontAlgn="auto" latinLnBrk="0" hangingPunct="1">
              <a:lnSpc>
                <a:spcPct val="100000"/>
              </a:lnSpc>
              <a:spcBef>
                <a:spcPts val="0"/>
              </a:spcBef>
              <a:spcAft>
                <a:spcPts val="0"/>
              </a:spcAft>
              <a:buClrTx/>
              <a:buSzTx/>
              <a:buFontTx/>
              <a:buNone/>
              <a:tabLst/>
              <a:defRPr/>
            </a:pPr>
            <a:r>
              <a:rPr kumimoji="0" lang="en-US" altLang="zh-CN" sz="3240" b="0" i="0" u="none" strike="noStrike" kern="1200" cap="none" spc="0" normalizeH="0" baseline="0" noProof="0" dirty="0">
                <a:ln>
                  <a:noFill/>
                </a:ln>
                <a:solidFill>
                  <a:prstClr val="black">
                    <a:lumMod val="50000"/>
                    <a:lumOff val="50000"/>
                  </a:prstClr>
                </a:solidFill>
                <a:effectLst/>
                <a:uLnTx/>
                <a:uFillTx/>
                <a:latin typeface="inpin heiti" charset="-122"/>
                <a:ea typeface="inpin heiti" charset="-122"/>
                <a:cs typeface="inpin heiti" charset="-122"/>
              </a:rPr>
              <a:t>.</a:t>
            </a:r>
          </a:p>
        </p:txBody>
      </p:sp>
      <p:pic>
        <p:nvPicPr>
          <p:cNvPr id="29" name="图片 36">
            <a:extLst>
              <a:ext uri="{FF2B5EF4-FFF2-40B4-BE49-F238E27FC236}">
                <a16:creationId xmlns:a16="http://schemas.microsoft.com/office/drawing/2014/main" id="{A9C2C61D-915F-4927-9A79-102B221025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3530" y="4098844"/>
            <a:ext cx="433660" cy="364632"/>
          </a:xfrm>
          <a:prstGeom prst="rect">
            <a:avLst/>
          </a:prstGeom>
        </p:spPr>
      </p:pic>
      <p:sp>
        <p:nvSpPr>
          <p:cNvPr id="30" name="文本框 37">
            <a:extLst>
              <a:ext uri="{FF2B5EF4-FFF2-40B4-BE49-F238E27FC236}">
                <a16:creationId xmlns:a16="http://schemas.microsoft.com/office/drawing/2014/main" id="{ECAF4506-39E7-4937-B0C7-B62A6A861D29}"/>
              </a:ext>
            </a:extLst>
          </p:cNvPr>
          <p:cNvSpPr txBox="1"/>
          <p:nvPr/>
        </p:nvSpPr>
        <p:spPr>
          <a:xfrm>
            <a:off x="7772811" y="4002639"/>
            <a:ext cx="872550" cy="590931"/>
          </a:xfrm>
          <a:prstGeom prst="rect">
            <a:avLst/>
          </a:prstGeom>
          <a:noFill/>
        </p:spPr>
        <p:txBody>
          <a:bodyPr wrap="square" rtlCol="0">
            <a:spAutoFit/>
          </a:bodyPr>
          <a:lstStyle/>
          <a:p>
            <a:pPr marL="0" marR="0" lvl="0" indent="0" algn="l" defTabSz="485140" rtl="0" eaLnBrk="1" fontAlgn="auto" latinLnBrk="0" hangingPunct="1">
              <a:lnSpc>
                <a:spcPct val="100000"/>
              </a:lnSpc>
              <a:spcBef>
                <a:spcPts val="0"/>
              </a:spcBef>
              <a:spcAft>
                <a:spcPts val="0"/>
              </a:spcAft>
              <a:buClrTx/>
              <a:buSzTx/>
              <a:buFontTx/>
              <a:buNone/>
              <a:tabLst/>
              <a:defRPr/>
            </a:pPr>
            <a:r>
              <a:rPr kumimoji="0" lang="en-US" altLang="zh-CN" sz="3240" b="0" i="0" u="none" strike="noStrike" kern="1200" cap="none" spc="0" normalizeH="0" baseline="0" noProof="0" dirty="0">
                <a:ln>
                  <a:noFill/>
                </a:ln>
                <a:solidFill>
                  <a:prstClr val="black">
                    <a:lumMod val="50000"/>
                    <a:lumOff val="50000"/>
                  </a:prstClr>
                </a:solidFill>
                <a:effectLst/>
                <a:uLnTx/>
                <a:uFillTx/>
                <a:latin typeface="inpin heiti" charset="-122"/>
                <a:ea typeface="inpin heiti" charset="-122"/>
                <a:cs typeface="inpin heiti" charset="-122"/>
              </a:rPr>
              <a:t>.</a:t>
            </a:r>
          </a:p>
        </p:txBody>
      </p:sp>
      <p:sp>
        <p:nvSpPr>
          <p:cNvPr id="31" name="矩形 38">
            <a:extLst>
              <a:ext uri="{FF2B5EF4-FFF2-40B4-BE49-F238E27FC236}">
                <a16:creationId xmlns:a16="http://schemas.microsoft.com/office/drawing/2014/main" id="{B9A0BFD8-F420-4B11-B99A-3467C3475362}"/>
              </a:ext>
            </a:extLst>
          </p:cNvPr>
          <p:cNvSpPr/>
          <p:nvPr/>
        </p:nvSpPr>
        <p:spPr>
          <a:xfrm>
            <a:off x="1342964" y="1996839"/>
            <a:ext cx="5676336" cy="28623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vi-VN" sz="3600" b="1" i="1" dirty="0">
                <a:solidFill>
                  <a:prstClr val="black"/>
                </a:solidFill>
                <a:latin typeface="Times New Roman" panose="02020603050405020304" pitchFamily="18" charset="0"/>
              </a:rPr>
              <a:t>- Những trường hợp tương tự: Đôi đũa- hai chiếc đũa, đôi mắt- hai cái mắt, đôi hoa tai- hai chiếc hoa tai…</a:t>
            </a:r>
            <a:r>
              <a:rPr lang="en-US" sz="3600" b="1" i="1" dirty="0">
                <a:solidFill>
                  <a:prstClr val="black"/>
                </a:solidFill>
                <a:latin typeface="Times New Roman" panose="02020603050405020304" pitchFamily="18" charset="0"/>
              </a:rPr>
              <a:t>M</a:t>
            </a:r>
            <a:r>
              <a:rPr lang="vi-VN" sz="3600" b="1" i="1" dirty="0">
                <a:solidFill>
                  <a:prstClr val="black"/>
                </a:solidFill>
                <a:latin typeface="Times New Roman" panose="02020603050405020304" pitchFamily="18" charset="0"/>
              </a:rPr>
              <a:t>ở rộng nội dung kể, tả</a:t>
            </a:r>
            <a:endParaRPr kumimoji="0" lang="en-US" sz="3600" b="1" i="0" u="none" strike="noStrike" kern="1200" cap="none" spc="0" normalizeH="0" baseline="0" noProof="0" dirty="0">
              <a:ln>
                <a:noFill/>
              </a:ln>
              <a:solidFill>
                <a:prstClr val="black"/>
              </a:solidFill>
              <a:effectLst/>
              <a:uLnTx/>
              <a:uFillTx/>
              <a:latin typeface="等线 Light" panose="020F0302020204030204"/>
            </a:endParaRPr>
          </a:p>
        </p:txBody>
      </p:sp>
      <p:pic>
        <p:nvPicPr>
          <p:cNvPr id="22" name="图片 3">
            <a:extLst>
              <a:ext uri="{FF2B5EF4-FFF2-40B4-BE49-F238E27FC236}">
                <a16:creationId xmlns:a16="http://schemas.microsoft.com/office/drawing/2014/main" id="{BBAFE08C-E24B-4A40-AC3A-C023C986E67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8919573">
            <a:off x="10509979" y="185913"/>
            <a:ext cx="1050530" cy="1223163"/>
          </a:xfrm>
          <a:prstGeom prst="rect">
            <a:avLst/>
          </a:prstGeom>
        </p:spPr>
      </p:pic>
      <p:pic>
        <p:nvPicPr>
          <p:cNvPr id="35" name="图片 4">
            <a:extLst>
              <a:ext uri="{FF2B5EF4-FFF2-40B4-BE49-F238E27FC236}">
                <a16:creationId xmlns:a16="http://schemas.microsoft.com/office/drawing/2014/main" id="{9FA7B13F-E6A2-43BF-ACAE-CE36FA255F5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10824" y="5703761"/>
            <a:ext cx="872706" cy="905605"/>
          </a:xfrm>
          <a:prstGeom prst="rect">
            <a:avLst/>
          </a:prstGeom>
        </p:spPr>
      </p:pic>
      <p:pic>
        <p:nvPicPr>
          <p:cNvPr id="36" name="图片 5">
            <a:extLst>
              <a:ext uri="{FF2B5EF4-FFF2-40B4-BE49-F238E27FC236}">
                <a16:creationId xmlns:a16="http://schemas.microsoft.com/office/drawing/2014/main" id="{5F124CFC-573E-4EE6-B72E-4686E59102F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35926" y="5060497"/>
            <a:ext cx="1011525" cy="1096066"/>
          </a:xfrm>
          <a:prstGeom prst="rect">
            <a:avLst/>
          </a:prstGeom>
        </p:spPr>
      </p:pic>
    </p:spTree>
    <p:extLst>
      <p:ext uri="{BB962C8B-B14F-4D97-AF65-F5344CB8AC3E}">
        <p14:creationId xmlns:p14="http://schemas.microsoft.com/office/powerpoint/2010/main" val="377666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6" y="657337"/>
            <a:ext cx="262903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Bài</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tập</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4</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298"/>
            <a:ext cx="2510384"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8" name="图片 29">
            <a:extLst>
              <a:ext uri="{FF2B5EF4-FFF2-40B4-BE49-F238E27FC236}">
                <a16:creationId xmlns:a16="http://schemas.microsoft.com/office/drawing/2014/main" id="{2A2778A0-2955-4160-8987-34BBA9C0A2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4704" y="2237046"/>
            <a:ext cx="433660" cy="364632"/>
          </a:xfrm>
          <a:prstGeom prst="rect">
            <a:avLst/>
          </a:prstGeom>
        </p:spPr>
      </p:pic>
      <p:pic>
        <p:nvPicPr>
          <p:cNvPr id="23" name="图片 30">
            <a:extLst>
              <a:ext uri="{FF2B5EF4-FFF2-40B4-BE49-F238E27FC236}">
                <a16:creationId xmlns:a16="http://schemas.microsoft.com/office/drawing/2014/main" id="{1969DF0E-BFCC-43F6-9B1E-584FDB68B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4169" y="2077401"/>
            <a:ext cx="2559536" cy="3052890"/>
          </a:xfrm>
          <a:prstGeom prst="rect">
            <a:avLst/>
          </a:prstGeom>
        </p:spPr>
      </p:pic>
      <p:sp>
        <p:nvSpPr>
          <p:cNvPr id="24" name="文本框 31">
            <a:extLst>
              <a:ext uri="{FF2B5EF4-FFF2-40B4-BE49-F238E27FC236}">
                <a16:creationId xmlns:a16="http://schemas.microsoft.com/office/drawing/2014/main" id="{C8BEDA65-6089-4A61-B658-A72E152D33F9}"/>
              </a:ext>
            </a:extLst>
          </p:cNvPr>
          <p:cNvSpPr txBox="1"/>
          <p:nvPr/>
        </p:nvSpPr>
        <p:spPr>
          <a:xfrm>
            <a:off x="4253986" y="2140840"/>
            <a:ext cx="872550" cy="590931"/>
          </a:xfrm>
          <a:prstGeom prst="rect">
            <a:avLst/>
          </a:prstGeom>
          <a:noFill/>
        </p:spPr>
        <p:txBody>
          <a:bodyPr wrap="square" rtlCol="0">
            <a:spAutoFit/>
          </a:bodyPr>
          <a:lstStyle/>
          <a:p>
            <a:pPr marL="0" marR="0" lvl="0" indent="0" algn="l" defTabSz="485140" rtl="0" eaLnBrk="1" fontAlgn="auto" latinLnBrk="0" hangingPunct="1">
              <a:lnSpc>
                <a:spcPct val="100000"/>
              </a:lnSpc>
              <a:spcBef>
                <a:spcPts val="0"/>
              </a:spcBef>
              <a:spcAft>
                <a:spcPts val="0"/>
              </a:spcAft>
              <a:buClrTx/>
              <a:buSzTx/>
              <a:buFontTx/>
              <a:buNone/>
              <a:tabLst/>
              <a:defRPr/>
            </a:pPr>
            <a:r>
              <a:rPr kumimoji="0" lang="en-US" altLang="zh-CN" sz="3240" b="0" i="0" u="none" strike="noStrike" kern="1200" cap="none" spc="0" normalizeH="0" baseline="0" noProof="0" dirty="0">
                <a:ln>
                  <a:noFill/>
                </a:ln>
                <a:solidFill>
                  <a:prstClr val="black">
                    <a:lumMod val="50000"/>
                    <a:lumOff val="50000"/>
                  </a:prstClr>
                </a:solidFill>
                <a:effectLst/>
                <a:uLnTx/>
                <a:uFillTx/>
                <a:latin typeface="inpin heiti" charset="-122"/>
                <a:ea typeface="inpin heiti" charset="-122"/>
                <a:cs typeface="inpin heiti" charset="-122"/>
              </a:rPr>
              <a:t>01</a:t>
            </a:r>
          </a:p>
        </p:txBody>
      </p:sp>
      <p:pic>
        <p:nvPicPr>
          <p:cNvPr id="25" name="图片 32">
            <a:extLst>
              <a:ext uri="{FF2B5EF4-FFF2-40B4-BE49-F238E27FC236}">
                <a16:creationId xmlns:a16="http://schemas.microsoft.com/office/drawing/2014/main" id="{58035C29-482F-46BA-90F7-D6AD582D9E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0359" y="2850948"/>
            <a:ext cx="433660" cy="364632"/>
          </a:xfrm>
          <a:prstGeom prst="rect">
            <a:avLst/>
          </a:prstGeom>
        </p:spPr>
      </p:pic>
      <p:sp>
        <p:nvSpPr>
          <p:cNvPr id="26" name="文本框 33">
            <a:extLst>
              <a:ext uri="{FF2B5EF4-FFF2-40B4-BE49-F238E27FC236}">
                <a16:creationId xmlns:a16="http://schemas.microsoft.com/office/drawing/2014/main" id="{841D090E-EB30-4741-8B5D-EE84AA76B2DA}"/>
              </a:ext>
            </a:extLst>
          </p:cNvPr>
          <p:cNvSpPr txBox="1"/>
          <p:nvPr/>
        </p:nvSpPr>
        <p:spPr>
          <a:xfrm>
            <a:off x="7253235" y="2692717"/>
            <a:ext cx="872550" cy="590931"/>
          </a:xfrm>
          <a:prstGeom prst="rect">
            <a:avLst/>
          </a:prstGeom>
          <a:noFill/>
        </p:spPr>
        <p:txBody>
          <a:bodyPr wrap="square" rtlCol="0">
            <a:spAutoFit/>
          </a:bodyPr>
          <a:lstStyle/>
          <a:p>
            <a:pPr marL="0" marR="0" lvl="0" indent="0" algn="l" defTabSz="485140" rtl="0" eaLnBrk="1" fontAlgn="auto" latinLnBrk="0" hangingPunct="1">
              <a:lnSpc>
                <a:spcPct val="100000"/>
              </a:lnSpc>
              <a:spcBef>
                <a:spcPts val="0"/>
              </a:spcBef>
              <a:spcAft>
                <a:spcPts val="0"/>
              </a:spcAft>
              <a:buClrTx/>
              <a:buSzTx/>
              <a:buFontTx/>
              <a:buNone/>
              <a:tabLst/>
              <a:defRPr/>
            </a:pPr>
            <a:r>
              <a:rPr kumimoji="0" lang="en-US" altLang="zh-CN" sz="3240" b="0" i="0" u="none" strike="noStrike" kern="1200" cap="none" spc="0" normalizeH="0" baseline="0" noProof="0" dirty="0">
                <a:ln>
                  <a:noFill/>
                </a:ln>
                <a:solidFill>
                  <a:prstClr val="black">
                    <a:lumMod val="50000"/>
                    <a:lumOff val="50000"/>
                  </a:prstClr>
                </a:solidFill>
                <a:effectLst/>
                <a:uLnTx/>
                <a:uFillTx/>
                <a:latin typeface="inpin heiti" charset="-122"/>
                <a:ea typeface="inpin heiti" charset="-122"/>
                <a:cs typeface="inpin heiti" charset="-122"/>
              </a:rPr>
              <a:t>02</a:t>
            </a:r>
          </a:p>
        </p:txBody>
      </p:sp>
      <p:pic>
        <p:nvPicPr>
          <p:cNvPr id="27" name="图片 34">
            <a:extLst>
              <a:ext uri="{FF2B5EF4-FFF2-40B4-BE49-F238E27FC236}">
                <a16:creationId xmlns:a16="http://schemas.microsoft.com/office/drawing/2014/main" id="{229971DE-6893-4E12-9336-8D1F4D0A59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5424" y="4098844"/>
            <a:ext cx="433660" cy="364632"/>
          </a:xfrm>
          <a:prstGeom prst="rect">
            <a:avLst/>
          </a:prstGeom>
        </p:spPr>
      </p:pic>
      <p:pic>
        <p:nvPicPr>
          <p:cNvPr id="29" name="图片 36">
            <a:extLst>
              <a:ext uri="{FF2B5EF4-FFF2-40B4-BE49-F238E27FC236}">
                <a16:creationId xmlns:a16="http://schemas.microsoft.com/office/drawing/2014/main" id="{A9C2C61D-915F-4927-9A79-102B221025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0492" y="4426323"/>
            <a:ext cx="433660" cy="364632"/>
          </a:xfrm>
          <a:prstGeom prst="rect">
            <a:avLst/>
          </a:prstGeom>
        </p:spPr>
      </p:pic>
      <p:sp>
        <p:nvSpPr>
          <p:cNvPr id="31" name="矩形 38">
            <a:extLst>
              <a:ext uri="{FF2B5EF4-FFF2-40B4-BE49-F238E27FC236}">
                <a16:creationId xmlns:a16="http://schemas.microsoft.com/office/drawing/2014/main" id="{B9A0BFD8-F420-4B11-B99A-3467C3475362}"/>
              </a:ext>
            </a:extLst>
          </p:cNvPr>
          <p:cNvSpPr/>
          <p:nvPr/>
        </p:nvSpPr>
        <p:spPr>
          <a:xfrm>
            <a:off x="919911" y="2601678"/>
            <a:ext cx="3003984" cy="13849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vi-VN" sz="2800" b="1" i="1" dirty="0">
                <a:solidFill>
                  <a:prstClr val="black"/>
                </a:solidFill>
                <a:latin typeface="Times New Roman" panose="02020603050405020304" pitchFamily="18" charset="0"/>
              </a:rPr>
              <a:t>“Hai” là số từ chỉ số lượng, dùng để đếm các sự vật.</a:t>
            </a:r>
            <a:endParaRPr kumimoji="0" lang="en-US" sz="2800" b="1" i="0" u="none" strike="noStrike" kern="1200" cap="none" spc="0" normalizeH="0" baseline="0" noProof="0" dirty="0">
              <a:ln>
                <a:noFill/>
              </a:ln>
              <a:solidFill>
                <a:prstClr val="black"/>
              </a:solidFill>
              <a:effectLst/>
              <a:uLnTx/>
              <a:uFillTx/>
              <a:latin typeface="等线 Light" panose="020F0302020204030204"/>
            </a:endParaRPr>
          </a:p>
        </p:txBody>
      </p:sp>
      <p:sp>
        <p:nvSpPr>
          <p:cNvPr id="34" name="矩形 41">
            <a:extLst>
              <a:ext uri="{FF2B5EF4-FFF2-40B4-BE49-F238E27FC236}">
                <a16:creationId xmlns:a16="http://schemas.microsoft.com/office/drawing/2014/main" id="{47123C4A-314C-4A3C-9A80-42DEDC006F0E}"/>
              </a:ext>
            </a:extLst>
          </p:cNvPr>
          <p:cNvSpPr/>
          <p:nvPr/>
        </p:nvSpPr>
        <p:spPr>
          <a:xfrm>
            <a:off x="7941143" y="3025397"/>
            <a:ext cx="3783050" cy="310854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1097280">
              <a:defRPr/>
            </a:pPr>
            <a:r>
              <a:rPr lang="vi-VN" sz="2000" b="1" i="1" dirty="0">
                <a:solidFill>
                  <a:prstClr val="black"/>
                </a:solidFill>
                <a:latin typeface="Times New Roman" panose="02020603050405020304" pitchFamily="18" charset="0"/>
              </a:rPr>
              <a:t>“</a:t>
            </a:r>
            <a:r>
              <a:rPr lang="vi-VN" sz="2800" b="1" i="1" dirty="0">
                <a:solidFill>
                  <a:prstClr val="black"/>
                </a:solidFill>
                <a:latin typeface="Times New Roman" panose="02020603050405020304" pitchFamily="18" charset="0"/>
              </a:rPr>
              <a:t>Đôi” là danh từ chỉ một tập hợp sự vật có hai yếu tố cùng loại, tương ứng với nhau và làm thành một đơn vị thống nhất về mặt chức năng, công dụng</a:t>
            </a:r>
            <a:endParaRPr kumimoji="0" lang="zh-CN" altLang="en-US" sz="2800" b="1" i="0" u="none" strike="noStrike" kern="1200" cap="none" spc="0" normalizeH="0" baseline="0" noProof="0" dirty="0">
              <a:ln>
                <a:noFill/>
              </a:ln>
              <a:solidFill>
                <a:prstClr val="black">
                  <a:lumMod val="50000"/>
                  <a:lumOff val="50000"/>
                </a:prstClr>
              </a:solidFill>
              <a:effectLst/>
              <a:uLnTx/>
              <a:uFillTx/>
              <a:latin typeface="等线 Light" panose="020F0302020204030204"/>
              <a:ea typeface="inpin heiti" charset="-122"/>
            </a:endParaRPr>
          </a:p>
        </p:txBody>
      </p:sp>
      <p:pic>
        <p:nvPicPr>
          <p:cNvPr id="22" name="图片 3">
            <a:extLst>
              <a:ext uri="{FF2B5EF4-FFF2-40B4-BE49-F238E27FC236}">
                <a16:creationId xmlns:a16="http://schemas.microsoft.com/office/drawing/2014/main" id="{BBAFE08C-E24B-4A40-AC3A-C023C986E67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8919573">
            <a:off x="10509979" y="185913"/>
            <a:ext cx="1050530" cy="1223163"/>
          </a:xfrm>
          <a:prstGeom prst="rect">
            <a:avLst/>
          </a:prstGeom>
        </p:spPr>
      </p:pic>
      <p:pic>
        <p:nvPicPr>
          <p:cNvPr id="35" name="图片 4">
            <a:extLst>
              <a:ext uri="{FF2B5EF4-FFF2-40B4-BE49-F238E27FC236}">
                <a16:creationId xmlns:a16="http://schemas.microsoft.com/office/drawing/2014/main" id="{9FA7B13F-E6A2-43BF-ACAE-CE36FA255F5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10824" y="5703761"/>
            <a:ext cx="872706" cy="905605"/>
          </a:xfrm>
          <a:prstGeom prst="rect">
            <a:avLst/>
          </a:prstGeom>
        </p:spPr>
      </p:pic>
      <p:pic>
        <p:nvPicPr>
          <p:cNvPr id="36" name="图片 5">
            <a:extLst>
              <a:ext uri="{FF2B5EF4-FFF2-40B4-BE49-F238E27FC236}">
                <a16:creationId xmlns:a16="http://schemas.microsoft.com/office/drawing/2014/main" id="{5F124CFC-573E-4EE6-B72E-4686E59102F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35926" y="5060497"/>
            <a:ext cx="1011525" cy="1096066"/>
          </a:xfrm>
          <a:prstGeom prst="rect">
            <a:avLst/>
          </a:prstGeom>
        </p:spPr>
      </p:pic>
      <p:sp>
        <p:nvSpPr>
          <p:cNvPr id="4" name="Rectangle 3">
            <a:extLst>
              <a:ext uri="{FF2B5EF4-FFF2-40B4-BE49-F238E27FC236}">
                <a16:creationId xmlns:a16="http://schemas.microsoft.com/office/drawing/2014/main" id="{22798DB1-0714-424A-B888-507337081B1D}"/>
              </a:ext>
            </a:extLst>
          </p:cNvPr>
          <p:cNvSpPr/>
          <p:nvPr/>
        </p:nvSpPr>
        <p:spPr>
          <a:xfrm>
            <a:off x="365728" y="1327716"/>
            <a:ext cx="11697641" cy="954107"/>
          </a:xfrm>
          <a:prstGeom prst="rect">
            <a:avLst/>
          </a:prstGeom>
        </p:spPr>
        <p:txBody>
          <a:bodyPr wrap="square">
            <a:spAutoFit/>
          </a:bodyPr>
          <a:lstStyle/>
          <a:p>
            <a:r>
              <a:rPr lang="vi-VN" sz="2800" b="1" dirty="0">
                <a:solidFill>
                  <a:srgbClr val="000000"/>
                </a:solidFill>
                <a:latin typeface="Times New Roman" panose="02020603050405020304" pitchFamily="18" charset="0"/>
                <a:ea typeface="Times New Roman" panose="02020603050405020304" pitchFamily="18" charset="0"/>
              </a:rPr>
              <a:t>Sự khác nhau giữa cụm từ có số từ “hai” và cụm từ có danh từ đơn vị “đôi” là</a:t>
            </a:r>
            <a:endParaRPr lang="en-US" sz="2800" b="1" dirty="0"/>
          </a:p>
        </p:txBody>
      </p:sp>
    </p:spTree>
    <p:extLst>
      <p:ext uri="{BB962C8B-B14F-4D97-AF65-F5344CB8AC3E}">
        <p14:creationId xmlns:p14="http://schemas.microsoft.com/office/powerpoint/2010/main" val="3195840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6" grpId="0"/>
      <p:bldP spid="31" grpId="0"/>
      <p:bldP spid="34"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9CA3A-77DC-4FAE-8AF7-E724F2B1A27F}"/>
              </a:ext>
            </a:extLst>
          </p:cNvPr>
          <p:cNvSpPr/>
          <p:nvPr/>
        </p:nvSpPr>
        <p:spPr>
          <a:xfrm>
            <a:off x="1162946" y="1493618"/>
            <a:ext cx="6481309" cy="4524315"/>
          </a:xfrm>
          <a:prstGeom prst="rect">
            <a:avLst/>
          </a:prstGeom>
        </p:spPr>
        <p:txBody>
          <a:bodyPr wrap="square">
            <a:spAutoFit/>
          </a:bodyPr>
          <a:lstStyle/>
          <a:p>
            <a:pPr lvl="0" algn="just"/>
            <a:r>
              <a:rPr lang="vi-VN" sz="3200" dirty="0">
                <a:solidFill>
                  <a:srgbClr val="000000"/>
                </a:solidFill>
                <a:latin typeface="Times New Roman" panose="02020603050405020304" pitchFamily="18" charset="0"/>
                <a:cs typeface="Times New Roman" panose="02020603050405020304" pitchFamily="18" charset="0"/>
              </a:rPr>
              <a:t>Có những từ vốn chỉ số lượng xác định nhưng trong một số trường hợp lại mang nghĩa biểu trưng, ước lệ, không xác định. Ví dụ: trăm mưu nghìn kế. Trăm, nghìn là số từ chỉ số lượng xác định nhưng đây lại biểu trưng cho ý nghĩa rất nhiều". Hãy tìm ba thành ngữ có số từ được dùng theo cách như vậy.</a:t>
            </a:r>
            <a:endPar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1863066" y="657337"/>
            <a:ext cx="265860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Bài</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tập</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2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5</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5" name="Straight Connector 4">
            <a:extLst>
              <a:ext uri="{FF2B5EF4-FFF2-40B4-BE49-F238E27FC236}">
                <a16:creationId xmlns:a16="http://schemas.microsoft.com/office/drawing/2014/main" id="{D21B580B-4B25-4BEA-A164-5F3DE4F9D8CC}"/>
              </a:ext>
            </a:extLst>
          </p:cNvPr>
          <p:cNvCxnSpPr>
            <a:cxnSpLocks/>
          </p:cNvCxnSpPr>
          <p:nvPr/>
        </p:nvCxnSpPr>
        <p:spPr>
          <a:xfrm>
            <a:off x="1981717" y="1292298"/>
            <a:ext cx="2397336"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3"/>
          <a:stretch>
            <a:fillRect/>
          </a:stretch>
        </p:blipFill>
        <p:spPr>
          <a:xfrm>
            <a:off x="7644255" y="2490822"/>
            <a:ext cx="3633141" cy="3633141"/>
          </a:xfrm>
          <a:prstGeom prst="rect">
            <a:avLst/>
          </a:prstGeom>
        </p:spPr>
      </p:pic>
      <p:pic>
        <p:nvPicPr>
          <p:cNvPr id="9" name="图片 5">
            <a:extLst>
              <a:ext uri="{FF2B5EF4-FFF2-40B4-BE49-F238E27FC236}">
                <a16:creationId xmlns:a16="http://schemas.microsoft.com/office/drawing/2014/main" id="{0107A53E-A534-4E1E-B467-6BDDDA089E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39008" y="1081703"/>
            <a:ext cx="1011525" cy="1096066"/>
          </a:xfrm>
          <a:prstGeom prst="rect">
            <a:avLst/>
          </a:prstGeom>
        </p:spPr>
      </p:pic>
    </p:spTree>
    <p:extLst>
      <p:ext uri="{BB962C8B-B14F-4D97-AF65-F5344CB8AC3E}">
        <p14:creationId xmlns:p14="http://schemas.microsoft.com/office/powerpoint/2010/main" val="89550557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1863066" y="657337"/>
            <a:ext cx="265860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Bài</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tập</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2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5</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5" name="Straight Connector 4">
            <a:extLst>
              <a:ext uri="{FF2B5EF4-FFF2-40B4-BE49-F238E27FC236}">
                <a16:creationId xmlns:a16="http://schemas.microsoft.com/office/drawing/2014/main" id="{D21B580B-4B25-4BEA-A164-5F3DE4F9D8CC}"/>
              </a:ext>
            </a:extLst>
          </p:cNvPr>
          <p:cNvCxnSpPr>
            <a:cxnSpLocks/>
          </p:cNvCxnSpPr>
          <p:nvPr/>
        </p:nvCxnSpPr>
        <p:spPr>
          <a:xfrm>
            <a:off x="1981717" y="1292298"/>
            <a:ext cx="2397336"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3"/>
          <a:stretch>
            <a:fillRect/>
          </a:stretch>
        </p:blipFill>
        <p:spPr>
          <a:xfrm>
            <a:off x="7644255" y="2490822"/>
            <a:ext cx="3633141" cy="3633141"/>
          </a:xfrm>
          <a:prstGeom prst="rect">
            <a:avLst/>
          </a:prstGeom>
        </p:spPr>
      </p:pic>
      <p:sp>
        <p:nvSpPr>
          <p:cNvPr id="6" name="Rectangle 5">
            <a:extLst>
              <a:ext uri="{FF2B5EF4-FFF2-40B4-BE49-F238E27FC236}">
                <a16:creationId xmlns:a16="http://schemas.microsoft.com/office/drawing/2014/main" id="{BF613A84-7F04-4F23-BB3D-72A151550403}"/>
              </a:ext>
            </a:extLst>
          </p:cNvPr>
          <p:cNvSpPr/>
          <p:nvPr/>
        </p:nvSpPr>
        <p:spPr>
          <a:xfrm>
            <a:off x="1132240" y="1838938"/>
            <a:ext cx="6096000" cy="2862322"/>
          </a:xfrm>
          <a:prstGeom prst="rect">
            <a:avLst/>
          </a:prstGeom>
        </p:spPr>
        <p:txBody>
          <a:bodyPr>
            <a:spAutoFit/>
          </a:bodyPr>
          <a:lstStyle/>
          <a:p>
            <a:pPr lvl="0" algn="just"/>
            <a:r>
              <a:rPr lang="vi-VN" sz="3600" i="1" dirty="0">
                <a:solidFill>
                  <a:srgbClr val="000000"/>
                </a:solidFill>
                <a:latin typeface="Times New Roman" panose="02020603050405020304" pitchFamily="18" charset="0"/>
                <a:cs typeface="Times New Roman" panose="02020603050405020304" pitchFamily="18" charset="0"/>
              </a:rPr>
              <a:t>Ba thành ngữ có số từ được dùng theo cách tương tự là:</a:t>
            </a:r>
          </a:p>
          <a:p>
            <a:pPr lvl="0" algn="just"/>
            <a:r>
              <a:rPr lang="vi-VN" sz="3600" i="1" dirty="0">
                <a:solidFill>
                  <a:srgbClr val="000000"/>
                </a:solidFill>
                <a:latin typeface="Times New Roman" panose="02020603050405020304" pitchFamily="18" charset="0"/>
                <a:cs typeface="Times New Roman" panose="02020603050405020304" pitchFamily="18" charset="0"/>
              </a:rPr>
              <a:t>- Mồm năm miệng mười.</a:t>
            </a:r>
          </a:p>
          <a:p>
            <a:pPr lvl="0" algn="just"/>
            <a:r>
              <a:rPr lang="vi-VN" sz="3600" i="1" dirty="0">
                <a:solidFill>
                  <a:srgbClr val="000000"/>
                </a:solidFill>
                <a:latin typeface="Times New Roman" panose="02020603050405020304" pitchFamily="18" charset="0"/>
                <a:cs typeface="Times New Roman" panose="02020603050405020304" pitchFamily="18" charset="0"/>
              </a:rPr>
              <a:t>- Ba chìm bảy nổi.</a:t>
            </a:r>
          </a:p>
          <a:p>
            <a:pPr lvl="0" algn="just"/>
            <a:r>
              <a:rPr lang="vi-VN" sz="3600" i="1" dirty="0">
                <a:solidFill>
                  <a:srgbClr val="000000"/>
                </a:solidFill>
                <a:latin typeface="Times New Roman" panose="02020603050405020304" pitchFamily="18" charset="0"/>
                <a:cs typeface="Times New Roman" panose="02020603050405020304" pitchFamily="18" charset="0"/>
              </a:rPr>
              <a:t>- Ba mặt một lời.</a:t>
            </a:r>
          </a:p>
        </p:txBody>
      </p:sp>
      <p:pic>
        <p:nvPicPr>
          <p:cNvPr id="9" name="图片 5">
            <a:extLst>
              <a:ext uri="{FF2B5EF4-FFF2-40B4-BE49-F238E27FC236}">
                <a16:creationId xmlns:a16="http://schemas.microsoft.com/office/drawing/2014/main" id="{0107A53E-A534-4E1E-B467-6BDDDA089E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39008" y="1081703"/>
            <a:ext cx="1011525" cy="1096066"/>
          </a:xfrm>
          <a:prstGeom prst="rect">
            <a:avLst/>
          </a:prstGeom>
        </p:spPr>
      </p:pic>
    </p:spTree>
    <p:extLst>
      <p:ext uri="{BB962C8B-B14F-4D97-AF65-F5344CB8AC3E}">
        <p14:creationId xmlns:p14="http://schemas.microsoft.com/office/powerpoint/2010/main" val="90721805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9CA3A-77DC-4FAE-8AF7-E724F2B1A27F}"/>
              </a:ext>
            </a:extLst>
          </p:cNvPr>
          <p:cNvSpPr/>
          <p:nvPr/>
        </p:nvSpPr>
        <p:spPr>
          <a:xfrm>
            <a:off x="983655" y="2151727"/>
            <a:ext cx="6316909" cy="2554545"/>
          </a:xfrm>
          <a:prstGeom prst="rect">
            <a:avLst/>
          </a:prstGeom>
        </p:spPr>
        <p:txBody>
          <a:bodyPr wrap="square">
            <a:spAutoFit/>
          </a:bodyPr>
          <a:lstStyle/>
          <a:p>
            <a:pPr lvl="0" algn="just"/>
            <a:r>
              <a:rPr lang="vi-VN" sz="4000" dirty="0">
                <a:solidFill>
                  <a:srgbClr val="000000"/>
                </a:solidFill>
                <a:latin typeface="Times New Roman" panose="02020603050405020304" pitchFamily="18" charset="0"/>
                <a:cs typeface="Times New Roman" panose="02020603050405020304" pitchFamily="18" charset="0"/>
              </a:rPr>
              <a:t>Dựa vào câu “Mỗi bông hoa là một món quà nhỏ", hãy đặt ba câu có cấu trúc tương tự (Mỗi ... là một ...).</a:t>
            </a:r>
            <a:endPar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1863066" y="657337"/>
            <a:ext cx="265860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Bài</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tập</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6</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5" name="Straight Connector 4">
            <a:extLst>
              <a:ext uri="{FF2B5EF4-FFF2-40B4-BE49-F238E27FC236}">
                <a16:creationId xmlns:a16="http://schemas.microsoft.com/office/drawing/2014/main" id="{D21B580B-4B25-4BEA-A164-5F3DE4F9D8CC}"/>
              </a:ext>
            </a:extLst>
          </p:cNvPr>
          <p:cNvCxnSpPr>
            <a:cxnSpLocks/>
          </p:cNvCxnSpPr>
          <p:nvPr/>
        </p:nvCxnSpPr>
        <p:spPr>
          <a:xfrm>
            <a:off x="1981717" y="1292298"/>
            <a:ext cx="2397336"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3"/>
          <a:stretch>
            <a:fillRect/>
          </a:stretch>
        </p:blipFill>
        <p:spPr>
          <a:xfrm>
            <a:off x="7644255" y="2490822"/>
            <a:ext cx="3633141" cy="3633141"/>
          </a:xfrm>
          <a:prstGeom prst="rect">
            <a:avLst/>
          </a:prstGeom>
        </p:spPr>
      </p:pic>
    </p:spTree>
    <p:extLst>
      <p:ext uri="{BB962C8B-B14F-4D97-AF65-F5344CB8AC3E}">
        <p14:creationId xmlns:p14="http://schemas.microsoft.com/office/powerpoint/2010/main" val="890965832"/>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C2E5A145-EB19-4809-9EAE-0782ADFF2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4" name="文本框 14">
            <a:extLst>
              <a:ext uri="{FF2B5EF4-FFF2-40B4-BE49-F238E27FC236}">
                <a16:creationId xmlns:a16="http://schemas.microsoft.com/office/drawing/2014/main" id="{30103E97-516E-4F35-9DF1-FC44FCB54C46}"/>
              </a:ext>
            </a:extLst>
          </p:cNvPr>
          <p:cNvSpPr txBox="1"/>
          <p:nvPr/>
        </p:nvSpPr>
        <p:spPr>
          <a:xfrm>
            <a:off x="1863066" y="657337"/>
            <a:ext cx="265860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Bài</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tập</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6</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5" name="Straight Connector 4">
            <a:extLst>
              <a:ext uri="{FF2B5EF4-FFF2-40B4-BE49-F238E27FC236}">
                <a16:creationId xmlns:a16="http://schemas.microsoft.com/office/drawing/2014/main" id="{D21B580B-4B25-4BEA-A164-5F3DE4F9D8CC}"/>
              </a:ext>
            </a:extLst>
          </p:cNvPr>
          <p:cNvCxnSpPr>
            <a:cxnSpLocks/>
          </p:cNvCxnSpPr>
          <p:nvPr/>
        </p:nvCxnSpPr>
        <p:spPr>
          <a:xfrm>
            <a:off x="1981717" y="1292298"/>
            <a:ext cx="2397336"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CBC6CAC-271D-4D23-8421-BE3E365A066E}"/>
              </a:ext>
            </a:extLst>
          </p:cNvPr>
          <p:cNvPicPr>
            <a:picLocks noChangeAspect="1"/>
          </p:cNvPicPr>
          <p:nvPr/>
        </p:nvPicPr>
        <p:blipFill>
          <a:blip r:embed="rId3"/>
          <a:stretch>
            <a:fillRect/>
          </a:stretch>
        </p:blipFill>
        <p:spPr>
          <a:xfrm>
            <a:off x="7644255" y="2490822"/>
            <a:ext cx="3633141" cy="3633141"/>
          </a:xfrm>
          <a:prstGeom prst="rect">
            <a:avLst/>
          </a:prstGeom>
        </p:spPr>
      </p:pic>
      <p:sp>
        <p:nvSpPr>
          <p:cNvPr id="9" name="Rectangle 8">
            <a:extLst>
              <a:ext uri="{FF2B5EF4-FFF2-40B4-BE49-F238E27FC236}">
                <a16:creationId xmlns:a16="http://schemas.microsoft.com/office/drawing/2014/main" id="{BC5BEF26-6D56-48AA-ACF6-2818D1075508}"/>
              </a:ext>
            </a:extLst>
          </p:cNvPr>
          <p:cNvSpPr/>
          <p:nvPr/>
        </p:nvSpPr>
        <p:spPr>
          <a:xfrm>
            <a:off x="1252103" y="1707103"/>
            <a:ext cx="6096000" cy="3970318"/>
          </a:xfrm>
          <a:prstGeom prst="rect">
            <a:avLst/>
          </a:prstGeom>
        </p:spPr>
        <p:txBody>
          <a:bodyPr>
            <a:spAutoFit/>
          </a:bodyPr>
          <a:lstStyle/>
          <a:p>
            <a:pPr lvl="0" algn="just"/>
            <a:r>
              <a:rPr lang="vi-VN" sz="3600" dirty="0">
                <a:solidFill>
                  <a:srgbClr val="000000"/>
                </a:solidFill>
                <a:latin typeface="Times New Roman" panose="02020603050405020304" pitchFamily="18" charset="0"/>
                <a:cs typeface="Times New Roman" panose="02020603050405020304" pitchFamily="18" charset="0"/>
              </a:rPr>
              <a:t>Trả lời:</a:t>
            </a:r>
          </a:p>
          <a:p>
            <a:pPr lvl="0" algn="just"/>
            <a:r>
              <a:rPr lang="vi-VN" sz="3600" dirty="0">
                <a:solidFill>
                  <a:srgbClr val="000000"/>
                </a:solidFill>
                <a:latin typeface="Times New Roman" panose="02020603050405020304" pitchFamily="18" charset="0"/>
                <a:cs typeface="Times New Roman" panose="02020603050405020304" pitchFamily="18" charset="0"/>
              </a:rPr>
              <a:t>- Mỗi ngày đến trường là một ngày vui.</a:t>
            </a:r>
          </a:p>
          <a:p>
            <a:pPr lvl="0" algn="just"/>
            <a:r>
              <a:rPr lang="vi-VN" sz="3600" dirty="0">
                <a:solidFill>
                  <a:srgbClr val="000000"/>
                </a:solidFill>
                <a:latin typeface="Times New Roman" panose="02020603050405020304" pitchFamily="18" charset="0"/>
                <a:cs typeface="Times New Roman" panose="02020603050405020304" pitchFamily="18" charset="0"/>
              </a:rPr>
              <a:t>- Mỗi cuốn sách là một kho tàng tri thức.</a:t>
            </a:r>
          </a:p>
          <a:p>
            <a:pPr lvl="0" algn="just"/>
            <a:r>
              <a:rPr lang="vi-VN" sz="3600" dirty="0">
                <a:solidFill>
                  <a:srgbClr val="000000"/>
                </a:solidFill>
                <a:latin typeface="Times New Roman" panose="02020603050405020304" pitchFamily="18" charset="0"/>
                <a:cs typeface="Times New Roman" panose="02020603050405020304" pitchFamily="18" charset="0"/>
              </a:rPr>
              <a:t>- Mỗi đồng tiền kiếm ra là một chuỗi ngày lao động vất vả.</a:t>
            </a:r>
          </a:p>
        </p:txBody>
      </p:sp>
    </p:spTree>
    <p:extLst>
      <p:ext uri="{BB962C8B-B14F-4D97-AF65-F5344CB8AC3E}">
        <p14:creationId xmlns:p14="http://schemas.microsoft.com/office/powerpoint/2010/main" val="567817308"/>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6" name="图片 10">
            <a:extLst>
              <a:ext uri="{FF2B5EF4-FFF2-40B4-BE49-F238E27FC236}">
                <a16:creationId xmlns:a16="http://schemas.microsoft.com/office/drawing/2014/main" id="{DE233F98-2212-496E-8BE0-202F758FA2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80118" y="-489249"/>
            <a:ext cx="4804866" cy="6188945"/>
          </a:xfrm>
          <a:prstGeom prst="rect">
            <a:avLst/>
          </a:prstGeom>
        </p:spPr>
      </p:pic>
      <p:sp>
        <p:nvSpPr>
          <p:cNvPr id="10" name="文本框 11">
            <a:extLst>
              <a:ext uri="{FF2B5EF4-FFF2-40B4-BE49-F238E27FC236}">
                <a16:creationId xmlns:a16="http://schemas.microsoft.com/office/drawing/2014/main" id="{C6095E9E-1F5C-41D8-AE18-43A23A7698E5}"/>
              </a:ext>
            </a:extLst>
          </p:cNvPr>
          <p:cNvSpPr txBox="1"/>
          <p:nvPr/>
        </p:nvSpPr>
        <p:spPr>
          <a:xfrm>
            <a:off x="3579529" y="3044279"/>
            <a:ext cx="367694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VẬN</a:t>
            </a:r>
            <a:r>
              <a:rPr kumimoji="0" lang="en-US" altLang="zh-CN" sz="4400" b="1" i="0" u="none" strike="noStrike" kern="1200" cap="none" spc="0" normalizeH="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DỤNG</a:t>
            </a:r>
            <a:endParaRPr kumimoji="0" lang="zh-CN"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1508005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6" y="657337"/>
            <a:ext cx="286796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 dụng</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298"/>
            <a:ext cx="227721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3" name="图片 28">
            <a:extLst>
              <a:ext uri="{FF2B5EF4-FFF2-40B4-BE49-F238E27FC236}">
                <a16:creationId xmlns:a16="http://schemas.microsoft.com/office/drawing/2014/main" id="{A91641A5-07F9-4BE1-9AA5-03EAA029AD4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44259" y="168083"/>
            <a:ext cx="1328172" cy="1229416"/>
          </a:xfrm>
          <a:prstGeom prst="rect">
            <a:avLst/>
          </a:prstGeom>
        </p:spPr>
      </p:pic>
      <p:pic>
        <p:nvPicPr>
          <p:cNvPr id="7" name="图片 11">
            <a:extLst>
              <a:ext uri="{FF2B5EF4-FFF2-40B4-BE49-F238E27FC236}">
                <a16:creationId xmlns:a16="http://schemas.microsoft.com/office/drawing/2014/main" id="{C6CD92D9-5AC2-41A4-AB72-E8A43F223F04}"/>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55320" y="1503950"/>
            <a:ext cx="2324107" cy="2324107"/>
          </a:xfrm>
          <a:prstGeom prst="rect">
            <a:avLst/>
          </a:prstGeom>
        </p:spPr>
      </p:pic>
      <p:pic>
        <p:nvPicPr>
          <p:cNvPr id="8" name="图片 12">
            <a:extLst>
              <a:ext uri="{FF2B5EF4-FFF2-40B4-BE49-F238E27FC236}">
                <a16:creationId xmlns:a16="http://schemas.microsoft.com/office/drawing/2014/main" id="{76212AB1-FFD9-4AA2-B728-71E8E468DFC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5442173" y="4041212"/>
            <a:ext cx="2324107" cy="2324107"/>
          </a:xfrm>
          <a:prstGeom prst="rect">
            <a:avLst/>
          </a:prstGeom>
        </p:spPr>
      </p:pic>
      <p:grpSp>
        <p:nvGrpSpPr>
          <p:cNvPr id="9" name="组合 5">
            <a:extLst>
              <a:ext uri="{FF2B5EF4-FFF2-40B4-BE49-F238E27FC236}">
                <a16:creationId xmlns:a16="http://schemas.microsoft.com/office/drawing/2014/main" id="{675141C8-3EE3-45DF-A40E-633C7E066F19}"/>
              </a:ext>
            </a:extLst>
          </p:cNvPr>
          <p:cNvGrpSpPr/>
          <p:nvPr/>
        </p:nvGrpSpPr>
        <p:grpSpPr>
          <a:xfrm>
            <a:off x="3179427" y="1027669"/>
            <a:ext cx="8102124" cy="5498961"/>
            <a:chOff x="695140" y="2069348"/>
            <a:chExt cx="3265057" cy="3094762"/>
          </a:xfrm>
        </p:grpSpPr>
        <p:pic>
          <p:nvPicPr>
            <p:cNvPr id="10" name="图片 8">
              <a:extLst>
                <a:ext uri="{FF2B5EF4-FFF2-40B4-BE49-F238E27FC236}">
                  <a16:creationId xmlns:a16="http://schemas.microsoft.com/office/drawing/2014/main" id="{7684E966-3E31-4D3E-9879-414672D718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140" y="2069348"/>
              <a:ext cx="3265057" cy="3094762"/>
            </a:xfrm>
            <a:prstGeom prst="rect">
              <a:avLst/>
            </a:prstGeom>
          </p:spPr>
        </p:pic>
        <p:sp>
          <p:nvSpPr>
            <p:cNvPr id="11" name="文本框 12">
              <a:extLst>
                <a:ext uri="{FF2B5EF4-FFF2-40B4-BE49-F238E27FC236}">
                  <a16:creationId xmlns:a16="http://schemas.microsoft.com/office/drawing/2014/main" id="{653AF131-19B7-45B2-80CB-17B931194D9B}"/>
                </a:ext>
              </a:extLst>
            </p:cNvPr>
            <p:cNvSpPr txBox="1"/>
            <p:nvPr/>
          </p:nvSpPr>
          <p:spPr>
            <a:xfrm rot="21221573">
              <a:off x="1116095" y="2943192"/>
              <a:ext cx="1981640" cy="1160532"/>
            </a:xfrm>
            <a:prstGeom prst="rect">
              <a:avLst/>
            </a:prstGeom>
            <a:noFill/>
          </p:spPr>
          <p:txBody>
            <a:bodyPr wrap="square" rtlCol="0">
              <a:spAutoFit/>
            </a:bodyPr>
            <a:lstStyle/>
            <a:p>
              <a:pPr lvl="0" algn="just">
                <a:defRPr/>
              </a:pPr>
              <a:r>
                <a:rPr lang="vi-VN" sz="3200" dirty="0">
                  <a:solidFill>
                    <a:prstClr val="white"/>
                  </a:solidFill>
                  <a:latin typeface="Times New Roman" panose="02020603050405020304" pitchFamily="18" charset="0"/>
                  <a:cs typeface="Times New Roman" panose="02020603050405020304" pitchFamily="18" charset="0"/>
                </a:rPr>
                <a:t>Viết một đoạn văn khoảng 5-7 câu chia sẻ về thầy cô mà em yêu mến, trong đó có sử dụng ít nhất một số từ</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12" name="图片 3">
            <a:extLst>
              <a:ext uri="{FF2B5EF4-FFF2-40B4-BE49-F238E27FC236}">
                <a16:creationId xmlns:a16="http://schemas.microsoft.com/office/drawing/2014/main" id="{B8765F51-6459-4392-995D-9BD73D4B487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8644" t="12777" r="31386" b="20000"/>
          <a:stretch/>
        </p:blipFill>
        <p:spPr>
          <a:xfrm>
            <a:off x="4494" y="4256839"/>
            <a:ext cx="2676939" cy="2617726"/>
          </a:xfrm>
          <a:prstGeom prst="rect">
            <a:avLst/>
          </a:prstGeom>
        </p:spPr>
      </p:pic>
      <p:pic>
        <p:nvPicPr>
          <p:cNvPr id="13" name="图片 12">
            <a:extLst>
              <a:ext uri="{FF2B5EF4-FFF2-40B4-BE49-F238E27FC236}">
                <a16:creationId xmlns:a16="http://schemas.microsoft.com/office/drawing/2014/main" id="{AEC4F145-B692-41BE-A7DF-C50DA09FEB6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475244" y="4014120"/>
            <a:ext cx="2583541" cy="2583541"/>
          </a:xfrm>
          <a:prstGeom prst="rect">
            <a:avLst/>
          </a:prstGeom>
        </p:spPr>
      </p:pic>
    </p:spTree>
    <p:extLst>
      <p:ext uri="{BB962C8B-B14F-4D97-AF65-F5344CB8AC3E}">
        <p14:creationId xmlns:p14="http://schemas.microsoft.com/office/powerpoint/2010/main" val="1503789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6" y="657337"/>
            <a:ext cx="286796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 dụng</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298"/>
            <a:ext cx="227721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3" name="图片 28">
            <a:extLst>
              <a:ext uri="{FF2B5EF4-FFF2-40B4-BE49-F238E27FC236}">
                <a16:creationId xmlns:a16="http://schemas.microsoft.com/office/drawing/2014/main" id="{A91641A5-07F9-4BE1-9AA5-03EAA029AD4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44259" y="168083"/>
            <a:ext cx="1328172" cy="1229416"/>
          </a:xfrm>
          <a:prstGeom prst="rect">
            <a:avLst/>
          </a:prstGeom>
        </p:spPr>
      </p:pic>
      <p:pic>
        <p:nvPicPr>
          <p:cNvPr id="7" name="图片 11">
            <a:extLst>
              <a:ext uri="{FF2B5EF4-FFF2-40B4-BE49-F238E27FC236}">
                <a16:creationId xmlns:a16="http://schemas.microsoft.com/office/drawing/2014/main" id="{C6CD92D9-5AC2-41A4-AB72-E8A43F223F04}"/>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55320" y="1503950"/>
            <a:ext cx="2324107" cy="2324107"/>
          </a:xfrm>
          <a:prstGeom prst="rect">
            <a:avLst/>
          </a:prstGeom>
        </p:spPr>
      </p:pic>
      <p:pic>
        <p:nvPicPr>
          <p:cNvPr id="8" name="图片 12">
            <a:extLst>
              <a:ext uri="{FF2B5EF4-FFF2-40B4-BE49-F238E27FC236}">
                <a16:creationId xmlns:a16="http://schemas.microsoft.com/office/drawing/2014/main" id="{76212AB1-FFD9-4AA2-B728-71E8E468DFC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5442173" y="4041212"/>
            <a:ext cx="2324107" cy="2324107"/>
          </a:xfrm>
          <a:prstGeom prst="rect">
            <a:avLst/>
          </a:prstGeom>
        </p:spPr>
      </p:pic>
      <p:grpSp>
        <p:nvGrpSpPr>
          <p:cNvPr id="9" name="组合 5">
            <a:extLst>
              <a:ext uri="{FF2B5EF4-FFF2-40B4-BE49-F238E27FC236}">
                <a16:creationId xmlns:a16="http://schemas.microsoft.com/office/drawing/2014/main" id="{675141C8-3EE3-45DF-A40E-633C7E066F19}"/>
              </a:ext>
            </a:extLst>
          </p:cNvPr>
          <p:cNvGrpSpPr/>
          <p:nvPr/>
        </p:nvGrpSpPr>
        <p:grpSpPr>
          <a:xfrm>
            <a:off x="3179427" y="1027669"/>
            <a:ext cx="8102124" cy="5498961"/>
            <a:chOff x="695140" y="2069348"/>
            <a:chExt cx="3265057" cy="3094762"/>
          </a:xfrm>
        </p:grpSpPr>
        <p:pic>
          <p:nvPicPr>
            <p:cNvPr id="10" name="图片 8">
              <a:extLst>
                <a:ext uri="{FF2B5EF4-FFF2-40B4-BE49-F238E27FC236}">
                  <a16:creationId xmlns:a16="http://schemas.microsoft.com/office/drawing/2014/main" id="{7684E966-3E31-4D3E-9879-414672D718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140" y="2069348"/>
              <a:ext cx="3265057" cy="3094762"/>
            </a:xfrm>
            <a:prstGeom prst="rect">
              <a:avLst/>
            </a:prstGeom>
          </p:spPr>
        </p:pic>
        <p:sp>
          <p:nvSpPr>
            <p:cNvPr id="11" name="文本框 12">
              <a:extLst>
                <a:ext uri="{FF2B5EF4-FFF2-40B4-BE49-F238E27FC236}">
                  <a16:creationId xmlns:a16="http://schemas.microsoft.com/office/drawing/2014/main" id="{653AF131-19B7-45B2-80CB-17B931194D9B}"/>
                </a:ext>
              </a:extLst>
            </p:cNvPr>
            <p:cNvSpPr txBox="1"/>
            <p:nvPr/>
          </p:nvSpPr>
          <p:spPr>
            <a:xfrm rot="21221573">
              <a:off x="1015753" y="3012477"/>
              <a:ext cx="1981640" cy="1021961"/>
            </a:xfrm>
            <a:prstGeom prst="rect">
              <a:avLst/>
            </a:prstGeom>
            <a:noFill/>
          </p:spPr>
          <p:txBody>
            <a:bodyPr wrap="square" rtlCol="0">
              <a:spAutoFit/>
            </a:bodyPr>
            <a:lstStyle/>
            <a:p>
              <a:pPr lvl="0" algn="just">
                <a:defRPr/>
              </a:pPr>
              <a:r>
                <a:rPr lang="en-US" sz="2800" dirty="0" err="1">
                  <a:solidFill>
                    <a:prstClr val="white"/>
                  </a:solidFill>
                  <a:latin typeface="Times New Roman" panose="02020603050405020304" pitchFamily="18" charset="0"/>
                  <a:cs typeface="Times New Roman" panose="02020603050405020304" pitchFamily="18" charset="0"/>
                </a:rPr>
                <a:t>Về</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hình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thức</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viết</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đoạn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văn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đảm</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bảo</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hình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thức</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và</a:t>
              </a:r>
              <a:r>
                <a:rPr lang="en-US" sz="2800" dirty="0">
                  <a:solidFill>
                    <a:prstClr val="white"/>
                  </a:solidFill>
                  <a:latin typeface="Times New Roman" panose="02020603050405020304" pitchFamily="18" charset="0"/>
                  <a:cs typeface="Times New Roman" panose="02020603050405020304" pitchFamily="18" charset="0"/>
                </a:rPr>
                <a:t> dung l</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ợng</a:t>
              </a:r>
              <a:r>
                <a:rPr lang="en-US" sz="2800" dirty="0">
                  <a:solidFill>
                    <a:prstClr val="white"/>
                  </a:solidFill>
                  <a:latin typeface="Times New Roman" panose="02020603050405020304" pitchFamily="18" charset="0"/>
                  <a:cs typeface="Times New Roman" panose="02020603050405020304" pitchFamily="18" charset="0"/>
                </a:rPr>
                <a:t>.  </a:t>
              </a:r>
              <a:r>
                <a:rPr lang="vi-VN" sz="2800" dirty="0">
                  <a:solidFill>
                    <a:prstClr val="white"/>
                  </a:solidFill>
                  <a:latin typeface="Times New Roman" panose="02020603050405020304" pitchFamily="18" charset="0"/>
                  <a:cs typeface="Times New Roman" panose="02020603050405020304" pitchFamily="18" charset="0"/>
                </a:rPr>
                <a:t>Đoạn văn có sử dụng ít nhất một </a:t>
              </a:r>
              <a:r>
                <a:rPr lang="en-US" sz="2800" dirty="0" err="1">
                  <a:solidFill>
                    <a:prstClr val="white"/>
                  </a:solidFill>
                  <a:latin typeface="Times New Roman" panose="02020603050405020304" pitchFamily="18" charset="0"/>
                  <a:cs typeface="Times New Roman" panose="02020603050405020304" pitchFamily="18" charset="0"/>
                </a:rPr>
                <a:t>số</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từ</a:t>
              </a:r>
              <a:r>
                <a:rPr lang="en-US" sz="2800" dirty="0">
                  <a:solidFill>
                    <a:prstClr val="white"/>
                  </a:solidFill>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12" name="图片 3">
            <a:extLst>
              <a:ext uri="{FF2B5EF4-FFF2-40B4-BE49-F238E27FC236}">
                <a16:creationId xmlns:a16="http://schemas.microsoft.com/office/drawing/2014/main" id="{B8765F51-6459-4392-995D-9BD73D4B487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8644" t="12777" r="31386" b="20000"/>
          <a:stretch/>
        </p:blipFill>
        <p:spPr>
          <a:xfrm>
            <a:off x="4494" y="4256839"/>
            <a:ext cx="2676939" cy="2617726"/>
          </a:xfrm>
          <a:prstGeom prst="rect">
            <a:avLst/>
          </a:prstGeom>
        </p:spPr>
      </p:pic>
      <p:pic>
        <p:nvPicPr>
          <p:cNvPr id="13" name="图片 12">
            <a:extLst>
              <a:ext uri="{FF2B5EF4-FFF2-40B4-BE49-F238E27FC236}">
                <a16:creationId xmlns:a16="http://schemas.microsoft.com/office/drawing/2014/main" id="{AEC4F145-B692-41BE-A7DF-C50DA09FEB6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475244" y="4014120"/>
            <a:ext cx="2583541" cy="2583541"/>
          </a:xfrm>
          <a:prstGeom prst="rect">
            <a:avLst/>
          </a:prstGeom>
        </p:spPr>
      </p:pic>
    </p:spTree>
    <p:extLst>
      <p:ext uri="{BB962C8B-B14F-4D97-AF65-F5344CB8AC3E}">
        <p14:creationId xmlns:p14="http://schemas.microsoft.com/office/powerpoint/2010/main" val="3290471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CC07F8-8A13-BFD4-9542-40257DA9C4F9}"/>
              </a:ext>
            </a:extLst>
          </p:cNvPr>
          <p:cNvSpPr txBox="1"/>
          <p:nvPr/>
        </p:nvSpPr>
        <p:spPr>
          <a:xfrm>
            <a:off x="840997" y="2254766"/>
            <a:ext cx="4863517" cy="4031873"/>
          </a:xfrm>
          <a:prstGeom prst="rect">
            <a:avLst/>
          </a:prstGeom>
          <a:noFill/>
          <a:ln w="38100">
            <a:solidFill>
              <a:schemeClr val="tx1"/>
            </a:solidFill>
          </a:ln>
        </p:spPr>
        <p:txBody>
          <a:bodyPr wrap="square">
            <a:spAutoFit/>
          </a:bodyPr>
          <a:lstStyle/>
          <a:p>
            <a:pPr algn="just"/>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sính</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ván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nệp</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bánh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mao</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FDB7F80-CE09-982B-FEA4-A6468E7B730A}"/>
              </a:ext>
            </a:extLst>
          </p:cNvPr>
          <p:cNvSpPr txBox="1"/>
          <p:nvPr/>
        </p:nvSpPr>
        <p:spPr>
          <a:xfrm>
            <a:off x="4473780" y="478064"/>
            <a:ext cx="4116547"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PHIẾU HỌC TẬP</a:t>
            </a:r>
          </a:p>
        </p:txBody>
      </p:sp>
      <p:sp>
        <p:nvSpPr>
          <p:cNvPr id="7" name="TextBox 6">
            <a:extLst>
              <a:ext uri="{FF2B5EF4-FFF2-40B4-BE49-F238E27FC236}">
                <a16:creationId xmlns:a16="http://schemas.microsoft.com/office/drawing/2014/main" id="{162E7FAB-D579-FEB6-C899-324CBF5CCA78}"/>
              </a:ext>
            </a:extLst>
          </p:cNvPr>
          <p:cNvSpPr txBox="1"/>
          <p:nvPr/>
        </p:nvSpPr>
        <p:spPr>
          <a:xfrm>
            <a:off x="2363948" y="1054437"/>
            <a:ext cx="8336210" cy="1200329"/>
          </a:xfrm>
          <a:prstGeom prst="rect">
            <a:avLst/>
          </a:prstGeom>
          <a:noFill/>
        </p:spPr>
        <p:txBody>
          <a:bodyPr wrap="square">
            <a:spAutoFit/>
          </a:bodyPr>
          <a:lstStyle/>
          <a:p>
            <a:pPr algn="ct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in </a:t>
            </a:r>
            <a:r>
              <a:rPr lang="en-US" sz="3600" dirty="0" err="1">
                <a:latin typeface="Times New Roman" panose="02020603050405020304" pitchFamily="18" charset="0"/>
                <a:cs typeface="Times New Roman" panose="02020603050405020304" pitchFamily="18" charset="0"/>
              </a:rPr>
              <a:t>đậm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bổ</a:t>
            </a:r>
            <a:r>
              <a:rPr lang="en-US" sz="3600" dirty="0">
                <a:latin typeface="Times New Roman" panose="02020603050405020304" pitchFamily="18" charset="0"/>
                <a:cs typeface="Times New Roman" panose="02020603050405020304" pitchFamily="18" charset="0"/>
              </a:rPr>
              <a:t> sung ý </a:t>
            </a:r>
            <a:r>
              <a:rPr lang="en-US" sz="3600" dirty="0" err="1">
                <a:latin typeface="Times New Roman" panose="02020603050405020304" pitchFamily="18" charset="0"/>
                <a:cs typeface="Times New Roman" panose="02020603050405020304" pitchFamily="18" charset="0"/>
              </a:rPr>
              <a:t>nghĩa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609A3C3B-36F7-C8B4-A4BD-AD57D9B0FAB7}"/>
              </a:ext>
            </a:extLst>
          </p:cNvPr>
          <p:cNvSpPr txBox="1"/>
          <p:nvPr/>
        </p:nvSpPr>
        <p:spPr>
          <a:xfrm>
            <a:off x="6158568" y="2324724"/>
            <a:ext cx="4863517" cy="4031873"/>
          </a:xfrm>
          <a:prstGeom prst="rect">
            <a:avLst/>
          </a:prstGeom>
          <a:noFill/>
          <a:ln w="38100">
            <a:solidFill>
              <a:schemeClr val="tx1"/>
            </a:solidFill>
          </a:ln>
        </p:spPr>
        <p:txBody>
          <a:bodyPr wrap="square">
            <a:spAutoFit/>
          </a:bodyPr>
          <a:lstStyle/>
          <a:p>
            <a:pPr algn="just"/>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E9A4031-10DD-FC36-E35B-C792C6D4D426}"/>
              </a:ext>
            </a:extLst>
          </p:cNvPr>
          <p:cNvPicPr>
            <a:picLocks noChangeAspect="1"/>
          </p:cNvPicPr>
          <p:nvPr/>
        </p:nvPicPr>
        <p:blipFill>
          <a:blip r:embed="rId2"/>
          <a:stretch>
            <a:fillRect/>
          </a:stretch>
        </p:blipFill>
        <p:spPr>
          <a:xfrm>
            <a:off x="50334" y="61720"/>
            <a:ext cx="12141666" cy="6796280"/>
          </a:xfrm>
          <a:prstGeom prst="rect">
            <a:avLst/>
          </a:prstGeom>
        </p:spPr>
      </p:pic>
    </p:spTree>
    <p:extLst>
      <p:ext uri="{BB962C8B-B14F-4D97-AF65-F5344CB8AC3E}">
        <p14:creationId xmlns:p14="http://schemas.microsoft.com/office/powerpoint/2010/main" val="264585090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6" y="657337"/>
            <a:ext cx="286796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 dụng</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298"/>
            <a:ext cx="227721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3" name="图片 28">
            <a:extLst>
              <a:ext uri="{FF2B5EF4-FFF2-40B4-BE49-F238E27FC236}">
                <a16:creationId xmlns:a16="http://schemas.microsoft.com/office/drawing/2014/main" id="{A91641A5-07F9-4BE1-9AA5-03EAA029AD4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44259" y="168083"/>
            <a:ext cx="1328172" cy="1229416"/>
          </a:xfrm>
          <a:prstGeom prst="rect">
            <a:avLst/>
          </a:prstGeom>
        </p:spPr>
      </p:pic>
      <p:pic>
        <p:nvPicPr>
          <p:cNvPr id="7" name="图片 11">
            <a:extLst>
              <a:ext uri="{FF2B5EF4-FFF2-40B4-BE49-F238E27FC236}">
                <a16:creationId xmlns:a16="http://schemas.microsoft.com/office/drawing/2014/main" id="{C6CD92D9-5AC2-41A4-AB72-E8A43F223F04}"/>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55320" y="1503950"/>
            <a:ext cx="2324107" cy="2324107"/>
          </a:xfrm>
          <a:prstGeom prst="rect">
            <a:avLst/>
          </a:prstGeom>
        </p:spPr>
      </p:pic>
      <p:pic>
        <p:nvPicPr>
          <p:cNvPr id="8" name="图片 12">
            <a:extLst>
              <a:ext uri="{FF2B5EF4-FFF2-40B4-BE49-F238E27FC236}">
                <a16:creationId xmlns:a16="http://schemas.microsoft.com/office/drawing/2014/main" id="{76212AB1-FFD9-4AA2-B728-71E8E468DFC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5442173" y="4041212"/>
            <a:ext cx="2324107" cy="2324107"/>
          </a:xfrm>
          <a:prstGeom prst="rect">
            <a:avLst/>
          </a:prstGeom>
        </p:spPr>
      </p:pic>
      <p:grpSp>
        <p:nvGrpSpPr>
          <p:cNvPr id="9" name="组合 5">
            <a:extLst>
              <a:ext uri="{FF2B5EF4-FFF2-40B4-BE49-F238E27FC236}">
                <a16:creationId xmlns:a16="http://schemas.microsoft.com/office/drawing/2014/main" id="{675141C8-3EE3-45DF-A40E-633C7E066F19}"/>
              </a:ext>
            </a:extLst>
          </p:cNvPr>
          <p:cNvGrpSpPr/>
          <p:nvPr/>
        </p:nvGrpSpPr>
        <p:grpSpPr>
          <a:xfrm>
            <a:off x="3179427" y="1027669"/>
            <a:ext cx="8102124" cy="5498961"/>
            <a:chOff x="695140" y="2069348"/>
            <a:chExt cx="3265057" cy="3094762"/>
          </a:xfrm>
        </p:grpSpPr>
        <p:pic>
          <p:nvPicPr>
            <p:cNvPr id="10" name="图片 8">
              <a:extLst>
                <a:ext uri="{FF2B5EF4-FFF2-40B4-BE49-F238E27FC236}">
                  <a16:creationId xmlns:a16="http://schemas.microsoft.com/office/drawing/2014/main" id="{7684E966-3E31-4D3E-9879-414672D718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140" y="2069348"/>
              <a:ext cx="3265057" cy="3094762"/>
            </a:xfrm>
            <a:prstGeom prst="rect">
              <a:avLst/>
            </a:prstGeom>
          </p:spPr>
        </p:pic>
        <p:sp>
          <p:nvSpPr>
            <p:cNvPr id="11" name="文本框 12">
              <a:extLst>
                <a:ext uri="{FF2B5EF4-FFF2-40B4-BE49-F238E27FC236}">
                  <a16:creationId xmlns:a16="http://schemas.microsoft.com/office/drawing/2014/main" id="{653AF131-19B7-45B2-80CB-17B931194D9B}"/>
                </a:ext>
              </a:extLst>
            </p:cNvPr>
            <p:cNvSpPr txBox="1"/>
            <p:nvPr/>
          </p:nvSpPr>
          <p:spPr>
            <a:xfrm rot="21221573">
              <a:off x="914975" y="2863248"/>
              <a:ext cx="2424016" cy="150695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nội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dung: chia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sẻ</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thầy</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cô</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mà</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mến</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lang="en-US" sz="2800" dirty="0" err="1">
                  <a:solidFill>
                    <a:prstClr val="white"/>
                  </a:solidFill>
                  <a:latin typeface="Times New Roman" panose="02020603050405020304" pitchFamily="18" charset="0"/>
                  <a:cs typeface="Times New Roman" panose="02020603050405020304" pitchFamily="18" charset="0"/>
                </a:rPr>
                <a:t>Giới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thiệu</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về</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thầy</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cô</a:t>
              </a:r>
              <a:r>
                <a:rPr lang="en-US" sz="2800" dirty="0">
                  <a:solidFill>
                    <a:prstClr val="white"/>
                  </a:solidFill>
                  <a:latin typeface="Times New Roman" panose="02020603050405020304" pitchFamily="18" charset="0"/>
                  <a:cs typeface="Times New Roman" panose="02020603050405020304" pitchFamily="18" charset="0"/>
                </a:rPr>
                <a:t>.</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lang="en-US" sz="2800" dirty="0" err="1">
                  <a:solidFill>
                    <a:prstClr val="white"/>
                  </a:solidFill>
                  <a:latin typeface="Times New Roman" panose="02020603050405020304" pitchFamily="18" charset="0"/>
                  <a:cs typeface="Times New Roman" panose="02020603050405020304" pitchFamily="18" charset="0"/>
                </a:rPr>
                <a:t>Hoàn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cảnh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gặp</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thầy</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cô</a:t>
              </a:r>
              <a:r>
                <a:rPr lang="en-US" sz="2800" dirty="0">
                  <a:solidFill>
                    <a:prstClr val="white"/>
                  </a:solidFill>
                  <a:latin typeface="Times New Roman" panose="02020603050405020304" pitchFamily="18" charset="0"/>
                  <a:cs typeface="Times New Roman" panose="02020603050405020304" pitchFamily="18" charset="0"/>
                </a:rPr>
                <a:t>.</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Những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nét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nổi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bật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thầy</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cô</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lang="en-US" sz="2800" dirty="0">
                  <a:solidFill>
                    <a:prstClr val="white"/>
                  </a:solidFill>
                  <a:latin typeface="Times New Roman" panose="02020603050405020304" pitchFamily="18" charset="0"/>
                  <a:cs typeface="Times New Roman" panose="02020603050405020304" pitchFamily="18" charset="0"/>
                </a:rPr>
                <a:t>Ý </a:t>
              </a:r>
              <a:r>
                <a:rPr lang="en-US" sz="2800" dirty="0" err="1">
                  <a:solidFill>
                    <a:prstClr val="white"/>
                  </a:solidFill>
                  <a:latin typeface="Times New Roman" panose="02020603050405020304" pitchFamily="18" charset="0"/>
                  <a:cs typeface="Times New Roman" panose="02020603050405020304" pitchFamily="18" charset="0"/>
                </a:rPr>
                <a:t>nghĩa</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của</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thầy</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cô</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với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bản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thân</a:t>
              </a:r>
              <a:r>
                <a:rPr lang="en-US" sz="2800" dirty="0">
                  <a:solidFill>
                    <a:prstClr val="white"/>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12" name="图片 3">
            <a:extLst>
              <a:ext uri="{FF2B5EF4-FFF2-40B4-BE49-F238E27FC236}">
                <a16:creationId xmlns:a16="http://schemas.microsoft.com/office/drawing/2014/main" id="{B8765F51-6459-4392-995D-9BD73D4B487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8644" t="12777" r="31386" b="20000"/>
          <a:stretch/>
        </p:blipFill>
        <p:spPr>
          <a:xfrm>
            <a:off x="4494" y="4256839"/>
            <a:ext cx="2676939" cy="2617726"/>
          </a:xfrm>
          <a:prstGeom prst="rect">
            <a:avLst/>
          </a:prstGeom>
        </p:spPr>
      </p:pic>
      <p:pic>
        <p:nvPicPr>
          <p:cNvPr id="13" name="图片 12">
            <a:extLst>
              <a:ext uri="{FF2B5EF4-FFF2-40B4-BE49-F238E27FC236}">
                <a16:creationId xmlns:a16="http://schemas.microsoft.com/office/drawing/2014/main" id="{AEC4F145-B692-41BE-A7DF-C50DA09FEB6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475244" y="4014120"/>
            <a:ext cx="2583541" cy="2583541"/>
          </a:xfrm>
          <a:prstGeom prst="rect">
            <a:avLst/>
          </a:prstGeom>
        </p:spPr>
      </p:pic>
    </p:spTree>
    <p:extLst>
      <p:ext uri="{BB962C8B-B14F-4D97-AF65-F5344CB8AC3E}">
        <p14:creationId xmlns:p14="http://schemas.microsoft.com/office/powerpoint/2010/main" val="2653538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ED88F5-FFBF-4EF9-A38B-7A01FD374ECB}"/>
              </a:ext>
            </a:extLst>
          </p:cNvPr>
          <p:cNvSpPr/>
          <p:nvPr/>
        </p:nvSpPr>
        <p:spPr>
          <a:xfrm>
            <a:off x="604007" y="554337"/>
            <a:ext cx="10142290" cy="6124754"/>
          </a:xfrm>
          <a:prstGeom prst="rect">
            <a:avLst/>
          </a:prstGeom>
        </p:spPr>
        <p:txBody>
          <a:bodyPr wrap="square">
            <a:spAutoFit/>
          </a:bodyPr>
          <a:lstStyle/>
          <a:p>
            <a:pPr algn="just"/>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 nay, trên đường đi học về, em chợt nghe ngân vang bài hát quen thuộc về người thầy với những ca từ và giai điệu tha thiết. Kỉ niệm về cô Mai Lan- cô giáo chủ nhiệm năm lớp </a:t>
            </a:r>
            <a:r>
              <a:rPr lang="vi-VN" sz="28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sáu</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cứ thế ùa về vẹn nguyên trong em. Ấn tượng đầu tiên về cô là cô luôn vui vẻ với mọi người, ai nhờ gì cô cũng giúp đỡ tận tình. Những bài học tưởng chừng như khô khan, những bài toán khó, cứ thế được cô giảng giải nhẹ nhàng, dễ hiểu khiến chúng em vô cùng thích thú. Mỗi lần cô giảng bài, giọng cô thật ấm áp và ánh nhìn trìu mến, bạn nào chưa hiểu bài, cô đều dịu dàng giảng lại. Chính cô đã mở ra cho chúng em </a:t>
            </a:r>
            <a:r>
              <a:rPr lang="vi-VN" sz="28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chân trời tri thức. Cô còn ân cần nhắc nhở em phải bảo vệ sức khỏe cho chính mình. Những lúc như thế, em cảm thấy mình thật may mắn khi có thêm một người mẹ thứ </a:t>
            </a:r>
            <a:r>
              <a:rPr lang="vi-VN" sz="28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 là cô. Em sẽ luôn biết ơn cô và mang theo nụ cười hiền từ và sự quan tâm ân cần của cô đi suốt cuộc đời.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161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933E5042-50A0-443E-A6C6-7A929A87B885}"/>
              </a:ext>
            </a:extLst>
          </p:cNvPr>
          <p:cNvGrpSpPr/>
          <p:nvPr/>
        </p:nvGrpSpPr>
        <p:grpSpPr>
          <a:xfrm>
            <a:off x="983655" y="1497500"/>
            <a:ext cx="3748133" cy="2156651"/>
            <a:chOff x="288339" y="889653"/>
            <a:chExt cx="3748133" cy="1299575"/>
          </a:xfrm>
        </p:grpSpPr>
        <p:pic>
          <p:nvPicPr>
            <p:cNvPr id="4" name="图片 3">
              <a:extLst>
                <a:ext uri="{FF2B5EF4-FFF2-40B4-BE49-F238E27FC236}">
                  <a16:creationId xmlns:a16="http://schemas.microsoft.com/office/drawing/2014/main" id="{AB715A7A-8AC3-4E12-ADD6-E9709E70BC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84" r="11491" b="56505"/>
            <a:stretch/>
          </p:blipFill>
          <p:spPr>
            <a:xfrm>
              <a:off x="288339" y="889653"/>
              <a:ext cx="3630305" cy="1299575"/>
            </a:xfrm>
            <a:prstGeom prst="rect">
              <a:avLst/>
            </a:prstGeom>
          </p:spPr>
        </p:pic>
        <p:sp>
          <p:nvSpPr>
            <p:cNvPr id="5" name="文本框 4">
              <a:extLst>
                <a:ext uri="{FF2B5EF4-FFF2-40B4-BE49-F238E27FC236}">
                  <a16:creationId xmlns:a16="http://schemas.microsoft.com/office/drawing/2014/main" id="{D701CB4B-30DD-43D3-9EB7-6BFF6F05F18B}"/>
                </a:ext>
              </a:extLst>
            </p:cNvPr>
            <p:cNvSpPr txBox="1"/>
            <p:nvPr/>
          </p:nvSpPr>
          <p:spPr>
            <a:xfrm>
              <a:off x="526603" y="1056119"/>
              <a:ext cx="3509869" cy="5007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grpSp>
        <p:nvGrpSpPr>
          <p:cNvPr id="9" name="组合 8">
            <a:extLst>
              <a:ext uri="{FF2B5EF4-FFF2-40B4-BE49-F238E27FC236}">
                <a16:creationId xmlns:a16="http://schemas.microsoft.com/office/drawing/2014/main" id="{8478C03B-0995-412F-9091-4A767370CA11}"/>
              </a:ext>
            </a:extLst>
          </p:cNvPr>
          <p:cNvGrpSpPr/>
          <p:nvPr/>
        </p:nvGrpSpPr>
        <p:grpSpPr>
          <a:xfrm>
            <a:off x="7722772" y="3843969"/>
            <a:ext cx="3842278" cy="1228298"/>
            <a:chOff x="7844701" y="3630681"/>
            <a:chExt cx="4794268" cy="1228298"/>
          </a:xfrm>
        </p:grpSpPr>
        <p:pic>
          <p:nvPicPr>
            <p:cNvPr id="10" name="图片 9">
              <a:extLst>
                <a:ext uri="{FF2B5EF4-FFF2-40B4-BE49-F238E27FC236}">
                  <a16:creationId xmlns:a16="http://schemas.microsoft.com/office/drawing/2014/main" id="{B44DD55D-B81B-4DEE-ACB2-4711D96CD12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536" t="57112" r="11839" b="1779"/>
            <a:stretch/>
          </p:blipFill>
          <p:spPr>
            <a:xfrm>
              <a:off x="7844701" y="3630681"/>
              <a:ext cx="4794268" cy="1228298"/>
            </a:xfrm>
            <a:prstGeom prst="rect">
              <a:avLst/>
            </a:prstGeom>
          </p:spPr>
        </p:pic>
        <p:sp>
          <p:nvSpPr>
            <p:cNvPr id="11" name="文本框 10">
              <a:extLst>
                <a:ext uri="{FF2B5EF4-FFF2-40B4-BE49-F238E27FC236}">
                  <a16:creationId xmlns:a16="http://schemas.microsoft.com/office/drawing/2014/main" id="{B8003D37-4D96-45F1-A3E9-C8FFEFC68C46}"/>
                </a:ext>
              </a:extLst>
            </p:cNvPr>
            <p:cNvSpPr txBox="1"/>
            <p:nvPr/>
          </p:nvSpPr>
          <p:spPr>
            <a:xfrm>
              <a:off x="8130310" y="3783165"/>
              <a:ext cx="443512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t>
              </a:r>
              <a:r>
                <a:rPr lang="en-US" sz="2400" dirty="0" err="1">
                  <a:solidFill>
                    <a:prstClr val="black"/>
                  </a:solidFill>
                  <a:latin typeface="Times New Roman" panose="02020603050405020304" pitchFamily="18" charset="0"/>
                  <a:cs typeface="Times New Roman" panose="02020603050405020304" pitchFamily="18" charset="0"/>
                </a:rPr>
                <a:t>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soạn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theo.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6" y="657337"/>
            <a:ext cx="3861874"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Hướng</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dẫn</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tự</a:t>
            </a:r>
            <a:r>
              <a:rPr kumimoji="0" lang="en-US" altLang="zh-CN" sz="3200" b="1" i="0" u="none" strike="noStrike" kern="1200" cap="none" spc="0" normalizeH="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học</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298"/>
            <a:ext cx="3647296" cy="3260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2" name="图片 15">
            <a:extLst>
              <a:ext uri="{FF2B5EF4-FFF2-40B4-BE49-F238E27FC236}">
                <a16:creationId xmlns:a16="http://schemas.microsoft.com/office/drawing/2014/main" id="{D6659063-46DD-4CD6-AC46-93B275E93F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5882" y="2498035"/>
            <a:ext cx="4633557" cy="4001631"/>
          </a:xfrm>
          <a:prstGeom prst="rect">
            <a:avLst/>
          </a:prstGeom>
        </p:spPr>
      </p:pic>
      <p:pic>
        <p:nvPicPr>
          <p:cNvPr id="18" name="图片 3">
            <a:extLst>
              <a:ext uri="{FF2B5EF4-FFF2-40B4-BE49-F238E27FC236}">
                <a16:creationId xmlns:a16="http://schemas.microsoft.com/office/drawing/2014/main" id="{8FAD474D-82C0-4362-BB70-1AD441160ED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8919573">
            <a:off x="9803669" y="964202"/>
            <a:ext cx="1050530" cy="1223163"/>
          </a:xfrm>
          <a:prstGeom prst="rect">
            <a:avLst/>
          </a:prstGeom>
        </p:spPr>
      </p:pic>
      <p:pic>
        <p:nvPicPr>
          <p:cNvPr id="23" name="图片 4">
            <a:extLst>
              <a:ext uri="{FF2B5EF4-FFF2-40B4-BE49-F238E27FC236}">
                <a16:creationId xmlns:a16="http://schemas.microsoft.com/office/drawing/2014/main" id="{BB10D9DC-4971-4DFE-8F5E-78F91F2E094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208344" y="5700228"/>
            <a:ext cx="872706" cy="905605"/>
          </a:xfrm>
          <a:prstGeom prst="rect">
            <a:avLst/>
          </a:prstGeom>
        </p:spPr>
      </p:pic>
      <p:pic>
        <p:nvPicPr>
          <p:cNvPr id="24" name="图片 5">
            <a:extLst>
              <a:ext uri="{FF2B5EF4-FFF2-40B4-BE49-F238E27FC236}">
                <a16:creationId xmlns:a16="http://schemas.microsoft.com/office/drawing/2014/main" id="{85A37BFE-186F-4AD2-A7BD-9718514EA9E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702274" y="4374109"/>
            <a:ext cx="1011525" cy="1096066"/>
          </a:xfrm>
          <a:prstGeom prst="rect">
            <a:avLst/>
          </a:prstGeom>
        </p:spPr>
      </p:pic>
    </p:spTree>
    <p:extLst>
      <p:ext uri="{BB962C8B-B14F-4D97-AF65-F5344CB8AC3E}">
        <p14:creationId xmlns:p14="http://schemas.microsoft.com/office/powerpoint/2010/main" val="9361844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6" name="图片 10">
            <a:extLst>
              <a:ext uri="{FF2B5EF4-FFF2-40B4-BE49-F238E27FC236}">
                <a16:creationId xmlns:a16="http://schemas.microsoft.com/office/drawing/2014/main" id="{DE233F98-2212-496E-8BE0-202F758FA2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80117" y="-489249"/>
            <a:ext cx="6188945" cy="6188945"/>
          </a:xfrm>
          <a:prstGeom prst="rect">
            <a:avLst/>
          </a:prstGeom>
        </p:spPr>
      </p:pic>
      <p:sp>
        <p:nvSpPr>
          <p:cNvPr id="10" name="文本框 11">
            <a:extLst>
              <a:ext uri="{FF2B5EF4-FFF2-40B4-BE49-F238E27FC236}">
                <a16:creationId xmlns:a16="http://schemas.microsoft.com/office/drawing/2014/main" id="{C6095E9E-1F5C-41D8-AE18-43A23A7698E5}"/>
              </a:ext>
            </a:extLst>
          </p:cNvPr>
          <p:cNvSpPr txBox="1"/>
          <p:nvPr/>
        </p:nvSpPr>
        <p:spPr>
          <a:xfrm>
            <a:off x="3518496" y="3044279"/>
            <a:ext cx="528155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002060"/>
                </a:solidFill>
                <a:latin typeface="Times New Roman" panose="02020603050405020304" pitchFamily="18" charset="0"/>
                <a:ea typeface="等线" panose="02010600030101010101" pitchFamily="2" charset="-122"/>
                <a:cs typeface="Times New Roman" panose="02020603050405020304" pitchFamily="18" charset="0"/>
                <a:sym typeface="+mn-lt"/>
              </a:rPr>
              <a:t>HẸN GẶP LẠI!</a:t>
            </a:r>
            <a:endParaRPr kumimoji="0" lang="zh-CN"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3356611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CC07F8-8A13-BFD4-9542-40257DA9C4F9}"/>
              </a:ext>
            </a:extLst>
          </p:cNvPr>
          <p:cNvSpPr txBox="1"/>
          <p:nvPr/>
        </p:nvSpPr>
        <p:spPr>
          <a:xfrm>
            <a:off x="933276" y="1363178"/>
            <a:ext cx="4863517" cy="5016758"/>
          </a:xfrm>
          <a:prstGeom prst="rect">
            <a:avLst/>
          </a:prstGeom>
          <a:noFill/>
          <a:ln w="38100">
            <a:solidFill>
              <a:schemeClr val="tx1"/>
            </a:solidFill>
          </a:ln>
        </p:spPr>
        <p:txBody>
          <a:bodyPr wrap="square">
            <a:spAutoFit/>
          </a:bodyPr>
          <a:lstStyle/>
          <a:p>
            <a:pPr algn="just"/>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sính</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ván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nệp</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bánh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mao</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endPar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FDB7F80-CE09-982B-FEA4-A6468E7B730A}"/>
              </a:ext>
            </a:extLst>
          </p:cNvPr>
          <p:cNvSpPr txBox="1"/>
          <p:nvPr/>
        </p:nvSpPr>
        <p:spPr>
          <a:xfrm>
            <a:off x="4473780" y="478064"/>
            <a:ext cx="4116547"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PHIẾU HỌC TẬP</a:t>
            </a:r>
          </a:p>
        </p:txBody>
      </p:sp>
      <p:sp>
        <p:nvSpPr>
          <p:cNvPr id="8" name="TextBox 7">
            <a:extLst>
              <a:ext uri="{FF2B5EF4-FFF2-40B4-BE49-F238E27FC236}">
                <a16:creationId xmlns:a16="http://schemas.microsoft.com/office/drawing/2014/main" id="{609A3C3B-36F7-C8B4-A4BD-AD57D9B0FAB7}"/>
              </a:ext>
            </a:extLst>
          </p:cNvPr>
          <p:cNvSpPr txBox="1"/>
          <p:nvPr/>
        </p:nvSpPr>
        <p:spPr>
          <a:xfrm>
            <a:off x="5940454" y="1363178"/>
            <a:ext cx="5938357" cy="5016758"/>
          </a:xfrm>
          <a:prstGeom prst="rect">
            <a:avLst/>
          </a:prstGeom>
          <a:noFill/>
          <a:ln w="38100">
            <a:solidFill>
              <a:schemeClr val="tx1"/>
            </a:solidFill>
          </a:ln>
        </p:spPr>
        <p:txBody>
          <a:bodyPr wrap="square">
            <a:spAutoFit/>
          </a:bodyPr>
          <a:lstStyle/>
          <a:p>
            <a:pPr algn="just"/>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từ in đậm bổ sung ý nghĩa cho danh từ:</a:t>
            </a:r>
          </a:p>
          <a:p>
            <a:pPr algn="just"/>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chàng</a:t>
            </a:r>
          </a:p>
          <a:p>
            <a:pPr algn="just"/>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(một trăm) ván cơm nếp</a:t>
            </a:r>
          </a:p>
          <a:p>
            <a:pPr algn="just"/>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(một trăm) nệp bánh chưng</a:t>
            </a:r>
          </a:p>
          <a:p>
            <a:pPr algn="just"/>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(chín) ngà</a:t>
            </a:r>
          </a:p>
          <a:p>
            <a:pPr algn="just"/>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(chín) cựa</a:t>
            </a:r>
          </a:p>
          <a:p>
            <a:pPr algn="just"/>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(chín) hồng mao</a:t>
            </a:r>
          </a:p>
          <a:p>
            <a:pPr algn="just"/>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(một) đôi.</a:t>
            </a:r>
          </a:p>
          <a:p>
            <a:pPr algn="just"/>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các từ in đậm chính là số từ</a:t>
            </a:r>
          </a:p>
        </p:txBody>
      </p:sp>
    </p:spTree>
    <p:extLst>
      <p:ext uri="{BB962C8B-B14F-4D97-AF65-F5344CB8AC3E}">
        <p14:creationId xmlns:p14="http://schemas.microsoft.com/office/powerpoint/2010/main" val="16165077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8">
                                            <p:txEl>
                                              <p:pRg st="0" end="0"/>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p:cTn id="3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8">
                                            <p:txEl>
                                              <p:pRg st="1" end="1"/>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 calcmode="lin" valueType="num">
                                      <p:cBhvr>
                                        <p:cTn id="36"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8">
                                            <p:txEl>
                                              <p:pRg st="2" end="2"/>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calcmode="lin" valueType="num">
                                      <p:cBhvr>
                                        <p:cTn id="4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43" dur="500"/>
                                        <p:tgtEl>
                                          <p:spTgt spid="8">
                                            <p:txEl>
                                              <p:pRg st="3" end="3"/>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8">
                                            <p:txEl>
                                              <p:pRg st="4" end="4"/>
                                            </p:txEl>
                                          </p:spTgt>
                                        </p:tgtEl>
                                        <p:attrNameLst>
                                          <p:attrName>style.visibility</p:attrName>
                                        </p:attrNameLst>
                                      </p:cBhvr>
                                      <p:to>
                                        <p:strVal val="visible"/>
                                      </p:to>
                                    </p:set>
                                    <p:anim calcmode="lin" valueType="num">
                                      <p:cBhvr>
                                        <p:cTn id="46"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8">
                                            <p:txEl>
                                              <p:pRg st="4" end="4"/>
                                            </p:txEl>
                                          </p:spTgt>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anim calcmode="lin" valueType="num">
                                      <p:cBhvr>
                                        <p:cTn id="51"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52"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53" dur="500"/>
                                        <p:tgtEl>
                                          <p:spTgt spid="8">
                                            <p:txEl>
                                              <p:pRg st="5" end="5"/>
                                            </p:txEl>
                                          </p:spTgt>
                                        </p:tgtEl>
                                      </p:cBhvr>
                                    </p:animEffect>
                                  </p:childTnLst>
                                </p:cTn>
                              </p:par>
                              <p:par>
                                <p:cTn id="54" presetID="53" presetClass="entr" presetSubtype="16" fill="hold" nodeType="with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 calcmode="lin" valueType="num">
                                      <p:cBhvr>
                                        <p:cTn id="56"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8">
                                            <p:txEl>
                                              <p:pRg st="6" end="6"/>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8">
                                            <p:txEl>
                                              <p:pRg st="7" end="7"/>
                                            </p:txEl>
                                          </p:spTgt>
                                        </p:tgtEl>
                                        <p:attrNameLst>
                                          <p:attrName>style.visibility</p:attrName>
                                        </p:attrNameLst>
                                      </p:cBhvr>
                                      <p:to>
                                        <p:strVal val="visible"/>
                                      </p:to>
                                    </p:set>
                                    <p:anim calcmode="lin" valueType="num">
                                      <p:cBhvr>
                                        <p:cTn id="61"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8">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8">
                                            <p:txEl>
                                              <p:pRg st="8" end="8"/>
                                            </p:txEl>
                                          </p:spTgt>
                                        </p:tgtEl>
                                        <p:attrNameLst>
                                          <p:attrName>style.visibility</p:attrName>
                                        </p:attrNameLst>
                                      </p:cBhvr>
                                      <p:to>
                                        <p:strVal val="visible"/>
                                      </p:to>
                                    </p:set>
                                    <p:anim calcmode="lin" valueType="num">
                                      <p:cBhvr>
                                        <p:cTn id="68"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6" name="图片 10">
            <a:extLst>
              <a:ext uri="{FF2B5EF4-FFF2-40B4-BE49-F238E27FC236}">
                <a16:creationId xmlns:a16="http://schemas.microsoft.com/office/drawing/2014/main" id="{DE233F98-2212-496E-8BE0-202F758FA2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80117" y="-489249"/>
            <a:ext cx="6188945" cy="6188945"/>
          </a:xfrm>
          <a:prstGeom prst="rect">
            <a:avLst/>
          </a:prstGeom>
        </p:spPr>
      </p:pic>
      <p:sp>
        <p:nvSpPr>
          <p:cNvPr id="10" name="文本框 11">
            <a:extLst>
              <a:ext uri="{FF2B5EF4-FFF2-40B4-BE49-F238E27FC236}">
                <a16:creationId xmlns:a16="http://schemas.microsoft.com/office/drawing/2014/main" id="{C6095E9E-1F5C-41D8-AE18-43A23A7698E5}"/>
              </a:ext>
            </a:extLst>
          </p:cNvPr>
          <p:cNvSpPr txBox="1"/>
          <p:nvPr/>
        </p:nvSpPr>
        <p:spPr>
          <a:xfrm>
            <a:off x="2921176" y="2840723"/>
            <a:ext cx="65983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HÌNH</a:t>
            </a:r>
            <a:r>
              <a:rPr kumimoji="0" lang="en-US" altLang="zh-CN" sz="4400" b="1" i="0" u="none" strike="noStrike" kern="1200" cap="none" spc="0" normalizeH="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THÀNH KIẾN THỨC</a:t>
            </a:r>
            <a:endParaRPr kumimoji="0" lang="zh-CN"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247219616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6" name="图片 10">
            <a:extLst>
              <a:ext uri="{FF2B5EF4-FFF2-40B4-BE49-F238E27FC236}">
                <a16:creationId xmlns:a16="http://schemas.microsoft.com/office/drawing/2014/main" id="{DE233F98-2212-496E-8BE0-202F758FA2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80117" y="-489249"/>
            <a:ext cx="6188945" cy="6188945"/>
          </a:xfrm>
          <a:prstGeom prst="rect">
            <a:avLst/>
          </a:prstGeom>
        </p:spPr>
      </p:pic>
      <p:sp>
        <p:nvSpPr>
          <p:cNvPr id="10" name="文本框 11">
            <a:extLst>
              <a:ext uri="{FF2B5EF4-FFF2-40B4-BE49-F238E27FC236}">
                <a16:creationId xmlns:a16="http://schemas.microsoft.com/office/drawing/2014/main" id="{C6095E9E-1F5C-41D8-AE18-43A23A7698E5}"/>
              </a:ext>
            </a:extLst>
          </p:cNvPr>
          <p:cNvSpPr txBox="1"/>
          <p:nvPr/>
        </p:nvSpPr>
        <p:spPr>
          <a:xfrm>
            <a:off x="2796840" y="3260172"/>
            <a:ext cx="6598320" cy="769441"/>
          </a:xfrm>
          <a:prstGeom prst="rect">
            <a:avLst/>
          </a:prstGeom>
          <a:noFill/>
        </p:spPr>
        <p:txBody>
          <a:bodyPr wrap="square" rtlCol="0">
            <a:spAutoFit/>
          </a:bodyPr>
          <a:lstStyle/>
          <a:p>
            <a:pPr lvl="0" algn="ctr">
              <a:defRPr/>
            </a:pPr>
            <a:r>
              <a:rPr lang="en-US" altLang="zh-CN" sz="4400" b="1" dirty="0">
                <a:solidFill>
                  <a:srgbClr val="002060"/>
                </a:solidFill>
                <a:latin typeface="Times New Roman" panose="02020603050405020304" pitchFamily="18" charset="0"/>
                <a:cs typeface="Times New Roman" panose="02020603050405020304" pitchFamily="18" charset="0"/>
                <a:sym typeface="+mn-lt"/>
              </a:rPr>
              <a:t>I. </a:t>
            </a:r>
            <a:r>
              <a:rPr lang="en-US" altLang="zh-CN" sz="4400" b="1" dirty="0" err="1">
                <a:solidFill>
                  <a:srgbClr val="002060"/>
                </a:solidFill>
                <a:latin typeface="Times New Roman" panose="02020603050405020304" pitchFamily="18" charset="0"/>
                <a:cs typeface="Times New Roman" panose="02020603050405020304" pitchFamily="18" charset="0"/>
                <a:sym typeface="+mn-lt"/>
              </a:rPr>
              <a:t>Củng</a:t>
            </a:r>
            <a:r>
              <a:rPr lang="en-US" altLang="zh-CN" sz="4400" b="1" dirty="0">
                <a:solidFill>
                  <a:srgbClr val="002060"/>
                </a:solidFill>
                <a:latin typeface="Times New Roman" panose="02020603050405020304" pitchFamily="18" charset="0"/>
                <a:cs typeface="Times New Roman" panose="02020603050405020304" pitchFamily="18" charset="0"/>
                <a:sym typeface="+mn-lt"/>
              </a:rPr>
              <a:t> </a:t>
            </a:r>
            <a:r>
              <a:rPr lang="en-US" altLang="zh-CN" sz="4400" b="1" dirty="0" err="1">
                <a:solidFill>
                  <a:srgbClr val="002060"/>
                </a:solidFill>
                <a:latin typeface="Times New Roman" panose="02020603050405020304" pitchFamily="18" charset="0"/>
                <a:cs typeface="Times New Roman" panose="02020603050405020304" pitchFamily="18" charset="0"/>
                <a:sym typeface="+mn-lt"/>
              </a:rPr>
              <a:t>cố</a:t>
            </a:r>
            <a:r>
              <a:rPr lang="en-US" altLang="zh-CN" sz="4400" b="1" dirty="0">
                <a:solidFill>
                  <a:srgbClr val="002060"/>
                </a:solidFill>
                <a:latin typeface="Times New Roman" panose="02020603050405020304" pitchFamily="18" charset="0"/>
                <a:cs typeface="Times New Roman" panose="02020603050405020304" pitchFamily="18" charset="0"/>
                <a:sym typeface="+mn-lt"/>
              </a:rPr>
              <a:t> </a:t>
            </a:r>
            <a:r>
              <a:rPr lang="en-US" altLang="zh-CN" sz="4400" b="1" dirty="0" err="1">
                <a:solidFill>
                  <a:srgbClr val="002060"/>
                </a:solidFill>
                <a:latin typeface="Times New Roman" panose="02020603050405020304" pitchFamily="18" charset="0"/>
                <a:cs typeface="Times New Roman" panose="02020603050405020304" pitchFamily="18" charset="0"/>
                <a:sym typeface="+mn-lt"/>
              </a:rPr>
              <a:t>kiến</a:t>
            </a:r>
            <a:r>
              <a:rPr lang="en-US" altLang="zh-CN" sz="4400" b="1" dirty="0">
                <a:solidFill>
                  <a:srgbClr val="002060"/>
                </a:solidFill>
                <a:latin typeface="Times New Roman" panose="02020603050405020304" pitchFamily="18" charset="0"/>
                <a:cs typeface="Times New Roman" panose="02020603050405020304" pitchFamily="18" charset="0"/>
                <a:sym typeface="+mn-lt"/>
              </a:rPr>
              <a:t> </a:t>
            </a:r>
            <a:r>
              <a:rPr lang="en-US" altLang="zh-CN" sz="4400" b="1" dirty="0" err="1">
                <a:solidFill>
                  <a:srgbClr val="002060"/>
                </a:solidFill>
                <a:latin typeface="Times New Roman" panose="02020603050405020304" pitchFamily="18" charset="0"/>
                <a:cs typeface="Times New Roman" panose="02020603050405020304" pitchFamily="18" charset="0"/>
                <a:sym typeface="+mn-lt"/>
              </a:rPr>
              <a:t>thức</a:t>
            </a:r>
            <a:endParaRPr kumimoji="0" lang="zh-CN"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198773842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933E5042-50A0-443E-A6C6-7A929A87B885}"/>
              </a:ext>
            </a:extLst>
          </p:cNvPr>
          <p:cNvGrpSpPr/>
          <p:nvPr/>
        </p:nvGrpSpPr>
        <p:grpSpPr>
          <a:xfrm>
            <a:off x="983655" y="1497500"/>
            <a:ext cx="4049739" cy="2156651"/>
            <a:chOff x="288339" y="889653"/>
            <a:chExt cx="4049739" cy="1299575"/>
          </a:xfrm>
        </p:grpSpPr>
        <p:pic>
          <p:nvPicPr>
            <p:cNvPr id="4" name="图片 3">
              <a:extLst>
                <a:ext uri="{FF2B5EF4-FFF2-40B4-BE49-F238E27FC236}">
                  <a16:creationId xmlns:a16="http://schemas.microsoft.com/office/drawing/2014/main" id="{AB715A7A-8AC3-4E12-ADD6-E9709E70BC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84" r="11491" b="56505"/>
            <a:stretch/>
          </p:blipFill>
          <p:spPr>
            <a:xfrm>
              <a:off x="288339" y="889653"/>
              <a:ext cx="4049739" cy="1299575"/>
            </a:xfrm>
            <a:prstGeom prst="rect">
              <a:avLst/>
            </a:prstGeom>
          </p:spPr>
        </p:pic>
        <p:sp>
          <p:nvSpPr>
            <p:cNvPr id="5" name="文本框 4">
              <a:extLst>
                <a:ext uri="{FF2B5EF4-FFF2-40B4-BE49-F238E27FC236}">
                  <a16:creationId xmlns:a16="http://schemas.microsoft.com/office/drawing/2014/main" id="{D701CB4B-30DD-43D3-9EB7-6BFF6F05F18B}"/>
                </a:ext>
              </a:extLst>
            </p:cNvPr>
            <p:cNvSpPr txBox="1"/>
            <p:nvPr/>
          </p:nvSpPr>
          <p:spPr>
            <a:xfrm>
              <a:off x="526603" y="1056119"/>
              <a:ext cx="3740882" cy="834583"/>
            </a:xfrm>
            <a:prstGeom prst="rect">
              <a:avLst/>
            </a:prstGeom>
            <a:noFill/>
          </p:spPr>
          <p:txBody>
            <a:bodyPr wrap="square" rtlCol="0">
              <a:spAutoFit/>
            </a:bodyPr>
            <a:lstStyle/>
            <a:p>
              <a:pPr lvl="0">
                <a:defRPr/>
              </a:pPr>
              <a:r>
                <a:rPr lang="vi-VN" sz="2800" b="1" dirty="0">
                  <a:solidFill>
                    <a:prstClr val="black"/>
                  </a:solidFill>
                  <a:latin typeface="Times New Roman" panose="02020603050405020304" pitchFamily="18" charset="0"/>
                  <a:cs typeface="Times New Roman" panose="02020603050405020304" pitchFamily="18" charset="0"/>
                </a:rPr>
                <a:t>Số từ là những từ chỉ số lượng hoặc thứ tự của sự vật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9" name="组合 8">
            <a:extLst>
              <a:ext uri="{FF2B5EF4-FFF2-40B4-BE49-F238E27FC236}">
                <a16:creationId xmlns:a16="http://schemas.microsoft.com/office/drawing/2014/main" id="{8478C03B-0995-412F-9091-4A767370CA11}"/>
              </a:ext>
            </a:extLst>
          </p:cNvPr>
          <p:cNvGrpSpPr/>
          <p:nvPr/>
        </p:nvGrpSpPr>
        <p:grpSpPr>
          <a:xfrm>
            <a:off x="7460214" y="2181588"/>
            <a:ext cx="3842278" cy="3254478"/>
            <a:chOff x="7517090" y="1968300"/>
            <a:chExt cx="4794268" cy="3254478"/>
          </a:xfrm>
        </p:grpSpPr>
        <p:pic>
          <p:nvPicPr>
            <p:cNvPr id="10" name="图片 9">
              <a:extLst>
                <a:ext uri="{FF2B5EF4-FFF2-40B4-BE49-F238E27FC236}">
                  <a16:creationId xmlns:a16="http://schemas.microsoft.com/office/drawing/2014/main" id="{B44DD55D-B81B-4DEE-ACB2-4711D96CD1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36" t="57112" r="11839" b="1779"/>
            <a:stretch/>
          </p:blipFill>
          <p:spPr>
            <a:xfrm>
              <a:off x="7517090" y="1968300"/>
              <a:ext cx="4794268" cy="3254478"/>
            </a:xfrm>
            <a:prstGeom prst="rect">
              <a:avLst/>
            </a:prstGeom>
          </p:spPr>
        </p:pic>
        <p:sp>
          <p:nvSpPr>
            <p:cNvPr id="11" name="文本框 10">
              <a:extLst>
                <a:ext uri="{FF2B5EF4-FFF2-40B4-BE49-F238E27FC236}">
                  <a16:creationId xmlns:a16="http://schemas.microsoft.com/office/drawing/2014/main" id="{B8003D37-4D96-45F1-A3E9-C8FFEFC68C46}"/>
                </a:ext>
              </a:extLst>
            </p:cNvPr>
            <p:cNvSpPr txBox="1"/>
            <p:nvPr/>
          </p:nvSpPr>
          <p:spPr>
            <a:xfrm>
              <a:off x="7952362" y="2475906"/>
              <a:ext cx="4100957" cy="2062103"/>
            </a:xfrm>
            <a:prstGeom prst="rect">
              <a:avLst/>
            </a:prstGeom>
            <a:noFill/>
          </p:spPr>
          <p:txBody>
            <a:bodyPr wrap="square" rtlCol="0">
              <a:spAutoFit/>
            </a:bodyPr>
            <a:lstStyle/>
            <a:p>
              <a:pPr lvl="0" algn="just">
                <a:defRPr/>
              </a:pPr>
              <a:r>
                <a:rPr lang="vi-VN" sz="3200" b="1" dirty="0">
                  <a:solidFill>
                    <a:prstClr val="black"/>
                  </a:solidFill>
                  <a:latin typeface="Times New Roman" panose="02020603050405020304" pitchFamily="18" charset="0"/>
                  <a:cs typeface="Times New Roman" panose="02020603050405020304" pitchFamily="18" charset="0"/>
                </a:rPr>
                <a:t>Số từ được phân ra thành những loại nào? Lấy ví dụ cho từng loại</a:t>
              </a:r>
              <a:r>
                <a:rPr lang="en-US" sz="3200" b="1" dirty="0">
                  <a:solidFill>
                    <a:prstClr val="black"/>
                  </a:solidFill>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6" y="657337"/>
            <a:ext cx="3861874" cy="584775"/>
          </a:xfrm>
          <a:prstGeom prst="rect">
            <a:avLst/>
          </a:prstGeom>
          <a:noFill/>
        </p:spPr>
        <p:txBody>
          <a:bodyPr wrap="square" rtlCol="0">
            <a:spAutoFit/>
          </a:bodyPr>
          <a:lstStyle/>
          <a:p>
            <a:pPr lvl="0" algn="dist">
              <a:defRPr/>
            </a:pPr>
            <a:r>
              <a:rPr lang="en-US" altLang="zh-CN" sz="3200" b="1">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1. Khái niệm</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298"/>
            <a:ext cx="3647296" cy="3260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2" name="图片 15">
            <a:extLst>
              <a:ext uri="{FF2B5EF4-FFF2-40B4-BE49-F238E27FC236}">
                <a16:creationId xmlns:a16="http://schemas.microsoft.com/office/drawing/2014/main" id="{D6659063-46DD-4CD6-AC46-93B275E93F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7947" y="2604202"/>
            <a:ext cx="4633557" cy="4001631"/>
          </a:xfrm>
          <a:prstGeom prst="rect">
            <a:avLst/>
          </a:prstGeom>
        </p:spPr>
      </p:pic>
      <p:pic>
        <p:nvPicPr>
          <p:cNvPr id="18" name="图片 3">
            <a:extLst>
              <a:ext uri="{FF2B5EF4-FFF2-40B4-BE49-F238E27FC236}">
                <a16:creationId xmlns:a16="http://schemas.microsoft.com/office/drawing/2014/main" id="{8FAD474D-82C0-4362-BB70-1AD441160ED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8919573">
            <a:off x="10683079" y="17483"/>
            <a:ext cx="1050530" cy="1223163"/>
          </a:xfrm>
          <a:prstGeom prst="rect">
            <a:avLst/>
          </a:prstGeom>
        </p:spPr>
      </p:pic>
      <p:pic>
        <p:nvPicPr>
          <p:cNvPr id="23" name="图片 4">
            <a:extLst>
              <a:ext uri="{FF2B5EF4-FFF2-40B4-BE49-F238E27FC236}">
                <a16:creationId xmlns:a16="http://schemas.microsoft.com/office/drawing/2014/main" id="{BB10D9DC-4971-4DFE-8F5E-78F91F2E094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208344" y="5700228"/>
            <a:ext cx="872706" cy="905605"/>
          </a:xfrm>
          <a:prstGeom prst="rect">
            <a:avLst/>
          </a:prstGeom>
        </p:spPr>
      </p:pic>
      <p:pic>
        <p:nvPicPr>
          <p:cNvPr id="24" name="图片 5">
            <a:extLst>
              <a:ext uri="{FF2B5EF4-FFF2-40B4-BE49-F238E27FC236}">
                <a16:creationId xmlns:a16="http://schemas.microsoft.com/office/drawing/2014/main" id="{85A37BFE-186F-4AD2-A7BD-9718514EA9E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5010" y="5333733"/>
            <a:ext cx="1011525" cy="1096066"/>
          </a:xfrm>
          <a:prstGeom prst="rect">
            <a:avLst/>
          </a:prstGeom>
        </p:spPr>
      </p:pic>
    </p:spTree>
    <p:extLst>
      <p:ext uri="{BB962C8B-B14F-4D97-AF65-F5344CB8AC3E}">
        <p14:creationId xmlns:p14="http://schemas.microsoft.com/office/powerpoint/2010/main" val="3654126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933E5042-50A0-443E-A6C6-7A929A87B885}"/>
              </a:ext>
            </a:extLst>
          </p:cNvPr>
          <p:cNvGrpSpPr/>
          <p:nvPr/>
        </p:nvGrpSpPr>
        <p:grpSpPr>
          <a:xfrm>
            <a:off x="983655" y="1497500"/>
            <a:ext cx="3748133" cy="2156651"/>
            <a:chOff x="288339" y="889653"/>
            <a:chExt cx="3748133" cy="1299575"/>
          </a:xfrm>
        </p:grpSpPr>
        <p:pic>
          <p:nvPicPr>
            <p:cNvPr id="4" name="图片 3">
              <a:extLst>
                <a:ext uri="{FF2B5EF4-FFF2-40B4-BE49-F238E27FC236}">
                  <a16:creationId xmlns:a16="http://schemas.microsoft.com/office/drawing/2014/main" id="{AB715A7A-8AC3-4E12-ADD6-E9709E70BC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84" r="11491" b="56505"/>
            <a:stretch/>
          </p:blipFill>
          <p:spPr>
            <a:xfrm>
              <a:off x="288339" y="889653"/>
              <a:ext cx="3630305" cy="1299575"/>
            </a:xfrm>
            <a:prstGeom prst="rect">
              <a:avLst/>
            </a:prstGeom>
          </p:spPr>
        </p:pic>
        <p:sp>
          <p:nvSpPr>
            <p:cNvPr id="5" name="文本框 4">
              <a:extLst>
                <a:ext uri="{FF2B5EF4-FFF2-40B4-BE49-F238E27FC236}">
                  <a16:creationId xmlns:a16="http://schemas.microsoft.com/office/drawing/2014/main" id="{D701CB4B-30DD-43D3-9EB7-6BFF6F05F18B}"/>
                </a:ext>
              </a:extLst>
            </p:cNvPr>
            <p:cNvSpPr txBox="1"/>
            <p:nvPr/>
          </p:nvSpPr>
          <p:spPr>
            <a:xfrm>
              <a:off x="526603" y="1056119"/>
              <a:ext cx="3509869" cy="8345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Số từ là những từ chỉ số lượng hoặc thứ tự của sự vật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9" name="组合 8">
            <a:extLst>
              <a:ext uri="{FF2B5EF4-FFF2-40B4-BE49-F238E27FC236}">
                <a16:creationId xmlns:a16="http://schemas.microsoft.com/office/drawing/2014/main" id="{8478C03B-0995-412F-9091-4A767370CA11}"/>
              </a:ext>
            </a:extLst>
          </p:cNvPr>
          <p:cNvGrpSpPr/>
          <p:nvPr/>
        </p:nvGrpSpPr>
        <p:grpSpPr>
          <a:xfrm>
            <a:off x="7460214" y="2181588"/>
            <a:ext cx="3842278" cy="3254478"/>
            <a:chOff x="7517090" y="1968300"/>
            <a:chExt cx="4794268" cy="3254478"/>
          </a:xfrm>
        </p:grpSpPr>
        <p:pic>
          <p:nvPicPr>
            <p:cNvPr id="10" name="图片 9">
              <a:extLst>
                <a:ext uri="{FF2B5EF4-FFF2-40B4-BE49-F238E27FC236}">
                  <a16:creationId xmlns:a16="http://schemas.microsoft.com/office/drawing/2014/main" id="{B44DD55D-B81B-4DEE-ACB2-4711D96CD1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36" t="57112" r="11839" b="1779"/>
            <a:stretch/>
          </p:blipFill>
          <p:spPr>
            <a:xfrm>
              <a:off x="7517090" y="1968300"/>
              <a:ext cx="4794268" cy="3254478"/>
            </a:xfrm>
            <a:prstGeom prst="rect">
              <a:avLst/>
            </a:prstGeom>
          </p:spPr>
        </p:pic>
        <p:sp>
          <p:nvSpPr>
            <p:cNvPr id="11" name="文本框 10">
              <a:extLst>
                <a:ext uri="{FF2B5EF4-FFF2-40B4-BE49-F238E27FC236}">
                  <a16:creationId xmlns:a16="http://schemas.microsoft.com/office/drawing/2014/main" id="{B8003D37-4D96-45F1-A3E9-C8FFEFC68C46}"/>
                </a:ext>
              </a:extLst>
            </p:cNvPr>
            <p:cNvSpPr txBox="1"/>
            <p:nvPr/>
          </p:nvSpPr>
          <p:spPr>
            <a:xfrm>
              <a:off x="7952362" y="2475906"/>
              <a:ext cx="410095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gái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p>
          </p:txBody>
        </p:sp>
        <p:sp>
          <p:nvSpPr>
            <p:cNvPr id="2" name="文本框 10">
              <a:extLst>
                <a:ext uri="{FF2B5EF4-FFF2-40B4-BE49-F238E27FC236}">
                  <a16:creationId xmlns:a16="http://schemas.microsoft.com/office/drawing/2014/main" id="{B1032C5F-144F-2F97-9D41-F32145612036}"/>
                </a:ext>
              </a:extLst>
            </p:cNvPr>
            <p:cNvSpPr txBox="1"/>
            <p:nvPr/>
          </p:nvSpPr>
          <p:spPr>
            <a:xfrm>
              <a:off x="8092926" y="3250704"/>
              <a:ext cx="410095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Phòng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tầng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p>
          </p:txBody>
        </p:sp>
      </p:grpSp>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6" y="657337"/>
            <a:ext cx="3861874"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Củng</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cố</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kiến</a:t>
            </a:r>
            <a:r>
              <a:rPr kumimoji="0" lang="en-US" altLang="zh-CN"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baseline="0" noProof="0" dirty="0" err="1">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thức</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298"/>
            <a:ext cx="3647296" cy="3260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2" name="图片 15">
            <a:extLst>
              <a:ext uri="{FF2B5EF4-FFF2-40B4-BE49-F238E27FC236}">
                <a16:creationId xmlns:a16="http://schemas.microsoft.com/office/drawing/2014/main" id="{D6659063-46DD-4CD6-AC46-93B275E93F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5882" y="2498035"/>
            <a:ext cx="4633557" cy="4001631"/>
          </a:xfrm>
          <a:prstGeom prst="rect">
            <a:avLst/>
          </a:prstGeom>
        </p:spPr>
      </p:pic>
      <p:pic>
        <p:nvPicPr>
          <p:cNvPr id="18" name="图片 3">
            <a:extLst>
              <a:ext uri="{FF2B5EF4-FFF2-40B4-BE49-F238E27FC236}">
                <a16:creationId xmlns:a16="http://schemas.microsoft.com/office/drawing/2014/main" id="{8FAD474D-82C0-4362-BB70-1AD441160ED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8919573">
            <a:off x="10683079" y="17483"/>
            <a:ext cx="1050530" cy="1223163"/>
          </a:xfrm>
          <a:prstGeom prst="rect">
            <a:avLst/>
          </a:prstGeom>
        </p:spPr>
      </p:pic>
      <p:pic>
        <p:nvPicPr>
          <p:cNvPr id="23" name="图片 4">
            <a:extLst>
              <a:ext uri="{FF2B5EF4-FFF2-40B4-BE49-F238E27FC236}">
                <a16:creationId xmlns:a16="http://schemas.microsoft.com/office/drawing/2014/main" id="{BB10D9DC-4971-4DFE-8F5E-78F91F2E094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208344" y="5700228"/>
            <a:ext cx="872706" cy="905605"/>
          </a:xfrm>
          <a:prstGeom prst="rect">
            <a:avLst/>
          </a:prstGeom>
        </p:spPr>
      </p:pic>
      <p:pic>
        <p:nvPicPr>
          <p:cNvPr id="24" name="图片 5">
            <a:extLst>
              <a:ext uri="{FF2B5EF4-FFF2-40B4-BE49-F238E27FC236}">
                <a16:creationId xmlns:a16="http://schemas.microsoft.com/office/drawing/2014/main" id="{85A37BFE-186F-4AD2-A7BD-9718514EA9E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5010" y="5333733"/>
            <a:ext cx="1011525" cy="1096066"/>
          </a:xfrm>
          <a:prstGeom prst="rect">
            <a:avLst/>
          </a:prstGeom>
        </p:spPr>
      </p:pic>
    </p:spTree>
    <p:extLst>
      <p:ext uri="{BB962C8B-B14F-4D97-AF65-F5344CB8AC3E}">
        <p14:creationId xmlns:p14="http://schemas.microsoft.com/office/powerpoint/2010/main" val="2679674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715A7A-8AC3-4E12-ADD6-E9709E70BC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84" r="11491" b="56505"/>
          <a:stretch/>
        </p:blipFill>
        <p:spPr>
          <a:xfrm>
            <a:off x="335560" y="1447245"/>
            <a:ext cx="4530055" cy="4253219"/>
          </a:xfrm>
          <a:prstGeom prst="rect">
            <a:avLst/>
          </a:prstGeom>
        </p:spPr>
      </p:pic>
      <p:pic>
        <p:nvPicPr>
          <p:cNvPr id="10" name="图片 9">
            <a:extLst>
              <a:ext uri="{FF2B5EF4-FFF2-40B4-BE49-F238E27FC236}">
                <a16:creationId xmlns:a16="http://schemas.microsoft.com/office/drawing/2014/main" id="{B44DD55D-B81B-4DEE-ACB2-4711D96CD1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36" t="57112" r="11839" b="1779"/>
          <a:stretch/>
        </p:blipFill>
        <p:spPr>
          <a:xfrm>
            <a:off x="7623449" y="1637691"/>
            <a:ext cx="4146305" cy="3341807"/>
          </a:xfrm>
          <a:prstGeom prst="rect">
            <a:avLst/>
          </a:prstGeom>
        </p:spPr>
      </p:pic>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5" y="657337"/>
            <a:ext cx="2255929" cy="584775"/>
          </a:xfrm>
          <a:prstGeom prst="rect">
            <a:avLst/>
          </a:prstGeom>
          <a:noFill/>
        </p:spPr>
        <p:txBody>
          <a:bodyPr wrap="square" rtlCol="0">
            <a:spAutoFit/>
          </a:bodyPr>
          <a:lstStyle/>
          <a:p>
            <a:pPr lvl="0" algn="dist">
              <a:defRPr/>
            </a:pPr>
            <a:r>
              <a:rPr lang="en-US" altLang="zh-CN" sz="3200" b="1">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2. Phân loại</a:t>
            </a:r>
            <a:endParaRPr kumimoji="0" lang="zh-CN" altLang="en-US" sz="32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C033A9B-9C36-47D7-A9FA-6E640B9C116D}"/>
              </a:ext>
            </a:extLst>
          </p:cNvPr>
          <p:cNvCxnSpPr>
            <a:cxnSpLocks/>
          </p:cNvCxnSpPr>
          <p:nvPr/>
        </p:nvCxnSpPr>
        <p:spPr>
          <a:xfrm>
            <a:off x="1981717" y="1292300"/>
            <a:ext cx="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2" name="图片 15">
            <a:extLst>
              <a:ext uri="{FF2B5EF4-FFF2-40B4-BE49-F238E27FC236}">
                <a16:creationId xmlns:a16="http://schemas.microsoft.com/office/drawing/2014/main" id="{D6659063-46DD-4CD6-AC46-93B275E93F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3862" y="3429000"/>
            <a:ext cx="3555577" cy="3070666"/>
          </a:xfrm>
          <a:prstGeom prst="rect">
            <a:avLst/>
          </a:prstGeom>
        </p:spPr>
      </p:pic>
      <p:pic>
        <p:nvPicPr>
          <p:cNvPr id="23" name="图片 28">
            <a:extLst>
              <a:ext uri="{FF2B5EF4-FFF2-40B4-BE49-F238E27FC236}">
                <a16:creationId xmlns:a16="http://schemas.microsoft.com/office/drawing/2014/main" id="{A91641A5-07F9-4BE1-9AA5-03EAA029AD4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544259" y="168083"/>
            <a:ext cx="1328172" cy="1229416"/>
          </a:xfrm>
          <a:prstGeom prst="rect">
            <a:avLst/>
          </a:prstGeom>
        </p:spPr>
      </p:pic>
      <p:sp>
        <p:nvSpPr>
          <p:cNvPr id="5" name="Rectangle 4">
            <a:extLst>
              <a:ext uri="{FF2B5EF4-FFF2-40B4-BE49-F238E27FC236}">
                <a16:creationId xmlns:a16="http://schemas.microsoft.com/office/drawing/2014/main" id="{77243BE6-8057-4540-8DB9-08FD767A1D10}"/>
              </a:ext>
            </a:extLst>
          </p:cNvPr>
          <p:cNvSpPr/>
          <p:nvPr/>
        </p:nvSpPr>
        <p:spPr>
          <a:xfrm>
            <a:off x="7784983" y="2025460"/>
            <a:ext cx="3744778" cy="2308324"/>
          </a:xfrm>
          <a:prstGeom prst="rect">
            <a:avLst/>
          </a:prstGeom>
        </p:spPr>
        <p:txBody>
          <a:bodyPr wrap="square">
            <a:spAutoFit/>
          </a:bodyPr>
          <a:lstStyle/>
          <a:p>
            <a:pPr lvl="0" algn="just"/>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a:t>
            </a:r>
            <a:r>
              <a:rPr lang="vi-VN" sz="2400" b="1" dirty="0">
                <a:solidFill>
                  <a:prstClr val="black"/>
                </a:solidFill>
                <a:latin typeface="Times New Roman" panose="02020603050405020304" pitchFamily="18" charset="0"/>
                <a:cs typeface="Times New Roman" panose="02020603050405020304" pitchFamily="18" charset="0"/>
              </a:rPr>
              <a:t>từ chỉ thứ tự thường kết hợp với các từ thứ, hạng, loại, số, đứng sau danh từ trung tâm, thể hiện thứ tự của sự vật được nêu ở danh từ trung tâm</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7562249-F6DE-4F7E-B7DC-D185E74C8B47}"/>
              </a:ext>
            </a:extLst>
          </p:cNvPr>
          <p:cNvSpPr/>
          <p:nvPr/>
        </p:nvSpPr>
        <p:spPr>
          <a:xfrm>
            <a:off x="536895" y="1905506"/>
            <a:ext cx="3916974" cy="2677656"/>
          </a:xfrm>
          <a:prstGeom prst="rect">
            <a:avLst/>
          </a:prstGeom>
        </p:spPr>
        <p:txBody>
          <a:bodyPr wrap="square">
            <a:spAutoFit/>
          </a:bodyPr>
          <a:lstStyle/>
          <a:p>
            <a:pPr lvl="0" algn="just"/>
            <a:r>
              <a:rPr lang="vi-VN" sz="2400" b="1" dirty="0">
                <a:solidFill>
                  <a:prstClr val="black"/>
                </a:solidFill>
                <a:latin typeface="Times New Roman" panose="02020603050405020304" pitchFamily="18" charset="0"/>
                <a:cs typeface="Times New Roman" panose="02020603050405020304" pitchFamily="18" charset="0"/>
              </a:rPr>
              <a:t>Số từ chỉ số lượng gồm các số từ chỉ số lượng xác định, được đặt trước danh từ để đếm hoặc nêu số lượng sự vật và số từ chỉ số lượng ước chừng (vài, dăm, mươi, dăm bảy, ba bốn…)</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93039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9 THỰC HÀNH TIẾNG VIỆT</Template>
  <TotalTime>91</TotalTime>
  <Words>1669</Words>
  <Application>Microsoft Office PowerPoint</Application>
  <PresentationFormat>Widescreen</PresentationFormat>
  <Paragraphs>145</Paragraphs>
  <Slides>33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等线 Light</vt:lpstr>
      <vt:lpstr>.VnTime</vt:lpstr>
      <vt:lpstr>Arial</vt:lpstr>
      <vt:lpstr>Calibri</vt:lpstr>
      <vt:lpstr>inpin heiti</vt:lpstr>
      <vt:lpstr>Times New Roman</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6</cp:revision>
  <dcterms:created xsi:type="dcterms:W3CDTF">2022-09-11T06:49:17Z</dcterms:created>
  <dcterms:modified xsi:type="dcterms:W3CDTF">2025-10-24T13:48:47Z</dcterms:modified>
</cp:coreProperties>
</file>