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719" r:id="rId2"/>
    <p:sldMasterId id="2147483731" r:id="rId3"/>
    <p:sldMasterId id="2147483741" r:id="rId4"/>
  </p:sldMasterIdLst>
  <p:notesMasterIdLst>
    <p:notesMasterId r:id="rId27"/>
  </p:notesMasterIdLst>
  <p:sldIdLst>
    <p:sldId id="257" r:id="rId5"/>
    <p:sldId id="256" r:id="rId6"/>
    <p:sldId id="293" r:id="rId7"/>
    <p:sldId id="295"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54" r:id="rId22"/>
    <p:sldId id="312" r:id="rId23"/>
    <p:sldId id="311" r:id="rId24"/>
    <p:sldId id="314" r:id="rId25"/>
    <p:sldId id="313" r:id="rId26"/>
  </p:sldIdLst>
  <p:sldSz cx="12192000" cy="6858000"/>
  <p:notesSz cx="6858000" cy="9144000"/>
  <p:embeddedFontLst>
    <p:embeddedFont>
      <p:font typeface="#9Slide05 FS Blonde Script" panose="020B0604020202020204" charset="0"/>
      <p:italic r:id="rId28"/>
    </p:embeddedFont>
    <p:embeddedFont>
      <p:font typeface="Barlow Condensed" panose="00000506000000000000" pitchFamily="2" charset="0"/>
      <p:regular r:id="rId29"/>
      <p:bold r:id="rId30"/>
      <p:italic r:id="rId31"/>
      <p:boldItalic r:id="rId32"/>
    </p:embeddedFont>
    <p:embeddedFont>
      <p:font typeface="Homemade Appl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3221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16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56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55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67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67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78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24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79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31589-8FDB-5FF8-E68F-9C34A8D4E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76D97-9FC1-1A37-2D66-8AF55E8EA9E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927FC4-4329-9504-003F-E4C3107C64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a:extLst>
              <a:ext uri="{FF2B5EF4-FFF2-40B4-BE49-F238E27FC236}">
                <a16:creationId xmlns:a16="http://schemas.microsoft.com/office/drawing/2014/main" id="{1B3FD98C-3BD4-4368-C2FF-A4B2A66AA2B0}"/>
              </a:ext>
            </a:extLst>
          </p:cNvPr>
          <p:cNvSpPr>
            <a:spLocks noGrp="1"/>
          </p:cNvSpPr>
          <p:nvPr>
            <p:ph type="sldNum" sz="quarter" idx="10"/>
          </p:nvPr>
        </p:nvSpPr>
        <p:spPr/>
        <p:txBody>
          <a:bodyPr/>
          <a:lstStyle/>
          <a:p>
            <a:fld id="{69D4831D-C368-4FC8-B598-5F886EE8AC58}"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06884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2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07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37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356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83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3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7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5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76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07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8_Bond_Template_SlidesMania_1">
  <p:cSld name="1_lisbon">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8_Bond_Template_SlidesMania_6">
  <p:cSld name="0018_Bond_Template_SlidesMania_6">
    <p:spTree>
      <p:nvGrpSpPr>
        <p:cNvPr id="1" name="Shape 316"/>
        <p:cNvGrpSpPr/>
        <p:nvPr/>
      </p:nvGrpSpPr>
      <p:grpSpPr>
        <a:xfrm>
          <a:off x="0" y="0"/>
          <a:ext cx="0" cy="0"/>
          <a:chOff x="0" y="0"/>
          <a:chExt cx="0" cy="0"/>
        </a:xfrm>
      </p:grpSpPr>
      <p:pic>
        <p:nvPicPr>
          <p:cNvPr id="317" name="Google Shape;317;p7"/>
          <p:cNvPicPr preferRelativeResize="0"/>
          <p:nvPr/>
        </p:nvPicPr>
        <p:blipFill rotWithShape="1">
          <a:blip r:embed="rId2">
            <a:alphaModFix/>
          </a:blip>
          <a:srcRect/>
          <a:stretch/>
        </p:blipFill>
        <p:spPr>
          <a:xfrm>
            <a:off x="5301673" y="4410484"/>
            <a:ext cx="6890327" cy="2447516"/>
          </a:xfrm>
          <a:prstGeom prst="rect">
            <a:avLst/>
          </a:prstGeom>
          <a:noFill/>
          <a:ln>
            <a:noFill/>
          </a:ln>
        </p:spPr>
      </p:pic>
      <p:grpSp>
        <p:nvGrpSpPr>
          <p:cNvPr id="318" name="Google Shape;318;p7"/>
          <p:cNvGrpSpPr/>
          <p:nvPr/>
        </p:nvGrpSpPr>
        <p:grpSpPr>
          <a:xfrm rot="1704690">
            <a:off x="-1347787" y="143815"/>
            <a:ext cx="4234123" cy="6755410"/>
            <a:chOff x="64661" y="69847"/>
            <a:chExt cx="4806696" cy="7230965"/>
          </a:xfrm>
        </p:grpSpPr>
        <p:sp>
          <p:nvSpPr>
            <p:cNvPr id="319" name="Google Shape;319;p7"/>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7"/>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1" name="Google Shape;321;p7"/>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2" name="Google Shape;322;p7"/>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3" name="Google Shape;323;p7"/>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4" name="Google Shape;324;p7"/>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7"/>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6" name="Google Shape;326;p7"/>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7"/>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8" name="Google Shape;328;p7"/>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9" name="Google Shape;329;p7"/>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0" name="Google Shape;330;p7"/>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1" name="Google Shape;331;p7"/>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7"/>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3" name="Google Shape;333;p7"/>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4" name="Google Shape;334;p7"/>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5" name="Google Shape;335;p7"/>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7"/>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7" name="Google Shape;337;p7"/>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8" name="Google Shape;338;p7"/>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7"/>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0" name="Google Shape;340;p7"/>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1" name="Google Shape;341;p7"/>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2" name="Google Shape;342;p7"/>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3" name="Google Shape;343;p7"/>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4" name="Google Shape;344;p7"/>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5" name="Google Shape;345;p7"/>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6" name="Google Shape;346;p7"/>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7" name="Google Shape;347;p7"/>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7"/>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9" name="Google Shape;349;p7"/>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0" name="Google Shape;350;p7"/>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7"/>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2" name="Google Shape;352;p7"/>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3" name="Google Shape;353;p7"/>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7"/>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5" name="Google Shape;355;p7"/>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6" name="Google Shape;356;p7"/>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7"/>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8" name="Google Shape;358;p7"/>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9" name="Google Shape;359;p7"/>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7"/>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1" name="Google Shape;361;p7"/>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2" name="Google Shape;362;p7"/>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3" name="Google Shape;363;p7"/>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4" name="Google Shape;364;p7"/>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779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541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7876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18_Bond_Template_SlidesMania_9">
  <p:cSld name="0018_Bond_Template_SlidesMania_9">
    <p:spTree>
      <p:nvGrpSpPr>
        <p:cNvPr id="1" name="Shape 446"/>
        <p:cNvGrpSpPr/>
        <p:nvPr/>
      </p:nvGrpSpPr>
      <p:grpSpPr>
        <a:xfrm>
          <a:off x="0" y="0"/>
          <a:ext cx="0" cy="0"/>
          <a:chOff x="0" y="0"/>
          <a:chExt cx="0" cy="0"/>
        </a:xfrm>
      </p:grpSpPr>
      <p:pic>
        <p:nvPicPr>
          <p:cNvPr id="447" name="Google Shape;447;p10"/>
          <p:cNvPicPr preferRelativeResize="0"/>
          <p:nvPr/>
        </p:nvPicPr>
        <p:blipFill rotWithShape="1">
          <a:blip r:embed="rId2">
            <a:alphaModFix/>
          </a:blip>
          <a:srcRect/>
          <a:stretch/>
        </p:blipFill>
        <p:spPr>
          <a:xfrm>
            <a:off x="-369454" y="4177543"/>
            <a:ext cx="7546109" cy="2680457"/>
          </a:xfrm>
          <a:prstGeom prst="rect">
            <a:avLst/>
          </a:prstGeom>
          <a:noFill/>
          <a:ln>
            <a:noFill/>
          </a:ln>
        </p:spPr>
      </p:pic>
      <p:sp>
        <p:nvSpPr>
          <p:cNvPr id="448" name="Google Shape;448;p10"/>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9" name="Google Shape;449;p10"/>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0" name="Google Shape;450;p10"/>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1" name="Google Shape;451;p10"/>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2" name="Google Shape;452;p10"/>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3" name="Google Shape;453;p10"/>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4" name="Google Shape;454;p10"/>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5" name="Google Shape;455;p10"/>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6" name="Google Shape;456;p10"/>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7" name="Google Shape;457;p10"/>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8" name="Google Shape;458;p10"/>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9" name="Google Shape;459;p10"/>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0" name="Google Shape;460;p10"/>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1" name="Google Shape;461;p10"/>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2" name="Google Shape;462;p10"/>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3" name="Google Shape;463;p10"/>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4" name="Google Shape;464;p10"/>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5" name="Google Shape;465;p10"/>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6" name="Google Shape;466;p10"/>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7" name="Google Shape;467;p10"/>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8" name="Google Shape;468;p10"/>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9" name="Google Shape;469;p10"/>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0" name="Google Shape;470;p10"/>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1" name="Google Shape;471;p10"/>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2" name="Google Shape;472;p10"/>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3" name="Google Shape;473;p10"/>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4" name="Google Shape;474;p10"/>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5" name="Google Shape;475;p10"/>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6" name="Google Shape;476;p10"/>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7" name="Google Shape;477;p10"/>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8" name="Google Shape;478;p10"/>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9" name="Google Shape;479;p10"/>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4691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914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6399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8480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262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647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1093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8_Bond_Template_SlidesMania_2">
  <p:cSld name="amsterdam">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850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5163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416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691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4093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677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414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333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10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2832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8_Bond_Template_SlidesMania_11">
  <p:cSld name="1_toronto">
    <p:spTree>
      <p:nvGrpSpPr>
        <p:cNvPr id="1" name="Shape 5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726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01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36291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53883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4177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1683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974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572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494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accent1"/>
                </a:solidFill>
                <a:latin typeface="Barlow Condensed"/>
                <a:ea typeface="Barlow Condensed"/>
                <a:cs typeface="Barlow Condensed"/>
                <a:sym typeface="Barlow Condensed"/>
              </a:rPr>
              <a:t>SLIDESMANIA.COM</a:t>
            </a:r>
            <a:endParaRPr sz="1300">
              <a:solidFill>
                <a:schemeClr val="accent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750"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67158770"/>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586922564"/>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3945755"/>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4914845"/>
          </a:xfrm>
          <a:prstGeom prst="rect">
            <a:avLst/>
          </a:prstGeom>
        </p:spPr>
      </p:pic>
      <p:sp>
        <p:nvSpPr>
          <p:cNvPr id="4" name="TextBox 9">
            <a:extLst>
              <a:ext uri="{FF2B5EF4-FFF2-40B4-BE49-F238E27FC236}">
                <a16:creationId xmlns:a16="http://schemas.microsoft.com/office/drawing/2014/main" id="{15879A63-297F-478E-91CC-725C012828C6}"/>
              </a:ext>
            </a:extLst>
          </p:cNvPr>
          <p:cNvSpPr txBox="1">
            <a:spLocks/>
          </p:cNvSpPr>
          <p:nvPr/>
        </p:nvSpPr>
        <p:spPr>
          <a:xfrm>
            <a:off x="1610436" y="1425107"/>
            <a:ext cx="9335069" cy="3453400"/>
          </a:xfrm>
          <a:prstGeom prst="rect">
            <a:avLst/>
          </a:prstGeom>
        </p:spPr>
        <p:txBody>
          <a:bodyPr vert="horz" wrap="square" lIns="640000" tIns="0" rIns="0" bIns="0" anchor="ctr" anchorCtr="0">
            <a:no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3: </a:t>
            </a:r>
            <a:r>
              <a:rPr lang="en-US" sz="3600" i="1" dirty="0" err="1">
                <a:solidFill>
                  <a:srgbClr val="FF0000"/>
                </a:solidFill>
                <a:latin typeface="Times New Roman" panose="02020603050405020304" pitchFamily="18" charset="0"/>
                <a:cs typeface="Times New Roman" panose="02020603050405020304" pitchFamily="18" charset="0"/>
              </a:rPr>
              <a:t>Cội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nguồn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yêu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thương</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tỏ</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2, 3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74"/>
          <p:cNvCxnSpPr/>
          <p:nvPr/>
        </p:nvCxnSpPr>
        <p:spPr>
          <a:xfrm>
            <a:off x="1684035" y="750235"/>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Oval 75"/>
          <p:cNvSpPr/>
          <p:nvPr/>
        </p:nvSpPr>
        <p:spPr>
          <a:xfrm>
            <a:off x="1491949" y="1238563"/>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14" name="TextBox 13"/>
          <p:cNvSpPr txBox="1"/>
          <p:nvPr/>
        </p:nvSpPr>
        <p:spPr>
          <a:xfrm>
            <a:off x="2068210" y="1135161"/>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15" name="TextBox 14"/>
          <p:cNvSpPr txBox="1"/>
          <p:nvPr/>
        </p:nvSpPr>
        <p:spPr>
          <a:xfrm>
            <a:off x="4468851" y="919717"/>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6" name="Straight Arrow Connector 15"/>
          <p:cNvCxnSpPr>
            <a:endCxn id="15" idx="1"/>
          </p:cNvCxnSpPr>
          <p:nvPr/>
        </p:nvCxnSpPr>
        <p:spPr>
          <a:xfrm flipV="1">
            <a:off x="3832619" y="1396771"/>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77"/>
          <p:cNvSpPr/>
          <p:nvPr/>
        </p:nvSpPr>
        <p:spPr>
          <a:xfrm>
            <a:off x="1491949" y="312071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8" name="TextBox 17"/>
          <p:cNvSpPr txBox="1"/>
          <p:nvPr/>
        </p:nvSpPr>
        <p:spPr>
          <a:xfrm>
            <a:off x="2062948" y="2878764"/>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19" name="TextBox 18"/>
          <p:cNvSpPr txBox="1"/>
          <p:nvPr/>
        </p:nvSpPr>
        <p:spPr>
          <a:xfrm>
            <a:off x="4468851" y="210191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4468851" y="3245575"/>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4468851" y="4359939"/>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2" name="Straight Arrow Connector 21"/>
          <p:cNvCxnSpPr/>
          <p:nvPr/>
        </p:nvCxnSpPr>
        <p:spPr>
          <a:xfrm flipV="1">
            <a:off x="3824184" y="25749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1"/>
          </p:cNvCxnSpPr>
          <p:nvPr/>
        </p:nvCxnSpPr>
        <p:spPr>
          <a:xfrm>
            <a:off x="3832619" y="3690675"/>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24184" y="3681290"/>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473958" y="5603949"/>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26" name="TextBox 25"/>
          <p:cNvSpPr txBox="1"/>
          <p:nvPr/>
        </p:nvSpPr>
        <p:spPr>
          <a:xfrm>
            <a:off x="2073314" y="5327895"/>
            <a:ext cx="1761235" cy="830997"/>
          </a:xfrm>
          <a:prstGeom prst="rect">
            <a:avLst/>
          </a:prstGeom>
          <a:solidFill>
            <a:schemeClr val="accent1">
              <a:lumMod val="90000"/>
            </a:schemeClr>
          </a:solidFill>
        </p:spPr>
        <p:txBody>
          <a:bodyPr wrap="square" rtlCol="0">
            <a:spAutoFit/>
          </a:bodyPr>
          <a:lstStyle/>
          <a:p>
            <a:pPr algn="ctr">
              <a:buClrTx/>
              <a:buFontTx/>
              <a:buNone/>
            </a:pPr>
            <a:r>
              <a:rPr lang="en-US" sz="24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27" name="TextBox 26"/>
          <p:cNvSpPr txBox="1"/>
          <p:nvPr/>
        </p:nvSpPr>
        <p:spPr>
          <a:xfrm>
            <a:off x="4479215" y="5530891"/>
            <a:ext cx="7001301" cy="523220"/>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8" name="Straight Arrow Connector 27"/>
          <p:cNvCxnSpPr>
            <a:endCxn id="27" idx="1"/>
          </p:cNvCxnSpPr>
          <p:nvPr/>
        </p:nvCxnSpPr>
        <p:spPr>
          <a:xfrm flipV="1">
            <a:off x="3842983" y="5792501"/>
            <a:ext cx="636232" cy="2"/>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矩形 1"/>
          <p:cNvSpPr/>
          <p:nvPr/>
        </p:nvSpPr>
        <p:spPr>
          <a:xfrm>
            <a:off x="1012797" y="259050"/>
            <a:ext cx="3055064" cy="4184071"/>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white"/>
              </a:solidFill>
            </a:endParaRPr>
          </a:p>
        </p:txBody>
      </p:sp>
      <p:sp>
        <p:nvSpPr>
          <p:cNvPr id="47" name="矩形 7"/>
          <p:cNvSpPr/>
          <p:nvPr/>
        </p:nvSpPr>
        <p:spPr>
          <a:xfrm>
            <a:off x="3607895" y="42914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BB9D83"/>
              </a:solidFill>
            </a:endParaRPr>
          </a:p>
        </p:txBody>
      </p:sp>
      <p:pic>
        <p:nvPicPr>
          <p:cNvPr id="92" name="Picture 91"/>
          <p:cNvPicPr>
            <a:picLocks noChangeAspect="1"/>
          </p:cNvPicPr>
          <p:nvPr/>
        </p:nvPicPr>
        <p:blipFill>
          <a:blip r:embed="rId3"/>
          <a:stretch>
            <a:fillRect/>
          </a:stretch>
        </p:blipFill>
        <p:spPr>
          <a:xfrm>
            <a:off x="914657" y="822193"/>
            <a:ext cx="3029227" cy="3441319"/>
          </a:xfrm>
          <a:prstGeom prst="rect">
            <a:avLst/>
          </a:prstGeom>
        </p:spPr>
      </p:pic>
      <p:sp>
        <p:nvSpPr>
          <p:cNvPr id="93" name="TextBox 92"/>
          <p:cNvSpPr txBox="1"/>
          <p:nvPr/>
        </p:nvSpPr>
        <p:spPr>
          <a:xfrm>
            <a:off x="5482057" y="423525"/>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4" name="TextBox 93"/>
          <p:cNvSpPr txBox="1"/>
          <p:nvPr/>
        </p:nvSpPr>
        <p:spPr>
          <a:xfrm>
            <a:off x="5558161" y="1492153"/>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5" name="TextBox 94"/>
          <p:cNvSpPr txBox="1"/>
          <p:nvPr/>
        </p:nvSpPr>
        <p:spPr>
          <a:xfrm>
            <a:off x="5558161" y="256078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6" name="TextBox 95"/>
          <p:cNvSpPr txBox="1"/>
          <p:nvPr/>
        </p:nvSpPr>
        <p:spPr>
          <a:xfrm>
            <a:off x="5558160" y="3629406"/>
            <a:ext cx="5541497" cy="1815882"/>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Mở</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tạo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a:t>
            </a:r>
          </a:p>
        </p:txBody>
      </p:sp>
      <p:grpSp>
        <p:nvGrpSpPr>
          <p:cNvPr id="97" name="Google Shape;1954;p35"/>
          <p:cNvGrpSpPr/>
          <p:nvPr/>
        </p:nvGrpSpPr>
        <p:grpSpPr>
          <a:xfrm>
            <a:off x="4423580" y="230902"/>
            <a:ext cx="846320" cy="877511"/>
            <a:chOff x="1215813" y="1110402"/>
            <a:chExt cx="2710631" cy="2922675"/>
          </a:xfrm>
        </p:grpSpPr>
        <p:sp>
          <p:nvSpPr>
            <p:cNvPr id="98"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99"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0"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1"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2"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3"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4"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5"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6"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7"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8"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9"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0"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1"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2"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3"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4"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5"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6"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7"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8"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9"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0"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1"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2"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3"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4"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5"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6"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7"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8"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9"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0"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1"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2"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3"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34" name="Google Shape;1954;p35"/>
          <p:cNvGrpSpPr/>
          <p:nvPr/>
        </p:nvGrpSpPr>
        <p:grpSpPr>
          <a:xfrm>
            <a:off x="4430159" y="1262345"/>
            <a:ext cx="846320" cy="877511"/>
            <a:chOff x="1215813" y="1110402"/>
            <a:chExt cx="2710631" cy="2922675"/>
          </a:xfrm>
        </p:grpSpPr>
        <p:sp>
          <p:nvSpPr>
            <p:cNvPr id="13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71" name="Google Shape;1954;p35"/>
          <p:cNvGrpSpPr/>
          <p:nvPr/>
        </p:nvGrpSpPr>
        <p:grpSpPr>
          <a:xfrm>
            <a:off x="4457313" y="2532852"/>
            <a:ext cx="846320" cy="877511"/>
            <a:chOff x="1215813" y="1110402"/>
            <a:chExt cx="2710631" cy="2922675"/>
          </a:xfrm>
        </p:grpSpPr>
        <p:sp>
          <p:nvSpPr>
            <p:cNvPr id="17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208" name="Google Shape;1954;p35"/>
          <p:cNvGrpSpPr/>
          <p:nvPr/>
        </p:nvGrpSpPr>
        <p:grpSpPr>
          <a:xfrm>
            <a:off x="4436738" y="3848626"/>
            <a:ext cx="846320" cy="877511"/>
            <a:chOff x="1215813" y="1110402"/>
            <a:chExt cx="2710631" cy="2922675"/>
          </a:xfrm>
        </p:grpSpPr>
        <p:sp>
          <p:nvSpPr>
            <p:cNvPr id="20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8936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742511"/>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III. SAU KHI NÓI</a:t>
            </a:r>
          </a:p>
        </p:txBody>
      </p:sp>
      <p:graphicFrame>
        <p:nvGraphicFramePr>
          <p:cNvPr id="11" name="Table 10"/>
          <p:cNvGraphicFramePr>
            <a:graphicFrameLocks noGrp="1"/>
          </p:cNvGraphicFramePr>
          <p:nvPr>
            <p:extLst>
              <p:ext uri="{D42A27DB-BD31-4B8C-83A1-F6EECF244321}">
                <p14:modId xmlns:p14="http://schemas.microsoft.com/office/powerpoint/2010/main" val="3520496534"/>
              </p:ext>
            </p:extLst>
          </p:nvPr>
        </p:nvGraphicFramePr>
        <p:xfrm>
          <a:off x="279476" y="1105468"/>
          <a:ext cx="11594076" cy="4450080"/>
        </p:xfrm>
        <a:graphic>
          <a:graphicData uri="http://schemas.openxmlformats.org/drawingml/2006/table">
            <a:tbl>
              <a:tblPr>
                <a:tableStyleId>{5940675A-B579-460E-94D1-54222C63F5DA}</a:tableStyleId>
              </a:tblPr>
              <a:tblGrid>
                <a:gridCol w="5797038">
                  <a:extLst>
                    <a:ext uri="{9D8B030D-6E8A-4147-A177-3AD203B41FA5}">
                      <a16:colId xmlns:a16="http://schemas.microsoft.com/office/drawing/2014/main" val="20000"/>
                    </a:ext>
                  </a:extLst>
                </a:gridCol>
                <a:gridCol w="5797038">
                  <a:extLst>
                    <a:ext uri="{9D8B030D-6E8A-4147-A177-3AD203B41FA5}">
                      <a16:colId xmlns:a16="http://schemas.microsoft.com/office/drawing/2014/main" val="20001"/>
                    </a:ext>
                  </a:extLst>
                </a:gridCol>
              </a:tblGrid>
              <a:tr h="367455">
                <a:tc>
                  <a:txBody>
                    <a:bodyPr/>
                    <a:lstStyle/>
                    <a:p>
                      <a:pPr algn="ctr"/>
                      <a:r>
                        <a:rPr lang="vi-VN" sz="3200" dirty="0">
                          <a:effectLst/>
                          <a:latin typeface="Times New Roman" panose="02020603050405020304" pitchFamily="18" charset="0"/>
                          <a:cs typeface="Times New Roman" panose="02020603050405020304" pitchFamily="18" charset="0"/>
                        </a:rPr>
                        <a:t>Người nghe</a:t>
                      </a:r>
                    </a:p>
                  </a:txBody>
                  <a:tcPr marL="0" marR="0" marT="0" marB="0">
                    <a:solidFill>
                      <a:schemeClr val="accent1">
                        <a:lumMod val="40000"/>
                        <a:lumOff val="60000"/>
                      </a:schemeClr>
                    </a:solidFill>
                  </a:tcPr>
                </a:tc>
                <a:tc>
                  <a:txBody>
                    <a:bodyPr/>
                    <a:lstStyle/>
                    <a:p>
                      <a:pPr algn="ctr"/>
                      <a:r>
                        <a:rPr lang="vi-VN" sz="3200" dirty="0">
                          <a:effectLst/>
                          <a:latin typeface="Times New Roman" panose="02020603050405020304" pitchFamily="18" charset="0"/>
                          <a:cs typeface="Times New Roman" panose="02020603050405020304" pitchFamily="18" charset="0"/>
                        </a:rPr>
                        <a:t>Người nói</a:t>
                      </a: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3674555">
                <a:tc>
                  <a:txBody>
                    <a:bodyPr/>
                    <a:lstStyle/>
                    <a:p>
                      <a:pPr algn="l"/>
                      <a:r>
                        <a:rPr lang="vi-VN" sz="2600" dirty="0">
                          <a:effectLst/>
                          <a:latin typeface="Times New Roman" panose="02020603050405020304" pitchFamily="18" charset="0"/>
                          <a:cs typeface="Times New Roman" panose="02020603050405020304" pitchFamily="18" charset="0"/>
                        </a:rPr>
                        <a:t>Kiểm tra lại các thông tin đã nghe được, trảo đổi với người nói trên tinh thần xây dựng và tôn trọng. Có thể trao đổi bằng cách:</a:t>
                      </a:r>
                    </a:p>
                    <a:p>
                      <a:pPr algn="l"/>
                      <a:r>
                        <a:rPr lang="vi-VN" sz="2600" dirty="0">
                          <a:effectLst/>
                          <a:latin typeface="Times New Roman" panose="02020603050405020304" pitchFamily="18" charset="0"/>
                          <a:cs typeface="Times New Roman" panose="02020603050405020304" pitchFamily="18" charset="0"/>
                        </a:rPr>
                        <a:t>- Đặt câu hỏi để thu thập thêm thông tin về vấn đề thảo luận</a:t>
                      </a:r>
                    </a:p>
                    <a:p>
                      <a:pPr algn="l"/>
                      <a:r>
                        <a:rPr lang="vi-VN" sz="2600" dirty="0">
                          <a:effectLst/>
                          <a:latin typeface="Times New Roman" panose="02020603050405020304" pitchFamily="18" charset="0"/>
                          <a:cs typeface="Times New Roman" panose="02020603050405020304" pitchFamily="18" charset="0"/>
                        </a:rPr>
                        <a:t>- Đưa ra lí do thể hiện sự đồng tình hay không đồng tình với ý kiến của người nói</a:t>
                      </a:r>
                    </a:p>
                    <a:p>
                      <a:pPr algn="l"/>
                      <a:r>
                        <a:rPr lang="vi-VN" sz="2600" dirty="0">
                          <a:effectLst/>
                          <a:latin typeface="Times New Roman" panose="02020603050405020304" pitchFamily="18" charset="0"/>
                          <a:cs typeface="Times New Roman" panose="02020603050405020304" pitchFamily="18" charset="0"/>
                        </a:rPr>
                        <a:t>- Nhận xét về lí lẽ và bằng chứng mà người nói sử dụng</a:t>
                      </a:r>
                    </a:p>
                  </a:txBody>
                  <a:tcPr marL="0" marR="0" marT="0" marB="0"/>
                </a:tc>
                <a:tc>
                  <a:txBody>
                    <a:bodyPr/>
                    <a:lstStyle/>
                    <a:p>
                      <a:pPr algn="l"/>
                      <a:r>
                        <a:rPr lang="vi-VN" sz="2600" dirty="0">
                          <a:effectLst/>
                          <a:latin typeface="Times New Roman" panose="02020603050405020304" pitchFamily="18" charset="0"/>
                          <a:cs typeface="Times New Roman" panose="02020603050405020304" pitchFamily="18" charset="0"/>
                        </a:rPr>
                        <a:t>Lắng nghe, phản hồi ý kiến của người nghe với tinh thần cầu thị:</a:t>
                      </a:r>
                    </a:p>
                    <a:p>
                      <a:pPr algn="l"/>
                      <a:r>
                        <a:rPr lang="vi-VN" sz="2600" dirty="0">
                          <a:effectLst/>
                          <a:latin typeface="Times New Roman" panose="02020603050405020304" pitchFamily="18" charset="0"/>
                          <a:cs typeface="Times New Roman" panose="02020603050405020304" pitchFamily="18" charset="0"/>
                        </a:rPr>
                        <a:t>- Trả lời câu hỏi, bổ sung thông tin cho những nội dung mà người nghe chưa rõ</a:t>
                      </a:r>
                    </a:p>
                    <a:p>
                      <a:pPr algn="l"/>
                      <a:r>
                        <a:rPr lang="vi-VN" sz="2600" dirty="0">
                          <a:effectLst/>
                          <a:latin typeface="Times New Roman" panose="02020603050405020304" pitchFamily="18" charset="0"/>
                          <a:cs typeface="Times New Roman" panose="02020603050405020304" pitchFamily="18" charset="0"/>
                        </a:rPr>
                        <a:t>- Bổ sung lí lẽ, bằng chứng để bảo vệ ý kiến của mình nếu nhận thấy ý kiến đó đúng</a:t>
                      </a:r>
                    </a:p>
                    <a:p>
                      <a:pPr algn="l"/>
                      <a:r>
                        <a:rPr lang="vi-VN" sz="2600" dirty="0">
                          <a:effectLst/>
                          <a:latin typeface="Times New Roman" panose="02020603050405020304" pitchFamily="18" charset="0"/>
                          <a:cs typeface="Times New Roman" panose="02020603050405020304" pitchFamily="18" charset="0"/>
                        </a:rPr>
                        <a:t>- Tiếp thu những ý kiến góp ý mà em cho là xác đáng</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83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49" y="3702801"/>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3628573"/>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565466" y="3685622"/>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682" y="4175902"/>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7" y="4025475"/>
            <a:ext cx="12666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2</a:t>
            </a:r>
            <a:endParaRPr/>
          </a:p>
        </p:txBody>
      </p:sp>
      <p:sp>
        <p:nvSpPr>
          <p:cNvPr id="601" name="Google Shape;601;p22"/>
          <p:cNvSpPr txBox="1"/>
          <p:nvPr/>
        </p:nvSpPr>
        <p:spPr>
          <a:xfrm>
            <a:off x="9131281" y="4082523"/>
            <a:ext cx="10842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3</a:t>
            </a:r>
            <a:endParaRPr/>
          </a:p>
        </p:txBody>
      </p:sp>
      <p:grpSp>
        <p:nvGrpSpPr>
          <p:cNvPr id="12" name="组合 46"/>
          <p:cNvGrpSpPr/>
          <p:nvPr/>
        </p:nvGrpSpPr>
        <p:grpSpPr>
          <a:xfrm>
            <a:off x="2673633" y="1557767"/>
            <a:ext cx="6697595" cy="863599"/>
            <a:chOff x="2666845" y="2570631"/>
            <a:chExt cx="6697595" cy="863599"/>
          </a:xfrm>
        </p:grpSpPr>
        <p:cxnSp>
          <p:nvCxnSpPr>
            <p:cNvPr id="13"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a:stretch>
            <a:fillRect/>
          </a:stretch>
        </p:blipFill>
        <p:spPr>
          <a:xfrm>
            <a:off x="1886813" y="405297"/>
            <a:ext cx="8537447" cy="1555477"/>
          </a:xfrm>
          <a:prstGeom prst="rect">
            <a:avLst/>
          </a:prstGeom>
        </p:spPr>
      </p:pic>
      <p:sp>
        <p:nvSpPr>
          <p:cNvPr id="18" name="TextBox 17"/>
          <p:cNvSpPr txBox="1"/>
          <p:nvPr/>
        </p:nvSpPr>
        <p:spPr>
          <a:xfrm>
            <a:off x="1096238" y="2317810"/>
            <a:ext cx="2827575" cy="1384995"/>
          </a:xfrm>
          <a:prstGeom prst="rect">
            <a:avLst/>
          </a:prstGeom>
          <a:noFill/>
        </p:spPr>
        <p:txBody>
          <a:bodyPr wrap="square" rtlCol="0">
            <a:spAutoFit/>
          </a:bodyPr>
          <a:lstStyle/>
          <a:p>
            <a:pPr algn="ctr">
              <a:lnSpc>
                <a:spcPct val="150000"/>
              </a:lnSpc>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thương</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462878" y="2300627"/>
            <a:ext cx="3289926" cy="1384995"/>
          </a:xfrm>
          <a:prstGeom prst="rect">
            <a:avLst/>
          </a:prstGeom>
          <a:noFill/>
        </p:spPr>
        <p:txBody>
          <a:bodyPr wrap="square" rtlCol="0">
            <a:spAutoFit/>
          </a:bodyPr>
          <a:lstStyle/>
          <a:p>
            <a:pPr algn="ctr">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T</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ình yêu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8412947" y="2317806"/>
            <a:ext cx="2523920" cy="1384995"/>
          </a:xfrm>
          <a:prstGeom prst="rect">
            <a:avLst/>
          </a:prstGeom>
          <a:noFill/>
        </p:spPr>
        <p:txBody>
          <a:bodyPr wrap="square" rtlCol="0">
            <a:spAutoFit/>
          </a:bodyPr>
          <a:lstStyle/>
          <a:p>
            <a:pPr algn="ctr">
              <a:lnSpc>
                <a:spcPct val="150000"/>
              </a:lnSpc>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208675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9" name="Picture 28"/>
          <p:cNvPicPr>
            <a:picLocks noChangeAspect="1"/>
          </p:cNvPicPr>
          <p:nvPr/>
        </p:nvPicPr>
        <p:blipFill>
          <a:blip r:embed="rId3"/>
          <a:stretch>
            <a:fillRect/>
          </a:stretch>
        </p:blipFill>
        <p:spPr>
          <a:xfrm>
            <a:off x="2117214" y="1647833"/>
            <a:ext cx="5593983" cy="253937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094" b="90000" l="10000" r="90000"/>
                    </a14:imgEffect>
                  </a14:imgLayer>
                </a14:imgProps>
              </a:ext>
            </a:extLst>
          </a:blip>
          <a:stretch>
            <a:fillRect/>
          </a:stretch>
        </p:blipFill>
        <p:spPr>
          <a:xfrm>
            <a:off x="6623714" y="913263"/>
            <a:ext cx="6096000" cy="6096000"/>
          </a:xfrm>
          <a:prstGeom prst="rect">
            <a:avLst/>
          </a:prstGeom>
        </p:spPr>
      </p:pic>
    </p:spTree>
    <p:extLst>
      <p:ext uri="{BB962C8B-B14F-4D97-AF65-F5344CB8AC3E}">
        <p14:creationId xmlns:p14="http://schemas.microsoft.com/office/powerpoint/2010/main" val="303802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211668"/>
            <a:ext cx="10044752" cy="6124754"/>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Kính chào thầy cô và các bạn. Tôi tên là............học sinh.........trường.........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ư?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Truyện kể về việc chú mèo mun Gióc-ba nuôi dưỡng Lắc-ki, một con hải âu mồ côi. Mẹ Lắc-ki bị ngộ độc váng dầu nên đã chết ngay sau khi để trứng. Tình cờ chứng kiến cái chết của hải âu mẹ, Gióc-ba đã hứa ba điều: ấp quả trứng, bảo vệ, nuôi lớn hải âu con và dạy nó bay. Bằng tình yêu thương Lắc-ki và được sự hỗ trợ trợ giúp của các bạn mèo, Gióc-ba đã hoàn thành ba lời hứa của mình.</a:t>
            </a:r>
          </a:p>
        </p:txBody>
      </p:sp>
    </p:spTree>
    <p:extLst>
      <p:ext uri="{BB962C8B-B14F-4D97-AF65-F5344CB8AC3E}">
        <p14:creationId xmlns:p14="http://schemas.microsoft.com/office/powerpoint/2010/main" val="3120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474345"/>
            <a:ext cx="10044752" cy="5909310"/>
          </a:xfrm>
          <a:prstGeom prst="rect">
            <a:avLst/>
          </a:prstGeom>
        </p:spPr>
        <p:txBody>
          <a:bodyPr wrap="square">
            <a:spAutoFit/>
          </a:bodyPr>
          <a:lstStyle/>
          <a:p>
            <a:pPr algn="just"/>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Câu chuyện được bắt đầu từ một lời hứa, nhưng chính trái tim nhân hậu của chú mèo Gióc-ba lại làm lay động trái tim của biết bao độc giả. Từng trang sách được lật mở là từng cảm xúc khác nhau mà chúng ta đã trải qua: vui vẻ, buồn bã, tức giận đến hồi hộp, hạnh phúc của những nhân vật trong truyện. Một thế giới của loài vật hiện lên thật sự sinh động, thú vị khiến cho người đọc không thể rời mắt khỏi trang sách.</a:t>
            </a:r>
          </a:p>
          <a:p>
            <a:pPr algn="just"/>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Gióc-ba và họ nhà mèo đã nuôi lớn và dạy dỗ Lắc-ki bằng tình yêu thương chân thành, tha thiết. Một lần nọ, Lắc-ki đi tới của tiệm tạp hóa và đụng độ với con đười ươi Mát-thiu. Nó chê Lăc-ki bẩn thỉu, còn gieo vào đầu cậu ý nghĩ bầy mèo muốn nuôi lớn cậu để ăn thịt. Lắc-ki trở về nhà, cảm thấy buồn rầu và không thiết tha ăn uống. Cả bầy mèo lo lắng hết sức. Gióc-ba phải đến bên hỏi han Lắc-ki. Sau khi biết được lí do, Gióc-ba đã giải thích cho Lắc-ki hiểu được sự khác biệt của hải âu và mèo, cùng với tình yêu thương mà họ nhà mèo dành cho Lắc-ki.</a:t>
            </a:r>
          </a:p>
        </p:txBody>
      </p:sp>
    </p:spTree>
    <p:extLst>
      <p:ext uri="{BB962C8B-B14F-4D97-AF65-F5344CB8AC3E}">
        <p14:creationId xmlns:p14="http://schemas.microsoft.com/office/powerpoint/2010/main" val="35079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116132"/>
            <a:ext cx="10044752" cy="6986528"/>
          </a:xfrm>
          <a:prstGeom prst="rect">
            <a:avLst/>
          </a:prstGeom>
        </p:spPr>
        <p:txBody>
          <a:bodyPr wrap="square">
            <a:spAutoFit/>
          </a:bodyPr>
          <a:lstStyle/>
          <a:p>
            <a:pPr algn="just"/>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Ở cuối truyện, Lắc-ki học được cách bay, giọt nước mắt mãn nguyện của chú mèo Gióc-ba đã cho thấy tình yêu thương thật lớn lao. Gióc-ba cảm thấy rất hạnh phúc vì mình đã giữ đúng lời hứa nhưng trong sâu thẳm lại buồn vời vợi vì từ đây sẽ xa đứa con nhỏ bé mà bấy lâu nay mình đã dành hết tình yêu thương cho nó một cách trọn vẹn nhất. Qua câu chuyện, nhà văn cũng truyền tải đến người đọc một thông điệp: “Thật dễ dàng để chấp nhận và yêu thương một kẻ nào đó giống mình, nhưng để yêu thương ai đó khác mình thật sự rất khó khăn”. Đây là một thông điệp vô cùng giá trị trong cuộc sống hiện đại hôm nay.</a:t>
            </a:r>
          </a:p>
          <a:p>
            <a:pPr algn="just"/>
            <a:r>
              <a:rPr lang="en-US" sz="2700"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“Chuyện con mèo dạy hải âu bay” </a:t>
            </a:r>
            <a:r>
              <a:rPr lang="vi-VN" sz="27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ta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chia </a:t>
            </a:r>
            <a:r>
              <a:rPr lang="en-US" sz="2700" dirty="0" err="1">
                <a:latin typeface="Times New Roman" panose="02020603050405020304" pitchFamily="18" charset="0"/>
                <a:cs typeface="Times New Roman" panose="02020603050405020304" pitchFamily="18" charset="0"/>
              </a:rPr>
              <a:t>sẻ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6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FE467-1EFF-8AF6-8A3B-2F5241E4ED3A}"/>
            </a:ext>
          </a:extLst>
        </p:cNvPr>
        <p:cNvGrpSpPr/>
        <p:nvPr/>
      </p:nvGrpSpPr>
      <p:grpSpPr>
        <a:xfrm>
          <a:off x="0" y="0"/>
          <a:ext cx="0" cy="0"/>
          <a:chOff x="0" y="0"/>
          <a:chExt cx="0" cy="0"/>
        </a:xfrm>
      </p:grpSpPr>
      <p:graphicFrame>
        <p:nvGraphicFramePr>
          <p:cNvPr id="6" name="Google Shape;3974;p146">
            <a:extLst>
              <a:ext uri="{FF2B5EF4-FFF2-40B4-BE49-F238E27FC236}">
                <a16:creationId xmlns:a16="http://schemas.microsoft.com/office/drawing/2014/main" id="{7D7EE5AD-5AB4-B91C-92C8-CDDA232F8B1A}"/>
              </a:ext>
            </a:extLst>
          </p:cNvPr>
          <p:cNvGraphicFramePr/>
          <p:nvPr/>
        </p:nvGraphicFramePr>
        <p:xfrm>
          <a:off x="0" y="0"/>
          <a:ext cx="12192000" cy="6875614"/>
        </p:xfrm>
        <a:graphic>
          <a:graphicData uri="http://schemas.openxmlformats.org/drawingml/2006/table">
            <a:tbl>
              <a:tblPr>
                <a:noFill/>
              </a:tblPr>
              <a:tblGrid>
                <a:gridCol w="2194213">
                  <a:extLst>
                    <a:ext uri="{9D8B030D-6E8A-4147-A177-3AD203B41FA5}">
                      <a16:colId xmlns:a16="http://schemas.microsoft.com/office/drawing/2014/main" val="20000"/>
                    </a:ext>
                  </a:extLst>
                </a:gridCol>
                <a:gridCol w="3719890">
                  <a:extLst>
                    <a:ext uri="{9D8B030D-6E8A-4147-A177-3AD203B41FA5}">
                      <a16:colId xmlns:a16="http://schemas.microsoft.com/office/drawing/2014/main" val="20001"/>
                    </a:ext>
                  </a:extLst>
                </a:gridCol>
                <a:gridCol w="3170903">
                  <a:extLst>
                    <a:ext uri="{9D8B030D-6E8A-4147-A177-3AD203B41FA5}">
                      <a16:colId xmlns:a16="http://schemas.microsoft.com/office/drawing/2014/main" val="20002"/>
                    </a:ext>
                  </a:extLst>
                </a:gridCol>
                <a:gridCol w="3106994">
                  <a:extLst>
                    <a:ext uri="{9D8B030D-6E8A-4147-A177-3AD203B41FA5}">
                      <a16:colId xmlns:a16="http://schemas.microsoft.com/office/drawing/2014/main" val="20003"/>
                    </a:ext>
                  </a:extLst>
                </a:gridCol>
              </a:tblGrid>
              <a:tr h="570345">
                <a:tc gridSpan="4">
                  <a:txBody>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PHIẾU ĐÁNH GIÁ TIÊU CHÍ</a:t>
                      </a:r>
                      <a:endParaRPr sz="32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7096">
                <a:tc gridSpan="4">
                  <a:txBody>
                    <a:bodyPr/>
                    <a:lstStyle/>
                    <a:p>
                      <a:pPr marL="0" marR="0" lvl="0" indent="0" algn="l" rtl="0">
                        <a:spcBef>
                          <a:spcPts val="0"/>
                        </a:spcBef>
                        <a:spcAft>
                          <a:spcPts val="0"/>
                        </a:spcAft>
                        <a:buNone/>
                      </a:pPr>
                      <a:r>
                        <a:rPr lang="en-US" sz="1800" b="1" dirty="0">
                          <a:solidFill>
                            <a:srgbClr val="FF0000"/>
                          </a:solidFill>
                          <a:latin typeface="Times New Roman"/>
                          <a:ea typeface="Times New Roman"/>
                          <a:cs typeface="Times New Roman"/>
                          <a:sym typeface="Times New Roman"/>
                        </a:rPr>
                        <a:t>                                         NHÓM............................</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3210">
                <a:tc>
                  <a:txBody>
                    <a:bodyPr/>
                    <a:lstStyle/>
                    <a:p>
                      <a:pPr marL="0" marR="0" lvl="0" indent="0" algn="l" rtl="0">
                        <a:spcBef>
                          <a:spcPts val="0"/>
                        </a:spcBef>
                        <a:spcAft>
                          <a:spcPts val="0"/>
                        </a:spcAft>
                        <a:buNone/>
                      </a:pPr>
                      <a:r>
                        <a:rPr lang="en-US" sz="2400" b="1" i="1" dirty="0">
                          <a:latin typeface="Times New Roman"/>
                          <a:ea typeface="Times New Roman"/>
                          <a:cs typeface="Times New Roman"/>
                          <a:sym typeface="Times New Roman"/>
                        </a:rPr>
                        <a:t>TIÊU CHÍ</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đạt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Đạt </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Tốt</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388386">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1.Nội dung </a:t>
                      </a:r>
                      <a:r>
                        <a:rPr lang="en-US" sz="2400" b="1" i="1" dirty="0" err="1">
                          <a:solidFill>
                            <a:srgbClr val="FF0000"/>
                          </a:solidFill>
                          <a:latin typeface="Times New Roman"/>
                          <a:ea typeface="Times New Roman"/>
                          <a:cs typeface="Times New Roman"/>
                          <a:sym typeface="Times New Roman"/>
                        </a:rPr>
                        <a:t>truyện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kể</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Kể</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đầy</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đủ</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các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sự</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việc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chính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được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Kể</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đầy</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đủ</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chính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xác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được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Kể thu hút người nghe, có sáng tạo, làm cho câu chuyện hấp dẫn</a:t>
                      </a:r>
                      <a:endParaRPr sz="2400" b="1">
                        <a:latin typeface="Times New Roman"/>
                        <a:ea typeface="Times New Roman"/>
                        <a:cs typeface="Times New Roman"/>
                        <a:sym typeface="Times New Roman"/>
                      </a:endParaRPr>
                    </a:p>
                    <a:p>
                      <a:pPr marL="0" marR="0" lvl="0" indent="0" algn="l" rtl="0">
                        <a:spcBef>
                          <a:spcPts val="0"/>
                        </a:spcBef>
                        <a:spcAft>
                          <a:spcPts val="0"/>
                        </a:spcAft>
                        <a:buNone/>
                      </a:pPr>
                      <a:r>
                        <a:rPr lang="en-US" sz="2400" b="1" i="1">
                          <a:latin typeface="Times New Roman"/>
                          <a:ea typeface="Times New Roman"/>
                          <a:cs typeface="Times New Roman"/>
                          <a:sym typeface="Times New Roman"/>
                        </a:rPr>
                        <a:t>(3- 4 điểm)</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14584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2. </a:t>
                      </a:r>
                      <a:r>
                        <a:rPr lang="en-US" sz="2400" b="1" i="1" dirty="0" err="1">
                          <a:solidFill>
                            <a:srgbClr val="FF0000"/>
                          </a:solidFill>
                          <a:latin typeface="Times New Roman"/>
                          <a:ea typeface="Times New Roman"/>
                          <a:cs typeface="Times New Roman"/>
                          <a:sym typeface="Times New Roman"/>
                        </a:rPr>
                        <a:t>Nói</a:t>
                      </a:r>
                      <a:r>
                        <a:rPr lang="en-US" sz="2400" b="1" i="1" dirty="0">
                          <a:solidFill>
                            <a:srgbClr val="FF0000"/>
                          </a:solidFill>
                          <a:latin typeface="Times New Roman"/>
                          <a:ea typeface="Times New Roman"/>
                          <a:cs typeface="Times New Roman"/>
                          <a:sym typeface="Times New Roman"/>
                        </a:rPr>
                        <a:t> to, </a:t>
                      </a:r>
                      <a:r>
                        <a:rPr lang="en-US" sz="2400" b="1" i="1" dirty="0" err="1">
                          <a:solidFill>
                            <a:srgbClr val="FF0000"/>
                          </a:solidFill>
                          <a:latin typeface="Times New Roman"/>
                          <a:ea typeface="Times New Roman"/>
                          <a:cs typeface="Times New Roman"/>
                          <a:sym typeface="Times New Roman"/>
                        </a:rPr>
                        <a:t>rõ</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ràng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truyền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cảm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nhỏ</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nhiều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lần</a:t>
                      </a:r>
                      <a:r>
                        <a:rPr lang="en-US" sz="2400" b="1" i="1" dirty="0">
                          <a:latin typeface="Times New Roman"/>
                          <a:ea typeface="Times New Roman"/>
                          <a:cs typeface="Times New Roman"/>
                          <a:sym typeface="Times New Roman"/>
                        </a:rPr>
                        <a:t>.</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(0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a:latin typeface="Times New Roman"/>
                          <a:ea typeface="Times New Roman"/>
                          <a:cs typeface="Times New Roman"/>
                          <a:sym typeface="Times New Roman"/>
                        </a:rPr>
                        <a:t>Nói to, </a:t>
                      </a:r>
                      <a:r>
                        <a:rPr lang="en-US" sz="2400" b="1" i="1" dirty="0" err="1">
                          <a:latin typeface="Times New Roman"/>
                          <a:ea typeface="Times New Roman"/>
                          <a:cs typeface="Times New Roman"/>
                          <a:sym typeface="Times New Roman"/>
                        </a:rPr>
                        <a:t>nhưng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đôi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chỗ</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hoặc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1,5</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to, </a:t>
                      </a:r>
                      <a:r>
                        <a:rPr lang="en-US" sz="2400" b="1" i="1" dirty="0" err="1">
                          <a:latin typeface="Times New Roman"/>
                          <a:ea typeface="Times New Roman"/>
                          <a:cs typeface="Times New Roman"/>
                          <a:sym typeface="Times New Roman"/>
                        </a:rPr>
                        <a:t>truyền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hầu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như</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không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hay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43230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3. </a:t>
                      </a:r>
                      <a:r>
                        <a:rPr lang="en-US" sz="2400" b="1" i="1" dirty="0" err="1">
                          <a:solidFill>
                            <a:srgbClr val="FF0000"/>
                          </a:solidFill>
                          <a:latin typeface="Times New Roman"/>
                          <a:ea typeface="Times New Roman"/>
                          <a:cs typeface="Times New Roman"/>
                          <a:sym typeface="Times New Roman"/>
                        </a:rPr>
                        <a:t>Sử</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dụng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yếu</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tố</a:t>
                      </a:r>
                      <a:r>
                        <a:rPr lang="en-US" sz="2400" b="1" i="1" dirty="0">
                          <a:solidFill>
                            <a:srgbClr val="FF0000"/>
                          </a:solidFill>
                          <a:latin typeface="Times New Roman"/>
                          <a:ea typeface="Times New Roman"/>
                          <a:cs typeface="Times New Roman"/>
                          <a:sym typeface="Times New Roman"/>
                        </a:rPr>
                        <a:t> phi </a:t>
                      </a:r>
                      <a:r>
                        <a:rPr lang="en-US" sz="2400" b="1" i="1" dirty="0" err="1">
                          <a:solidFill>
                            <a:srgbClr val="FF0000"/>
                          </a:solidFill>
                          <a:latin typeface="Times New Roman"/>
                          <a:ea typeface="Times New Roman"/>
                          <a:cs typeface="Times New Roman"/>
                          <a:sym typeface="Times New Roman"/>
                        </a:rPr>
                        <a:t>ngôn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ngữ</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cử</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chỉ</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nét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mặt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phù</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hợp</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thiếu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phù</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hợp</a:t>
                      </a:r>
                      <a:r>
                        <a:rPr lang="en-US" sz="2400" b="1" i="1" dirty="0">
                          <a:latin typeface="Times New Roman"/>
                          <a:ea typeface="Times New Roman"/>
                          <a:cs typeface="Times New Roman"/>
                          <a:sym typeface="Times New Roman"/>
                        </a:rPr>
                        <a:t>.</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a:t>
                      </a:r>
                      <a:r>
                        <a:rPr lang="vi-VN" sz="2400" b="1" i="1" dirty="0">
                          <a:latin typeface="Times New Roman"/>
                          <a:ea typeface="Times New Roman"/>
                          <a:cs typeface="Times New Roman"/>
                          <a:sym typeface="Times New Roman"/>
                        </a:rPr>
                        <a:t>1</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phù</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hợp</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1,5</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nét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mặt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sinh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động</a:t>
                      </a:r>
                      <a:r>
                        <a:rPr lang="en-US" sz="2400" b="1" i="1" dirty="0">
                          <a:latin typeface="Times New Roman"/>
                          <a:ea typeface="Times New Roman"/>
                          <a:cs typeface="Times New Roman"/>
                          <a:sym typeface="Times New Roman"/>
                        </a:rPr>
                        <a:t>.(2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842055">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4. </a:t>
                      </a:r>
                      <a:r>
                        <a:rPr lang="en-US" sz="2400" b="1" i="1" dirty="0" err="1">
                          <a:solidFill>
                            <a:srgbClr val="FF0000"/>
                          </a:solidFill>
                          <a:latin typeface="Times New Roman"/>
                          <a:ea typeface="Times New Roman"/>
                          <a:cs typeface="Times New Roman"/>
                          <a:sym typeface="Times New Roman"/>
                        </a:rPr>
                        <a:t>Mở</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đầu</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và</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kết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thúc</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hợp</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lí</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Không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hoặc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không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a:t>
                      </a:r>
                      <a:r>
                        <a:rPr lang="vi-VN" sz="2400" b="1" i="1" dirty="0">
                          <a:latin typeface="Times New Roman"/>
                          <a:ea typeface="Times New Roman"/>
                          <a:cs typeface="Times New Roman"/>
                          <a:sym typeface="Times New Roman"/>
                        </a:rPr>
                        <a:t>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a:t>
                      </a:r>
                      <a:r>
                        <a:rPr lang="vi-VN" sz="2400" b="1" i="1" dirty="0">
                          <a:latin typeface="Times New Roman"/>
                          <a:ea typeface="Times New Roman"/>
                          <a:cs typeface="Times New Roman"/>
                          <a:sym typeface="Times New Roman"/>
                        </a:rPr>
                        <a:t>1,5</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ấn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tượng</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7096">
                <a:tc gridSpan="4">
                  <a:txBody>
                    <a:bodyPr/>
                    <a:lstStyle/>
                    <a:p>
                      <a:pPr marL="0" marR="0" lvl="0" indent="0" algn="r" rtl="0">
                        <a:spcBef>
                          <a:spcPts val="0"/>
                        </a:spcBef>
                        <a:spcAft>
                          <a:spcPts val="0"/>
                        </a:spcAft>
                        <a:buNone/>
                      </a:pPr>
                      <a:r>
                        <a:rPr lang="en-US" sz="2400" b="1" dirty="0" err="1">
                          <a:solidFill>
                            <a:srgbClr val="FF0000"/>
                          </a:solidFill>
                          <a:latin typeface="Times New Roman"/>
                          <a:ea typeface="Times New Roman"/>
                          <a:cs typeface="Times New Roman"/>
                          <a:sym typeface="Times New Roman"/>
                        </a:rPr>
                        <a:t>Tổng</a:t>
                      </a:r>
                      <a:r>
                        <a:rPr lang="en-US" sz="2400" b="1" dirty="0">
                          <a:solidFill>
                            <a:srgbClr val="FF0000"/>
                          </a:solidFill>
                          <a:latin typeface="Times New Roman"/>
                          <a:ea typeface="Times New Roman"/>
                          <a:cs typeface="Times New Roman"/>
                          <a:sym typeface="Times New Roman"/>
                        </a:rPr>
                        <a:t>:     ................/10 </a:t>
                      </a:r>
                      <a:r>
                        <a:rPr lang="en-US" sz="2400" b="1" dirty="0" err="1">
                          <a:solidFill>
                            <a:srgbClr val="FF0000"/>
                          </a:solidFill>
                          <a:latin typeface="Times New Roman"/>
                          <a:ea typeface="Times New Roman"/>
                          <a:cs typeface="Times New Roman"/>
                          <a:sym typeface="Times New Roman"/>
                        </a:rPr>
                        <a:t>điểm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99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3988655"/>
          </a:xfrm>
          <a:prstGeom prst="rect">
            <a:avLst/>
          </a:prstGeom>
        </p:spPr>
      </p:pic>
      <p:sp>
        <p:nvSpPr>
          <p:cNvPr id="2" name="Rectangle 1"/>
          <p:cNvSpPr/>
          <p:nvPr/>
        </p:nvSpPr>
        <p:spPr>
          <a:xfrm>
            <a:off x="3685456" y="1382384"/>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2256" y="1413270"/>
            <a:ext cx="8198029" cy="4414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9492" y="1335451"/>
            <a:ext cx="6317009" cy="4188453"/>
          </a:xfrm>
          <a:prstGeom prst="rect">
            <a:avLst/>
          </a:prstGeom>
        </p:spPr>
      </p:pic>
    </p:spTree>
    <p:extLst>
      <p:ext uri="{BB962C8B-B14F-4D97-AF65-F5344CB8AC3E}">
        <p14:creationId xmlns:p14="http://schemas.microsoft.com/office/powerpoint/2010/main" val="23232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605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4125013"/>
              </p:ext>
            </p:extLst>
          </p:nvPr>
        </p:nvGraphicFramePr>
        <p:xfrm>
          <a:off x="477672" y="2129049"/>
          <a:ext cx="11204812" cy="3177200"/>
        </p:xfrm>
        <a:graphic>
          <a:graphicData uri="http://schemas.openxmlformats.org/drawingml/2006/table">
            <a:tbl>
              <a:tblPr>
                <a:tableStyleId>{5940675A-B579-460E-94D1-54222C63F5DA}</a:tableStyleId>
              </a:tblPr>
              <a:tblGrid>
                <a:gridCol w="2801203">
                  <a:extLst>
                    <a:ext uri="{9D8B030D-6E8A-4147-A177-3AD203B41FA5}">
                      <a16:colId xmlns:a16="http://schemas.microsoft.com/office/drawing/2014/main" val="20000"/>
                    </a:ext>
                  </a:extLst>
                </a:gridCol>
                <a:gridCol w="2801203">
                  <a:extLst>
                    <a:ext uri="{9D8B030D-6E8A-4147-A177-3AD203B41FA5}">
                      <a16:colId xmlns:a16="http://schemas.microsoft.com/office/drawing/2014/main" val="20001"/>
                    </a:ext>
                  </a:extLst>
                </a:gridCol>
                <a:gridCol w="2801203">
                  <a:extLst>
                    <a:ext uri="{9D8B030D-6E8A-4147-A177-3AD203B41FA5}">
                      <a16:colId xmlns:a16="http://schemas.microsoft.com/office/drawing/2014/main" val="20002"/>
                    </a:ext>
                  </a:extLst>
                </a:gridCol>
                <a:gridCol w="2801203">
                  <a:extLst>
                    <a:ext uri="{9D8B030D-6E8A-4147-A177-3AD203B41FA5}">
                      <a16:colId xmlns:a16="http://schemas.microsoft.com/office/drawing/2014/main" val="20003"/>
                    </a:ext>
                  </a:extLst>
                </a:gridCol>
              </a:tblGrid>
              <a:tr h="611420">
                <a:tc>
                  <a:txBody>
                    <a:bodyPr/>
                    <a:lstStyle/>
                    <a:p>
                      <a:pPr algn="ctr" fontAlgn="t" latinLnBrk="0"/>
                      <a:r>
                        <a:rPr lang="vi-VN" sz="3200" dirty="0">
                          <a:effectLst/>
                          <a:latin typeface="Times New Roman" panose="02020603050405020304" pitchFamily="18" charset="0"/>
                          <a:cs typeface="Times New Roman" panose="02020603050405020304" pitchFamily="18" charset="0"/>
                        </a:rPr>
                        <a:t>Văn bản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3200">
                          <a:effectLst/>
                          <a:latin typeface="Times New Roman" panose="02020603050405020304" pitchFamily="18" charset="0"/>
                          <a:cs typeface="Times New Roman" panose="02020603050405020304" pitchFamily="18" charset="0"/>
                        </a:rPr>
                        <a:t>Nhân vật</a:t>
                      </a:r>
                      <a:endParaRPr lang="en-US"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a:effectLst/>
                          <a:latin typeface="Times New Roman" panose="02020603050405020304" pitchFamily="18" charset="0"/>
                          <a:cs typeface="Times New Roman" panose="02020603050405020304" pitchFamily="18" charset="0"/>
                        </a:rPr>
                        <a:t>Chi tiết tiêu biểu</a:t>
                      </a:r>
                      <a:endParaRPr lang="vi-VN"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dirty="0">
                          <a:effectLst/>
                          <a:latin typeface="Times New Roman" panose="02020603050405020304" pitchFamily="18" charset="0"/>
                          <a:cs typeface="Times New Roman" panose="02020603050405020304" pitchFamily="18" charset="0"/>
                        </a:rPr>
                        <a:t>Lí do lựa chọn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611420">
                <a:tc rowSpan="2">
                  <a:txBody>
                    <a:bodyPr/>
                    <a:lstStyle/>
                    <a:p>
                      <a:pPr fontAlgn="t" latinLnBrk="0"/>
                      <a:r>
                        <a:rPr lang="vi-VN" sz="2400">
                          <a:effectLst/>
                          <a:latin typeface="Times New Roman" panose="02020603050405020304" pitchFamily="18" charset="0"/>
                          <a:cs typeface="Times New Roman" panose="02020603050405020304" pitchFamily="18" charset="0"/>
                        </a:rPr>
                        <a:t>Vừa nhắm mắt vừa mở cửa sổ</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người bố</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611420">
                <a:tc rowSpan="2">
                  <a:txBody>
                    <a:bodyPr/>
                    <a:lstStyle/>
                    <a:p>
                      <a:pPr fontAlgn="t" latinLnBrk="0"/>
                      <a:r>
                        <a:rPr lang="vi-VN" sz="2400" dirty="0">
                          <a:effectLst/>
                          <a:latin typeface="Times New Roman" panose="02020603050405020304" pitchFamily="18" charset="0"/>
                          <a:cs typeface="Times New Roman" panose="02020603050405020304" pitchFamily="18" charset="0"/>
                        </a:rPr>
                        <a:t>Người thầy đầu tiên</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Đuy-sen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An-tư-nai</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a:effectLst/>
                          <a:latin typeface="Times New Roman" panose="02020603050405020304" pitchFamily="18" charset="0"/>
                          <a:cs typeface="Times New Roman" panose="02020603050405020304" pitchFamily="18" charset="0"/>
                        </a:rPr>
                        <a:t> </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
        <p:nvSpPr>
          <p:cNvPr id="6" name="Rectangle 5"/>
          <p:cNvSpPr/>
          <p:nvPr/>
        </p:nvSpPr>
        <p:spPr>
          <a:xfrm>
            <a:off x="332096" y="523726"/>
            <a:ext cx="11350388" cy="1384995"/>
          </a:xfrm>
          <a:prstGeom prst="rect">
            <a:avLst/>
          </a:prstGeom>
        </p:spPr>
        <p:txBody>
          <a:bodyPr wrap="square">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BÀI TẬP 1</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Hãy kẻ bảng vào vở theo mẫu sau và ghi lại một chi tiết mà em cho là tiêu biểu, đáng nhớ nhất về từng nhân vật trong các văn bản Vừa nhắm mắt vừa mở cửa sổ, Người thầy đầu tiên. Giải thích ngắn gọn lí do lựa chọn.</a:t>
            </a:r>
          </a:p>
        </p:txBody>
      </p:sp>
    </p:spTree>
    <p:extLst>
      <p:ext uri="{BB962C8B-B14F-4D97-AF65-F5344CB8AC3E}">
        <p14:creationId xmlns:p14="http://schemas.microsoft.com/office/powerpoint/2010/main" val="294009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3698543" y="409433"/>
            <a:ext cx="4925995" cy="118272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06726098"/>
              </p:ext>
            </p:extLst>
          </p:nvPr>
        </p:nvGraphicFramePr>
        <p:xfrm>
          <a:off x="1643418" y="1757387"/>
          <a:ext cx="10107304" cy="4461524"/>
        </p:xfrm>
        <a:graphic>
          <a:graphicData uri="http://schemas.openxmlformats.org/drawingml/2006/table">
            <a:tbl>
              <a:tblPr firstRow="1" bandRow="1">
                <a:tableStyleId>{5940675A-B579-460E-94D1-54222C63F5DA}</a:tableStyleId>
              </a:tblPr>
              <a:tblGrid>
                <a:gridCol w="4956839">
                  <a:extLst>
                    <a:ext uri="{9D8B030D-6E8A-4147-A177-3AD203B41FA5}">
                      <a16:colId xmlns:a16="http://schemas.microsoft.com/office/drawing/2014/main" val="20000"/>
                    </a:ext>
                  </a:extLst>
                </a:gridCol>
                <a:gridCol w="5150465">
                  <a:extLst>
                    <a:ext uri="{9D8B030D-6E8A-4147-A177-3AD203B41FA5}">
                      <a16:colId xmlns:a16="http://schemas.microsoft.com/office/drawing/2014/main" val="20001"/>
                    </a:ext>
                  </a:extLst>
                </a:gridCol>
              </a:tblGrid>
              <a:tr h="664201">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miêu</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tả</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nhân</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Chi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trong</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tác</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r h="573267">
                <a:tc>
                  <a:txBody>
                    <a:bodyPr/>
                    <a:lstStyle/>
                    <a:p>
                      <a:r>
                        <a:rPr lang="en-US" sz="2800" dirty="0" err="1">
                          <a:latin typeface="Times New Roman" panose="02020603050405020304" pitchFamily="18" charset="0"/>
                          <a:cs typeface="Times New Roman" panose="02020603050405020304" pitchFamily="18" charset="0"/>
                        </a:rPr>
                        <a:t>Ngoại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73206">
                <a:tc>
                  <a:txBody>
                    <a:bodyPr/>
                    <a:lstStyle/>
                    <a:p>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586854">
                <a:tc>
                  <a:txBody>
                    <a:bodyPr/>
                    <a:lstStyle/>
                    <a:p>
                      <a:r>
                        <a:rPr lang="en-US" sz="2800" dirty="0" err="1">
                          <a:latin typeface="Times New Roman" panose="02020603050405020304" pitchFamily="18" charset="0"/>
                          <a:cs typeface="Times New Roman" panose="02020603050405020304" pitchFamily="18" charset="0"/>
                        </a:rPr>
                        <a:t>Ngôn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532262">
                <a:tc>
                  <a:txBody>
                    <a:bodyPr/>
                    <a:lstStyle/>
                    <a:p>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86854">
                <a:tc>
                  <a:txBody>
                    <a:bodyPr/>
                    <a:lstStyle/>
                    <a:p>
                      <a:r>
                        <a:rPr lang="en-US" sz="2800" dirty="0">
                          <a:latin typeface="Times New Roman" panose="02020603050405020304" pitchFamily="18" charset="0"/>
                          <a:cs typeface="Times New Roman" panose="02020603050405020304" pitchFamily="18" charset="0"/>
                        </a:rPr>
                        <a:t>MQH </a:t>
                      </a:r>
                      <a:r>
                        <a:rPr lang="en-US" sz="280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nv</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664201">
                <a:tc>
                  <a:txBody>
                    <a:bodyPr/>
                    <a:lstStyle/>
                    <a:p>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nhận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xét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trực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nhân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89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99" y="540758"/>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1158328"/>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866961" y="540757"/>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732" y="1013859"/>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6" y="1555230"/>
            <a:ext cx="1919437" cy="2246700"/>
          </a:xfrm>
          <a:prstGeom prst="rect">
            <a:avLst/>
          </a:prstGeom>
          <a:noFill/>
          <a:ln>
            <a:noFill/>
          </a:ln>
        </p:spPr>
        <p:txBody>
          <a:bodyPr spcFirstLastPara="1" wrap="square" lIns="91425" tIns="45700" rIns="91425" bIns="45700" anchor="t" anchorCtr="0">
            <a:noAutofit/>
          </a:bodyPr>
          <a:lstStyle/>
          <a:p>
            <a:r>
              <a:rPr lang="en-US" sz="14000" dirty="0">
                <a:solidFill>
                  <a:srgbClr val="FFFFFF"/>
                </a:solidFill>
                <a:latin typeface="Homemade Apple"/>
                <a:sym typeface="Homemade Apple"/>
              </a:rPr>
              <a:t>11</a:t>
            </a:r>
            <a:endParaRPr dirty="0"/>
          </a:p>
        </p:txBody>
      </p:sp>
      <p:sp>
        <p:nvSpPr>
          <p:cNvPr id="601" name="Google Shape;601;p22"/>
          <p:cNvSpPr txBox="1"/>
          <p:nvPr/>
        </p:nvSpPr>
        <p:spPr>
          <a:xfrm>
            <a:off x="9094084" y="914447"/>
            <a:ext cx="2256495" cy="2246700"/>
          </a:xfrm>
          <a:prstGeom prst="rect">
            <a:avLst/>
          </a:prstGeom>
          <a:noFill/>
          <a:ln>
            <a:noFill/>
          </a:ln>
        </p:spPr>
        <p:txBody>
          <a:bodyPr spcFirstLastPara="1" wrap="square" lIns="91425" tIns="45700" rIns="91425" bIns="45700" anchor="t" anchorCtr="0">
            <a:noAutofit/>
          </a:bodyPr>
          <a:lstStyle/>
          <a:p>
            <a:r>
              <a:rPr lang="en-US" sz="14000" dirty="0">
                <a:solidFill>
                  <a:srgbClr val="FFFFFF"/>
                </a:solidFill>
                <a:latin typeface="Homemade Apple"/>
                <a:ea typeface="Homemade Apple"/>
                <a:cs typeface="Homemade Apple"/>
                <a:sym typeface="Homemade Apple"/>
              </a:rPr>
              <a:t>111</a:t>
            </a:r>
            <a:endParaRPr dirty="0"/>
          </a:p>
        </p:txBody>
      </p:sp>
      <p:pic>
        <p:nvPicPr>
          <p:cNvPr id="2" name="Picture 1"/>
          <p:cNvPicPr>
            <a:picLocks noChangeAspect="1"/>
          </p:cNvPicPr>
          <p:nvPr/>
        </p:nvPicPr>
        <p:blipFill>
          <a:blip r:embed="rId3"/>
          <a:stretch>
            <a:fillRect/>
          </a:stretch>
        </p:blipFill>
        <p:spPr>
          <a:xfrm>
            <a:off x="492495" y="3260559"/>
            <a:ext cx="3824655" cy="1082743"/>
          </a:xfrm>
          <a:prstGeom prst="rect">
            <a:avLst/>
          </a:prstGeom>
        </p:spPr>
      </p:pic>
      <p:pic>
        <p:nvPicPr>
          <p:cNvPr id="3" name="Picture 2"/>
          <p:cNvPicPr>
            <a:picLocks noChangeAspect="1"/>
          </p:cNvPicPr>
          <p:nvPr/>
        </p:nvPicPr>
        <p:blipFill>
          <a:blip r:embed="rId4"/>
          <a:stretch>
            <a:fillRect/>
          </a:stretch>
        </p:blipFill>
        <p:spPr>
          <a:xfrm>
            <a:off x="3980098" y="4198832"/>
            <a:ext cx="4549753" cy="1057551"/>
          </a:xfrm>
          <a:prstGeom prst="rect">
            <a:avLst/>
          </a:prstGeom>
        </p:spPr>
      </p:pic>
      <p:pic>
        <p:nvPicPr>
          <p:cNvPr id="4" name="Picture 3"/>
          <p:cNvPicPr>
            <a:picLocks noChangeAspect="1"/>
          </p:cNvPicPr>
          <p:nvPr/>
        </p:nvPicPr>
        <p:blipFill>
          <a:blip r:embed="rId5"/>
          <a:stretch>
            <a:fillRect/>
          </a:stretch>
        </p:blipFill>
        <p:spPr>
          <a:xfrm>
            <a:off x="7869915" y="3161147"/>
            <a:ext cx="4704834" cy="1093598"/>
          </a:xfrm>
          <a:prstGeom prst="rect">
            <a:avLst/>
          </a:prstGeom>
        </p:spPr>
      </p:pic>
    </p:spTree>
    <p:extLst>
      <p:ext uri="{BB962C8B-B14F-4D97-AF65-F5344CB8AC3E}">
        <p14:creationId xmlns:p14="http://schemas.microsoft.com/office/powerpoint/2010/main" val="11377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wipe(down)">
                                      <p:cBhvr>
                                        <p:cTn id="7" dur="580">
                                          <p:stCondLst>
                                            <p:cond delay="0"/>
                                          </p:stCondLst>
                                        </p:cTn>
                                        <p:tgtEl>
                                          <p:spTgt spid="596"/>
                                        </p:tgtEl>
                                      </p:cBhvr>
                                    </p:animEffect>
                                    <p:anim calcmode="lin" valueType="num">
                                      <p:cBhvr>
                                        <p:cTn id="8" dur="1822" tmFilter="0,0; 0.14,0.36; 0.43,0.73; 0.71,0.91; 1.0,1.0">
                                          <p:stCondLst>
                                            <p:cond delay="0"/>
                                          </p:stCondLst>
                                        </p:cTn>
                                        <p:tgtEl>
                                          <p:spTgt spid="5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6"/>
                                        </p:tgtEl>
                                        <p:attrNameLst>
                                          <p:attrName>ppt_y</p:attrName>
                                        </p:attrNameLst>
                                      </p:cBhvr>
                                      <p:tavLst>
                                        <p:tav tm="0" fmla="#ppt_y-sin(pi*$)/81">
                                          <p:val>
                                            <p:fltVal val="0"/>
                                          </p:val>
                                        </p:tav>
                                        <p:tav tm="100000">
                                          <p:val>
                                            <p:fltVal val="1"/>
                                          </p:val>
                                        </p:tav>
                                      </p:tavLst>
                                    </p:anim>
                                    <p:animScale>
                                      <p:cBhvr>
                                        <p:cTn id="13" dur="26">
                                          <p:stCondLst>
                                            <p:cond delay="650"/>
                                          </p:stCondLst>
                                        </p:cTn>
                                        <p:tgtEl>
                                          <p:spTgt spid="596"/>
                                        </p:tgtEl>
                                      </p:cBhvr>
                                      <p:to x="100000" y="60000"/>
                                    </p:animScale>
                                    <p:animScale>
                                      <p:cBhvr>
                                        <p:cTn id="14" dur="166" decel="50000">
                                          <p:stCondLst>
                                            <p:cond delay="676"/>
                                          </p:stCondLst>
                                        </p:cTn>
                                        <p:tgtEl>
                                          <p:spTgt spid="596"/>
                                        </p:tgtEl>
                                      </p:cBhvr>
                                      <p:to x="100000" y="100000"/>
                                    </p:animScale>
                                    <p:animScale>
                                      <p:cBhvr>
                                        <p:cTn id="15" dur="26">
                                          <p:stCondLst>
                                            <p:cond delay="1312"/>
                                          </p:stCondLst>
                                        </p:cTn>
                                        <p:tgtEl>
                                          <p:spTgt spid="596"/>
                                        </p:tgtEl>
                                      </p:cBhvr>
                                      <p:to x="100000" y="80000"/>
                                    </p:animScale>
                                    <p:animScale>
                                      <p:cBhvr>
                                        <p:cTn id="16" dur="166" decel="50000">
                                          <p:stCondLst>
                                            <p:cond delay="1338"/>
                                          </p:stCondLst>
                                        </p:cTn>
                                        <p:tgtEl>
                                          <p:spTgt spid="596"/>
                                        </p:tgtEl>
                                      </p:cBhvr>
                                      <p:to x="100000" y="100000"/>
                                    </p:animScale>
                                    <p:animScale>
                                      <p:cBhvr>
                                        <p:cTn id="17" dur="26">
                                          <p:stCondLst>
                                            <p:cond delay="1642"/>
                                          </p:stCondLst>
                                        </p:cTn>
                                        <p:tgtEl>
                                          <p:spTgt spid="596"/>
                                        </p:tgtEl>
                                      </p:cBhvr>
                                      <p:to x="100000" y="90000"/>
                                    </p:animScale>
                                    <p:animScale>
                                      <p:cBhvr>
                                        <p:cTn id="18" dur="166" decel="50000">
                                          <p:stCondLst>
                                            <p:cond delay="1668"/>
                                          </p:stCondLst>
                                        </p:cTn>
                                        <p:tgtEl>
                                          <p:spTgt spid="596"/>
                                        </p:tgtEl>
                                      </p:cBhvr>
                                      <p:to x="100000" y="100000"/>
                                    </p:animScale>
                                    <p:animScale>
                                      <p:cBhvr>
                                        <p:cTn id="19" dur="26">
                                          <p:stCondLst>
                                            <p:cond delay="1808"/>
                                          </p:stCondLst>
                                        </p:cTn>
                                        <p:tgtEl>
                                          <p:spTgt spid="596"/>
                                        </p:tgtEl>
                                      </p:cBhvr>
                                      <p:to x="100000" y="95000"/>
                                    </p:animScale>
                                    <p:animScale>
                                      <p:cBhvr>
                                        <p:cTn id="20" dur="166" decel="50000">
                                          <p:stCondLst>
                                            <p:cond delay="1834"/>
                                          </p:stCondLst>
                                        </p:cTn>
                                        <p:tgtEl>
                                          <p:spTgt spid="59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7"/>
                                        </p:tgtEl>
                                        <p:attrNameLst>
                                          <p:attrName>style.visibility</p:attrName>
                                        </p:attrNameLst>
                                      </p:cBhvr>
                                      <p:to>
                                        <p:strVal val="visible"/>
                                      </p:to>
                                    </p:set>
                                    <p:animEffect transition="in" filter="wipe(down)">
                                      <p:cBhvr>
                                        <p:cTn id="23" dur="580">
                                          <p:stCondLst>
                                            <p:cond delay="0"/>
                                          </p:stCondLst>
                                        </p:cTn>
                                        <p:tgtEl>
                                          <p:spTgt spid="597"/>
                                        </p:tgtEl>
                                      </p:cBhvr>
                                    </p:animEffect>
                                    <p:anim calcmode="lin" valueType="num">
                                      <p:cBhvr>
                                        <p:cTn id="24" dur="1822" tmFilter="0,0; 0.14,0.36; 0.43,0.73; 0.71,0.91; 1.0,1.0">
                                          <p:stCondLst>
                                            <p:cond delay="0"/>
                                          </p:stCondLst>
                                        </p:cTn>
                                        <p:tgtEl>
                                          <p:spTgt spid="59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7"/>
                                        </p:tgtEl>
                                        <p:attrNameLst>
                                          <p:attrName>ppt_y</p:attrName>
                                        </p:attrNameLst>
                                      </p:cBhvr>
                                      <p:tavLst>
                                        <p:tav tm="0" fmla="#ppt_y-sin(pi*$)/81">
                                          <p:val>
                                            <p:fltVal val="0"/>
                                          </p:val>
                                        </p:tav>
                                        <p:tav tm="100000">
                                          <p:val>
                                            <p:fltVal val="1"/>
                                          </p:val>
                                        </p:tav>
                                      </p:tavLst>
                                    </p:anim>
                                    <p:animScale>
                                      <p:cBhvr>
                                        <p:cTn id="29" dur="26">
                                          <p:stCondLst>
                                            <p:cond delay="650"/>
                                          </p:stCondLst>
                                        </p:cTn>
                                        <p:tgtEl>
                                          <p:spTgt spid="597"/>
                                        </p:tgtEl>
                                      </p:cBhvr>
                                      <p:to x="100000" y="60000"/>
                                    </p:animScale>
                                    <p:animScale>
                                      <p:cBhvr>
                                        <p:cTn id="30" dur="166" decel="50000">
                                          <p:stCondLst>
                                            <p:cond delay="676"/>
                                          </p:stCondLst>
                                        </p:cTn>
                                        <p:tgtEl>
                                          <p:spTgt spid="597"/>
                                        </p:tgtEl>
                                      </p:cBhvr>
                                      <p:to x="100000" y="100000"/>
                                    </p:animScale>
                                    <p:animScale>
                                      <p:cBhvr>
                                        <p:cTn id="31" dur="26">
                                          <p:stCondLst>
                                            <p:cond delay="1312"/>
                                          </p:stCondLst>
                                        </p:cTn>
                                        <p:tgtEl>
                                          <p:spTgt spid="597"/>
                                        </p:tgtEl>
                                      </p:cBhvr>
                                      <p:to x="100000" y="80000"/>
                                    </p:animScale>
                                    <p:animScale>
                                      <p:cBhvr>
                                        <p:cTn id="32" dur="166" decel="50000">
                                          <p:stCondLst>
                                            <p:cond delay="1338"/>
                                          </p:stCondLst>
                                        </p:cTn>
                                        <p:tgtEl>
                                          <p:spTgt spid="597"/>
                                        </p:tgtEl>
                                      </p:cBhvr>
                                      <p:to x="100000" y="100000"/>
                                    </p:animScale>
                                    <p:animScale>
                                      <p:cBhvr>
                                        <p:cTn id="33" dur="26">
                                          <p:stCondLst>
                                            <p:cond delay="1642"/>
                                          </p:stCondLst>
                                        </p:cTn>
                                        <p:tgtEl>
                                          <p:spTgt spid="597"/>
                                        </p:tgtEl>
                                      </p:cBhvr>
                                      <p:to x="100000" y="90000"/>
                                    </p:animScale>
                                    <p:animScale>
                                      <p:cBhvr>
                                        <p:cTn id="34" dur="166" decel="50000">
                                          <p:stCondLst>
                                            <p:cond delay="1668"/>
                                          </p:stCondLst>
                                        </p:cTn>
                                        <p:tgtEl>
                                          <p:spTgt spid="597"/>
                                        </p:tgtEl>
                                      </p:cBhvr>
                                      <p:to x="100000" y="100000"/>
                                    </p:animScale>
                                    <p:animScale>
                                      <p:cBhvr>
                                        <p:cTn id="35" dur="26">
                                          <p:stCondLst>
                                            <p:cond delay="1808"/>
                                          </p:stCondLst>
                                        </p:cTn>
                                        <p:tgtEl>
                                          <p:spTgt spid="597"/>
                                        </p:tgtEl>
                                      </p:cBhvr>
                                      <p:to x="100000" y="95000"/>
                                    </p:animScale>
                                    <p:animScale>
                                      <p:cBhvr>
                                        <p:cTn id="36" dur="166" decel="50000">
                                          <p:stCondLst>
                                            <p:cond delay="1834"/>
                                          </p:stCondLst>
                                        </p:cTn>
                                        <p:tgtEl>
                                          <p:spTgt spid="59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98"/>
                                        </p:tgtEl>
                                        <p:attrNameLst>
                                          <p:attrName>style.visibility</p:attrName>
                                        </p:attrNameLst>
                                      </p:cBhvr>
                                      <p:to>
                                        <p:strVal val="visible"/>
                                      </p:to>
                                    </p:set>
                                    <p:animEffect transition="in" filter="wipe(down)">
                                      <p:cBhvr>
                                        <p:cTn id="39" dur="580">
                                          <p:stCondLst>
                                            <p:cond delay="0"/>
                                          </p:stCondLst>
                                        </p:cTn>
                                        <p:tgtEl>
                                          <p:spTgt spid="598"/>
                                        </p:tgtEl>
                                      </p:cBhvr>
                                    </p:animEffect>
                                    <p:anim calcmode="lin" valueType="num">
                                      <p:cBhvr>
                                        <p:cTn id="40" dur="1822" tmFilter="0,0; 0.14,0.36; 0.43,0.73; 0.71,0.91; 1.0,1.0">
                                          <p:stCondLst>
                                            <p:cond delay="0"/>
                                          </p:stCondLst>
                                        </p:cTn>
                                        <p:tgtEl>
                                          <p:spTgt spid="59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9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9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9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98"/>
                                        </p:tgtEl>
                                        <p:attrNameLst>
                                          <p:attrName>ppt_y</p:attrName>
                                        </p:attrNameLst>
                                      </p:cBhvr>
                                      <p:tavLst>
                                        <p:tav tm="0" fmla="#ppt_y-sin(pi*$)/81">
                                          <p:val>
                                            <p:fltVal val="0"/>
                                          </p:val>
                                        </p:tav>
                                        <p:tav tm="100000">
                                          <p:val>
                                            <p:fltVal val="1"/>
                                          </p:val>
                                        </p:tav>
                                      </p:tavLst>
                                    </p:anim>
                                    <p:animScale>
                                      <p:cBhvr>
                                        <p:cTn id="45" dur="26">
                                          <p:stCondLst>
                                            <p:cond delay="650"/>
                                          </p:stCondLst>
                                        </p:cTn>
                                        <p:tgtEl>
                                          <p:spTgt spid="598"/>
                                        </p:tgtEl>
                                      </p:cBhvr>
                                      <p:to x="100000" y="60000"/>
                                    </p:animScale>
                                    <p:animScale>
                                      <p:cBhvr>
                                        <p:cTn id="46" dur="166" decel="50000">
                                          <p:stCondLst>
                                            <p:cond delay="676"/>
                                          </p:stCondLst>
                                        </p:cTn>
                                        <p:tgtEl>
                                          <p:spTgt spid="598"/>
                                        </p:tgtEl>
                                      </p:cBhvr>
                                      <p:to x="100000" y="100000"/>
                                    </p:animScale>
                                    <p:animScale>
                                      <p:cBhvr>
                                        <p:cTn id="47" dur="26">
                                          <p:stCondLst>
                                            <p:cond delay="1312"/>
                                          </p:stCondLst>
                                        </p:cTn>
                                        <p:tgtEl>
                                          <p:spTgt spid="598"/>
                                        </p:tgtEl>
                                      </p:cBhvr>
                                      <p:to x="100000" y="80000"/>
                                    </p:animScale>
                                    <p:animScale>
                                      <p:cBhvr>
                                        <p:cTn id="48" dur="166" decel="50000">
                                          <p:stCondLst>
                                            <p:cond delay="1338"/>
                                          </p:stCondLst>
                                        </p:cTn>
                                        <p:tgtEl>
                                          <p:spTgt spid="598"/>
                                        </p:tgtEl>
                                      </p:cBhvr>
                                      <p:to x="100000" y="100000"/>
                                    </p:animScale>
                                    <p:animScale>
                                      <p:cBhvr>
                                        <p:cTn id="49" dur="26">
                                          <p:stCondLst>
                                            <p:cond delay="1642"/>
                                          </p:stCondLst>
                                        </p:cTn>
                                        <p:tgtEl>
                                          <p:spTgt spid="598"/>
                                        </p:tgtEl>
                                      </p:cBhvr>
                                      <p:to x="100000" y="90000"/>
                                    </p:animScale>
                                    <p:animScale>
                                      <p:cBhvr>
                                        <p:cTn id="50" dur="166" decel="50000">
                                          <p:stCondLst>
                                            <p:cond delay="1668"/>
                                          </p:stCondLst>
                                        </p:cTn>
                                        <p:tgtEl>
                                          <p:spTgt spid="598"/>
                                        </p:tgtEl>
                                      </p:cBhvr>
                                      <p:to x="100000" y="100000"/>
                                    </p:animScale>
                                    <p:animScale>
                                      <p:cBhvr>
                                        <p:cTn id="51" dur="26">
                                          <p:stCondLst>
                                            <p:cond delay="1808"/>
                                          </p:stCondLst>
                                        </p:cTn>
                                        <p:tgtEl>
                                          <p:spTgt spid="598"/>
                                        </p:tgtEl>
                                      </p:cBhvr>
                                      <p:to x="100000" y="95000"/>
                                    </p:animScale>
                                    <p:animScale>
                                      <p:cBhvr>
                                        <p:cTn id="52" dur="166" decel="50000">
                                          <p:stCondLst>
                                            <p:cond delay="1834"/>
                                          </p:stCondLst>
                                        </p:cTn>
                                        <p:tgtEl>
                                          <p:spTgt spid="59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99"/>
                                        </p:tgtEl>
                                        <p:attrNameLst>
                                          <p:attrName>style.visibility</p:attrName>
                                        </p:attrNameLst>
                                      </p:cBhvr>
                                      <p:to>
                                        <p:strVal val="visible"/>
                                      </p:to>
                                    </p:set>
                                    <p:animEffect transition="in" filter="wipe(down)">
                                      <p:cBhvr>
                                        <p:cTn id="55" dur="580">
                                          <p:stCondLst>
                                            <p:cond delay="0"/>
                                          </p:stCondLst>
                                        </p:cTn>
                                        <p:tgtEl>
                                          <p:spTgt spid="599"/>
                                        </p:tgtEl>
                                      </p:cBhvr>
                                    </p:animEffect>
                                    <p:anim calcmode="lin" valueType="num">
                                      <p:cBhvr>
                                        <p:cTn id="56" dur="1822" tmFilter="0,0; 0.14,0.36; 0.43,0.73; 0.71,0.91; 1.0,1.0">
                                          <p:stCondLst>
                                            <p:cond delay="0"/>
                                          </p:stCondLst>
                                        </p:cTn>
                                        <p:tgtEl>
                                          <p:spTgt spid="59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9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9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9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99"/>
                                        </p:tgtEl>
                                        <p:attrNameLst>
                                          <p:attrName>ppt_y</p:attrName>
                                        </p:attrNameLst>
                                      </p:cBhvr>
                                      <p:tavLst>
                                        <p:tav tm="0" fmla="#ppt_y-sin(pi*$)/81">
                                          <p:val>
                                            <p:fltVal val="0"/>
                                          </p:val>
                                        </p:tav>
                                        <p:tav tm="100000">
                                          <p:val>
                                            <p:fltVal val="1"/>
                                          </p:val>
                                        </p:tav>
                                      </p:tavLst>
                                    </p:anim>
                                    <p:animScale>
                                      <p:cBhvr>
                                        <p:cTn id="61" dur="26">
                                          <p:stCondLst>
                                            <p:cond delay="650"/>
                                          </p:stCondLst>
                                        </p:cTn>
                                        <p:tgtEl>
                                          <p:spTgt spid="599"/>
                                        </p:tgtEl>
                                      </p:cBhvr>
                                      <p:to x="100000" y="60000"/>
                                    </p:animScale>
                                    <p:animScale>
                                      <p:cBhvr>
                                        <p:cTn id="62" dur="166" decel="50000">
                                          <p:stCondLst>
                                            <p:cond delay="676"/>
                                          </p:stCondLst>
                                        </p:cTn>
                                        <p:tgtEl>
                                          <p:spTgt spid="599"/>
                                        </p:tgtEl>
                                      </p:cBhvr>
                                      <p:to x="100000" y="100000"/>
                                    </p:animScale>
                                    <p:animScale>
                                      <p:cBhvr>
                                        <p:cTn id="63" dur="26">
                                          <p:stCondLst>
                                            <p:cond delay="1312"/>
                                          </p:stCondLst>
                                        </p:cTn>
                                        <p:tgtEl>
                                          <p:spTgt spid="599"/>
                                        </p:tgtEl>
                                      </p:cBhvr>
                                      <p:to x="100000" y="80000"/>
                                    </p:animScale>
                                    <p:animScale>
                                      <p:cBhvr>
                                        <p:cTn id="64" dur="166" decel="50000">
                                          <p:stCondLst>
                                            <p:cond delay="1338"/>
                                          </p:stCondLst>
                                        </p:cTn>
                                        <p:tgtEl>
                                          <p:spTgt spid="599"/>
                                        </p:tgtEl>
                                      </p:cBhvr>
                                      <p:to x="100000" y="100000"/>
                                    </p:animScale>
                                    <p:animScale>
                                      <p:cBhvr>
                                        <p:cTn id="65" dur="26">
                                          <p:stCondLst>
                                            <p:cond delay="1642"/>
                                          </p:stCondLst>
                                        </p:cTn>
                                        <p:tgtEl>
                                          <p:spTgt spid="599"/>
                                        </p:tgtEl>
                                      </p:cBhvr>
                                      <p:to x="100000" y="90000"/>
                                    </p:animScale>
                                    <p:animScale>
                                      <p:cBhvr>
                                        <p:cTn id="66" dur="166" decel="50000">
                                          <p:stCondLst>
                                            <p:cond delay="1668"/>
                                          </p:stCondLst>
                                        </p:cTn>
                                        <p:tgtEl>
                                          <p:spTgt spid="599"/>
                                        </p:tgtEl>
                                      </p:cBhvr>
                                      <p:to x="100000" y="100000"/>
                                    </p:animScale>
                                    <p:animScale>
                                      <p:cBhvr>
                                        <p:cTn id="67" dur="26">
                                          <p:stCondLst>
                                            <p:cond delay="1808"/>
                                          </p:stCondLst>
                                        </p:cTn>
                                        <p:tgtEl>
                                          <p:spTgt spid="599"/>
                                        </p:tgtEl>
                                      </p:cBhvr>
                                      <p:to x="100000" y="95000"/>
                                    </p:animScale>
                                    <p:animScale>
                                      <p:cBhvr>
                                        <p:cTn id="68" dur="166" decel="50000">
                                          <p:stCondLst>
                                            <p:cond delay="1834"/>
                                          </p:stCondLst>
                                        </p:cTn>
                                        <p:tgtEl>
                                          <p:spTgt spid="59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00"/>
                                        </p:tgtEl>
                                        <p:attrNameLst>
                                          <p:attrName>style.visibility</p:attrName>
                                        </p:attrNameLst>
                                      </p:cBhvr>
                                      <p:to>
                                        <p:strVal val="visible"/>
                                      </p:to>
                                    </p:set>
                                    <p:animEffect transition="in" filter="wipe(down)">
                                      <p:cBhvr>
                                        <p:cTn id="71" dur="580">
                                          <p:stCondLst>
                                            <p:cond delay="0"/>
                                          </p:stCondLst>
                                        </p:cTn>
                                        <p:tgtEl>
                                          <p:spTgt spid="600"/>
                                        </p:tgtEl>
                                      </p:cBhvr>
                                    </p:animEffect>
                                    <p:anim calcmode="lin" valueType="num">
                                      <p:cBhvr>
                                        <p:cTn id="72" dur="1822" tmFilter="0,0; 0.14,0.36; 0.43,0.73; 0.71,0.91; 1.0,1.0">
                                          <p:stCondLst>
                                            <p:cond delay="0"/>
                                          </p:stCondLst>
                                        </p:cTn>
                                        <p:tgtEl>
                                          <p:spTgt spid="60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0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0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0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00"/>
                                        </p:tgtEl>
                                        <p:attrNameLst>
                                          <p:attrName>ppt_y</p:attrName>
                                        </p:attrNameLst>
                                      </p:cBhvr>
                                      <p:tavLst>
                                        <p:tav tm="0" fmla="#ppt_y-sin(pi*$)/81">
                                          <p:val>
                                            <p:fltVal val="0"/>
                                          </p:val>
                                        </p:tav>
                                        <p:tav tm="100000">
                                          <p:val>
                                            <p:fltVal val="1"/>
                                          </p:val>
                                        </p:tav>
                                      </p:tavLst>
                                    </p:anim>
                                    <p:animScale>
                                      <p:cBhvr>
                                        <p:cTn id="77" dur="26">
                                          <p:stCondLst>
                                            <p:cond delay="650"/>
                                          </p:stCondLst>
                                        </p:cTn>
                                        <p:tgtEl>
                                          <p:spTgt spid="600"/>
                                        </p:tgtEl>
                                      </p:cBhvr>
                                      <p:to x="100000" y="60000"/>
                                    </p:animScale>
                                    <p:animScale>
                                      <p:cBhvr>
                                        <p:cTn id="78" dur="166" decel="50000">
                                          <p:stCondLst>
                                            <p:cond delay="676"/>
                                          </p:stCondLst>
                                        </p:cTn>
                                        <p:tgtEl>
                                          <p:spTgt spid="600"/>
                                        </p:tgtEl>
                                      </p:cBhvr>
                                      <p:to x="100000" y="100000"/>
                                    </p:animScale>
                                    <p:animScale>
                                      <p:cBhvr>
                                        <p:cTn id="79" dur="26">
                                          <p:stCondLst>
                                            <p:cond delay="1312"/>
                                          </p:stCondLst>
                                        </p:cTn>
                                        <p:tgtEl>
                                          <p:spTgt spid="600"/>
                                        </p:tgtEl>
                                      </p:cBhvr>
                                      <p:to x="100000" y="80000"/>
                                    </p:animScale>
                                    <p:animScale>
                                      <p:cBhvr>
                                        <p:cTn id="80" dur="166" decel="50000">
                                          <p:stCondLst>
                                            <p:cond delay="1338"/>
                                          </p:stCondLst>
                                        </p:cTn>
                                        <p:tgtEl>
                                          <p:spTgt spid="600"/>
                                        </p:tgtEl>
                                      </p:cBhvr>
                                      <p:to x="100000" y="100000"/>
                                    </p:animScale>
                                    <p:animScale>
                                      <p:cBhvr>
                                        <p:cTn id="81" dur="26">
                                          <p:stCondLst>
                                            <p:cond delay="1642"/>
                                          </p:stCondLst>
                                        </p:cTn>
                                        <p:tgtEl>
                                          <p:spTgt spid="600"/>
                                        </p:tgtEl>
                                      </p:cBhvr>
                                      <p:to x="100000" y="90000"/>
                                    </p:animScale>
                                    <p:animScale>
                                      <p:cBhvr>
                                        <p:cTn id="82" dur="166" decel="50000">
                                          <p:stCondLst>
                                            <p:cond delay="1668"/>
                                          </p:stCondLst>
                                        </p:cTn>
                                        <p:tgtEl>
                                          <p:spTgt spid="600"/>
                                        </p:tgtEl>
                                      </p:cBhvr>
                                      <p:to x="100000" y="100000"/>
                                    </p:animScale>
                                    <p:animScale>
                                      <p:cBhvr>
                                        <p:cTn id="83" dur="26">
                                          <p:stCondLst>
                                            <p:cond delay="1808"/>
                                          </p:stCondLst>
                                        </p:cTn>
                                        <p:tgtEl>
                                          <p:spTgt spid="600"/>
                                        </p:tgtEl>
                                      </p:cBhvr>
                                      <p:to x="100000" y="95000"/>
                                    </p:animScale>
                                    <p:animScale>
                                      <p:cBhvr>
                                        <p:cTn id="84" dur="166" decel="50000">
                                          <p:stCondLst>
                                            <p:cond delay="1834"/>
                                          </p:stCondLst>
                                        </p:cTn>
                                        <p:tgtEl>
                                          <p:spTgt spid="60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601"/>
                                        </p:tgtEl>
                                        <p:attrNameLst>
                                          <p:attrName>style.visibility</p:attrName>
                                        </p:attrNameLst>
                                      </p:cBhvr>
                                      <p:to>
                                        <p:strVal val="visible"/>
                                      </p:to>
                                    </p:set>
                                    <p:animEffect transition="in" filter="wipe(down)">
                                      <p:cBhvr>
                                        <p:cTn id="87" dur="580">
                                          <p:stCondLst>
                                            <p:cond delay="0"/>
                                          </p:stCondLst>
                                        </p:cTn>
                                        <p:tgtEl>
                                          <p:spTgt spid="601"/>
                                        </p:tgtEl>
                                      </p:cBhvr>
                                    </p:animEffect>
                                    <p:anim calcmode="lin" valueType="num">
                                      <p:cBhvr>
                                        <p:cTn id="88" dur="1822" tmFilter="0,0; 0.14,0.36; 0.43,0.73; 0.71,0.91; 1.0,1.0">
                                          <p:stCondLst>
                                            <p:cond delay="0"/>
                                          </p:stCondLst>
                                        </p:cTn>
                                        <p:tgtEl>
                                          <p:spTgt spid="60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0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0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0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01"/>
                                        </p:tgtEl>
                                        <p:attrNameLst>
                                          <p:attrName>ppt_y</p:attrName>
                                        </p:attrNameLst>
                                      </p:cBhvr>
                                      <p:tavLst>
                                        <p:tav tm="0" fmla="#ppt_y-sin(pi*$)/81">
                                          <p:val>
                                            <p:fltVal val="0"/>
                                          </p:val>
                                        </p:tav>
                                        <p:tav tm="100000">
                                          <p:val>
                                            <p:fltVal val="1"/>
                                          </p:val>
                                        </p:tav>
                                      </p:tavLst>
                                    </p:anim>
                                    <p:animScale>
                                      <p:cBhvr>
                                        <p:cTn id="93" dur="26">
                                          <p:stCondLst>
                                            <p:cond delay="650"/>
                                          </p:stCondLst>
                                        </p:cTn>
                                        <p:tgtEl>
                                          <p:spTgt spid="601"/>
                                        </p:tgtEl>
                                      </p:cBhvr>
                                      <p:to x="100000" y="60000"/>
                                    </p:animScale>
                                    <p:animScale>
                                      <p:cBhvr>
                                        <p:cTn id="94" dur="166" decel="50000">
                                          <p:stCondLst>
                                            <p:cond delay="676"/>
                                          </p:stCondLst>
                                        </p:cTn>
                                        <p:tgtEl>
                                          <p:spTgt spid="601"/>
                                        </p:tgtEl>
                                      </p:cBhvr>
                                      <p:to x="100000" y="100000"/>
                                    </p:animScale>
                                    <p:animScale>
                                      <p:cBhvr>
                                        <p:cTn id="95" dur="26">
                                          <p:stCondLst>
                                            <p:cond delay="1312"/>
                                          </p:stCondLst>
                                        </p:cTn>
                                        <p:tgtEl>
                                          <p:spTgt spid="601"/>
                                        </p:tgtEl>
                                      </p:cBhvr>
                                      <p:to x="100000" y="80000"/>
                                    </p:animScale>
                                    <p:animScale>
                                      <p:cBhvr>
                                        <p:cTn id="96" dur="166" decel="50000">
                                          <p:stCondLst>
                                            <p:cond delay="1338"/>
                                          </p:stCondLst>
                                        </p:cTn>
                                        <p:tgtEl>
                                          <p:spTgt spid="601"/>
                                        </p:tgtEl>
                                      </p:cBhvr>
                                      <p:to x="100000" y="100000"/>
                                    </p:animScale>
                                    <p:animScale>
                                      <p:cBhvr>
                                        <p:cTn id="97" dur="26">
                                          <p:stCondLst>
                                            <p:cond delay="1642"/>
                                          </p:stCondLst>
                                        </p:cTn>
                                        <p:tgtEl>
                                          <p:spTgt spid="601"/>
                                        </p:tgtEl>
                                      </p:cBhvr>
                                      <p:to x="100000" y="90000"/>
                                    </p:animScale>
                                    <p:animScale>
                                      <p:cBhvr>
                                        <p:cTn id="98" dur="166" decel="50000">
                                          <p:stCondLst>
                                            <p:cond delay="1668"/>
                                          </p:stCondLst>
                                        </p:cTn>
                                        <p:tgtEl>
                                          <p:spTgt spid="601"/>
                                        </p:tgtEl>
                                      </p:cBhvr>
                                      <p:to x="100000" y="100000"/>
                                    </p:animScale>
                                    <p:animScale>
                                      <p:cBhvr>
                                        <p:cTn id="99" dur="26">
                                          <p:stCondLst>
                                            <p:cond delay="1808"/>
                                          </p:stCondLst>
                                        </p:cTn>
                                        <p:tgtEl>
                                          <p:spTgt spid="601"/>
                                        </p:tgtEl>
                                      </p:cBhvr>
                                      <p:to x="100000" y="95000"/>
                                    </p:animScale>
                                    <p:animScale>
                                      <p:cBhvr>
                                        <p:cTn id="100" dur="166" decel="50000">
                                          <p:stCondLst>
                                            <p:cond delay="1834"/>
                                          </p:stCondLst>
                                        </p:cTn>
                                        <p:tgtEl>
                                          <p:spTgt spid="60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ipe(down)">
                                      <p:cBhvr>
                                        <p:cTn id="103" dur="580">
                                          <p:stCondLst>
                                            <p:cond delay="0"/>
                                          </p:stCondLst>
                                        </p:cTn>
                                        <p:tgtEl>
                                          <p:spTgt spid="2"/>
                                        </p:tgtEl>
                                      </p:cBhvr>
                                    </p:animEffect>
                                    <p:anim calcmode="lin" valueType="num">
                                      <p:cBhvr>
                                        <p:cTn id="10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gtEl>
                                      </p:cBhvr>
                                      <p:to x="100000" y="60000"/>
                                    </p:animScale>
                                    <p:animScale>
                                      <p:cBhvr>
                                        <p:cTn id="110" dur="166" decel="50000">
                                          <p:stCondLst>
                                            <p:cond delay="676"/>
                                          </p:stCondLst>
                                        </p:cTn>
                                        <p:tgtEl>
                                          <p:spTgt spid="2"/>
                                        </p:tgtEl>
                                      </p:cBhvr>
                                      <p:to x="100000" y="100000"/>
                                    </p:animScale>
                                    <p:animScale>
                                      <p:cBhvr>
                                        <p:cTn id="111" dur="26">
                                          <p:stCondLst>
                                            <p:cond delay="1312"/>
                                          </p:stCondLst>
                                        </p:cTn>
                                        <p:tgtEl>
                                          <p:spTgt spid="2"/>
                                        </p:tgtEl>
                                      </p:cBhvr>
                                      <p:to x="100000" y="80000"/>
                                    </p:animScale>
                                    <p:animScale>
                                      <p:cBhvr>
                                        <p:cTn id="112" dur="166" decel="50000">
                                          <p:stCondLst>
                                            <p:cond delay="1338"/>
                                          </p:stCondLst>
                                        </p:cTn>
                                        <p:tgtEl>
                                          <p:spTgt spid="2"/>
                                        </p:tgtEl>
                                      </p:cBhvr>
                                      <p:to x="100000" y="100000"/>
                                    </p:animScale>
                                    <p:animScale>
                                      <p:cBhvr>
                                        <p:cTn id="113" dur="26">
                                          <p:stCondLst>
                                            <p:cond delay="1642"/>
                                          </p:stCondLst>
                                        </p:cTn>
                                        <p:tgtEl>
                                          <p:spTgt spid="2"/>
                                        </p:tgtEl>
                                      </p:cBhvr>
                                      <p:to x="100000" y="90000"/>
                                    </p:animScale>
                                    <p:animScale>
                                      <p:cBhvr>
                                        <p:cTn id="114" dur="166" decel="50000">
                                          <p:stCondLst>
                                            <p:cond delay="1668"/>
                                          </p:stCondLst>
                                        </p:cTn>
                                        <p:tgtEl>
                                          <p:spTgt spid="2"/>
                                        </p:tgtEl>
                                      </p:cBhvr>
                                      <p:to x="100000" y="100000"/>
                                    </p:animScale>
                                    <p:animScale>
                                      <p:cBhvr>
                                        <p:cTn id="115" dur="26">
                                          <p:stCondLst>
                                            <p:cond delay="1808"/>
                                          </p:stCondLst>
                                        </p:cTn>
                                        <p:tgtEl>
                                          <p:spTgt spid="2"/>
                                        </p:tgtEl>
                                      </p:cBhvr>
                                      <p:to x="100000" y="95000"/>
                                    </p:animScale>
                                    <p:animScale>
                                      <p:cBhvr>
                                        <p:cTn id="116" dur="166" decel="50000">
                                          <p:stCondLst>
                                            <p:cond delay="1834"/>
                                          </p:stCondLst>
                                        </p:cTn>
                                        <p:tgtEl>
                                          <p:spTgt spid="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down)">
                                      <p:cBhvr>
                                        <p:cTn id="119" dur="580">
                                          <p:stCondLst>
                                            <p:cond delay="0"/>
                                          </p:stCondLst>
                                        </p:cTn>
                                        <p:tgtEl>
                                          <p:spTgt spid="3"/>
                                        </p:tgtEl>
                                      </p:cBhvr>
                                    </p:animEffect>
                                    <p:anim calcmode="lin" valueType="num">
                                      <p:cBhvr>
                                        <p:cTn id="1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gtEl>
                                      </p:cBhvr>
                                      <p:to x="100000" y="60000"/>
                                    </p:animScale>
                                    <p:animScale>
                                      <p:cBhvr>
                                        <p:cTn id="126" dur="166" decel="50000">
                                          <p:stCondLst>
                                            <p:cond delay="676"/>
                                          </p:stCondLst>
                                        </p:cTn>
                                        <p:tgtEl>
                                          <p:spTgt spid="3"/>
                                        </p:tgtEl>
                                      </p:cBhvr>
                                      <p:to x="100000" y="100000"/>
                                    </p:animScale>
                                    <p:animScale>
                                      <p:cBhvr>
                                        <p:cTn id="127" dur="26">
                                          <p:stCondLst>
                                            <p:cond delay="1312"/>
                                          </p:stCondLst>
                                        </p:cTn>
                                        <p:tgtEl>
                                          <p:spTgt spid="3"/>
                                        </p:tgtEl>
                                      </p:cBhvr>
                                      <p:to x="100000" y="80000"/>
                                    </p:animScale>
                                    <p:animScale>
                                      <p:cBhvr>
                                        <p:cTn id="128" dur="166" decel="50000">
                                          <p:stCondLst>
                                            <p:cond delay="1338"/>
                                          </p:stCondLst>
                                        </p:cTn>
                                        <p:tgtEl>
                                          <p:spTgt spid="3"/>
                                        </p:tgtEl>
                                      </p:cBhvr>
                                      <p:to x="100000" y="100000"/>
                                    </p:animScale>
                                    <p:animScale>
                                      <p:cBhvr>
                                        <p:cTn id="129" dur="26">
                                          <p:stCondLst>
                                            <p:cond delay="1642"/>
                                          </p:stCondLst>
                                        </p:cTn>
                                        <p:tgtEl>
                                          <p:spTgt spid="3"/>
                                        </p:tgtEl>
                                      </p:cBhvr>
                                      <p:to x="100000" y="90000"/>
                                    </p:animScale>
                                    <p:animScale>
                                      <p:cBhvr>
                                        <p:cTn id="130" dur="166" decel="50000">
                                          <p:stCondLst>
                                            <p:cond delay="1668"/>
                                          </p:stCondLst>
                                        </p:cTn>
                                        <p:tgtEl>
                                          <p:spTgt spid="3"/>
                                        </p:tgtEl>
                                      </p:cBhvr>
                                      <p:to x="100000" y="100000"/>
                                    </p:animScale>
                                    <p:animScale>
                                      <p:cBhvr>
                                        <p:cTn id="131" dur="26">
                                          <p:stCondLst>
                                            <p:cond delay="1808"/>
                                          </p:stCondLst>
                                        </p:cTn>
                                        <p:tgtEl>
                                          <p:spTgt spid="3"/>
                                        </p:tgtEl>
                                      </p:cBhvr>
                                      <p:to x="100000" y="95000"/>
                                    </p:animScale>
                                    <p:animScale>
                                      <p:cBhvr>
                                        <p:cTn id="132" dur="166" decel="50000">
                                          <p:stCondLst>
                                            <p:cond delay="1834"/>
                                          </p:stCondLst>
                                        </p:cTn>
                                        <p:tgtEl>
                                          <p:spTgt spid="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p:bldP spid="597" grpId="0" animBg="1"/>
      <p:bldP spid="598" grpId="0" animBg="1"/>
      <p:bldP spid="599" grpId="0"/>
      <p:bldP spid="600" grpId="0"/>
      <p:bldP spid="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08;p23"/>
          <p:cNvSpPr/>
          <p:nvPr/>
        </p:nvSpPr>
        <p:spPr>
          <a:xfrm>
            <a:off x="1576015" y="199902"/>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TextBox 5"/>
          <p:cNvSpPr txBox="1"/>
          <p:nvPr/>
        </p:nvSpPr>
        <p:spPr>
          <a:xfrm>
            <a:off x="1510980" y="168947"/>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7" name="直接连接符 3"/>
          <p:cNvCxnSpPr/>
          <p:nvPr/>
        </p:nvCxnSpPr>
        <p:spPr>
          <a:xfrm>
            <a:off x="3649293" y="1678717"/>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453160" y="1855556"/>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9" name="TextBox 8"/>
          <p:cNvSpPr txBox="1"/>
          <p:nvPr/>
        </p:nvSpPr>
        <p:spPr>
          <a:xfrm>
            <a:off x="4237737" y="1029125"/>
            <a:ext cx="7715167" cy="4539191"/>
          </a:xfrm>
          <a:prstGeom prst="rect">
            <a:avLst/>
          </a:prstGeom>
          <a:noFill/>
        </p:spPr>
        <p:txBody>
          <a:bodyPr wrap="square" rtlCol="0">
            <a:spAutoFit/>
          </a:bodyPr>
          <a:lstStyle/>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phẩm</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Mèo</a:t>
            </a:r>
            <a:r>
              <a:rPr lang="en-US" sz="2800" b="1"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Gióc-ba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trân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Mên</a:t>
            </a:r>
            <a:r>
              <a:rPr lang="en-US" sz="2800" b="1" kern="1200" dirty="0">
                <a:solidFill>
                  <a:prstClr val="black">
                    <a:lumMod val="95000"/>
                    <a:lumOff val="5000"/>
                  </a:prstClr>
                </a:solidFill>
                <a:latin typeface="Times New Roman" panose="02020603050405020304" pitchFamily="18" charset="0"/>
                <a:cs typeface="Times New Roman" panose="02020603050405020304" pitchFamily="18" charset="0"/>
              </a:rPr>
              <a:t>, Mon, An,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Cò</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10" name="Google Shape;1954;p35"/>
          <p:cNvGrpSpPr/>
          <p:nvPr/>
        </p:nvGrpSpPr>
        <p:grpSpPr>
          <a:xfrm>
            <a:off x="2898167" y="2565703"/>
            <a:ext cx="1308901" cy="1426073"/>
            <a:chOff x="1215813" y="1110402"/>
            <a:chExt cx="2710631" cy="2922675"/>
          </a:xfrm>
        </p:grpSpPr>
        <p:sp>
          <p:nvSpPr>
            <p:cNvPr id="1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15986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circle(in)">
                                      <p:cBhvr>
                                        <p:cTn id="38" dur="20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circle(in)">
                                      <p:cBhvr>
                                        <p:cTn id="43"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45" name="Rectangle 44"/>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5" name="直接连接符 3"/>
          <p:cNvCxnSpPr/>
          <p:nvPr/>
        </p:nvCxnSpPr>
        <p:spPr>
          <a:xfrm>
            <a:off x="2352755" y="1665070"/>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6622" y="1841909"/>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7" name="TextBox 6"/>
          <p:cNvSpPr txBox="1"/>
          <p:nvPr/>
        </p:nvSpPr>
        <p:spPr>
          <a:xfrm>
            <a:off x="2848660" y="1140987"/>
            <a:ext cx="9218900" cy="3970318"/>
          </a:xfrm>
          <a:prstGeom prst="rect">
            <a:avLst/>
          </a:prstGeom>
          <a:noFill/>
        </p:spPr>
        <p:txBody>
          <a:bodyPr wrap="square" rtlCol="0">
            <a:spAutoFit/>
          </a:bodyPr>
          <a:lstStyle/>
          <a:p>
            <a:pPr algn="just"/>
            <a:r>
              <a:rPr lang="vi-VN" sz="2800" dirty="0">
                <a:latin typeface="Times New Roman" panose="02020603050405020304" pitchFamily="18" charset="0"/>
              </a:rPr>
              <a:t>- Thu thập tư liệu cho nội dung trình bày:</a:t>
            </a:r>
          </a:p>
          <a:p>
            <a:pPr algn="just"/>
            <a:r>
              <a:rPr lang="vi-VN" sz="2800" dirty="0">
                <a:latin typeface="Times New Roman" panose="02020603050405020304" pitchFamily="18" charset="0"/>
              </a:rPr>
              <a:t>+ Tìm ý tưởng cho bài trình bày</a:t>
            </a:r>
          </a:p>
          <a:p>
            <a:pPr algn="just"/>
            <a:r>
              <a:rPr lang="vi-VN" sz="2800" dirty="0">
                <a:latin typeface="Times New Roman" panose="02020603050405020304" pitchFamily="18" charset="0"/>
              </a:rPr>
              <a:t>+ Tìm thêm thông tin liên quan</a:t>
            </a:r>
          </a:p>
          <a:p>
            <a:pPr algn="just"/>
            <a:r>
              <a:rPr lang="vi-VN" sz="2800" dirty="0">
                <a:latin typeface="Times New Roman" panose="02020603050405020304" pitchFamily="18" charset="0"/>
              </a:rPr>
              <a:t>- Lập đề cương bài nóiVí dụ:</a:t>
            </a:r>
          </a:p>
          <a:p>
            <a:pPr algn="just"/>
            <a:r>
              <a:rPr lang="vi-VN" sz="2800" dirty="0">
                <a:latin typeface="Times New Roman" panose="02020603050405020304" pitchFamily="18" charset="0"/>
              </a:rPr>
              <a:t>+ Nhân vật mèo Gióc-ba đã gợi ra vấn đề về sự trân trọng lời hứa như thế nào?</a:t>
            </a:r>
          </a:p>
          <a:p>
            <a:pPr algn="just"/>
            <a:r>
              <a:rPr lang="vi-VN" sz="2800" dirty="0">
                <a:latin typeface="Times New Roman" panose="02020603050405020304" pitchFamily="18" charset="0"/>
              </a:rPr>
              <a:t>+ Trân trọng lời hứa là gì? Tại sao cần phải trân trọng lời hứa?...</a:t>
            </a:r>
          </a:p>
          <a:p>
            <a:pPr algn="just"/>
            <a:r>
              <a:rPr lang="vi-VN" sz="2800" dirty="0">
                <a:latin typeface="Times New Roman" panose="02020603050405020304" pitchFamily="18" charset="0"/>
              </a:rPr>
              <a:t>+ Bài học rút ra từ câu chuyện trân trọng lời hứa của mèo là gì?</a:t>
            </a:r>
          </a:p>
        </p:txBody>
      </p:sp>
      <p:grpSp>
        <p:nvGrpSpPr>
          <p:cNvPr id="8" name="Google Shape;1954;p35"/>
          <p:cNvGrpSpPr/>
          <p:nvPr/>
        </p:nvGrpSpPr>
        <p:grpSpPr>
          <a:xfrm>
            <a:off x="1601629" y="2552056"/>
            <a:ext cx="1308901" cy="1426073"/>
            <a:chOff x="1215813" y="1110402"/>
            <a:chExt cx="2710631" cy="2922675"/>
          </a:xfrm>
        </p:grpSpPr>
        <p:sp>
          <p:nvSpPr>
            <p:cNvPr id="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0971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1000"/>
                                        <p:tgtEl>
                                          <p:spTgt spid="7">
                                            <p:txEl>
                                              <p:pRg st="5" end="5"/>
                                            </p:txEl>
                                          </p:spTgt>
                                        </p:tgtEl>
                                      </p:cBhvr>
                                    </p:animEffect>
                                    <p:anim calcmode="lin" valueType="num">
                                      <p:cBhvr>
                                        <p:cTn id="5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1000"/>
                                        <p:tgtEl>
                                          <p:spTgt spid="7">
                                            <p:txEl>
                                              <p:pRg st="6" end="6"/>
                                            </p:txEl>
                                          </p:spTgt>
                                        </p:tgtEl>
                                      </p:cBhvr>
                                    </p:animEffect>
                                    <p:anim calcmode="lin" valueType="num">
                                      <p:cBhvr>
                                        <p:cTn id="6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直接连接符 3"/>
          <p:cNvCxnSpPr/>
          <p:nvPr/>
        </p:nvCxnSpPr>
        <p:spPr>
          <a:xfrm>
            <a:off x="3048679" y="1161885"/>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443138" y="1822428"/>
            <a:ext cx="1833428" cy="1384995"/>
          </a:xfrm>
          <a:prstGeom prst="rect">
            <a:avLst/>
          </a:prstGeom>
          <a:noFill/>
        </p:spPr>
        <p:txBody>
          <a:bodyPr wrap="square" rtlCol="0">
            <a:spAutoFit/>
          </a:bodyPr>
          <a:lstStyle/>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2.</a:t>
            </a:r>
          </a:p>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TẬP LUYỆN</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grpSp>
        <p:nvGrpSpPr>
          <p:cNvPr id="50" name="Google Shape;1954;p35"/>
          <p:cNvGrpSpPr/>
          <p:nvPr/>
        </p:nvGrpSpPr>
        <p:grpSpPr>
          <a:xfrm>
            <a:off x="2297553" y="2048871"/>
            <a:ext cx="1308901" cy="1426073"/>
            <a:chOff x="1215813" y="1110402"/>
            <a:chExt cx="2710631" cy="2922675"/>
          </a:xfrm>
        </p:grpSpPr>
        <p:sp>
          <p:nvSpPr>
            <p:cNvPr id="5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
        <p:nvSpPr>
          <p:cNvPr id="87" name="TextBox 86"/>
          <p:cNvSpPr txBox="1"/>
          <p:nvPr/>
        </p:nvSpPr>
        <p:spPr>
          <a:xfrm>
            <a:off x="3734875" y="1220334"/>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88" name="Picture 87">
            <a:extLst>
              <a:ext uri="{FF2B5EF4-FFF2-40B4-BE49-F238E27FC236}">
                <a16:creationId xmlns:a16="http://schemas.microsoft.com/office/drawing/2014/main" id="{7EE141AF-0F67-CE42-EA91-0BE7B7DD5AA2}"/>
              </a:ext>
            </a:extLst>
          </p:cNvPr>
          <p:cNvPicPr>
            <a:picLocks noChangeAspect="1"/>
          </p:cNvPicPr>
          <p:nvPr/>
        </p:nvPicPr>
        <p:blipFill>
          <a:blip r:embed="rId3"/>
          <a:stretch>
            <a:fillRect/>
          </a:stretch>
        </p:blipFill>
        <p:spPr>
          <a:xfrm>
            <a:off x="-55653" y="3415117"/>
            <a:ext cx="3226244" cy="3226244"/>
          </a:xfrm>
          <a:prstGeom prst="rect">
            <a:avLst/>
          </a:prstGeom>
        </p:spPr>
      </p:pic>
      <p:sp>
        <p:nvSpPr>
          <p:cNvPr id="90"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TextBox 90"/>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spTree>
    <p:extLst>
      <p:ext uri="{BB962C8B-B14F-4D97-AF65-F5344CB8AC3E}">
        <p14:creationId xmlns:p14="http://schemas.microsoft.com/office/powerpoint/2010/main" val="16411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7" name="TextBox 6"/>
          <p:cNvSpPr txBox="1"/>
          <p:nvPr/>
        </p:nvSpPr>
        <p:spPr>
          <a:xfrm>
            <a:off x="1073869" y="1557478"/>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3170099"/>
          </a:xfrm>
          <a:prstGeom prst="rect">
            <a:avLst/>
          </a:prstGeom>
        </p:spPr>
        <p:txBody>
          <a:bodyPr wrap="square">
            <a:spAutoFit/>
          </a:bodyPr>
          <a:lstStyle/>
          <a:p>
            <a:pPr algn="just">
              <a:buClrTx/>
              <a:buFontTx/>
              <a:buNone/>
            </a:pPr>
            <a:r>
              <a:rPr lang="en-US" sz="2500" kern="1200" dirty="0" err="1">
                <a:solidFill>
                  <a:srgbClr val="FF0000"/>
                </a:solidFill>
                <a:latin typeface="Times New Roman" panose="02020603050405020304" pitchFamily="18" charset="0"/>
                <a:cs typeface="Times New Roman" panose="02020603050405020304" pitchFamily="18" charset="0"/>
              </a:rPr>
              <a:t>Ví</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dụ</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vấn</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đề</a:t>
            </a:r>
            <a:r>
              <a:rPr lang="en-US" sz="2500" kern="1200" dirty="0">
                <a:solidFill>
                  <a:srgbClr val="FF0000"/>
                </a:solidFill>
                <a:latin typeface="Times New Roman" panose="02020603050405020304" pitchFamily="18" charset="0"/>
                <a:cs typeface="Times New Roman" panose="02020603050405020304" pitchFamily="18" charset="0"/>
              </a:rPr>
              <a:t>: “BÀI HỌC VỀ TÌNH YÊU THƯƠNG qua </a:t>
            </a:r>
            <a:r>
              <a:rPr lang="en-US" sz="2500" kern="1200" dirty="0" err="1">
                <a:solidFill>
                  <a:srgbClr val="FF0000"/>
                </a:solidFill>
                <a:latin typeface="Times New Roman" panose="02020603050405020304" pitchFamily="18" charset="0"/>
                <a:cs typeface="Times New Roman" panose="02020603050405020304" pitchFamily="18" charset="0"/>
              </a:rPr>
              <a:t>nhân</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vật</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mèo</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Gióc-ba</a:t>
            </a:r>
            <a:endParaRPr lang="en-US" sz="2500" b="1" i="1" kern="1200" dirty="0">
              <a:solidFill>
                <a:srgbClr val="FF0000"/>
              </a:solidFill>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         Kính chào thầy cô và các bạn. Tôi tên là............học sinh.........trường......... </a:t>
            </a:r>
            <a:r>
              <a:rPr lang="en-US" sz="2500" dirty="0" err="1">
                <a:latin typeface="Times New Roman" panose="02020603050405020304" pitchFamily="18" charset="0"/>
                <a:cs typeface="Times New Roman" panose="02020603050405020304" pitchFamily="18" charset="0"/>
              </a:rPr>
              <a:t>Hôm</a:t>
            </a:r>
            <a:r>
              <a:rPr lang="en-US" sz="2500" dirty="0">
                <a:latin typeface="Times New Roman" panose="02020603050405020304" pitchFamily="18" charset="0"/>
                <a:cs typeface="Times New Roman" panose="02020603050405020304" pitchFamily="18" charset="0"/>
              </a:rPr>
              <a:t> nay,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sẽ</a:t>
            </a:r>
            <a:r>
              <a:rPr lang="en-US" sz="2500" dirty="0">
                <a:latin typeface="Times New Roman" panose="02020603050405020304" pitchFamily="18" charset="0"/>
                <a:cs typeface="Times New Roman" panose="02020603050405020304" pitchFamily="18" charset="0"/>
              </a:rPr>
              <a:t> chia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sao</a:t>
            </a:r>
            <a:r>
              <a:rPr lang="en-US" sz="2500" dirty="0">
                <a:latin typeface="Times New Roman" panose="02020603050405020304" pitchFamily="18" charset="0"/>
                <a:cs typeface="Times New Roman" panose="02020603050405020304" pitchFamily="18" charset="0"/>
              </a:rPr>
              <a:t> ư?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nhé</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Một 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p>
        </p:txBody>
      </p:sp>
    </p:spTree>
    <p:extLst>
      <p:ext uri="{BB962C8B-B14F-4D97-AF65-F5344CB8AC3E}">
        <p14:creationId xmlns:p14="http://schemas.microsoft.com/office/powerpoint/2010/main" val="8181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8" name="Straight Connector 74"/>
          <p:cNvCxnSpPr/>
          <p:nvPr/>
        </p:nvCxnSpPr>
        <p:spPr>
          <a:xfrm>
            <a:off x="1857313" y="1003453"/>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 name="Oval 77"/>
          <p:cNvSpPr/>
          <p:nvPr/>
        </p:nvSpPr>
        <p:spPr>
          <a:xfrm>
            <a:off x="1665227" y="3361911"/>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50" name="TextBox 49"/>
          <p:cNvSpPr txBox="1"/>
          <p:nvPr/>
        </p:nvSpPr>
        <p:spPr>
          <a:xfrm>
            <a:off x="2236226" y="3119965"/>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51" name="TextBox 50"/>
          <p:cNvSpPr txBox="1"/>
          <p:nvPr/>
        </p:nvSpPr>
        <p:spPr>
          <a:xfrm>
            <a:off x="4642129" y="1532203"/>
            <a:ext cx="7001301" cy="1815882"/>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2" name="TextBox 51"/>
          <p:cNvSpPr txBox="1"/>
          <p:nvPr/>
        </p:nvSpPr>
        <p:spPr>
          <a:xfrm>
            <a:off x="4642129" y="3486776"/>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3" name="TextBox 52"/>
          <p:cNvSpPr txBox="1"/>
          <p:nvPr/>
        </p:nvSpPr>
        <p:spPr>
          <a:xfrm>
            <a:off x="4642129" y="460114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54" name="Straight Arrow Connector 53"/>
          <p:cNvCxnSpPr/>
          <p:nvPr/>
        </p:nvCxnSpPr>
        <p:spPr>
          <a:xfrm flipV="1">
            <a:off x="3997462" y="28161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52" idx="1"/>
          </p:cNvCxnSpPr>
          <p:nvPr/>
        </p:nvCxnSpPr>
        <p:spPr>
          <a:xfrm>
            <a:off x="4005897" y="3931876"/>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97462" y="3922491"/>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arn(inVertical)">
                                      <p:cBhvr>
                                        <p:cTn id="28" dur="500"/>
                                        <p:tgtEl>
                                          <p:spTgt spid="5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7" name="TextBox 6"/>
          <p:cNvSpPr txBox="1"/>
          <p:nvPr/>
        </p:nvSpPr>
        <p:spPr>
          <a:xfrm>
            <a:off x="1073869" y="1342034"/>
            <a:ext cx="1761235" cy="954107"/>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KẾT THÚC</a:t>
            </a: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2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2893100"/>
          </a:xfrm>
          <a:prstGeom prst="rect">
            <a:avLst/>
          </a:prstGeom>
        </p:spPr>
        <p:txBody>
          <a:bodyPr wrap="square">
            <a:spAutoFit/>
          </a:bodyPr>
          <a:lstStyle/>
          <a:p>
            <a:pPr algn="just">
              <a:buClrTx/>
              <a:buFontTx/>
              <a:buNone/>
            </a:pPr>
            <a:r>
              <a:rPr lang="en-US" sz="2600" kern="1200" dirty="0" err="1">
                <a:solidFill>
                  <a:srgbClr val="FF0000"/>
                </a:solidFill>
                <a:latin typeface="Times New Roman" panose="02020603050405020304" pitchFamily="18" charset="0"/>
                <a:cs typeface="Times New Roman" panose="02020603050405020304" pitchFamily="18" charset="0"/>
              </a:rPr>
              <a:t>Ví</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dụ</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vấn</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đề</a:t>
            </a:r>
            <a:r>
              <a:rPr lang="en-US" sz="2600" kern="1200" dirty="0">
                <a:solidFill>
                  <a:srgbClr val="FF0000"/>
                </a:solidFill>
                <a:latin typeface="Times New Roman" panose="02020603050405020304" pitchFamily="18" charset="0"/>
                <a:cs typeface="Times New Roman" panose="02020603050405020304" pitchFamily="18" charset="0"/>
              </a:rPr>
              <a:t>: “BÀI HỌC VỀ TÌNH YÊU THƯƠNG qua </a:t>
            </a:r>
            <a:r>
              <a:rPr lang="en-US" sz="2600" kern="1200" dirty="0" err="1">
                <a:solidFill>
                  <a:srgbClr val="FF0000"/>
                </a:solidFill>
                <a:latin typeface="Times New Roman" panose="02020603050405020304" pitchFamily="18" charset="0"/>
                <a:cs typeface="Times New Roman" panose="02020603050405020304" pitchFamily="18" charset="0"/>
              </a:rPr>
              <a:t>nhân</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vật</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mèo</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Gióc-ba</a:t>
            </a:r>
            <a:endParaRPr lang="en-US" sz="2600" b="1" i="1" kern="1200" dirty="0">
              <a:solidFill>
                <a:srgbClr val="FF0000"/>
              </a:solidFill>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“Chuyện con mèo dạy hải âu bay” </a:t>
            </a:r>
            <a:r>
              <a:rPr lang="vi-VN" sz="26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33117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theme/theme1.xml><?xml version="1.0" encoding="utf-8"?>
<a:theme xmlns:a="http://schemas.openxmlformats.org/drawingml/2006/main" name="0018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2302</Words>
  <Application>Microsoft Office PowerPoint</Application>
  <PresentationFormat>Widescreen</PresentationFormat>
  <Paragraphs>163</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Times New Roman</vt:lpstr>
      <vt:lpstr>#9Slide05 FS Blonde Script</vt:lpstr>
      <vt:lpstr>Homemade Apple</vt:lpstr>
      <vt:lpstr>Calibri Light</vt:lpstr>
      <vt:lpstr>Calibri</vt:lpstr>
      <vt:lpstr>Barlow Condensed</vt:lpstr>
      <vt:lpstr>Arial</vt:lpstr>
      <vt:lpstr>0018_Bond_Template_SlidesMania</vt:lpstr>
      <vt:lpstr>19_Bond_Template_SlidesMania</vt:lpstr>
      <vt:lpstr>20_Bond_Template_SlidesMania</vt:lpstr>
      <vt:lpstr>21_Bond_Template_SlidesMania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modified xsi:type="dcterms:W3CDTF">2025-11-14T15:02:38Z</dcterms:modified>
</cp:coreProperties>
</file>