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17"/>
  </p:notesMasterIdLst>
  <p:sldIdLst>
    <p:sldId id="271" r:id="rId2"/>
    <p:sldId id="284" r:id="rId3"/>
    <p:sldId id="294" r:id="rId4"/>
    <p:sldId id="295" r:id="rId5"/>
    <p:sldId id="296" r:id="rId6"/>
    <p:sldId id="286" r:id="rId7"/>
    <p:sldId id="287" r:id="rId8"/>
    <p:sldId id="262" r:id="rId9"/>
    <p:sldId id="288" r:id="rId10"/>
    <p:sldId id="289" r:id="rId11"/>
    <p:sldId id="297" r:id="rId12"/>
    <p:sldId id="292" r:id="rId13"/>
    <p:sldId id="269" r:id="rId14"/>
    <p:sldId id="274" r:id="rId15"/>
    <p:sldId id="29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EF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9E9B15-5938-4172-ACBC-9F4B76460F06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03D42F-B996-46F9-BDB3-1B6D9843F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919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AA41-7A2E-4FD8-A268-39B9DF3F59DB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D06FA-BE97-4AC9-9E9C-960CBD6F6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07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AA41-7A2E-4FD8-A268-39B9DF3F59DB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D06FA-BE97-4AC9-9E9C-960CBD6F6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035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AA41-7A2E-4FD8-A268-39B9DF3F59DB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D06FA-BE97-4AC9-9E9C-960CBD6F6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24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AA41-7A2E-4FD8-A268-39B9DF3F59DB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D06FA-BE97-4AC9-9E9C-960CBD6F6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64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AA41-7A2E-4FD8-A268-39B9DF3F59DB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D06FA-BE97-4AC9-9E9C-960CBD6F6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973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AA41-7A2E-4FD8-A268-39B9DF3F59DB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D06FA-BE97-4AC9-9E9C-960CBD6F6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731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AA41-7A2E-4FD8-A268-39B9DF3F59DB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D06FA-BE97-4AC9-9E9C-960CBD6F6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06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AA41-7A2E-4FD8-A268-39B9DF3F59DB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D06FA-BE97-4AC9-9E9C-960CBD6F6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35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AA41-7A2E-4FD8-A268-39B9DF3F59DB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D06FA-BE97-4AC9-9E9C-960CBD6F6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41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AA41-7A2E-4FD8-A268-39B9DF3F59DB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D06FA-BE97-4AC9-9E9C-960CBD6F6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271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AA41-7A2E-4FD8-A268-39B9DF3F59DB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D06FA-BE97-4AC9-9E9C-960CBD6F6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19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CAA41-7A2E-4FD8-A268-39B9DF3F59DB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D06FA-BE97-4AC9-9E9C-960CBD6F6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578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79292" y="110342"/>
            <a:ext cx="10193311" cy="1269241"/>
          </a:xfrm>
        </p:spPr>
        <p:txBody>
          <a:bodyPr>
            <a:normAutofit/>
          </a:bodyPr>
          <a:lstStyle/>
          <a:p>
            <a:pPr algn="ctr"/>
            <a:r>
              <a:rPr lang="vi-VN" b="1" dirty="0">
                <a:solidFill>
                  <a:srgbClr val="FF0000"/>
                </a:solidFill>
                <a:latin typeface="+mn-lt"/>
              </a:rPr>
              <a:t>STEM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: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CHẾ TẠO NHIỆT KẾ ĐƠN GIẢN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963576" y="1379583"/>
            <a:ext cx="6672156" cy="5115639"/>
            <a:chOff x="2943707" y="1379583"/>
            <a:chExt cx="6672156" cy="511563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3707" y="1379583"/>
              <a:ext cx="6672156" cy="5115639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080681" y="5909481"/>
              <a:ext cx="1132764" cy="2320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740698" y="5888453"/>
              <a:ext cx="1287899" cy="253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776489" y="5909481"/>
              <a:ext cx="1287899" cy="253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23080" y="1992573"/>
            <a:ext cx="42717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Theo </a:t>
            </a:r>
            <a:r>
              <a:rPr lang="en-US" sz="3200" dirty="0" err="1"/>
              <a:t>em</a:t>
            </a:r>
            <a:r>
              <a:rPr lang="en-US" sz="3200" dirty="0"/>
              <a:t>:</a:t>
            </a:r>
          </a:p>
          <a:p>
            <a:pPr marL="285750" indent="-285750">
              <a:buFontTx/>
              <a:buChar char="-"/>
            </a:pPr>
            <a:r>
              <a:rPr lang="en-US" sz="3200" i="1" dirty="0" err="1">
                <a:solidFill>
                  <a:srgbClr val="FF0000"/>
                </a:solidFill>
              </a:rPr>
              <a:t>Cốc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nước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nào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có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nhiệt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độ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cao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nhất</a:t>
            </a:r>
            <a:r>
              <a:rPr lang="en-US" sz="3200" i="1" dirty="0">
                <a:solidFill>
                  <a:srgbClr val="FF0000"/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3200" dirty="0" err="1"/>
              <a:t>Cốc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nhiệt</a:t>
            </a:r>
            <a:r>
              <a:rPr lang="en-US" sz="3200" dirty="0"/>
              <a:t> </a:t>
            </a:r>
            <a:r>
              <a:rPr lang="en-US" sz="3200" dirty="0" err="1"/>
              <a:t>độ</a:t>
            </a:r>
            <a:r>
              <a:rPr lang="en-US" sz="3200" dirty="0"/>
              <a:t> </a:t>
            </a:r>
            <a:r>
              <a:rPr lang="en-US" sz="3200" dirty="0" err="1"/>
              <a:t>thấp</a:t>
            </a:r>
            <a:r>
              <a:rPr lang="en-US" sz="3200" dirty="0"/>
              <a:t> </a:t>
            </a:r>
            <a:r>
              <a:rPr lang="en-US" sz="3200" dirty="0" err="1"/>
              <a:t>nhất</a:t>
            </a:r>
            <a:r>
              <a:rPr lang="en-US" sz="3200" dirty="0"/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00716" y="5108473"/>
            <a:ext cx="2257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Vì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sao</a:t>
            </a:r>
            <a:r>
              <a:rPr lang="en-US" sz="40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32126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56146" y="273278"/>
            <a:ext cx="5106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NHIỆT KẾ Y TẾ THỦY NGÂN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" y="942535"/>
            <a:ext cx="6808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Hướng</a:t>
            </a:r>
            <a:r>
              <a:rPr lang="en-US" sz="2800" b="1" dirty="0"/>
              <a:t> </a:t>
            </a:r>
            <a:r>
              <a:rPr lang="en-US" sz="2800" b="1" dirty="0" err="1"/>
              <a:t>dẫn</a:t>
            </a:r>
            <a:r>
              <a:rPr lang="en-US" sz="2800" b="1" dirty="0"/>
              <a:t> </a:t>
            </a:r>
            <a:r>
              <a:rPr lang="en-US" sz="2800" b="1" dirty="0" err="1"/>
              <a:t>sử</a:t>
            </a:r>
            <a:r>
              <a:rPr lang="en-US" sz="2800" b="1" dirty="0"/>
              <a:t> </a:t>
            </a:r>
            <a:r>
              <a:rPr lang="en-US" sz="2800" b="1" dirty="0" err="1"/>
              <a:t>dụng</a:t>
            </a:r>
            <a:r>
              <a:rPr lang="en-US" sz="2800" b="1" dirty="0"/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nhiệt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kế</a:t>
            </a:r>
            <a:r>
              <a:rPr lang="en-US" sz="2800" b="1" dirty="0">
                <a:solidFill>
                  <a:srgbClr val="FF0000"/>
                </a:solidFill>
              </a:rPr>
              <a:t> y </a:t>
            </a:r>
            <a:r>
              <a:rPr lang="en-US" sz="2800" b="1" dirty="0" err="1">
                <a:solidFill>
                  <a:srgbClr val="FF0000"/>
                </a:solidFill>
              </a:rPr>
              <a:t>tế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thủy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ngân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479" y="140677"/>
            <a:ext cx="1804864" cy="67173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399" y="1770912"/>
            <a:ext cx="84546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/>
              <a:t>Bước</a:t>
            </a:r>
            <a:r>
              <a:rPr lang="en-US" sz="2800" b="1" u="sng" dirty="0"/>
              <a:t> 1</a:t>
            </a:r>
            <a:r>
              <a:rPr lang="en-US" sz="2800" dirty="0"/>
              <a:t>: </a:t>
            </a:r>
            <a:r>
              <a:rPr lang="en-US" sz="2800" dirty="0" err="1"/>
              <a:t>Vẩy</a:t>
            </a:r>
            <a:r>
              <a:rPr lang="en-US" sz="2800" dirty="0"/>
              <a:t> </a:t>
            </a:r>
            <a:r>
              <a:rPr lang="en-US" sz="2800" dirty="0" err="1"/>
              <a:t>mạnh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thủy</a:t>
            </a:r>
            <a:r>
              <a:rPr lang="en-US" sz="2800" dirty="0"/>
              <a:t> </a:t>
            </a:r>
            <a:r>
              <a:rPr lang="en-US" sz="2800" dirty="0" err="1"/>
              <a:t>ngân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nhiệt</a:t>
            </a:r>
            <a:r>
              <a:rPr lang="en-US" sz="2800" dirty="0"/>
              <a:t> </a:t>
            </a:r>
            <a:r>
              <a:rPr lang="en-US" sz="2800" dirty="0" err="1"/>
              <a:t>kế</a:t>
            </a:r>
            <a:r>
              <a:rPr lang="en-US" sz="2800" dirty="0"/>
              <a:t> </a:t>
            </a:r>
            <a:r>
              <a:rPr lang="en-US" sz="2800" dirty="0" err="1"/>
              <a:t>tụt</a:t>
            </a:r>
            <a:r>
              <a:rPr lang="en-US" sz="2800" dirty="0"/>
              <a:t> </a:t>
            </a:r>
            <a:r>
              <a:rPr lang="en-US" sz="2800" dirty="0" err="1"/>
              <a:t>hết</a:t>
            </a:r>
            <a:r>
              <a:rPr lang="en-US" sz="2800" dirty="0"/>
              <a:t> </a:t>
            </a:r>
            <a:r>
              <a:rPr lang="en-US" sz="2800" dirty="0" err="1"/>
              <a:t>xuống</a:t>
            </a:r>
            <a:r>
              <a:rPr lang="en-US" sz="2800" dirty="0"/>
              <a:t> </a:t>
            </a:r>
            <a:r>
              <a:rPr lang="en-US" sz="2800" dirty="0" err="1"/>
              <a:t>bầu</a:t>
            </a:r>
            <a:r>
              <a:rPr lang="en-US" sz="2800" dirty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6399" y="2913760"/>
            <a:ext cx="8454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</a:rPr>
              <a:t>Bước</a:t>
            </a:r>
            <a:r>
              <a:rPr lang="en-US" sz="2800" b="1" u="sng" dirty="0">
                <a:solidFill>
                  <a:srgbClr val="FF0000"/>
                </a:solidFill>
              </a:rPr>
              <a:t> 2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Dùng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bông</a:t>
            </a:r>
            <a:r>
              <a:rPr lang="en-US" sz="2800" dirty="0">
                <a:solidFill>
                  <a:srgbClr val="FF0000"/>
                </a:solidFill>
              </a:rPr>
              <a:t> y </a:t>
            </a:r>
            <a:r>
              <a:rPr lang="en-US" sz="2800" dirty="0" err="1">
                <a:solidFill>
                  <a:srgbClr val="FF0000"/>
                </a:solidFill>
              </a:rPr>
              <a:t>tế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lau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sạch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thân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bầu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nhiệt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kế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6398" y="3589099"/>
            <a:ext cx="84546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/>
              <a:t>Bước</a:t>
            </a:r>
            <a:r>
              <a:rPr lang="en-US" sz="2800" b="1" u="sng" dirty="0"/>
              <a:t> 3</a:t>
            </a:r>
            <a:r>
              <a:rPr lang="en-US" sz="2800" dirty="0"/>
              <a:t>: </a:t>
            </a:r>
            <a:r>
              <a:rPr lang="en-US" sz="2800" dirty="0" err="1"/>
              <a:t>Dùng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cầm</a:t>
            </a:r>
            <a:r>
              <a:rPr lang="en-US" sz="2800" dirty="0"/>
              <a:t> </a:t>
            </a:r>
            <a:r>
              <a:rPr lang="en-US" sz="2800" dirty="0" err="1"/>
              <a:t>thân</a:t>
            </a:r>
            <a:r>
              <a:rPr lang="en-US" sz="2800" dirty="0"/>
              <a:t> </a:t>
            </a:r>
            <a:r>
              <a:rPr lang="en-US" sz="2800" dirty="0" err="1"/>
              <a:t>nhiệt</a:t>
            </a:r>
            <a:r>
              <a:rPr lang="en-US" sz="2800" dirty="0"/>
              <a:t> </a:t>
            </a:r>
            <a:r>
              <a:rPr lang="en-US" sz="2800" dirty="0" err="1"/>
              <a:t>kế</a:t>
            </a:r>
            <a:r>
              <a:rPr lang="en-US" sz="2800" dirty="0"/>
              <a:t>, </a:t>
            </a:r>
            <a:r>
              <a:rPr lang="en-US" sz="2800" dirty="0" err="1"/>
              <a:t>đặt</a:t>
            </a:r>
            <a:r>
              <a:rPr lang="en-US" sz="2800" dirty="0"/>
              <a:t> </a:t>
            </a:r>
            <a:r>
              <a:rPr lang="en-US" sz="2800" dirty="0" err="1"/>
              <a:t>bầu</a:t>
            </a:r>
            <a:r>
              <a:rPr lang="en-US" sz="2800" dirty="0"/>
              <a:t> </a:t>
            </a:r>
            <a:r>
              <a:rPr lang="en-US" sz="2800" dirty="0" err="1"/>
              <a:t>nhiệt</a:t>
            </a:r>
            <a:r>
              <a:rPr lang="en-US" sz="2800" dirty="0"/>
              <a:t> </a:t>
            </a:r>
            <a:r>
              <a:rPr lang="en-US" sz="2800" dirty="0" err="1"/>
              <a:t>kế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nách</a:t>
            </a:r>
            <a:r>
              <a:rPr lang="en-US" sz="2800" dirty="0"/>
              <a:t> </a:t>
            </a:r>
            <a:r>
              <a:rPr lang="en-US" sz="2800" dirty="0" err="1"/>
              <a:t>trái</a:t>
            </a:r>
            <a:r>
              <a:rPr lang="en-US" sz="2800" dirty="0"/>
              <a:t>, </a:t>
            </a:r>
            <a:r>
              <a:rPr lang="en-US" sz="2800" dirty="0" err="1"/>
              <a:t>kẹp</a:t>
            </a:r>
            <a:r>
              <a:rPr lang="en-US" sz="2800" dirty="0"/>
              <a:t> </a:t>
            </a:r>
            <a:r>
              <a:rPr lang="en-US" sz="2800" dirty="0" err="1"/>
              <a:t>cánh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giữ</a:t>
            </a:r>
            <a:r>
              <a:rPr lang="en-US" sz="2800" dirty="0"/>
              <a:t> </a:t>
            </a:r>
            <a:r>
              <a:rPr lang="en-US" sz="2800" dirty="0" err="1"/>
              <a:t>nhiệt</a:t>
            </a:r>
            <a:r>
              <a:rPr lang="en-US" sz="2800" dirty="0"/>
              <a:t> </a:t>
            </a:r>
            <a:r>
              <a:rPr lang="en-US" sz="2800" dirty="0" err="1"/>
              <a:t>kế</a:t>
            </a:r>
            <a:r>
              <a:rPr lang="en-US" sz="2800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9179" y="4695820"/>
            <a:ext cx="84546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</a:rPr>
              <a:t>Bước</a:t>
            </a:r>
            <a:r>
              <a:rPr lang="en-US" sz="2800" b="1" u="sng" dirty="0">
                <a:solidFill>
                  <a:srgbClr val="FF0000"/>
                </a:solidFill>
              </a:rPr>
              <a:t> 4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Chờ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khoảng</a:t>
            </a:r>
            <a:r>
              <a:rPr lang="en-US" sz="2800" dirty="0">
                <a:solidFill>
                  <a:srgbClr val="FF0000"/>
                </a:solidFill>
              </a:rPr>
              <a:t> 2-3 </a:t>
            </a:r>
            <a:r>
              <a:rPr lang="en-US" sz="2800" dirty="0" err="1">
                <a:solidFill>
                  <a:srgbClr val="FF0000"/>
                </a:solidFill>
              </a:rPr>
              <a:t>phút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lấy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nhiệt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kế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đọc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nhiệt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độ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582" y="0"/>
            <a:ext cx="202441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81982" y="4526542"/>
            <a:ext cx="9871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Nhiệt</a:t>
            </a:r>
            <a:r>
              <a:rPr lang="en-US" sz="2800" dirty="0"/>
              <a:t> </a:t>
            </a:r>
            <a:r>
              <a:rPr lang="en-US" sz="2800" dirty="0" err="1"/>
              <a:t>kế</a:t>
            </a:r>
            <a:r>
              <a:rPr lang="en-US" sz="2800" dirty="0"/>
              <a:t> y </a:t>
            </a:r>
            <a:r>
              <a:rPr lang="en-US" sz="2800" dirty="0" err="1"/>
              <a:t>tế</a:t>
            </a:r>
            <a:r>
              <a:rPr lang="en-US" sz="2800" dirty="0"/>
              <a:t> </a:t>
            </a:r>
            <a:r>
              <a:rPr lang="en-US" sz="2800" dirty="0" err="1"/>
              <a:t>điện</a:t>
            </a:r>
            <a:r>
              <a:rPr lang="en-US" sz="2800" dirty="0"/>
              <a:t> </a:t>
            </a:r>
            <a:r>
              <a:rPr lang="en-US" sz="2800" dirty="0" err="1"/>
              <a:t>tử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1690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0560" y="532263"/>
            <a:ext cx="6741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THỰC HÀNH SỬ DỤNG NHIỆT KẾ Y TẾ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2388" y="2156346"/>
            <a:ext cx="11041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/>
              <a:t>Sử</a:t>
            </a:r>
            <a:r>
              <a:rPr lang="en-US" sz="2800" i="1" dirty="0"/>
              <a:t> </a:t>
            </a:r>
            <a:r>
              <a:rPr lang="en-US" sz="2800" i="1" dirty="0" err="1"/>
              <a:t>dụng</a:t>
            </a:r>
            <a:r>
              <a:rPr lang="en-US" sz="2800" i="1" dirty="0"/>
              <a:t> </a:t>
            </a:r>
            <a:r>
              <a:rPr lang="en-US" sz="2800" i="1" dirty="0" err="1"/>
              <a:t>nhiệt</a:t>
            </a:r>
            <a:r>
              <a:rPr lang="en-US" sz="2800" i="1" dirty="0"/>
              <a:t> </a:t>
            </a:r>
            <a:r>
              <a:rPr lang="en-US" sz="2800" i="1" dirty="0" err="1"/>
              <a:t>kế</a:t>
            </a:r>
            <a:r>
              <a:rPr lang="en-US" sz="2800" i="1" dirty="0"/>
              <a:t> y </a:t>
            </a:r>
            <a:r>
              <a:rPr lang="en-US" sz="2800" i="1" dirty="0" err="1"/>
              <a:t>tế</a:t>
            </a:r>
            <a:r>
              <a:rPr lang="en-US" sz="2800" i="1" dirty="0"/>
              <a:t> </a:t>
            </a:r>
            <a:r>
              <a:rPr lang="en-US" sz="2800" i="1" dirty="0" err="1"/>
              <a:t>để</a:t>
            </a:r>
            <a:r>
              <a:rPr lang="en-US" sz="2800" i="1" dirty="0"/>
              <a:t> </a:t>
            </a:r>
            <a:r>
              <a:rPr lang="en-US" sz="2800" i="1" dirty="0" err="1"/>
              <a:t>đo</a:t>
            </a:r>
            <a:r>
              <a:rPr lang="en-US" sz="2800" i="1" dirty="0"/>
              <a:t> </a:t>
            </a:r>
            <a:r>
              <a:rPr lang="en-US" sz="2800" i="1" dirty="0" err="1"/>
              <a:t>nhiệt</a:t>
            </a:r>
            <a:r>
              <a:rPr lang="en-US" sz="2800" i="1" dirty="0"/>
              <a:t> </a:t>
            </a:r>
            <a:r>
              <a:rPr lang="en-US" sz="2800" i="1" dirty="0" err="1"/>
              <a:t>độ</a:t>
            </a:r>
            <a:r>
              <a:rPr lang="en-US" sz="2800" i="1" dirty="0"/>
              <a:t> </a:t>
            </a:r>
            <a:r>
              <a:rPr lang="en-US" sz="2800" i="1" dirty="0" err="1"/>
              <a:t>các</a:t>
            </a:r>
            <a:r>
              <a:rPr lang="en-US" sz="2800" i="1" dirty="0"/>
              <a:t> </a:t>
            </a:r>
            <a:r>
              <a:rPr lang="en-US" sz="2800" i="1" dirty="0" err="1"/>
              <a:t>bạn</a:t>
            </a:r>
            <a:r>
              <a:rPr lang="en-US" sz="2800" i="1" dirty="0"/>
              <a:t> </a:t>
            </a:r>
            <a:r>
              <a:rPr lang="en-US" sz="2800" i="1" dirty="0" err="1"/>
              <a:t>trong</a:t>
            </a:r>
            <a:r>
              <a:rPr lang="en-US" sz="2800" i="1" dirty="0"/>
              <a:t> </a:t>
            </a:r>
            <a:r>
              <a:rPr lang="en-US" sz="2800" i="1" dirty="0" err="1"/>
              <a:t>nhóm</a:t>
            </a:r>
            <a:r>
              <a:rPr lang="en-US" sz="2800" i="1" dirty="0"/>
              <a:t> </a:t>
            </a:r>
            <a:r>
              <a:rPr lang="en-US" sz="2800" i="1" dirty="0" err="1"/>
              <a:t>của</a:t>
            </a:r>
            <a:r>
              <a:rPr lang="en-US" sz="2800" i="1" dirty="0"/>
              <a:t> </a:t>
            </a:r>
            <a:r>
              <a:rPr lang="en-US" sz="2800" i="1" dirty="0" err="1"/>
              <a:t>mình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449170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766" y="295422"/>
            <a:ext cx="8238979" cy="61810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253" y="1603718"/>
            <a:ext cx="38404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một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chất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đặc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đổi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màu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theo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nhiệt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độ</a:t>
            </a:r>
            <a:r>
              <a:rPr lang="en-US" sz="2800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995" y="4288302"/>
            <a:ext cx="2700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Nhiệt</a:t>
            </a:r>
            <a:r>
              <a:rPr lang="en-US" sz="2800" dirty="0"/>
              <a:t> </a:t>
            </a:r>
            <a:r>
              <a:rPr lang="en-US" sz="2800" dirty="0" err="1"/>
              <a:t>kế</a:t>
            </a:r>
            <a:r>
              <a:rPr lang="en-US" sz="2800" dirty="0"/>
              <a:t> </a:t>
            </a:r>
            <a:r>
              <a:rPr lang="en-US" sz="2800" dirty="0" err="1"/>
              <a:t>đổi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endParaRPr lang="en-US" sz="2800" dirty="0"/>
          </a:p>
          <a:p>
            <a:r>
              <a:rPr lang="en-US" sz="2800" dirty="0"/>
              <a:t> (</a:t>
            </a:r>
            <a:r>
              <a:rPr lang="en-US" sz="2800" dirty="0" err="1"/>
              <a:t>miếng</a:t>
            </a:r>
            <a:r>
              <a:rPr lang="en-US" sz="2800" dirty="0"/>
              <a:t> </a:t>
            </a:r>
            <a:r>
              <a:rPr lang="en-US" sz="2800" dirty="0" err="1"/>
              <a:t>dán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83195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18782" y="42706"/>
            <a:ext cx="3883855" cy="68995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318782" y="926706"/>
            <a:ext cx="3559126" cy="8721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ĐO NHIỆT ĐỘ</a:t>
            </a:r>
          </a:p>
        </p:txBody>
      </p:sp>
      <p:sp>
        <p:nvSpPr>
          <p:cNvPr id="9" name="Oval 8"/>
          <p:cNvSpPr/>
          <p:nvPr/>
        </p:nvSpPr>
        <p:spPr>
          <a:xfrm>
            <a:off x="4951828" y="3222013"/>
            <a:ext cx="2293034" cy="1434905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105508" y="512590"/>
            <a:ext cx="2293034" cy="1700428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1048044" y="3222013"/>
            <a:ext cx="2293034" cy="1434905"/>
          </a:xfrm>
          <a:prstGeom prst="ellipse">
            <a:avLst/>
          </a:prstGeom>
          <a:solidFill>
            <a:srgbClr val="FF0000">
              <a:alpha val="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8855612" y="3159674"/>
            <a:ext cx="2293034" cy="1434905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3654083" y="5204848"/>
            <a:ext cx="4888523" cy="1434905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2" idx="2"/>
            <a:endCxn id="9" idx="0"/>
          </p:cNvCxnSpPr>
          <p:nvPr/>
        </p:nvCxnSpPr>
        <p:spPr>
          <a:xfrm>
            <a:off x="6098345" y="1798903"/>
            <a:ext cx="0" cy="14231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7244862" y="3939465"/>
            <a:ext cx="161075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endCxn id="28" idx="0"/>
          </p:cNvCxnSpPr>
          <p:nvPr/>
        </p:nvCxnSpPr>
        <p:spPr>
          <a:xfrm>
            <a:off x="6098344" y="4656918"/>
            <a:ext cx="1" cy="5479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6" idx="6"/>
            <a:endCxn id="9" idx="2"/>
          </p:cNvCxnSpPr>
          <p:nvPr/>
        </p:nvCxnSpPr>
        <p:spPr>
          <a:xfrm>
            <a:off x="3341078" y="3939466"/>
            <a:ext cx="161075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2" idx="6"/>
            <a:endCxn id="2" idx="1"/>
          </p:cNvCxnSpPr>
          <p:nvPr/>
        </p:nvCxnSpPr>
        <p:spPr>
          <a:xfrm>
            <a:off x="2398542" y="1362804"/>
            <a:ext cx="1920240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9284677" y="496866"/>
            <a:ext cx="2293034" cy="1700428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cxnSp>
        <p:nvCxnSpPr>
          <p:cNvPr id="18" name="Straight Arrow Connector 17"/>
          <p:cNvCxnSpPr>
            <a:endCxn id="2" idx="3"/>
          </p:cNvCxnSpPr>
          <p:nvPr/>
        </p:nvCxnSpPr>
        <p:spPr>
          <a:xfrm flipH="1">
            <a:off x="7877908" y="1362805"/>
            <a:ext cx="140677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6324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4954" y="201352"/>
            <a:ext cx="3220873" cy="644809"/>
          </a:xfrm>
        </p:spPr>
        <p:txBody>
          <a:bodyPr>
            <a:normAutofit fontScale="90000"/>
          </a:bodyPr>
          <a:lstStyle/>
          <a:p>
            <a:r>
              <a:rPr lang="en-US" dirty="0"/>
              <a:t>NHẮC NHỞ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“</a:t>
            </a:r>
            <a:r>
              <a:rPr lang="en-US" dirty="0" err="1"/>
              <a:t>nhiệt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giản</a:t>
            </a:r>
            <a:r>
              <a:rPr lang="en-US" dirty="0"/>
              <a:t>”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nộp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, </a:t>
            </a:r>
            <a:r>
              <a:rPr lang="en-US" dirty="0" err="1"/>
              <a:t>kèm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clip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powerpoint</a:t>
            </a:r>
            <a:r>
              <a:rPr lang="en-US" dirty="0"/>
              <a:t> </a:t>
            </a:r>
            <a:r>
              <a:rPr lang="en-US" dirty="0" err="1"/>
              <a:t>thuyết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/>
              <a:t>.</a:t>
            </a:r>
            <a:endParaRPr lang="en-US" dirty="0"/>
          </a:p>
          <a:p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btvn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sbt</a:t>
            </a:r>
            <a:r>
              <a:rPr lang="en-US" dirty="0"/>
              <a:t> </a:t>
            </a:r>
          </a:p>
          <a:p>
            <a:r>
              <a:rPr lang="en-US" dirty="0" err="1"/>
              <a:t>Nghiên</a:t>
            </a:r>
            <a:r>
              <a:rPr lang="en-US" dirty="0"/>
              <a:t> </a:t>
            </a:r>
            <a:r>
              <a:rPr lang="en-US" dirty="0" err="1"/>
              <a:t>cứu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645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82F53-4B78-4B67-8CE3-F94B08484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B00AB-0310-78FF-C029-6675D465B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548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0409"/>
            <a:ext cx="10515600" cy="6994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NHIỆT ĐỘ VÀ ĐỘ NÓNG LẠNH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91070" y="994699"/>
            <a:ext cx="11573300" cy="1013109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mức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nóng</a:t>
            </a:r>
            <a:r>
              <a:rPr lang="en-US" dirty="0"/>
              <a:t>, </a:t>
            </a:r>
            <a:r>
              <a:rPr lang="en-US" dirty="0" err="1"/>
              <a:t>lạnh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, </a:t>
            </a:r>
            <a:r>
              <a:rPr lang="en-US" dirty="0" err="1"/>
              <a:t>người</a:t>
            </a:r>
            <a:r>
              <a:rPr lang="en-US" dirty="0"/>
              <a:t> ta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khái</a:t>
            </a:r>
            <a:r>
              <a:rPr lang="en-US" dirty="0"/>
              <a:t> </a:t>
            </a:r>
            <a:r>
              <a:rPr lang="en-US" dirty="0" err="1"/>
              <a:t>niệm</a:t>
            </a:r>
            <a:r>
              <a:rPr lang="en-US" dirty="0"/>
              <a:t> </a:t>
            </a:r>
            <a:r>
              <a:rPr lang="en-US" dirty="0" err="1"/>
              <a:t>nhiệt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(</a:t>
            </a:r>
            <a:r>
              <a:rPr lang="en-US" dirty="0">
                <a:solidFill>
                  <a:srgbClr val="202124"/>
                </a:solidFill>
                <a:latin typeface="inherit"/>
              </a:rPr>
              <a:t>temperature</a:t>
            </a:r>
            <a:r>
              <a:rPr lang="en-US" dirty="0"/>
              <a:t> ).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càng</a:t>
            </a:r>
            <a:r>
              <a:rPr lang="en-US" dirty="0"/>
              <a:t> </a:t>
            </a:r>
            <a:r>
              <a:rPr lang="en-US" dirty="0" err="1"/>
              <a:t>nóng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nhiệt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càng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4089603"/>
            <a:ext cx="8284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thang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định</a:t>
            </a:r>
            <a:endParaRPr lang="en-US" sz="28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477" y="2397839"/>
            <a:ext cx="1609950" cy="422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2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25" y="156847"/>
            <a:ext cx="8837820" cy="6994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THANG NHIỆT ĐỘ CELSIUS.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1070" y="1114050"/>
            <a:ext cx="71516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Thang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Xen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-xi-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út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(Celsius):</a:t>
            </a:r>
          </a:p>
          <a:p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đá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tan: 0</a:t>
            </a:r>
            <a:r>
              <a:rPr lang="en-US" sz="2800" baseline="30000" dirty="0">
                <a:solidFill>
                  <a:srgbClr val="FF0000"/>
                </a:solidFill>
                <a:cs typeface="Times New Roman" panose="02020603050405020304" pitchFamily="18" charset="0"/>
              </a:rPr>
              <a:t>0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C</a:t>
            </a:r>
          </a:p>
          <a:p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sôi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: 100</a:t>
            </a:r>
            <a:r>
              <a:rPr lang="en-US" sz="2800" baseline="30000" dirty="0">
                <a:solidFill>
                  <a:srgbClr val="FF0000"/>
                </a:solidFill>
                <a:cs typeface="Times New Roman" panose="02020603050405020304" pitchFamily="18" charset="0"/>
              </a:rPr>
              <a:t>0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C</a:t>
            </a:r>
          </a:p>
          <a:p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thấp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0</a:t>
            </a:r>
            <a:r>
              <a:rPr lang="en-US" sz="2800" baseline="30000" dirty="0">
                <a:solidFill>
                  <a:srgbClr val="FF0000"/>
                </a:solidFill>
                <a:cs typeface="Times New Roman" panose="02020603050405020304" pitchFamily="18" charset="0"/>
              </a:rPr>
              <a:t>0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C</a:t>
            </a:r>
          </a:p>
          <a:p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âm</a:t>
            </a:r>
            <a:endParaRPr lang="en-US" sz="28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518" y="859809"/>
            <a:ext cx="2606319" cy="322042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5534" y="4186337"/>
            <a:ext cx="82841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cs typeface="Times New Roman" panose="02020603050405020304" pitchFamily="18" charset="0"/>
              </a:rPr>
              <a:t>Thang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cs typeface="Times New Roman" panose="02020603050405020304" pitchFamily="18" charset="0"/>
              </a:rPr>
              <a:t>nhiệt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cs typeface="Times New Roman" panose="02020603050405020304" pitchFamily="18" charset="0"/>
              </a:rPr>
              <a:t>độ</a:t>
            </a:r>
            <a:r>
              <a:rPr lang="en-US" sz="2800" dirty="0"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cs typeface="Times New Roman" panose="02020603050405020304" pitchFamily="18" charset="0"/>
              </a:rPr>
              <a:t>nhiệt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cs typeface="Times New Roman" panose="02020603050405020304" pitchFamily="18" charset="0"/>
              </a:rPr>
              <a:t>giai</a:t>
            </a:r>
            <a:r>
              <a:rPr lang="en-US" sz="2800" dirty="0"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cs typeface="Times New Roman" panose="02020603050405020304" pitchFamily="18" charset="0"/>
              </a:rPr>
              <a:t>Fa-ren-hai</a:t>
            </a:r>
            <a:r>
              <a:rPr lang="en-US" sz="2800" dirty="0">
                <a:cs typeface="Times New Roman" panose="02020603050405020304" pitchFamily="18" charset="0"/>
              </a:rPr>
              <a:t>(Fahrenheit):</a:t>
            </a:r>
          </a:p>
          <a:p>
            <a:r>
              <a:rPr lang="en-US" sz="2800" dirty="0" err="1">
                <a:cs typeface="Times New Roman" panose="02020603050405020304" pitchFamily="18" charset="0"/>
              </a:rPr>
              <a:t>Nhiệt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cs typeface="Times New Roman" panose="02020603050405020304" pitchFamily="18" charset="0"/>
              </a:rPr>
              <a:t>độ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cs typeface="Times New Roman" panose="02020603050405020304" pitchFamily="18" charset="0"/>
              </a:rPr>
              <a:t>nước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cs typeface="Times New Roman" panose="02020603050405020304" pitchFamily="18" charset="0"/>
              </a:rPr>
              <a:t>đá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cs typeface="Times New Roman" panose="02020603050405020304" pitchFamily="18" charset="0"/>
              </a:rPr>
              <a:t>đang</a:t>
            </a:r>
            <a:r>
              <a:rPr lang="en-US" sz="2800" dirty="0">
                <a:cs typeface="Times New Roman" panose="02020603050405020304" pitchFamily="18" charset="0"/>
              </a:rPr>
              <a:t> tan: 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32</a:t>
            </a:r>
            <a:r>
              <a:rPr lang="en-US" sz="2800" baseline="30000" dirty="0">
                <a:solidFill>
                  <a:srgbClr val="FF0000"/>
                </a:solidFill>
                <a:cs typeface="Times New Roman" panose="02020603050405020304" pitchFamily="18" charset="0"/>
              </a:rPr>
              <a:t>0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F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cs typeface="Times New Roman" panose="02020603050405020304" pitchFamily="18" charset="0"/>
              </a:rPr>
              <a:t>tương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cs typeface="Times New Roman" panose="02020603050405020304" pitchFamily="18" charset="0"/>
              </a:rPr>
              <a:t>đương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0</a:t>
            </a:r>
            <a:r>
              <a:rPr lang="en-US" sz="2800" baseline="30000" dirty="0">
                <a:solidFill>
                  <a:srgbClr val="FF0000"/>
                </a:solidFill>
                <a:cs typeface="Times New Roman" panose="02020603050405020304" pitchFamily="18" charset="0"/>
              </a:rPr>
              <a:t>0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C</a:t>
            </a:r>
          </a:p>
          <a:p>
            <a:r>
              <a:rPr lang="en-US" sz="2800" dirty="0" err="1">
                <a:cs typeface="Times New Roman" panose="02020603050405020304" pitchFamily="18" charset="0"/>
              </a:rPr>
              <a:t>Nhiệt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cs typeface="Times New Roman" panose="02020603050405020304" pitchFamily="18" charset="0"/>
              </a:rPr>
              <a:t>độ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cs typeface="Times New Roman" panose="02020603050405020304" pitchFamily="18" charset="0"/>
              </a:rPr>
              <a:t>nước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cs typeface="Times New Roman" panose="02020603050405020304" pitchFamily="18" charset="0"/>
              </a:rPr>
              <a:t>đang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cs typeface="Times New Roman" panose="02020603050405020304" pitchFamily="18" charset="0"/>
              </a:rPr>
              <a:t>sôi</a:t>
            </a:r>
            <a:r>
              <a:rPr lang="en-US" sz="2800" dirty="0"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212</a:t>
            </a:r>
            <a:r>
              <a:rPr lang="en-US" sz="2800" baseline="30000" dirty="0">
                <a:solidFill>
                  <a:srgbClr val="FF0000"/>
                </a:solidFill>
                <a:cs typeface="Times New Roman" panose="02020603050405020304" pitchFamily="18" charset="0"/>
              </a:rPr>
              <a:t>0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F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cs typeface="Times New Roman" panose="02020603050405020304" pitchFamily="18" charset="0"/>
              </a:rPr>
              <a:t>tương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cs typeface="Times New Roman" panose="02020603050405020304" pitchFamily="18" charset="0"/>
              </a:rPr>
              <a:t>đương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100</a:t>
            </a:r>
            <a:r>
              <a:rPr lang="en-US" sz="2800" baseline="30000" dirty="0">
                <a:solidFill>
                  <a:srgbClr val="FF0000"/>
                </a:solidFill>
                <a:cs typeface="Times New Roman" panose="02020603050405020304" pitchFamily="18" charset="0"/>
              </a:rPr>
              <a:t>0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1070" y="5893813"/>
            <a:ext cx="71730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Chuyển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từ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baseline="30000" dirty="0">
                <a:solidFill>
                  <a:srgbClr val="FF0000"/>
                </a:solidFill>
              </a:rPr>
              <a:t>0</a:t>
            </a:r>
            <a:r>
              <a:rPr lang="en-US" sz="2800" dirty="0">
                <a:solidFill>
                  <a:srgbClr val="FF0000"/>
                </a:solidFill>
              </a:rPr>
              <a:t>C sang </a:t>
            </a:r>
            <a:r>
              <a:rPr lang="en-US" sz="2800" baseline="30000" dirty="0">
                <a:solidFill>
                  <a:srgbClr val="FF0000"/>
                </a:solidFill>
              </a:rPr>
              <a:t>0</a:t>
            </a:r>
            <a:r>
              <a:rPr lang="en-US" sz="2800" dirty="0">
                <a:solidFill>
                  <a:srgbClr val="FF0000"/>
                </a:solidFill>
              </a:rPr>
              <a:t>F: t(</a:t>
            </a:r>
            <a:r>
              <a:rPr lang="en-US" sz="2800" baseline="30000" dirty="0">
                <a:solidFill>
                  <a:srgbClr val="FF0000"/>
                </a:solidFill>
              </a:rPr>
              <a:t>0</a:t>
            </a:r>
            <a:r>
              <a:rPr lang="en-US" sz="2800" dirty="0">
                <a:solidFill>
                  <a:srgbClr val="FF0000"/>
                </a:solidFill>
              </a:rPr>
              <a:t>F) = (t(</a:t>
            </a:r>
            <a:r>
              <a:rPr lang="en-US" sz="2800" baseline="30000" dirty="0">
                <a:solidFill>
                  <a:srgbClr val="FF0000"/>
                </a:solidFill>
              </a:rPr>
              <a:t>0</a:t>
            </a:r>
            <a:r>
              <a:rPr lang="en-US" sz="2800" dirty="0">
                <a:solidFill>
                  <a:srgbClr val="FF0000"/>
                </a:solidFill>
              </a:rPr>
              <a:t>C)x1,8) +32</a:t>
            </a:r>
          </a:p>
          <a:p>
            <a:r>
              <a:rPr lang="en-US" sz="2800" dirty="0" err="1">
                <a:solidFill>
                  <a:srgbClr val="7030A0"/>
                </a:solidFill>
              </a:rPr>
              <a:t>Chuyển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từ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baseline="30000" dirty="0">
                <a:solidFill>
                  <a:srgbClr val="7030A0"/>
                </a:solidFill>
              </a:rPr>
              <a:t>0</a:t>
            </a:r>
            <a:r>
              <a:rPr lang="en-US" sz="2800" dirty="0">
                <a:solidFill>
                  <a:srgbClr val="7030A0"/>
                </a:solidFill>
              </a:rPr>
              <a:t>F sang </a:t>
            </a:r>
            <a:r>
              <a:rPr lang="en-US" sz="2800" baseline="30000" dirty="0">
                <a:solidFill>
                  <a:srgbClr val="7030A0"/>
                </a:solidFill>
              </a:rPr>
              <a:t>0</a:t>
            </a:r>
            <a:r>
              <a:rPr lang="en-US" sz="2800" dirty="0">
                <a:solidFill>
                  <a:srgbClr val="7030A0"/>
                </a:solidFill>
              </a:rPr>
              <a:t>C: t(</a:t>
            </a:r>
            <a:r>
              <a:rPr lang="en-US" sz="2800" baseline="30000" dirty="0">
                <a:solidFill>
                  <a:srgbClr val="7030A0"/>
                </a:solidFill>
              </a:rPr>
              <a:t>0</a:t>
            </a:r>
            <a:r>
              <a:rPr lang="en-US" sz="2800" dirty="0">
                <a:solidFill>
                  <a:srgbClr val="7030A0"/>
                </a:solidFill>
              </a:rPr>
              <a:t>C) = (t(</a:t>
            </a:r>
            <a:r>
              <a:rPr lang="en-US" sz="2800" baseline="30000" dirty="0">
                <a:solidFill>
                  <a:srgbClr val="7030A0"/>
                </a:solidFill>
              </a:rPr>
              <a:t>0</a:t>
            </a:r>
            <a:r>
              <a:rPr lang="en-US" sz="2800" dirty="0">
                <a:solidFill>
                  <a:srgbClr val="7030A0"/>
                </a:solidFill>
              </a:rPr>
              <a:t>F) – 32):1,8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50" y="1965392"/>
            <a:ext cx="1609950" cy="42296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518" y="4254576"/>
            <a:ext cx="2606320" cy="260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8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991" y="460660"/>
            <a:ext cx="4061346" cy="794935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III. NHIỆT KẾ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203" y="1477358"/>
            <a:ext cx="4991797" cy="52680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8740" y="1583140"/>
            <a:ext cx="5732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Nhiệt</a:t>
            </a:r>
            <a:r>
              <a:rPr lang="en-US" sz="2800" dirty="0"/>
              <a:t> </a:t>
            </a:r>
            <a:r>
              <a:rPr lang="en-US" sz="2800" dirty="0" err="1"/>
              <a:t>kế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nhiệt</a:t>
            </a:r>
            <a:r>
              <a:rPr lang="en-US" sz="2800" dirty="0"/>
              <a:t> </a:t>
            </a:r>
            <a:r>
              <a:rPr lang="en-US" sz="2800" dirty="0" err="1"/>
              <a:t>kế</a:t>
            </a:r>
            <a:r>
              <a:rPr lang="en-US" sz="2800" dirty="0"/>
              <a:t> </a:t>
            </a:r>
            <a:r>
              <a:rPr lang="en-US" sz="2800" dirty="0" err="1"/>
              <a:t>treo</a:t>
            </a:r>
            <a:r>
              <a:rPr lang="en-US" sz="2800" dirty="0"/>
              <a:t> </a:t>
            </a:r>
            <a:r>
              <a:rPr lang="en-US" sz="2800" dirty="0" err="1"/>
              <a:t>tường</a:t>
            </a:r>
            <a:r>
              <a:rPr lang="en-US" sz="2800" dirty="0"/>
              <a:t>? </a:t>
            </a:r>
            <a:r>
              <a:rPr lang="en-US" sz="2800" dirty="0" err="1"/>
              <a:t>Tác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nó</a:t>
            </a:r>
            <a:r>
              <a:rPr lang="en-US" sz="2800" dirty="0"/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8740" y="2636292"/>
            <a:ext cx="5732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Nhiệt</a:t>
            </a:r>
            <a:r>
              <a:rPr lang="en-US" sz="2800" dirty="0"/>
              <a:t> </a:t>
            </a:r>
            <a:r>
              <a:rPr lang="en-US" sz="2800" dirty="0" err="1"/>
              <a:t>kế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nhiệt</a:t>
            </a:r>
            <a:r>
              <a:rPr lang="en-US" sz="2800" dirty="0"/>
              <a:t> </a:t>
            </a:r>
            <a:r>
              <a:rPr lang="en-US" sz="2800" dirty="0" err="1"/>
              <a:t>kế</a:t>
            </a:r>
            <a:r>
              <a:rPr lang="en-US" sz="2800" dirty="0"/>
              <a:t> y </a:t>
            </a:r>
            <a:r>
              <a:rPr lang="en-US" sz="2800" dirty="0" err="1"/>
              <a:t>tế</a:t>
            </a:r>
            <a:r>
              <a:rPr lang="en-US" sz="2800" dirty="0"/>
              <a:t>? </a:t>
            </a:r>
            <a:r>
              <a:rPr lang="en-US" sz="2800" dirty="0" err="1"/>
              <a:t>Tác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nó</a:t>
            </a:r>
            <a:r>
              <a:rPr lang="en-US" sz="2800" dirty="0"/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8740" y="3935104"/>
            <a:ext cx="57320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Cho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giới</a:t>
            </a:r>
            <a:r>
              <a:rPr lang="en-US" sz="2800" dirty="0"/>
              <a:t> </a:t>
            </a:r>
            <a:r>
              <a:rPr lang="en-US" sz="2800" dirty="0" err="1"/>
              <a:t>hạn</a:t>
            </a:r>
            <a:r>
              <a:rPr lang="en-US" sz="2800" dirty="0"/>
              <a:t> </a:t>
            </a:r>
            <a:r>
              <a:rPr lang="en-US" sz="2800" dirty="0" err="1"/>
              <a:t>đo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r>
              <a:rPr lang="en-US" sz="2800" dirty="0"/>
              <a:t> chia </a:t>
            </a:r>
            <a:r>
              <a:rPr lang="en-US" sz="2800" dirty="0" err="1"/>
              <a:t>nhỏ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nhiệt</a:t>
            </a:r>
            <a:r>
              <a:rPr lang="en-US" sz="2800" dirty="0"/>
              <a:t> </a:t>
            </a:r>
            <a:r>
              <a:rPr lang="en-US" sz="2800" dirty="0" err="1"/>
              <a:t>kế</a:t>
            </a:r>
            <a:r>
              <a:rPr lang="en-US" sz="2800" dirty="0"/>
              <a:t>? </a:t>
            </a:r>
            <a:r>
              <a:rPr lang="en-US" sz="2800" dirty="0" err="1">
                <a:solidFill>
                  <a:srgbClr val="FF0000"/>
                </a:solidFill>
              </a:rPr>
              <a:t>Giải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thích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về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giới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mỗi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nhiệt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kế</a:t>
            </a: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6393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1" y="3043582"/>
            <a:ext cx="10713493" cy="24691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7684" y="272956"/>
            <a:ext cx="4321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CẤU TẠO CỦA NHIỆT KẾ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71630" y="1314202"/>
            <a:ext cx="22109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Phần</a:t>
            </a:r>
            <a:r>
              <a:rPr lang="en-US" sz="2800" dirty="0"/>
              <a:t> </a:t>
            </a:r>
            <a:r>
              <a:rPr lang="en-US" sz="2800" dirty="0" err="1"/>
              <a:t>cảm</a:t>
            </a:r>
            <a:r>
              <a:rPr lang="en-US" sz="2800" dirty="0"/>
              <a:t> </a:t>
            </a:r>
            <a:r>
              <a:rPr lang="en-US" sz="2800" dirty="0" err="1"/>
              <a:t>biến</a:t>
            </a:r>
            <a:r>
              <a:rPr lang="en-US" sz="2800" dirty="0"/>
              <a:t> </a:t>
            </a:r>
            <a:r>
              <a:rPr lang="en-US" sz="2800" dirty="0" err="1"/>
              <a:t>nhiệt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00251" y="1493036"/>
            <a:ext cx="23446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Phần</a:t>
            </a:r>
            <a:r>
              <a:rPr lang="en-US" sz="2800" dirty="0"/>
              <a:t> </a:t>
            </a:r>
            <a:r>
              <a:rPr lang="en-US" sz="2800" dirty="0" err="1"/>
              <a:t>cảm</a:t>
            </a:r>
            <a:r>
              <a:rPr lang="en-US" sz="2800" dirty="0"/>
              <a:t> </a:t>
            </a:r>
            <a:r>
              <a:rPr lang="en-US" sz="2800" dirty="0" err="1"/>
              <a:t>hiển</a:t>
            </a:r>
            <a:r>
              <a:rPr lang="en-US" sz="2800" dirty="0"/>
              <a:t> </a:t>
            </a:r>
            <a:r>
              <a:rPr lang="en-US" sz="2800" dirty="0" err="1"/>
              <a:t>thị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endParaRPr lang="en-US" sz="2800" dirty="0"/>
          </a:p>
        </p:txBody>
      </p:sp>
      <p:sp>
        <p:nvSpPr>
          <p:cNvPr id="6" name="Oval 5"/>
          <p:cNvSpPr/>
          <p:nvPr/>
        </p:nvSpPr>
        <p:spPr>
          <a:xfrm>
            <a:off x="10142386" y="3573635"/>
            <a:ext cx="747688" cy="520694"/>
          </a:xfrm>
          <a:prstGeom prst="ellipse">
            <a:avLst/>
          </a:prstGeom>
          <a:solidFill>
            <a:srgbClr val="FF0000">
              <a:alpha val="0"/>
            </a:srgb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0677098" y="2268309"/>
            <a:ext cx="212976" cy="1305326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66964" y="2092700"/>
            <a:ext cx="2427866" cy="1480935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353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.9.5 - Thí nghiệm- Sự nở vì nhiệt của chất lỏng - Thí nghiệm 2 Phần 2-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4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6788" y="1678675"/>
            <a:ext cx="93623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C00000"/>
                </a:solidFill>
              </a:rPr>
              <a:t>Chất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lỏng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nở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ra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khi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nóng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lên</a:t>
            </a:r>
            <a:r>
              <a:rPr lang="en-US" sz="3200" dirty="0">
                <a:solidFill>
                  <a:srgbClr val="C00000"/>
                </a:solidFill>
              </a:rPr>
              <a:t>.</a:t>
            </a:r>
          </a:p>
          <a:p>
            <a:pPr algn="ctr"/>
            <a:endParaRPr lang="en-US" sz="3200" dirty="0">
              <a:solidFill>
                <a:srgbClr val="C00000"/>
              </a:solidFill>
            </a:endParaRPr>
          </a:p>
          <a:p>
            <a:pPr algn="ctr"/>
            <a:r>
              <a:rPr lang="en-US" sz="3200" dirty="0" err="1">
                <a:solidFill>
                  <a:srgbClr val="C00000"/>
                </a:solidFill>
              </a:rPr>
              <a:t>Nhiệt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độ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càng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cao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thì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chất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lỏng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nở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ra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càng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nhiều</a:t>
            </a:r>
            <a:r>
              <a:rPr lang="en-US" sz="3200" dirty="0">
                <a:solidFill>
                  <a:srgbClr val="C00000"/>
                </a:solidFill>
              </a:rPr>
              <a:t>.</a:t>
            </a:r>
          </a:p>
          <a:p>
            <a:pPr algn="ctr"/>
            <a:endParaRPr lang="en-US" sz="3200" dirty="0">
              <a:solidFill>
                <a:srgbClr val="C00000"/>
              </a:solidFill>
            </a:endParaRPr>
          </a:p>
          <a:p>
            <a:pPr algn="ctr"/>
            <a:r>
              <a:rPr lang="en-US" sz="3200" dirty="0" err="1">
                <a:solidFill>
                  <a:srgbClr val="C00000"/>
                </a:solidFill>
              </a:rPr>
              <a:t>Các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chất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lỏng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khác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nhau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nở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ra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vì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nhiệt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là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khác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nhau</a:t>
            </a:r>
            <a:r>
              <a:rPr lang="en-US" sz="3200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1231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44203" y="0"/>
            <a:ext cx="382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2. CÁC LOẠI NHIỆT KẾ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571" y="680309"/>
            <a:ext cx="7331406" cy="60412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043451"/>
            <a:ext cx="22109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Phần</a:t>
            </a:r>
            <a:r>
              <a:rPr lang="en-US" sz="2800" dirty="0"/>
              <a:t> </a:t>
            </a:r>
            <a:r>
              <a:rPr lang="en-US" sz="2800" dirty="0" err="1"/>
              <a:t>cảm</a:t>
            </a:r>
            <a:r>
              <a:rPr lang="en-US" sz="2800" dirty="0"/>
              <a:t> </a:t>
            </a:r>
            <a:r>
              <a:rPr lang="en-US" sz="2800" dirty="0" err="1"/>
              <a:t>biến</a:t>
            </a:r>
            <a:r>
              <a:rPr lang="en-US" sz="2800" dirty="0"/>
              <a:t> </a:t>
            </a:r>
            <a:r>
              <a:rPr lang="en-US" sz="2800" dirty="0" err="1"/>
              <a:t>nhiệt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endParaRPr lang="en-US" sz="2800" dirty="0"/>
          </a:p>
        </p:txBody>
      </p:sp>
      <p:sp>
        <p:nvSpPr>
          <p:cNvPr id="8" name="Oval 7"/>
          <p:cNvSpPr/>
          <p:nvPr/>
        </p:nvSpPr>
        <p:spPr>
          <a:xfrm>
            <a:off x="2881777" y="680309"/>
            <a:ext cx="747688" cy="520694"/>
          </a:xfrm>
          <a:prstGeom prst="ellipse">
            <a:avLst/>
          </a:prstGeom>
          <a:solidFill>
            <a:srgbClr val="FF0000">
              <a:alpha val="0"/>
            </a:srgb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229235" y="1700360"/>
            <a:ext cx="1062426" cy="520694"/>
          </a:xfrm>
          <a:prstGeom prst="ellipse">
            <a:avLst/>
          </a:prstGeom>
          <a:solidFill>
            <a:srgbClr val="FF0000">
              <a:alpha val="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629465" y="2824340"/>
            <a:ext cx="1062426" cy="520694"/>
          </a:xfrm>
          <a:prstGeom prst="ellipse">
            <a:avLst/>
          </a:prstGeom>
          <a:solidFill>
            <a:srgbClr val="FF0000">
              <a:alpha val="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697306" y="3480042"/>
            <a:ext cx="23446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Phần</a:t>
            </a:r>
            <a:r>
              <a:rPr lang="en-US" sz="2800" dirty="0"/>
              <a:t> </a:t>
            </a:r>
            <a:r>
              <a:rPr lang="en-US" sz="2800" dirty="0" err="1"/>
              <a:t>cảm</a:t>
            </a:r>
            <a:r>
              <a:rPr lang="en-US" sz="2800" dirty="0"/>
              <a:t> </a:t>
            </a:r>
            <a:r>
              <a:rPr lang="en-US" sz="2800" dirty="0" err="1"/>
              <a:t>hiển</a:t>
            </a:r>
            <a:r>
              <a:rPr lang="en-US" sz="2800" dirty="0"/>
              <a:t> </a:t>
            </a:r>
            <a:r>
              <a:rPr lang="en-US" sz="2800" dirty="0" err="1"/>
              <a:t>thị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endParaRPr lang="en-US" sz="2800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659988" y="1201003"/>
            <a:ext cx="1221789" cy="2011000"/>
          </a:xfrm>
          <a:prstGeom prst="straightConnector1">
            <a:avLst/>
          </a:prstGeom>
          <a:ln w="444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812388" y="2257896"/>
            <a:ext cx="1571669" cy="1106507"/>
          </a:xfrm>
          <a:prstGeom prst="straightConnector1">
            <a:avLst/>
          </a:prstGeom>
          <a:ln w="444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210937" y="3307537"/>
            <a:ext cx="1325520" cy="345010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083123" y="3819185"/>
            <a:ext cx="2798366" cy="213925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7624689" y="1201004"/>
            <a:ext cx="2158317" cy="2319500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6214805" y="2257897"/>
            <a:ext cx="3482501" cy="1360651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1" idx="1"/>
          </p:cNvCxnSpPr>
          <p:nvPr/>
        </p:nvCxnSpPr>
        <p:spPr>
          <a:xfrm flipH="1" flipV="1">
            <a:off x="6668086" y="3212003"/>
            <a:ext cx="3029220" cy="745093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3794882" y="4199748"/>
            <a:ext cx="5866729" cy="478314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433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390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6938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1269</TotalTime>
  <Words>534</Words>
  <Application>Microsoft Office PowerPoint</Application>
  <PresentationFormat>Widescreen</PresentationFormat>
  <Paragraphs>58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inherit</vt:lpstr>
      <vt:lpstr>Times New Roman</vt:lpstr>
      <vt:lpstr>Office Theme</vt:lpstr>
      <vt:lpstr>STEM:CHẾ TẠO NHIỆT KẾ ĐƠN GIẢN</vt:lpstr>
      <vt:lpstr>I. NHIỆT ĐỘ VÀ ĐỘ NÓNG LẠNH</vt:lpstr>
      <vt:lpstr>II. THANG NHIỆT ĐỘ CELSIUS.</vt:lpstr>
      <vt:lpstr>III. NHIỆT KẾ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NHẮC NHỞ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84915907700</cp:lastModifiedBy>
  <cp:revision>109</cp:revision>
  <dcterms:created xsi:type="dcterms:W3CDTF">2021-04-23T02:39:45Z</dcterms:created>
  <dcterms:modified xsi:type="dcterms:W3CDTF">2025-10-16T16:03:27Z</dcterms:modified>
</cp:coreProperties>
</file>