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57" r:id="rId3"/>
    <p:sldId id="276" r:id="rId4"/>
    <p:sldId id="261" r:id="rId5"/>
    <p:sldId id="259" r:id="rId6"/>
    <p:sldId id="260" r:id="rId7"/>
    <p:sldId id="277" r:id="rId8"/>
    <p:sldId id="293" r:id="rId9"/>
    <p:sldId id="279" r:id="rId10"/>
    <p:sldId id="295" r:id="rId11"/>
    <p:sldId id="281" r:id="rId12"/>
    <p:sldId id="267" r:id="rId13"/>
    <p:sldId id="268" r:id="rId14"/>
    <p:sldId id="269" r:id="rId15"/>
    <p:sldId id="296" r:id="rId16"/>
    <p:sldId id="285" r:id="rId17"/>
    <p:sldId id="286" r:id="rId18"/>
    <p:sldId id="287" r:id="rId19"/>
    <p:sldId id="288" r:id="rId20"/>
    <p:sldId id="289" r:id="rId21"/>
    <p:sldId id="290" r:id="rId22"/>
    <p:sldId id="292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F25"/>
    <a:srgbClr val="F0CCC3"/>
    <a:srgbClr val="FEEBEB"/>
    <a:srgbClr val="FC8F02"/>
    <a:srgbClr val="FF7503"/>
    <a:srgbClr val="3EA6A9"/>
    <a:srgbClr val="205479"/>
    <a:srgbClr val="B0414B"/>
    <a:srgbClr val="261D15"/>
    <a:srgbClr val="2B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A38EC8-AD5A-40B4-8B37-B16E77CE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BB0AE-1709-4793-9AC0-2E2B826BBD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7A54-03E5-474F-ABF7-CC75D584D03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EB0CFC-6442-43BC-8BFE-43D0E3594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9640094-802E-4E0C-8213-E58398A5B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B71EC-E8D1-427E-9C44-EAE7037A50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E31A3-C0C0-4ECF-A4F1-58431DA82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17107-81B1-46C7-8DAD-D0803149FF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3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Thêm hiệu ứng để không hiện đáp án cùng lệnh thực hiện NV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1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1234 </a:t>
            </a:r>
            <a:r>
              <a:rPr lang="en-US" dirty="0" err="1"/>
              <a:t>và</a:t>
            </a:r>
            <a:r>
              <a:rPr lang="en-US" dirty="0"/>
              <a:t> 5,6,7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giãn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nhiều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0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Nên căn lại hình ảnh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5EFF-E8F2-4174-B3F4-E71F75C02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B653A-7E6E-48AF-9183-DD92B6549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D2DCF-F299-4CC6-B798-55D426CF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9C181-C9B9-4315-B670-3640D4F6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B1004-31C0-4C41-832D-F3FC7679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B3C7-9A3D-442C-A269-5287FF1D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9CB65-B9B6-4C84-ABE1-20DEB0001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95866-BCE1-44BE-9A62-594A1D4D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E92C-2F94-48BD-8A26-3C90C953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FB61-EB7B-4F50-ABAD-7DF207DE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A64EE-DA94-42EB-9B92-7C39E8AD8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207D7-39CF-4BA5-B015-4E07D5139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0623-4AE5-4A10-A88E-4F2606F0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D4CF-B445-4B7B-9FA0-C4D71298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D1FF8-A143-4F56-9213-288EB05D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12D-82B5-4108-90F1-8FB7764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E515-D879-4687-8D76-B7F0C9BE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B92F-D5C2-463C-99A4-E891C02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28DD5-8E07-4935-968E-774D08D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1774D-FE93-429A-BC44-CB07BAFE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9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31DB-E6F3-41E1-8C39-7A89E878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AD03D-E85F-4882-8C50-BAA503F8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E25A-C786-4615-8867-BAC16B9D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E09EE-5CE0-46FB-BC9B-0C8B4B43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2B2D0-C679-4227-8F4D-5465E500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8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0F15-DEF4-45D5-B375-2D3994A5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CFB5-3322-41D2-9A8D-0C9BE2582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3E4C6-FF5D-4F3C-A146-21D52BB8D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67F9-02D6-4EEA-84EC-28812E3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254AC-2D16-4481-8248-C657179A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B60-5A2F-4BC1-A29E-1DF3B768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61DB-5590-4BB9-AA1E-014C944B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8D04D-23ED-4B21-A8DB-6257EA4CA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42398-BA04-4F33-B85F-E8D9AD789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3B15E-1FD4-48F4-BBB2-0BF14076D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46631-32B0-4243-BF98-819601764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03008-B979-497A-ADDF-68F67074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828F0-99E2-454E-84ED-0B2BEC61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2A512-67E2-4539-87E4-DF0A6E47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7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D7D4-9749-4E34-BEDF-94ADFCD9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EA4B1-9AF5-47DD-80D1-CF43B252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62E14-11D5-4498-BEB9-1058D21C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38113-3DB3-4CB2-9F89-DF220B73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8E228-3C50-46F2-9F0A-E13DE81A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EFF30-D919-4CCF-BB5F-E72188EB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2A176-0452-47A6-A1F1-7C96944C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5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D9D2-1567-4688-8C21-978ED0D3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BAF8-6F97-42D6-B995-74CAA006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52E8D-AF69-4A56-B8EB-BFCF27B91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2A873-5E5F-4071-B3D9-7AA1B68A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C34F-5AC7-4F9E-83D9-2856FEC8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3931-F895-464F-B2A2-06866511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4C91-79A1-4ABC-813B-43ADFA7E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811C7-3BD3-4725-A1ED-C87B3D06E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CA99D-E77E-4D00-BC16-732FB3743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39D03-E6E0-4F2F-8C7D-907338874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517F4-5F46-4D3A-AC71-087CFFB1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C7C69-7BE1-4341-AB30-A23471A5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EAE0E-CE54-45F4-B1D2-2778A617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AA42-BCB1-4F31-90AB-6AF5B4A8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743C-7E13-46EA-8362-2B7357C51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24F6A-9505-4C7B-A222-1C30F8CFFBB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02210-AD11-4DA0-81C2-7351BDE48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C489-F67B-4FD3-89DE-60A50229B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fif"/><Relationship Id="rId5" Type="http://schemas.openxmlformats.org/officeDocument/2006/relationships/image" Target="../media/image28.jfif"/><Relationship Id="rId4" Type="http://schemas.openxmlformats.org/officeDocument/2006/relationships/image" Target="../media/image27.jf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fif"/><Relationship Id="rId3" Type="http://schemas.openxmlformats.org/officeDocument/2006/relationships/image" Target="../media/image26.jfif"/><Relationship Id="rId7" Type="http://schemas.openxmlformats.org/officeDocument/2006/relationships/image" Target="../media/image18.jfif"/><Relationship Id="rId12" Type="http://schemas.openxmlformats.org/officeDocument/2006/relationships/image" Target="../media/image20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fif"/><Relationship Id="rId11" Type="http://schemas.openxmlformats.org/officeDocument/2006/relationships/image" Target="../media/image19.jfif"/><Relationship Id="rId5" Type="http://schemas.openxmlformats.org/officeDocument/2006/relationships/image" Target="../media/image35.jfif"/><Relationship Id="rId10" Type="http://schemas.openxmlformats.org/officeDocument/2006/relationships/image" Target="../media/image37.jfif"/><Relationship Id="rId4" Type="http://schemas.openxmlformats.org/officeDocument/2006/relationships/image" Target="../media/image27.jfif"/><Relationship Id="rId9" Type="http://schemas.openxmlformats.org/officeDocument/2006/relationships/image" Target="../media/image36.jf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f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79D4-2070-474F-93E0-EE8329CE3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2192000" cy="6857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CA51D-8075-4733-9628-18F4277846DD}"/>
              </a:ext>
            </a:extLst>
          </p:cNvPr>
          <p:cNvSpPr/>
          <p:nvPr/>
        </p:nvSpPr>
        <p:spPr>
          <a:xfrm>
            <a:off x="900546" y="858982"/>
            <a:ext cx="10363199" cy="3796145"/>
          </a:xfrm>
          <a:prstGeom prst="roundRect">
            <a:avLst/>
          </a:prstGeom>
          <a:solidFill>
            <a:srgbClr val="FDF00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26029-780C-4DC7-8E13-3D23707A7DB9}"/>
              </a:ext>
            </a:extLst>
          </p:cNvPr>
          <p:cNvSpPr txBox="1"/>
          <p:nvPr/>
        </p:nvSpPr>
        <p:spPr>
          <a:xfrm>
            <a:off x="3506668" y="1392520"/>
            <a:ext cx="490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CHỦ ĐỀ 5 – 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075B8-8F06-465C-8147-50DFF79821F8}"/>
              </a:ext>
            </a:extLst>
          </p:cNvPr>
          <p:cNvSpPr txBox="1"/>
          <p:nvPr/>
        </p:nvSpPr>
        <p:spPr>
          <a:xfrm>
            <a:off x="1136072" y="2757055"/>
            <a:ext cx="1015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71F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LƯƠNG THỰC – THỰC PHẨM THÔNG DỤNG</a:t>
            </a:r>
          </a:p>
        </p:txBody>
      </p:sp>
    </p:spTree>
    <p:extLst>
      <p:ext uri="{BB962C8B-B14F-4D97-AF65-F5344CB8AC3E}">
        <p14:creationId xmlns:p14="http://schemas.microsoft.com/office/powerpoint/2010/main" val="10493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88105" cy="4351338"/>
          </a:xfrm>
        </p:spPr>
        <p:txBody>
          <a:bodyPr/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99E19-6F98-40F0-9DAC-BA46B9E3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20" y="3889572"/>
            <a:ext cx="1844506" cy="1873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0ECAF-7CD7-418F-B4C2-FE99D9482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63" y="432474"/>
            <a:ext cx="2452820" cy="2255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C172C-93F6-466A-BD40-29A7566F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7" y="725782"/>
            <a:ext cx="1814829" cy="1668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7B6547-2ED2-4DE8-B1EC-D6666CA360D7}"/>
              </a:ext>
            </a:extLst>
          </p:cNvPr>
          <p:cNvGrpSpPr/>
          <p:nvPr/>
        </p:nvGrpSpPr>
        <p:grpSpPr>
          <a:xfrm>
            <a:off x="526473" y="2573166"/>
            <a:ext cx="7796117" cy="3190325"/>
            <a:chOff x="484909" y="2687781"/>
            <a:chExt cx="7796117" cy="319032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F93C4ADC-50E8-4891-B5F3-51665089708B}"/>
                </a:ext>
              </a:extLst>
            </p:cNvPr>
            <p:cNvSpPr/>
            <p:nvPr/>
          </p:nvSpPr>
          <p:spPr>
            <a:xfrm>
              <a:off x="484909" y="2687781"/>
              <a:ext cx="7578436" cy="3190325"/>
            </a:xfrm>
            <a:prstGeom prst="cloud">
              <a:avLst/>
            </a:prstGeom>
            <a:solidFill>
              <a:srgbClr val="F0CC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F24DE7-C528-4361-9231-0353BC78879D}"/>
                </a:ext>
              </a:extLst>
            </p:cNvPr>
            <p:cNvSpPr txBox="1"/>
            <p:nvPr/>
          </p:nvSpPr>
          <p:spPr>
            <a:xfrm>
              <a:off x="996034" y="3889572"/>
              <a:ext cx="7284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223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068256"/>
            <a:ext cx="10285503" cy="57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6701588" y="2130540"/>
            <a:ext cx="0" cy="453023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53049" y="916549"/>
            <a:ext cx="10764800" cy="5744221"/>
            <a:chOff x="350736" y="964677"/>
            <a:chExt cx="10764800" cy="57442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11353" r="311" b="41412"/>
            <a:stretch/>
          </p:blipFill>
          <p:spPr>
            <a:xfrm>
              <a:off x="350736" y="2129589"/>
              <a:ext cx="6350852" cy="45793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37" b="6402"/>
            <a:stretch/>
          </p:blipFill>
          <p:spPr>
            <a:xfrm>
              <a:off x="6725652" y="2130540"/>
              <a:ext cx="4389884" cy="45302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-407" r="311" b="87846"/>
            <a:stretch/>
          </p:blipFill>
          <p:spPr>
            <a:xfrm>
              <a:off x="350736" y="964677"/>
              <a:ext cx="10764800" cy="121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954833"/>
            <a:ext cx="11457709" cy="58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7356" y="929899"/>
            <a:ext cx="10058400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40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lang="en-US" sz="40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spc="-5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pc="-5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4000" spc="-5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en-US" sz="4000" spc="-5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4000" spc="-5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bột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béo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đạm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vitamin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muối</a:t>
            </a:r>
            <a:r>
              <a:rPr lang="en-US" sz="4000" spc="-5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spc="-5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3A975F-CBCA-47B6-B995-B91ACE02B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3" y="0"/>
            <a:ext cx="2424544" cy="24245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8C6CED-3FB4-446C-9EC8-EE4613415265}"/>
              </a:ext>
            </a:extLst>
          </p:cNvPr>
          <p:cNvSpPr/>
          <p:nvPr/>
        </p:nvSpPr>
        <p:spPr>
          <a:xfrm>
            <a:off x="6096000" y="1185077"/>
            <a:ext cx="5527964" cy="5423541"/>
          </a:xfrm>
          <a:prstGeom prst="roundRect">
            <a:avLst/>
          </a:prstGeom>
          <a:solidFill>
            <a:srgbClr val="3E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1CD83-1455-42B4-B0C8-C948EC4D2EE2}"/>
              </a:ext>
            </a:extLst>
          </p:cNvPr>
          <p:cNvSpPr txBox="1"/>
          <p:nvPr/>
        </p:nvSpPr>
        <p:spPr>
          <a:xfrm>
            <a:off x="2105887" y="241986"/>
            <a:ext cx="855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05479"/>
                </a:solidFill>
                <a:latin typeface="#9Slide03 Bebas Neue Bold" panose="020B0606020202050201" pitchFamily="34" charset="0"/>
              </a:rPr>
              <a:t>HOẠT ĐỘNG NHÓM Ở NHÀ</a:t>
            </a:r>
            <a:endParaRPr lang="en-US" sz="4400" b="1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36FB-1B5F-4F6D-997C-562EEE19ED56}"/>
              </a:ext>
            </a:extLst>
          </p:cNvPr>
          <p:cNvSpPr txBox="1"/>
          <p:nvPr/>
        </p:nvSpPr>
        <p:spPr>
          <a:xfrm>
            <a:off x="6262255" y="1531180"/>
            <a:ext cx="5195453" cy="3066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</a:rPr>
              <a:t>Yêu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</a:rPr>
              <a:t>cầu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lương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phiếu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716D22-1587-4182-83E7-BC7830987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8" y="2280320"/>
            <a:ext cx="3047693" cy="2424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B06B4B-4B94-44D3-8BA7-6595E2FF3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91" y="4704864"/>
            <a:ext cx="1874627" cy="1491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85442-F914-4F3F-B2A0-98DE073FC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31" y="1944184"/>
            <a:ext cx="1874628" cy="1548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72813-D6B4-4A38-9AD8-E41045B07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5217725"/>
            <a:ext cx="1897775" cy="1512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2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F341ED-9298-4BA9-9726-8232A029AE4C}"/>
              </a:ext>
            </a:extLst>
          </p:cNvPr>
          <p:cNvSpPr/>
          <p:nvPr/>
        </p:nvSpPr>
        <p:spPr>
          <a:xfrm>
            <a:off x="1702593" y="133968"/>
            <a:ext cx="8786813" cy="1185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Tính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chất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cách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sử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dụng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bảo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quản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của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một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loại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lương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thực</a:t>
            </a:r>
            <a:r>
              <a:rPr lang="en-US" sz="3200" b="1" dirty="0">
                <a:solidFill>
                  <a:srgbClr val="FFFF00"/>
                </a:solidFill>
              </a:rPr>
              <a:t> – </a:t>
            </a:r>
            <a:r>
              <a:rPr lang="en-US" sz="3200" b="1" dirty="0" err="1">
                <a:solidFill>
                  <a:srgbClr val="FFFF00"/>
                </a:solidFill>
              </a:rPr>
              <a:t>thực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phẩm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64DC1D-7856-4218-A266-7C29E81DF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675145"/>
              </p:ext>
            </p:extLst>
          </p:nvPr>
        </p:nvGraphicFramePr>
        <p:xfrm>
          <a:off x="531018" y="1514475"/>
          <a:ext cx="11129964" cy="513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491">
                  <a:extLst>
                    <a:ext uri="{9D8B030D-6E8A-4147-A177-3AD203B41FA5}">
                      <a16:colId xmlns:a16="http://schemas.microsoft.com/office/drawing/2014/main" val="3844773491"/>
                    </a:ext>
                  </a:extLst>
                </a:gridCol>
                <a:gridCol w="2089546">
                  <a:extLst>
                    <a:ext uri="{9D8B030D-6E8A-4147-A177-3AD203B41FA5}">
                      <a16:colId xmlns:a16="http://schemas.microsoft.com/office/drawing/2014/main" val="3918549578"/>
                    </a:ext>
                  </a:extLst>
                </a:gridCol>
                <a:gridCol w="2900363">
                  <a:extLst>
                    <a:ext uri="{9D8B030D-6E8A-4147-A177-3AD203B41FA5}">
                      <a16:colId xmlns:a16="http://schemas.microsoft.com/office/drawing/2014/main" val="4096358066"/>
                    </a:ext>
                  </a:extLst>
                </a:gridCol>
                <a:gridCol w="3357564">
                  <a:extLst>
                    <a:ext uri="{9D8B030D-6E8A-4147-A177-3AD203B41FA5}">
                      <a16:colId xmlns:a16="http://schemas.microsoft.com/office/drawing/2014/main" val="950377814"/>
                    </a:ext>
                  </a:extLst>
                </a:gridCol>
              </a:tblGrid>
              <a:tr h="1185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lương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phẩm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chất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bảo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quản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423262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lợn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sống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Nấu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chín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Trong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tủ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lạnh</a:t>
                      </a:r>
                      <a:r>
                        <a:rPr lang="en-US" sz="2800" dirty="0">
                          <a:latin typeface="+mn-lt"/>
                        </a:rPr>
                        <a:t>; </a:t>
                      </a:r>
                      <a:r>
                        <a:rPr lang="en-US" sz="2800" dirty="0" err="1">
                          <a:latin typeface="+mn-lt"/>
                        </a:rPr>
                        <a:t>sấy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khô</a:t>
                      </a:r>
                      <a:r>
                        <a:rPr lang="en-US" sz="2800" dirty="0">
                          <a:latin typeface="+mn-lt"/>
                        </a:rPr>
                        <a:t>; </a:t>
                      </a:r>
                      <a:r>
                        <a:rPr lang="en-US" sz="2800" dirty="0" err="1">
                          <a:latin typeface="+mn-lt"/>
                        </a:rPr>
                        <a:t>hun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khói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96482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Gạo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Dẻo</a:t>
                      </a:r>
                      <a:r>
                        <a:rPr lang="en-US" sz="2800" dirty="0">
                          <a:latin typeface="+mn-lt"/>
                        </a:rPr>
                        <a:t>, </a:t>
                      </a:r>
                      <a:r>
                        <a:rPr lang="en-US" sz="2800" dirty="0" err="1">
                          <a:latin typeface="+mn-lt"/>
                        </a:rPr>
                        <a:t>bùi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Nấu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chín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Phơi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khô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64676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bò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sống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Dùng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còn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Trong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tủ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lạnh</a:t>
                      </a:r>
                      <a:r>
                        <a:rPr lang="en-US" sz="2800" dirty="0">
                          <a:latin typeface="+mn-lt"/>
                        </a:rPr>
                        <a:t>; </a:t>
                      </a:r>
                      <a:r>
                        <a:rPr lang="en-US" sz="2800" dirty="0" err="1">
                          <a:latin typeface="+mn-lt"/>
                        </a:rPr>
                        <a:t>lên</a:t>
                      </a:r>
                      <a:r>
                        <a:rPr lang="en-US" sz="2800" dirty="0">
                          <a:latin typeface="+mn-lt"/>
                        </a:rPr>
                        <a:t> men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8497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Rau muống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sống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Dùng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còn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Trong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tủ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lạnh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45555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Lạc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Bùi</a:t>
                      </a:r>
                      <a:r>
                        <a:rPr lang="en-US" sz="2800" dirty="0">
                          <a:latin typeface="+mn-lt"/>
                        </a:rPr>
                        <a:t>, </a:t>
                      </a:r>
                      <a:r>
                        <a:rPr lang="en-US" sz="2800" dirty="0" err="1">
                          <a:latin typeface="+mn-lt"/>
                        </a:rPr>
                        <a:t>béo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Nấu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chín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Phơi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khô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15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6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E110D5D-BCBD-4A20-9AE0-E72741676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57397"/>
              </p:ext>
            </p:extLst>
          </p:nvPr>
        </p:nvGraphicFramePr>
        <p:xfrm>
          <a:off x="531018" y="419966"/>
          <a:ext cx="11129964" cy="513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491">
                  <a:extLst>
                    <a:ext uri="{9D8B030D-6E8A-4147-A177-3AD203B41FA5}">
                      <a16:colId xmlns:a16="http://schemas.microsoft.com/office/drawing/2014/main" val="3844773491"/>
                    </a:ext>
                  </a:extLst>
                </a:gridCol>
                <a:gridCol w="2089546">
                  <a:extLst>
                    <a:ext uri="{9D8B030D-6E8A-4147-A177-3AD203B41FA5}">
                      <a16:colId xmlns:a16="http://schemas.microsoft.com/office/drawing/2014/main" val="3918549578"/>
                    </a:ext>
                  </a:extLst>
                </a:gridCol>
                <a:gridCol w="2900363">
                  <a:extLst>
                    <a:ext uri="{9D8B030D-6E8A-4147-A177-3AD203B41FA5}">
                      <a16:colId xmlns:a16="http://schemas.microsoft.com/office/drawing/2014/main" val="4096358066"/>
                    </a:ext>
                  </a:extLst>
                </a:gridCol>
                <a:gridCol w="3357564">
                  <a:extLst>
                    <a:ext uri="{9D8B030D-6E8A-4147-A177-3AD203B41FA5}">
                      <a16:colId xmlns:a16="http://schemas.microsoft.com/office/drawing/2014/main" val="950377814"/>
                    </a:ext>
                  </a:extLst>
                </a:gridCol>
              </a:tblGrid>
              <a:tr h="1185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lương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phẩm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chất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bảo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quản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423262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lợn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sống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Nấu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chín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Trong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tủ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lạnh</a:t>
                      </a:r>
                      <a:r>
                        <a:rPr lang="en-US" sz="2800" dirty="0">
                          <a:latin typeface="+mn-lt"/>
                        </a:rPr>
                        <a:t>; </a:t>
                      </a:r>
                      <a:r>
                        <a:rPr lang="en-US" sz="2800" dirty="0" err="1">
                          <a:latin typeface="+mn-lt"/>
                        </a:rPr>
                        <a:t>sấy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khô</a:t>
                      </a:r>
                      <a:r>
                        <a:rPr lang="en-US" sz="2800" dirty="0">
                          <a:latin typeface="+mn-lt"/>
                        </a:rPr>
                        <a:t>; </a:t>
                      </a:r>
                      <a:r>
                        <a:rPr lang="en-US" sz="2800" dirty="0" err="1">
                          <a:latin typeface="+mn-lt"/>
                        </a:rPr>
                        <a:t>hun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khói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96482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Gạo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Dẻo</a:t>
                      </a:r>
                      <a:r>
                        <a:rPr lang="en-US" sz="2800" dirty="0">
                          <a:latin typeface="+mn-lt"/>
                        </a:rPr>
                        <a:t>, </a:t>
                      </a:r>
                      <a:r>
                        <a:rPr lang="en-US" sz="2800" dirty="0" err="1">
                          <a:latin typeface="+mn-lt"/>
                        </a:rPr>
                        <a:t>bùi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Nấu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chín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Phơi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khô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64676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bò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sống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Dùng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còn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Trong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tủ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lạnh</a:t>
                      </a:r>
                      <a:r>
                        <a:rPr lang="en-US" sz="2800" dirty="0">
                          <a:latin typeface="+mn-lt"/>
                        </a:rPr>
                        <a:t>; </a:t>
                      </a:r>
                      <a:r>
                        <a:rPr lang="en-US" sz="2800" dirty="0" err="1">
                          <a:latin typeface="+mn-lt"/>
                        </a:rPr>
                        <a:t>lên</a:t>
                      </a:r>
                      <a:r>
                        <a:rPr lang="en-US" sz="2800" dirty="0">
                          <a:latin typeface="+mn-lt"/>
                        </a:rPr>
                        <a:t> men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8497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Rau muống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sống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+mn-lt"/>
                        </a:rPr>
                        <a:t>Dùng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còn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tươi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Trong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tủ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lạnh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45555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Lạc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Bùi</a:t>
                      </a:r>
                      <a:r>
                        <a:rPr lang="en-US" sz="2800" dirty="0">
                          <a:latin typeface="+mn-lt"/>
                        </a:rPr>
                        <a:t>, </a:t>
                      </a:r>
                      <a:r>
                        <a:rPr lang="en-US" sz="2800" dirty="0" err="1">
                          <a:latin typeface="+mn-lt"/>
                        </a:rPr>
                        <a:t>béo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Nấu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chín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+mn-lt"/>
                        </a:rPr>
                        <a:t>Phơi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khô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150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278E275-12CE-4015-BF3C-4F05DB9CBC68}"/>
              </a:ext>
            </a:extLst>
          </p:cNvPr>
          <p:cNvSpPr txBox="1"/>
          <p:nvPr/>
        </p:nvSpPr>
        <p:spPr>
          <a:xfrm>
            <a:off x="1967345" y="5791703"/>
            <a:ext cx="852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14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79642-D30C-451A-A631-F31C28B7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97" y="314126"/>
            <a:ext cx="3935221" cy="2168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6B34A-B00F-4977-922F-5D22D8F1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946" y="3652859"/>
            <a:ext cx="4326612" cy="2340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F3AFE-5E08-4160-9969-080CAAD17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661" y="4143300"/>
            <a:ext cx="3987231" cy="2340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4D382-FDC4-4FFF-9F62-ACC4D01B5987}"/>
              </a:ext>
            </a:extLst>
          </p:cNvPr>
          <p:cNvSpPr txBox="1"/>
          <p:nvPr/>
        </p:nvSpPr>
        <p:spPr>
          <a:xfrm rot="21324263">
            <a:off x="2750259" y="2905563"/>
            <a:ext cx="782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C110E-BBCF-4F2A-A20E-A17F9E5F1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382" y="731358"/>
            <a:ext cx="4394820" cy="2197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58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734130-0CE2-42EC-AA57-40F97910A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C5D058-9B9E-4C21-BD5C-BF34EDB296C1}"/>
              </a:ext>
            </a:extLst>
          </p:cNvPr>
          <p:cNvSpPr txBox="1"/>
          <p:nvPr/>
        </p:nvSpPr>
        <p:spPr>
          <a:xfrm>
            <a:off x="3886200" y="150854"/>
            <a:ext cx="8033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52010"/>
                </a:solidFill>
                <a:latin typeface="#9Slide04 SFU Fenice Ultra" panose="00000400000000000000" pitchFamily="2" charset="0"/>
              </a:rPr>
              <a:t>AI NHANH HƠN?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CA222D-AE5A-4C1D-ADAD-6F69DCE56D7C}"/>
              </a:ext>
            </a:extLst>
          </p:cNvPr>
          <p:cNvGrpSpPr/>
          <p:nvPr/>
        </p:nvGrpSpPr>
        <p:grpSpPr>
          <a:xfrm>
            <a:off x="3690257" y="1309577"/>
            <a:ext cx="8229600" cy="5548423"/>
            <a:chOff x="3690257" y="1309577"/>
            <a:chExt cx="8229600" cy="55484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707AAFE-8AD8-46A3-90BB-60C680F1FF14}"/>
                </a:ext>
              </a:extLst>
            </p:cNvPr>
            <p:cNvSpPr/>
            <p:nvPr/>
          </p:nvSpPr>
          <p:spPr>
            <a:xfrm>
              <a:off x="3690257" y="1309577"/>
              <a:ext cx="8229600" cy="5548423"/>
            </a:xfrm>
            <a:prstGeom prst="roundRect">
              <a:avLst/>
            </a:prstGeom>
            <a:solidFill>
              <a:srgbClr val="95EDF4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B4D6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2FC86D-CF9E-449B-90DA-042F9466D411}"/>
                </a:ext>
              </a:extLst>
            </p:cNvPr>
            <p:cNvSpPr txBox="1"/>
            <p:nvPr/>
          </p:nvSpPr>
          <p:spPr>
            <a:xfrm>
              <a:off x="3886200" y="1453243"/>
              <a:ext cx="7788729" cy="5261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chơi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u="sng" dirty="0" err="1">
                  <a:solidFill>
                    <a:schemeClr val="accent1">
                      <a:lumMod val="50000"/>
                    </a:schemeClr>
                  </a:solidFill>
                </a:rPr>
                <a:t>Bước</a:t>
              </a:r>
              <a:r>
                <a:rPr lang="en-US" sz="2600" b="1" u="sng" dirty="0">
                  <a:solidFill>
                    <a:schemeClr val="accent1">
                      <a:lumMod val="50000"/>
                    </a:schemeClr>
                  </a:solidFill>
                </a:rPr>
                <a:t> 1: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Mỗi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viết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</a:rPr>
                <a:t>2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dung “</a:t>
              </a:r>
              <a:r>
                <a:rPr lang="en-US" sz="2600" b="1" dirty="0">
                  <a:solidFill>
                    <a:srgbClr val="C00000"/>
                  </a:solidFill>
                </a:rPr>
                <a:t>con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đã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biế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”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và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</a:rPr>
                <a:t>2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dung “</a:t>
              </a:r>
              <a:r>
                <a:rPr lang="en-US" sz="2600" b="1" dirty="0">
                  <a:solidFill>
                    <a:srgbClr val="C00000"/>
                  </a:solidFill>
                </a:rPr>
                <a:t>con </a:t>
              </a:r>
              <a:r>
                <a:rPr lang="en-US" sz="2600" b="1" dirty="0" err="1">
                  <a:solidFill>
                    <a:srgbClr val="C00000"/>
                  </a:solidFill>
                </a:rPr>
                <a:t>muốn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biết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”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về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lương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thực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–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thực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phẩm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vào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phiếu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học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tập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KWL.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u="sng" dirty="0" err="1">
                  <a:solidFill>
                    <a:schemeClr val="accent1">
                      <a:lumMod val="50000"/>
                    </a:schemeClr>
                  </a:solidFill>
                </a:rPr>
                <a:t>Bước</a:t>
              </a:r>
              <a:r>
                <a:rPr lang="en-US" sz="2600" b="1" u="sng" dirty="0">
                  <a:solidFill>
                    <a:schemeClr val="accent1">
                      <a:lumMod val="50000"/>
                    </a:schemeClr>
                  </a:solidFill>
                </a:rPr>
                <a:t> 2: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	2.1.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Gọi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theo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hình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thức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ngẫu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nhiên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, </a:t>
              </a:r>
              <a:r>
                <a:rPr lang="en-US" sz="2600" b="1" dirty="0" err="1">
                  <a:solidFill>
                    <a:srgbClr val="C00000"/>
                  </a:solidFill>
                </a:rPr>
                <a:t>mỗi</a:t>
              </a:r>
              <a:r>
                <a:rPr lang="en-US" sz="2600" b="1" dirty="0">
                  <a:solidFill>
                    <a:srgbClr val="C00000"/>
                  </a:solidFill>
                </a:rPr>
                <a:t> HS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chỉ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trình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bày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</a:rPr>
                <a:t>1 </a:t>
              </a:r>
              <a:r>
                <a:rPr lang="en-US" sz="2600" b="1" dirty="0" err="1">
                  <a:solidFill>
                    <a:srgbClr val="C00000"/>
                  </a:solidFill>
                </a:rPr>
                <a:t>nội</a:t>
              </a:r>
              <a:r>
                <a:rPr lang="en-US" sz="2600" b="1" dirty="0">
                  <a:solidFill>
                    <a:srgbClr val="C00000"/>
                  </a:solidFill>
                </a:rPr>
                <a:t> dung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.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trình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bày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sau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không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trùng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dung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với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trước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	2.2.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Các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còn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lại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dùng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bút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màu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đỏ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đánh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dấu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nội</a:t>
              </a:r>
              <a:r>
                <a:rPr lang="en-US" sz="2600" b="1" dirty="0">
                  <a:solidFill>
                    <a:srgbClr val="C00000"/>
                  </a:solidFill>
                </a:rPr>
                <a:t> dung </a:t>
              </a:r>
              <a:r>
                <a:rPr lang="en-US" sz="2600" b="1" dirty="0" err="1">
                  <a:solidFill>
                    <a:srgbClr val="C00000"/>
                  </a:solidFill>
                </a:rPr>
                <a:t>trùng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và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bút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màu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xanh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bổ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sung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dung </a:t>
              </a:r>
              <a:r>
                <a:rPr lang="en-US" sz="2600" b="1" dirty="0" err="1">
                  <a:solidFill>
                    <a:srgbClr val="C00000"/>
                  </a:solidFill>
                </a:rPr>
                <a:t>chưa</a:t>
              </a:r>
              <a:r>
                <a:rPr lang="en-US" sz="2600" b="1" dirty="0">
                  <a:solidFill>
                    <a:srgbClr val="C00000"/>
                  </a:solidFill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</a:rPr>
                <a:t>có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</a:rPr>
                <a:t>vào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</a:rPr>
                <a:t> PHT KWL.</a:t>
              </a:r>
            </a:p>
          </p:txBody>
        </p:sp>
      </p:grpSp>
      <p:pic>
        <p:nvPicPr>
          <p:cNvPr id="19" name="y2mate.com - dong_ho_dem_nguoc_2_phut_2_minutes_countdown_xhZlL-xrWWY_1080p">
            <a:hlinkClick r:id="" action="ppaction://media"/>
            <a:extLst>
              <a:ext uri="{FF2B5EF4-FFF2-40B4-BE49-F238E27FC236}">
                <a16:creationId xmlns:a16="http://schemas.microsoft.com/office/drawing/2014/main" id="{5F1F5D5C-EC08-4A1E-A583-F3B933BE1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583543" cy="14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5256-EFC0-4761-ADBC-3CC224CD218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Cách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lương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thực</a:t>
            </a:r>
            <a:r>
              <a:rPr lang="en-US" b="1" dirty="0">
                <a:solidFill>
                  <a:schemeClr val="bg1"/>
                </a:solidFill>
              </a:rPr>
              <a:t> – </a:t>
            </a:r>
            <a:r>
              <a:rPr lang="en-US" b="1" dirty="0" err="1">
                <a:solidFill>
                  <a:schemeClr val="bg1"/>
                </a:solidFill>
              </a:rPr>
              <a:t>thực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phẩm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9C767-A0FB-43AC-BD17-FA978BF5132A}"/>
              </a:ext>
            </a:extLst>
          </p:cNvPr>
          <p:cNvSpPr txBox="1"/>
          <p:nvPr/>
        </p:nvSpPr>
        <p:spPr>
          <a:xfrm>
            <a:off x="822636" y="1935757"/>
            <a:ext cx="10531164" cy="4549835"/>
          </a:xfrm>
          <a:prstGeom prst="rect">
            <a:avLst/>
          </a:prstGeom>
          <a:solidFill>
            <a:srgbClr val="E4831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thoáng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hun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Ướp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muối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chua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quản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188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3FE2D-AA32-480B-98F5-15062350BA6A}"/>
              </a:ext>
            </a:extLst>
          </p:cNvPr>
          <p:cNvSpPr txBox="1"/>
          <p:nvPr/>
        </p:nvSpPr>
        <p:spPr>
          <a:xfrm>
            <a:off x="4920018" y="660676"/>
            <a:ext cx="2351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#9Slide03 Bebas Neue Bold" panose="020B0606020202050201" pitchFamily="34" charset="0"/>
              </a:rPr>
              <a:t>CỦNG CỐ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5E923-7A53-44DE-82EE-C332B23E7154}"/>
              </a:ext>
            </a:extLst>
          </p:cNvPr>
          <p:cNvSpPr/>
          <p:nvPr/>
        </p:nvSpPr>
        <p:spPr>
          <a:xfrm>
            <a:off x="1708387" y="1926714"/>
            <a:ext cx="9491125" cy="3257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dung con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PHT KWL.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3FE2D-AA32-480B-98F5-15062350BA6A}"/>
              </a:ext>
            </a:extLst>
          </p:cNvPr>
          <p:cNvSpPr txBox="1"/>
          <p:nvPr/>
        </p:nvSpPr>
        <p:spPr>
          <a:xfrm>
            <a:off x="3881632" y="1021981"/>
            <a:ext cx="338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#9Slide03 Bebas Neue Bold" panose="020B0606020202050201" pitchFamily="34" charset="0"/>
              </a:rPr>
              <a:t>VẬN DỤNG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5E923-7A53-44DE-82EE-C332B23E7154}"/>
              </a:ext>
            </a:extLst>
          </p:cNvPr>
          <p:cNvSpPr/>
          <p:nvPr/>
        </p:nvSpPr>
        <p:spPr>
          <a:xfrm>
            <a:off x="1014412" y="2446744"/>
            <a:ext cx="10658475" cy="25569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tabLst>
                <a:tab pos="540385" algn="l"/>
                <a:tab pos="948690" algn="l"/>
              </a:tabLst>
            </a:pP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effectLst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Nêu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một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số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cách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bảo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quản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lương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thực</a:t>
            </a:r>
            <a:r>
              <a:rPr lang="en-US" sz="2800" b="1" dirty="0">
                <a:effectLst/>
                <a:ea typeface="Arial" panose="020B0604020202020204" pitchFamily="34" charset="0"/>
              </a:rPr>
              <a:t> –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thực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phẩm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em</a:t>
            </a:r>
            <a:r>
              <a:rPr lang="en-US" sz="2800" b="1" dirty="0">
                <a:effectLst/>
                <a:ea typeface="Arial" panose="020B0604020202020204" pitchFamily="34" charset="0"/>
              </a:rPr>
              <a:t>.</a:t>
            </a:r>
            <a:endParaRPr lang="en-US" sz="4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BCD16-8A83-4DB0-B145-152FD008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62" y="525984"/>
            <a:ext cx="2705100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F08A33-2414-46E5-89A8-36234AD1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2" y="559930"/>
            <a:ext cx="2752724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2E2F8-51AE-41A1-9744-6109C8B09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39" y="2417675"/>
            <a:ext cx="2752724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0CF52-2108-4D95-A04F-4953740B2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369" y="5546562"/>
            <a:ext cx="2745786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8EFF50-7853-4389-9118-5B7AAB7D9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05" y="3478084"/>
            <a:ext cx="2752725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55589-666C-4839-AA25-6D47C09C7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0" y="4800897"/>
            <a:ext cx="2752725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B2D7B-0E51-42E1-8804-2C494FD65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1" y="2297147"/>
            <a:ext cx="2786715" cy="1512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87F0BD-084A-41CF-95C3-EA01DD06B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09" y="4749662"/>
            <a:ext cx="2752724" cy="1685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1F572D-8679-4E92-BE0D-FD9DEA61F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9" y="559930"/>
            <a:ext cx="2764633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46255B-0A4D-4DA0-965C-A30A293A2E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357" y="3624584"/>
            <a:ext cx="2752725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9373AF-95DA-4624-85E1-695606DDB5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55" y="559930"/>
            <a:ext cx="2752725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09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7BBBCE-5FE5-4926-A758-5676DC531D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B1491-9AA2-4D28-A607-85A78D602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1690253" y="3020291"/>
            <a:ext cx="8748203" cy="2930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0773B9-1345-4048-8A2F-A458666E3928}"/>
              </a:ext>
            </a:extLst>
          </p:cNvPr>
          <p:cNvSpPr/>
          <p:nvPr/>
        </p:nvSpPr>
        <p:spPr>
          <a:xfrm>
            <a:off x="1690254" y="907472"/>
            <a:ext cx="8748203" cy="212667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7BAED-98C3-45C6-8836-1D8FCB47A084}"/>
              </a:ext>
            </a:extLst>
          </p:cNvPr>
          <p:cNvSpPr txBox="1"/>
          <p:nvPr/>
        </p:nvSpPr>
        <p:spPr>
          <a:xfrm>
            <a:off x="1904998" y="1281822"/>
            <a:ext cx="83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Nhanh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mắt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nhanh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tay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Kitten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9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867A75-773B-4C82-A12B-2A27F3D24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DCD1B5-81E2-4B6B-84AE-145007988134}"/>
              </a:ext>
            </a:extLst>
          </p:cNvPr>
          <p:cNvSpPr/>
          <p:nvPr/>
        </p:nvSpPr>
        <p:spPr>
          <a:xfrm>
            <a:off x="1025237" y="637309"/>
            <a:ext cx="10335491" cy="5583382"/>
          </a:xfrm>
          <a:prstGeom prst="roundRect">
            <a:avLst/>
          </a:prstGeom>
          <a:solidFill>
            <a:srgbClr val="FEFFE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63279-7515-474B-A74F-0A01A1E12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221673" y="166255"/>
            <a:ext cx="2743202" cy="2930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520F3-B67E-44A4-8B51-9319A995D43E}"/>
              </a:ext>
            </a:extLst>
          </p:cNvPr>
          <p:cNvSpPr txBox="1"/>
          <p:nvPr/>
        </p:nvSpPr>
        <p:spPr>
          <a:xfrm>
            <a:off x="4336472" y="861932"/>
            <a:ext cx="351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561E4B"/>
                </a:solidFill>
                <a:latin typeface="#9Slide03 Bebas Neue Bold" panose="020B0606020202050201" pitchFamily="34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AFFA3-9411-4A55-9165-6470AC5241AC}"/>
              </a:ext>
            </a:extLst>
          </p:cNvPr>
          <p:cNvSpPr txBox="1"/>
          <p:nvPr/>
        </p:nvSpPr>
        <p:spPr>
          <a:xfrm>
            <a:off x="2743200" y="1992335"/>
            <a:ext cx="792480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ta.</a:t>
            </a:r>
            <a:endParaRPr lang="en-US" sz="2800" b="1" dirty="0">
              <a:solidFill>
                <a:srgbClr val="0070C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ea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9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3C92FB-3826-4003-899C-6205E29EDF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6634-EE1F-492C-B222-98BDEA33C622}"/>
              </a:ext>
            </a:extLst>
          </p:cNvPr>
          <p:cNvSpPr/>
          <p:nvPr/>
        </p:nvSpPr>
        <p:spPr>
          <a:xfrm>
            <a:off x="741204" y="1532344"/>
            <a:ext cx="10515600" cy="4764796"/>
          </a:xfrm>
          <a:prstGeom prst="roundRect">
            <a:avLst/>
          </a:prstGeom>
          <a:solidFill>
            <a:srgbClr val="FFFFE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A60FAB-6088-4803-B08B-009AD3C91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143275"/>
              </p:ext>
            </p:extLst>
          </p:nvPr>
        </p:nvGraphicFramePr>
        <p:xfrm>
          <a:off x="1350808" y="1743533"/>
          <a:ext cx="9905996" cy="435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499">
                  <a:extLst>
                    <a:ext uri="{9D8B030D-6E8A-4147-A177-3AD203B41FA5}">
                      <a16:colId xmlns:a16="http://schemas.microsoft.com/office/drawing/2014/main" val="605837135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3787061400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489717170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2024324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Ngô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Thịt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bò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Cà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chua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Pho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mai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Khoai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lang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6.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Cà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rốt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7.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Thịt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cá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hồi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8.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Bột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mì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9. Rau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cải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  <a:tabLst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</a:rPr>
                        <a:t>10. Rau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</a:rPr>
                        <a:t>muống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11. Cam</a:t>
                      </a: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Trứng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13.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Táo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14.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Sữa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tươi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15.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tôm</a:t>
                      </a:r>
                      <a:endParaRPr lang="en-US" sz="2800" dirty="0">
                        <a:solidFill>
                          <a:srgbClr val="D92C1A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16.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Gạo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17.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hàu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18. Rau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dền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19.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gà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20.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Lạc</a:t>
                      </a:r>
                      <a:endParaRPr lang="en-US" sz="2800" b="1" dirty="0">
                        <a:solidFill>
                          <a:srgbClr val="D92C1A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86555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7EC2DA7-E597-4D83-805C-28BB7E550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9978551" y="560860"/>
            <a:ext cx="1887858" cy="201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56706-71C9-4EDA-B6E1-541967788B7E}"/>
              </a:ext>
            </a:extLst>
          </p:cNvPr>
          <p:cNvSpPr txBox="1"/>
          <p:nvPr/>
        </p:nvSpPr>
        <p:spPr>
          <a:xfrm>
            <a:off x="3879273" y="258341"/>
            <a:ext cx="385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#9Slide03 Bebas Neue Bold" panose="020B0606020202050201" pitchFamily="34" charset="0"/>
              </a:rPr>
              <a:t>ĐÁP ÁN </a:t>
            </a:r>
          </a:p>
        </p:txBody>
      </p:sp>
    </p:spTree>
    <p:extLst>
      <p:ext uri="{BB962C8B-B14F-4D97-AF65-F5344CB8AC3E}">
        <p14:creationId xmlns:p14="http://schemas.microsoft.com/office/powerpoint/2010/main" val="2729701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A140A-CD04-4549-9194-9F3786E56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" y="0"/>
            <a:ext cx="2143125" cy="214312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41C593-14D9-41B1-83F2-E662AA513412}"/>
              </a:ext>
            </a:extLst>
          </p:cNvPr>
          <p:cNvGrpSpPr/>
          <p:nvPr/>
        </p:nvGrpSpPr>
        <p:grpSpPr>
          <a:xfrm>
            <a:off x="6120829" y="1893476"/>
            <a:ext cx="5556470" cy="4543973"/>
            <a:chOff x="6120829" y="1893476"/>
            <a:chExt cx="5556470" cy="45439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9FFF31-C353-4052-8880-2270258F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0829" y="1893476"/>
              <a:ext cx="5556470" cy="45439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48D34C-6581-45F0-B7AA-3B9CB98ED383}"/>
                </a:ext>
              </a:extLst>
            </p:cNvPr>
            <p:cNvGrpSpPr/>
            <p:nvPr/>
          </p:nvGrpSpPr>
          <p:grpSpPr>
            <a:xfrm>
              <a:off x="6281336" y="2001345"/>
              <a:ext cx="5286550" cy="4316327"/>
              <a:chOff x="6281336" y="2001345"/>
              <a:chExt cx="5286550" cy="431632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29F1FE3-10BD-4E2F-97C9-869BCCFCC561}"/>
                  </a:ext>
                </a:extLst>
              </p:cNvPr>
              <p:cNvSpPr/>
              <p:nvPr/>
            </p:nvSpPr>
            <p:spPr>
              <a:xfrm>
                <a:off x="6281336" y="2001345"/>
                <a:ext cx="5286550" cy="4316327"/>
              </a:xfrm>
              <a:prstGeom prst="roundRect">
                <a:avLst/>
              </a:prstGeom>
              <a:solidFill>
                <a:srgbClr val="FFFFBB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469786-9310-418C-B52A-91BAB680C283}"/>
                  </a:ext>
                </a:extLst>
              </p:cNvPr>
              <p:cNvSpPr txBox="1"/>
              <p:nvPr/>
            </p:nvSpPr>
            <p:spPr>
              <a:xfrm>
                <a:off x="7343559" y="2043859"/>
                <a:ext cx="3264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B53434"/>
                    </a:solidFill>
                  </a:rPr>
                  <a:t>THỰC PHẨM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42FB67-106D-49A8-A912-387DF508F7BE}"/>
              </a:ext>
            </a:extLst>
          </p:cNvPr>
          <p:cNvSpPr txBox="1"/>
          <p:nvPr/>
        </p:nvSpPr>
        <p:spPr>
          <a:xfrm>
            <a:off x="2155187" y="442358"/>
            <a:ext cx="7255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effectLst/>
                <a:ea typeface="Arial" panose="020B0604020202020204" pitchFamily="34" charset="0"/>
              </a:rPr>
              <a:t>Sắp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xếp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các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loại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ăn</a:t>
            </a:r>
            <a:r>
              <a:rPr lang="en-US" sz="2800" b="1" dirty="0">
                <a:effectLst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trên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vào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nhóm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phù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hợp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vào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phiếu</a:t>
            </a:r>
            <a:r>
              <a:rPr lang="en-US" sz="2800" b="1" dirty="0">
                <a:effectLst/>
                <a:ea typeface="Arial" panose="020B0604020202020204" pitchFamily="34" charset="0"/>
              </a:rPr>
              <a:t> HT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nhóm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và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giải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thích</a:t>
            </a:r>
            <a:endParaRPr lang="en-US" sz="28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7DD3F5-531C-4BD4-99C2-120AB202D492}"/>
              </a:ext>
            </a:extLst>
          </p:cNvPr>
          <p:cNvGrpSpPr/>
          <p:nvPr/>
        </p:nvGrpSpPr>
        <p:grpSpPr>
          <a:xfrm>
            <a:off x="514702" y="1897638"/>
            <a:ext cx="4989261" cy="4558579"/>
            <a:chOff x="1649989" y="1897638"/>
            <a:chExt cx="4446011" cy="45585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01FC19-24E0-48A3-B004-B41EC7EF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49989" y="1897638"/>
              <a:ext cx="4446011" cy="45585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C41A322-19AC-4743-A661-9F32419E1B2D}"/>
                </a:ext>
              </a:extLst>
            </p:cNvPr>
            <p:cNvSpPr/>
            <p:nvPr/>
          </p:nvSpPr>
          <p:spPr>
            <a:xfrm>
              <a:off x="1870362" y="2080344"/>
              <a:ext cx="4031674" cy="4237329"/>
            </a:xfrm>
            <a:prstGeom prst="roundRect">
              <a:avLst/>
            </a:prstGeom>
            <a:solidFill>
              <a:srgbClr val="BDE0FD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9C8098-A339-4728-B802-9E4179EC31C1}"/>
                </a:ext>
              </a:extLst>
            </p:cNvPr>
            <p:cNvSpPr txBox="1"/>
            <p:nvPr/>
          </p:nvSpPr>
          <p:spPr>
            <a:xfrm>
              <a:off x="2563091" y="2105884"/>
              <a:ext cx="2618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LƯƠNG THỰC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E6935B-CC9E-45A3-A6D7-CF2B551A0C0B}"/>
              </a:ext>
            </a:extLst>
          </p:cNvPr>
          <p:cNvSpPr txBox="1"/>
          <p:nvPr/>
        </p:nvSpPr>
        <p:spPr>
          <a:xfrm>
            <a:off x="1032969" y="2586908"/>
            <a:ext cx="1191491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2C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10087-83DD-4518-A460-F2E9DE1529B5}"/>
              </a:ext>
            </a:extLst>
          </p:cNvPr>
          <p:cNvSpPr txBox="1"/>
          <p:nvPr/>
        </p:nvSpPr>
        <p:spPr>
          <a:xfrm>
            <a:off x="6591395" y="2298186"/>
            <a:ext cx="1388096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0B9EE-F766-464E-A745-8AF84BDAEA81}"/>
              </a:ext>
            </a:extLst>
          </p:cNvPr>
          <p:cNvSpPr txBox="1"/>
          <p:nvPr/>
        </p:nvSpPr>
        <p:spPr>
          <a:xfrm>
            <a:off x="8444277" y="4517376"/>
            <a:ext cx="1357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DB77E-410A-45B3-B6DA-305775624A33}"/>
              </a:ext>
            </a:extLst>
          </p:cNvPr>
          <p:cNvSpPr txBox="1"/>
          <p:nvPr/>
        </p:nvSpPr>
        <p:spPr>
          <a:xfrm>
            <a:off x="9994159" y="3134054"/>
            <a:ext cx="1467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A3453-B2F7-4E7C-88A0-3C0C4CFB81BF}"/>
              </a:ext>
            </a:extLst>
          </p:cNvPr>
          <p:cNvSpPr txBox="1"/>
          <p:nvPr/>
        </p:nvSpPr>
        <p:spPr>
          <a:xfrm>
            <a:off x="2342383" y="2905780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lang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D5B22-1797-4942-A3D2-610B436F3E35}"/>
              </a:ext>
            </a:extLst>
          </p:cNvPr>
          <p:cNvSpPr txBox="1"/>
          <p:nvPr/>
        </p:nvSpPr>
        <p:spPr>
          <a:xfrm>
            <a:off x="8482303" y="2609592"/>
            <a:ext cx="1207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rốt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26E1DF-30B0-4843-BE58-561E370793B0}"/>
              </a:ext>
            </a:extLst>
          </p:cNvPr>
          <p:cNvSpPr txBox="1"/>
          <p:nvPr/>
        </p:nvSpPr>
        <p:spPr>
          <a:xfrm>
            <a:off x="6581060" y="4532185"/>
            <a:ext cx="18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97678D-B799-4D32-A124-DE3FCD186E3A}"/>
              </a:ext>
            </a:extLst>
          </p:cNvPr>
          <p:cNvSpPr txBox="1"/>
          <p:nvPr/>
        </p:nvSpPr>
        <p:spPr>
          <a:xfrm>
            <a:off x="2281011" y="4038876"/>
            <a:ext cx="1256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6B9324-17DB-4C3B-956C-E5F76752FDA4}"/>
              </a:ext>
            </a:extLst>
          </p:cNvPr>
          <p:cNvSpPr txBox="1"/>
          <p:nvPr/>
        </p:nvSpPr>
        <p:spPr>
          <a:xfrm>
            <a:off x="8448580" y="4994173"/>
            <a:ext cx="1336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A8CBB4-AE92-48B8-8BCD-C6B77F6554FD}"/>
              </a:ext>
            </a:extLst>
          </p:cNvPr>
          <p:cNvSpPr txBox="1"/>
          <p:nvPr/>
        </p:nvSpPr>
        <p:spPr>
          <a:xfrm>
            <a:off x="8457917" y="5490057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A461C7-A3DF-4608-8DCD-DC7359C2263D}"/>
              </a:ext>
            </a:extLst>
          </p:cNvPr>
          <p:cNvSpPr txBox="1"/>
          <p:nvPr/>
        </p:nvSpPr>
        <p:spPr>
          <a:xfrm>
            <a:off x="8457917" y="4111067"/>
            <a:ext cx="1018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077C89-C792-449B-AC27-D1B3391CCB7E}"/>
              </a:ext>
            </a:extLst>
          </p:cNvPr>
          <p:cNvSpPr txBox="1"/>
          <p:nvPr/>
        </p:nvSpPr>
        <p:spPr>
          <a:xfrm>
            <a:off x="10035301" y="4014183"/>
            <a:ext cx="1144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9A0911-9A9C-4AE3-A428-BF6216C3488C}"/>
              </a:ext>
            </a:extLst>
          </p:cNvPr>
          <p:cNvSpPr txBox="1"/>
          <p:nvPr/>
        </p:nvSpPr>
        <p:spPr>
          <a:xfrm>
            <a:off x="8482845" y="3580504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52481C-1D92-44FC-87D6-31A919690EC0}"/>
              </a:ext>
            </a:extLst>
          </p:cNvPr>
          <p:cNvSpPr txBox="1"/>
          <p:nvPr/>
        </p:nvSpPr>
        <p:spPr>
          <a:xfrm>
            <a:off x="10006196" y="2626957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2704D9-58C4-4C1E-9F34-5DDE75FBEA5D}"/>
              </a:ext>
            </a:extLst>
          </p:cNvPr>
          <p:cNvSpPr txBox="1"/>
          <p:nvPr/>
        </p:nvSpPr>
        <p:spPr>
          <a:xfrm>
            <a:off x="6568161" y="4038876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7C073C-0C1B-4F58-A6AB-F1B20E085138}"/>
              </a:ext>
            </a:extLst>
          </p:cNvPr>
          <p:cNvSpPr txBox="1"/>
          <p:nvPr/>
        </p:nvSpPr>
        <p:spPr>
          <a:xfrm>
            <a:off x="6540248" y="3532168"/>
            <a:ext cx="1507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3C7F57-94B3-4285-97FC-07135A76648E}"/>
              </a:ext>
            </a:extLst>
          </p:cNvPr>
          <p:cNvSpPr txBox="1"/>
          <p:nvPr/>
        </p:nvSpPr>
        <p:spPr>
          <a:xfrm>
            <a:off x="8363202" y="3094538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dền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D924F2-22FB-46B0-83EA-46B8ABD2C546}"/>
              </a:ext>
            </a:extLst>
          </p:cNvPr>
          <p:cNvSpPr txBox="1"/>
          <p:nvPr/>
        </p:nvSpPr>
        <p:spPr>
          <a:xfrm>
            <a:off x="6578292" y="3039248"/>
            <a:ext cx="1207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01B799-1540-4CB4-8295-A42B3076A755}"/>
              </a:ext>
            </a:extLst>
          </p:cNvPr>
          <p:cNvSpPr txBox="1"/>
          <p:nvPr/>
        </p:nvSpPr>
        <p:spPr>
          <a:xfrm>
            <a:off x="10201434" y="3522732"/>
            <a:ext cx="81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E7DCF9-59D8-48CB-8D2A-257D23F66E75}"/>
              </a:ext>
            </a:extLst>
          </p:cNvPr>
          <p:cNvSpPr txBox="1"/>
          <p:nvPr/>
        </p:nvSpPr>
        <p:spPr>
          <a:xfrm>
            <a:off x="1080015" y="3989341"/>
            <a:ext cx="895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lang="en-US" dirty="0"/>
          </a:p>
        </p:txBody>
      </p:sp>
      <p:pic>
        <p:nvPicPr>
          <p:cNvPr id="18" name="y2mate.com - dong_ho_dem_nguoc_2_phut_2_minutes_countdown_xhZlL-xrWWY_1080p">
            <a:hlinkClick r:id="" action="ppaction://media"/>
            <a:extLst>
              <a:ext uri="{FF2B5EF4-FFF2-40B4-BE49-F238E27FC236}">
                <a16:creationId xmlns:a16="http://schemas.microsoft.com/office/drawing/2014/main" id="{111E0B2D-EE77-4989-A012-4A984C9D3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4501" y="12108"/>
            <a:ext cx="2765437" cy="15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5" grpId="0"/>
      <p:bldP spid="47" grpId="0"/>
      <p:bldP spid="49" grpId="0"/>
      <p:bldP spid="51" grpId="0"/>
      <p:bldP spid="53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9E4AE9-EA3B-4C92-997C-5B36AF4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302" y="2552700"/>
            <a:ext cx="260985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F4A86-9A5C-49CE-BB3B-D9CEBD149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5" y="2562225"/>
            <a:ext cx="2609850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24E37-36F2-460B-9D5B-0DF002A2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268" y="523783"/>
            <a:ext cx="2619376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0CD266-5ADC-497F-880B-8631B10D6287}"/>
              </a:ext>
            </a:extLst>
          </p:cNvPr>
          <p:cNvGrpSpPr/>
          <p:nvPr/>
        </p:nvGrpSpPr>
        <p:grpSpPr>
          <a:xfrm>
            <a:off x="782386" y="517629"/>
            <a:ext cx="2634646" cy="1758754"/>
            <a:chOff x="1164097" y="523783"/>
            <a:chExt cx="2634646" cy="17587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4F6035-C062-4164-B400-BB793D6B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893" y="529937"/>
              <a:ext cx="2609850" cy="1752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0EC213-F771-4C95-8A3B-E9DC1D27AC7D}"/>
                </a:ext>
              </a:extLst>
            </p:cNvPr>
            <p:cNvSpPr txBox="1"/>
            <p:nvPr/>
          </p:nvSpPr>
          <p:spPr>
            <a:xfrm>
              <a:off x="1164097" y="523783"/>
              <a:ext cx="1052297" cy="461665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522D0F"/>
                  </a:solidFill>
                </a:rPr>
                <a:t>Sắn</a:t>
              </a:r>
              <a:endParaRPr lang="en-US" sz="2400" b="1" dirty="0">
                <a:solidFill>
                  <a:srgbClr val="522D0F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E345EF-440E-4399-8EC9-5253382B2640}"/>
              </a:ext>
            </a:extLst>
          </p:cNvPr>
          <p:cNvSpPr txBox="1"/>
          <p:nvPr/>
        </p:nvSpPr>
        <p:spPr>
          <a:xfrm>
            <a:off x="3674475" y="513229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Gạo</a:t>
            </a:r>
            <a:endParaRPr lang="en-US" sz="2400" b="1" dirty="0">
              <a:solidFill>
                <a:srgbClr val="1A0A0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/>
          <p:nvPr/>
        </p:nvSpPr>
        <p:spPr>
          <a:xfrm>
            <a:off x="764097" y="3850707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Lúa</a:t>
            </a:r>
            <a:r>
              <a:rPr lang="en-US" sz="2400" b="1" dirty="0">
                <a:solidFill>
                  <a:srgbClr val="1A0A03"/>
                </a:solidFill>
              </a:rPr>
              <a:t> </a:t>
            </a:r>
            <a:r>
              <a:rPr lang="en-US" sz="2400" b="1" dirty="0" err="1">
                <a:solidFill>
                  <a:srgbClr val="1A0A03"/>
                </a:solidFill>
              </a:rPr>
              <a:t>mì</a:t>
            </a:r>
            <a:endParaRPr lang="en-US" sz="2400" b="1" dirty="0">
              <a:solidFill>
                <a:srgbClr val="1A0A0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08AA9-3E2C-4D91-BDE5-514838DE4AC1}"/>
              </a:ext>
            </a:extLst>
          </p:cNvPr>
          <p:cNvSpPr txBox="1"/>
          <p:nvPr/>
        </p:nvSpPr>
        <p:spPr>
          <a:xfrm>
            <a:off x="3731633" y="3841790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Ngô</a:t>
            </a:r>
            <a:endParaRPr lang="en-US" sz="2400" b="1" dirty="0">
              <a:solidFill>
                <a:srgbClr val="1A0A03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B01831-08EB-4C74-807C-299C8D3A1D23}"/>
              </a:ext>
            </a:extLst>
          </p:cNvPr>
          <p:cNvGrpSpPr/>
          <p:nvPr/>
        </p:nvGrpSpPr>
        <p:grpSpPr>
          <a:xfrm>
            <a:off x="742236" y="4797137"/>
            <a:ext cx="2674796" cy="1749137"/>
            <a:chOff x="2493818" y="4554681"/>
            <a:chExt cx="2674796" cy="1749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34028A-C86E-4E7E-B2C1-53D674C4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3818" y="4554681"/>
              <a:ext cx="2619375" cy="1743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AB375A-E6DE-4FE5-8679-B5A893442609}"/>
                </a:ext>
              </a:extLst>
            </p:cNvPr>
            <p:cNvSpPr txBox="1"/>
            <p:nvPr/>
          </p:nvSpPr>
          <p:spPr>
            <a:xfrm>
              <a:off x="3588329" y="5836091"/>
              <a:ext cx="1580285" cy="467727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1A0A03"/>
                  </a:solidFill>
                </a:rPr>
                <a:t>Khoai</a:t>
              </a:r>
              <a:r>
                <a:rPr lang="en-US" sz="2400" b="1" dirty="0">
                  <a:solidFill>
                    <a:srgbClr val="1A0A03"/>
                  </a:solidFill>
                </a:rPr>
                <a:t> </a:t>
              </a:r>
              <a:r>
                <a:rPr lang="en-US" sz="2400" b="1" dirty="0" err="1">
                  <a:solidFill>
                    <a:srgbClr val="1A0A03"/>
                  </a:solidFill>
                </a:rPr>
                <a:t>tây</a:t>
              </a:r>
              <a:endParaRPr lang="en-US" sz="2400" b="1" dirty="0">
                <a:solidFill>
                  <a:srgbClr val="1A0A03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54282-7DE2-4E85-9219-88FB89FF2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001" y="4797138"/>
            <a:ext cx="2483643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E596E0-DCA0-446F-80DA-1531B9389D81}"/>
              </a:ext>
            </a:extLst>
          </p:cNvPr>
          <p:cNvSpPr txBox="1"/>
          <p:nvPr/>
        </p:nvSpPr>
        <p:spPr>
          <a:xfrm>
            <a:off x="3804742" y="6079415"/>
            <a:ext cx="1580285" cy="467727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Khoai</a:t>
            </a:r>
            <a:r>
              <a:rPr lang="en-US" sz="2400" b="1" dirty="0">
                <a:solidFill>
                  <a:srgbClr val="1A0A03"/>
                </a:solidFill>
              </a:rPr>
              <a:t> lang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C9B55-3A2E-44BE-AF30-CDDED45C2806}"/>
              </a:ext>
            </a:extLst>
          </p:cNvPr>
          <p:cNvGrpSpPr/>
          <p:nvPr/>
        </p:nvGrpSpPr>
        <p:grpSpPr>
          <a:xfrm>
            <a:off x="7268389" y="297108"/>
            <a:ext cx="4031672" cy="803564"/>
            <a:chOff x="7661564" y="304800"/>
            <a:chExt cx="4031672" cy="803564"/>
          </a:xfrm>
          <a:solidFill>
            <a:srgbClr val="EFDD9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380178-CB2E-4ADC-A21F-8A3B01212D73}"/>
                </a:ext>
              </a:extLst>
            </p:cNvPr>
            <p:cNvSpPr/>
            <p:nvPr/>
          </p:nvSpPr>
          <p:spPr>
            <a:xfrm>
              <a:off x="7661564" y="304800"/>
              <a:ext cx="4031672" cy="80356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46DC1-1F3B-4078-9DCC-8F7CD3DC9514}"/>
                </a:ext>
              </a:extLst>
            </p:cNvPr>
            <p:cNvSpPr txBox="1"/>
            <p:nvPr/>
          </p:nvSpPr>
          <p:spPr>
            <a:xfrm>
              <a:off x="7897091" y="451674"/>
              <a:ext cx="3602182" cy="52322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85002"/>
                  </a:solidFill>
                </a:rPr>
                <a:t>MỘT SỐ LƯƠNG THỰC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44EC09-6B73-4535-87C2-C0E3D36EB099}"/>
              </a:ext>
            </a:extLst>
          </p:cNvPr>
          <p:cNvGrpSpPr/>
          <p:nvPr/>
        </p:nvGrpSpPr>
        <p:grpSpPr>
          <a:xfrm>
            <a:off x="7266111" y="1461654"/>
            <a:ext cx="4184072" cy="3934691"/>
            <a:chOff x="7772400" y="1856509"/>
            <a:chExt cx="3920836" cy="440574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324A81-EBC6-4A48-8E70-23F9240A92BB}"/>
                </a:ext>
              </a:extLst>
            </p:cNvPr>
            <p:cNvSpPr/>
            <p:nvPr/>
          </p:nvSpPr>
          <p:spPr>
            <a:xfrm>
              <a:off x="7772400" y="1856509"/>
              <a:ext cx="3920836" cy="4405745"/>
            </a:xfrm>
            <a:prstGeom prst="roundRect">
              <a:avLst/>
            </a:prstGeom>
            <a:solidFill>
              <a:srgbClr val="816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2AA7DB-DC37-4F15-A91E-3D5A5C8F51BB}"/>
                </a:ext>
              </a:extLst>
            </p:cNvPr>
            <p:cNvSpPr txBox="1"/>
            <p:nvPr/>
          </p:nvSpPr>
          <p:spPr>
            <a:xfrm>
              <a:off x="7827821" y="2091642"/>
              <a:ext cx="3671452" cy="360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chủ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yếu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lương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bột</a:t>
              </a:r>
              <a:r>
                <a:rPr lang="en-US" sz="2400" b="1" dirty="0">
                  <a:solidFill>
                    <a:schemeClr val="bg1"/>
                  </a:solidFill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</a:rPr>
                <a:t>Đây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cung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chính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khẩu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ăn</a:t>
              </a:r>
              <a:r>
                <a:rPr lang="en-US" sz="2400" b="1" dirty="0">
                  <a:solidFill>
                    <a:schemeClr val="bg1"/>
                  </a:solidFill>
                </a:rPr>
                <a:t>.</a:t>
              </a:r>
            </a:p>
            <a:p>
              <a:pPr marL="285750" indent="-285750" algn="just">
                <a:lnSpc>
                  <a:spcPct val="12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bg1"/>
                  </a:solidFill>
                </a:rPr>
                <a:t>Ngoài</a:t>
              </a:r>
              <a:r>
                <a:rPr lang="en-US" sz="2400" b="1" dirty="0">
                  <a:solidFill>
                    <a:schemeClr val="bg1"/>
                  </a:solidFill>
                </a:rPr>
                <a:t> ra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lương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chứa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</a:rPr>
                <a:t> vitamin….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C8FEF0-DA7D-4ABB-863B-3342ECB25C47}"/>
              </a:ext>
            </a:extLst>
          </p:cNvPr>
          <p:cNvSpPr txBox="1"/>
          <p:nvPr/>
        </p:nvSpPr>
        <p:spPr>
          <a:xfrm>
            <a:off x="7266111" y="5868641"/>
            <a:ext cx="463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31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cacbohydrate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5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DDA4FCB-1B84-4F80-9F7B-F7BD562F1489}"/>
              </a:ext>
            </a:extLst>
          </p:cNvPr>
          <p:cNvGrpSpPr/>
          <p:nvPr/>
        </p:nvGrpSpPr>
        <p:grpSpPr>
          <a:xfrm>
            <a:off x="252646" y="492269"/>
            <a:ext cx="3377232" cy="2784672"/>
            <a:chOff x="571311" y="492269"/>
            <a:chExt cx="3377232" cy="27846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CB987-6046-4293-B04A-C2EB9D01C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441" y="492269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8D5235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01234-E890-475A-8047-274B3D7BA473}"/>
                </a:ext>
              </a:extLst>
            </p:cNvPr>
            <p:cNvSpPr txBox="1"/>
            <p:nvPr/>
          </p:nvSpPr>
          <p:spPr>
            <a:xfrm>
              <a:off x="571311" y="2815276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đạm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E55608-A22B-4B3F-ABD5-609F5813EA1B}"/>
              </a:ext>
            </a:extLst>
          </p:cNvPr>
          <p:cNvGrpSpPr/>
          <p:nvPr/>
        </p:nvGrpSpPr>
        <p:grpSpPr>
          <a:xfrm>
            <a:off x="3707962" y="492269"/>
            <a:ext cx="3377232" cy="2784672"/>
            <a:chOff x="4026627" y="492269"/>
            <a:chExt cx="3377232" cy="2784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829241-38D0-451F-9A61-7C08074F8F6D}"/>
                </a:ext>
              </a:extLst>
            </p:cNvPr>
            <p:cNvGrpSpPr/>
            <p:nvPr/>
          </p:nvGrpSpPr>
          <p:grpSpPr>
            <a:xfrm>
              <a:off x="4145786" y="492269"/>
              <a:ext cx="3216508" cy="2175164"/>
              <a:chOff x="5189916" y="492269"/>
              <a:chExt cx="4148041" cy="2805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B0FC92-1A67-43F7-8DA3-EF384765B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9916" y="492269"/>
                <a:ext cx="4148041" cy="28051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8E2D3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93745F-05E3-4E12-B0CF-F32065A80C31}"/>
                  </a:ext>
                </a:extLst>
              </p:cNvPr>
              <p:cNvSpPr/>
              <p:nvPr/>
            </p:nvSpPr>
            <p:spPr>
              <a:xfrm>
                <a:off x="7869384" y="665019"/>
                <a:ext cx="1343889" cy="852488"/>
              </a:xfrm>
              <a:prstGeom prst="roundRect">
                <a:avLst/>
              </a:prstGeom>
              <a:solidFill>
                <a:srgbClr val="C27D3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latin typeface="#9Slide07 Brankovic" panose="02000000000000000000" pitchFamily="2" charset="0"/>
                  </a:rPr>
                  <a:t>Lipit</a:t>
                </a:r>
                <a:endParaRPr lang="en-US" sz="2400" b="1" dirty="0">
                  <a:latin typeface="#9Slide07 Brankovic" panose="02000000000000000000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F25AD6-ABD4-4E4C-BA2B-5508CA1699DC}"/>
                </a:ext>
              </a:extLst>
            </p:cNvPr>
            <p:cNvSpPr txBox="1"/>
            <p:nvPr/>
          </p:nvSpPr>
          <p:spPr>
            <a:xfrm>
              <a:off x="4026627" y="2815276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béo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679787-EEEA-4853-95EE-77E59EB71FF5}"/>
              </a:ext>
            </a:extLst>
          </p:cNvPr>
          <p:cNvGrpSpPr/>
          <p:nvPr/>
        </p:nvGrpSpPr>
        <p:grpSpPr>
          <a:xfrm>
            <a:off x="216617" y="3615264"/>
            <a:ext cx="3377232" cy="3216676"/>
            <a:chOff x="535282" y="3615264"/>
            <a:chExt cx="3377232" cy="3216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C97AF8-99CC-4270-BEE8-075A8641C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441" y="3615264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CA134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24A0EC-8BA3-4399-8146-3581F6A442D2}"/>
                </a:ext>
              </a:extLst>
            </p:cNvPr>
            <p:cNvSpPr txBox="1"/>
            <p:nvPr/>
          </p:nvSpPr>
          <p:spPr>
            <a:xfrm>
              <a:off x="535282" y="6000943"/>
              <a:ext cx="3377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bột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,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đường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ABC88-872D-4922-96E4-0E58D9CCF6B7}"/>
              </a:ext>
            </a:extLst>
          </p:cNvPr>
          <p:cNvGrpSpPr/>
          <p:nvPr/>
        </p:nvGrpSpPr>
        <p:grpSpPr>
          <a:xfrm>
            <a:off x="3727353" y="3615264"/>
            <a:ext cx="3377232" cy="3216676"/>
            <a:chOff x="4046018" y="3615264"/>
            <a:chExt cx="3377232" cy="3216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1DF124-4476-4CA1-A41D-9A56023A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7351" y="3615264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2B3D1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303EBB-954C-47D5-A35B-4758B75165EB}"/>
                </a:ext>
              </a:extLst>
            </p:cNvPr>
            <p:cNvSpPr txBox="1"/>
            <p:nvPr/>
          </p:nvSpPr>
          <p:spPr>
            <a:xfrm>
              <a:off x="4046018" y="6000943"/>
              <a:ext cx="3377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vitamin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và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muối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khoáng</a:t>
              </a:r>
              <a:endParaRPr lang="en-US" sz="2400" b="1" dirty="0">
                <a:solidFill>
                  <a:srgbClr val="261D15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6A0794-5C7D-4FB2-BC86-6D7586B0628B}"/>
              </a:ext>
            </a:extLst>
          </p:cNvPr>
          <p:cNvGrpSpPr/>
          <p:nvPr/>
        </p:nvGrpSpPr>
        <p:grpSpPr>
          <a:xfrm>
            <a:off x="7869380" y="279566"/>
            <a:ext cx="4031672" cy="803564"/>
            <a:chOff x="7661564" y="304800"/>
            <a:chExt cx="4031672" cy="803564"/>
          </a:xfrm>
          <a:solidFill>
            <a:srgbClr val="EFDD9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9A921FF-9045-4534-9723-E066F03834C7}"/>
                </a:ext>
              </a:extLst>
            </p:cNvPr>
            <p:cNvSpPr/>
            <p:nvPr/>
          </p:nvSpPr>
          <p:spPr>
            <a:xfrm>
              <a:off x="7661564" y="304800"/>
              <a:ext cx="4031672" cy="80356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D3DF38-AFA8-4559-AF28-C1D370D9F38C}"/>
                </a:ext>
              </a:extLst>
            </p:cNvPr>
            <p:cNvSpPr txBox="1"/>
            <p:nvPr/>
          </p:nvSpPr>
          <p:spPr>
            <a:xfrm>
              <a:off x="7897091" y="451674"/>
              <a:ext cx="3602182" cy="52322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85002"/>
                  </a:solidFill>
                </a:rPr>
                <a:t>MỘT SỐ THỰC PHẨM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4090C-82B4-40D9-A312-FF6D2E9EEDE0}"/>
              </a:ext>
            </a:extLst>
          </p:cNvPr>
          <p:cNvGrpSpPr/>
          <p:nvPr/>
        </p:nvGrpSpPr>
        <p:grpSpPr>
          <a:xfrm>
            <a:off x="7720261" y="1461654"/>
            <a:ext cx="4184072" cy="3934693"/>
            <a:chOff x="7772400" y="1856509"/>
            <a:chExt cx="3920836" cy="440574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290436-3520-4723-8538-0B6F8CB310A9}"/>
                </a:ext>
              </a:extLst>
            </p:cNvPr>
            <p:cNvSpPr/>
            <p:nvPr/>
          </p:nvSpPr>
          <p:spPr>
            <a:xfrm>
              <a:off x="7772400" y="1856509"/>
              <a:ext cx="3920836" cy="4405745"/>
            </a:xfrm>
            <a:prstGeom prst="roundRect">
              <a:avLst/>
            </a:prstGeom>
            <a:solidFill>
              <a:srgbClr val="B04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41B2E5-E2A5-4DBE-89AC-D032D3D5FB2A}"/>
                </a:ext>
              </a:extLst>
            </p:cNvPr>
            <p:cNvSpPr txBox="1"/>
            <p:nvPr/>
          </p:nvSpPr>
          <p:spPr>
            <a:xfrm>
              <a:off x="7865811" y="2085658"/>
              <a:ext cx="3681542" cy="404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400" b="1" dirty="0" err="1">
                  <a:solidFill>
                    <a:schemeClr val="bg1"/>
                  </a:solidFill>
                </a:rPr>
                <a:t>Cung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dinh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dưỡng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</a:rPr>
                <a:t>: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đạm</a:t>
              </a:r>
              <a:r>
                <a:rPr lang="en-US" sz="2400" b="1" dirty="0">
                  <a:solidFill>
                    <a:schemeClr val="bg1"/>
                  </a:solidFill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</a:rPr>
                <a:t>prôtêin</a:t>
              </a:r>
              <a:r>
                <a:rPr lang="en-US" sz="2400" b="1" dirty="0">
                  <a:solidFill>
                    <a:schemeClr val="bg1"/>
                  </a:solidFill>
                </a:rPr>
                <a:t>).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béo</a:t>
              </a:r>
              <a:r>
                <a:rPr lang="en-US" sz="2400" b="1" dirty="0">
                  <a:solidFill>
                    <a:schemeClr val="bg1"/>
                  </a:solidFill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</a:rPr>
                <a:t>lipit</a:t>
              </a:r>
              <a:r>
                <a:rPr lang="en-US" sz="2400" b="1" dirty="0">
                  <a:solidFill>
                    <a:schemeClr val="bg1"/>
                  </a:solidFill>
                </a:rPr>
                <a:t>).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bột</a:t>
              </a:r>
              <a:r>
                <a:rPr lang="en-US" sz="2400" b="1" dirty="0">
                  <a:solidFill>
                    <a:schemeClr val="bg1"/>
                  </a:solidFill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</a:rPr>
                <a:t>cacbohydrat</a:t>
              </a:r>
              <a:r>
                <a:rPr lang="en-US" sz="2400" b="1" dirty="0">
                  <a:solidFill>
                    <a:schemeClr val="bg1"/>
                  </a:solidFill>
                </a:rPr>
                <a:t>).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+ Vitamin </a:t>
              </a:r>
              <a:r>
                <a:rPr lang="en-US" sz="2400" b="1" dirty="0" err="1">
                  <a:solidFill>
                    <a:schemeClr val="bg1"/>
                  </a:solidFill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muối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khoáng</a:t>
              </a:r>
              <a:r>
                <a:rPr lang="en-US" sz="2400" b="1" dirty="0">
                  <a:solidFill>
                    <a:schemeClr val="bg1"/>
                  </a:solidFill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xơ</a:t>
              </a:r>
              <a:r>
                <a:rPr lang="en-US" sz="2400" b="1" dirty="0">
                  <a:solidFill>
                    <a:schemeClr val="bg1"/>
                  </a:solidFill>
                </a:rPr>
                <a:t>, …..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965351-B44C-43EF-B03D-2B8F09F3F6E0}"/>
              </a:ext>
            </a:extLst>
          </p:cNvPr>
          <p:cNvSpPr txBox="1"/>
          <p:nvPr/>
        </p:nvSpPr>
        <p:spPr>
          <a:xfrm>
            <a:off x="7554004" y="5791365"/>
            <a:ext cx="463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49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890</Words>
  <Application>Microsoft Office PowerPoint</Application>
  <PresentationFormat>Widescreen</PresentationFormat>
  <Paragraphs>162</Paragraphs>
  <Slides>23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#9Slide03 Bebas Neue Bold</vt:lpstr>
      <vt:lpstr>#9Slide04 SFU Fenice Ultra</vt:lpstr>
      <vt:lpstr>#9Slide05 SVNKitten</vt:lpstr>
      <vt:lpstr>#9Slide07 Brankovic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bảo quản lương thực – thực phẩm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Huong</dc:creator>
  <cp:lastModifiedBy>Admin</cp:lastModifiedBy>
  <cp:revision>156</cp:revision>
  <dcterms:created xsi:type="dcterms:W3CDTF">2021-05-07T23:18:07Z</dcterms:created>
  <dcterms:modified xsi:type="dcterms:W3CDTF">2023-10-31T03:15:54Z</dcterms:modified>
</cp:coreProperties>
</file>