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83" r:id="rId3"/>
    <p:sldId id="484" r:id="rId4"/>
    <p:sldId id="485" r:id="rId5"/>
    <p:sldId id="481" r:id="rId6"/>
    <p:sldId id="259" r:id="rId7"/>
    <p:sldId id="266" r:id="rId8"/>
    <p:sldId id="265" r:id="rId9"/>
    <p:sldId id="508" r:id="rId10"/>
    <p:sldId id="260" r:id="rId11"/>
    <p:sldId id="261" r:id="rId12"/>
    <p:sldId id="269" r:id="rId13"/>
    <p:sldId id="258" r:id="rId14"/>
    <p:sldId id="313" r:id="rId15"/>
    <p:sldId id="304" r:id="rId16"/>
    <p:sldId id="511" r:id="rId17"/>
    <p:sldId id="314" r:id="rId18"/>
    <p:sldId id="497" r:id="rId19"/>
    <p:sldId id="498" r:id="rId20"/>
    <p:sldId id="499" r:id="rId21"/>
    <p:sldId id="500" r:id="rId22"/>
    <p:sldId id="512" r:id="rId23"/>
    <p:sldId id="501" r:id="rId24"/>
    <p:sldId id="509" r:id="rId25"/>
    <p:sldId id="510" r:id="rId26"/>
    <p:sldId id="50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/>
            <a:t>Xác</a:t>
          </a:r>
          <a:r>
            <a:rPr lang="en-SG" sz="2800" b="1" dirty="0"/>
            <a:t> </a:t>
          </a:r>
          <a:r>
            <a:rPr lang="en-SG" sz="2800" b="1" dirty="0" err="1"/>
            <a:t>định</a:t>
          </a:r>
          <a:r>
            <a:rPr lang="en-SG" sz="2800" b="1" dirty="0"/>
            <a:t> </a:t>
          </a:r>
          <a:r>
            <a:rPr lang="en-SG" sz="2800" b="1" dirty="0" err="1"/>
            <a:t>mục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endParaRPr lang="en-SG" sz="2800" b="1" dirty="0"/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/>
            <a:t>Kiểm</a:t>
          </a:r>
          <a:r>
            <a:rPr lang="en-SG" sz="2800" b="1" dirty="0"/>
            <a:t> </a:t>
          </a:r>
          <a:r>
            <a:rPr lang="en-SG" sz="2800" b="1" dirty="0" err="1"/>
            <a:t>tra</a:t>
          </a:r>
          <a:r>
            <a:rPr lang="en-SG" sz="2800" b="1" dirty="0"/>
            <a:t> </a:t>
          </a:r>
          <a:r>
            <a:rPr lang="en-SG" sz="2800" b="1" dirty="0" err="1"/>
            <a:t>dụng</a:t>
          </a:r>
          <a:r>
            <a:rPr lang="en-SG" sz="2800" b="1" dirty="0"/>
            <a:t> </a:t>
          </a:r>
          <a:r>
            <a:rPr lang="en-SG" sz="2800" b="1" dirty="0" err="1"/>
            <a:t>cụ</a:t>
          </a:r>
          <a:endParaRPr lang="en-SG" sz="2800" b="1" dirty="0"/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SG" sz="2800" b="1" dirty="0" err="1"/>
            <a:t>Các</a:t>
          </a:r>
          <a:r>
            <a:rPr lang="en-SG" sz="2800" b="1" dirty="0"/>
            <a:t> </a:t>
          </a:r>
          <a:r>
            <a:rPr lang="en-SG" sz="2800" b="1" dirty="0" err="1"/>
            <a:t>bước</a:t>
          </a:r>
          <a:r>
            <a:rPr lang="en-SG" sz="2800" b="1" dirty="0"/>
            <a:t> </a:t>
          </a:r>
          <a:r>
            <a:rPr lang="en-SG" sz="2800" b="1" dirty="0" err="1"/>
            <a:t>làm</a:t>
          </a:r>
          <a:r>
            <a:rPr lang="en-SG" sz="2800" b="1" dirty="0"/>
            <a:t> </a:t>
          </a:r>
          <a:r>
            <a:rPr lang="en-SG" sz="2800" b="1" dirty="0" err="1"/>
            <a:t>mẫu</a:t>
          </a:r>
          <a:r>
            <a:rPr lang="en-SG" sz="2800" b="1" dirty="0"/>
            <a:t> </a:t>
          </a:r>
          <a:r>
            <a:rPr lang="en-SG" sz="2800" b="1" dirty="0" err="1"/>
            <a:t>vật</a:t>
          </a:r>
          <a:endParaRPr lang="en-SG" sz="2800" b="1" dirty="0"/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 custScaleX="117919">
        <dgm:presLayoutVars>
          <dgm:bulletEnabled val="1"/>
        </dgm:presLayoutVars>
      </dgm:prSet>
      <dgm:spPr/>
    </dgm:pt>
  </dgm:ptLst>
  <dgm:cxnLst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3793" y="2081853"/>
          <a:ext cx="2600952" cy="1003967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697381" y="2332845"/>
          <a:ext cx="2196360" cy="100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Xác</a:t>
          </a:r>
          <a:r>
            <a:rPr lang="en-SG" sz="2800" b="1" kern="1200" dirty="0"/>
            <a:t> </a:t>
          </a:r>
          <a:r>
            <a:rPr lang="en-SG" sz="2800" b="1" kern="1200" dirty="0" err="1"/>
            <a:t>định</a:t>
          </a:r>
          <a:r>
            <a:rPr lang="en-SG" sz="2800" b="1" kern="1200" dirty="0"/>
            <a:t> </a:t>
          </a:r>
          <a:r>
            <a:rPr lang="en-SG" sz="2800" b="1" kern="1200" dirty="0" err="1"/>
            <a:t>mục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endParaRPr lang="en-SG" sz="2800" b="1" kern="1200" dirty="0"/>
        </a:p>
      </dsp:txBody>
      <dsp:txXfrm>
        <a:off x="726786" y="2362250"/>
        <a:ext cx="2137550" cy="945157"/>
      </dsp:txXfrm>
    </dsp:sp>
    <dsp:sp modelId="{B7D1A6D6-9907-44B8-993F-930153A578C3}">
      <dsp:nvSpPr>
        <dsp:cNvPr id="0" name=""/>
        <dsp:cNvSpPr/>
      </dsp:nvSpPr>
      <dsp:spPr>
        <a:xfrm>
          <a:off x="2974659" y="2081853"/>
          <a:ext cx="2600952" cy="1003967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668247" y="2332845"/>
          <a:ext cx="2196360" cy="100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Kiểm</a:t>
          </a:r>
          <a:r>
            <a:rPr lang="en-SG" sz="2800" b="1" kern="1200" dirty="0"/>
            <a:t> </a:t>
          </a:r>
          <a:r>
            <a:rPr lang="en-SG" sz="2800" b="1" kern="1200" dirty="0" err="1"/>
            <a:t>tra</a:t>
          </a:r>
          <a:r>
            <a:rPr lang="en-SG" sz="2800" b="1" kern="1200" dirty="0"/>
            <a:t> </a:t>
          </a:r>
          <a:r>
            <a:rPr lang="en-SG" sz="2800" b="1" kern="1200" dirty="0" err="1"/>
            <a:t>dụng</a:t>
          </a:r>
          <a:r>
            <a:rPr lang="en-SG" sz="2800" b="1" kern="1200" dirty="0"/>
            <a:t> </a:t>
          </a:r>
          <a:r>
            <a:rPr lang="en-SG" sz="2800" b="1" kern="1200" dirty="0" err="1"/>
            <a:t>cụ</a:t>
          </a:r>
          <a:endParaRPr lang="en-SG" sz="2800" b="1" kern="1200" dirty="0"/>
        </a:p>
      </dsp:txBody>
      <dsp:txXfrm>
        <a:off x="3697652" y="2362250"/>
        <a:ext cx="2137550" cy="945157"/>
      </dsp:txXfrm>
    </dsp:sp>
    <dsp:sp modelId="{A35DF573-0EEC-4133-BB6D-F49979BC67EC}">
      <dsp:nvSpPr>
        <dsp:cNvPr id="0" name=""/>
        <dsp:cNvSpPr/>
      </dsp:nvSpPr>
      <dsp:spPr>
        <a:xfrm>
          <a:off x="5945525" y="2081853"/>
          <a:ext cx="2600952" cy="1003967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442330" y="2332845"/>
          <a:ext cx="2589925" cy="100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Các</a:t>
          </a:r>
          <a:r>
            <a:rPr lang="en-SG" sz="2800" b="1" kern="1200" dirty="0"/>
            <a:t> </a:t>
          </a:r>
          <a:r>
            <a:rPr lang="en-SG" sz="2800" b="1" kern="1200" dirty="0" err="1"/>
            <a:t>bước</a:t>
          </a:r>
          <a:r>
            <a:rPr lang="en-SG" sz="2800" b="1" kern="1200" dirty="0"/>
            <a:t> </a:t>
          </a:r>
          <a:r>
            <a:rPr lang="en-SG" sz="2800" b="1" kern="1200" dirty="0" err="1"/>
            <a:t>làm</a:t>
          </a:r>
          <a:r>
            <a:rPr lang="en-SG" sz="2800" b="1" kern="1200" dirty="0"/>
            <a:t> </a:t>
          </a:r>
          <a:r>
            <a:rPr lang="en-SG" sz="2800" b="1" kern="1200" dirty="0" err="1"/>
            <a:t>mẫu</a:t>
          </a:r>
          <a:r>
            <a:rPr lang="en-SG" sz="2800" b="1" kern="1200" dirty="0"/>
            <a:t> </a:t>
          </a:r>
          <a:r>
            <a:rPr lang="en-SG" sz="2800" b="1" kern="1200" dirty="0" err="1"/>
            <a:t>vật</a:t>
          </a:r>
          <a:endParaRPr lang="en-SG" sz="2800" b="1" kern="1200" dirty="0"/>
        </a:p>
      </dsp:txBody>
      <dsp:txXfrm>
        <a:off x="6471735" y="2362250"/>
        <a:ext cx="2531115" cy="945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0168" y="609600"/>
            <a:ext cx="10773833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60BC-4766-45BB-891A-098D8E3D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CBE5B-5DA4-4487-9290-3E1CE5C2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C75F1-CB9E-407E-94C5-B4717E74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 smtClean="0"/>
            </a:lvl2pPr>
          </a:lstStyle>
          <a:p>
            <a:pPr lvl="1">
              <a:defRPr/>
            </a:pPr>
            <a:fld id="{1AA2C224-5489-45F2-A181-86FF6404FE56}" type="slidenum">
              <a:rPr lang="ar-SA" altLang="en-US"/>
              <a:pPr lvl="1">
                <a:defRPr/>
              </a:pPr>
              <a:t>‹#›</a:t>
            </a:fld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37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0.svg"/><Relationship Id="rId4" Type="http://schemas.openxmlformats.org/officeDocument/2006/relationships/diagramData" Target="../diagrams/data1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A9E4C-A3EE-434B-AABE-053CF82A01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8" y="4125811"/>
            <a:ext cx="1803112" cy="2495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449508" y="1785421"/>
            <a:ext cx="11109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</a:p>
          <a:p>
            <a:pPr algn="ct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TẾ BÀO – ĐƠN VỊ CƠ SỞ CỦA SỰ SỐNG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8CD07-72EF-48A7-AD2C-B522C26E5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8" b="100000" l="1625" r="99500">
                        <a14:foregroundMark x1="37125" y1="60291" x2="36375" y2="60291"/>
                        <a14:foregroundMark x1="65750" y1="73597" x2="65750" y2="73597"/>
                        <a14:foregroundMark x1="65750" y1="73597" x2="36250" y2="59875"/>
                        <a14:foregroundMark x1="38125" y1="75884" x2="38125" y2="75884"/>
                        <a14:foregroundMark x1="38375" y1="76299" x2="50375" y2="66944"/>
                        <a14:foregroundMark x1="71250" y1="70062" x2="71250" y2="70062"/>
                        <a14:foregroundMark x1="94500" y1="51975" x2="94500" y2="51975"/>
                        <a14:foregroundMark x1="94500" y1="51975" x2="71500" y2="70894"/>
                        <a14:foregroundMark x1="72625" y1="48441" x2="72625" y2="48441"/>
                        <a14:foregroundMark x1="92125" y1="75884" x2="92125" y2="75884"/>
                        <a14:foregroundMark x1="72625" y1="49064" x2="92375" y2="76299"/>
                        <a14:foregroundMark x1="82375" y1="63410" x2="82375" y2="63410"/>
                        <a14:foregroundMark x1="81875" y1="39709" x2="81875" y2="39709"/>
                        <a14:foregroundMark x1="81875" y1="39709" x2="82375" y2="64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51" y="-160079"/>
            <a:ext cx="4287998" cy="2578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7EED5-CD81-4271-A2F7-96FC4230B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98" r="100000">
                        <a14:backgroundMark x1="47253" y1="2717" x2="47253" y2="2717"/>
                        <a14:backgroundMark x1="56410" y1="14130" x2="56410" y2="14130"/>
                        <a14:backgroundMark x1="71429" y1="1630" x2="71429" y2="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47" y="454657"/>
            <a:ext cx="3557537" cy="239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A88E-DDF2-4E5E-B2E9-AB78405539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35" y="3751594"/>
            <a:ext cx="3138949" cy="209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4ECD8-FA82-4568-B2C8-EF9229121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59" y="4517264"/>
            <a:ext cx="793591" cy="7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4345663" y="2276475"/>
            <a:ext cx="7686392" cy="410577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59945" y="1809750"/>
            <a:ext cx="3784348" cy="4645465"/>
          </a:xfrm>
          <a:prstGeom prst="wedgeEllipseCallout">
            <a:avLst>
              <a:gd name="adj1" fmla="val 57295"/>
              <a:gd name="adj2" fmla="val -983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4EE04-F40A-4960-80A0-7F69292F6139}"/>
              </a:ext>
            </a:extLst>
          </p:cNvPr>
          <p:cNvSpPr txBox="1"/>
          <p:nvPr/>
        </p:nvSpPr>
        <p:spPr>
          <a:xfrm>
            <a:off x="400050" y="210207"/>
            <a:ext cx="113919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IV. CẤU TẠO TẾ BÀO NHÂN SƠ VÀ NHÂN THỰC</a:t>
            </a:r>
          </a:p>
        </p:txBody>
      </p:sp>
    </p:spTree>
    <p:extLst>
      <p:ext uri="{BB962C8B-B14F-4D97-AF65-F5344CB8AC3E}">
        <p14:creationId xmlns:p14="http://schemas.microsoft.com/office/powerpoint/2010/main" val="292947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3590925" y="619125"/>
            <a:ext cx="6622515" cy="26299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8598C8-08C4-494B-A71D-6AA6EF170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58115"/>
              </p:ext>
            </p:extLst>
          </p:nvPr>
        </p:nvGraphicFramePr>
        <p:xfrm>
          <a:off x="600074" y="2984305"/>
          <a:ext cx="11153776" cy="346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967">
                  <a:extLst>
                    <a:ext uri="{9D8B030D-6E8A-4147-A177-3AD203B41FA5}">
                      <a16:colId xmlns:a16="http://schemas.microsoft.com/office/drawing/2014/main" val="2842327758"/>
                    </a:ext>
                  </a:extLst>
                </a:gridCol>
                <a:gridCol w="1554309">
                  <a:extLst>
                    <a:ext uri="{9D8B030D-6E8A-4147-A177-3AD203B41FA5}">
                      <a16:colId xmlns:a16="http://schemas.microsoft.com/office/drawing/2014/main" val="2168373342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725983561"/>
                    </a:ext>
                  </a:extLst>
                </a:gridCol>
                <a:gridCol w="4133850">
                  <a:extLst>
                    <a:ext uri="{9D8B030D-6E8A-4147-A177-3AD203B41FA5}">
                      <a16:colId xmlns:a16="http://schemas.microsoft.com/office/drawing/2014/main" val="1912061279"/>
                    </a:ext>
                  </a:extLst>
                </a:gridCol>
              </a:tblGrid>
              <a:tr h="78517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SG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sơ</a:t>
                      </a:r>
                      <a:endParaRPr lang="en-SG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(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vi </a:t>
                      </a:r>
                      <a:r>
                        <a:rPr lang="en-US" sz="2400" dirty="0" err="1">
                          <a:effectLst/>
                        </a:rPr>
                        <a:t>khuẩn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SG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thực</a:t>
                      </a:r>
                      <a:endParaRPr lang="en-SG" sz="2400" dirty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000" dirty="0">
                          <a:effectLst/>
                        </a:rPr>
                        <a:t>(</a:t>
                      </a:r>
                      <a:r>
                        <a:rPr lang="en-US" sz="2000" dirty="0" err="1">
                          <a:effectLst/>
                        </a:rPr>
                        <a:t>Tế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vật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vật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SG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416119"/>
                  </a:ext>
                </a:extLst>
              </a:tr>
              <a:tr h="472022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184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Giống</a:t>
                      </a: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SG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53181"/>
                  </a:ext>
                </a:extLst>
              </a:tr>
              <a:tr h="46933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Khác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nhau</a:t>
                      </a:r>
                      <a:endParaRPr lang="en-SG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chất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màng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màng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94947"/>
                  </a:ext>
                </a:extLst>
              </a:tr>
              <a:tr h="38534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Nhân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Chưa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bao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bọc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: 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bao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bọc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281285"/>
                  </a:ext>
                </a:extLst>
              </a:tr>
              <a:tr h="469335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Kích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thước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Nhỏ</a:t>
                      </a:r>
                      <a:endParaRPr lang="en-SG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gấp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khoảng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10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lần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SG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59" marR="66659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51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07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92797186-CE85-42EF-ADB8-34586AFCC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4514" y="388301"/>
            <a:ext cx="2907436" cy="1680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1533525" y="83115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35236"/>
              </p:ext>
            </p:extLst>
          </p:nvPr>
        </p:nvGraphicFramePr>
        <p:xfrm>
          <a:off x="800105" y="3657671"/>
          <a:ext cx="9858370" cy="2933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5448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195943" y="1679564"/>
            <a:ext cx="5314949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3.1 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(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Bài</a:t>
            </a:r>
            <a:r>
              <a:rPr lang="en-US" sz="2400" dirty="0">
                <a:solidFill>
                  <a:srgbClr val="C00000"/>
                </a:solidFill>
                <a:effectLst/>
              </a:rPr>
              <a:t> 1-PHT)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6577B-6086-4261-B873-A67642B68B5D}"/>
              </a:ext>
            </a:extLst>
          </p:cNvPr>
          <p:cNvSpPr txBox="1"/>
          <p:nvPr/>
        </p:nvSpPr>
        <p:spPr>
          <a:xfrm>
            <a:off x="400050" y="210207"/>
            <a:ext cx="113919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V. SỰ LỚN LÊN VÀ SINH SẢN CỦA TẾ BÀO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0D08C-613C-4B10-A688-506CF1995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2" y="1972620"/>
            <a:ext cx="4962777" cy="16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24D22-38CD-4ECC-8A6D-4CC95257D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2163380"/>
            <a:ext cx="2457450" cy="238343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9297B7-79BE-4411-B7E1-5064C4A51067}"/>
              </a:ext>
            </a:extLst>
          </p:cNvPr>
          <p:cNvSpPr/>
          <p:nvPr/>
        </p:nvSpPr>
        <p:spPr>
          <a:xfrm>
            <a:off x="2819400" y="2585865"/>
            <a:ext cx="2257425" cy="15240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endParaRPr lang="en-SG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A86F9BB-5A88-4F8D-8694-E3F4B364A166}"/>
              </a:ext>
            </a:extLst>
          </p:cNvPr>
          <p:cNvSpPr/>
          <p:nvPr/>
        </p:nvSpPr>
        <p:spPr>
          <a:xfrm>
            <a:off x="6867525" y="2667000"/>
            <a:ext cx="2257425" cy="1524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A910D-6D23-4838-A0D0-408969F35DF3}"/>
              </a:ext>
            </a:extLst>
          </p:cNvPr>
          <p:cNvSpPr txBox="1"/>
          <p:nvPr/>
        </p:nvSpPr>
        <p:spPr>
          <a:xfrm>
            <a:off x="1767567" y="1080104"/>
            <a:ext cx="837111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Qúa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endParaRPr lang="en-SG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77C009A-87B1-4049-91BD-BC5AF71FC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9025" y="985439"/>
            <a:ext cx="2134135" cy="21341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D91B46F-17EA-4936-9EEE-C8A42AB805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7963" y="1238251"/>
            <a:ext cx="1571624" cy="157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965D6-7DF7-472D-8DD8-F323E79419CA}"/>
              </a:ext>
            </a:extLst>
          </p:cNvPr>
          <p:cNvSpPr txBox="1"/>
          <p:nvPr/>
        </p:nvSpPr>
        <p:spPr>
          <a:xfrm>
            <a:off x="0" y="2997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PHÂN CHIA NHƯ THẾ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20578-4A30-4853-A8D1-8ECB3E3781B1}"/>
              </a:ext>
            </a:extLst>
          </p:cNvPr>
          <p:cNvSpPr txBox="1"/>
          <p:nvPr/>
        </p:nvSpPr>
        <p:spPr>
          <a:xfrm>
            <a:off x="1133475" y="3068146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Cá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</a:p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phim</a:t>
            </a:r>
            <a:r>
              <a:rPr lang="en-US" sz="2800" dirty="0"/>
              <a:t>,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2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SG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9A14C-890E-4EA7-9785-DA60F38BF751}"/>
              </a:ext>
            </a:extLst>
          </p:cNvPr>
          <p:cNvSpPr txBox="1"/>
          <p:nvPr/>
        </p:nvSpPr>
        <p:spPr>
          <a:xfrm>
            <a:off x="6258192" y="3119574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endParaRPr lang="en-US" sz="2800" b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DCE6241-DCED-44CC-AC20-049230F17B99}"/>
              </a:ext>
            </a:extLst>
          </p:cNvPr>
          <p:cNvSpPr/>
          <p:nvPr/>
        </p:nvSpPr>
        <p:spPr>
          <a:xfrm>
            <a:off x="4857750" y="1896844"/>
            <a:ext cx="1914524" cy="3573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D66D1-B58A-4B98-A2F7-1860360CE885}"/>
              </a:ext>
            </a:extLst>
          </p:cNvPr>
          <p:cNvSpPr txBox="1"/>
          <p:nvPr/>
        </p:nvSpPr>
        <p:spPr>
          <a:xfrm>
            <a:off x="6124575" y="3642794"/>
            <a:ext cx="5857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 err="1"/>
              <a:t>Thời</a:t>
            </a:r>
            <a:r>
              <a:rPr lang="en-US" sz="2800" b="1" i="1" dirty="0"/>
              <a:t> </a:t>
            </a:r>
            <a:r>
              <a:rPr lang="en-US" sz="2800" b="1" i="1" dirty="0" err="1"/>
              <a:t>gian</a:t>
            </a:r>
            <a:r>
              <a:rPr lang="en-US" sz="2800" b="1" i="1" dirty="0"/>
              <a:t>: </a:t>
            </a:r>
            <a:r>
              <a:rPr lang="en-US" sz="2800" dirty="0"/>
              <a:t>3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: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endParaRPr lang="en-US" sz="2800" dirty="0"/>
          </a:p>
          <a:p>
            <a:r>
              <a:rPr lang="en-US" sz="2800" dirty="0"/>
              <a:t>    + Hai </a:t>
            </a:r>
            <a:r>
              <a:rPr lang="en-US" sz="2800" dirty="0" err="1"/>
              <a:t>giai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chia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.</a:t>
            </a:r>
          </a:p>
          <a:p>
            <a:r>
              <a:rPr lang="en-US" sz="2800" dirty="0"/>
              <a:t>    +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1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chia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. 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181146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A1EFB2-2FFE-491C-BBEE-3BBCBEEF33B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71488" y="2207979"/>
            <a:ext cx="10774362" cy="268969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B7799-C545-4723-B7B1-D45BD7B00FA2}"/>
              </a:ext>
            </a:extLst>
          </p:cNvPr>
          <p:cNvSpPr txBox="1"/>
          <p:nvPr/>
        </p:nvSpPr>
        <p:spPr>
          <a:xfrm>
            <a:off x="1421946" y="398050"/>
            <a:ext cx="934810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Mối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chia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en-US" sz="3600" dirty="0"/>
              <a:t>.</a:t>
            </a:r>
            <a:endParaRPr lang="en-SG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3EBE9F-AB77-47F3-BFB8-82B8BCF7BD6F}"/>
              </a:ext>
            </a:extLst>
          </p:cNvPr>
          <p:cNvSpPr/>
          <p:nvPr/>
        </p:nvSpPr>
        <p:spPr>
          <a:xfrm>
            <a:off x="1950720" y="4389120"/>
            <a:ext cx="73660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C99979-9ACD-4AF8-A01F-68C411710D3C}"/>
              </a:ext>
            </a:extLst>
          </p:cNvPr>
          <p:cNvSpPr txBox="1"/>
          <p:nvPr/>
        </p:nvSpPr>
        <p:spPr>
          <a:xfrm>
            <a:off x="0" y="2997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Ý NGHĨA CỦA SỰ LỚN LÊN VÀ  PHÂN CHIA TẾ BÀO?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CA31B-BBEF-4203-A1FD-50A5564580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0" y="1031240"/>
            <a:ext cx="4267199" cy="2448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17D64-4F49-4C75-A91A-F931EB09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564965"/>
            <a:ext cx="4553585" cy="2631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775BD-D109-4897-9234-262CA8D7E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946075"/>
            <a:ext cx="5991225" cy="402216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E8EE19F-F9CB-4590-83EA-001AF2B73DC1}"/>
              </a:ext>
            </a:extLst>
          </p:cNvPr>
          <p:cNvSpPr/>
          <p:nvPr/>
        </p:nvSpPr>
        <p:spPr>
          <a:xfrm>
            <a:off x="812800" y="1075615"/>
            <a:ext cx="690880" cy="5283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H1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18728E-511A-4416-9BD6-82FC4455F5D7}"/>
              </a:ext>
            </a:extLst>
          </p:cNvPr>
          <p:cNvSpPr/>
          <p:nvPr/>
        </p:nvSpPr>
        <p:spPr>
          <a:xfrm>
            <a:off x="883920" y="4880685"/>
            <a:ext cx="690880" cy="5283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H2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056912-EC79-4572-B1BC-E53BDC3B1C24}"/>
              </a:ext>
            </a:extLst>
          </p:cNvPr>
          <p:cNvSpPr/>
          <p:nvPr/>
        </p:nvSpPr>
        <p:spPr>
          <a:xfrm>
            <a:off x="8199120" y="1024965"/>
            <a:ext cx="690880" cy="5283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H3</a:t>
            </a:r>
          </a:p>
        </p:txBody>
      </p:sp>
    </p:spTree>
    <p:extLst>
      <p:ext uri="{BB962C8B-B14F-4D97-AF65-F5344CB8AC3E}">
        <p14:creationId xmlns:p14="http://schemas.microsoft.com/office/powerpoint/2010/main" val="78833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0E70-2223-4760-9747-1E2FCE0FFE01}"/>
              </a:ext>
            </a:extLst>
          </p:cNvPr>
          <p:cNvSpPr txBox="1">
            <a:spLocks/>
          </p:cNvSpPr>
          <p:nvPr/>
        </p:nvSpPr>
        <p:spPr>
          <a:xfrm>
            <a:off x="3856020" y="896645"/>
            <a:ext cx="7847859" cy="54153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Quan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ghi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bằng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sự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chia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tế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FC2FAA-2F76-48C5-990A-302169CF4AE6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A77945-1461-4BB8-9035-F0F89E64C0B8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C3923-ED53-45CE-986F-CD894839CA68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C88A1A-92F9-43D1-A487-E03268256D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115" y="3429000"/>
            <a:ext cx="2042310" cy="2042310"/>
          </a:xfrm>
          <a:prstGeom prst="rect">
            <a:avLst/>
          </a:prstGeom>
        </p:spPr>
      </p:pic>
      <p:grpSp>
        <p:nvGrpSpPr>
          <p:cNvPr id="9" name="Google Shape;557;p38">
            <a:extLst>
              <a:ext uri="{FF2B5EF4-FFF2-40B4-BE49-F238E27FC236}">
                <a16:creationId xmlns:a16="http://schemas.microsoft.com/office/drawing/2014/main" id="{48B3471C-A7B9-4A9D-8E9D-B5851A5BB4BD}"/>
              </a:ext>
            </a:extLst>
          </p:cNvPr>
          <p:cNvGrpSpPr/>
          <p:nvPr/>
        </p:nvGrpSpPr>
        <p:grpSpPr>
          <a:xfrm>
            <a:off x="1012093" y="1031973"/>
            <a:ext cx="1626332" cy="2042310"/>
            <a:chOff x="3955900" y="2984500"/>
            <a:chExt cx="414000" cy="422525"/>
          </a:xfrm>
        </p:grpSpPr>
        <p:sp>
          <p:nvSpPr>
            <p:cNvPr id="10" name="Google Shape;558;p38">
              <a:extLst>
                <a:ext uri="{FF2B5EF4-FFF2-40B4-BE49-F238E27FC236}">
                  <a16:creationId xmlns:a16="http://schemas.microsoft.com/office/drawing/2014/main" id="{6C06E8F9-5F34-4510-8E00-3690D357EAF3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9;p38">
              <a:extLst>
                <a:ext uri="{FF2B5EF4-FFF2-40B4-BE49-F238E27FC236}">
                  <a16:creationId xmlns:a16="http://schemas.microsoft.com/office/drawing/2014/main" id="{5D29449D-169C-4146-8CDF-0CAFAD857C6A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0;p38">
              <a:extLst>
                <a:ext uri="{FF2B5EF4-FFF2-40B4-BE49-F238E27FC236}">
                  <a16:creationId xmlns:a16="http://schemas.microsoft.com/office/drawing/2014/main" id="{14DB8AB3-CA59-4205-B521-410A84C4AE1C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45ACE794-5537-48C5-B11C-598F16B7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17" y="3767931"/>
            <a:ext cx="47720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8D932-CB56-4E97-8D47-FCB7889D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9192" y="3131928"/>
            <a:ext cx="3828458" cy="335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484025" y="1154798"/>
            <a:ext cx="11109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831B04-FB7A-4E51-A191-46F540370208}"/>
              </a:ext>
            </a:extLst>
          </p:cNvPr>
          <p:cNvSpPr txBox="1"/>
          <p:nvPr/>
        </p:nvSpPr>
        <p:spPr>
          <a:xfrm>
            <a:off x="6287057" y="5378608"/>
            <a:ext cx="702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3.BoosterNextFYBlackRegular-Sa" panose="02000A03000000020004" pitchFamily="2" charset="0"/>
              </a:rPr>
              <a:t>Nhóm</a:t>
            </a:r>
            <a:r>
              <a:rPr lang="en-US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: V1 - TNXH</a:t>
            </a:r>
          </a:p>
        </p:txBody>
      </p:sp>
      <p:grpSp>
        <p:nvGrpSpPr>
          <p:cNvPr id="10" name="Google Shape;550;p38">
            <a:extLst>
              <a:ext uri="{FF2B5EF4-FFF2-40B4-BE49-F238E27FC236}">
                <a16:creationId xmlns:a16="http://schemas.microsoft.com/office/drawing/2014/main" id="{F1D74A17-9DDB-4CAC-8619-B2A8521E4824}"/>
              </a:ext>
            </a:extLst>
          </p:cNvPr>
          <p:cNvGrpSpPr/>
          <p:nvPr/>
        </p:nvGrpSpPr>
        <p:grpSpPr>
          <a:xfrm>
            <a:off x="10906785" y="519409"/>
            <a:ext cx="894690" cy="627303"/>
            <a:chOff x="3241525" y="3039450"/>
            <a:chExt cx="494600" cy="312625"/>
          </a:xfrm>
        </p:grpSpPr>
        <p:sp>
          <p:nvSpPr>
            <p:cNvPr id="11" name="Google Shape;551;p38">
              <a:extLst>
                <a:ext uri="{FF2B5EF4-FFF2-40B4-BE49-F238E27FC236}">
                  <a16:creationId xmlns:a16="http://schemas.microsoft.com/office/drawing/2014/main" id="{E950BE80-BAF9-46C4-A6DC-0848204FC543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38">
              <a:extLst>
                <a:ext uri="{FF2B5EF4-FFF2-40B4-BE49-F238E27FC236}">
                  <a16:creationId xmlns:a16="http://schemas.microsoft.com/office/drawing/2014/main" id="{B17B7009-7389-4724-A716-7B5C13415C1F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BDDEB8-091C-4B1E-A06C-9BC4A0A1BF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9" l="0" r="100000">
                        <a14:foregroundMark x1="47452" y1="12771" x2="47452" y2="12771"/>
                        <a14:foregroundMark x1="3185" y1="92771" x2="3185" y2="92771"/>
                        <a14:foregroundMark x1="2611" y1="93253" x2="47197" y2="12289"/>
                        <a14:foregroundMark x1="12420" y1="7229" x2="12420" y2="7229"/>
                        <a14:foregroundMark x1="12420" y1="7229" x2="58790" y2="95904"/>
                        <a14:foregroundMark x1="58790" y1="95904" x2="58790" y2="95904"/>
                        <a14:foregroundMark x1="54013" y1="65904" x2="54013" y2="65904"/>
                        <a14:foregroundMark x1="59045" y1="71446" x2="59045" y2="71446"/>
                        <a14:foregroundMark x1="64713" y1="83253" x2="64713" y2="83253"/>
                        <a14:foregroundMark x1="54586" y1="66867" x2="65287" y2="86386"/>
                        <a14:foregroundMark x1="31720" y1="42771" x2="31720" y2="42771"/>
                        <a14:foregroundMark x1="32038" y1="44096" x2="19554" y2="96386"/>
                        <a14:foregroundMark x1="19554" y1="96386" x2="19554" y2="96386"/>
                        <a14:foregroundMark x1="32930" y1="72289" x2="32930" y2="72289"/>
                        <a14:foregroundMark x1="43312" y1="95542" x2="43312" y2="95542"/>
                        <a14:foregroundMark x1="32038" y1="71807" x2="44522" y2="96867"/>
                        <a14:foregroundMark x1="53439" y1="96867" x2="53439" y2="96867"/>
                        <a14:foregroundMark x1="58471" y1="96867" x2="58471" y2="96867"/>
                        <a14:foregroundMark x1="58471" y1="96867" x2="52803" y2="95904"/>
                        <a14:foregroundMark x1="45414" y1="27229" x2="45414" y2="27229"/>
                        <a14:foregroundMark x1="47197" y1="13614" x2="32038" y2="10964"/>
                        <a14:foregroundMark x1="13312" y1="9518" x2="13312" y2="9518"/>
                        <a14:foregroundMark x1="3758" y1="93253" x2="3758" y2="93253"/>
                        <a14:foregroundMark x1="13885" y1="10482" x2="3503" y2="92289"/>
                        <a14:foregroundMark x1="17771" y1="26867" x2="17771" y2="26867"/>
                        <a14:foregroundMark x1="24013" y1="43614" x2="24013" y2="43614"/>
                        <a14:foregroundMark x1="24904" y1="53253" x2="23694" y2="44578"/>
                        <a14:foregroundMark x1="23694" y1="44578" x2="16242" y2="25060"/>
                        <a14:foregroundMark x1="24904" y1="43614" x2="8854" y2="42771"/>
                        <a14:foregroundMark x1="13567" y1="12289" x2="1720" y2="48675"/>
                        <a14:backgroundMark x1="88790" y1="1325" x2="88790" y2="1325"/>
                        <a14:backgroundMark x1="97134" y1="32771" x2="97134" y2="32771"/>
                        <a14:backgroundMark x1="98917" y1="10964" x2="98917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53" y="3920308"/>
            <a:ext cx="2024372" cy="132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82990-9609-4E37-8FCF-E431228B4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89796" l="0" r="98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347" y="4094904"/>
            <a:ext cx="2895304" cy="2901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D09E0F-BE61-460A-8DEC-E941A7B93981}"/>
              </a:ext>
            </a:extLst>
          </p:cNvPr>
          <p:cNvSpPr txBox="1"/>
          <p:nvPr/>
        </p:nvSpPr>
        <p:spPr>
          <a:xfrm>
            <a:off x="400050" y="210207"/>
            <a:ext cx="113919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VI. THỰC HÀNH QUAN SÁT TẾ BÀO</a:t>
            </a:r>
          </a:p>
        </p:txBody>
      </p:sp>
    </p:spTree>
    <p:extLst>
      <p:ext uri="{BB962C8B-B14F-4D97-AF65-F5344CB8AC3E}">
        <p14:creationId xmlns:p14="http://schemas.microsoft.com/office/powerpoint/2010/main" val="3341042581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165511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pic>
        <p:nvPicPr>
          <p:cNvPr id="3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4A2599E5-AA30-41DA-9C7C-57D4FB2C9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266" y="4895850"/>
            <a:ext cx="2596204" cy="1500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09369C-86C2-4EF3-B319-54C79C891F9D}"/>
              </a:ext>
            </a:extLst>
          </p:cNvPr>
          <p:cNvSpPr txBox="1"/>
          <p:nvPr/>
        </p:nvSpPr>
        <p:spPr>
          <a:xfrm>
            <a:off x="1219200" y="1668390"/>
            <a:ext cx="9620250" cy="352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(I, II)</a:t>
            </a:r>
            <a:endParaRPr lang="en-SG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2,3 &amp;4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TB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TB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(III, IV)</a:t>
            </a:r>
            <a:endParaRPr lang="en-SG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(V)</a:t>
            </a:r>
          </a:p>
          <a:p>
            <a:pPr algn="just">
              <a:lnSpc>
                <a:spcPct val="115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(IV)</a:t>
            </a:r>
            <a:endParaRPr lang="en-SG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546E0-87EE-4245-9F08-A6361C41C80D}"/>
              </a:ext>
            </a:extLst>
          </p:cNvPr>
          <p:cNvSpPr txBox="1"/>
          <p:nvPr/>
        </p:nvSpPr>
        <p:spPr>
          <a:xfrm>
            <a:off x="0" y="42941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DỰ KIẾN KẾ HOẠCH BÀI 12</a:t>
            </a:r>
          </a:p>
        </p:txBody>
      </p:sp>
    </p:spTree>
    <p:extLst>
      <p:ext uri="{BB962C8B-B14F-4D97-AF65-F5344CB8AC3E}">
        <p14:creationId xmlns:p14="http://schemas.microsoft.com/office/powerpoint/2010/main" val="283514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3A102-C6ED-4478-B05C-6A82DE21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2" y="1335880"/>
            <a:ext cx="2619375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77579-ECEC-43D2-936F-652FCF2D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7" y="1470555"/>
            <a:ext cx="2295525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5384D-C142-4ACA-A7D1-D1A0A8A38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3" y="1470302"/>
            <a:ext cx="2033588" cy="1547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4AC96-EF9A-4DF6-AE52-A7D688FDE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4" y="3971926"/>
            <a:ext cx="1085850" cy="16287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2947987" y="4463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SG" sz="3200" b="1" dirty="0" err="1"/>
              <a:t>dụng</a:t>
            </a:r>
            <a:r>
              <a:rPr lang="en-SG" sz="3200" b="1" dirty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3597293" y="307978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lamen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7134224" y="31001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Lam </a:t>
            </a:r>
            <a:r>
              <a:rPr lang="en-SG" dirty="0" err="1">
                <a:solidFill>
                  <a:srgbClr val="FF0000"/>
                </a:solidFill>
              </a:rPr>
              <a:t>kính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5235C-CDDA-444B-BE4C-DE2A43CFC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287" y="4171951"/>
            <a:ext cx="230505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53224-2AB6-4A9F-9A4B-7A62B9C66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6406" r="992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1553" y="4786313"/>
            <a:ext cx="2166939" cy="58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78560-6D7A-42FA-AF7C-833CA3639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781" y="755629"/>
            <a:ext cx="1603297" cy="2344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7620A-9AEC-43DE-A8F6-AE8AFFA9A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868" l="9829" r="89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0" y="3964009"/>
            <a:ext cx="2228850" cy="21621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0CB5B0-F064-4057-896E-15265B7FD801}"/>
              </a:ext>
            </a:extLst>
          </p:cNvPr>
          <p:cNvSpPr txBox="1"/>
          <p:nvPr/>
        </p:nvSpPr>
        <p:spPr>
          <a:xfrm>
            <a:off x="2352678" y="52668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Đĩa</a:t>
            </a:r>
            <a:r>
              <a:rPr lang="en-SG" dirty="0">
                <a:solidFill>
                  <a:srgbClr val="FF0000"/>
                </a:solidFill>
              </a:rPr>
              <a:t> petri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E0884E-4E3A-4B53-90AE-219DC4882CCA}"/>
              </a:ext>
            </a:extLst>
          </p:cNvPr>
          <p:cNvSpPr txBox="1"/>
          <p:nvPr/>
        </p:nvSpPr>
        <p:spPr>
          <a:xfrm>
            <a:off x="5126829" y="528479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Kim </a:t>
            </a:r>
            <a:r>
              <a:rPr lang="en-SG" dirty="0" err="1">
                <a:solidFill>
                  <a:srgbClr val="FF0000"/>
                </a:solidFill>
              </a:rPr>
              <a:t>mũi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mác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96FE3-861E-4BC6-A7C1-EFFF99DABCD7}"/>
              </a:ext>
            </a:extLst>
          </p:cNvPr>
          <p:cNvSpPr txBox="1"/>
          <p:nvPr/>
        </p:nvSpPr>
        <p:spPr>
          <a:xfrm>
            <a:off x="7829554" y="5402878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Lọ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đựng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nước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có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ống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nhỏ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giọt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3298EE-44A0-4545-8F6C-4B88F65EC8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7429" y="3693378"/>
            <a:ext cx="1085577" cy="16777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F9546F-108F-419F-8C61-4B04E8AAA56B}"/>
              </a:ext>
            </a:extLst>
          </p:cNvPr>
          <p:cNvSpPr txBox="1"/>
          <p:nvPr/>
        </p:nvSpPr>
        <p:spPr>
          <a:xfrm>
            <a:off x="9639302" y="319822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Kính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hiển</a:t>
            </a:r>
            <a:r>
              <a:rPr lang="en-SG" dirty="0">
                <a:solidFill>
                  <a:srgbClr val="FF0000"/>
                </a:solidFill>
              </a:rPr>
              <a:t> vi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ACE637-B336-4E4F-B457-E691DB67A848}"/>
              </a:ext>
            </a:extLst>
          </p:cNvPr>
          <p:cNvSpPr txBox="1"/>
          <p:nvPr/>
        </p:nvSpPr>
        <p:spPr>
          <a:xfrm>
            <a:off x="9708082" y="5451515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Kính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lúp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52993-A4E7-4C05-8207-A87F007E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21" y="1057275"/>
            <a:ext cx="9631154" cy="3124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B2737-DCB6-400C-BB12-6ECDA53BABF0}"/>
              </a:ext>
            </a:extLst>
          </p:cNvPr>
          <p:cNvSpPr/>
          <p:nvPr/>
        </p:nvSpPr>
        <p:spPr>
          <a:xfrm>
            <a:off x="3190874" y="3671888"/>
            <a:ext cx="6962775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0000FF"/>
                </a:solidFill>
              </a:rPr>
              <a:t>Các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bước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tiến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hành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làm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tiêu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bản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hiển</a:t>
            </a:r>
            <a:r>
              <a:rPr lang="en-SG" sz="2400" b="1" dirty="0">
                <a:solidFill>
                  <a:srgbClr val="0000FF"/>
                </a:solidFill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310959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2856F0-6ABD-4B82-847C-DABF785B2005}"/>
              </a:ext>
            </a:extLst>
          </p:cNvPr>
          <p:cNvSpPr/>
          <p:nvPr/>
        </p:nvSpPr>
        <p:spPr>
          <a:xfrm>
            <a:off x="2324099" y="881063"/>
            <a:ext cx="6962775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0000FF"/>
                </a:solidFill>
              </a:rPr>
              <a:t>Các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bước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tiến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hành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làm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tiêu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bản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quan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sát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kính</a:t>
            </a:r>
            <a:r>
              <a:rPr lang="en-SG" sz="2400" b="1" dirty="0">
                <a:solidFill>
                  <a:srgbClr val="0000FF"/>
                </a:solidFill>
              </a:rPr>
              <a:t> </a:t>
            </a:r>
            <a:r>
              <a:rPr lang="en-SG" sz="2400" b="1" dirty="0" err="1">
                <a:solidFill>
                  <a:srgbClr val="0000FF"/>
                </a:solidFill>
              </a:rPr>
              <a:t>lúp</a:t>
            </a:r>
            <a:endParaRPr lang="en-SG" sz="24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423A2-92D7-49CF-9391-6BA5A2E7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46" y="1657349"/>
            <a:ext cx="9029391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68B8CD-D6A2-4574-A6F2-EF9E0429B852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lang="en-SG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195B2-EB6E-440C-904E-9C27A7F10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1658652"/>
            <a:ext cx="5181598" cy="491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5147BB-2F51-431A-9CEE-05A4B3528C8D}"/>
              </a:ext>
            </a:extLst>
          </p:cNvPr>
          <p:cNvSpPr txBox="1"/>
          <p:nvPr/>
        </p:nvSpPr>
        <p:spPr>
          <a:xfrm>
            <a:off x="7132320" y="97536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TẾ BÀO BIỂU BÌ VẢY HÀNH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4AE45-CC0C-4F7C-852D-7300625A9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32" b="99567" l="0" r="100000">
                        <a14:backgroundMark x1="83846" y1="75000" x2="83846" y2="75000"/>
                        <a14:backgroundMark x1="98769" y1="83218" x2="98769" y2="83218"/>
                        <a14:backgroundMark x1="83231" y1="74740" x2="98769" y2="82958"/>
                        <a14:backgroundMark x1="85846" y1="83997" x2="90308" y2="7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4" y="209550"/>
            <a:ext cx="3856142" cy="6294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87E3E6-EAEE-4B21-AABC-59F8A3358E63}"/>
              </a:ext>
            </a:extLst>
          </p:cNvPr>
          <p:cNvSpPr txBox="1"/>
          <p:nvPr/>
        </p:nvSpPr>
        <p:spPr>
          <a:xfrm>
            <a:off x="1190626" y="106113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TẾ BÀO TRỨNG CÁ</a:t>
            </a:r>
          </a:p>
        </p:txBody>
      </p:sp>
    </p:spTree>
    <p:extLst>
      <p:ext uri="{BB962C8B-B14F-4D97-AF65-F5344CB8AC3E}">
        <p14:creationId xmlns:p14="http://schemas.microsoft.com/office/powerpoint/2010/main" val="240339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E967E-EC14-41FD-A566-A66EF592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4" y="351234"/>
            <a:ext cx="8207375" cy="6155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636301-297C-4F05-B0D6-8474A9BDBD26}"/>
              </a:ext>
            </a:extLst>
          </p:cNvPr>
          <p:cNvSpPr txBox="1"/>
          <p:nvPr/>
        </p:nvSpPr>
        <p:spPr>
          <a:xfrm>
            <a:off x="-638176" y="3039546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chồn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KHV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1219817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AE2C87-0FD0-47D9-A9D3-39C757707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14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26" y="1825625"/>
            <a:ext cx="4765348" cy="43513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4731C7-7424-44B9-A9FB-F6BF1321BA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5" y="681037"/>
            <a:ext cx="566737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niêm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KHV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2265538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F6726D-6984-4C45-8C2A-CBD0598C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85" y="3429000"/>
            <a:ext cx="4384289" cy="30880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CB696-9D25-4B2C-88CF-0A337478F0D0}"/>
              </a:ext>
            </a:extLst>
          </p:cNvPr>
          <p:cNvSpPr txBox="1">
            <a:spLocks/>
          </p:cNvSpPr>
          <p:nvPr/>
        </p:nvSpPr>
        <p:spPr>
          <a:xfrm>
            <a:off x="389059" y="928819"/>
            <a:ext cx="1033843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A3.NotoSans-San" panose="020B0502040504020204" pitchFamily="34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6E05D9-1CDA-402F-8080-36D3D88EEC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4506" y="3725643"/>
            <a:ext cx="2042310" cy="2042310"/>
          </a:xfrm>
          <a:prstGeom prst="rect">
            <a:avLst/>
          </a:prstGeom>
        </p:spPr>
      </p:pic>
      <p:grpSp>
        <p:nvGrpSpPr>
          <p:cNvPr id="6" name="Google Shape;557;p38">
            <a:extLst>
              <a:ext uri="{FF2B5EF4-FFF2-40B4-BE49-F238E27FC236}">
                <a16:creationId xmlns:a16="http://schemas.microsoft.com/office/drawing/2014/main" id="{2A0A1ACD-02BE-426D-A0DC-907161841FEE}"/>
              </a:ext>
            </a:extLst>
          </p:cNvPr>
          <p:cNvGrpSpPr/>
          <p:nvPr/>
        </p:nvGrpSpPr>
        <p:grpSpPr>
          <a:xfrm>
            <a:off x="10727593" y="255372"/>
            <a:ext cx="1626332" cy="2042310"/>
            <a:chOff x="3955900" y="2984500"/>
            <a:chExt cx="414000" cy="422525"/>
          </a:xfrm>
        </p:grpSpPr>
        <p:sp>
          <p:nvSpPr>
            <p:cNvPr id="7" name="Google Shape;558;p38">
              <a:extLst>
                <a:ext uri="{FF2B5EF4-FFF2-40B4-BE49-F238E27FC236}">
                  <a16:creationId xmlns:a16="http://schemas.microsoft.com/office/drawing/2014/main" id="{5967CD89-71E7-467B-A620-4F909B3F91EB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9;p38">
              <a:extLst>
                <a:ext uri="{FF2B5EF4-FFF2-40B4-BE49-F238E27FC236}">
                  <a16:creationId xmlns:a16="http://schemas.microsoft.com/office/drawing/2014/main" id="{1B48AEF7-E9A8-49A7-9721-D2F4C49DFD4E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0;p38">
              <a:extLst>
                <a:ext uri="{FF2B5EF4-FFF2-40B4-BE49-F238E27FC236}">
                  <a16:creationId xmlns:a16="http://schemas.microsoft.com/office/drawing/2014/main" id="{B3816283-1A6B-4230-BB7F-18FBEFD4D54B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298C7-7F6E-4471-BF46-6F137ED68869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4119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A06480-6A5E-4F2B-B9B1-DB751B8CE23C}"/>
              </a:ext>
            </a:extLst>
          </p:cNvPr>
          <p:cNvSpPr txBox="1"/>
          <p:nvPr/>
        </p:nvSpPr>
        <p:spPr>
          <a:xfrm>
            <a:off x="193291" y="205116"/>
            <a:ext cx="119987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BB046-507D-4AA9-8214-3137F097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4" y="1033245"/>
            <a:ext cx="5317743" cy="5358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C4366-26D1-471F-B0E3-5C22403D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923270"/>
            <a:ext cx="5457825" cy="5565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C630ED-47BD-43A0-9F0F-8E8A2CC5CB41}"/>
              </a:ext>
            </a:extLst>
          </p:cNvPr>
          <p:cNvSpPr txBox="1"/>
          <p:nvPr/>
        </p:nvSpPr>
        <p:spPr>
          <a:xfrm>
            <a:off x="193291" y="205116"/>
            <a:ext cx="1199870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Phát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4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6E3719-C935-4036-9A23-9E22D2FF3E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0" y="2471440"/>
            <a:ext cx="7364413" cy="229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D7D088-39A3-401C-BB0D-EE7E2EA62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6822"/>
              </p:ext>
            </p:extLst>
          </p:nvPr>
        </p:nvGraphicFramePr>
        <p:xfrm>
          <a:off x="4105275" y="1647826"/>
          <a:ext cx="7495858" cy="472396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96078">
                  <a:extLst>
                    <a:ext uri="{9D8B030D-6E8A-4147-A177-3AD203B41FA5}">
                      <a16:colId xmlns:a16="http://schemas.microsoft.com/office/drawing/2014/main" val="1756547392"/>
                    </a:ext>
                  </a:extLst>
                </a:gridCol>
                <a:gridCol w="2999483">
                  <a:extLst>
                    <a:ext uri="{9D8B030D-6E8A-4147-A177-3AD203B41FA5}">
                      <a16:colId xmlns:a16="http://schemas.microsoft.com/office/drawing/2014/main" val="1840100401"/>
                    </a:ext>
                  </a:extLst>
                </a:gridCol>
                <a:gridCol w="3000297">
                  <a:extLst>
                    <a:ext uri="{9D8B030D-6E8A-4147-A177-3AD203B41FA5}">
                      <a16:colId xmlns:a16="http://schemas.microsoft.com/office/drawing/2014/main" val="3654967872"/>
                    </a:ext>
                  </a:extLst>
                </a:gridCol>
              </a:tblGrid>
              <a:tr h="56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Tế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bào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Hình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dạng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Kích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thước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350888"/>
                  </a:ext>
                </a:extLst>
              </a:tr>
              <a:tr h="756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Vi </a:t>
                      </a:r>
                      <a:r>
                        <a:rPr lang="en-SG" sz="1600" dirty="0" err="1">
                          <a:effectLst/>
                        </a:rPr>
                        <a:t>khuẩn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E.coli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268947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Nấm</a:t>
                      </a:r>
                      <a:r>
                        <a:rPr lang="en-SG" sz="1600" dirty="0">
                          <a:effectLst/>
                        </a:rPr>
                        <a:t> men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7072383"/>
                  </a:ext>
                </a:extLst>
              </a:tr>
              <a:tr h="756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Biểu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bì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vảy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hành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739042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Hồng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cầu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863735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Xương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người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627978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Thần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kinh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7662974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Tép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bưởi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08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7230E5-087A-41B4-A6A7-27EFE333C95C}"/>
              </a:ext>
            </a:extLst>
          </p:cNvPr>
          <p:cNvSpPr txBox="1"/>
          <p:nvPr/>
        </p:nvSpPr>
        <p:spPr>
          <a:xfrm>
            <a:off x="400050" y="200682"/>
            <a:ext cx="113919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II. HÌNH DẠNG, KÍCH THƯỚC CỦA MỘT SỐ LOẠI TẾ BÀO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D3DB1-A759-45F6-B0C9-0EC238F0EEA7}"/>
              </a:ext>
            </a:extLst>
          </p:cNvPr>
          <p:cNvSpPr txBox="1"/>
          <p:nvPr/>
        </p:nvSpPr>
        <p:spPr>
          <a:xfrm>
            <a:off x="4772025" y="1085850"/>
            <a:ext cx="669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/>
              <a:t>Bảng</a:t>
            </a:r>
            <a:r>
              <a:rPr lang="en-SG" sz="2400" b="1" dirty="0"/>
              <a:t> 12.1 </a:t>
            </a:r>
            <a:r>
              <a:rPr lang="en-SG" sz="2400" b="1" dirty="0" err="1"/>
              <a:t>Hình</a:t>
            </a:r>
            <a:r>
              <a:rPr lang="en-SG" sz="2400" b="1" dirty="0"/>
              <a:t> </a:t>
            </a:r>
            <a:r>
              <a:rPr lang="en-SG" sz="2400" b="1" dirty="0" err="1"/>
              <a:t>dạng</a:t>
            </a:r>
            <a:r>
              <a:rPr lang="en-SG" sz="2400" b="1" dirty="0"/>
              <a:t> </a:t>
            </a:r>
            <a:r>
              <a:rPr lang="en-SG" sz="2400" b="1" dirty="0" err="1"/>
              <a:t>kích</a:t>
            </a:r>
            <a:r>
              <a:rPr lang="en-SG" sz="2400" b="1" dirty="0"/>
              <a:t> </a:t>
            </a:r>
            <a:r>
              <a:rPr lang="en-SG" sz="2400" b="1" dirty="0" err="1"/>
              <a:t>thước</a:t>
            </a:r>
            <a:r>
              <a:rPr lang="en-SG" sz="2400" b="1" dirty="0"/>
              <a:t> </a:t>
            </a:r>
            <a:r>
              <a:rPr lang="en-SG" sz="2400" b="1" dirty="0" err="1"/>
              <a:t>một</a:t>
            </a:r>
            <a:r>
              <a:rPr lang="en-SG" sz="2400" b="1" dirty="0"/>
              <a:t> </a:t>
            </a:r>
            <a:r>
              <a:rPr lang="en-SG" sz="2400" b="1" dirty="0" err="1"/>
              <a:t>số</a:t>
            </a:r>
            <a:r>
              <a:rPr lang="en-SG" sz="2400" b="1" dirty="0"/>
              <a:t> </a:t>
            </a:r>
            <a:r>
              <a:rPr lang="en-SG" sz="2400" b="1" dirty="0" err="1"/>
              <a:t>tế</a:t>
            </a:r>
            <a:r>
              <a:rPr lang="en-SG" sz="2400" b="1" dirty="0"/>
              <a:t> </a:t>
            </a:r>
            <a:r>
              <a:rPr lang="en-SG" sz="2400" b="1" dirty="0" err="1"/>
              <a:t>bào</a:t>
            </a:r>
            <a:endParaRPr lang="en-SG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53E27B-9156-40C4-93CE-0EA1B9D60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733" y="2536241"/>
            <a:ext cx="2472433" cy="2472433"/>
          </a:xfrm>
          <a:prstGeom prst="rect">
            <a:avLst/>
          </a:prstGeom>
        </p:spPr>
      </p:pic>
      <p:pic>
        <p:nvPicPr>
          <p:cNvPr id="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CCE892D-EF3E-416D-BC32-D2D30D857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41" y="5133974"/>
            <a:ext cx="2352025" cy="1359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2281F9-11F3-40C1-A522-FAC343041129}"/>
              </a:ext>
            </a:extLst>
          </p:cNvPr>
          <p:cNvSpPr txBox="1"/>
          <p:nvPr/>
        </p:nvSpPr>
        <p:spPr>
          <a:xfrm>
            <a:off x="962025" y="1044120"/>
            <a:ext cx="24724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24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 </a:t>
            </a:r>
            <a:r>
              <a:rPr lang="en-US" sz="24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24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H12.6 SGK , </a:t>
            </a:r>
            <a:r>
              <a:rPr lang="en-US" sz="24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24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thành</a:t>
            </a:r>
            <a:r>
              <a:rPr lang="en-US" sz="24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bảng</a:t>
            </a:r>
            <a:r>
              <a:rPr lang="en-US" sz="24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12.1 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6285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E07C9-0924-43E4-A186-B02FA3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2" y="714375"/>
            <a:ext cx="4877938" cy="3494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DC1E22-91E9-4F5D-94EE-D6358947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1" y="208432"/>
            <a:ext cx="6031252" cy="460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32E711-ABF6-4EBE-AD53-683161784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584" y="4209022"/>
            <a:ext cx="4425341" cy="24405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5D9B9D-3CE6-41F8-A7C5-D8E12C5AE452}"/>
              </a:ext>
            </a:extLst>
          </p:cNvPr>
          <p:cNvSpPr/>
          <p:nvPr/>
        </p:nvSpPr>
        <p:spPr>
          <a:xfrm>
            <a:off x="3476625" y="1959359"/>
            <a:ext cx="2619375" cy="21168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</a:rPr>
              <a:t>LÀM </a:t>
            </a:r>
          </a:p>
          <a:p>
            <a:pPr algn="ctr"/>
            <a:r>
              <a:rPr lang="en-SG" sz="3200" b="1" dirty="0">
                <a:solidFill>
                  <a:schemeClr val="tx1"/>
                </a:solidFill>
              </a:rPr>
              <a:t>MÔ HÌNH </a:t>
            </a:r>
          </a:p>
          <a:p>
            <a:pPr algn="ctr"/>
            <a:r>
              <a:rPr lang="en-SG" sz="3200" b="1" dirty="0">
                <a:solidFill>
                  <a:schemeClr val="tx1"/>
                </a:solidFill>
              </a:rPr>
              <a:t>TẾ BÀO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A9877-D6A1-4654-A7B8-8A4786C89283}"/>
              </a:ext>
            </a:extLst>
          </p:cNvPr>
          <p:cNvSpPr txBox="1"/>
          <p:nvPr/>
        </p:nvSpPr>
        <p:spPr>
          <a:xfrm>
            <a:off x="696304" y="336203"/>
            <a:ext cx="19335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0000"/>
                </a:solidFill>
              </a:rPr>
              <a:t>TB ĐỘNG VẬT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B24FFE-7DA8-4156-8DA0-62C519A45E11}"/>
              </a:ext>
            </a:extLst>
          </p:cNvPr>
          <p:cNvSpPr txBox="1"/>
          <p:nvPr/>
        </p:nvSpPr>
        <p:spPr>
          <a:xfrm>
            <a:off x="9516454" y="4785543"/>
            <a:ext cx="19335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00B050"/>
                </a:solidFill>
              </a:rPr>
              <a:t>TB THỰC VẬT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7B304-A820-4B52-BD0D-BEE9647CAEEE}"/>
              </a:ext>
            </a:extLst>
          </p:cNvPr>
          <p:cNvSpPr txBox="1"/>
          <p:nvPr/>
        </p:nvSpPr>
        <p:spPr>
          <a:xfrm>
            <a:off x="885256" y="6060132"/>
            <a:ext cx="19335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7030A0"/>
                </a:solidFill>
              </a:rPr>
              <a:t>TB VI KHUẨN</a:t>
            </a:r>
          </a:p>
        </p:txBody>
      </p:sp>
    </p:spTree>
    <p:extLst>
      <p:ext uri="{BB962C8B-B14F-4D97-AF65-F5344CB8AC3E}">
        <p14:creationId xmlns:p14="http://schemas.microsoft.com/office/powerpoint/2010/main" val="314881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7" t="29709" b="32726"/>
          <a:stretch/>
        </p:blipFill>
        <p:spPr>
          <a:xfrm>
            <a:off x="1891426" y="1199957"/>
            <a:ext cx="8872396" cy="480152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17694" y="751438"/>
            <a:ext cx="4725910" cy="2319569"/>
          </a:xfrm>
          <a:prstGeom prst="wedgeEllipseCallout">
            <a:avLst>
              <a:gd name="adj1" fmla="val 37332"/>
              <a:gd name="adj2" fmla="val 399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chất,tham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0" y="3313569"/>
            <a:ext cx="3784349" cy="3440316"/>
          </a:xfrm>
          <a:prstGeom prst="wedgeEllipseCallout">
            <a:avLst>
              <a:gd name="adj1" fmla="val 55426"/>
              <a:gd name="adj2" fmla="val -73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505323" y="1199958"/>
            <a:ext cx="4296485" cy="2982743"/>
          </a:xfrm>
          <a:prstGeom prst="wedgeEllipseCallout">
            <a:avLst>
              <a:gd name="adj1" fmla="val -51110"/>
              <a:gd name="adj2" fmla="val 2533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831396" y="1199957"/>
            <a:ext cx="4230688" cy="3833769"/>
          </a:xfrm>
          <a:prstGeom prst="wedgeEllipseCallout">
            <a:avLst>
              <a:gd name="adj1" fmla="val -45332"/>
              <a:gd name="adj2" fmla="val 351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82553" y="5862658"/>
            <a:ext cx="6779531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34578C-B278-4A3E-BC65-1FCF62D86880}"/>
              </a:ext>
            </a:extLst>
          </p:cNvPr>
          <p:cNvSpPr txBox="1"/>
          <p:nvPr/>
        </p:nvSpPr>
        <p:spPr>
          <a:xfrm>
            <a:off x="400050" y="210207"/>
            <a:ext cx="113919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III. CẤU TẠO TẾ BÀO ĐỘNG VẬT VÀ TẾ BÀO THỰC VẬT</a:t>
            </a:r>
          </a:p>
        </p:txBody>
      </p:sp>
    </p:spTree>
    <p:extLst>
      <p:ext uri="{BB962C8B-B14F-4D97-AF65-F5344CB8AC3E}">
        <p14:creationId xmlns:p14="http://schemas.microsoft.com/office/powerpoint/2010/main" val="425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29" t="28987" b="18936"/>
          <a:stretch/>
        </p:blipFill>
        <p:spPr>
          <a:xfrm>
            <a:off x="602432" y="1089305"/>
            <a:ext cx="4363770" cy="37028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30182" r="12587" b="29725"/>
          <a:stretch/>
        </p:blipFill>
        <p:spPr>
          <a:xfrm>
            <a:off x="6164655" y="1294414"/>
            <a:ext cx="5015618" cy="40897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85163" y="1294414"/>
            <a:ext cx="30510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78565" y="4341539"/>
            <a:ext cx="170205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18548" y="3576108"/>
            <a:ext cx="112414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162962" y="5384131"/>
            <a:ext cx="11949066" cy="1392530"/>
          </a:xfrm>
          <a:prstGeom prst="wedgeEllipseCallout">
            <a:avLst>
              <a:gd name="adj1" fmla="val -3282"/>
              <a:gd name="adj2" fmla="val -6971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6B6D8-8D49-4A86-8D5D-B55CD5FD4A58}"/>
              </a:ext>
            </a:extLst>
          </p:cNvPr>
          <p:cNvSpPr txBox="1"/>
          <p:nvPr/>
        </p:nvSpPr>
        <p:spPr>
          <a:xfrm>
            <a:off x="400050" y="210207"/>
            <a:ext cx="113919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III. CẤU TẠO TẾ BÀO ĐỘNG VẬT VÀ TẾ BÀO THỰC VẬT</a:t>
            </a:r>
          </a:p>
        </p:txBody>
      </p:sp>
    </p:spTree>
    <p:extLst>
      <p:ext uri="{BB962C8B-B14F-4D97-AF65-F5344CB8AC3E}">
        <p14:creationId xmlns:p14="http://schemas.microsoft.com/office/powerpoint/2010/main" val="25919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33178C-86EF-4324-BF1D-52596D4EA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33" y="273867"/>
            <a:ext cx="2735603" cy="20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29" t="28987" b="18936"/>
          <a:stretch/>
        </p:blipFill>
        <p:spPr>
          <a:xfrm>
            <a:off x="2358311" y="847657"/>
            <a:ext cx="2081458" cy="1582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99914C-4DFF-40A3-8E22-45E452017E9B}"/>
              </a:ext>
            </a:extLst>
          </p:cNvPr>
          <p:cNvSpPr txBox="1"/>
          <p:nvPr/>
        </p:nvSpPr>
        <p:spPr>
          <a:xfrm>
            <a:off x="822647" y="144334"/>
            <a:ext cx="1103597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III. CẤU TẠO TẾ BÀO ĐỘNG VẬT VÀ TẾ BÀO THỰC VẬT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3E6DFB-BE95-4E81-B079-CE944A026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886675"/>
              </p:ext>
            </p:extLst>
          </p:nvPr>
        </p:nvGraphicFramePr>
        <p:xfrm>
          <a:off x="211931" y="2337719"/>
          <a:ext cx="11768137" cy="4311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649">
                  <a:extLst>
                    <a:ext uri="{9D8B030D-6E8A-4147-A177-3AD203B41FA5}">
                      <a16:colId xmlns:a16="http://schemas.microsoft.com/office/drawing/2014/main" val="1361331926"/>
                    </a:ext>
                  </a:extLst>
                </a:gridCol>
                <a:gridCol w="4724064">
                  <a:extLst>
                    <a:ext uri="{9D8B030D-6E8A-4147-A177-3AD203B41FA5}">
                      <a16:colId xmlns:a16="http://schemas.microsoft.com/office/drawing/2014/main" val="1601059603"/>
                    </a:ext>
                  </a:extLst>
                </a:gridCol>
                <a:gridCol w="6067424">
                  <a:extLst>
                    <a:ext uri="{9D8B030D-6E8A-4147-A177-3AD203B41FA5}">
                      <a16:colId xmlns:a16="http://schemas.microsoft.com/office/drawing/2014/main" val="3982652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SG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vật</a:t>
                      </a:r>
                      <a:endParaRPr lang="en-SG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vật</a:t>
                      </a:r>
                      <a:endParaRPr lang="en-SG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19919"/>
                  </a:ext>
                </a:extLst>
              </a:tr>
              <a:tr h="16208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Giống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nhau</a:t>
                      </a:r>
                      <a:endParaRPr lang="en-SG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3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phần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kiểm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soát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di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chuyển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ra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chứa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ra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TB.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hoàn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) bao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di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94302"/>
                  </a:ext>
                </a:extLst>
              </a:tr>
              <a:tr h="766606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effectLst/>
                        </a:rPr>
                        <a:t>nhau</a:t>
                      </a:r>
                      <a:endParaRPr lang="en-SG" sz="240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SG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định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072157"/>
                  </a:ext>
                </a:extLst>
              </a:tr>
              <a:tr h="1558250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lạp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 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nhỏ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khả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quang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TBTV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SG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417" marR="6041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56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89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90" y="776318"/>
            <a:ext cx="5101109" cy="514823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8417" y="776318"/>
            <a:ext cx="5930020" cy="2888055"/>
          </a:xfrm>
          <a:prstGeom prst="cloudCallout">
            <a:avLst>
              <a:gd name="adj1" fmla="val -48633"/>
              <a:gd name="adj2" fmla="val 515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cây.Màu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382524" y="459394"/>
            <a:ext cx="6205913" cy="3521902"/>
          </a:xfrm>
          <a:prstGeom prst="cloudCallout">
            <a:avLst>
              <a:gd name="adj1" fmla="val -44657"/>
              <a:gd name="adj2" fmla="val 4139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0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1124</Words>
  <Application>Microsoft Office PowerPoint</Application>
  <PresentationFormat>Widescreen</PresentationFormat>
  <Paragraphs>173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A3.BoosterNextFYBlackRegular-Sa</vt:lpstr>
      <vt:lpstr>A3.NotoSans-San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Tế bào niêm mạc miệng người dưới KHV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84915907700</cp:lastModifiedBy>
  <cp:revision>145</cp:revision>
  <dcterms:created xsi:type="dcterms:W3CDTF">2020-12-29T17:49:09Z</dcterms:created>
  <dcterms:modified xsi:type="dcterms:W3CDTF">2025-11-30T14:34:35Z</dcterms:modified>
</cp:coreProperties>
</file>